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ngxiaoshui/ps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108842"/>
            <a:ext cx="8825658" cy="3329581"/>
          </a:xfrm>
        </p:spPr>
        <p:txBody>
          <a:bodyPr/>
          <a:lstStyle/>
          <a:p>
            <a:r>
              <a:rPr lang="en-US" altLang="zh-CN" sz="4000" dirty="0" smtClean="0"/>
              <a:t>  </a:t>
            </a:r>
            <a:r>
              <a:rPr lang="en-US" altLang="zh-CN" sz="4000" dirty="0" smtClean="0">
                <a:solidFill>
                  <a:srgbClr val="FFFF00"/>
                </a:solidFill>
              </a:rPr>
              <a:t>PSRS: Personalized Smartphone   </a:t>
            </a:r>
            <a:br>
              <a:rPr lang="en-US" altLang="zh-CN" sz="4000" dirty="0" smtClean="0">
                <a:solidFill>
                  <a:srgbClr val="FFFF00"/>
                </a:solidFill>
              </a:rPr>
            </a:br>
            <a:r>
              <a:rPr lang="en-US" altLang="zh-CN" sz="4000" dirty="0">
                <a:solidFill>
                  <a:srgbClr val="FFFF00"/>
                </a:solidFill>
              </a:rPr>
              <a:t> </a:t>
            </a:r>
            <a:r>
              <a:rPr lang="en-US" altLang="zh-CN" sz="4000" dirty="0" smtClean="0">
                <a:solidFill>
                  <a:srgbClr val="FFFF00"/>
                </a:solidFill>
              </a:rPr>
              <a:t>           Recommendation System</a:t>
            </a:r>
            <a:br>
              <a:rPr lang="en-US" altLang="zh-CN" sz="4000" dirty="0" smtClean="0">
                <a:solidFill>
                  <a:srgbClr val="FFFF00"/>
                </a:solidFill>
              </a:rPr>
            </a:br>
            <a:endParaRPr lang="zh-CN" altLang="en-US" sz="4000" dirty="0">
              <a:solidFill>
                <a:srgbClr val="FFFF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Han Liang, </a:t>
            </a:r>
            <a:r>
              <a:rPr lang="en-US" altLang="zh-CN" dirty="0" err="1" smtClean="0">
                <a:solidFill>
                  <a:srgbClr val="FFFF00"/>
                </a:solidFill>
              </a:rPr>
              <a:t>Uiuc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07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Introduction of PSRS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Personalized Smartphone Recommendation </a:t>
            </a:r>
            <a:r>
              <a:rPr lang="en-US" altLang="zh-CN" dirty="0" smtClean="0"/>
              <a:t>System</a:t>
            </a:r>
          </a:p>
          <a:p>
            <a:endParaRPr lang="en-US" altLang="zh-CN" dirty="0"/>
          </a:p>
          <a:p>
            <a:r>
              <a:rPr lang="en-US" altLang="zh-CN" dirty="0" smtClean="0"/>
              <a:t>Programming Language</a:t>
            </a:r>
            <a:r>
              <a:rPr lang="en-US" altLang="zh-CN" dirty="0"/>
              <a:t>: Python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goal of this project is to build a personalized smartphone recommendation system (PSRS) based on customers' shopping behavior for smartphones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Code repository: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github.com/fengxiaoshui/psrs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5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Tutorial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data set of </a:t>
            </a:r>
            <a:r>
              <a:rPr lang="en-US" altLang="zh-CN" dirty="0" smtClean="0"/>
              <a:t>shopping </a:t>
            </a:r>
            <a:r>
              <a:rPr lang="en-US" altLang="zh-CN" dirty="0"/>
              <a:t>behavior is stored in the file: </a:t>
            </a:r>
            <a:r>
              <a:rPr lang="en-US" altLang="zh-CN" b="1" dirty="0" smtClean="0"/>
              <a:t>shopping.csv</a:t>
            </a:r>
          </a:p>
          <a:p>
            <a:endParaRPr lang="en-US" altLang="zh-CN" b="1" dirty="0"/>
          </a:p>
          <a:p>
            <a:r>
              <a:rPr lang="en-US" altLang="zh-CN" dirty="0"/>
              <a:t>The main file: </a:t>
            </a:r>
            <a:r>
              <a:rPr lang="en-US" altLang="zh-CN" b="1" dirty="0" smtClean="0"/>
              <a:t>psrs.py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Please run following command to start the program: 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sz="2000" b="1" dirty="0" smtClean="0"/>
              <a:t>python  psrs.py</a:t>
            </a:r>
            <a:endParaRPr lang="en-US" altLang="zh-CN" sz="2000" b="1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40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073" y="1532656"/>
            <a:ext cx="8946541" cy="4195481"/>
          </a:xfrm>
        </p:spPr>
        <p:txBody>
          <a:bodyPr/>
          <a:lstStyle/>
          <a:p>
            <a:r>
              <a:rPr lang="en-US" altLang="zh-CN" dirty="0" smtClean="0"/>
              <a:t>Step 1: Type in </a:t>
            </a:r>
          </a:p>
          <a:p>
            <a:pPr marL="457200" lvl="1" indent="0"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python psrs.py</a:t>
            </a:r>
          </a:p>
          <a:p>
            <a:endParaRPr lang="en-US" altLang="zh-CN" b="1" dirty="0" smtClean="0"/>
          </a:p>
          <a:p>
            <a:r>
              <a:rPr lang="en-US" altLang="zh-CN" dirty="0" smtClean="0"/>
              <a:t>Step 2: Type in a person’s name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For example: </a:t>
            </a:r>
            <a:r>
              <a:rPr lang="en-US" altLang="zh-CN" sz="1800" b="1" dirty="0" smtClean="0"/>
              <a:t>Superman</a:t>
            </a:r>
            <a:endParaRPr lang="en-US" altLang="zh-CN" sz="1800" b="1" dirty="0"/>
          </a:p>
          <a:p>
            <a:endParaRPr lang="en-US" altLang="zh-CN" dirty="0" smtClean="0"/>
          </a:p>
          <a:p>
            <a:r>
              <a:rPr lang="en-US" altLang="zh-CN" dirty="0" smtClean="0"/>
              <a:t>Step 3: Type in a smartphone brand</a:t>
            </a:r>
          </a:p>
          <a:p>
            <a:pPr marL="457200" lvl="1" indent="0">
              <a:buNone/>
            </a:pPr>
            <a:r>
              <a:rPr lang="en-US" altLang="zh-CN" b="1" dirty="0" smtClean="0"/>
              <a:t>	</a:t>
            </a:r>
            <a:r>
              <a:rPr lang="en-US" altLang="zh-CN" dirty="0" smtClean="0"/>
              <a:t>For example: </a:t>
            </a:r>
            <a:r>
              <a:rPr lang="en-US" altLang="zh-CN" b="1" dirty="0" smtClean="0"/>
              <a:t>iPhone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61308" y="1648295"/>
            <a:ext cx="6505578" cy="341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6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073" y="1532656"/>
            <a:ext cx="51043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Step 4: PSRS returns 4 lists </a:t>
            </a:r>
          </a:p>
          <a:p>
            <a:pPr marL="0" indent="0">
              <a:buNone/>
            </a:pPr>
            <a:r>
              <a:rPr lang="en-US" altLang="zh-CN" dirty="0" smtClean="0"/>
              <a:t>1) A </a:t>
            </a:r>
            <a:r>
              <a:rPr lang="en-US" altLang="zh-CN" dirty="0"/>
              <a:t>customer similarity list: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Customers </a:t>
            </a:r>
            <a:r>
              <a:rPr lang="en-US" altLang="zh-CN" dirty="0"/>
              <a:t>on this list are ranked </a:t>
            </a:r>
            <a:r>
              <a:rPr lang="en-US" altLang="zh-CN" dirty="0" smtClean="0"/>
              <a:t>by </a:t>
            </a:r>
            <a:r>
              <a:rPr lang="en-US" altLang="zh-CN" dirty="0"/>
              <a:t>the similarity of shopping </a:t>
            </a:r>
            <a:r>
              <a:rPr lang="en-US" altLang="zh-CN" dirty="0" smtClean="0"/>
              <a:t>behavior </a:t>
            </a:r>
            <a:r>
              <a:rPr lang="en-US" altLang="zh-CN" dirty="0"/>
              <a:t>between them and </a:t>
            </a:r>
            <a:r>
              <a:rPr lang="en-US" altLang="zh-CN" b="1" dirty="0" smtClean="0"/>
              <a:t>Superman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In this example, the most similar customer is </a:t>
            </a:r>
            <a:r>
              <a:rPr lang="en-US" altLang="zh-CN" b="1" dirty="0" smtClean="0"/>
              <a:t>Bumblebee</a:t>
            </a:r>
            <a:r>
              <a:rPr lang="en-US" altLang="zh-CN" dirty="0" smtClean="0"/>
              <a:t>. The similarity value between </a:t>
            </a:r>
            <a:r>
              <a:rPr lang="en-US" altLang="zh-CN" b="1" dirty="0" smtClean="0"/>
              <a:t>Superman</a:t>
            </a:r>
            <a:r>
              <a:rPr lang="en-US" altLang="zh-CN" dirty="0" smtClean="0"/>
              <a:t> and </a:t>
            </a:r>
            <a:r>
              <a:rPr lang="en-US" altLang="zh-CN" b="1" dirty="0" smtClean="0"/>
              <a:t>Bumblebee</a:t>
            </a:r>
            <a:r>
              <a:rPr lang="en-US" altLang="zh-CN" dirty="0" smtClean="0"/>
              <a:t> is </a:t>
            </a:r>
            <a:r>
              <a:rPr lang="en-US" altLang="zh-CN" b="1" dirty="0" smtClean="0"/>
              <a:t>0.4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lum bright="40000" contrast="40000"/>
          </a:blip>
          <a:stretch>
            <a:fillRect/>
          </a:stretch>
        </p:blipFill>
        <p:spPr>
          <a:xfrm>
            <a:off x="5792300" y="1647176"/>
            <a:ext cx="6307740" cy="330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8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073" y="1532656"/>
            <a:ext cx="51043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Step 4: PSRS returns 4 lists 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en-US" altLang="zh-CN" dirty="0" smtClean="0"/>
              <a:t>) </a:t>
            </a:r>
            <a:r>
              <a:rPr lang="en-US" altLang="zh-CN" dirty="0"/>
              <a:t>A smartphone similarity list: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Smartphones </a:t>
            </a:r>
            <a:r>
              <a:rPr lang="en-US" altLang="zh-CN" dirty="0"/>
              <a:t>on this list are ranked by the similarity of buyers between them and </a:t>
            </a:r>
            <a:r>
              <a:rPr lang="en-US" altLang="zh-CN" b="1" dirty="0"/>
              <a:t>iPhone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 this example, the most similar </a:t>
            </a:r>
            <a:r>
              <a:rPr lang="en-US" altLang="zh-CN" dirty="0" smtClean="0"/>
              <a:t>smartphone </a:t>
            </a:r>
            <a:r>
              <a:rPr lang="en-US" altLang="zh-CN" dirty="0"/>
              <a:t>is </a:t>
            </a:r>
            <a:r>
              <a:rPr lang="en-US" altLang="zh-CN" b="1" dirty="0" smtClean="0"/>
              <a:t>Samsung</a:t>
            </a:r>
            <a:r>
              <a:rPr lang="en-US" altLang="zh-CN" dirty="0" smtClean="0"/>
              <a:t>. </a:t>
            </a:r>
            <a:r>
              <a:rPr lang="en-US" altLang="zh-CN" dirty="0"/>
              <a:t>The similarity value between </a:t>
            </a:r>
            <a:r>
              <a:rPr lang="en-US" altLang="zh-CN" b="1" dirty="0" smtClean="0"/>
              <a:t>iPhone</a:t>
            </a:r>
            <a:r>
              <a:rPr lang="en-US" altLang="zh-CN" dirty="0" smtClean="0"/>
              <a:t> </a:t>
            </a:r>
            <a:r>
              <a:rPr lang="en-US" altLang="zh-CN" dirty="0"/>
              <a:t>and </a:t>
            </a:r>
            <a:r>
              <a:rPr lang="en-US" altLang="zh-CN" b="1" dirty="0" smtClean="0"/>
              <a:t>Samsung</a:t>
            </a:r>
            <a:r>
              <a:rPr lang="en-US" altLang="zh-CN" dirty="0" smtClean="0"/>
              <a:t> </a:t>
            </a:r>
            <a:r>
              <a:rPr lang="en-US" altLang="zh-CN" dirty="0"/>
              <a:t>is </a:t>
            </a:r>
            <a:r>
              <a:rPr lang="en-US" altLang="zh-CN" b="1" dirty="0" smtClean="0"/>
              <a:t>0.326631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lum bright="40000" contrast="40000"/>
          </a:blip>
          <a:stretch>
            <a:fillRect/>
          </a:stretch>
        </p:blipFill>
        <p:spPr>
          <a:xfrm>
            <a:off x="5792300" y="1647176"/>
            <a:ext cx="6307740" cy="330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0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073" y="1532656"/>
            <a:ext cx="5104341" cy="419548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100" dirty="0" smtClean="0"/>
              <a:t>Step 4: PSRS returns 4 lists </a:t>
            </a:r>
          </a:p>
          <a:p>
            <a:pPr marL="0" indent="0">
              <a:buNone/>
            </a:pPr>
            <a:r>
              <a:rPr lang="en-US" altLang="zh-CN" sz="2100" dirty="0" smtClean="0"/>
              <a:t>3) </a:t>
            </a:r>
            <a:r>
              <a:rPr lang="en-US" altLang="zh-CN" sz="2100" dirty="0"/>
              <a:t>A smartphone recommendation </a:t>
            </a:r>
            <a:r>
              <a:rPr lang="en-US" altLang="zh-CN" sz="2100" dirty="0" smtClean="0"/>
              <a:t>list: </a:t>
            </a:r>
          </a:p>
          <a:p>
            <a:pPr marL="0" indent="0">
              <a:buNone/>
            </a:pPr>
            <a:endParaRPr lang="en-US" altLang="zh-CN" sz="2100" dirty="0" smtClean="0"/>
          </a:p>
          <a:p>
            <a:pPr marL="0" indent="0">
              <a:buNone/>
            </a:pPr>
            <a:r>
              <a:rPr lang="en-US" altLang="zh-CN" sz="2100" dirty="0" smtClean="0"/>
              <a:t>Each </a:t>
            </a:r>
            <a:r>
              <a:rPr lang="en-US" altLang="zh-CN" sz="2100" dirty="0"/>
              <a:t>smartphone brand has a recommendation value. The higher value means the higher probability that </a:t>
            </a:r>
            <a:r>
              <a:rPr lang="en-US" altLang="zh-CN" sz="2100" dirty="0" smtClean="0"/>
              <a:t>the customer </a:t>
            </a:r>
            <a:r>
              <a:rPr lang="en-US" altLang="zh-CN" sz="2100" dirty="0"/>
              <a:t>may like the corresponding smartphone</a:t>
            </a:r>
            <a:r>
              <a:rPr lang="en-US" altLang="zh-CN" sz="2100" dirty="0" smtClean="0"/>
              <a:t>.</a:t>
            </a:r>
          </a:p>
          <a:p>
            <a:pPr marL="0" indent="0">
              <a:buNone/>
            </a:pPr>
            <a:endParaRPr lang="en-US" altLang="zh-CN" sz="2100" dirty="0"/>
          </a:p>
          <a:p>
            <a:pPr marL="0" indent="0">
              <a:buNone/>
            </a:pPr>
            <a:r>
              <a:rPr lang="en-US" altLang="zh-CN" sz="2100" dirty="0" smtClean="0"/>
              <a:t>In this example, </a:t>
            </a:r>
            <a:r>
              <a:rPr lang="en-US" altLang="zh-CN" sz="2100" b="1" dirty="0" smtClean="0"/>
              <a:t>Superman</a:t>
            </a:r>
            <a:r>
              <a:rPr lang="en-US" altLang="zh-CN" sz="2100" dirty="0" smtClean="0"/>
              <a:t> is most likely to buy </a:t>
            </a:r>
            <a:r>
              <a:rPr lang="en-US" altLang="zh-CN" sz="2100" b="1" dirty="0" smtClean="0"/>
              <a:t>Xiaomi</a:t>
            </a:r>
            <a:r>
              <a:rPr lang="en-US" altLang="zh-CN" sz="2100" dirty="0" smtClean="0"/>
              <a:t>. It has the highest recommendation value of </a:t>
            </a:r>
            <a:r>
              <a:rPr lang="en-US" altLang="zh-CN" sz="2100" b="1" dirty="0" smtClean="0"/>
              <a:t>4.059123</a:t>
            </a:r>
            <a:r>
              <a:rPr lang="en-US" altLang="zh-CN" sz="2100" dirty="0" smtClean="0"/>
              <a:t>.</a:t>
            </a:r>
            <a:endParaRPr lang="en-US" altLang="zh-CN" sz="21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lum bright="40000" contrast="40000"/>
          </a:blip>
          <a:stretch>
            <a:fillRect/>
          </a:stretch>
        </p:blipFill>
        <p:spPr>
          <a:xfrm>
            <a:off x="5792300" y="1647176"/>
            <a:ext cx="6307740" cy="330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0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073" y="1532656"/>
            <a:ext cx="51043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Step 4: PSRS returns 4 lists </a:t>
            </a:r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en-US" altLang="zh-CN" dirty="0" smtClean="0"/>
              <a:t>) </a:t>
            </a:r>
            <a:r>
              <a:rPr lang="en-US" altLang="zh-CN" dirty="0"/>
              <a:t>A customer </a:t>
            </a:r>
            <a:r>
              <a:rPr lang="en-US" altLang="zh-CN" dirty="0" smtClean="0"/>
              <a:t>recommendation list: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Each </a:t>
            </a:r>
            <a:r>
              <a:rPr lang="en-US" altLang="zh-CN" dirty="0"/>
              <a:t>customer has a recommendation value. The higher value means the higher probability that </a:t>
            </a:r>
            <a:r>
              <a:rPr lang="en-US" altLang="zh-CN" dirty="0" smtClean="0"/>
              <a:t>the smartphone </a:t>
            </a:r>
            <a:r>
              <a:rPr lang="en-US" altLang="zh-CN" dirty="0"/>
              <a:t>may be liked by the corresponding </a:t>
            </a:r>
            <a:r>
              <a:rPr lang="en-US" altLang="zh-CN" dirty="0" smtClean="0"/>
              <a:t>customer.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In this example, </a:t>
            </a:r>
            <a:r>
              <a:rPr lang="en-US" altLang="zh-CN" b="1" dirty="0" smtClean="0"/>
              <a:t>iPhone</a:t>
            </a:r>
            <a:r>
              <a:rPr lang="en-US" altLang="zh-CN" dirty="0" smtClean="0"/>
              <a:t> is most likely to be bought by </a:t>
            </a:r>
            <a:r>
              <a:rPr lang="en-US" altLang="zh-CN" b="1" dirty="0" err="1" smtClean="0"/>
              <a:t>Megatron</a:t>
            </a:r>
            <a:r>
              <a:rPr lang="en-US" altLang="zh-CN" dirty="0" smtClean="0"/>
              <a:t>. It has the highest recommendation value of </a:t>
            </a:r>
            <a:r>
              <a:rPr lang="en-US" altLang="zh-CN" b="1" dirty="0" smtClean="0"/>
              <a:t>3.829209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lum bright="40000" contrast="40000"/>
          </a:blip>
          <a:stretch>
            <a:fillRect/>
          </a:stretch>
        </p:blipFill>
        <p:spPr>
          <a:xfrm>
            <a:off x="5792300" y="1647176"/>
            <a:ext cx="6307740" cy="330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92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9881" y="2155395"/>
            <a:ext cx="8888064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FF00"/>
                </a:solidFill>
              </a:rPr>
              <a:t>Thanks!</a:t>
            </a:r>
          </a:p>
          <a:p>
            <a:pPr marL="0" indent="0" algn="ctr">
              <a:buNone/>
            </a:pPr>
            <a:endParaRPr lang="en-US" altLang="zh-CN" sz="2800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endParaRPr lang="en-US" altLang="zh-CN" sz="2800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endParaRPr lang="en-US" altLang="zh-CN" sz="2800" dirty="0" smtClean="0">
              <a:solidFill>
                <a:srgbClr val="FFFF00"/>
              </a:solidFill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FFFF00"/>
                </a:solidFill>
              </a:rPr>
              <a:t>Han Liang</a:t>
            </a: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FFFF00"/>
                </a:solidFill>
              </a:rPr>
              <a:t>UIUC</a:t>
            </a:r>
            <a:endParaRPr lang="en-US" altLang="zh-CN" sz="2800" dirty="0">
              <a:solidFill>
                <a:srgbClr val="FFFF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3876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331</Words>
  <Application>Microsoft Office PowerPoint</Application>
  <PresentationFormat>宽屏</PresentationFormat>
  <Paragraphs>68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Century Gothic</vt:lpstr>
      <vt:lpstr>Wingdings 3</vt:lpstr>
      <vt:lpstr>离子</vt:lpstr>
      <vt:lpstr>  PSRS: Personalized Smartphone                Recommendation System </vt:lpstr>
      <vt:lpstr>1. Introduction of PSRS</vt:lpstr>
      <vt:lpstr>2. Tutorial</vt:lpstr>
      <vt:lpstr>3. Example</vt:lpstr>
      <vt:lpstr>3. Example</vt:lpstr>
      <vt:lpstr>3. Example</vt:lpstr>
      <vt:lpstr>3. Example</vt:lpstr>
      <vt:lpstr>3. Example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PSRS: Personalized Smartphone              Recommendation System </dc:title>
  <dc:creator>Han Liang</dc:creator>
  <cp:lastModifiedBy>Han Liang</cp:lastModifiedBy>
  <cp:revision>17</cp:revision>
  <dcterms:created xsi:type="dcterms:W3CDTF">2018-12-17T00:54:05Z</dcterms:created>
  <dcterms:modified xsi:type="dcterms:W3CDTF">2018-12-17T01:47:25Z</dcterms:modified>
</cp:coreProperties>
</file>