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7" r:id="rId3"/>
    <p:sldId id="298" r:id="rId4"/>
    <p:sldId id="284" r:id="rId5"/>
    <p:sldId id="299" r:id="rId6"/>
    <p:sldId id="285" r:id="rId7"/>
    <p:sldId id="300" r:id="rId8"/>
    <p:sldId id="301" r:id="rId9"/>
    <p:sldId id="290" r:id="rId10"/>
    <p:sldId id="291" r:id="rId11"/>
    <p:sldId id="293" r:id="rId12"/>
    <p:sldId id="292" r:id="rId13"/>
    <p:sldId id="294" r:id="rId14"/>
    <p:sldId id="295" r:id="rId15"/>
    <p:sldId id="302" r:id="rId16"/>
    <p:sldId id="303" r:id="rId17"/>
    <p:sldId id="304" r:id="rId18"/>
    <p:sldId id="305" r:id="rId19"/>
    <p:sldId id="307" r:id="rId20"/>
    <p:sldId id="309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0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5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8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9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1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9100-AB30-43F9-A607-28A0DCD96B41}" type="datetimeFigureOut">
              <a:rPr lang="zh-CN" altLang="en-US" smtClean="0"/>
              <a:t>2015/6/8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8C09-8380-44EE-A2EF-748C311C9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4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63663"/>
            <a:ext cx="7772400" cy="1470025"/>
          </a:xfrm>
          <a:ln/>
        </p:spPr>
        <p:txBody>
          <a:bodyPr/>
          <a:lstStyle/>
          <a:p>
            <a:pPr marL="0" indent="0" algn="ctr"/>
            <a:r>
              <a:rPr lang="zh-CN" altLang="en-US" b="1" dirty="0">
                <a:latin typeface="Cambria" panose="02040503050406030204" pitchFamily="18" charset="0"/>
                <a:sym typeface="Cambria" panose="02040503050406030204" pitchFamily="18" charset="0"/>
              </a:rPr>
              <a:t>Turtle Snake Flashlight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2343" y="3924855"/>
            <a:ext cx="305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Reporter: </a:t>
            </a:r>
            <a:r>
              <a:rPr lang="en-US" altLang="zh-CN" sz="2800" dirty="0" err="1" smtClean="0"/>
              <a:t>Yinan</a:t>
            </a:r>
            <a:r>
              <a:rPr lang="en-US" altLang="zh-CN" sz="2800" dirty="0" smtClean="0"/>
              <a:t> Fu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2425" y="2716440"/>
            <a:ext cx="509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 teamwork project by JLU&amp;UIC program students: </a:t>
            </a:r>
          </a:p>
          <a:p>
            <a:pPr algn="ctr"/>
            <a:r>
              <a:rPr lang="en-US" altLang="zh-CN" dirty="0" smtClean="0"/>
              <a:t>Jing Li, </a:t>
            </a:r>
            <a:r>
              <a:rPr lang="en-US" altLang="zh-CN" dirty="0" err="1" smtClean="0"/>
              <a:t>Chengzhang</a:t>
            </a:r>
            <a:r>
              <a:rPr lang="en-US" altLang="zh-CN" dirty="0" smtClean="0"/>
              <a:t> Li, Bolin Dai and </a:t>
            </a:r>
            <a:r>
              <a:rPr lang="en-US" altLang="zh-CN" dirty="0" err="1" smtClean="0"/>
              <a:t>Yinan</a:t>
            </a:r>
            <a:r>
              <a:rPr lang="en-US" altLang="zh-CN" dirty="0" smtClean="0"/>
              <a:t> Fu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48880" y="3244334"/>
            <a:ext cx="124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Outer case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9" r="58950" b="400"/>
          <a:stretch/>
        </p:blipFill>
        <p:spPr>
          <a:xfrm>
            <a:off x="1166456" y="2590800"/>
            <a:ext cx="2795944" cy="37592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89100" y="3296407"/>
            <a:ext cx="1092200" cy="2837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8311" y="1743928"/>
            <a:ext cx="6025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This micro-controller is powered by 3.5 voltage</a:t>
            </a:r>
          </a:p>
          <a:p>
            <a:r>
              <a:rPr lang="en-US" altLang="zh-CN" sz="2400" dirty="0" smtClean="0"/>
              <a:t> given by 2 AA batteries. </a:t>
            </a:r>
            <a:endParaRPr lang="zh-CN" altLang="en-US" sz="2400" dirty="0"/>
          </a:p>
        </p:txBody>
      </p:sp>
      <p:cxnSp>
        <p:nvCxnSpPr>
          <p:cNvPr id="7" name="肘形连接符 6"/>
          <p:cNvCxnSpPr/>
          <p:nvPr/>
        </p:nvCxnSpPr>
        <p:spPr>
          <a:xfrm rot="10800000" flipV="1">
            <a:off x="4684357" y="2247900"/>
            <a:ext cx="2621319" cy="1416110"/>
          </a:xfrm>
          <a:prstGeom prst="bentConnector3">
            <a:avLst>
              <a:gd name="adj1" fmla="val 21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45079" r="59137" b="1890"/>
          <a:stretch/>
        </p:blipFill>
        <p:spPr>
          <a:xfrm>
            <a:off x="1701800" y="3098801"/>
            <a:ext cx="2247900" cy="3162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49350" y="1553289"/>
            <a:ext cx="7656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Four switches are parallel connected with capacitance </a:t>
            </a:r>
          </a:p>
          <a:p>
            <a:r>
              <a:rPr lang="en-US" altLang="zh-CN" sz="2400" dirty="0" smtClean="0"/>
              <a:t>eliminating button bounce and giving a steady press feeling.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98700" y="2384286"/>
            <a:ext cx="0" cy="9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1"/>
          <a:stretch/>
        </p:blipFill>
        <p:spPr>
          <a:xfrm>
            <a:off x="1168400" y="410784"/>
            <a:ext cx="6809144" cy="59630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91640" y="3192780"/>
            <a:ext cx="1082040" cy="2941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75560" y="4648200"/>
            <a:ext cx="2019300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4780" y="2788920"/>
            <a:ext cx="160020" cy="967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89070" y="3832860"/>
            <a:ext cx="91440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32660" y="927656"/>
            <a:ext cx="2491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8 flashlight LEDs are directly driven by the battery.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61360" y="2105919"/>
            <a:ext cx="0" cy="60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24038" y="4779555"/>
            <a:ext cx="316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One I/O pin is used to control the connectivity of these LEDs.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989070" y="3901440"/>
            <a:ext cx="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6" t="-1581" r="7010" b="1302"/>
          <a:stretch>
            <a:fillRect/>
          </a:stretch>
        </p:blipFill>
        <p:spPr bwMode="auto">
          <a:xfrm>
            <a:off x="1690688" y="304800"/>
            <a:ext cx="5762625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554384" y="5461000"/>
            <a:ext cx="223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Main LED matrix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668693" y="2749550"/>
            <a:ext cx="400981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We use </a:t>
            </a:r>
            <a:r>
              <a:rPr lang="en-US" altLang="zh-CN" sz="2000" dirty="0" smtClean="0">
                <a:solidFill>
                  <a:srgbClr val="00B0F0"/>
                </a:solidFill>
              </a:rPr>
              <a:t>9</a:t>
            </a:r>
            <a:r>
              <a:rPr lang="en-US" altLang="zh-CN" sz="2000" dirty="0" smtClean="0"/>
              <a:t> I/O pins to control </a:t>
            </a:r>
            <a:r>
              <a:rPr lang="en-US" altLang="zh-CN" sz="2400" dirty="0" smtClean="0">
                <a:solidFill>
                  <a:srgbClr val="FF0000"/>
                </a:solidFill>
              </a:rPr>
              <a:t>61</a:t>
            </a:r>
            <a:r>
              <a:rPr lang="en-US" altLang="zh-CN" sz="2000" dirty="0" smtClean="0"/>
              <a:t> LEDs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298700" y="3035300"/>
            <a:ext cx="4953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05000" y="2565400"/>
            <a:ext cx="393700" cy="13843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958321" y="2349500"/>
            <a:ext cx="369579" cy="1371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 flipV="1">
            <a:off x="6678510" y="2949605"/>
            <a:ext cx="279811" cy="30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文本框 2"/>
          <p:cNvSpPr txBox="1"/>
          <p:nvPr/>
        </p:nvSpPr>
        <p:spPr>
          <a:xfrm>
            <a:off x="923925" y="38100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Charlieplexing</a:t>
            </a:r>
            <a:endParaRPr lang="zh-CN" altLang="en-US" sz="2800" b="1" dirty="0"/>
          </a:p>
        </p:txBody>
      </p:sp>
      <p:cxnSp>
        <p:nvCxnSpPr>
          <p:cNvPr id="5" name="直接连接符 4"/>
          <p:cNvCxnSpPr>
            <a:cxnSpLocks noChangeAspect="1"/>
          </p:cNvCxnSpPr>
          <p:nvPr/>
        </p:nvCxnSpPr>
        <p:spPr>
          <a:xfrm>
            <a:off x="1314792" y="1576289"/>
            <a:ext cx="161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/>
        </p:nvCxnSpPr>
        <p:spPr>
          <a:xfrm>
            <a:off x="1314792" y="2109689"/>
            <a:ext cx="161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 noChangeAspect="1"/>
          </p:cNvCxnSpPr>
          <p:nvPr/>
        </p:nvCxnSpPr>
        <p:spPr>
          <a:xfrm>
            <a:off x="1711667" y="1220689"/>
            <a:ext cx="0" cy="85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任意多边形 17"/>
          <p:cNvSpPr>
            <a:spLocks noChangeAspect="1"/>
          </p:cNvSpPr>
          <p:nvPr/>
        </p:nvSpPr>
        <p:spPr>
          <a:xfrm>
            <a:off x="1708492" y="2071589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cxnSpLocks noChangeAspect="1"/>
            <a:stCxn id="18" idx="2"/>
          </p:cNvCxnSpPr>
          <p:nvPr/>
        </p:nvCxnSpPr>
        <p:spPr>
          <a:xfrm>
            <a:off x="1708492" y="2141439"/>
            <a:ext cx="3175" cy="219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任意多边形 23"/>
          <p:cNvSpPr>
            <a:spLocks noChangeAspect="1"/>
          </p:cNvSpPr>
          <p:nvPr/>
        </p:nvSpPr>
        <p:spPr>
          <a:xfrm>
            <a:off x="2508592" y="1541364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cxnSpLocks noChangeAspect="1"/>
            <a:stCxn id="24" idx="2"/>
          </p:cNvCxnSpPr>
          <p:nvPr/>
        </p:nvCxnSpPr>
        <p:spPr>
          <a:xfrm>
            <a:off x="2508592" y="1611214"/>
            <a:ext cx="0" cy="749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 noChangeAspect="1"/>
          </p:cNvCxnSpPr>
          <p:nvPr/>
        </p:nvCxnSpPr>
        <p:spPr>
          <a:xfrm flipV="1">
            <a:off x="2513355" y="1226245"/>
            <a:ext cx="0" cy="315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KSO_Shape"/>
          <p:cNvSpPr>
            <a:spLocks noChangeAspect="1"/>
          </p:cNvSpPr>
          <p:nvPr/>
        </p:nvSpPr>
        <p:spPr>
          <a:xfrm flipH="1">
            <a:off x="1690393" y="15534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KSO_Shape"/>
          <p:cNvSpPr>
            <a:spLocks noChangeAspect="1"/>
          </p:cNvSpPr>
          <p:nvPr/>
        </p:nvSpPr>
        <p:spPr>
          <a:xfrm flipH="1">
            <a:off x="2484309" y="2083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1584980" y="1968005"/>
            <a:ext cx="59531" cy="69056"/>
            <a:chOff x="1362472" y="1795464"/>
            <a:chExt cx="59531" cy="69056"/>
          </a:xfrm>
        </p:grpSpPr>
        <p:sp>
          <p:nvSpPr>
            <p:cNvPr id="29" name="等腰三角形 28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肘形连接符 42"/>
          <p:cNvCxnSpPr>
            <a:cxnSpLocks noChangeAspect="1"/>
          </p:cNvCxnSpPr>
          <p:nvPr/>
        </p:nvCxnSpPr>
        <p:spPr>
          <a:xfrm rot="10800000" flipV="1">
            <a:off x="2319680" y="1469130"/>
            <a:ext cx="187490" cy="103983"/>
          </a:xfrm>
          <a:prstGeom prst="bentConnector3">
            <a:avLst>
              <a:gd name="adj1" fmla="val 1033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2383659" y="1436589"/>
            <a:ext cx="59531" cy="69056"/>
            <a:chOff x="1362472" y="1795464"/>
            <a:chExt cx="59531" cy="69056"/>
          </a:xfrm>
          <a:noFill/>
        </p:grpSpPr>
        <p:sp>
          <p:nvSpPr>
            <p:cNvPr id="53" name="等腰三角形 52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grpFill/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肘形连接符 54"/>
          <p:cNvCxnSpPr>
            <a:cxnSpLocks noChangeAspect="1"/>
          </p:cNvCxnSpPr>
          <p:nvPr/>
        </p:nvCxnSpPr>
        <p:spPr>
          <a:xfrm rot="10800000" flipV="1">
            <a:off x="1521002" y="1999990"/>
            <a:ext cx="187490" cy="103983"/>
          </a:xfrm>
          <a:prstGeom prst="bentConnector3">
            <a:avLst>
              <a:gd name="adj1" fmla="val 1033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75698" y="1436588"/>
            <a:ext cx="5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80451" y="1965473"/>
            <a:ext cx="5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P2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263746" y="1702257"/>
                <a:ext cx="4843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2 pins can control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2∗2−2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LEDs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746" y="1702257"/>
                <a:ext cx="48434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87" t="-10526" r="-10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/>
          <p:cNvCxnSpPr>
            <a:cxnSpLocks noChangeAspect="1"/>
          </p:cNvCxnSpPr>
          <p:nvPr/>
        </p:nvCxnSpPr>
        <p:spPr>
          <a:xfrm>
            <a:off x="1314792" y="3137276"/>
            <a:ext cx="2614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 noChangeAspect="1"/>
          </p:cNvCxnSpPr>
          <p:nvPr/>
        </p:nvCxnSpPr>
        <p:spPr>
          <a:xfrm>
            <a:off x="1314792" y="3670676"/>
            <a:ext cx="2614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cxnSpLocks noChangeAspect="1"/>
          </p:cNvCxnSpPr>
          <p:nvPr/>
        </p:nvCxnSpPr>
        <p:spPr>
          <a:xfrm>
            <a:off x="1711667" y="2781676"/>
            <a:ext cx="0" cy="854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任意多边形 79"/>
          <p:cNvSpPr>
            <a:spLocks noChangeAspect="1"/>
          </p:cNvSpPr>
          <p:nvPr/>
        </p:nvSpPr>
        <p:spPr>
          <a:xfrm>
            <a:off x="1708492" y="3632576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cxnSpLocks noChangeAspect="1"/>
            <a:stCxn id="80" idx="2"/>
            <a:endCxn id="122" idx="0"/>
          </p:cNvCxnSpPr>
          <p:nvPr/>
        </p:nvCxnSpPr>
        <p:spPr>
          <a:xfrm flipH="1">
            <a:off x="1703330" y="3702426"/>
            <a:ext cx="5162" cy="532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任意多边形 81"/>
          <p:cNvSpPr>
            <a:spLocks noChangeAspect="1"/>
          </p:cNvSpPr>
          <p:nvPr/>
        </p:nvSpPr>
        <p:spPr>
          <a:xfrm>
            <a:off x="2508592" y="3102351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cxnSpLocks noChangeAspect="1"/>
            <a:stCxn id="82" idx="2"/>
            <a:endCxn id="126" idx="0"/>
          </p:cNvCxnSpPr>
          <p:nvPr/>
        </p:nvCxnSpPr>
        <p:spPr>
          <a:xfrm flipH="1">
            <a:off x="2507879" y="3172201"/>
            <a:ext cx="713" cy="107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 noChangeAspect="1"/>
          </p:cNvCxnSpPr>
          <p:nvPr/>
        </p:nvCxnSpPr>
        <p:spPr>
          <a:xfrm flipV="1">
            <a:off x="2513355" y="2787232"/>
            <a:ext cx="0" cy="31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KSO_Shape"/>
          <p:cNvSpPr>
            <a:spLocks noChangeAspect="1"/>
          </p:cNvSpPr>
          <p:nvPr/>
        </p:nvSpPr>
        <p:spPr>
          <a:xfrm flipH="1">
            <a:off x="1690393" y="31144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KSO_Shape"/>
          <p:cNvSpPr>
            <a:spLocks noChangeAspect="1"/>
          </p:cNvSpPr>
          <p:nvPr/>
        </p:nvSpPr>
        <p:spPr>
          <a:xfrm flipH="1">
            <a:off x="2484309" y="36446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1584980" y="3528992"/>
            <a:ext cx="59531" cy="69056"/>
            <a:chOff x="1362472" y="1795464"/>
            <a:chExt cx="59531" cy="69056"/>
          </a:xfrm>
        </p:grpSpPr>
        <p:sp>
          <p:nvSpPr>
            <p:cNvPr id="88" name="等腰三角形 87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肘形连接符 89"/>
          <p:cNvCxnSpPr>
            <a:cxnSpLocks noChangeAspect="1"/>
          </p:cNvCxnSpPr>
          <p:nvPr/>
        </p:nvCxnSpPr>
        <p:spPr>
          <a:xfrm rot="10800000" flipV="1">
            <a:off x="2319680" y="3030114"/>
            <a:ext cx="187490" cy="103983"/>
          </a:xfrm>
          <a:prstGeom prst="bentConnector3">
            <a:avLst>
              <a:gd name="adj1" fmla="val 99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2383659" y="2997576"/>
            <a:ext cx="59531" cy="69056"/>
            <a:chOff x="1362472" y="1795464"/>
            <a:chExt cx="59531" cy="69056"/>
          </a:xfrm>
          <a:noFill/>
        </p:grpSpPr>
        <p:sp>
          <p:nvSpPr>
            <p:cNvPr id="92" name="等腰三角形 91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grpFill/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4" name="肘形连接符 93"/>
          <p:cNvCxnSpPr>
            <a:cxnSpLocks noChangeAspect="1"/>
          </p:cNvCxnSpPr>
          <p:nvPr/>
        </p:nvCxnSpPr>
        <p:spPr>
          <a:xfrm rot="10800000" flipV="1">
            <a:off x="1521002" y="3560974"/>
            <a:ext cx="187490" cy="103983"/>
          </a:xfrm>
          <a:prstGeom prst="bentConnector3">
            <a:avLst>
              <a:gd name="adj1" fmla="val 99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975698" y="2997575"/>
            <a:ext cx="5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P1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980451" y="3526460"/>
            <a:ext cx="5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P2</a:t>
            </a:r>
            <a:endParaRPr lang="zh-CN" altLang="en-US" sz="1200" dirty="0"/>
          </a:p>
        </p:txBody>
      </p:sp>
      <p:cxnSp>
        <p:nvCxnSpPr>
          <p:cNvPr id="117" name="直接连接符 116"/>
          <p:cNvCxnSpPr/>
          <p:nvPr/>
        </p:nvCxnSpPr>
        <p:spPr>
          <a:xfrm>
            <a:off x="1306854" y="4278928"/>
            <a:ext cx="2622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975698" y="4120899"/>
            <a:ext cx="5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P3</a:t>
            </a:r>
            <a:endParaRPr lang="zh-CN" altLang="en-US" sz="1200" dirty="0"/>
          </a:p>
        </p:txBody>
      </p:sp>
      <p:sp>
        <p:nvSpPr>
          <p:cNvPr id="122" name="任意多边形 121"/>
          <p:cNvSpPr>
            <a:spLocks noChangeAspect="1"/>
          </p:cNvSpPr>
          <p:nvPr/>
        </p:nvSpPr>
        <p:spPr>
          <a:xfrm>
            <a:off x="1700155" y="4235200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>
            <a:cxnSpLocks noChangeAspect="1"/>
          </p:cNvCxnSpPr>
          <p:nvPr/>
        </p:nvCxnSpPr>
        <p:spPr>
          <a:xfrm>
            <a:off x="1699760" y="4302097"/>
            <a:ext cx="0" cy="30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任意多边形 125"/>
          <p:cNvSpPr>
            <a:spLocks noChangeAspect="1"/>
          </p:cNvSpPr>
          <p:nvPr/>
        </p:nvSpPr>
        <p:spPr>
          <a:xfrm>
            <a:off x="2504704" y="4244530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>
            <a:cxnSpLocks noChangeAspect="1"/>
          </p:cNvCxnSpPr>
          <p:nvPr/>
        </p:nvCxnSpPr>
        <p:spPr>
          <a:xfrm>
            <a:off x="2504704" y="4314380"/>
            <a:ext cx="0" cy="30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任意多边形 128"/>
          <p:cNvSpPr>
            <a:spLocks noChangeAspect="1"/>
          </p:cNvSpPr>
          <p:nvPr/>
        </p:nvSpPr>
        <p:spPr>
          <a:xfrm>
            <a:off x="3299641" y="3645269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 129"/>
          <p:cNvSpPr>
            <a:spLocks noChangeAspect="1"/>
          </p:cNvSpPr>
          <p:nvPr/>
        </p:nvSpPr>
        <p:spPr>
          <a:xfrm>
            <a:off x="3299641" y="3095048"/>
            <a:ext cx="38111" cy="69850"/>
          </a:xfrm>
          <a:custGeom>
            <a:avLst/>
            <a:gdLst>
              <a:gd name="connsiteX0" fmla="*/ 3175 w 38111"/>
              <a:gd name="connsiteY0" fmla="*/ 0 h 69850"/>
              <a:gd name="connsiteX1" fmla="*/ 38100 w 38111"/>
              <a:gd name="connsiteY1" fmla="*/ 41275 h 69850"/>
              <a:gd name="connsiteX2" fmla="*/ 0 w 38111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11" h="69850">
                <a:moveTo>
                  <a:pt x="3175" y="0"/>
                </a:moveTo>
                <a:cubicBezTo>
                  <a:pt x="20902" y="14816"/>
                  <a:pt x="38629" y="29633"/>
                  <a:pt x="38100" y="41275"/>
                </a:cubicBezTo>
                <a:cubicBezTo>
                  <a:pt x="37571" y="52917"/>
                  <a:pt x="0" y="60854"/>
                  <a:pt x="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/>
          <p:cNvCxnSpPr>
            <a:cxnSpLocks noChangeAspect="1"/>
          </p:cNvCxnSpPr>
          <p:nvPr/>
        </p:nvCxnSpPr>
        <p:spPr>
          <a:xfrm flipV="1">
            <a:off x="3305037" y="2789057"/>
            <a:ext cx="0" cy="31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cxnSpLocks noChangeAspect="1"/>
          </p:cNvCxnSpPr>
          <p:nvPr/>
        </p:nvCxnSpPr>
        <p:spPr>
          <a:xfrm rot="10800000" flipV="1">
            <a:off x="3111363" y="3030884"/>
            <a:ext cx="189393" cy="105038"/>
          </a:xfrm>
          <a:prstGeom prst="bentConnector3">
            <a:avLst>
              <a:gd name="adj1" fmla="val 990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组合 135"/>
          <p:cNvGrpSpPr>
            <a:grpSpLocks noChangeAspect="1"/>
          </p:cNvGrpSpPr>
          <p:nvPr/>
        </p:nvGrpSpPr>
        <p:grpSpPr>
          <a:xfrm>
            <a:off x="3176293" y="2995003"/>
            <a:ext cx="59531" cy="69056"/>
            <a:chOff x="1362472" y="1795464"/>
            <a:chExt cx="59531" cy="69056"/>
          </a:xfrm>
          <a:noFill/>
        </p:grpSpPr>
        <p:sp>
          <p:nvSpPr>
            <p:cNvPr id="137" name="等腰三角形 136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" name="直接连接符 137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grpFill/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9" name="直接连接符 138"/>
          <p:cNvCxnSpPr>
            <a:cxnSpLocks noChangeAspect="1"/>
          </p:cNvCxnSpPr>
          <p:nvPr/>
        </p:nvCxnSpPr>
        <p:spPr>
          <a:xfrm flipH="1">
            <a:off x="3300354" y="3162149"/>
            <a:ext cx="1" cy="478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cxnSpLocks noChangeAspect="1"/>
          </p:cNvCxnSpPr>
          <p:nvPr/>
        </p:nvCxnSpPr>
        <p:spPr>
          <a:xfrm flipH="1">
            <a:off x="3299326" y="3712353"/>
            <a:ext cx="1" cy="903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KSO_Shape"/>
          <p:cNvSpPr>
            <a:spLocks noChangeAspect="1"/>
          </p:cNvSpPr>
          <p:nvPr/>
        </p:nvSpPr>
        <p:spPr>
          <a:xfrm flipH="1">
            <a:off x="3276466" y="42560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44" name="肘形连接符 143"/>
          <p:cNvCxnSpPr>
            <a:cxnSpLocks noChangeAspect="1"/>
          </p:cNvCxnSpPr>
          <p:nvPr/>
        </p:nvCxnSpPr>
        <p:spPr>
          <a:xfrm rot="10800000" flipV="1">
            <a:off x="3111362" y="3562619"/>
            <a:ext cx="189393" cy="105038"/>
          </a:xfrm>
          <a:prstGeom prst="bentConnector3">
            <a:avLst>
              <a:gd name="adj1" fmla="val 990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/>
          <p:cNvGrpSpPr>
            <a:grpSpLocks noChangeAspect="1"/>
          </p:cNvGrpSpPr>
          <p:nvPr/>
        </p:nvGrpSpPr>
        <p:grpSpPr>
          <a:xfrm>
            <a:off x="3176292" y="3526738"/>
            <a:ext cx="59531" cy="69056"/>
            <a:chOff x="1362472" y="1795464"/>
            <a:chExt cx="59531" cy="69056"/>
          </a:xfrm>
          <a:noFill/>
        </p:grpSpPr>
        <p:sp>
          <p:nvSpPr>
            <p:cNvPr id="146" name="等腰三角形 145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grpFill/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8" name="肘形连接符 147"/>
          <p:cNvCxnSpPr>
            <a:cxnSpLocks noChangeAspect="1"/>
          </p:cNvCxnSpPr>
          <p:nvPr/>
        </p:nvCxnSpPr>
        <p:spPr>
          <a:xfrm rot="10800000" flipV="1">
            <a:off x="2319679" y="4170929"/>
            <a:ext cx="189393" cy="105038"/>
          </a:xfrm>
          <a:prstGeom prst="bentConnector3">
            <a:avLst>
              <a:gd name="adj1" fmla="val 990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组合 148"/>
          <p:cNvGrpSpPr>
            <a:grpSpLocks noChangeAspect="1"/>
          </p:cNvGrpSpPr>
          <p:nvPr/>
        </p:nvGrpSpPr>
        <p:grpSpPr>
          <a:xfrm>
            <a:off x="2384609" y="4135048"/>
            <a:ext cx="59531" cy="69056"/>
            <a:chOff x="1362472" y="1795464"/>
            <a:chExt cx="59531" cy="69056"/>
          </a:xfrm>
          <a:noFill/>
        </p:grpSpPr>
        <p:sp>
          <p:nvSpPr>
            <p:cNvPr id="150" name="等腰三角形 149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连接符 150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grpFill/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组合 151"/>
          <p:cNvGrpSpPr>
            <a:grpSpLocks noChangeAspect="1"/>
          </p:cNvGrpSpPr>
          <p:nvPr/>
        </p:nvGrpSpPr>
        <p:grpSpPr>
          <a:xfrm>
            <a:off x="1575065" y="4138527"/>
            <a:ext cx="59531" cy="69056"/>
            <a:chOff x="1362472" y="1795464"/>
            <a:chExt cx="59531" cy="69056"/>
          </a:xfrm>
        </p:grpSpPr>
        <p:sp>
          <p:nvSpPr>
            <p:cNvPr id="153" name="等腰三角形 152"/>
            <p:cNvSpPr/>
            <p:nvPr/>
          </p:nvSpPr>
          <p:spPr>
            <a:xfrm rot="16200000">
              <a:off x="1357710" y="1800226"/>
              <a:ext cx="69056" cy="5953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/>
            <p:cNvCxnSpPr/>
            <p:nvPr/>
          </p:nvCxnSpPr>
          <p:spPr>
            <a:xfrm rot="16200000">
              <a:off x="1327945" y="1829992"/>
              <a:ext cx="6905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肘形连接符 154"/>
          <p:cNvCxnSpPr>
            <a:cxnSpLocks noChangeAspect="1"/>
          </p:cNvCxnSpPr>
          <p:nvPr/>
        </p:nvCxnSpPr>
        <p:spPr>
          <a:xfrm rot="10800000" flipV="1">
            <a:off x="1511087" y="4170509"/>
            <a:ext cx="187490" cy="103983"/>
          </a:xfrm>
          <a:prstGeom prst="bentConnector3">
            <a:avLst>
              <a:gd name="adj1" fmla="val 99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4263746" y="3495499"/>
                <a:ext cx="4843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3 pins can control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3=6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LEDs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746" y="3495499"/>
                <a:ext cx="48434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87" t="-10526" r="-10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1634597" y="4799287"/>
                <a:ext cx="61436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pins can control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LEDs</a:t>
                </a:r>
              </a:p>
              <a:p>
                <a:r>
                  <a:rPr lang="en-US" altLang="zh-CN" sz="2400" dirty="0" smtClean="0"/>
                  <a:t>So, 9 pins are able to have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9∗9−9=72</m:t>
                    </m:r>
                  </m:oMath>
                </a14:m>
                <a:r>
                  <a:rPr lang="en-US" altLang="zh-CN" sz="2400" dirty="0" smtClean="0"/>
                  <a:t> LEDs,</a:t>
                </a:r>
              </a:p>
              <a:p>
                <a:r>
                  <a:rPr lang="en-US" altLang="zh-CN" sz="2400" dirty="0" smtClean="0"/>
                  <a:t>which is more than enough.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97" y="4799287"/>
                <a:ext cx="6143670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488" t="-4061" r="-59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Requirement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Vision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Hardware Design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Outer case Design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Product Presentation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75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8" b="9293"/>
          <a:stretch/>
        </p:blipFill>
        <p:spPr>
          <a:xfrm>
            <a:off x="1143000" y="1288472"/>
            <a:ext cx="6858000" cy="49322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4782" y="471055"/>
            <a:ext cx="170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3D Printer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9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1" b="18363"/>
          <a:stretch/>
        </p:blipFill>
        <p:spPr>
          <a:xfrm>
            <a:off x="1641763" y="1147832"/>
            <a:ext cx="5860473" cy="46655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15335" y="347127"/>
            <a:ext cx="2313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/>
              <a:t>Printing Scene</a:t>
            </a:r>
            <a:endParaRPr lang="zh-CN" altLang="en-US" sz="2800" b="1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6970601" y="3911024"/>
            <a:ext cx="623455" cy="110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63118" y="3865419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Build plane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957455" y="2493818"/>
            <a:ext cx="1814945" cy="1385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72400" y="2216786"/>
            <a:ext cx="12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extruder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4990" y="3198167"/>
            <a:ext cx="123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filament</a:t>
            </a:r>
            <a:endParaRPr lang="zh-CN" altLang="en-US" sz="2400" dirty="0"/>
          </a:p>
        </p:txBody>
      </p:sp>
      <p:cxnSp>
        <p:nvCxnSpPr>
          <p:cNvPr id="19" name="直接箭头连接符 18"/>
          <p:cNvCxnSpPr>
            <a:stCxn id="17" idx="2"/>
          </p:cNvCxnSpPr>
          <p:nvPr/>
        </p:nvCxnSpPr>
        <p:spPr>
          <a:xfrm>
            <a:off x="932467" y="3659832"/>
            <a:ext cx="1284260" cy="667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904875"/>
            <a:ext cx="7829550" cy="5048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7198" y="374073"/>
            <a:ext cx="276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Perspective diagram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63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" name="文本框 3"/>
          <p:cNvSpPr txBox="1"/>
          <p:nvPr/>
        </p:nvSpPr>
        <p:spPr>
          <a:xfrm>
            <a:off x="3187198" y="374073"/>
            <a:ext cx="276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Perspective diagram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904875"/>
            <a:ext cx="78295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Requirement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Vision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Hardware Design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Outer case Design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Product Presentation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60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" name="文本框 3"/>
          <p:cNvSpPr txBox="1"/>
          <p:nvPr/>
        </p:nvSpPr>
        <p:spPr>
          <a:xfrm>
            <a:off x="3191015" y="374073"/>
            <a:ext cx="276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Assembling diagram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920353"/>
            <a:ext cx="7500938" cy="50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文本框 2"/>
          <p:cNvSpPr txBox="1"/>
          <p:nvPr/>
        </p:nvSpPr>
        <p:spPr>
          <a:xfrm>
            <a:off x="2363578" y="2679678"/>
            <a:ext cx="441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You!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34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Project Requirement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Vision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Hardware Design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Outer case Design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Product Presentation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96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文本框 2"/>
          <p:cNvSpPr txBox="1"/>
          <p:nvPr/>
        </p:nvSpPr>
        <p:spPr>
          <a:xfrm>
            <a:off x="2067755" y="558800"/>
            <a:ext cx="50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Project Requirement </a:t>
            </a:r>
            <a:endParaRPr lang="zh-CN" altLang="en-US" sz="2800" b="1" dirty="0"/>
          </a:p>
        </p:txBody>
      </p:sp>
      <p:sp>
        <p:nvSpPr>
          <p:cNvPr id="7" name="KSO_Shape"/>
          <p:cNvSpPr/>
          <p:nvPr/>
        </p:nvSpPr>
        <p:spPr>
          <a:xfrm>
            <a:off x="873956" y="3155045"/>
            <a:ext cx="157843" cy="1578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KSO_Shape"/>
          <p:cNvSpPr/>
          <p:nvPr/>
        </p:nvSpPr>
        <p:spPr>
          <a:xfrm>
            <a:off x="874664" y="1952535"/>
            <a:ext cx="157843" cy="1578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KSO_Shape"/>
          <p:cNvSpPr/>
          <p:nvPr/>
        </p:nvSpPr>
        <p:spPr>
          <a:xfrm>
            <a:off x="873956" y="4400947"/>
            <a:ext cx="157843" cy="1578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6888" y="2995141"/>
            <a:ext cx="6436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Limited hardware resources: Micro-controller, LED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(MSP430 from TI)</a:t>
            </a:r>
          </a:p>
          <a:p>
            <a:r>
              <a:rPr lang="en-US" altLang="zh-CN" sz="2400" dirty="0" smtClean="0"/>
              <a:t>    			          Resistance, Transistor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06888" y="1800623"/>
            <a:ext cx="515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Topic: Flashlight with one extra function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6888" y="4249033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Must have a 3D-printed outer case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9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Requirement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Project Vision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Hardware Design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Outer case Design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Product Presentation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2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530225"/>
            <a:ext cx="7391400" cy="5337175"/>
          </a:xfrm>
          <a:ln/>
        </p:spPr>
        <p:txBody>
          <a:bodyPr anchor="t"/>
          <a:lstStyle/>
          <a:p>
            <a:pPr marL="0" indent="0" algn="l"/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/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>Our Vision:</a:t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/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3600" dirty="0">
                <a:latin typeface="Cambria" panose="02040503050406030204" pitchFamily="18" charset="0"/>
                <a:sym typeface="Cambria" panose="02040503050406030204" pitchFamily="18" charset="0"/>
              </a:rPr>
              <a:t>Make your flashlight </a:t>
            </a:r>
            <a:br>
              <a:rPr lang="zh-CN" altLang="zh-CN" sz="36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3600" dirty="0">
                <a:latin typeface="Cambria" panose="02040503050406030204" pitchFamily="18" charset="0"/>
                <a:sym typeface="Cambria" panose="02040503050406030204" pitchFamily="18" charset="0"/>
              </a:rPr>
              <a:t>your new snake game player</a:t>
            </a:r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>!</a:t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/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  <a:t/>
            </a:r>
            <a:br>
              <a:rPr lang="zh-CN" altLang="zh-CN" sz="4000" dirty="0">
                <a:latin typeface="Cambria" panose="02040503050406030204" pitchFamily="18" charset="0"/>
                <a:sym typeface="Cambria" panose="02040503050406030204" pitchFamily="18" charset="0"/>
              </a:rPr>
            </a:br>
            <a:endParaRPr lang="zh-CN" altLang="zh-CN" sz="4000" dirty="0">
              <a:latin typeface="Cambria" panose="02040503050406030204" pitchFamily="18" charset="0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Requirement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Vision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Hardware Design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Outer case Design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Product Presentation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79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KSO_Shape"/>
          <p:cNvSpPr/>
          <p:nvPr/>
        </p:nvSpPr>
        <p:spPr>
          <a:xfrm>
            <a:off x="2416176" y="2436002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416177" y="15724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2416176" y="32996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416175" y="4163204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2416175" y="5026803"/>
            <a:ext cx="157843" cy="157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9108" y="1420491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Requirement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49108" y="2284090"/>
            <a:ext cx="18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Project Vision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49107" y="4011288"/>
            <a:ext cx="2319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</a:rPr>
              <a:t>Hardware Design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49108" y="4835785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Outer case Design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27506" y="3144547"/>
            <a:ext cx="282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Product Presentation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054267" y="534439"/>
            <a:ext cx="24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Road map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6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76200" y="0"/>
            <a:ext cx="38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0" y="6418263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2469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386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" y="5813350"/>
            <a:ext cx="499340" cy="528713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56" y="410784"/>
            <a:ext cx="6811088" cy="59630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6456" y="1054100"/>
            <a:ext cx="2854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Main board circuit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44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259</Words>
  <Application>Microsoft Office PowerPoint</Application>
  <PresentationFormat>全屏显示(4:3)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</vt:lpstr>
      <vt:lpstr>Cambria Math</vt:lpstr>
      <vt:lpstr>Office 主题</vt:lpstr>
      <vt:lpstr>Turtle Snake Flashlight</vt:lpstr>
      <vt:lpstr>PowerPoint 演示文稿</vt:lpstr>
      <vt:lpstr>PowerPoint 演示文稿</vt:lpstr>
      <vt:lpstr>PowerPoint 演示文稿</vt:lpstr>
      <vt:lpstr>PowerPoint 演示文稿</vt:lpstr>
      <vt:lpstr> Our Vision:  Make your flashlight  your new snake game player!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Enzo jiang</dc:creator>
  <cp:lastModifiedBy>Enzo jiang</cp:lastModifiedBy>
  <cp:revision>60</cp:revision>
  <dcterms:created xsi:type="dcterms:W3CDTF">2015-06-08T10:46:37Z</dcterms:created>
  <dcterms:modified xsi:type="dcterms:W3CDTF">2015-06-08T15:57:18Z</dcterms:modified>
</cp:coreProperties>
</file>