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DB9"/>
    <a:srgbClr val="55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19" autoAdjust="0"/>
  </p:normalViewPr>
  <p:slideViewPr>
    <p:cSldViewPr>
      <p:cViewPr varScale="1">
        <p:scale>
          <a:sx n="88" d="100"/>
          <a:sy n="88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0CF66-A5C8-4E4D-909D-3A054C8C6CB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4E442-8200-423B-88A6-C4B7FD0B9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成立背景：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工业界的创新直逼学术界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人工智能技术的飞跃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军民融合的改革倒逼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硕博士的毕业就业压力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我感受到的实验室问题：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参加小组的预期收获：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小组成员的职责：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小组宗旨和氛围：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课外：</a:t>
            </a:r>
            <a:r>
              <a:rPr lang="en-US" altLang="zh-CN" dirty="0" smtClean="0"/>
              <a:t>http://blog.csdn.net/soulmeetliang/article/details/77461607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Affinity Propagation: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http://scikit-learn.org/stable/modules/clustering.html#affinity-propagation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参考书：</a:t>
            </a:r>
            <a:r>
              <a:rPr lang="en-US" altLang="zh-CN" dirty="0" smtClean="0"/>
              <a:t>PRML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课外：</a:t>
            </a:r>
            <a:r>
              <a:rPr lang="en-US" altLang="zh-CN" dirty="0" smtClean="0"/>
              <a:t>http://blog.csdn.net/soulmeetliang/article/details/77461607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课外：</a:t>
            </a:r>
            <a:r>
              <a:rPr lang="en-US" altLang="zh-CN" dirty="0" smtClean="0"/>
              <a:t>http://blog.csdn.net/soulmeetliang/article/details/77461607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成立背景：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工业界的创新直逼学术界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人工智能技术的飞跃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军民融合的改革倒逼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硕博士的毕业就业压力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我感受到的实验室问题：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参加小组的预期收获：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小组成员的职责：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小组宗旨和氛围：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参考研究范围：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新概念、新技术的提出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近年来主要的概念和技术（大数据、物联网）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传统技术的改进和实用化（</a:t>
            </a:r>
            <a:r>
              <a:rPr lang="en-US" altLang="zh-CN" b="1" dirty="0" smtClean="0"/>
              <a:t>deep learning</a:t>
            </a:r>
            <a:r>
              <a:rPr lang="zh-CN" altLang="en-US" b="1" dirty="0" smtClean="0"/>
              <a:t>、语音识别、机器自动写新闻、自动交易、机器人、自动驾驶汽车）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成立背景：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工业界的创新直逼学术界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人工智能技术的飞跃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军民融合的改革倒逼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硕博士的毕业就业压力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我感受到的实验室问题：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参加小组的预期收获：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小组成员的职责：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小组宗旨和氛围：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参考研究范围：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制度因素和技术优势：近水楼台先得月，各个山头已被占领；长期合作，业务和人事两方面都熟悉。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明确的技术主线：优秀的企业都围绕一条明确的方向展开，例如电子所，围绕</a:t>
            </a:r>
            <a:r>
              <a:rPr lang="en-US" altLang="zh-CN" b="1" dirty="0" err="1" smtClean="0"/>
              <a:t>gis</a:t>
            </a:r>
            <a:r>
              <a:rPr lang="zh-CN" altLang="en-US" b="1" dirty="0" smtClean="0"/>
              <a:t>展开，使得信息系统、大数据存储、数据挖掘处理、移动终端、遥感方面芯片都有看得见摸得着的需求和目标。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与实际问题和用户紧密捆绑：直接与一线用户一起工作，例如</a:t>
            </a:r>
            <a:r>
              <a:rPr lang="en-US" altLang="zh-CN" sz="1200" b="1" dirty="0" smtClean="0"/>
              <a:t>28</a:t>
            </a:r>
            <a:r>
              <a:rPr lang="zh-CN" altLang="en-US" sz="1200" b="1" dirty="0" smtClean="0"/>
              <a:t>所长期支持一体化平台，涉及日常工作。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以需求促发展：根据需求学习知识和实践，例如航路预测，电子所研究航路预测，开始只是匹配，现在是样条插样外推，目前在尝试其他方法。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成立背景：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工业界的创新直逼学术界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人工智能技术的飞跃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军民融合的改革倒逼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硕博士的毕业就业压力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我感受到的实验室问题：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参加小组的预期收获：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小组成员的职责：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小组宗旨和氛围：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参考研究范围：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制度因素和技术优势：近水楼台先得月，各个山头已被占领；长期合作，业务和人事两方面都熟悉。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明确的技术主线：优秀的企业都围绕一条明确的方向展开，例如电子所，围绕</a:t>
            </a:r>
            <a:r>
              <a:rPr lang="en-US" altLang="zh-CN" b="1" dirty="0" err="1" smtClean="0"/>
              <a:t>gis</a:t>
            </a:r>
            <a:r>
              <a:rPr lang="zh-CN" altLang="en-US" b="1" dirty="0" smtClean="0"/>
              <a:t>展开，使得信息系统、大数据存储、数据挖掘处理、移动终端、遥感方面芯片都有看得见摸得着的需求和目标。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与实际问题和用户紧密捆绑：直接与一线用户一起工作，例如</a:t>
            </a:r>
            <a:r>
              <a:rPr lang="en-US" altLang="zh-CN" sz="1200" b="1" dirty="0" smtClean="0"/>
              <a:t>28</a:t>
            </a:r>
            <a:r>
              <a:rPr lang="zh-CN" altLang="en-US" sz="1200" b="1" dirty="0" smtClean="0"/>
              <a:t>所长期支持一体化平台，涉及日常工作。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以需求促发展：根据需求学习知识和实践，例如航路预测，电子所研究航路预测，开始只是匹配，现在是样条插样外推，目前在尝试其他方法。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长期以项目为驱动，中心不明确：研究方向不明确（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项目简单不需要研究；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研究内容无法发论文；</a:t>
            </a:r>
            <a:r>
              <a:rPr lang="en-US" altLang="zh-CN" b="1" dirty="0" smtClean="0"/>
              <a:t>3.</a:t>
            </a:r>
            <a:r>
              <a:rPr lang="zh-CN" altLang="en-US" b="1" dirty="0" smtClean="0"/>
              <a:t>研究内容需要实地调研，我们还不适应，我们只习惯于看论文编故事；）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没有研究重点和基础积累（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没有一个基础研究方向）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明确有意义的研究方向</a:t>
            </a:r>
            <a:r>
              <a:rPr lang="en-US" altLang="zh-CN" sz="1200" b="1" dirty="0" smtClean="0"/>
              <a:t>: </a:t>
            </a:r>
            <a:r>
              <a:rPr lang="zh-CN" altLang="en-US" sz="1200" b="1" dirty="0" smtClean="0"/>
              <a:t>机器人、机器学习。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积累工作资本：对流行的开源框架和开源库的应用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毕业问题：论文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专利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E442-8200-423B-88A6-C4B7FD0B9E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4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二室学习小组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参加小组的预期</a:t>
            </a:r>
            <a:r>
              <a:rPr lang="zh-CN" altLang="en-US" dirty="0" smtClean="0"/>
              <a:t>收获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536871" y="2100918"/>
            <a:ext cx="3323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明确有意义的研究方向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536872" y="2668850"/>
            <a:ext cx="38272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积累工作资本（学术和研发）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1547351" y="3212976"/>
            <a:ext cx="266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解决毕业问题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83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职  责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536870" y="1340768"/>
            <a:ext cx="4968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每周的论文汇报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536870" y="3212976"/>
            <a:ext cx="7637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以读书会的形式共同学习（本学期完成</a:t>
            </a:r>
            <a:r>
              <a:rPr lang="en-US" altLang="zh-CN" sz="2000" b="1" dirty="0" smtClean="0"/>
              <a:t>CS229+</a:t>
            </a:r>
            <a:r>
              <a:rPr lang="zh-CN" altLang="en-US" sz="2000" b="1" dirty="0" smtClean="0"/>
              <a:t>深度学习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专题案例）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1547351" y="5221068"/>
            <a:ext cx="4968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论文相互挂名，资源共享</a:t>
            </a:r>
            <a:endParaRPr lang="en-US" altLang="zh-CN" sz="20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2123729" y="1844824"/>
            <a:ext cx="3024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按照固定格式总结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123727" y="2244934"/>
            <a:ext cx="3384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每组每周至少汇报</a:t>
            </a:r>
            <a:r>
              <a:rPr lang="en-US" altLang="zh-CN" sz="2000" dirty="0" smtClean="0"/>
              <a:t>3-5</a:t>
            </a:r>
            <a:r>
              <a:rPr lang="zh-CN" altLang="en-US" sz="2000" dirty="0" smtClean="0"/>
              <a:t>篇论文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23726" y="3720807"/>
            <a:ext cx="4629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每</a:t>
            </a:r>
            <a:r>
              <a:rPr lang="zh-CN" altLang="en-US" sz="2000" dirty="0" smtClean="0"/>
              <a:t>组三到四章，直到讲清楚原理为止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123725" y="4120917"/>
            <a:ext cx="4629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算法必须使用算例明确每一步的方法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123728" y="4584903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重要算法必须有半工程化的代码实现</a:t>
            </a:r>
            <a:r>
              <a:rPr lang="en-US" altLang="zh-CN" sz="2000" dirty="0" smtClean="0"/>
              <a:t>(C++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Python)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135038" y="5621178"/>
            <a:ext cx="4629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不</a:t>
            </a:r>
            <a:r>
              <a:rPr lang="zh-CN" altLang="en-US" sz="2000" dirty="0" smtClean="0"/>
              <a:t>考虑质量，每个学期必须有一篇草稿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2135038" y="2659098"/>
            <a:ext cx="2448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后期重现精读文章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79512" y="3059207"/>
            <a:ext cx="8928992" cy="310987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6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本学期的重点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04217"/>
            <a:ext cx="8928992" cy="175499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学期的重点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5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年度读书会</a:t>
            </a:r>
            <a:r>
              <a:rPr lang="en-US" altLang="zh-CN" dirty="0" smtClean="0"/>
              <a:t>-Ubuntu 16.04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59843"/>
              </p:ext>
            </p:extLst>
          </p:nvPr>
        </p:nvGraphicFramePr>
        <p:xfrm>
          <a:off x="107504" y="764704"/>
          <a:ext cx="8856984" cy="587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880320"/>
                <a:gridCol w="1224136"/>
                <a:gridCol w="252028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内容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参考资料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负责人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主题案例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机器学习的基本概念：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线性回归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梯度下降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欠拟合与过拟合、交叉检验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（前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节）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2/3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冯旸赫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数据分析的一般过程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Pandas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Numpy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Sklearn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PyTorch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神经网络：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反向传播算法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搭建多层神经网络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CNN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7/8/11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MNIST</a:t>
                      </a:r>
                      <a:r>
                        <a:rPr lang="zh-CN" altLang="en-US" dirty="0" smtClean="0"/>
                        <a:t>手写体数字识别（</a:t>
                      </a:r>
                      <a:r>
                        <a:rPr lang="en-US" altLang="zh-CN" dirty="0" err="1" smtClean="0"/>
                        <a:t>PyTorch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生成学习模型：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高斯判别分析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朴素贝叶斯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EM</a:t>
                      </a:r>
                      <a:r>
                        <a:rPr lang="zh-CN" altLang="en-US" dirty="0" smtClean="0"/>
                        <a:t>算法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非监督学习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斯坦福大学公开课（</a:t>
                      </a:r>
                      <a:r>
                        <a:rPr lang="en-US" altLang="zh-CN" dirty="0" smtClean="0"/>
                        <a:t>5/6/13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数据分析的一般过程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Pandas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Numpy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Sklearn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PyTorch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411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SVM</a:t>
                      </a:r>
                    </a:p>
                    <a:p>
                      <a:pPr algn="l"/>
                      <a:r>
                        <a:rPr lang="zh-CN" altLang="en-US" dirty="0" smtClean="0"/>
                        <a:t>决策树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斯坦福大学公开课（</a:t>
                      </a:r>
                      <a:r>
                        <a:rPr lang="en-US" altLang="zh-CN" dirty="0" smtClean="0"/>
                        <a:t>7/8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2. http://scikit-learn.org/stable/modules/tree.html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实例（辅）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D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年度读书会</a:t>
            </a:r>
            <a:r>
              <a:rPr lang="en-US" altLang="zh-CN" dirty="0"/>
              <a:t>-Ubuntu 16.04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65059"/>
              </p:ext>
            </p:extLst>
          </p:nvPr>
        </p:nvGraphicFramePr>
        <p:xfrm>
          <a:off x="107504" y="764704"/>
          <a:ext cx="8856984" cy="600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880320"/>
                <a:gridCol w="1224136"/>
                <a:gridCol w="252028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内容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参考资料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负责人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主题案例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 smtClean="0"/>
                        <a:t>数据预处理（</a:t>
                      </a:r>
                      <a:r>
                        <a:rPr lang="en-US" altLang="zh-CN" i="0" dirty="0" smtClean="0"/>
                        <a:t>PCA</a:t>
                      </a:r>
                      <a:r>
                        <a:rPr lang="zh-CN" altLang="en-US" i="0" dirty="0" smtClean="0"/>
                        <a:t>、</a:t>
                      </a:r>
                      <a:r>
                        <a:rPr lang="en-US" altLang="zh-CN" i="0" dirty="0" smtClean="0"/>
                        <a:t>whitening</a:t>
                      </a:r>
                      <a:r>
                        <a:rPr lang="zh-CN" altLang="en-US" i="0" dirty="0" smtClean="0"/>
                        <a:t>）、特征选择、正则化、</a:t>
                      </a:r>
                      <a:r>
                        <a:rPr lang="en-US" altLang="zh-CN" i="0" dirty="0" smtClean="0"/>
                        <a:t>Roc</a:t>
                      </a:r>
                      <a:r>
                        <a:rPr lang="zh-CN" altLang="en-US" i="0" dirty="0" smtClean="0"/>
                        <a:t>、混淆矩阵、学习曲线</a:t>
                      </a:r>
                      <a:endParaRPr lang="zh-CN" altLang="en-US" i="0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斯坦福大学公开课（</a:t>
                      </a:r>
                      <a:r>
                        <a:rPr lang="en-US" altLang="zh-CN" dirty="0" smtClean="0"/>
                        <a:t>9\10\11\14\15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数据分析的一般过程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非监督学习：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K-means</a:t>
                      </a:r>
                      <a:r>
                        <a:rPr lang="zh-CN" altLang="en-US" dirty="0" smtClean="0"/>
                        <a:t>、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奇异值分解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Non-negative matrix factorization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T-SNE</a:t>
                      </a:r>
                      <a:endParaRPr lang="zh-CN" altLang="en-US" dirty="0" smtClean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斯坦福大学公开课（</a:t>
                      </a:r>
                      <a:r>
                        <a:rPr lang="en-US" altLang="zh-CN" dirty="0" smtClean="0"/>
                        <a:t>12\15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15\22</a:t>
                      </a:r>
                      <a:r>
                        <a:rPr lang="zh-CN" altLang="en-US" dirty="0" smtClean="0"/>
                        <a:t>）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 http://scikit-learn.org/stable/modules/decomposition.html</a:t>
                      </a:r>
                    </a:p>
                    <a:p>
                      <a:pPr algn="l"/>
                      <a:r>
                        <a:rPr lang="en-US" altLang="zh-CN" dirty="0" smtClean="0"/>
                        <a:t>3.http://scikit-learn.org/stable/modules/manifold.html</a:t>
                      </a:r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实例（辅）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DB9"/>
                    </a:solidFill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Auto Encoder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Word Embedding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16\17)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文本处理的一般过程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Gensim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年度读书会</a:t>
            </a:r>
            <a:r>
              <a:rPr lang="en-US" altLang="zh-CN" dirty="0"/>
              <a:t>-Ubuntu 16.04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6078"/>
              </p:ext>
            </p:extLst>
          </p:nvPr>
        </p:nvGraphicFramePr>
        <p:xfrm>
          <a:off x="107504" y="764704"/>
          <a:ext cx="8856984" cy="514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898322"/>
                <a:gridCol w="1224136"/>
                <a:gridCol w="252028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内容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参考资料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负责人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主题案例</a:t>
                      </a:r>
                      <a:endParaRPr lang="zh-CN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20\21)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聊天机器人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Gensim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9411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强化学习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斯坦福大学公开课（</a:t>
                      </a:r>
                      <a:r>
                        <a:rPr lang="en-US" altLang="zh-CN" dirty="0" smtClean="0"/>
                        <a:t>16/17/20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26)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AI GYM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94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对抗生成网络</a:t>
                      </a:r>
                      <a:endParaRPr lang="en-US" altLang="zh-CN" dirty="0" smtClean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Transfer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（辅）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官方教程）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DB9"/>
                    </a:solidFill>
                  </a:tcPr>
                </a:tc>
              </a:tr>
              <a:tr h="794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集成学习：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随机森林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AdaBoost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Bagging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Stacking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Blending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台大李宏毅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机器学习（</a:t>
                      </a:r>
                      <a:r>
                        <a:rPr lang="en-US" altLang="zh-CN" dirty="0" smtClean="0"/>
                        <a:t>23)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实例（辅）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DB9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1262068"/>
            <a:ext cx="9144000" cy="3168352"/>
          </a:xfrm>
          <a:prstGeom prst="rect">
            <a:avLst/>
          </a:prstGeom>
          <a:gradFill>
            <a:gsLst>
              <a:gs pos="0">
                <a:srgbClr val="5E9EFF">
                  <a:alpha val="50000"/>
                </a:srgbClr>
              </a:gs>
              <a:gs pos="39999">
                <a:srgbClr val="85C2FF">
                  <a:alpha val="50000"/>
                </a:srgbClr>
              </a:gs>
              <a:gs pos="70000">
                <a:srgbClr val="C4D6EB">
                  <a:alpha val="48000"/>
                </a:srgbClr>
              </a:gs>
              <a:gs pos="100000">
                <a:srgbClr val="FFEB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下学期的专题研究内容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77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工业界的创新直逼学术界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军民</a:t>
            </a:r>
            <a:r>
              <a:rPr lang="zh-CN" altLang="en-US" b="1" dirty="0"/>
              <a:t>融合的改革倒逼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硕博士的毕业就业压力</a:t>
            </a:r>
          </a:p>
        </p:txBody>
      </p:sp>
    </p:spTree>
    <p:extLst>
      <p:ext uri="{BB962C8B-B14F-4D97-AF65-F5344CB8AC3E}">
        <p14:creationId xmlns:p14="http://schemas.microsoft.com/office/powerpoint/2010/main" val="443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工业界的创新直逼学术界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军民</a:t>
            </a:r>
            <a:r>
              <a:rPr lang="zh-CN" altLang="en-US" b="1" dirty="0"/>
              <a:t>融合的改革倒逼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硕博士的毕业就业压力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51520" y="1556792"/>
            <a:ext cx="6408712" cy="936104"/>
          </a:xfrm>
          <a:prstGeom prst="flowChartAlternateProcess">
            <a:avLst/>
          </a:prstGeom>
          <a:gradFill flip="none" rotWithShape="1">
            <a:gsLst>
              <a:gs pos="6000">
                <a:srgbClr val="55F828">
                  <a:alpha val="32941"/>
                  <a:lumMod val="98000"/>
                  <a:lumOff val="2000"/>
                </a:srgbClr>
              </a:gs>
              <a:gs pos="100000">
                <a:schemeClr val="bg1">
                  <a:lumMod val="23000"/>
                  <a:lumOff val="77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工业界</a:t>
            </a:r>
            <a:r>
              <a:rPr lang="zh-CN" altLang="en-US" dirty="0"/>
              <a:t>的创新直逼</a:t>
            </a:r>
            <a:r>
              <a:rPr lang="zh-CN" altLang="en-US" dirty="0" smtClean="0"/>
              <a:t>学术界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新概念、新技术的提出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传统</a:t>
            </a:r>
            <a:r>
              <a:rPr lang="zh-CN" altLang="en-US" b="1" dirty="0" smtClean="0"/>
              <a:t>技术的改进和实用化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关于本质原因的思考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403648" y="4149644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以直观的视角明确了问题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403648" y="4643844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具有明确直接的评价</a:t>
            </a:r>
            <a:r>
              <a:rPr lang="zh-CN" altLang="en-US" sz="2000" b="1" dirty="0" smtClean="0"/>
              <a:t>指标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03988" y="5117122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具有直接的利益驱动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403648" y="5589240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学习开发的成本平民化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1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工业界的创新直逼</a:t>
            </a:r>
            <a:r>
              <a:rPr lang="zh-CN" altLang="en-US" b="1" dirty="0" smtClean="0"/>
              <a:t>学术界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军民融合的改革倒逼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硕博士的毕业就业压力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51520" y="2420888"/>
            <a:ext cx="6408712" cy="936104"/>
          </a:xfrm>
          <a:prstGeom prst="flowChartAlternateProcess">
            <a:avLst/>
          </a:prstGeom>
          <a:gradFill flip="none" rotWithShape="1">
            <a:gsLst>
              <a:gs pos="6000">
                <a:srgbClr val="55F828">
                  <a:alpha val="32941"/>
                  <a:lumMod val="98000"/>
                  <a:lumOff val="2000"/>
                </a:srgbClr>
              </a:gs>
              <a:gs pos="100000">
                <a:schemeClr val="bg1">
                  <a:lumMod val="23000"/>
                  <a:lumOff val="77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军民融合的改革倒逼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军队基础性的信息系统山头林立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亟需智能办公和辅助决策系统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地方企业的强大实力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关于本质原因的思考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403648" y="4397606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制度因素和技术优势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403648" y="4891806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明确的技术主线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03988" y="5365084"/>
            <a:ext cx="403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与实际问题和用户紧密捆绑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403648" y="5837202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以需求促发展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18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工业界的创新直逼学术界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军民</a:t>
            </a:r>
            <a:r>
              <a:rPr lang="zh-CN" altLang="en-US" b="1" dirty="0"/>
              <a:t>融合的改革倒逼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硕博士的毕业就业压力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51520" y="3212976"/>
            <a:ext cx="6408712" cy="936104"/>
          </a:xfrm>
          <a:prstGeom prst="flowChartAlternateProcess">
            <a:avLst/>
          </a:prstGeom>
          <a:gradFill flip="none" rotWithShape="1">
            <a:gsLst>
              <a:gs pos="6000">
                <a:srgbClr val="55F828">
                  <a:alpha val="32941"/>
                  <a:lumMod val="98000"/>
                  <a:lumOff val="2000"/>
                </a:srgbClr>
              </a:gs>
              <a:gs pos="100000">
                <a:schemeClr val="bg1">
                  <a:lumMod val="23000"/>
                  <a:lumOff val="77000"/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硕博士毕业就业压力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毕业后能否承担工作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读书期间究竟学到了什么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毕业要求的提高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968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34188" y="1360251"/>
            <a:ext cx="3466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以直观的视角明确了问题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4188" y="1911763"/>
            <a:ext cx="3245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具有明确直接的评价</a:t>
            </a:r>
            <a:r>
              <a:rPr lang="zh-CN" altLang="en-US" sz="2000" b="1" dirty="0" smtClean="0"/>
              <a:t>指标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34528" y="2385041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具有直接的利益驱动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34188" y="2857159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学习开发的成本平民化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11560" y="3572703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制度因素和技术优势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611560" y="4066903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明确的技术主线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11900" y="4540181"/>
            <a:ext cx="403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与实际问题和用户紧密捆绑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11560" y="5012299"/>
            <a:ext cx="3096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以需求促发展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4716016" y="1340768"/>
            <a:ext cx="3466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问题不明确或者自己编故事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16016" y="1876762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 评价指标不直观、无意义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753072" y="2441790"/>
            <a:ext cx="4283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项目简单不需要</a:t>
            </a:r>
            <a:r>
              <a:rPr lang="zh-CN" altLang="en-US" sz="2000" b="1" dirty="0" smtClean="0"/>
              <a:t>研究或不习惯进行深度调研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753072" y="3572703"/>
            <a:ext cx="5766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无</a:t>
            </a:r>
            <a:r>
              <a:rPr lang="zh-CN" altLang="en-US" sz="2000" b="1" dirty="0" smtClean="0"/>
              <a:t>技术积累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781153" y="4066903"/>
            <a:ext cx="6343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缺乏技术主线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788437" y="4560317"/>
            <a:ext cx="403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严重脱离实际问题和用户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788437" y="5012299"/>
            <a:ext cx="403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en-US" altLang="zh-CN" sz="2000" b="1" dirty="0" smtClean="0"/>
              <a:t>.</a:t>
            </a:r>
            <a:r>
              <a:rPr lang="zh-CN" altLang="en-US" sz="2000" b="1" dirty="0" smtClean="0"/>
              <a:t>唯一需求是发论文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23215" y="5837202"/>
            <a:ext cx="4968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缺乏技术主线和研究方向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190930" y="5837202"/>
            <a:ext cx="4629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研究问题脱离实际、缺少使用价值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51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7C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7C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1546</Words>
  <Application>Microsoft Office PowerPoint</Application>
  <PresentationFormat>全屏显示(4:3)</PresentationFormat>
  <Paragraphs>247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二室学习小组</vt:lpstr>
      <vt:lpstr>背景</vt:lpstr>
      <vt:lpstr>背景</vt:lpstr>
      <vt:lpstr>背景-工业界的创新直逼学术界</vt:lpstr>
      <vt:lpstr>背景</vt:lpstr>
      <vt:lpstr>背景-军民融合的改革倒逼</vt:lpstr>
      <vt:lpstr>背景</vt:lpstr>
      <vt:lpstr>背景-硕博士毕业就业压力</vt:lpstr>
      <vt:lpstr>问题</vt:lpstr>
      <vt:lpstr>参加小组的预期收获</vt:lpstr>
      <vt:lpstr>职  责</vt:lpstr>
      <vt:lpstr>2017年度读书会-Ubuntu 16.04</vt:lpstr>
      <vt:lpstr>2017年度读书会-Ubuntu 16.04</vt:lpstr>
      <vt:lpstr>2017年度读书会-Ubuntu 16.04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二室学习小组</dc:title>
  <dc:creator>Yannick</dc:creator>
  <cp:lastModifiedBy>Yannick</cp:lastModifiedBy>
  <cp:revision>73</cp:revision>
  <dcterms:created xsi:type="dcterms:W3CDTF">2015-11-03T02:53:35Z</dcterms:created>
  <dcterms:modified xsi:type="dcterms:W3CDTF">2017-10-08T22:08:21Z</dcterms:modified>
</cp:coreProperties>
</file>