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698" r:id="rId3"/>
    <p:sldMasterId id="2147483685" r:id="rId4"/>
    <p:sldMasterId id="2147483672" r:id="rId5"/>
    <p:sldMasterId id="2147483660" r:id="rId6"/>
  </p:sldMasterIdLst>
  <p:notesMasterIdLst>
    <p:notesMasterId r:id="rId15"/>
  </p:notesMasterIdLst>
  <p:sldIdLst>
    <p:sldId id="256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/>
    <p:restoredTop sz="91714" autoAdjust="0"/>
  </p:normalViewPr>
  <p:slideViewPr>
    <p:cSldViewPr snapToGrid="0" snapToObjects="1">
      <p:cViewPr>
        <p:scale>
          <a:sx n="100" d="100"/>
          <a:sy n="100" d="100"/>
        </p:scale>
        <p:origin x="-360" y="-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580C-80A3-754A-BBBA-F7BC8F80DD2E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A9A34-10A0-E042-A745-4CB0F57D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4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99342"/>
            <a:ext cx="3008313" cy="7792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99343"/>
            <a:ext cx="5111750" cy="38952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78611"/>
            <a:ext cx="3008313" cy="3116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2495"/>
            <a:ext cx="5486400" cy="2653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533"/>
            <a:ext cx="8229600" cy="9457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801"/>
            <a:ext cx="8229600" cy="260982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9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8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533"/>
            <a:ext cx="8229600" cy="9457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61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9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8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626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5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6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9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3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8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9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39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9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57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70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626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212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216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2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59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8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1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600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603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06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42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626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402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2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2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1153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8639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63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56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105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52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210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15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33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626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47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692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4506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4506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697155"/>
            <a:ext cx="8229600" cy="6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04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760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546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83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520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19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2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32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626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7010"/>
            <a:ext cx="8229600" cy="56522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2232"/>
            <a:ext cx="4040188" cy="39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5464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12232"/>
            <a:ext cx="4041775" cy="39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5464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533"/>
            <a:ext cx="8229600" cy="9457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012596-4909-634E-9277-8129B5C72CDC}" type="datetimeFigureOut">
              <a:rPr lang="en-US" smtClean="0"/>
              <a:pPr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7" r:id="rId3"/>
    <p:sldLayoutId id="2147483684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AB0B-D6CA-4D41-9844-2A411930711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56E3-828D-1741-A2C4-25558E72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8F91-A024-3F4E-9FCD-86A24CBC0E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0047-7DAE-754F-B8C5-82C80587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4FEF-07D0-694E-9AD8-FA1A85B5F2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F0F5-C658-E049-B8BC-7E7E7F54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5EAE-6402-D044-88F4-A1899B8488A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09B6-CF74-E143-99E9-CFAC158D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117F-EE10-274A-A052-A273548A994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759F-1DB4-2144-A674-25E26037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engyanshi.github.io/build/html/windows.html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78631"/>
            <a:ext cx="6654800" cy="2697501"/>
          </a:xfrm>
        </p:spPr>
        <p:txBody>
          <a:bodyPr/>
          <a:lstStyle/>
          <a:p>
            <a:pPr lvl="0"/>
            <a:r>
              <a:rPr lang="en-US" sz="2800" b="1" dirty="0" smtClean="0">
                <a:solidFill>
                  <a:schemeClr val="tx2"/>
                </a:solidFill>
                <a:cs typeface="Calibri"/>
              </a:rPr>
              <a:t>MONGOOSE – 2DV CFD Model</a:t>
            </a:r>
            <a:endParaRPr lang="en-US" sz="2800" b="1" dirty="0" smtClean="0">
              <a:solidFill>
                <a:schemeClr val="tx2"/>
              </a:solidFill>
              <a:cs typeface="Calibri"/>
            </a:endParaRPr>
          </a:p>
          <a:p>
            <a:pPr lvl="0"/>
            <a:r>
              <a:rPr lang="en-US" sz="2000" dirty="0" smtClean="0">
                <a:solidFill>
                  <a:schemeClr val="tx2"/>
                </a:solidFill>
                <a:latin typeface="Calibri"/>
                <a:cs typeface="Calibri"/>
              </a:rPr>
              <a:t>Predicting surface waves, wave-structure interaction, wave-induced sediment transport and air bubbles</a:t>
            </a:r>
            <a:endParaRPr lang="en-US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sz="2800" dirty="0" smtClean="0"/>
              <a:t>Fengyan Shi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8144" y="2972630"/>
            <a:ext cx="154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RIPPLE</a:t>
            </a:r>
            <a:r>
              <a:rPr lang="en-US" dirty="0" smtClean="0"/>
              <a:t> (NASA)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0302" y="2201490"/>
            <a:ext cx="57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COBRAS</a:t>
            </a:r>
            <a:r>
              <a:rPr lang="en-US" dirty="0" smtClean="0"/>
              <a:t> (Cornell Breaking Wave and Structure)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0123" y="3002512"/>
            <a:ext cx="5782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MONGOOSE</a:t>
            </a:r>
            <a:r>
              <a:rPr lang="en-US" dirty="0" smtClean="0"/>
              <a:t> (Model of New Generation Ocean Wave and Ocean Structure Engineering) 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0005" y="3970665"/>
            <a:ext cx="440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COBRAS-UC </a:t>
            </a:r>
            <a:r>
              <a:rPr lang="en-US" dirty="0" smtClean="0"/>
              <a:t>(University of Cantabria Version)</a:t>
            </a:r>
            <a:endParaRPr lang="en-US" dirty="0"/>
          </a:p>
        </p:txBody>
      </p:sp>
      <p:pic>
        <p:nvPicPr>
          <p:cNvPr id="13" name="Picture 12" descr="cobra_mongoo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03" y="703386"/>
            <a:ext cx="2540497" cy="142850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033524" y="2415241"/>
            <a:ext cx="0" cy="17331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33524" y="2415241"/>
            <a:ext cx="506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33524" y="3210112"/>
            <a:ext cx="506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41024" y="4148418"/>
            <a:ext cx="506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03294" y="3210112"/>
            <a:ext cx="3377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4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77838"/>
            <a:ext cx="8229600" cy="1143000"/>
          </a:xfrm>
        </p:spPr>
        <p:txBody>
          <a:bodyPr/>
          <a:lstStyle/>
          <a:p>
            <a:r>
              <a:rPr lang="en-US" b="1" dirty="0" smtClean="0"/>
              <a:t>Model features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22401"/>
            <a:ext cx="8229600" cy="337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FORTRAN serial code</a:t>
            </a:r>
          </a:p>
          <a:p>
            <a:r>
              <a:rPr lang="en-US" sz="2000" dirty="0" smtClean="0"/>
              <a:t>VOF</a:t>
            </a:r>
          </a:p>
          <a:p>
            <a:r>
              <a:rPr lang="en-US" sz="2000" dirty="0" smtClean="0"/>
              <a:t>Non-uniform structured grid</a:t>
            </a:r>
          </a:p>
          <a:p>
            <a:r>
              <a:rPr lang="en-US" sz="2000" dirty="0" smtClean="0"/>
              <a:t>Multi-phase: water, air bubble, sediment, porous media</a:t>
            </a:r>
          </a:p>
          <a:p>
            <a:r>
              <a:rPr lang="en-US" sz="2000" dirty="0" smtClean="0"/>
              <a:t>Turbulence models: k-epsilon, k-l mixing length model, multi-scale LES</a:t>
            </a:r>
          </a:p>
          <a:p>
            <a:r>
              <a:rPr lang="en-US" sz="2000" dirty="0" smtClean="0"/>
              <a:t>Ocean and coastal engineering applications: surface wave, wave-solid/porous structure interaction, wave overtopping, sediment transport, air bubbles, pollutant transport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963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65138"/>
            <a:ext cx="8229600" cy="1143000"/>
          </a:xfrm>
        </p:spPr>
        <p:txBody>
          <a:bodyPr/>
          <a:lstStyle/>
          <a:p>
            <a:r>
              <a:rPr lang="en-US" b="1" dirty="0" smtClean="0"/>
              <a:t>Preparation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3327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hlinkClick r:id="rId2"/>
              </a:rPr>
              <a:t>https://git-scm.com/downloads</a:t>
            </a:r>
            <a:endParaRPr lang="en-US" sz="2400" dirty="0" smtClean="0"/>
          </a:p>
          <a:p>
            <a:r>
              <a:rPr lang="en-US" sz="2400" dirty="0" smtClean="0"/>
              <a:t>Unix/Linux environment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    For Windows 10 users: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    set up a Linux subsystem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hlinkClick r:id="rId3"/>
              </a:rPr>
              <a:t>https://fengyanshi.github.io/build/html/windows.html</a:t>
            </a:r>
            <a:endParaRPr lang="en-US" sz="2400" dirty="0" smtClean="0"/>
          </a:p>
          <a:p>
            <a:r>
              <a:rPr lang="en-US" sz="2400" dirty="0" smtClean="0"/>
              <a:t>Install </a:t>
            </a:r>
            <a:r>
              <a:rPr lang="en-US" sz="2400" dirty="0" err="1" smtClean="0"/>
              <a:t>gfortran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pic>
        <p:nvPicPr>
          <p:cNvPr id="5" name="Picture 4" descr="Screen Shot 2020-04-06 at 2.01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13" y="1600200"/>
            <a:ext cx="2792887" cy="23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5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233"/>
            <a:ext cx="8229600" cy="945777"/>
          </a:xfrm>
        </p:spPr>
        <p:txBody>
          <a:bodyPr/>
          <a:lstStyle/>
          <a:p>
            <a:r>
              <a:rPr lang="en-US" b="1" dirty="0"/>
              <a:t>Modeling procedures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511301"/>
            <a:ext cx="8229600" cy="3632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Compile the code with a FORTRAN compiler</a:t>
            </a:r>
          </a:p>
          <a:p>
            <a:r>
              <a:rPr lang="en-US" sz="2000" dirty="0" smtClean="0"/>
              <a:t>Modify </a:t>
            </a:r>
            <a:r>
              <a:rPr lang="en-US" sz="2000" dirty="0" err="1" smtClean="0"/>
              <a:t>input.txt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    1) mesh generation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  2) Obstacles generation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  3) Porous structure generation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  4) wave generation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  5) turbulence model, boundary conditions</a:t>
            </a:r>
          </a:p>
          <a:p>
            <a:r>
              <a:rPr lang="en-US" sz="2000" dirty="0" smtClean="0"/>
              <a:t>Run model</a:t>
            </a:r>
          </a:p>
          <a:p>
            <a:r>
              <a:rPr lang="en-US" sz="2000" dirty="0" smtClean="0"/>
              <a:t>Post-processing model result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07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Compile the code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1300" y="2095500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Modify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Use make</a:t>
            </a:r>
          </a:p>
          <a:p>
            <a:pPr marL="342900" indent="-342900">
              <a:buAutoNum type="arabicParenR"/>
            </a:pPr>
            <a:r>
              <a:rPr lang="en-US" dirty="0" smtClean="0"/>
              <a:t>Copy exe file to the work 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Input.txt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25600" y="1798310"/>
            <a:ext cx="466025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Name of your project</a:t>
            </a:r>
          </a:p>
          <a:p>
            <a:pPr marL="342900" indent="-342900">
              <a:buAutoNum type="arabicParenR"/>
            </a:pPr>
            <a:r>
              <a:rPr lang="en-US" dirty="0" smtClean="0"/>
              <a:t>Numerical parameters</a:t>
            </a:r>
          </a:p>
          <a:p>
            <a:pPr marL="342900" indent="-342900">
              <a:buAutoNum type="arabicParenR"/>
            </a:pPr>
            <a:r>
              <a:rPr lang="en-US" dirty="0" smtClean="0"/>
              <a:t>Fluid parameters</a:t>
            </a:r>
          </a:p>
          <a:p>
            <a:pPr marL="342900" indent="-342900">
              <a:buAutoNum type="arabicParenR"/>
            </a:pPr>
            <a:r>
              <a:rPr lang="en-US" dirty="0" smtClean="0"/>
              <a:t> mesh generation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Obstacles</a:t>
            </a:r>
          </a:p>
          <a:p>
            <a:pPr marL="342900" indent="-342900">
              <a:buAutoNum type="arabicParenR"/>
            </a:pPr>
            <a:r>
              <a:rPr lang="en-US" dirty="0" smtClean="0"/>
              <a:t>Free surface</a:t>
            </a:r>
          </a:p>
          <a:p>
            <a:pPr marL="342900" indent="-342900">
              <a:buAutoNum type="arabicParenR"/>
            </a:pPr>
            <a:r>
              <a:rPr lang="en-US" dirty="0" smtClean="0"/>
              <a:t>Porous structure</a:t>
            </a:r>
          </a:p>
          <a:p>
            <a:pPr marL="342900" indent="-342900">
              <a:buAutoNum type="arabicParenR"/>
            </a:pPr>
            <a:r>
              <a:rPr lang="en-US" dirty="0" smtClean="0"/>
              <a:t>Wave parameters</a:t>
            </a:r>
          </a:p>
          <a:p>
            <a:pPr marL="342900" indent="-342900">
              <a:buAutoNum type="arabicParenR"/>
            </a:pPr>
            <a:r>
              <a:rPr lang="en-US" dirty="0" smtClean="0"/>
              <a:t>Output format</a:t>
            </a:r>
          </a:p>
          <a:p>
            <a:pPr marL="342900" indent="-342900">
              <a:buAutoNum type="arabicParenR"/>
            </a:pPr>
            <a:r>
              <a:rPr lang="en-US" dirty="0" smtClean="0"/>
              <a:t>Other parameters, such as turbulence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2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Numerical parameters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1100" y="2006600"/>
            <a:ext cx="51752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delt</a:t>
            </a:r>
            <a:r>
              <a:rPr lang="en-US" dirty="0"/>
              <a:t> </a:t>
            </a:r>
            <a:r>
              <a:rPr lang="en-US" dirty="0" smtClean="0"/>
              <a:t> : </a:t>
            </a:r>
            <a:r>
              <a:rPr lang="en-US" dirty="0"/>
              <a:t>Initial time step of calculation. 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wfin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rtdt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fdt</a:t>
            </a:r>
            <a:endParaRPr lang="en-US" dirty="0" smtClean="0"/>
          </a:p>
          <a:p>
            <a:r>
              <a:rPr lang="en-US" dirty="0" err="1"/>
              <a:t>u</a:t>
            </a:r>
            <a:r>
              <a:rPr lang="en-US" dirty="0" err="1" smtClean="0"/>
              <a:t>tot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nl-NL" dirty="0"/>
              <a:t>0.01,150,0.5,0.05,1.0          = </a:t>
            </a:r>
            <a:r>
              <a:rPr lang="nl-NL" dirty="0" err="1"/>
              <a:t>delt,twfin,prtdt,sfdt,utot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3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C62A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286</Words>
  <Application>Microsoft Macintosh PowerPoint</Application>
  <PresentationFormat>On-screen Show (16:9)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Office Theme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  <vt:lpstr>PowerPoint Presentation</vt:lpstr>
      <vt:lpstr>Model features</vt:lpstr>
      <vt:lpstr>Preparation</vt:lpstr>
      <vt:lpstr>Modeling procedures</vt:lpstr>
      <vt:lpstr>Compile the code</vt:lpstr>
      <vt:lpstr>Input.txt</vt:lpstr>
      <vt:lpstr>Numerical parameters</vt:lpstr>
    </vt:vector>
  </TitlesOfParts>
  <Company>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Fengyan Shi</cp:lastModifiedBy>
  <cp:revision>115</cp:revision>
  <cp:lastPrinted>2020-04-06T22:07:04Z</cp:lastPrinted>
  <dcterms:created xsi:type="dcterms:W3CDTF">2014-12-16T16:14:42Z</dcterms:created>
  <dcterms:modified xsi:type="dcterms:W3CDTF">2020-04-07T00:41:35Z</dcterms:modified>
</cp:coreProperties>
</file>