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heme/themeOverride3.xml" ContentType="application/vnd.openxmlformats-officedocument.themeOverride+xml"/>
  <Override PartName="/ppt/tags/tag5.xml" ContentType="application/vnd.openxmlformats-officedocument.presentationml.tags+xml"/>
  <Override PartName="/ppt/theme/themeOverride4.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8"/>
  </p:notesMasterIdLst>
  <p:sldIdLst>
    <p:sldId id="256" r:id="rId2"/>
    <p:sldId id="275" r:id="rId3"/>
    <p:sldId id="258" r:id="rId4"/>
    <p:sldId id="1701" r:id="rId5"/>
    <p:sldId id="1702" r:id="rId6"/>
    <p:sldId id="272" r:id="rId7"/>
    <p:sldId id="1704" r:id="rId8"/>
    <p:sldId id="1706" r:id="rId9"/>
    <p:sldId id="273" r:id="rId10"/>
    <p:sldId id="1707" r:id="rId11"/>
    <p:sldId id="1709" r:id="rId12"/>
    <p:sldId id="1708" r:id="rId13"/>
    <p:sldId id="1710" r:id="rId14"/>
    <p:sldId id="274" r:id="rId15"/>
    <p:sldId id="1712" r:id="rId16"/>
    <p:sldId id="1713" r:id="rId17"/>
    <p:sldId id="1716" r:id="rId18"/>
    <p:sldId id="1714" r:id="rId19"/>
    <p:sldId id="1715" r:id="rId20"/>
    <p:sldId id="1711" r:id="rId21"/>
    <p:sldId id="1717" r:id="rId22"/>
    <p:sldId id="1718" r:id="rId23"/>
    <p:sldId id="1719" r:id="rId24"/>
    <p:sldId id="1720" r:id="rId25"/>
    <p:sldId id="1721" r:id="rId26"/>
    <p:sldId id="261"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61"/>
    <a:srgbClr val="2EBACE"/>
    <a:srgbClr val="D6EEFA"/>
    <a:srgbClr val="F2FAFD"/>
    <a:srgbClr val="F6FCFE"/>
    <a:srgbClr val="E51111"/>
    <a:srgbClr val="015978"/>
    <a:srgbClr val="1B8BA1"/>
    <a:srgbClr val="66DADA"/>
    <a:srgbClr val="1B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55" autoAdjust="0"/>
    <p:restoredTop sz="94660"/>
  </p:normalViewPr>
  <p:slideViewPr>
    <p:cSldViewPr snapToGrid="0">
      <p:cViewPr varScale="1">
        <p:scale>
          <a:sx n="86" d="100"/>
          <a:sy n="86" d="100"/>
        </p:scale>
        <p:origin x="710" y="67"/>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2023/6/11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www.officeplus.cn/Template/Home.shtml" TargetMode="Externa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669925" y="2150019"/>
            <a:ext cx="4423002"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p:nvPr>
        </p:nvSpPr>
        <p:spPr>
          <a:xfrm>
            <a:off x="669925" y="1320800"/>
            <a:ext cx="4423002" cy="698591"/>
          </a:xfrm>
        </p:spPr>
        <p:txBody>
          <a:bodyPr anchor="ctr">
            <a:normAutofit/>
          </a:bodyPr>
          <a:lstStyle>
            <a:lvl1pPr algn="l">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69925" y="3189949"/>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3453845"/>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60" name="组合 59"/>
          <p:cNvGrpSpPr/>
          <p:nvPr userDrawn="1"/>
        </p:nvGrpSpPr>
        <p:grpSpPr>
          <a:xfrm>
            <a:off x="-12088" y="4794394"/>
            <a:ext cx="12204089" cy="2063607"/>
            <a:chOff x="-12088" y="4794394"/>
            <a:chExt cx="12204089" cy="2063607"/>
          </a:xfrm>
        </p:grpSpPr>
        <p:sp>
          <p:nvSpPr>
            <p:cNvPr id="52" name="任意多边形: 形状 51"/>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54" name="任意多边形: 形状 53"/>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56" name="任意多边形: 形状 55"/>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58" name="任意多边形: 形状 57"/>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dirty="0"/>
            </a:p>
          </p:txBody>
        </p:sp>
      </p:grpSp>
      <p:grpSp>
        <p:nvGrpSpPr>
          <p:cNvPr id="59" name="组合 58"/>
          <p:cNvGrpSpPr/>
          <p:nvPr userDrawn="1"/>
        </p:nvGrpSpPr>
        <p:grpSpPr>
          <a:xfrm>
            <a:off x="7778078" y="0"/>
            <a:ext cx="4413923" cy="3499502"/>
            <a:chOff x="7778078" y="0"/>
            <a:chExt cx="4413923" cy="3499502"/>
          </a:xfrm>
        </p:grpSpPr>
        <p:sp>
          <p:nvSpPr>
            <p:cNvPr id="42" name="任意多边形: 形状 41"/>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40" name="任意多边形: 形状 39"/>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8" name="任意多边形: 形状 37"/>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6" name="任意多边形: 形状 35"/>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p:ph type="title"/>
          </p:nvPr>
        </p:nvSpPr>
        <p:spPr>
          <a:xfrm>
            <a:off x="1956131" y="2352597"/>
            <a:ext cx="4535055" cy="656792"/>
          </a:xfrm>
        </p:spPr>
        <p:txBody>
          <a:bodyPr anchor="ctr">
            <a:normAutofit/>
          </a:bodyPr>
          <a:lstStyle>
            <a:lvl1pPr algn="ctr">
              <a:defRPr sz="2400" b="1">
                <a:solidFill>
                  <a:srgbClr val="003D6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1950358" y="3233648"/>
            <a:ext cx="4546600" cy="1015623"/>
          </a:xfrm>
        </p:spPr>
        <p:txBody>
          <a:bodyPr anchor="t">
            <a:normAutofit/>
          </a:bodyPr>
          <a:lstStyle>
            <a:lvl1pPr marL="0" indent="0" algn="ctr">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p>
        </p:txBody>
      </p:sp>
      <p:grpSp>
        <p:nvGrpSpPr>
          <p:cNvPr id="9" name="组合 8"/>
          <p:cNvGrpSpPr/>
          <p:nvPr userDrawn="1"/>
        </p:nvGrpSpPr>
        <p:grpSpPr>
          <a:xfrm flipV="1">
            <a:off x="8256760" y="-16020"/>
            <a:ext cx="3935241" cy="6874019"/>
            <a:chOff x="7778078" y="0"/>
            <a:chExt cx="4413923" cy="3499502"/>
          </a:xfrm>
        </p:grpSpPr>
        <p:sp>
          <p:nvSpPr>
            <p:cNvPr id="10" name="任意多边形: 形状 9"/>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1" name="任意多边形: 形状 10"/>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2" name="任意多边形: 形状 11"/>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3" name="任意多边形: 形状 12"/>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t>2023/6/11</a:t>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t>2023/6/11</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299591" y="1502142"/>
            <a:ext cx="3985202" cy="865136"/>
          </a:xfrm>
        </p:spPr>
        <p:txBody>
          <a:bodyPr anchor="ctr">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6299591" y="2930176"/>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6299591" y="3245810"/>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16" name="组合 15"/>
          <p:cNvGrpSpPr/>
          <p:nvPr userDrawn="1"/>
        </p:nvGrpSpPr>
        <p:grpSpPr>
          <a:xfrm flipH="1">
            <a:off x="-1" y="0"/>
            <a:ext cx="3893927" cy="3087232"/>
            <a:chOff x="7778078" y="0"/>
            <a:chExt cx="4413923" cy="3499502"/>
          </a:xfrm>
        </p:grpSpPr>
        <p:sp>
          <p:nvSpPr>
            <p:cNvPr id="17" name="任意多边形: 形状 16"/>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9" name="任意多边形: 形状 18"/>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1" name="任意多边形: 形状 20"/>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4" name="任意多边形: 形状 23"/>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grpSp>
        <p:nvGrpSpPr>
          <p:cNvPr id="25" name="组合 24"/>
          <p:cNvGrpSpPr/>
          <p:nvPr userDrawn="1"/>
        </p:nvGrpSpPr>
        <p:grpSpPr>
          <a:xfrm flipH="1">
            <a:off x="-12089" y="4291344"/>
            <a:ext cx="12204089" cy="2566658"/>
            <a:chOff x="-12088" y="4794394"/>
            <a:chExt cx="12204089" cy="2063607"/>
          </a:xfrm>
        </p:grpSpPr>
        <p:sp>
          <p:nvSpPr>
            <p:cNvPr id="26" name="任意多边形: 形状 25"/>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27" name="任意多边形: 形状 26"/>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8" name="任意多边形: 形状 27"/>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29" name="任意多边形: 形状 28"/>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dirty="0"/>
            </a:p>
          </p:txBody>
        </p:sp>
      </p:gr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2023/6/11</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zh-CN" altLang="en-US" dirty="0"/>
              <a:t>期末答辩</a:t>
            </a:r>
            <a:endParaRPr lang="en-US" altLang="zh-CN" dirty="0"/>
          </a:p>
        </p:txBody>
      </p:sp>
      <p:sp>
        <p:nvSpPr>
          <p:cNvPr id="4" name="标题 3"/>
          <p:cNvSpPr>
            <a:spLocks noGrp="1"/>
          </p:cNvSpPr>
          <p:nvPr>
            <p:ph type="ctrTitle"/>
          </p:nvPr>
        </p:nvSpPr>
        <p:spPr>
          <a:xfrm>
            <a:off x="669925" y="1047566"/>
            <a:ext cx="5286992" cy="971826"/>
          </a:xfrm>
        </p:spPr>
        <p:txBody>
          <a:bodyPr>
            <a:normAutofit/>
          </a:bodyPr>
          <a:lstStyle/>
          <a:p>
            <a:r>
              <a:rPr lang="en-US" altLang="zh-CN" dirty="0"/>
              <a:t>InternHive</a:t>
            </a:r>
            <a:r>
              <a:rPr lang="zh-CN" altLang="zh-CN" dirty="0"/>
              <a:t>实习平台</a:t>
            </a:r>
            <a:endParaRPr lang="zh-CN" altLang="en-US" dirty="0"/>
          </a:p>
        </p:txBody>
      </p:sp>
      <p:sp>
        <p:nvSpPr>
          <p:cNvPr id="6" name="文本占位符 5"/>
          <p:cNvSpPr>
            <a:spLocks noGrp="1"/>
          </p:cNvSpPr>
          <p:nvPr>
            <p:ph type="body" sz="quarter" idx="10"/>
          </p:nvPr>
        </p:nvSpPr>
        <p:spPr>
          <a:xfrm>
            <a:off x="669924" y="3189947"/>
            <a:ext cx="4186161" cy="2331963"/>
          </a:xfrm>
        </p:spPr>
        <p:txBody>
          <a:bodyPr/>
          <a:lstStyle/>
          <a:p>
            <a:r>
              <a:rPr lang="zh-CN" altLang="en-US" dirty="0"/>
              <a:t>小组成员：</a:t>
            </a:r>
            <a:r>
              <a:rPr lang="en-US" altLang="zh-CN" dirty="0"/>
              <a:t>2051475 </a:t>
            </a:r>
            <a:r>
              <a:rPr lang="zh-CN" altLang="zh-CN" dirty="0"/>
              <a:t>王浩</a:t>
            </a:r>
            <a:endParaRPr lang="en-US" altLang="zh-CN" dirty="0"/>
          </a:p>
          <a:p>
            <a:r>
              <a:rPr lang="en-US" altLang="zh-CN" dirty="0"/>
              <a:t>	 2152814 </a:t>
            </a:r>
            <a:r>
              <a:rPr lang="zh-CN" altLang="zh-CN" dirty="0"/>
              <a:t>周成杰</a:t>
            </a:r>
            <a:endParaRPr lang="en-US" altLang="zh-CN" dirty="0"/>
          </a:p>
          <a:p>
            <a:r>
              <a:rPr lang="en-US" altLang="zh-CN" dirty="0"/>
              <a:t>	 2053932 </a:t>
            </a:r>
            <a:r>
              <a:rPr lang="zh-CN" altLang="zh-CN" dirty="0"/>
              <a:t>雷翔</a:t>
            </a:r>
            <a:endParaRPr lang="en-US" altLang="zh-CN" dirty="0"/>
          </a:p>
          <a:p>
            <a:r>
              <a:rPr lang="zh-CN" altLang="en-US" dirty="0"/>
              <a:t>指导老师：孙萍</a:t>
            </a:r>
            <a:endParaRPr lang="en-US" altLang="zh-CN" dirty="0"/>
          </a:p>
        </p:txBody>
      </p:sp>
      <p:grpSp>
        <p:nvGrpSpPr>
          <p:cNvPr id="13" name="组合 12"/>
          <p:cNvGrpSpPr/>
          <p:nvPr/>
        </p:nvGrpSpPr>
        <p:grpSpPr>
          <a:xfrm>
            <a:off x="9471850" y="3702216"/>
            <a:ext cx="1930019" cy="1146309"/>
            <a:chOff x="7176119" y="4410546"/>
            <a:chExt cx="2176766" cy="1292862"/>
          </a:xfrm>
        </p:grpSpPr>
        <p:grpSp>
          <p:nvGrpSpPr>
            <p:cNvPr id="14" name="组合 13"/>
            <p:cNvGrpSpPr/>
            <p:nvPr/>
          </p:nvGrpSpPr>
          <p:grpSpPr>
            <a:xfrm>
              <a:off x="7176120" y="4410547"/>
              <a:ext cx="2176765" cy="1292861"/>
              <a:chOff x="922942" y="1294557"/>
              <a:chExt cx="2306399" cy="1369855"/>
            </a:xfrm>
          </p:grpSpPr>
          <p:sp>
            <p:nvSpPr>
              <p:cNvPr id="18" name="文本框 23"/>
              <p:cNvSpPr txBox="1"/>
              <p:nvPr/>
            </p:nvSpPr>
            <p:spPr>
              <a:xfrm>
                <a:off x="922942" y="2194511"/>
                <a:ext cx="2306399" cy="469901"/>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600" b="0" i="0" u="none" strike="noStrike" kern="1200" cap="none" spc="0" normalizeH="0" baseline="0" noProof="0" dirty="0">
                    <a:ln>
                      <a:noFill/>
                    </a:ln>
                    <a:effectLst/>
                    <a:uLnTx/>
                    <a:uFillTx/>
                    <a:latin typeface="Arial" panose="020B0604020202020204"/>
                    <a:ea typeface="微软雅黑" panose="020B0503020204020204" pitchFamily="34" charset="-122"/>
                    <a:cs typeface="+mn-cs"/>
                  </a:rPr>
                  <a:t>系统分析与设计</a:t>
                </a:r>
              </a:p>
            </p:txBody>
          </p:sp>
          <p:sp>
            <p:nvSpPr>
              <p:cNvPr id="19" name="文本框 24"/>
              <p:cNvSpPr txBox="1"/>
              <p:nvPr/>
            </p:nvSpPr>
            <p:spPr>
              <a:xfrm>
                <a:off x="926965" y="1817115"/>
                <a:ext cx="1645678" cy="281587"/>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9600" b="1" dirty="0">
                    <a:latin typeface="Arial" panose="020B0604020202020204"/>
                    <a:ea typeface="微软雅黑" panose="020B0503020204020204" pitchFamily="34" charset="-122"/>
                    <a:cs typeface="Arial" panose="020B0604020202020204" pitchFamily="34" charset="0"/>
                  </a:rPr>
                  <a:t>Spring</a:t>
                </a:r>
                <a:endParaRPr kumimoji="0" lang="zh-CN" altLang="en-US"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p:txBody>
          </p:sp>
          <p:sp>
            <p:nvSpPr>
              <p:cNvPr id="20" name="文本框 25"/>
              <p:cNvSpPr txBox="1"/>
              <p:nvPr/>
            </p:nvSpPr>
            <p:spPr>
              <a:xfrm>
                <a:off x="1792429" y="1294557"/>
                <a:ext cx="1027941" cy="421969"/>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2023</a:t>
                </a:r>
                <a:endParaRPr kumimoji="0" lang="zh-CN" altLang="en-US"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p:txBody>
          </p:sp>
        </p:grpSp>
        <p:sp>
          <p:nvSpPr>
            <p:cNvPr id="15" name="矩形 14"/>
            <p:cNvSpPr/>
            <p:nvPr/>
          </p:nvSpPr>
          <p:spPr>
            <a:xfrm>
              <a:off x="7176120" y="4410546"/>
              <a:ext cx="720080" cy="371475"/>
            </a:xfrm>
            <a:prstGeom prst="rect">
              <a:avLst/>
            </a:prstGeom>
            <a:solidFill>
              <a:srgbClr val="0096D6"/>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sp>
          <p:nvSpPr>
            <p:cNvPr id="16" name="矩形 15"/>
            <p:cNvSpPr/>
            <p:nvPr/>
          </p:nvSpPr>
          <p:spPr>
            <a:xfrm>
              <a:off x="7176119" y="4410546"/>
              <a:ext cx="216025" cy="371475"/>
            </a:xfrm>
            <a:prstGeom prst="rect">
              <a:avLst/>
            </a:prstGeom>
            <a:solidFill>
              <a:srgbClr val="0096D6">
                <a:lumMod val="60000"/>
                <a:lumOff val="40000"/>
              </a:srgb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sp>
          <p:nvSpPr>
            <p:cNvPr id="17" name="矩形 16"/>
            <p:cNvSpPr/>
            <p:nvPr/>
          </p:nvSpPr>
          <p:spPr>
            <a:xfrm>
              <a:off x="8833635" y="4647551"/>
              <a:ext cx="519250" cy="518466"/>
            </a:xfrm>
            <a:custGeom>
              <a:avLst/>
              <a:gdLst>
                <a:gd name="connsiteX0" fmla="*/ 259984 w 607639"/>
                <a:gd name="connsiteY0" fmla="*/ 430308 h 606722"/>
                <a:gd name="connsiteX1" fmla="*/ 287837 w 607639"/>
                <a:gd name="connsiteY1" fmla="*/ 458126 h 606722"/>
                <a:gd name="connsiteX2" fmla="*/ 139047 w 607639"/>
                <a:gd name="connsiteY2" fmla="*/ 606722 h 606722"/>
                <a:gd name="connsiteX3" fmla="*/ 111282 w 607639"/>
                <a:gd name="connsiteY3" fmla="*/ 578905 h 606722"/>
                <a:gd name="connsiteX4" fmla="*/ 204460 w 607639"/>
                <a:gd name="connsiteY4" fmla="*/ 374844 h 606722"/>
                <a:gd name="connsiteX5" fmla="*/ 232231 w 607639"/>
                <a:gd name="connsiteY5" fmla="*/ 402573 h 606722"/>
                <a:gd name="connsiteX6" fmla="*/ 27771 w 607639"/>
                <a:gd name="connsiteY6" fmla="*/ 606722 h 606722"/>
                <a:gd name="connsiteX7" fmla="*/ 0 w 607639"/>
                <a:gd name="connsiteY7" fmla="*/ 578904 h 606722"/>
                <a:gd name="connsiteX8" fmla="*/ 148791 w 607639"/>
                <a:gd name="connsiteY8" fmla="*/ 319309 h 606722"/>
                <a:gd name="connsiteX9" fmla="*/ 176555 w 607639"/>
                <a:gd name="connsiteY9" fmla="*/ 347040 h 606722"/>
                <a:gd name="connsiteX10" fmla="*/ 27853 w 607639"/>
                <a:gd name="connsiteY10" fmla="*/ 495652 h 606722"/>
                <a:gd name="connsiteX11" fmla="*/ 0 w 607639"/>
                <a:gd name="connsiteY11" fmla="*/ 467921 h 606722"/>
                <a:gd name="connsiteX12" fmla="*/ 482456 w 607639"/>
                <a:gd name="connsiteY12" fmla="*/ 291506 h 606722"/>
                <a:gd name="connsiteX13" fmla="*/ 441354 w 607639"/>
                <a:gd name="connsiteY13" fmla="*/ 444829 h 606722"/>
                <a:gd name="connsiteX14" fmla="*/ 385749 w 607639"/>
                <a:gd name="connsiteY14" fmla="*/ 500380 h 606722"/>
                <a:gd name="connsiteX15" fmla="*/ 329611 w 607639"/>
                <a:gd name="connsiteY15" fmla="*/ 444295 h 606722"/>
                <a:gd name="connsiteX16" fmla="*/ 218312 w 607639"/>
                <a:gd name="connsiteY16" fmla="*/ 277605 h 606722"/>
                <a:gd name="connsiteX17" fmla="*/ 329470 w 607639"/>
                <a:gd name="connsiteY17" fmla="*/ 388739 h 606722"/>
                <a:gd name="connsiteX18" fmla="*/ 301703 w 607639"/>
                <a:gd name="connsiteY18" fmla="*/ 416478 h 606722"/>
                <a:gd name="connsiteX19" fmla="*/ 190456 w 607639"/>
                <a:gd name="connsiteY19" fmla="*/ 305433 h 606722"/>
                <a:gd name="connsiteX20" fmla="*/ 315639 w 607639"/>
                <a:gd name="connsiteY20" fmla="*/ 124971 h 606722"/>
                <a:gd name="connsiteX21" fmla="*/ 162720 w 607639"/>
                <a:gd name="connsiteY21" fmla="*/ 277604 h 606722"/>
                <a:gd name="connsiteX22" fmla="*/ 106554 w 607639"/>
                <a:gd name="connsiteY22" fmla="*/ 221544 h 606722"/>
                <a:gd name="connsiteX23" fmla="*/ 162097 w 607639"/>
                <a:gd name="connsiteY23" fmla="*/ 166016 h 606722"/>
                <a:gd name="connsiteX24" fmla="*/ 459243 w 607639"/>
                <a:gd name="connsiteY24" fmla="*/ 120359 h 606722"/>
                <a:gd name="connsiteX25" fmla="*/ 431471 w 607639"/>
                <a:gd name="connsiteY25" fmla="*/ 148088 h 606722"/>
                <a:gd name="connsiteX26" fmla="*/ 459243 w 607639"/>
                <a:gd name="connsiteY26" fmla="*/ 175905 h 606722"/>
                <a:gd name="connsiteX27" fmla="*/ 487103 w 607639"/>
                <a:gd name="connsiteY27" fmla="*/ 148088 h 606722"/>
                <a:gd name="connsiteX28" fmla="*/ 445357 w 607639"/>
                <a:gd name="connsiteY28" fmla="*/ 50948 h 606722"/>
                <a:gd name="connsiteX29" fmla="*/ 556620 w 607639"/>
                <a:gd name="connsiteY29" fmla="*/ 161952 h 606722"/>
                <a:gd name="connsiteX30" fmla="*/ 357326 w 607639"/>
                <a:gd name="connsiteY30" fmla="*/ 360942 h 606722"/>
                <a:gd name="connsiteX31" fmla="*/ 246062 w 607639"/>
                <a:gd name="connsiteY31" fmla="*/ 249938 h 606722"/>
                <a:gd name="connsiteX32" fmla="*/ 607639 w 607639"/>
                <a:gd name="connsiteY32" fmla="*/ 0 h 606722"/>
                <a:gd name="connsiteX33" fmla="*/ 576136 w 607639"/>
                <a:gd name="connsiteY33" fmla="*/ 125818 h 606722"/>
                <a:gd name="connsiteX34" fmla="*/ 481539 w 607639"/>
                <a:gd name="connsiteY34" fmla="*/ 31454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639" h="606722">
                  <a:moveTo>
                    <a:pt x="259984" y="430308"/>
                  </a:moveTo>
                  <a:lnTo>
                    <a:pt x="287837" y="458126"/>
                  </a:lnTo>
                  <a:lnTo>
                    <a:pt x="139047" y="606722"/>
                  </a:lnTo>
                  <a:lnTo>
                    <a:pt x="111282" y="578905"/>
                  </a:lnTo>
                  <a:close/>
                  <a:moveTo>
                    <a:pt x="204460" y="374844"/>
                  </a:moveTo>
                  <a:lnTo>
                    <a:pt x="232231" y="402573"/>
                  </a:lnTo>
                  <a:lnTo>
                    <a:pt x="27771" y="606722"/>
                  </a:lnTo>
                  <a:lnTo>
                    <a:pt x="0" y="578904"/>
                  </a:lnTo>
                  <a:close/>
                  <a:moveTo>
                    <a:pt x="148791" y="319309"/>
                  </a:moveTo>
                  <a:lnTo>
                    <a:pt x="176555" y="347040"/>
                  </a:lnTo>
                  <a:lnTo>
                    <a:pt x="27853" y="495652"/>
                  </a:lnTo>
                  <a:lnTo>
                    <a:pt x="0" y="467921"/>
                  </a:lnTo>
                  <a:close/>
                  <a:moveTo>
                    <a:pt x="482456" y="291506"/>
                  </a:moveTo>
                  <a:lnTo>
                    <a:pt x="441354" y="444829"/>
                  </a:lnTo>
                  <a:lnTo>
                    <a:pt x="385749" y="500380"/>
                  </a:lnTo>
                  <a:lnTo>
                    <a:pt x="329611" y="444295"/>
                  </a:lnTo>
                  <a:close/>
                  <a:moveTo>
                    <a:pt x="218312" y="277605"/>
                  </a:moveTo>
                  <a:lnTo>
                    <a:pt x="329470" y="388739"/>
                  </a:lnTo>
                  <a:lnTo>
                    <a:pt x="301703" y="416478"/>
                  </a:lnTo>
                  <a:lnTo>
                    <a:pt x="190456" y="305433"/>
                  </a:lnTo>
                  <a:close/>
                  <a:moveTo>
                    <a:pt x="315639" y="124971"/>
                  </a:moveTo>
                  <a:lnTo>
                    <a:pt x="162720" y="277604"/>
                  </a:lnTo>
                  <a:lnTo>
                    <a:pt x="106554" y="221544"/>
                  </a:lnTo>
                  <a:lnTo>
                    <a:pt x="162097" y="166016"/>
                  </a:lnTo>
                  <a:close/>
                  <a:moveTo>
                    <a:pt x="459243" y="120359"/>
                  </a:moveTo>
                  <a:lnTo>
                    <a:pt x="431471" y="148088"/>
                  </a:lnTo>
                  <a:lnTo>
                    <a:pt x="459243" y="175905"/>
                  </a:lnTo>
                  <a:lnTo>
                    <a:pt x="487103" y="148088"/>
                  </a:lnTo>
                  <a:close/>
                  <a:moveTo>
                    <a:pt x="445357" y="50948"/>
                  </a:moveTo>
                  <a:lnTo>
                    <a:pt x="556620" y="161952"/>
                  </a:lnTo>
                  <a:lnTo>
                    <a:pt x="357326" y="360942"/>
                  </a:lnTo>
                  <a:lnTo>
                    <a:pt x="246062" y="249938"/>
                  </a:lnTo>
                  <a:close/>
                  <a:moveTo>
                    <a:pt x="607639" y="0"/>
                  </a:moveTo>
                  <a:lnTo>
                    <a:pt x="576136" y="125818"/>
                  </a:lnTo>
                  <a:lnTo>
                    <a:pt x="481539" y="31454"/>
                  </a:lnTo>
                  <a:close/>
                </a:path>
              </a:pathLst>
            </a:custGeom>
            <a:solidFill>
              <a:srgbClr val="0096D6"/>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每次作业负责的内容</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10</a:t>
            </a:fld>
            <a:endParaRPr lang="zh-CN" altLang="en-US" dirty="0"/>
          </a:p>
        </p:txBody>
      </p:sp>
      <p:grpSp>
        <p:nvGrpSpPr>
          <p:cNvPr id="5" name="680d3f6f-d5f1-4382-b936-45a6fb4fd8a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38169" y="1252870"/>
            <a:ext cx="10315661" cy="4763422"/>
            <a:chOff x="660400" y="1130300"/>
            <a:chExt cx="10858500" cy="5014087"/>
          </a:xfrm>
        </p:grpSpPr>
        <p:sp>
          <p:nvSpPr>
            <p:cNvPr id="6" name="íṣľîḍe"/>
            <p:cNvSpPr/>
            <p:nvPr/>
          </p:nvSpPr>
          <p:spPr>
            <a:xfrm>
              <a:off x="5448301" y="113030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7" name="íṩľïḋe"/>
            <p:cNvSpPr/>
            <p:nvPr/>
          </p:nvSpPr>
          <p:spPr>
            <a:xfrm>
              <a:off x="9226153"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8" name="íṩ1ïdè"/>
            <p:cNvSpPr/>
            <p:nvPr/>
          </p:nvSpPr>
          <p:spPr>
            <a:xfrm>
              <a:off x="1672829"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9" name="ïşlídê"/>
            <p:cNvSpPr/>
            <p:nvPr/>
          </p:nvSpPr>
          <p:spPr>
            <a:xfrm>
              <a:off x="8016875"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1600" b="1" dirty="0">
                  <a:solidFill>
                    <a:srgbClr val="000000"/>
                  </a:solidFill>
                </a:rPr>
                <a:t>Assignment</a:t>
              </a:r>
              <a:r>
                <a:rPr kumimoji="0" lang="en-US" altLang="zh-CN" sz="1600" b="1" i="0" u="none" strike="noStrike" kern="1200" cap="none" spc="0" normalizeH="0" baseline="0" noProof="0" dirty="0">
                  <a:ln>
                    <a:noFill/>
                  </a:ln>
                  <a:solidFill>
                    <a:srgbClr val="000000"/>
                  </a:solidFill>
                  <a:effectLst/>
                  <a:uLnTx/>
                  <a:uFillTx/>
                </a:rPr>
                <a:t> 3</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000000"/>
                </a:solidFill>
                <a:effectLst/>
                <a:uLnTx/>
                <a:uFillTx/>
              </a:endParaRPr>
            </a:p>
          </p:txBody>
        </p:sp>
        <p:sp>
          <p:nvSpPr>
            <p:cNvPr id="10" name="îṡḻîde"/>
            <p:cNvSpPr/>
            <p:nvPr/>
          </p:nvSpPr>
          <p:spPr>
            <a:xfrm>
              <a:off x="660400"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000000"/>
                  </a:solidFill>
                  <a:effectLst/>
                  <a:uLnTx/>
                  <a:uFillTx/>
                </a:rPr>
                <a:t>Assignment 2</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000000"/>
                </a:solidFill>
                <a:effectLst/>
                <a:uLnTx/>
                <a:uFillTx/>
              </a:endParaRPr>
            </a:p>
          </p:txBody>
        </p:sp>
        <p:sp>
          <p:nvSpPr>
            <p:cNvPr id="11" name="íṥḻïďê"/>
            <p:cNvSpPr/>
            <p:nvPr/>
          </p:nvSpPr>
          <p:spPr>
            <a:xfrm>
              <a:off x="4162425" y="1411829"/>
              <a:ext cx="3867150" cy="4732558"/>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srgbClr val="BD374A"/>
                  </a:solidFill>
                  <a:effectLst/>
                  <a:uLnTx/>
                  <a:uFillTx/>
                </a:rPr>
                <a:t>Assignment 1</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100" b="1" i="0" u="none" strike="noStrike" kern="1200" cap="none" spc="0" normalizeH="0" baseline="0" noProof="0" dirty="0">
                <a:ln>
                  <a:noFill/>
                </a:ln>
                <a:solidFill>
                  <a:srgbClr val="BD374A"/>
                </a:solidFill>
                <a:effectLst/>
                <a:uLnTx/>
                <a:uFillTx/>
              </a:endParaRPr>
            </a:p>
          </p:txBody>
        </p:sp>
        <p:sp>
          <p:nvSpPr>
            <p:cNvPr id="12" name="îslíḓé"/>
            <p:cNvSpPr/>
            <p:nvPr/>
          </p:nvSpPr>
          <p:spPr>
            <a:xfrm>
              <a:off x="5581650" y="1130300"/>
              <a:ext cx="1028700" cy="1028700"/>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3" name="iŝḷiḓê"/>
            <p:cNvSpPr/>
            <p:nvPr/>
          </p:nvSpPr>
          <p:spPr bwMode="auto">
            <a:xfrm>
              <a:off x="5883515" y="1428969"/>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4" name="ïṣ1ïḍê"/>
            <p:cNvSpPr/>
            <p:nvPr/>
          </p:nvSpPr>
          <p:spPr>
            <a:xfrm>
              <a:off x="9358312"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5" name="íšļîďe"/>
            <p:cNvSpPr/>
            <p:nvPr/>
          </p:nvSpPr>
          <p:spPr bwMode="auto">
            <a:xfrm>
              <a:off x="9660176"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6" name="išľiḍê"/>
            <p:cNvSpPr/>
            <p:nvPr/>
          </p:nvSpPr>
          <p:spPr>
            <a:xfrm>
              <a:off x="1804988"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7" name="iṥļídê"/>
            <p:cNvSpPr/>
            <p:nvPr/>
          </p:nvSpPr>
          <p:spPr bwMode="auto">
            <a:xfrm>
              <a:off x="2106852"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8" name="iṡlîḍè"/>
            <p:cNvSpPr/>
            <p:nvPr/>
          </p:nvSpPr>
          <p:spPr bwMode="auto">
            <a:xfrm>
              <a:off x="4597591" y="2314299"/>
              <a:ext cx="2931741" cy="270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defTabSz="914400">
                <a:lnSpc>
                  <a:spcPct val="160000"/>
                </a:lnSpc>
                <a:buClr>
                  <a:srgbClr val="BD374A"/>
                </a:buClr>
                <a:buSzPct val="150000"/>
                <a:buFont typeface="Arial" panose="020B0604020202020204" pitchFamily="34" charset="0"/>
                <a:buChar char="•"/>
                <a:defRPr/>
              </a:pPr>
              <a:r>
                <a:rPr lang="en-US" altLang="zh-CN" sz="1400" dirty="0">
                  <a:solidFill>
                    <a:srgbClr val="000000"/>
                  </a:solidFill>
                </a:rPr>
                <a:t>Evaluate</a:t>
              </a:r>
            </a:p>
            <a:p>
              <a:pPr marL="171450" indent="-171450" defTabSz="914400">
                <a:lnSpc>
                  <a:spcPct val="160000"/>
                </a:lnSpc>
                <a:buClr>
                  <a:srgbClr val="BD374A"/>
                </a:buClr>
                <a:buSzPct val="150000"/>
                <a:buFont typeface="Arial" panose="020B0604020202020204" pitchFamily="34" charset="0"/>
                <a:buChar char="•"/>
                <a:defRPr/>
              </a:pPr>
              <a:r>
                <a:rPr lang="en-US" altLang="zh-CN" sz="1400" dirty="0">
                  <a:solidFill>
                    <a:srgbClr val="000000"/>
                  </a:solidFill>
                </a:rPr>
                <a:t>Feedback</a:t>
              </a:r>
            </a:p>
            <a:p>
              <a:pPr marL="171450" indent="-171450" defTabSz="914400">
                <a:lnSpc>
                  <a:spcPct val="160000"/>
                </a:lnSpc>
                <a:buClr>
                  <a:srgbClr val="BD374A"/>
                </a:buClr>
                <a:buSzPct val="150000"/>
                <a:buFont typeface="Arial" panose="020B0604020202020204" pitchFamily="34" charset="0"/>
                <a:buChar char="•"/>
                <a:defRPr/>
              </a:pPr>
              <a:r>
                <a:rPr lang="en-US" altLang="zh-CN" sz="1400" dirty="0">
                  <a:solidFill>
                    <a:srgbClr val="000000"/>
                  </a:solidFill>
                </a:rPr>
                <a:t>Iteration</a:t>
              </a:r>
            </a:p>
            <a:p>
              <a:pPr defTabSz="914400">
                <a:lnSpc>
                  <a:spcPct val="160000"/>
                </a:lnSpc>
                <a:buClr>
                  <a:srgbClr val="BD374A"/>
                </a:buClr>
                <a:buSzPct val="150000"/>
                <a:defRPr/>
              </a:pPr>
              <a:endParaRPr lang="en-US" altLang="zh-CN" sz="1200" dirty="0">
                <a:solidFill>
                  <a:srgbClr val="000000"/>
                </a:solidFill>
              </a:endParaRPr>
            </a:p>
            <a:p>
              <a:pPr defTabSz="914400">
                <a:lnSpc>
                  <a:spcPct val="160000"/>
                </a:lnSpc>
                <a:buClr>
                  <a:srgbClr val="BD374A"/>
                </a:buClr>
                <a:buSzPct val="150000"/>
                <a:defRPr/>
              </a:pPr>
              <a:r>
                <a:rPr lang="zh-CN" altLang="en-US" sz="1200" dirty="0">
                  <a:solidFill>
                    <a:srgbClr val="000000"/>
                  </a:solidFill>
                </a:rPr>
                <a:t>用例的设计、文字描述和用例图的绘制</a:t>
              </a:r>
            </a:p>
          </p:txBody>
        </p:sp>
        <p:sp>
          <p:nvSpPr>
            <p:cNvPr id="19" name="ïṩļïḓé"/>
            <p:cNvSpPr/>
            <p:nvPr/>
          </p:nvSpPr>
          <p:spPr bwMode="auto">
            <a:xfrm>
              <a:off x="829900" y="2931937"/>
              <a:ext cx="2819273"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defTabSz="914400">
                <a:lnSpc>
                  <a:spcPct val="150000"/>
                </a:lnSpc>
                <a:buClr>
                  <a:srgbClr val="BD374A"/>
                </a:buClr>
                <a:buSzPct val="150000"/>
                <a:buFont typeface="Arial" panose="020B0604020202020204" pitchFamily="34" charset="0"/>
                <a:buChar char="•"/>
                <a:defRPr/>
              </a:pPr>
              <a:r>
                <a:rPr lang="en-US" altLang="zh-CN" sz="1400" dirty="0">
                  <a:solidFill>
                    <a:srgbClr val="000000"/>
                  </a:solidFill>
                </a:rPr>
                <a:t>Feedback &amp; Improvement System</a:t>
              </a:r>
            </a:p>
            <a:p>
              <a:pPr marL="171450" indent="-171450" defTabSz="914400">
                <a:lnSpc>
                  <a:spcPct val="150000"/>
                </a:lnSpc>
                <a:buClr>
                  <a:srgbClr val="BD374A"/>
                </a:buClr>
                <a:buSzPct val="150000"/>
                <a:buFont typeface="Arial" panose="020B0604020202020204" pitchFamily="34" charset="0"/>
                <a:buChar char="•"/>
                <a:defRPr/>
              </a:pPr>
              <a:r>
                <a:rPr lang="en-US" altLang="zh-CN" sz="1400" dirty="0">
                  <a:solidFill>
                    <a:srgbClr val="000000"/>
                  </a:solidFill>
                </a:rPr>
                <a:t>Application System</a:t>
              </a:r>
            </a:p>
            <a:p>
              <a:pPr defTabSz="914400">
                <a:lnSpc>
                  <a:spcPct val="150000"/>
                </a:lnSpc>
                <a:buClr>
                  <a:srgbClr val="BD374A"/>
                </a:buClr>
                <a:buSzPct val="150000"/>
                <a:defRPr/>
              </a:pPr>
              <a:endParaRPr lang="en-US" altLang="zh-CN" sz="1200" dirty="0">
                <a:solidFill>
                  <a:srgbClr val="000000"/>
                </a:solidFill>
              </a:endParaRPr>
            </a:p>
            <a:p>
              <a:pPr defTabSz="914400">
                <a:lnSpc>
                  <a:spcPct val="150000"/>
                </a:lnSpc>
                <a:buClr>
                  <a:srgbClr val="BD374A"/>
                </a:buClr>
                <a:buSzPct val="150000"/>
                <a:defRPr/>
              </a:pPr>
              <a:r>
                <a:rPr lang="zh-CN" altLang="en-US" sz="1200" dirty="0">
                  <a:solidFill>
                    <a:srgbClr val="000000"/>
                  </a:solidFill>
                </a:rPr>
                <a:t>设计分析模型并绘制类图和交互图</a:t>
              </a:r>
            </a:p>
          </p:txBody>
        </p:sp>
        <p:sp>
          <p:nvSpPr>
            <p:cNvPr id="20" name="iṥ1ïḍe"/>
            <p:cNvSpPr/>
            <p:nvPr/>
          </p:nvSpPr>
          <p:spPr bwMode="auto">
            <a:xfrm>
              <a:off x="8186377"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defTabSz="914400">
                <a:lnSpc>
                  <a:spcPct val="150000"/>
                </a:lnSpc>
                <a:buClr>
                  <a:srgbClr val="BD374A"/>
                </a:buClr>
                <a:buSzPct val="150000"/>
                <a:buFont typeface="Arial" panose="020B0604020202020204" pitchFamily="34" charset="0"/>
                <a:buChar char="•"/>
                <a:defRPr/>
              </a:pPr>
              <a:r>
                <a:rPr lang="zh-CN" altLang="en-US" sz="1200" dirty="0">
                  <a:solidFill>
                    <a:srgbClr val="000000"/>
                  </a:solidFill>
                </a:rPr>
                <a:t>系统的关键设计决策</a:t>
              </a:r>
              <a:endParaRPr lang="en-US" altLang="zh-CN" sz="1200" dirty="0">
                <a:solidFill>
                  <a:srgbClr val="000000"/>
                </a:solidFill>
              </a:endParaRPr>
            </a:p>
            <a:p>
              <a:pPr marL="171450" indent="-171450" defTabSz="914400">
                <a:lnSpc>
                  <a:spcPct val="150000"/>
                </a:lnSpc>
                <a:buClr>
                  <a:srgbClr val="BD374A"/>
                </a:buClr>
                <a:buSzPct val="150000"/>
                <a:buFont typeface="Arial" panose="020B0604020202020204" pitchFamily="34" charset="0"/>
                <a:buChar char="•"/>
                <a:defRPr/>
              </a:pPr>
              <a:r>
                <a:rPr lang="zh-CN" altLang="en-US" sz="1200" dirty="0">
                  <a:solidFill>
                    <a:srgbClr val="000000"/>
                  </a:solidFill>
                </a:rPr>
                <a:t>系统与外部系统之间的接口规范</a:t>
              </a:r>
              <a:endParaRPr lang="en-US" altLang="zh-CN" sz="1200" dirty="0">
                <a:solidFill>
                  <a:srgbClr val="000000"/>
                </a:solidFill>
              </a:endParaRPr>
            </a:p>
            <a:p>
              <a:pPr marL="171450" indent="-171450" defTabSz="914400">
                <a:lnSpc>
                  <a:spcPct val="150000"/>
                </a:lnSpc>
                <a:buClr>
                  <a:srgbClr val="BD374A"/>
                </a:buClr>
                <a:buSzPct val="150000"/>
                <a:buFont typeface="Arial" panose="020B0604020202020204" pitchFamily="34" charset="0"/>
                <a:buChar char="•"/>
                <a:defRPr/>
              </a:pPr>
              <a:endParaRPr lang="en-US" altLang="zh-CN" sz="1200" dirty="0">
                <a:solidFill>
                  <a:srgbClr val="000000"/>
                </a:solidFill>
              </a:endParaRPr>
            </a:p>
            <a:p>
              <a:pPr marL="171450" indent="-171450" defTabSz="914400">
                <a:lnSpc>
                  <a:spcPct val="150000"/>
                </a:lnSpc>
                <a:buClr>
                  <a:srgbClr val="BD374A"/>
                </a:buClr>
                <a:buSzPct val="150000"/>
                <a:buFont typeface="Arial" panose="020B0604020202020204" pitchFamily="34" charset="0"/>
                <a:buChar char="•"/>
                <a:defRPr/>
              </a:pPr>
              <a:r>
                <a:rPr lang="zh-CN" altLang="en-US" sz="1200" dirty="0">
                  <a:solidFill>
                    <a:srgbClr val="000000"/>
                  </a:solidFill>
                </a:rPr>
                <a:t>第二次作业子系统的接口</a:t>
              </a:r>
              <a:endParaRPr lang="en-US" altLang="zh-CN" sz="1200" dirty="0">
                <a:solidFill>
                  <a:srgbClr val="000000"/>
                </a:solidFill>
              </a:endParaRPr>
            </a:p>
            <a:p>
              <a:pPr marL="171450" indent="-171450" defTabSz="914400">
                <a:lnSpc>
                  <a:spcPct val="150000"/>
                </a:lnSpc>
                <a:buClr>
                  <a:srgbClr val="BD374A"/>
                </a:buClr>
                <a:buSzPct val="150000"/>
                <a:buFont typeface="Arial" panose="020B0604020202020204" pitchFamily="34" charset="0"/>
                <a:buChar char="•"/>
                <a:defRPr/>
              </a:pPr>
              <a:r>
                <a:rPr lang="zh-CN" altLang="en-US" sz="1200" dirty="0">
                  <a:solidFill>
                    <a:srgbClr val="000000"/>
                  </a:solidFill>
                </a:rPr>
                <a:t>第一次作业用例的实现</a:t>
              </a:r>
            </a:p>
          </p:txBody>
        </p:sp>
      </p:grpSp>
    </p:spTree>
    <p:extLst>
      <p:ext uri="{BB962C8B-B14F-4D97-AF65-F5344CB8AC3E}">
        <p14:creationId xmlns:p14="http://schemas.microsoft.com/office/powerpoint/2010/main" val="166518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05"/>
          <p:cNvSpPr>
            <a:spLocks noGrp="1"/>
          </p:cNvSpPr>
          <p:nvPr>
            <p:ph type="title"/>
          </p:nvPr>
        </p:nvSpPr>
        <p:spPr/>
        <p:txBody>
          <a:bodyPr/>
          <a:lstStyle/>
          <a:p>
            <a:r>
              <a:rPr lang="en-US" altLang="zh-CN" dirty="0"/>
              <a:t>Feedback</a:t>
            </a:r>
            <a:r>
              <a:rPr lang="zh-CN" altLang="en-US" dirty="0"/>
              <a:t>用例实现</a:t>
            </a:r>
          </a:p>
        </p:txBody>
      </p:sp>
      <p:grpSp>
        <p:nvGrpSpPr>
          <p:cNvPr id="3"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8200" y="1028700"/>
            <a:ext cx="10016952" cy="5284723"/>
            <a:chOff x="668200" y="1028700"/>
            <a:chExt cx="10016952" cy="5284723"/>
          </a:xfrm>
        </p:grpSpPr>
        <p:grpSp>
          <p:nvGrpSpPr>
            <p:cNvPr id="4" name="îşľiďê"/>
            <p:cNvGrpSpPr/>
            <p:nvPr/>
          </p:nvGrpSpPr>
          <p:grpSpPr>
            <a:xfrm>
              <a:off x="6546000" y="1028700"/>
              <a:ext cx="4139152" cy="5284723"/>
              <a:chOff x="6546000" y="1028700"/>
              <a:chExt cx="4139152" cy="5284723"/>
            </a:xfrm>
          </p:grpSpPr>
          <p:sp>
            <p:nvSpPr>
              <p:cNvPr id="14" name="i$ḻîḍè"/>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5" name="ïŝľíḓè"/>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6" name="iṣľïḋé"/>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7" name="ï$ľïḍé"/>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8" name="ïṡ1íd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19" name="íŝľiḍé"/>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0" name="is1id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lïdè"/>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îšlïdé"/>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3" name="ïśḻíḓe"/>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4" name="íṥļîde"/>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5" name="ïSlïḓe"/>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ṧ1íďè"/>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7" name="íslîḓ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8" name="íṡļïde"/>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dirty="0"/>
              </a:p>
            </p:txBody>
          </p:sp>
          <p:sp>
            <p:nvSpPr>
              <p:cNvPr id="29" name="îṧliḓé"/>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0" name="í$ḻiḓe"/>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iṧ1iḋè"/>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íṣľîdé"/>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dirty="0"/>
              </a:p>
            </p:txBody>
          </p:sp>
          <p:sp>
            <p:nvSpPr>
              <p:cNvPr id="33" name="ïṣḷîḋé"/>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4" name="ís1iḋê"/>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5" name="ïŝ1ídé"/>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íSliḑ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7" name="iṡ1íḍè"/>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8" name="îsḷîḋe"/>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39" name="ïṧḻíḓé"/>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0" name="işļidé"/>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dirty="0"/>
              </a:p>
            </p:txBody>
          </p:sp>
          <p:sp>
            <p:nvSpPr>
              <p:cNvPr id="41" name="iSļïḋe"/>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2" name="íṣ1îḑ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3" name="iṣ1ide"/>
              <p:cNvGrpSpPr/>
              <p:nvPr/>
            </p:nvGrpSpPr>
            <p:grpSpPr>
              <a:xfrm>
                <a:off x="8440707" y="1564747"/>
                <a:ext cx="351038" cy="2262318"/>
                <a:chOff x="0" y="0"/>
                <a:chExt cx="543321" cy="3501526"/>
              </a:xfrm>
              <a:solidFill>
                <a:schemeClr val="bg1">
                  <a:lumMod val="65000"/>
                </a:schemeClr>
              </a:solidFill>
            </p:grpSpPr>
            <p:sp>
              <p:nvSpPr>
                <p:cNvPr id="51" name="îsḷîḑe"/>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íṡľiḑè"/>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3" name="îSlîdé"/>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íṧlídè"/>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ïṧḻîdé"/>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ïslïḑé"/>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ïṥľîďé"/>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sľide"/>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îšľîḋé"/>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ḻíḑé"/>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iṣľïdè"/>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ŝľîḑé"/>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išḻîḍe"/>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ŝḷîď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iṩḻîḍè"/>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îṥḻïḍè"/>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1ïḋè"/>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îslïḍè"/>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ïSḻïḍê"/>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ïṩḷiḓé"/>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ṡľiď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î$ļîḋe"/>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işľíďê"/>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ï$ḻíďè"/>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íṧ1ïďê"/>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î$ľí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ṥlide"/>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ïsḷïďè"/>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íṣļïḋé"/>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î$ļiḓ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ïŝľîďe"/>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ïŝļîḋè"/>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íŝ1ïḑ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îŝḻîḑ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íŝḻïḑe"/>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íşḻiḋè"/>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ï$lïďe"/>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ïŝliḍé"/>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şļïḑe"/>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íś1iḋè"/>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iş1í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îśľîďè"/>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îṧḷîḓê"/>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líḋé"/>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îṩľïďê"/>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iŝḻïḑê"/>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iṩlïḑ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iṧ1íḍê"/>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íŝļíḋ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ïṧḷíďê"/>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ïŝľíḑe"/>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íṣ1îḍè"/>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šļidé"/>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îś1îḑè"/>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4" name="íŝlîdè"/>
              <p:cNvGrpSpPr/>
              <p:nvPr/>
            </p:nvGrpSpPr>
            <p:grpSpPr>
              <a:xfrm>
                <a:off x="9189362" y="3615910"/>
                <a:ext cx="785931" cy="766320"/>
                <a:chOff x="0" y="0"/>
                <a:chExt cx="1216418" cy="1186066"/>
              </a:xfrm>
              <a:solidFill>
                <a:schemeClr val="tx2">
                  <a:lumMod val="20000"/>
                  <a:lumOff val="80000"/>
                </a:schemeClr>
              </a:solidFill>
            </p:grpSpPr>
            <p:sp>
              <p:nvSpPr>
                <p:cNvPr id="45" name="íşľï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6" name="íṧļíd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7" name="ïŝlïďê"/>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48" name="îṣlíḓè"/>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49" name="îṧļiḓ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ï$1id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12" name="î$ḷîḍè"/>
            <p:cNvSpPr/>
            <p:nvPr/>
          </p:nvSpPr>
          <p:spPr>
            <a:xfrm>
              <a:off x="687280" y="1572106"/>
              <a:ext cx="4586311" cy="117034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200" dirty="0"/>
                <a:t>Feedback</a:t>
              </a:r>
              <a:r>
                <a:rPr lang="zh-CN" altLang="en-US" sz="1200" dirty="0"/>
                <a:t>用例允许学生和公司代表用户在实习平台上提供反馈和改进建议。系统将收集反馈并使用它来通知未来对平台的更新和改进。</a:t>
              </a:r>
            </a:p>
            <a:p>
              <a:pPr>
                <a:lnSpc>
                  <a:spcPct val="150000"/>
                </a:lnSpc>
                <a:spcBef>
                  <a:spcPct val="0"/>
                </a:spcBef>
              </a:pPr>
              <a:endParaRPr lang="en-US" altLang="zh-CN" sz="1100" dirty="0"/>
            </a:p>
          </p:txBody>
        </p:sp>
        <p:cxnSp>
          <p:nvCxnSpPr>
            <p:cNvPr id="7" name="直接连接符 6"/>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ïSliḋe"/>
            <p:cNvSpPr/>
            <p:nvPr/>
          </p:nvSpPr>
          <p:spPr bwMode="auto">
            <a:xfrm>
              <a:off x="1797867" y="3385553"/>
              <a:ext cx="4093264" cy="275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200" dirty="0"/>
                <a:t>通过实施反馈用例，</a:t>
              </a:r>
              <a:r>
                <a:rPr lang="en-US" altLang="zh-CN" sz="1200" dirty="0"/>
                <a:t>InternHive </a:t>
              </a:r>
              <a:r>
                <a:rPr lang="zh-CN" altLang="en-US" sz="1200" dirty="0"/>
                <a:t>系统促进了用户的积极参与，允许他们分享他们的经验和建议以推动持续改进。通过</a:t>
              </a:r>
              <a:r>
                <a:rPr lang="en-US" altLang="zh-CN" sz="1200" dirty="0"/>
                <a:t>API</a:t>
              </a:r>
              <a:r>
                <a:rPr lang="zh-CN" altLang="en-US" sz="1200" dirty="0"/>
                <a:t>和分层架构，平台收集有价值的反馈，确保反馈处理过程的透明度，并努力提供更好的用户体验。</a:t>
              </a:r>
            </a:p>
            <a:p>
              <a:pPr marL="171450" indent="-171450">
                <a:lnSpc>
                  <a:spcPct val="150000"/>
                </a:lnSpc>
                <a:spcBef>
                  <a:spcPct val="0"/>
                </a:spcBef>
                <a:buFont typeface="Arial" panose="020B0604020202020204" pitchFamily="34" charset="0"/>
                <a:buChar char="•"/>
              </a:pPr>
              <a:endParaRPr lang="en-US" altLang="zh-CN" sz="1100" dirty="0"/>
            </a:p>
          </p:txBody>
        </p:sp>
        <p:sp>
          <p:nvSpPr>
            <p:cNvPr id="10" name="ïṣļîďè"/>
            <p:cNvSpPr/>
            <p:nvPr/>
          </p:nvSpPr>
          <p:spPr bwMode="auto">
            <a:xfrm>
              <a:off x="668200" y="3366077"/>
              <a:ext cx="1024443" cy="1026520"/>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1" name="iślîḓé"/>
            <p:cNvSpPr/>
            <p:nvPr/>
          </p:nvSpPr>
          <p:spPr bwMode="auto">
            <a:xfrm>
              <a:off x="875579" y="3580099"/>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sp>
        <p:nvSpPr>
          <p:cNvPr id="105" name="灯片编号占位符 3">
            <a:extLst>
              <a:ext uri="{FF2B5EF4-FFF2-40B4-BE49-F238E27FC236}">
                <a16:creationId xmlns:a16="http://schemas.microsoft.com/office/drawing/2014/main" id="{6679F1A1-5966-423A-8082-D7AB9C966D25}"/>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t>11</a:t>
            </a:fld>
            <a:endParaRPr lang="zh-CN" altLang="en-US" dirty="0"/>
          </a:p>
        </p:txBody>
      </p:sp>
    </p:spTree>
    <p:extLst>
      <p:ext uri="{BB962C8B-B14F-4D97-AF65-F5344CB8AC3E}">
        <p14:creationId xmlns:p14="http://schemas.microsoft.com/office/powerpoint/2010/main" val="18712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80555-6A3E-434C-A969-073363138054}"/>
              </a:ext>
            </a:extLst>
          </p:cNvPr>
          <p:cNvSpPr>
            <a:spLocks noGrp="1"/>
          </p:cNvSpPr>
          <p:nvPr>
            <p:ph type="title"/>
          </p:nvPr>
        </p:nvSpPr>
        <p:spPr/>
        <p:txBody>
          <a:bodyPr/>
          <a:lstStyle/>
          <a:p>
            <a:r>
              <a:rPr lang="en-US" altLang="zh-CN" dirty="0"/>
              <a:t>Feedback</a:t>
            </a:r>
            <a:r>
              <a:rPr lang="zh-CN" altLang="en-US" dirty="0"/>
              <a:t>用例实现</a:t>
            </a:r>
          </a:p>
        </p:txBody>
      </p:sp>
      <p:sp>
        <p:nvSpPr>
          <p:cNvPr id="4" name="灯片编号占位符 3">
            <a:extLst>
              <a:ext uri="{FF2B5EF4-FFF2-40B4-BE49-F238E27FC236}">
                <a16:creationId xmlns:a16="http://schemas.microsoft.com/office/drawing/2014/main" id="{0DA10E75-FD72-4DAA-93F0-426DBD14C8A5}"/>
              </a:ext>
            </a:extLst>
          </p:cNvPr>
          <p:cNvSpPr>
            <a:spLocks noGrp="1"/>
          </p:cNvSpPr>
          <p:nvPr>
            <p:ph type="sldNum" sz="quarter" idx="12"/>
          </p:nvPr>
        </p:nvSpPr>
        <p:spPr/>
        <p:txBody>
          <a:bodyPr/>
          <a:lstStyle/>
          <a:p>
            <a:fld id="{5DD3DB80-B894-403A-B48E-6FDC1A72010E}" type="slidenum">
              <a:rPr lang="zh-CN" altLang="en-US" smtClean="0"/>
              <a:t>12</a:t>
            </a:fld>
            <a:endParaRPr lang="zh-CN" altLang="en-US" dirty="0"/>
          </a:p>
        </p:txBody>
      </p:sp>
      <p:pic>
        <p:nvPicPr>
          <p:cNvPr id="6" name="图片 5">
            <a:extLst>
              <a:ext uri="{FF2B5EF4-FFF2-40B4-BE49-F238E27FC236}">
                <a16:creationId xmlns:a16="http://schemas.microsoft.com/office/drawing/2014/main" id="{6B92072F-D06B-468E-A981-EB7F9171C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24" y="1723357"/>
            <a:ext cx="7940675" cy="3976001"/>
          </a:xfrm>
          <a:prstGeom prst="rect">
            <a:avLst/>
          </a:prstGeom>
        </p:spPr>
      </p:pic>
      <p:sp>
        <p:nvSpPr>
          <p:cNvPr id="7" name="矩形 6">
            <a:extLst>
              <a:ext uri="{FF2B5EF4-FFF2-40B4-BE49-F238E27FC236}">
                <a16:creationId xmlns:a16="http://schemas.microsoft.com/office/drawing/2014/main" id="{D17EF007-23DD-4B69-ACE1-B481820BCAE8}"/>
              </a:ext>
            </a:extLst>
          </p:cNvPr>
          <p:cNvSpPr/>
          <p:nvPr/>
        </p:nvSpPr>
        <p:spPr>
          <a:xfrm>
            <a:off x="8610599" y="2480635"/>
            <a:ext cx="3258846" cy="1827552"/>
          </a:xfrm>
          <a:prstGeom prst="rect">
            <a:avLst/>
          </a:prstGeom>
        </p:spPr>
        <p:txBody>
          <a:bodyPr wrap="square">
            <a:spAutoFit/>
          </a:bodyPr>
          <a:lstStyle/>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用户根据他们使用 </a:t>
            </a:r>
            <a:r>
              <a:rPr lang="en-US" altLang="zh-CN" sz="1200" dirty="0">
                <a:solidFill>
                  <a:srgbClr val="000000"/>
                </a:solidFill>
              </a:rPr>
              <a:t>InternHive </a:t>
            </a:r>
            <a:r>
              <a:rPr lang="zh-CN" altLang="en-US" sz="1200" dirty="0">
                <a:solidFill>
                  <a:srgbClr val="000000"/>
                </a:solidFill>
              </a:rPr>
              <a:t>的经验提供反馈、建议或报告问题。</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提交反馈后，将记录在系统中。</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平台管理员将根据所提供的信息和自己的判断，决定如何处理反馈。</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提交反馈的用户可以查看反馈的内容和结果。</a:t>
            </a:r>
          </a:p>
        </p:txBody>
      </p:sp>
    </p:spTree>
    <p:extLst>
      <p:ext uri="{BB962C8B-B14F-4D97-AF65-F5344CB8AC3E}">
        <p14:creationId xmlns:p14="http://schemas.microsoft.com/office/powerpoint/2010/main" val="190125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Feedback</a:t>
            </a:r>
            <a:r>
              <a:rPr lang="zh-CN" altLang="en-US" dirty="0"/>
              <a:t>用例实现</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13</a:t>
            </a:fld>
            <a:endParaRPr lang="zh-CN" altLang="en-US"/>
          </a:p>
        </p:txBody>
      </p:sp>
      <p:grpSp>
        <p:nvGrpSpPr>
          <p:cNvPr id="5" name="6ae85dfe-0a1e-46cb-b5a9-c24e9f3f567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179067" y="2427501"/>
            <a:ext cx="6340187" cy="2918308"/>
            <a:chOff x="2441361" y="1539000"/>
            <a:chExt cx="7838981" cy="3608184"/>
          </a:xfrm>
        </p:grpSpPr>
        <p:grpSp>
          <p:nvGrpSpPr>
            <p:cNvPr id="6" name="ïŝḻîḓe"/>
            <p:cNvGrpSpPr/>
            <p:nvPr/>
          </p:nvGrpSpPr>
          <p:grpSpPr>
            <a:xfrm>
              <a:off x="5362575" y="1833517"/>
              <a:ext cx="1466851" cy="2867000"/>
              <a:chOff x="5362575" y="1589918"/>
              <a:chExt cx="1466851" cy="2867000"/>
            </a:xfrm>
          </p:grpSpPr>
          <p:sp>
            <p:nvSpPr>
              <p:cNvPr id="33" name="îSlíḑê"/>
              <p:cNvSpPr/>
              <p:nvPr/>
            </p:nvSpPr>
            <p:spPr>
              <a:xfrm>
                <a:off x="5362575" y="2821960"/>
                <a:ext cx="1466851" cy="1634958"/>
              </a:xfrm>
              <a:prstGeom prst="flowChartMagneticDisk">
                <a:avLst/>
              </a:prstGeom>
              <a:solidFill>
                <a:schemeClr val="accent6"/>
              </a:solidFill>
              <a:ln w="76200">
                <a:solidFill>
                  <a:schemeClr val="bg1"/>
                </a:solidFill>
              </a:ln>
              <a:effectLst>
                <a:outerShdw dist="381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ïṣḻiḋé"/>
              <p:cNvSpPr/>
              <p:nvPr/>
            </p:nvSpPr>
            <p:spPr>
              <a:xfrm>
                <a:off x="5362575" y="2411279"/>
                <a:ext cx="1466851" cy="607040"/>
              </a:xfrm>
              <a:prstGeom prst="flowChartMagneticDisk">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îŝḷíḍé"/>
              <p:cNvSpPr/>
              <p:nvPr/>
            </p:nvSpPr>
            <p:spPr>
              <a:xfrm>
                <a:off x="5362575" y="2000599"/>
                <a:ext cx="1466851" cy="607040"/>
              </a:xfrm>
              <a:prstGeom prst="flowChartMagneticDisk">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iṣļíďè"/>
              <p:cNvSpPr/>
              <p:nvPr/>
            </p:nvSpPr>
            <p:spPr>
              <a:xfrm>
                <a:off x="5362575" y="1589918"/>
                <a:ext cx="1466851" cy="607040"/>
              </a:xfrm>
              <a:prstGeom prst="flowChartMagneticDisk">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7" name="íşḻiḋê"/>
            <p:cNvGrpSpPr/>
            <p:nvPr/>
          </p:nvGrpSpPr>
          <p:grpSpPr>
            <a:xfrm>
              <a:off x="8271115" y="1539000"/>
              <a:ext cx="1069060" cy="1069060"/>
              <a:chOff x="8271115" y="1423416"/>
              <a:chExt cx="1069060" cy="1069060"/>
            </a:xfrm>
          </p:grpSpPr>
          <p:sp>
            <p:nvSpPr>
              <p:cNvPr id="31" name="îŝľiďé"/>
              <p:cNvSpPr/>
              <p:nvPr/>
            </p:nvSpPr>
            <p:spPr>
              <a:xfrm>
                <a:off x="8271115" y="1423416"/>
                <a:ext cx="1069060" cy="1069060"/>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íŝḻiḓé"/>
              <p:cNvSpPr/>
              <p:nvPr/>
            </p:nvSpPr>
            <p:spPr bwMode="auto">
              <a:xfrm>
                <a:off x="8589840" y="1742541"/>
                <a:ext cx="431610" cy="43080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p>
            </p:txBody>
          </p:sp>
        </p:grpSp>
        <p:grpSp>
          <p:nvGrpSpPr>
            <p:cNvPr id="8" name="išļiḍê"/>
            <p:cNvGrpSpPr/>
            <p:nvPr/>
          </p:nvGrpSpPr>
          <p:grpSpPr>
            <a:xfrm>
              <a:off x="2896216" y="1539000"/>
              <a:ext cx="1069060" cy="1069060"/>
              <a:chOff x="2896216" y="1423416"/>
              <a:chExt cx="1069060" cy="1069060"/>
            </a:xfrm>
          </p:grpSpPr>
          <p:sp>
            <p:nvSpPr>
              <p:cNvPr id="29" name="íṡlïḑé"/>
              <p:cNvSpPr/>
              <p:nvPr/>
            </p:nvSpPr>
            <p:spPr>
              <a:xfrm>
                <a:off x="2896216" y="1423416"/>
                <a:ext cx="1069060" cy="1069060"/>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í$1iḍe"/>
              <p:cNvSpPr/>
              <p:nvPr/>
            </p:nvSpPr>
            <p:spPr bwMode="auto">
              <a:xfrm>
                <a:off x="3223303" y="1778873"/>
                <a:ext cx="435746" cy="358146"/>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a:p>
            </p:txBody>
          </p:sp>
        </p:grpSp>
        <p:sp>
          <p:nvSpPr>
            <p:cNvPr id="28" name="ïś1îḓê"/>
            <p:cNvSpPr txBox="1"/>
            <p:nvPr/>
          </p:nvSpPr>
          <p:spPr bwMode="auto">
            <a:xfrm>
              <a:off x="2441361" y="2625988"/>
              <a:ext cx="189094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t>/api/feedback</a:t>
              </a:r>
              <a:endParaRPr lang="en-US" altLang="zh-CN" sz="1800" dirty="0"/>
            </a:p>
          </p:txBody>
        </p:sp>
        <p:grpSp>
          <p:nvGrpSpPr>
            <p:cNvPr id="10" name="isľiḓe"/>
            <p:cNvGrpSpPr/>
            <p:nvPr/>
          </p:nvGrpSpPr>
          <p:grpSpPr>
            <a:xfrm>
              <a:off x="3053918" y="3672599"/>
              <a:ext cx="2990145" cy="1474585"/>
              <a:chOff x="3188161" y="3557015"/>
              <a:chExt cx="2990145" cy="1474585"/>
            </a:xfrm>
          </p:grpSpPr>
          <p:grpSp>
            <p:nvGrpSpPr>
              <p:cNvPr id="21" name="iśľîḓê"/>
              <p:cNvGrpSpPr/>
              <p:nvPr/>
            </p:nvGrpSpPr>
            <p:grpSpPr>
              <a:xfrm>
                <a:off x="4070243" y="3557015"/>
                <a:ext cx="1069060" cy="1069060"/>
                <a:chOff x="4070243" y="3557015"/>
                <a:chExt cx="1069060" cy="1069060"/>
              </a:xfrm>
            </p:grpSpPr>
            <p:sp>
              <p:nvSpPr>
                <p:cNvPr id="25" name="îŝḷiḑé"/>
                <p:cNvSpPr/>
                <p:nvPr/>
              </p:nvSpPr>
              <p:spPr>
                <a:xfrm>
                  <a:off x="4070243" y="3557015"/>
                  <a:ext cx="1069060" cy="1069060"/>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îṡ1iďe"/>
                <p:cNvSpPr/>
                <p:nvPr/>
              </p:nvSpPr>
              <p:spPr bwMode="auto">
                <a:xfrm>
                  <a:off x="4372496" y="3848275"/>
                  <a:ext cx="464553" cy="447658"/>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a:p>
              </p:txBody>
            </p:sp>
          </p:grpSp>
          <p:sp>
            <p:nvSpPr>
              <p:cNvPr id="24" name="íślíďe"/>
              <p:cNvSpPr txBox="1"/>
              <p:nvPr/>
            </p:nvSpPr>
            <p:spPr bwMode="auto">
              <a:xfrm>
                <a:off x="3188161" y="4644003"/>
                <a:ext cx="2990145"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t>/api/feedback/{id}</a:t>
                </a:r>
                <a:endParaRPr lang="en-US" altLang="zh-CN" sz="1800" dirty="0"/>
              </a:p>
            </p:txBody>
          </p:sp>
        </p:grpSp>
        <p:sp>
          <p:nvSpPr>
            <p:cNvPr id="20" name="íŝļíḋê"/>
            <p:cNvSpPr txBox="1"/>
            <p:nvPr/>
          </p:nvSpPr>
          <p:spPr bwMode="auto">
            <a:xfrm>
              <a:off x="7232112" y="2625988"/>
              <a:ext cx="304823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t>/api/admin/feedback</a:t>
              </a:r>
              <a:endParaRPr lang="en-US" altLang="zh-CN" sz="1800" dirty="0"/>
            </a:p>
          </p:txBody>
        </p:sp>
        <p:grpSp>
          <p:nvGrpSpPr>
            <p:cNvPr id="12" name="ïṥḻïdè"/>
            <p:cNvGrpSpPr/>
            <p:nvPr/>
          </p:nvGrpSpPr>
          <p:grpSpPr>
            <a:xfrm>
              <a:off x="6147936" y="3672599"/>
              <a:ext cx="3164739" cy="1474585"/>
              <a:chOff x="6013694" y="3557015"/>
              <a:chExt cx="3164739" cy="1474585"/>
            </a:xfrm>
          </p:grpSpPr>
          <p:grpSp>
            <p:nvGrpSpPr>
              <p:cNvPr id="13" name="ïṣḻiḍé"/>
              <p:cNvGrpSpPr/>
              <p:nvPr/>
            </p:nvGrpSpPr>
            <p:grpSpPr>
              <a:xfrm>
                <a:off x="7052698" y="3557015"/>
                <a:ext cx="1069060" cy="1069060"/>
                <a:chOff x="7052698" y="3557015"/>
                <a:chExt cx="1069060" cy="1069060"/>
              </a:xfrm>
            </p:grpSpPr>
            <p:sp>
              <p:nvSpPr>
                <p:cNvPr id="17" name="ïsļîḑe"/>
                <p:cNvSpPr/>
                <p:nvPr/>
              </p:nvSpPr>
              <p:spPr>
                <a:xfrm>
                  <a:off x="7052698" y="3557015"/>
                  <a:ext cx="1069060" cy="1069060"/>
                </a:xfrm>
                <a:prstGeom prst="ellips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ïSḷiḍé"/>
                <p:cNvSpPr/>
                <p:nvPr/>
              </p:nvSpPr>
              <p:spPr bwMode="auto">
                <a:xfrm>
                  <a:off x="7376202" y="3860692"/>
                  <a:ext cx="462194" cy="461706"/>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p>
              </p:txBody>
            </p:sp>
          </p:grpSp>
          <p:sp>
            <p:nvSpPr>
              <p:cNvPr id="16" name="î$ḷîḓe"/>
              <p:cNvSpPr txBox="1"/>
              <p:nvPr/>
            </p:nvSpPr>
            <p:spPr bwMode="auto">
              <a:xfrm>
                <a:off x="6013694" y="4644003"/>
                <a:ext cx="3164739"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t>/api/admin/feedback/{id}</a:t>
                </a:r>
                <a:endParaRPr lang="en-US" altLang="zh-CN" sz="1800" dirty="0"/>
              </a:p>
            </p:txBody>
          </p:sp>
        </p:grpSp>
      </p:grpSp>
      <p:sp>
        <p:nvSpPr>
          <p:cNvPr id="37" name="矩形 36">
            <a:extLst>
              <a:ext uri="{FF2B5EF4-FFF2-40B4-BE49-F238E27FC236}">
                <a16:creationId xmlns:a16="http://schemas.microsoft.com/office/drawing/2014/main" id="{4EE778C7-350C-4E9E-9C25-5224A41BBA03}"/>
              </a:ext>
            </a:extLst>
          </p:cNvPr>
          <p:cNvSpPr/>
          <p:nvPr/>
        </p:nvSpPr>
        <p:spPr>
          <a:xfrm>
            <a:off x="5609251" y="1414708"/>
            <a:ext cx="5051394" cy="369332"/>
          </a:xfrm>
          <a:prstGeom prst="rect">
            <a:avLst/>
          </a:prstGeom>
        </p:spPr>
        <p:txBody>
          <a:bodyPr wrap="square">
            <a:spAutoFit/>
          </a:bodyPr>
          <a:lstStyle/>
          <a:p>
            <a:pPr algn="ctr">
              <a:spcBef>
                <a:spcPct val="0"/>
              </a:spcBef>
            </a:pPr>
            <a:r>
              <a:rPr lang="en-US" altLang="zh-CN" b="1" dirty="0"/>
              <a:t>Feedback &amp; Improvement System</a:t>
            </a:r>
            <a:r>
              <a:rPr lang="zh-CN" altLang="en-US" b="1" dirty="0"/>
              <a:t>接口</a:t>
            </a:r>
          </a:p>
        </p:txBody>
      </p:sp>
      <p:sp>
        <p:nvSpPr>
          <p:cNvPr id="38" name="矩形 37">
            <a:extLst>
              <a:ext uri="{FF2B5EF4-FFF2-40B4-BE49-F238E27FC236}">
                <a16:creationId xmlns:a16="http://schemas.microsoft.com/office/drawing/2014/main" id="{6FFD8925-BC06-4272-9135-1A67B2227F0B}"/>
              </a:ext>
            </a:extLst>
          </p:cNvPr>
          <p:cNvSpPr/>
          <p:nvPr/>
        </p:nvSpPr>
        <p:spPr>
          <a:xfrm>
            <a:off x="672747" y="1599374"/>
            <a:ext cx="3251184" cy="3895810"/>
          </a:xfrm>
          <a:prstGeom prst="rect">
            <a:avLst/>
          </a:prstGeom>
        </p:spPr>
        <p:txBody>
          <a:bodyPr wrap="square">
            <a:spAutoFit/>
          </a:bodyPr>
          <a:lstStyle/>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使用提供的 </a:t>
            </a:r>
            <a:r>
              <a:rPr lang="en-US" altLang="zh-CN" sz="1200" dirty="0">
                <a:solidFill>
                  <a:srgbClr val="000000"/>
                </a:solidFill>
              </a:rPr>
              <a:t>API </a:t>
            </a:r>
            <a:r>
              <a:rPr lang="zh-CN" altLang="en-US" sz="1200" dirty="0">
                <a:solidFill>
                  <a:srgbClr val="000000"/>
                </a:solidFill>
              </a:rPr>
              <a:t>端点，用户可以通过向“</a:t>
            </a:r>
            <a:r>
              <a:rPr lang="en-US" altLang="zh-CN" sz="1200" dirty="0">
                <a:solidFill>
                  <a:srgbClr val="000000"/>
                </a:solidFill>
              </a:rPr>
              <a:t>/api/feedback”</a:t>
            </a:r>
            <a:r>
              <a:rPr lang="zh-CN" altLang="en-US" sz="1200" dirty="0">
                <a:solidFill>
                  <a:srgbClr val="000000"/>
                </a:solidFill>
              </a:rPr>
              <a:t>端点发出 </a:t>
            </a:r>
            <a:r>
              <a:rPr lang="en-US" altLang="zh-CN" sz="1200" dirty="0">
                <a:solidFill>
                  <a:srgbClr val="000000"/>
                </a:solidFill>
              </a:rPr>
              <a:t>POST </a:t>
            </a:r>
            <a:r>
              <a:rPr lang="zh-CN" altLang="en-US" sz="1200" dirty="0">
                <a:solidFill>
                  <a:srgbClr val="000000"/>
                </a:solidFill>
              </a:rPr>
              <a:t>请求来提交他们的反馈。</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请求参数包括用户 </a:t>
            </a:r>
            <a:r>
              <a:rPr lang="en-US" altLang="zh-CN" sz="1200" dirty="0">
                <a:solidFill>
                  <a:srgbClr val="000000"/>
                </a:solidFill>
              </a:rPr>
              <a:t>ID</a:t>
            </a:r>
            <a:r>
              <a:rPr lang="zh-CN" altLang="en-US" sz="1200" dirty="0">
                <a:solidFill>
                  <a:srgbClr val="000000"/>
                </a:solidFill>
              </a:rPr>
              <a:t>、反馈内容和任何其他详细信息。</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将此反馈记录在系统中以供进一步分析和审查</a:t>
            </a:r>
            <a:r>
              <a:rPr lang="en-US" altLang="zh-CN" sz="1200" dirty="0">
                <a:solidFill>
                  <a:srgbClr val="000000"/>
                </a:solidFill>
              </a:rPr>
              <a:t>.</a:t>
            </a:r>
          </a:p>
          <a:p>
            <a:pPr marL="171450" indent="-171450">
              <a:lnSpc>
                <a:spcPct val="160000"/>
              </a:lnSpc>
              <a:spcBef>
                <a:spcPct val="0"/>
              </a:spcBef>
              <a:buClr>
                <a:srgbClr val="BD374A"/>
              </a:buClr>
              <a:buSzPct val="150000"/>
              <a:buFont typeface="Arial" panose="020B0604020202020204" pitchFamily="34" charset="0"/>
              <a:buChar char="•"/>
              <a:defRPr/>
            </a:pP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管理员访问“</a:t>
            </a:r>
            <a:r>
              <a:rPr lang="en-US" altLang="zh-CN" sz="1200" dirty="0">
                <a:solidFill>
                  <a:srgbClr val="000000"/>
                </a:solidFill>
              </a:rPr>
              <a:t>/api/admin/feedback”</a:t>
            </a:r>
            <a:r>
              <a:rPr lang="zh-CN" altLang="en-US" sz="1200" dirty="0">
                <a:solidFill>
                  <a:srgbClr val="000000"/>
                </a:solidFill>
              </a:rPr>
              <a:t>端点，在其中检索反馈条目列表以供审核。</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通过向“</a:t>
            </a:r>
            <a:r>
              <a:rPr lang="en-US" altLang="zh-CN" sz="1200" dirty="0">
                <a:solidFill>
                  <a:srgbClr val="000000"/>
                </a:solidFill>
              </a:rPr>
              <a:t>/api/admin/feedback/{id}”</a:t>
            </a:r>
            <a:r>
              <a:rPr lang="zh-CN" altLang="en-US" sz="1200" dirty="0">
                <a:solidFill>
                  <a:srgbClr val="000000"/>
                </a:solidFill>
              </a:rPr>
              <a:t>端点发出 </a:t>
            </a:r>
            <a:r>
              <a:rPr lang="en-US" altLang="zh-CN" sz="1200" dirty="0">
                <a:solidFill>
                  <a:srgbClr val="000000"/>
                </a:solidFill>
              </a:rPr>
              <a:t>PUT </a:t>
            </a:r>
            <a:r>
              <a:rPr lang="zh-CN" altLang="en-US" sz="1200" dirty="0">
                <a:solidFill>
                  <a:srgbClr val="000000"/>
                </a:solidFill>
              </a:rPr>
              <a:t>或 </a:t>
            </a:r>
            <a:r>
              <a:rPr lang="en-US" altLang="zh-CN" sz="1200" dirty="0">
                <a:solidFill>
                  <a:srgbClr val="000000"/>
                </a:solidFill>
              </a:rPr>
              <a:t>PATCH </a:t>
            </a:r>
            <a:r>
              <a:rPr lang="zh-CN" altLang="en-US" sz="1200" dirty="0">
                <a:solidFill>
                  <a:srgbClr val="000000"/>
                </a:solidFill>
              </a:rPr>
              <a:t>请求，管理员可以更新关于特定反馈条目的结果或决定。</a:t>
            </a:r>
          </a:p>
        </p:txBody>
      </p:sp>
    </p:spTree>
    <p:extLst>
      <p:ext uri="{BB962C8B-B14F-4D97-AF65-F5344CB8AC3E}">
        <p14:creationId xmlns:p14="http://schemas.microsoft.com/office/powerpoint/2010/main" val="3578870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l"/>
            <a:r>
              <a:rPr lang="zh-CN" altLang="en-US" dirty="0"/>
              <a:t>周成杰工作汇报</a:t>
            </a:r>
            <a:endParaRPr lang="zh-CN" altLang="en-US" b="0"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470503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每次作业负责的内容</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15</a:t>
            </a:fld>
            <a:endParaRPr lang="zh-CN" altLang="en-US" dirty="0"/>
          </a:p>
        </p:txBody>
      </p:sp>
      <p:grpSp>
        <p:nvGrpSpPr>
          <p:cNvPr id="5" name="680d3f6f-d5f1-4382-b936-45a6fb4fd8a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38169" y="1252870"/>
            <a:ext cx="10315661" cy="4763422"/>
            <a:chOff x="660400" y="1130300"/>
            <a:chExt cx="10858500" cy="5014087"/>
          </a:xfrm>
        </p:grpSpPr>
        <p:sp>
          <p:nvSpPr>
            <p:cNvPr id="6" name="íṣľîḍe"/>
            <p:cNvSpPr/>
            <p:nvPr/>
          </p:nvSpPr>
          <p:spPr>
            <a:xfrm>
              <a:off x="5448301" y="113030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7" name="íṩľïḋe"/>
            <p:cNvSpPr/>
            <p:nvPr/>
          </p:nvSpPr>
          <p:spPr>
            <a:xfrm>
              <a:off x="9226153"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8" name="íṩ1ïdè"/>
            <p:cNvSpPr/>
            <p:nvPr/>
          </p:nvSpPr>
          <p:spPr>
            <a:xfrm>
              <a:off x="1672829"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9" name="ïşlídê"/>
            <p:cNvSpPr/>
            <p:nvPr/>
          </p:nvSpPr>
          <p:spPr>
            <a:xfrm>
              <a:off x="8016875"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1600" b="1" dirty="0">
                  <a:solidFill>
                    <a:srgbClr val="000000"/>
                  </a:solidFill>
                </a:rPr>
                <a:t>Assignment</a:t>
              </a:r>
              <a:r>
                <a:rPr kumimoji="0" lang="en-US" altLang="zh-CN" sz="1600" b="1" i="0" u="none" strike="noStrike" kern="1200" cap="none" spc="0" normalizeH="0" baseline="0" noProof="0" dirty="0">
                  <a:ln>
                    <a:noFill/>
                  </a:ln>
                  <a:solidFill>
                    <a:srgbClr val="000000"/>
                  </a:solidFill>
                  <a:effectLst/>
                  <a:uLnTx/>
                  <a:uFillTx/>
                </a:rPr>
                <a:t> 3</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000000"/>
                </a:solidFill>
                <a:effectLst/>
                <a:uLnTx/>
                <a:uFillTx/>
              </a:endParaRPr>
            </a:p>
          </p:txBody>
        </p:sp>
        <p:sp>
          <p:nvSpPr>
            <p:cNvPr id="10" name="îṡḻîde"/>
            <p:cNvSpPr/>
            <p:nvPr/>
          </p:nvSpPr>
          <p:spPr>
            <a:xfrm>
              <a:off x="660400"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000000"/>
                  </a:solidFill>
                  <a:effectLst/>
                  <a:uLnTx/>
                  <a:uFillTx/>
                </a:rPr>
                <a:t>Assignment 2</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000000"/>
                </a:solidFill>
                <a:effectLst/>
                <a:uLnTx/>
                <a:uFillTx/>
              </a:endParaRPr>
            </a:p>
          </p:txBody>
        </p:sp>
        <p:sp>
          <p:nvSpPr>
            <p:cNvPr id="11" name="íṥḻïďê"/>
            <p:cNvSpPr/>
            <p:nvPr/>
          </p:nvSpPr>
          <p:spPr>
            <a:xfrm>
              <a:off x="4162425" y="1411829"/>
              <a:ext cx="3867150" cy="4732558"/>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srgbClr val="BD374A"/>
                  </a:solidFill>
                  <a:effectLst/>
                  <a:uLnTx/>
                  <a:uFillTx/>
                </a:rPr>
                <a:t>Assignment 1</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100" b="1" i="0" u="none" strike="noStrike" kern="1200" cap="none" spc="0" normalizeH="0" baseline="0" noProof="0" dirty="0">
                <a:ln>
                  <a:noFill/>
                </a:ln>
                <a:solidFill>
                  <a:srgbClr val="BD374A"/>
                </a:solidFill>
                <a:effectLst/>
                <a:uLnTx/>
                <a:uFillTx/>
              </a:endParaRPr>
            </a:p>
          </p:txBody>
        </p:sp>
        <p:sp>
          <p:nvSpPr>
            <p:cNvPr id="12" name="îslíḓé"/>
            <p:cNvSpPr/>
            <p:nvPr/>
          </p:nvSpPr>
          <p:spPr>
            <a:xfrm>
              <a:off x="5581650" y="1130300"/>
              <a:ext cx="1028700" cy="1028700"/>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3" name="iŝḷiḓê"/>
            <p:cNvSpPr/>
            <p:nvPr/>
          </p:nvSpPr>
          <p:spPr bwMode="auto">
            <a:xfrm>
              <a:off x="5883515" y="1428969"/>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4" name="ïṣ1ïḍê"/>
            <p:cNvSpPr/>
            <p:nvPr/>
          </p:nvSpPr>
          <p:spPr>
            <a:xfrm>
              <a:off x="9358312"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5" name="íšļîďe"/>
            <p:cNvSpPr/>
            <p:nvPr/>
          </p:nvSpPr>
          <p:spPr bwMode="auto">
            <a:xfrm>
              <a:off x="9660176"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6" name="išľiḍê"/>
            <p:cNvSpPr/>
            <p:nvPr/>
          </p:nvSpPr>
          <p:spPr>
            <a:xfrm>
              <a:off x="1804988"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7" name="iṥļídê"/>
            <p:cNvSpPr/>
            <p:nvPr/>
          </p:nvSpPr>
          <p:spPr bwMode="auto">
            <a:xfrm>
              <a:off x="2106852"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8" name="iṡlîḍè"/>
            <p:cNvSpPr/>
            <p:nvPr/>
          </p:nvSpPr>
          <p:spPr bwMode="auto">
            <a:xfrm>
              <a:off x="4597591" y="2314299"/>
              <a:ext cx="2931741" cy="270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defTabSz="914400">
                <a:lnSpc>
                  <a:spcPct val="160000"/>
                </a:lnSpc>
                <a:buClr>
                  <a:srgbClr val="BD374A"/>
                </a:buClr>
                <a:buSzPct val="150000"/>
                <a:buFont typeface="Arial" panose="020B0604020202020204" pitchFamily="34" charset="0"/>
                <a:buChar char="•"/>
                <a:defRPr/>
              </a:pPr>
              <a:r>
                <a:rPr lang="en-US" altLang="zh-CN" sz="1400" dirty="0">
                  <a:solidFill>
                    <a:srgbClr val="000000"/>
                  </a:solidFill>
                </a:rPr>
                <a:t>Login</a:t>
              </a:r>
            </a:p>
            <a:p>
              <a:pPr marL="171450" indent="-171450" defTabSz="914400">
                <a:lnSpc>
                  <a:spcPct val="160000"/>
                </a:lnSpc>
                <a:buClr>
                  <a:srgbClr val="BD374A"/>
                </a:buClr>
                <a:buSzPct val="150000"/>
                <a:buFont typeface="Arial" panose="020B0604020202020204" pitchFamily="34" charset="0"/>
                <a:buChar char="•"/>
                <a:defRPr/>
              </a:pPr>
              <a:r>
                <a:rPr lang="en-US" altLang="zh-CN" sz="1400" dirty="0">
                  <a:solidFill>
                    <a:srgbClr val="000000"/>
                  </a:solidFill>
                </a:rPr>
                <a:t>Maintain Information</a:t>
              </a:r>
            </a:p>
            <a:p>
              <a:pPr marL="171450" indent="-171450" defTabSz="914400">
                <a:lnSpc>
                  <a:spcPct val="160000"/>
                </a:lnSpc>
                <a:buClr>
                  <a:srgbClr val="BD374A"/>
                </a:buClr>
                <a:buSzPct val="150000"/>
                <a:buFont typeface="Arial" panose="020B0604020202020204" pitchFamily="34" charset="0"/>
                <a:buChar char="•"/>
                <a:defRPr/>
              </a:pPr>
              <a:r>
                <a:rPr lang="en-US" altLang="zh-CN" sz="1400" dirty="0">
                  <a:solidFill>
                    <a:srgbClr val="000000"/>
                  </a:solidFill>
                </a:rPr>
                <a:t>Post Internship</a:t>
              </a:r>
            </a:p>
            <a:p>
              <a:pPr defTabSz="914400">
                <a:lnSpc>
                  <a:spcPct val="160000"/>
                </a:lnSpc>
                <a:buClr>
                  <a:srgbClr val="BD374A"/>
                </a:buClr>
                <a:buSzPct val="150000"/>
                <a:defRPr/>
              </a:pPr>
              <a:endParaRPr lang="en-US" altLang="zh-CN" sz="1200" dirty="0">
                <a:solidFill>
                  <a:srgbClr val="000000"/>
                </a:solidFill>
              </a:endParaRPr>
            </a:p>
            <a:p>
              <a:pPr defTabSz="914400">
                <a:lnSpc>
                  <a:spcPct val="160000"/>
                </a:lnSpc>
                <a:buClr>
                  <a:srgbClr val="BD374A"/>
                </a:buClr>
                <a:buSzPct val="150000"/>
                <a:defRPr/>
              </a:pPr>
              <a:r>
                <a:rPr lang="zh-CN" altLang="en-US" sz="1200" dirty="0">
                  <a:solidFill>
                    <a:srgbClr val="000000"/>
                  </a:solidFill>
                </a:rPr>
                <a:t>用例的设计、文字描述和用例图的绘制</a:t>
              </a:r>
            </a:p>
          </p:txBody>
        </p:sp>
        <p:sp>
          <p:nvSpPr>
            <p:cNvPr id="19" name="ïṩļïḓé"/>
            <p:cNvSpPr/>
            <p:nvPr/>
          </p:nvSpPr>
          <p:spPr bwMode="auto">
            <a:xfrm>
              <a:off x="829900" y="2931937"/>
              <a:ext cx="2819273"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defTabSz="914400">
                <a:lnSpc>
                  <a:spcPct val="150000"/>
                </a:lnSpc>
                <a:buClr>
                  <a:srgbClr val="BD374A"/>
                </a:buClr>
                <a:buSzPct val="150000"/>
                <a:buFont typeface="Arial" panose="020B0604020202020204" pitchFamily="34" charset="0"/>
                <a:buChar char="•"/>
                <a:defRPr/>
              </a:pPr>
              <a:r>
                <a:rPr lang="en-US" altLang="zh-CN" sz="1400" dirty="0">
                  <a:solidFill>
                    <a:srgbClr val="000000"/>
                  </a:solidFill>
                </a:rPr>
                <a:t>Architecture Design</a:t>
              </a:r>
            </a:p>
            <a:p>
              <a:pPr marL="171450" indent="-171450" defTabSz="914400">
                <a:lnSpc>
                  <a:spcPct val="150000"/>
                </a:lnSpc>
                <a:buClr>
                  <a:srgbClr val="BD374A"/>
                </a:buClr>
                <a:buSzPct val="150000"/>
                <a:buFont typeface="Arial" panose="020B0604020202020204" pitchFamily="34" charset="0"/>
                <a:buChar char="•"/>
                <a:defRPr/>
              </a:pPr>
              <a:r>
                <a:rPr lang="en-US" altLang="zh-CN" sz="1400" dirty="0">
                  <a:solidFill>
                    <a:srgbClr val="000000"/>
                  </a:solidFill>
                </a:rPr>
                <a:t>Login &amp; Register System</a:t>
              </a:r>
            </a:p>
            <a:p>
              <a:pPr defTabSz="914400">
                <a:lnSpc>
                  <a:spcPct val="150000"/>
                </a:lnSpc>
                <a:buClr>
                  <a:srgbClr val="BD374A"/>
                </a:buClr>
                <a:buSzPct val="150000"/>
                <a:defRPr/>
              </a:pPr>
              <a:endParaRPr lang="en-US" altLang="zh-CN" sz="1200" dirty="0">
                <a:solidFill>
                  <a:srgbClr val="000000"/>
                </a:solidFill>
              </a:endParaRPr>
            </a:p>
            <a:p>
              <a:pPr defTabSz="914400">
                <a:lnSpc>
                  <a:spcPct val="150000"/>
                </a:lnSpc>
                <a:buClr>
                  <a:srgbClr val="BD374A"/>
                </a:buClr>
                <a:buSzPct val="150000"/>
                <a:defRPr/>
              </a:pPr>
              <a:r>
                <a:rPr lang="zh-CN" altLang="en-US" sz="1200" dirty="0">
                  <a:solidFill>
                    <a:srgbClr val="000000"/>
                  </a:solidFill>
                </a:rPr>
                <a:t>设计分析模型并绘制类图和交互图，纠正了第一次作业中老师提出的用例规约和用例图不完全匹配的问题</a:t>
              </a:r>
            </a:p>
          </p:txBody>
        </p:sp>
        <p:sp>
          <p:nvSpPr>
            <p:cNvPr id="20" name="iṥ1ïḍe"/>
            <p:cNvSpPr/>
            <p:nvPr/>
          </p:nvSpPr>
          <p:spPr bwMode="auto">
            <a:xfrm>
              <a:off x="8186377"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defTabSz="914400">
                <a:lnSpc>
                  <a:spcPct val="150000"/>
                </a:lnSpc>
                <a:buClr>
                  <a:srgbClr val="BD374A"/>
                </a:buClr>
                <a:buSzPct val="150000"/>
                <a:buFont typeface="Arial" panose="020B0604020202020204" pitchFamily="34" charset="0"/>
                <a:buChar char="•"/>
                <a:defRPr/>
              </a:pPr>
              <a:r>
                <a:rPr lang="zh-CN" altLang="en-US" sz="1200" dirty="0">
                  <a:solidFill>
                    <a:srgbClr val="000000"/>
                  </a:solidFill>
                </a:rPr>
                <a:t>承接第二次作业完成了架构风格这一部分</a:t>
              </a:r>
              <a:endParaRPr lang="en-US" altLang="zh-CN" sz="1200" dirty="0">
                <a:solidFill>
                  <a:srgbClr val="000000"/>
                </a:solidFill>
              </a:endParaRPr>
            </a:p>
            <a:p>
              <a:pPr marL="171450" indent="-171450" defTabSz="914400">
                <a:lnSpc>
                  <a:spcPct val="150000"/>
                </a:lnSpc>
                <a:buClr>
                  <a:srgbClr val="BD374A"/>
                </a:buClr>
                <a:buSzPct val="150000"/>
                <a:buFont typeface="Arial" panose="020B0604020202020204" pitchFamily="34" charset="0"/>
                <a:buChar char="•"/>
                <a:defRPr/>
              </a:pPr>
              <a:r>
                <a:rPr lang="zh-CN" altLang="en-US" sz="1200" dirty="0">
                  <a:solidFill>
                    <a:srgbClr val="000000"/>
                  </a:solidFill>
                </a:rPr>
                <a:t>更新完整类图和对应的类信息表作为参考</a:t>
              </a:r>
              <a:endParaRPr lang="en-US" altLang="zh-CN" sz="1200" dirty="0">
                <a:solidFill>
                  <a:srgbClr val="000000"/>
                </a:solidFill>
              </a:endParaRPr>
            </a:p>
            <a:p>
              <a:pPr marL="171450" indent="-171450" defTabSz="914400">
                <a:lnSpc>
                  <a:spcPct val="150000"/>
                </a:lnSpc>
                <a:buClr>
                  <a:srgbClr val="BD374A"/>
                </a:buClr>
                <a:buSzPct val="150000"/>
                <a:buFont typeface="Arial" panose="020B0604020202020204" pitchFamily="34" charset="0"/>
                <a:buChar char="•"/>
                <a:defRPr/>
              </a:pPr>
              <a:r>
                <a:rPr lang="zh-CN" altLang="en-US" sz="1200" dirty="0">
                  <a:solidFill>
                    <a:srgbClr val="000000"/>
                  </a:solidFill>
                </a:rPr>
                <a:t>第二次作业子系统的接口</a:t>
              </a:r>
              <a:endParaRPr lang="en-US" altLang="zh-CN" sz="1200" dirty="0">
                <a:solidFill>
                  <a:srgbClr val="000000"/>
                </a:solidFill>
              </a:endParaRPr>
            </a:p>
            <a:p>
              <a:pPr marL="171450" indent="-171450" defTabSz="914400">
                <a:lnSpc>
                  <a:spcPct val="150000"/>
                </a:lnSpc>
                <a:buClr>
                  <a:srgbClr val="BD374A"/>
                </a:buClr>
                <a:buSzPct val="150000"/>
                <a:buFont typeface="Arial" panose="020B0604020202020204" pitchFamily="34" charset="0"/>
                <a:buChar char="•"/>
                <a:defRPr/>
              </a:pPr>
              <a:r>
                <a:rPr lang="zh-CN" altLang="en-US" sz="1200" dirty="0">
                  <a:solidFill>
                    <a:srgbClr val="000000"/>
                  </a:solidFill>
                </a:rPr>
                <a:t>第一次作业用例的实现</a:t>
              </a:r>
            </a:p>
          </p:txBody>
        </p:sp>
      </p:grpSp>
    </p:spTree>
    <p:extLst>
      <p:ext uri="{BB962C8B-B14F-4D97-AF65-F5344CB8AC3E}">
        <p14:creationId xmlns:p14="http://schemas.microsoft.com/office/powerpoint/2010/main" val="1586270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05"/>
          <p:cNvSpPr>
            <a:spLocks noGrp="1"/>
          </p:cNvSpPr>
          <p:nvPr>
            <p:ph type="title"/>
          </p:nvPr>
        </p:nvSpPr>
        <p:spPr/>
        <p:txBody>
          <a:bodyPr/>
          <a:lstStyle/>
          <a:p>
            <a:r>
              <a:rPr lang="en-US" altLang="zh-CN" dirty="0"/>
              <a:t>Login &amp; Register</a:t>
            </a:r>
            <a:r>
              <a:rPr lang="zh-CN" altLang="en-US" dirty="0"/>
              <a:t>用例实现</a:t>
            </a:r>
          </a:p>
        </p:txBody>
      </p:sp>
      <p:grpSp>
        <p:nvGrpSpPr>
          <p:cNvPr id="3"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8200" y="1028700"/>
            <a:ext cx="10016952" cy="5284723"/>
            <a:chOff x="668200" y="1028700"/>
            <a:chExt cx="10016952" cy="5284723"/>
          </a:xfrm>
        </p:grpSpPr>
        <p:grpSp>
          <p:nvGrpSpPr>
            <p:cNvPr id="4" name="îşľiďê"/>
            <p:cNvGrpSpPr/>
            <p:nvPr/>
          </p:nvGrpSpPr>
          <p:grpSpPr>
            <a:xfrm>
              <a:off x="6546000" y="1028700"/>
              <a:ext cx="4139152" cy="5284723"/>
              <a:chOff x="6546000" y="1028700"/>
              <a:chExt cx="4139152" cy="5284723"/>
            </a:xfrm>
          </p:grpSpPr>
          <p:sp>
            <p:nvSpPr>
              <p:cNvPr id="14" name="i$ḻîḍè"/>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5" name="ïŝľíḓè"/>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6" name="iṣľïḋé"/>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7" name="ï$ľïḍé"/>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8" name="ïṡ1íd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19" name="íŝľiḍé"/>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0" name="is1id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lïdè"/>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îšlïdé"/>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3" name="ïśḻíḓe"/>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4" name="íṥļîde"/>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5" name="ïSlïḓe"/>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ṧ1íďè"/>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7" name="íslîḓ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8" name="íṡļïde"/>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dirty="0"/>
              </a:p>
            </p:txBody>
          </p:sp>
          <p:sp>
            <p:nvSpPr>
              <p:cNvPr id="29" name="îṧliḓé"/>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0" name="í$ḻiḓe"/>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iṧ1iḋè"/>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íṣľîdé"/>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dirty="0"/>
              </a:p>
            </p:txBody>
          </p:sp>
          <p:sp>
            <p:nvSpPr>
              <p:cNvPr id="33" name="ïṣḷîḋé"/>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4" name="ís1iḋê"/>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5" name="ïŝ1ídé"/>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íSliḑ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7" name="iṡ1íḍè"/>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8" name="îsḷîḋe"/>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39" name="ïṧḻíḓé"/>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0" name="işļidé"/>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dirty="0"/>
              </a:p>
            </p:txBody>
          </p:sp>
          <p:sp>
            <p:nvSpPr>
              <p:cNvPr id="41" name="iSļïḋe"/>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2" name="íṣ1îḑ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3" name="iṣ1ide"/>
              <p:cNvGrpSpPr/>
              <p:nvPr/>
            </p:nvGrpSpPr>
            <p:grpSpPr>
              <a:xfrm>
                <a:off x="8440707" y="1564747"/>
                <a:ext cx="351038" cy="2262318"/>
                <a:chOff x="0" y="0"/>
                <a:chExt cx="543321" cy="3501526"/>
              </a:xfrm>
              <a:solidFill>
                <a:schemeClr val="bg1">
                  <a:lumMod val="65000"/>
                </a:schemeClr>
              </a:solidFill>
            </p:grpSpPr>
            <p:sp>
              <p:nvSpPr>
                <p:cNvPr id="51" name="îsḷîḑe"/>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íṡľiḑè"/>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3" name="îSlîdé"/>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íṧlídè"/>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ïṧḻîdé"/>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ïslïḑé"/>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ïṥľîďé"/>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sľide"/>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îšľîḋé"/>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ḻíḑé"/>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iṣľïdè"/>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ŝľîḑé"/>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išḻîḍe"/>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ŝḷîď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iṩḻîḍè"/>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îṥḻïḍè"/>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1ïḋè"/>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îslïḍè"/>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ïSḻïḍê"/>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ïṩḷiḓé"/>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ṡľiď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î$ļîḋe"/>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işľíďê"/>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ï$ḻíďè"/>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íṧ1ïďê"/>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î$ľí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ṥlide"/>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ïsḷïďè"/>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íṣļïḋé"/>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î$ļiḓ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ïŝľîďe"/>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ïŝļîḋè"/>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íŝ1ïḑ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îŝḻîḑ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íŝḻïḑe"/>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íşḻiḋè"/>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ï$lïďe"/>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ïŝliḍé"/>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şļïḑe"/>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íś1iḋè"/>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iş1í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îśľîďè"/>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îṧḷîḓê"/>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líḋé"/>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îṩľïďê"/>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iŝḻïḑê"/>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iṩlïḑ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iṧ1íḍê"/>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íŝļíḋ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ïṧḷíďê"/>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ïŝľíḑe"/>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íṣ1îḍè"/>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šļidé"/>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îś1îḑè"/>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4" name="íŝlîdè"/>
              <p:cNvGrpSpPr/>
              <p:nvPr/>
            </p:nvGrpSpPr>
            <p:grpSpPr>
              <a:xfrm>
                <a:off x="9189362" y="3615910"/>
                <a:ext cx="785931" cy="766320"/>
                <a:chOff x="0" y="0"/>
                <a:chExt cx="1216418" cy="1186066"/>
              </a:xfrm>
              <a:solidFill>
                <a:schemeClr val="tx2">
                  <a:lumMod val="20000"/>
                  <a:lumOff val="80000"/>
                </a:schemeClr>
              </a:solidFill>
            </p:grpSpPr>
            <p:sp>
              <p:nvSpPr>
                <p:cNvPr id="45" name="íşľï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6" name="íṧļíd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7" name="ïŝlïďê"/>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48" name="îṣlíḓè"/>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49" name="îṧļiḓ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ï$1id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12" name="î$ḷîḍè"/>
            <p:cNvSpPr/>
            <p:nvPr/>
          </p:nvSpPr>
          <p:spPr>
            <a:xfrm>
              <a:off x="687280" y="1572106"/>
              <a:ext cx="4586311" cy="117034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200" dirty="0"/>
                <a:t>作为一个成熟系统必备的用例，它允许注册用户</a:t>
              </a:r>
              <a:r>
                <a:rPr lang="en-US" altLang="zh-CN" sz="1200" dirty="0"/>
                <a:t>(</a:t>
              </a:r>
              <a:r>
                <a:rPr lang="zh-CN" altLang="en-US" sz="1200" dirty="0"/>
                <a:t>包括学生、公司代表和注册商</a:t>
              </a:r>
              <a:r>
                <a:rPr lang="en-US" altLang="zh-CN" sz="1200" dirty="0"/>
                <a:t>)</a:t>
              </a:r>
              <a:r>
                <a:rPr lang="zh-CN" altLang="en-US" sz="1200" dirty="0"/>
                <a:t>登录到实习平台。系统将管理所有注册用户的信息，出于安全考虑，多次登录失败将导致系统暂时关闭该用户的登录权限。</a:t>
              </a:r>
              <a:endParaRPr lang="en-US" altLang="zh-CN" sz="1100" dirty="0"/>
            </a:p>
          </p:txBody>
        </p:sp>
        <p:cxnSp>
          <p:nvCxnSpPr>
            <p:cNvPr id="7" name="直接连接符 6"/>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ïSliḋe"/>
            <p:cNvSpPr/>
            <p:nvPr/>
          </p:nvSpPr>
          <p:spPr bwMode="auto">
            <a:xfrm>
              <a:off x="1797867" y="3385553"/>
              <a:ext cx="4093264" cy="275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200" dirty="0"/>
                <a:t>登录和注册用例确保只有授权用户才能使用平台所有的功能和资源，用户登录后对于个人来说可以使用申请实习职位等功能，对于企业来说则获得发布实习的权力。</a:t>
              </a:r>
              <a:endParaRPr lang="en-US" altLang="zh-CN" sz="1200" dirty="0"/>
            </a:p>
            <a:p>
              <a:pPr marL="171450" indent="-171450">
                <a:lnSpc>
                  <a:spcPct val="150000"/>
                </a:lnSpc>
                <a:spcBef>
                  <a:spcPct val="0"/>
                </a:spcBef>
                <a:buFont typeface="Arial" panose="020B0604020202020204" pitchFamily="34" charset="0"/>
                <a:buChar char="•"/>
              </a:pPr>
              <a:r>
                <a:rPr lang="zh-CN" altLang="en-US" sz="1200" dirty="0"/>
                <a:t>通过登录和注册用例平台能够更好地管理用户信息，限制未注册用户的使用，精准的为实际的用户群体提供更好的服务，并且有助于建立用户信任、提高用户参与度。</a:t>
              </a:r>
              <a:endParaRPr lang="en-US" altLang="zh-CN" sz="1100" dirty="0"/>
            </a:p>
          </p:txBody>
        </p:sp>
        <p:sp>
          <p:nvSpPr>
            <p:cNvPr id="10" name="ïṣļîďè"/>
            <p:cNvSpPr/>
            <p:nvPr/>
          </p:nvSpPr>
          <p:spPr bwMode="auto">
            <a:xfrm>
              <a:off x="668200" y="3366077"/>
              <a:ext cx="1024443" cy="1026520"/>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1" name="iślîḓé"/>
            <p:cNvSpPr/>
            <p:nvPr/>
          </p:nvSpPr>
          <p:spPr bwMode="auto">
            <a:xfrm>
              <a:off x="875579" y="3580099"/>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sp>
        <p:nvSpPr>
          <p:cNvPr id="105" name="灯片编号占位符 3">
            <a:extLst>
              <a:ext uri="{FF2B5EF4-FFF2-40B4-BE49-F238E27FC236}">
                <a16:creationId xmlns:a16="http://schemas.microsoft.com/office/drawing/2014/main" id="{6679F1A1-5966-423A-8082-D7AB9C966D25}"/>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t>16</a:t>
            </a:fld>
            <a:endParaRPr lang="zh-CN" altLang="en-US" dirty="0"/>
          </a:p>
        </p:txBody>
      </p:sp>
    </p:spTree>
    <p:extLst>
      <p:ext uri="{BB962C8B-B14F-4D97-AF65-F5344CB8AC3E}">
        <p14:creationId xmlns:p14="http://schemas.microsoft.com/office/powerpoint/2010/main" val="395570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80555-6A3E-434C-A969-073363138054}"/>
              </a:ext>
            </a:extLst>
          </p:cNvPr>
          <p:cNvSpPr>
            <a:spLocks noGrp="1"/>
          </p:cNvSpPr>
          <p:nvPr>
            <p:ph type="title"/>
          </p:nvPr>
        </p:nvSpPr>
        <p:spPr/>
        <p:txBody>
          <a:bodyPr/>
          <a:lstStyle/>
          <a:p>
            <a:r>
              <a:rPr lang="en-US" altLang="zh-CN" dirty="0"/>
              <a:t>Login &amp; Register</a:t>
            </a:r>
            <a:r>
              <a:rPr lang="zh-CN" altLang="en-US" dirty="0"/>
              <a:t>用例实现</a:t>
            </a:r>
          </a:p>
        </p:txBody>
      </p:sp>
      <p:sp>
        <p:nvSpPr>
          <p:cNvPr id="4" name="灯片编号占位符 3">
            <a:extLst>
              <a:ext uri="{FF2B5EF4-FFF2-40B4-BE49-F238E27FC236}">
                <a16:creationId xmlns:a16="http://schemas.microsoft.com/office/drawing/2014/main" id="{0DA10E75-FD72-4DAA-93F0-426DBD14C8A5}"/>
              </a:ext>
            </a:extLst>
          </p:cNvPr>
          <p:cNvSpPr>
            <a:spLocks noGrp="1"/>
          </p:cNvSpPr>
          <p:nvPr>
            <p:ph type="sldNum" sz="quarter" idx="12"/>
          </p:nvPr>
        </p:nvSpPr>
        <p:spPr/>
        <p:txBody>
          <a:bodyPr/>
          <a:lstStyle/>
          <a:p>
            <a:fld id="{5DD3DB80-B894-403A-B48E-6FDC1A72010E}" type="slidenum">
              <a:rPr lang="zh-CN" altLang="en-US" smtClean="0"/>
              <a:t>17</a:t>
            </a:fld>
            <a:endParaRPr lang="zh-CN" altLang="en-US" dirty="0"/>
          </a:p>
        </p:txBody>
      </p:sp>
      <p:sp>
        <p:nvSpPr>
          <p:cNvPr id="7" name="矩形 6">
            <a:extLst>
              <a:ext uri="{FF2B5EF4-FFF2-40B4-BE49-F238E27FC236}">
                <a16:creationId xmlns:a16="http://schemas.microsoft.com/office/drawing/2014/main" id="{D17EF007-23DD-4B69-ACE1-B481820BCAE8}"/>
              </a:ext>
            </a:extLst>
          </p:cNvPr>
          <p:cNvSpPr/>
          <p:nvPr/>
        </p:nvSpPr>
        <p:spPr>
          <a:xfrm>
            <a:off x="8610599" y="2480635"/>
            <a:ext cx="3258846" cy="1236621"/>
          </a:xfrm>
          <a:prstGeom prst="rect">
            <a:avLst/>
          </a:prstGeom>
        </p:spPr>
        <p:txBody>
          <a:bodyPr wrap="square">
            <a:spAutoFit/>
          </a:bodyPr>
          <a:lstStyle/>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类的初步设计</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设计时第一次考虑了前后端的交互，方便后续设计 </a:t>
            </a:r>
            <a:r>
              <a:rPr lang="en-US" altLang="zh-CN" sz="1200" dirty="0" err="1">
                <a:solidFill>
                  <a:srgbClr val="000000"/>
                </a:solidFill>
              </a:rPr>
              <a:t>api</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每个类中具体的属性可有变化</a:t>
            </a:r>
          </a:p>
        </p:txBody>
      </p:sp>
      <p:pic>
        <p:nvPicPr>
          <p:cNvPr id="5" name="图片 4">
            <a:extLst>
              <a:ext uri="{FF2B5EF4-FFF2-40B4-BE49-F238E27FC236}">
                <a16:creationId xmlns:a16="http://schemas.microsoft.com/office/drawing/2014/main" id="{F95E574F-F829-7849-EF5F-314A7DDD2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677" y="1316790"/>
            <a:ext cx="7352643" cy="4778516"/>
          </a:xfrm>
          <a:prstGeom prst="rect">
            <a:avLst/>
          </a:prstGeom>
        </p:spPr>
      </p:pic>
    </p:spTree>
    <p:extLst>
      <p:ext uri="{BB962C8B-B14F-4D97-AF65-F5344CB8AC3E}">
        <p14:creationId xmlns:p14="http://schemas.microsoft.com/office/powerpoint/2010/main" val="300586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80555-6A3E-434C-A969-073363138054}"/>
              </a:ext>
            </a:extLst>
          </p:cNvPr>
          <p:cNvSpPr>
            <a:spLocks noGrp="1"/>
          </p:cNvSpPr>
          <p:nvPr>
            <p:ph type="title"/>
          </p:nvPr>
        </p:nvSpPr>
        <p:spPr/>
        <p:txBody>
          <a:bodyPr/>
          <a:lstStyle/>
          <a:p>
            <a:r>
              <a:rPr lang="en-US" altLang="zh-CN" dirty="0"/>
              <a:t>Login &amp; Register</a:t>
            </a:r>
            <a:r>
              <a:rPr lang="zh-CN" altLang="en-US" dirty="0"/>
              <a:t>用例实现</a:t>
            </a:r>
          </a:p>
        </p:txBody>
      </p:sp>
      <p:sp>
        <p:nvSpPr>
          <p:cNvPr id="4" name="灯片编号占位符 3">
            <a:extLst>
              <a:ext uri="{FF2B5EF4-FFF2-40B4-BE49-F238E27FC236}">
                <a16:creationId xmlns:a16="http://schemas.microsoft.com/office/drawing/2014/main" id="{0DA10E75-FD72-4DAA-93F0-426DBD14C8A5}"/>
              </a:ext>
            </a:extLst>
          </p:cNvPr>
          <p:cNvSpPr>
            <a:spLocks noGrp="1"/>
          </p:cNvSpPr>
          <p:nvPr>
            <p:ph type="sldNum" sz="quarter" idx="12"/>
          </p:nvPr>
        </p:nvSpPr>
        <p:spPr/>
        <p:txBody>
          <a:bodyPr/>
          <a:lstStyle/>
          <a:p>
            <a:fld id="{5DD3DB80-B894-403A-B48E-6FDC1A72010E}" type="slidenum">
              <a:rPr lang="zh-CN" altLang="en-US" smtClean="0"/>
              <a:t>18</a:t>
            </a:fld>
            <a:endParaRPr lang="zh-CN" altLang="en-US" dirty="0"/>
          </a:p>
        </p:txBody>
      </p:sp>
      <p:sp>
        <p:nvSpPr>
          <p:cNvPr id="7" name="矩形 6">
            <a:extLst>
              <a:ext uri="{FF2B5EF4-FFF2-40B4-BE49-F238E27FC236}">
                <a16:creationId xmlns:a16="http://schemas.microsoft.com/office/drawing/2014/main" id="{D17EF007-23DD-4B69-ACE1-B481820BCAE8}"/>
              </a:ext>
            </a:extLst>
          </p:cNvPr>
          <p:cNvSpPr/>
          <p:nvPr/>
        </p:nvSpPr>
        <p:spPr>
          <a:xfrm>
            <a:off x="975359" y="2480635"/>
            <a:ext cx="3258846" cy="2121799"/>
          </a:xfrm>
          <a:prstGeom prst="rect">
            <a:avLst/>
          </a:prstGeom>
        </p:spPr>
        <p:txBody>
          <a:bodyPr wrap="square">
            <a:spAutoFit/>
          </a:bodyPr>
          <a:lstStyle/>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在具体的时序交互设计时，考虑了 </a:t>
            </a:r>
            <a:r>
              <a:rPr lang="en-US" altLang="zh-CN" sz="1200" dirty="0">
                <a:solidFill>
                  <a:srgbClr val="000000"/>
                </a:solidFill>
              </a:rPr>
              <a:t>login </a:t>
            </a:r>
            <a:r>
              <a:rPr lang="zh-CN" altLang="en-US" sz="1200" dirty="0">
                <a:solidFill>
                  <a:srgbClr val="000000"/>
                </a:solidFill>
              </a:rPr>
              <a:t>或者 </a:t>
            </a:r>
            <a:r>
              <a:rPr lang="en-US" altLang="zh-CN" sz="1200" dirty="0">
                <a:solidFill>
                  <a:srgbClr val="000000"/>
                </a:solidFill>
              </a:rPr>
              <a:t>register</a:t>
            </a:r>
            <a:r>
              <a:rPr lang="zh-CN" altLang="en-US" sz="1200" dirty="0">
                <a:solidFill>
                  <a:srgbClr val="000000"/>
                </a:solidFill>
              </a:rPr>
              <a:t> 成功和失败的两种场景</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在设计登录数据检测时，将能在前端完成检验的都设计在前端，避免多余的前后端通信降低效率</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设计时体现界面层、业务逻辑层和数据层之间的通信，初步考虑接口的设计</a:t>
            </a:r>
          </a:p>
        </p:txBody>
      </p:sp>
      <p:pic>
        <p:nvPicPr>
          <p:cNvPr id="11" name="图片 10">
            <a:extLst>
              <a:ext uri="{FF2B5EF4-FFF2-40B4-BE49-F238E27FC236}">
                <a16:creationId xmlns:a16="http://schemas.microsoft.com/office/drawing/2014/main" id="{CCDD7FD9-451B-9A08-D54A-6AA8839E6A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2586" y="0"/>
            <a:ext cx="7014174" cy="6944796"/>
          </a:xfrm>
          <a:prstGeom prst="rect">
            <a:avLst/>
          </a:prstGeom>
        </p:spPr>
      </p:pic>
    </p:spTree>
    <p:extLst>
      <p:ext uri="{BB962C8B-B14F-4D97-AF65-F5344CB8AC3E}">
        <p14:creationId xmlns:p14="http://schemas.microsoft.com/office/powerpoint/2010/main" val="3692935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Login &amp; Register</a:t>
            </a:r>
            <a:r>
              <a:rPr lang="zh-CN" altLang="en-US" dirty="0"/>
              <a:t>用例实现</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19</a:t>
            </a:fld>
            <a:endParaRPr lang="zh-CN" altLang="en-US"/>
          </a:p>
        </p:txBody>
      </p:sp>
      <p:grpSp>
        <p:nvGrpSpPr>
          <p:cNvPr id="5" name="6ae85dfe-0a1e-46cb-b5a9-c24e9f3f567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231585" y="1869308"/>
            <a:ext cx="5726413" cy="4154646"/>
            <a:chOff x="3742689" y="848853"/>
            <a:chExt cx="7080112" cy="5136787"/>
          </a:xfrm>
        </p:grpSpPr>
        <p:grpSp>
          <p:nvGrpSpPr>
            <p:cNvPr id="6" name="ïŝḻîḓe"/>
            <p:cNvGrpSpPr/>
            <p:nvPr/>
          </p:nvGrpSpPr>
          <p:grpSpPr>
            <a:xfrm>
              <a:off x="5362575" y="1833517"/>
              <a:ext cx="1466851" cy="2867000"/>
              <a:chOff x="5362575" y="1589918"/>
              <a:chExt cx="1466851" cy="2867000"/>
            </a:xfrm>
          </p:grpSpPr>
          <p:sp>
            <p:nvSpPr>
              <p:cNvPr id="33" name="îSlíḑê"/>
              <p:cNvSpPr/>
              <p:nvPr/>
            </p:nvSpPr>
            <p:spPr>
              <a:xfrm>
                <a:off x="5362575" y="2821960"/>
                <a:ext cx="1466851" cy="1634958"/>
              </a:xfrm>
              <a:prstGeom prst="flowChartMagneticDisk">
                <a:avLst/>
              </a:prstGeom>
              <a:solidFill>
                <a:schemeClr val="accent6"/>
              </a:solidFill>
              <a:ln w="76200">
                <a:solidFill>
                  <a:schemeClr val="bg1"/>
                </a:solidFill>
              </a:ln>
              <a:effectLst>
                <a:outerShdw dist="381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ïṣḻiḋé"/>
              <p:cNvSpPr/>
              <p:nvPr/>
            </p:nvSpPr>
            <p:spPr>
              <a:xfrm>
                <a:off x="5362575" y="2411279"/>
                <a:ext cx="1466851" cy="607040"/>
              </a:xfrm>
              <a:prstGeom prst="flowChartMagneticDisk">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îŝḷíḍé"/>
              <p:cNvSpPr/>
              <p:nvPr/>
            </p:nvSpPr>
            <p:spPr>
              <a:xfrm>
                <a:off x="5362575" y="2000599"/>
                <a:ext cx="1466851" cy="607040"/>
              </a:xfrm>
              <a:prstGeom prst="flowChartMagneticDisk">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iṣļíďè"/>
              <p:cNvSpPr/>
              <p:nvPr/>
            </p:nvSpPr>
            <p:spPr>
              <a:xfrm>
                <a:off x="5362575" y="1589918"/>
                <a:ext cx="1466851" cy="607040"/>
              </a:xfrm>
              <a:prstGeom prst="flowChartMagneticDisk">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7" name="íşḻiḋê"/>
            <p:cNvGrpSpPr/>
            <p:nvPr/>
          </p:nvGrpSpPr>
          <p:grpSpPr>
            <a:xfrm>
              <a:off x="7736473" y="914335"/>
              <a:ext cx="1069060" cy="1069060"/>
              <a:chOff x="7736473" y="798751"/>
              <a:chExt cx="1069060" cy="1069060"/>
            </a:xfrm>
          </p:grpSpPr>
          <p:sp>
            <p:nvSpPr>
              <p:cNvPr id="31" name="îŝľiďé"/>
              <p:cNvSpPr/>
              <p:nvPr/>
            </p:nvSpPr>
            <p:spPr>
              <a:xfrm>
                <a:off x="7736473" y="798751"/>
                <a:ext cx="1069060" cy="1069060"/>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íŝḻiḓé"/>
              <p:cNvSpPr/>
              <p:nvPr/>
            </p:nvSpPr>
            <p:spPr bwMode="auto">
              <a:xfrm>
                <a:off x="8055197" y="1117875"/>
                <a:ext cx="431610" cy="43080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p>
            </p:txBody>
          </p:sp>
        </p:grpSp>
        <p:grpSp>
          <p:nvGrpSpPr>
            <p:cNvPr id="8" name="išļiḍê"/>
            <p:cNvGrpSpPr/>
            <p:nvPr/>
          </p:nvGrpSpPr>
          <p:grpSpPr>
            <a:xfrm>
              <a:off x="4197544" y="848853"/>
              <a:ext cx="1069060" cy="1069060"/>
              <a:chOff x="4197544" y="733269"/>
              <a:chExt cx="1069060" cy="1069060"/>
            </a:xfrm>
          </p:grpSpPr>
          <p:sp>
            <p:nvSpPr>
              <p:cNvPr id="29" name="íṡlïḑé"/>
              <p:cNvSpPr/>
              <p:nvPr/>
            </p:nvSpPr>
            <p:spPr>
              <a:xfrm>
                <a:off x="4197544" y="733269"/>
                <a:ext cx="1069060" cy="1069060"/>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í$1iḍe"/>
              <p:cNvSpPr/>
              <p:nvPr/>
            </p:nvSpPr>
            <p:spPr bwMode="auto">
              <a:xfrm>
                <a:off x="4524632" y="1088725"/>
                <a:ext cx="435746" cy="358146"/>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a:p>
            </p:txBody>
          </p:sp>
        </p:grpSp>
        <p:sp>
          <p:nvSpPr>
            <p:cNvPr id="28" name="ïś1îḓê"/>
            <p:cNvSpPr txBox="1"/>
            <p:nvPr/>
          </p:nvSpPr>
          <p:spPr bwMode="auto">
            <a:xfrm>
              <a:off x="3742689" y="1935841"/>
              <a:ext cx="1890944" cy="38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t>/</a:t>
              </a:r>
              <a:r>
                <a:rPr lang="en-US" altLang="zh-CN" dirty="0" err="1"/>
                <a:t>api</a:t>
              </a:r>
              <a:r>
                <a:rPr lang="en-US" altLang="zh-CN" dirty="0"/>
                <a:t>/login</a:t>
              </a:r>
              <a:endParaRPr lang="en-US" altLang="zh-CN" sz="1800" dirty="0"/>
            </a:p>
          </p:txBody>
        </p:sp>
        <p:grpSp>
          <p:nvGrpSpPr>
            <p:cNvPr id="10" name="isľiḓe"/>
            <p:cNvGrpSpPr/>
            <p:nvPr/>
          </p:nvGrpSpPr>
          <p:grpSpPr>
            <a:xfrm>
              <a:off x="7505378" y="2706759"/>
              <a:ext cx="3317423" cy="1474584"/>
              <a:chOff x="7639621" y="2591175"/>
              <a:chExt cx="3317423" cy="1474584"/>
            </a:xfrm>
          </p:grpSpPr>
          <p:grpSp>
            <p:nvGrpSpPr>
              <p:cNvPr id="21" name="iśľîḓê"/>
              <p:cNvGrpSpPr/>
              <p:nvPr/>
            </p:nvGrpSpPr>
            <p:grpSpPr>
              <a:xfrm>
                <a:off x="8848979" y="2591175"/>
                <a:ext cx="1069060" cy="1069060"/>
                <a:chOff x="8848979" y="2591175"/>
                <a:chExt cx="1069060" cy="1069060"/>
              </a:xfrm>
            </p:grpSpPr>
            <p:sp>
              <p:nvSpPr>
                <p:cNvPr id="25" name="îŝḷiḑé"/>
                <p:cNvSpPr/>
                <p:nvPr/>
              </p:nvSpPr>
              <p:spPr>
                <a:xfrm>
                  <a:off x="8848979" y="2591175"/>
                  <a:ext cx="1069060" cy="1069060"/>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îṡ1iďe"/>
                <p:cNvSpPr/>
                <p:nvPr/>
              </p:nvSpPr>
              <p:spPr bwMode="auto">
                <a:xfrm>
                  <a:off x="9151235" y="2882435"/>
                  <a:ext cx="464552" cy="447658"/>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a:p>
              </p:txBody>
            </p:sp>
          </p:grpSp>
          <p:sp>
            <p:nvSpPr>
              <p:cNvPr id="24" name="íślíďe"/>
              <p:cNvSpPr txBox="1"/>
              <p:nvPr/>
            </p:nvSpPr>
            <p:spPr bwMode="auto">
              <a:xfrm>
                <a:off x="7639621" y="3678162"/>
                <a:ext cx="331742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t>/</a:t>
                </a:r>
                <a:r>
                  <a:rPr lang="en-US" altLang="zh-CN" dirty="0" err="1"/>
                  <a:t>api</a:t>
                </a:r>
                <a:r>
                  <a:rPr lang="en-US" altLang="zh-CN" dirty="0"/>
                  <a:t>/admin/</a:t>
                </a:r>
                <a:r>
                  <a:rPr lang="en-US" altLang="zh-CN" dirty="0" err="1"/>
                  <a:t>manage_users</a:t>
                </a:r>
                <a:endParaRPr lang="en-US" altLang="zh-CN" sz="1800" dirty="0"/>
              </a:p>
            </p:txBody>
          </p:sp>
        </p:grpSp>
        <p:sp>
          <p:nvSpPr>
            <p:cNvPr id="20" name="íŝļíḋê"/>
            <p:cNvSpPr txBox="1"/>
            <p:nvPr/>
          </p:nvSpPr>
          <p:spPr bwMode="auto">
            <a:xfrm>
              <a:off x="6697470" y="2001322"/>
              <a:ext cx="3048230" cy="38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t>/api/admin/logout</a:t>
              </a:r>
              <a:endParaRPr lang="en-US" altLang="zh-CN" sz="1800" dirty="0"/>
            </a:p>
          </p:txBody>
        </p:sp>
        <p:grpSp>
          <p:nvGrpSpPr>
            <p:cNvPr id="12" name="ïṥḻïdè"/>
            <p:cNvGrpSpPr/>
            <p:nvPr/>
          </p:nvGrpSpPr>
          <p:grpSpPr>
            <a:xfrm>
              <a:off x="6142868" y="4511055"/>
              <a:ext cx="3164739" cy="1474585"/>
              <a:chOff x="6008626" y="4395471"/>
              <a:chExt cx="3164739" cy="1474585"/>
            </a:xfrm>
          </p:grpSpPr>
          <p:grpSp>
            <p:nvGrpSpPr>
              <p:cNvPr id="13" name="ïṣḻiḍé"/>
              <p:cNvGrpSpPr/>
              <p:nvPr/>
            </p:nvGrpSpPr>
            <p:grpSpPr>
              <a:xfrm>
                <a:off x="7047630" y="4395471"/>
                <a:ext cx="1069060" cy="1069059"/>
                <a:chOff x="7047630" y="4395471"/>
                <a:chExt cx="1069060" cy="1069059"/>
              </a:xfrm>
            </p:grpSpPr>
            <p:sp>
              <p:nvSpPr>
                <p:cNvPr id="17" name="ïsļîḑe"/>
                <p:cNvSpPr/>
                <p:nvPr/>
              </p:nvSpPr>
              <p:spPr>
                <a:xfrm>
                  <a:off x="7047630" y="4395471"/>
                  <a:ext cx="1069060" cy="1069059"/>
                </a:xfrm>
                <a:prstGeom prst="ellips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ïSḷiḍé"/>
                <p:cNvSpPr/>
                <p:nvPr/>
              </p:nvSpPr>
              <p:spPr bwMode="auto">
                <a:xfrm>
                  <a:off x="7371134" y="4699148"/>
                  <a:ext cx="462193" cy="461706"/>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p>
              </p:txBody>
            </p:sp>
          </p:grpSp>
          <p:sp>
            <p:nvSpPr>
              <p:cNvPr id="16" name="î$ḷîḓe"/>
              <p:cNvSpPr txBox="1"/>
              <p:nvPr/>
            </p:nvSpPr>
            <p:spPr bwMode="auto">
              <a:xfrm>
                <a:off x="6008626" y="5482458"/>
                <a:ext cx="3164739" cy="38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t>/</a:t>
                </a:r>
                <a:r>
                  <a:rPr lang="en-US" altLang="zh-CN" dirty="0" err="1"/>
                  <a:t>api</a:t>
                </a:r>
                <a:r>
                  <a:rPr lang="en-US" altLang="zh-CN" dirty="0"/>
                  <a:t>/</a:t>
                </a:r>
                <a:r>
                  <a:rPr lang="en-US" altLang="zh-CN" dirty="0" err="1"/>
                  <a:t>reset_password</a:t>
                </a:r>
                <a:endParaRPr lang="en-US" altLang="zh-CN" sz="1800" dirty="0"/>
              </a:p>
            </p:txBody>
          </p:sp>
        </p:grpSp>
      </p:grpSp>
      <p:sp>
        <p:nvSpPr>
          <p:cNvPr id="37" name="矩形 36">
            <a:extLst>
              <a:ext uri="{FF2B5EF4-FFF2-40B4-BE49-F238E27FC236}">
                <a16:creationId xmlns:a16="http://schemas.microsoft.com/office/drawing/2014/main" id="{4EE778C7-350C-4E9E-9C25-5224A41BBA03}"/>
              </a:ext>
            </a:extLst>
          </p:cNvPr>
          <p:cNvSpPr/>
          <p:nvPr/>
        </p:nvSpPr>
        <p:spPr>
          <a:xfrm>
            <a:off x="5609251" y="1414708"/>
            <a:ext cx="5051394" cy="369332"/>
          </a:xfrm>
          <a:prstGeom prst="rect">
            <a:avLst/>
          </a:prstGeom>
        </p:spPr>
        <p:txBody>
          <a:bodyPr wrap="square">
            <a:spAutoFit/>
          </a:bodyPr>
          <a:lstStyle/>
          <a:p>
            <a:pPr algn="ctr">
              <a:spcBef>
                <a:spcPct val="0"/>
              </a:spcBef>
            </a:pPr>
            <a:r>
              <a:rPr lang="en-US" altLang="zh-CN" b="1" dirty="0"/>
              <a:t>Login &amp; Register System</a:t>
            </a:r>
            <a:r>
              <a:rPr lang="zh-CN" altLang="en-US" b="1" dirty="0"/>
              <a:t>接口</a:t>
            </a:r>
          </a:p>
        </p:txBody>
      </p:sp>
      <p:sp>
        <p:nvSpPr>
          <p:cNvPr id="38" name="矩形 37">
            <a:extLst>
              <a:ext uri="{FF2B5EF4-FFF2-40B4-BE49-F238E27FC236}">
                <a16:creationId xmlns:a16="http://schemas.microsoft.com/office/drawing/2014/main" id="{6FFD8925-BC06-4272-9135-1A67B2227F0B}"/>
              </a:ext>
            </a:extLst>
          </p:cNvPr>
          <p:cNvSpPr/>
          <p:nvPr/>
        </p:nvSpPr>
        <p:spPr>
          <a:xfrm>
            <a:off x="672747" y="1599374"/>
            <a:ext cx="3251184" cy="4191276"/>
          </a:xfrm>
          <a:prstGeom prst="rect">
            <a:avLst/>
          </a:prstGeom>
        </p:spPr>
        <p:txBody>
          <a:bodyPr wrap="square">
            <a:spAutoFit/>
          </a:bodyPr>
          <a:lstStyle/>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用户通过向“</a:t>
            </a:r>
            <a:r>
              <a:rPr lang="en-US" altLang="zh-CN" sz="1200" dirty="0">
                <a:solidFill>
                  <a:srgbClr val="000000"/>
                </a:solidFill>
              </a:rPr>
              <a:t>/</a:t>
            </a:r>
            <a:r>
              <a:rPr lang="en-US" altLang="zh-CN" sz="1200" dirty="0" err="1">
                <a:solidFill>
                  <a:srgbClr val="000000"/>
                </a:solidFill>
              </a:rPr>
              <a:t>api</a:t>
            </a:r>
            <a:r>
              <a:rPr lang="en-US" altLang="zh-CN" sz="1200" dirty="0">
                <a:solidFill>
                  <a:srgbClr val="000000"/>
                </a:solidFill>
              </a:rPr>
              <a:t>/login” </a:t>
            </a:r>
            <a:r>
              <a:rPr lang="zh-CN" altLang="en-US" sz="1200" dirty="0">
                <a:solidFill>
                  <a:srgbClr val="000000"/>
                </a:solidFill>
              </a:rPr>
              <a:t>或者 </a:t>
            </a:r>
            <a:r>
              <a:rPr lang="en-US" altLang="zh-CN" sz="1200" dirty="0">
                <a:solidFill>
                  <a:srgbClr val="000000"/>
                </a:solidFill>
              </a:rPr>
              <a:t>“/</a:t>
            </a:r>
            <a:r>
              <a:rPr lang="en-US" altLang="zh-CN" sz="1200" dirty="0" err="1">
                <a:solidFill>
                  <a:srgbClr val="000000"/>
                </a:solidFill>
              </a:rPr>
              <a:t>api</a:t>
            </a:r>
            <a:r>
              <a:rPr lang="en-US" altLang="zh-CN" sz="1200" dirty="0">
                <a:solidFill>
                  <a:srgbClr val="000000"/>
                </a:solidFill>
              </a:rPr>
              <a:t>/register”</a:t>
            </a:r>
            <a:r>
              <a:rPr lang="zh-CN" altLang="en-US" sz="1200" dirty="0">
                <a:solidFill>
                  <a:srgbClr val="000000"/>
                </a:solidFill>
              </a:rPr>
              <a:t>端点发出 </a:t>
            </a:r>
            <a:r>
              <a:rPr lang="en-US" altLang="zh-CN" sz="1200" dirty="0">
                <a:solidFill>
                  <a:srgbClr val="000000"/>
                </a:solidFill>
              </a:rPr>
              <a:t>POST </a:t>
            </a:r>
            <a:r>
              <a:rPr lang="zh-CN" altLang="en-US" sz="1200" dirty="0">
                <a:solidFill>
                  <a:srgbClr val="000000"/>
                </a:solidFill>
              </a:rPr>
              <a:t>请求来完成系统登录获得更多的权限；而使用 </a:t>
            </a:r>
            <a:r>
              <a:rPr lang="en-US" altLang="zh-CN" sz="1200" dirty="0">
                <a:solidFill>
                  <a:srgbClr val="000000"/>
                </a:solidFill>
              </a:rPr>
              <a:t>”/</a:t>
            </a:r>
            <a:r>
              <a:rPr lang="en-US" altLang="zh-CN" sz="1200" dirty="0" err="1">
                <a:solidFill>
                  <a:srgbClr val="000000"/>
                </a:solidFill>
              </a:rPr>
              <a:t>api</a:t>
            </a:r>
            <a:r>
              <a:rPr lang="en-US" altLang="zh-CN" sz="1200" dirty="0">
                <a:solidFill>
                  <a:srgbClr val="000000"/>
                </a:solidFill>
              </a:rPr>
              <a:t>/logout” </a:t>
            </a:r>
            <a:r>
              <a:rPr lang="zh-CN" altLang="en-US" sz="1200" dirty="0">
                <a:solidFill>
                  <a:srgbClr val="000000"/>
                </a:solidFill>
              </a:rPr>
              <a:t>又可以注销账户信息；使用 </a:t>
            </a:r>
            <a:r>
              <a:rPr lang="en-US" altLang="zh-CN" sz="1200" dirty="0">
                <a:solidFill>
                  <a:srgbClr val="000000"/>
                </a:solidFill>
              </a:rPr>
              <a:t>”</a:t>
            </a:r>
            <a:r>
              <a:rPr lang="en-US" altLang="zh-CN" sz="1200" dirty="0" err="1">
                <a:solidFill>
                  <a:srgbClr val="000000"/>
                </a:solidFill>
              </a:rPr>
              <a:t>api</a:t>
            </a:r>
            <a:r>
              <a:rPr lang="en-US" altLang="zh-CN" sz="1200" dirty="0">
                <a:solidFill>
                  <a:srgbClr val="000000"/>
                </a:solidFill>
              </a:rPr>
              <a:t>/</a:t>
            </a:r>
            <a:r>
              <a:rPr lang="en-US" altLang="zh-CN" sz="1200" dirty="0" err="1">
                <a:solidFill>
                  <a:srgbClr val="000000"/>
                </a:solidFill>
              </a:rPr>
              <a:t>reset_password</a:t>
            </a:r>
            <a:r>
              <a:rPr lang="en-US" altLang="zh-CN" sz="1200" dirty="0">
                <a:solidFill>
                  <a:srgbClr val="000000"/>
                </a:solidFill>
              </a:rPr>
              <a:t>”</a:t>
            </a:r>
            <a:r>
              <a:rPr lang="zh-CN" altLang="en-US" sz="1200" dirty="0">
                <a:solidFill>
                  <a:srgbClr val="000000"/>
                </a:solidFill>
              </a:rPr>
              <a:t> 更新账户密码</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请求参数包括用户 </a:t>
            </a:r>
            <a:r>
              <a:rPr lang="en-US" altLang="zh-CN" sz="1200" dirty="0">
                <a:solidFill>
                  <a:srgbClr val="000000"/>
                </a:solidFill>
              </a:rPr>
              <a:t>ID</a:t>
            </a:r>
            <a:r>
              <a:rPr lang="zh-CN" altLang="en-US" sz="1200" dirty="0">
                <a:solidFill>
                  <a:srgbClr val="000000"/>
                </a:solidFill>
              </a:rPr>
              <a:t>、密码、注册邮箱等可用于核实身份的信息</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管理员访问“</a:t>
            </a:r>
            <a:r>
              <a:rPr lang="en-US" altLang="zh-CN" sz="1200" dirty="0">
                <a:solidFill>
                  <a:srgbClr val="000000"/>
                </a:solidFill>
              </a:rPr>
              <a:t>/api/admin/</a:t>
            </a:r>
            <a:r>
              <a:rPr lang="en-US" altLang="zh-CN" sz="1200" dirty="0" err="1">
                <a:solidFill>
                  <a:srgbClr val="000000"/>
                </a:solidFill>
              </a:rPr>
              <a:t>manage_users</a:t>
            </a:r>
            <a:r>
              <a:rPr lang="en-US" altLang="zh-CN" sz="1200" dirty="0">
                <a:solidFill>
                  <a:srgbClr val="000000"/>
                </a:solidFill>
              </a:rPr>
              <a:t>”</a:t>
            </a:r>
            <a:r>
              <a:rPr lang="zh-CN" altLang="en-US" sz="1200" dirty="0">
                <a:solidFill>
                  <a:srgbClr val="000000"/>
                </a:solidFill>
              </a:rPr>
              <a:t>端点，完成整个系统的账户信息的管理和维护。</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管理员拥有控制系统的高级权限，可以向“</a:t>
            </a:r>
            <a:r>
              <a:rPr lang="en-US" altLang="zh-CN" sz="1200" dirty="0">
                <a:solidFill>
                  <a:srgbClr val="000000"/>
                </a:solidFill>
              </a:rPr>
              <a:t>/api/admin/feedback/{id}”</a:t>
            </a:r>
            <a:r>
              <a:rPr lang="zh-CN" altLang="en-US" sz="1200" dirty="0">
                <a:solidFill>
                  <a:srgbClr val="000000"/>
                </a:solidFill>
              </a:rPr>
              <a:t>端点发出 </a:t>
            </a:r>
            <a:r>
              <a:rPr lang="en-US" altLang="zh-CN" sz="1200" dirty="0">
                <a:solidFill>
                  <a:srgbClr val="000000"/>
                </a:solidFill>
              </a:rPr>
              <a:t>PUT </a:t>
            </a:r>
            <a:r>
              <a:rPr lang="zh-CN" altLang="en-US" sz="1200" dirty="0">
                <a:solidFill>
                  <a:srgbClr val="000000"/>
                </a:solidFill>
              </a:rPr>
              <a:t>、</a:t>
            </a:r>
            <a:r>
              <a:rPr lang="en-US" altLang="zh-CN" sz="1200" dirty="0">
                <a:solidFill>
                  <a:srgbClr val="000000"/>
                </a:solidFill>
              </a:rPr>
              <a:t>GET</a:t>
            </a:r>
            <a:r>
              <a:rPr lang="zh-CN" altLang="en-US" sz="1200" dirty="0">
                <a:solidFill>
                  <a:srgbClr val="000000"/>
                </a:solidFill>
              </a:rPr>
              <a:t>、</a:t>
            </a:r>
            <a:r>
              <a:rPr lang="en-US" altLang="zh-CN" sz="1200" dirty="0">
                <a:solidFill>
                  <a:srgbClr val="000000"/>
                </a:solidFill>
              </a:rPr>
              <a:t>POST</a:t>
            </a:r>
            <a:r>
              <a:rPr lang="zh-CN" altLang="en-US" sz="1200" dirty="0">
                <a:solidFill>
                  <a:srgbClr val="000000"/>
                </a:solidFill>
              </a:rPr>
              <a:t>等多种请求，实现增删查改后端的数据信息。</a:t>
            </a:r>
          </a:p>
        </p:txBody>
      </p:sp>
      <p:sp>
        <p:nvSpPr>
          <p:cNvPr id="11" name="îŝľiďé">
            <a:extLst>
              <a:ext uri="{FF2B5EF4-FFF2-40B4-BE49-F238E27FC236}">
                <a16:creationId xmlns:a16="http://schemas.microsoft.com/office/drawing/2014/main" id="{880590A1-4812-7784-3E44-E7DBA23918DC}"/>
              </a:ext>
            </a:extLst>
          </p:cNvPr>
          <p:cNvSpPr/>
          <p:nvPr/>
        </p:nvSpPr>
        <p:spPr>
          <a:xfrm>
            <a:off x="5992600" y="3877552"/>
            <a:ext cx="864658" cy="864658"/>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íŝḻiḓé">
            <a:extLst>
              <a:ext uri="{FF2B5EF4-FFF2-40B4-BE49-F238E27FC236}">
                <a16:creationId xmlns:a16="http://schemas.microsoft.com/office/drawing/2014/main" id="{123E7D3B-324A-1D70-F7E9-FDFB3AB73C83}"/>
              </a:ext>
            </a:extLst>
          </p:cNvPr>
          <p:cNvSpPr/>
          <p:nvPr/>
        </p:nvSpPr>
        <p:spPr bwMode="auto">
          <a:xfrm>
            <a:off x="6250385" y="4135661"/>
            <a:ext cx="349087" cy="34843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p>
        </p:txBody>
      </p:sp>
      <p:sp>
        <p:nvSpPr>
          <p:cNvPr id="15" name="íŝļíḋê">
            <a:extLst>
              <a:ext uri="{FF2B5EF4-FFF2-40B4-BE49-F238E27FC236}">
                <a16:creationId xmlns:a16="http://schemas.microsoft.com/office/drawing/2014/main" id="{F18E16E2-85FF-F8D6-7BCA-1D7DC2CD96D9}"/>
              </a:ext>
            </a:extLst>
          </p:cNvPr>
          <p:cNvSpPr txBox="1"/>
          <p:nvPr/>
        </p:nvSpPr>
        <p:spPr bwMode="auto">
          <a:xfrm>
            <a:off x="5152252" y="4756711"/>
            <a:ext cx="2465416" cy="313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t>/</a:t>
            </a:r>
            <a:r>
              <a:rPr lang="en-US" altLang="zh-CN" dirty="0" err="1"/>
              <a:t>api</a:t>
            </a:r>
            <a:r>
              <a:rPr lang="en-US" altLang="zh-CN" dirty="0"/>
              <a:t>/register</a:t>
            </a:r>
            <a:endParaRPr lang="en-US" altLang="zh-CN" sz="1800" dirty="0"/>
          </a:p>
        </p:txBody>
      </p:sp>
    </p:spTree>
    <p:extLst>
      <p:ext uri="{BB962C8B-B14F-4D97-AF65-F5344CB8AC3E}">
        <p14:creationId xmlns:p14="http://schemas.microsoft.com/office/powerpoint/2010/main" val="409205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f48ef244-3850-4800-9882-63d3c6849d3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265253"/>
            <a:ext cx="10852150" cy="4868847"/>
            <a:chOff x="669925" y="1062431"/>
            <a:chExt cx="10852150" cy="4868847"/>
          </a:xfrm>
        </p:grpSpPr>
        <p:sp>
          <p:nvSpPr>
            <p:cNvPr id="29" name="ï$liḑê"/>
            <p:cNvSpPr txBox="1"/>
            <p:nvPr/>
          </p:nvSpPr>
          <p:spPr>
            <a:xfrm>
              <a:off x="5310611" y="1062431"/>
              <a:ext cx="1570777" cy="615553"/>
            </a:xfrm>
            <a:prstGeom prst="rect">
              <a:avLst/>
            </a:prstGeom>
            <a:noFill/>
          </p:spPr>
          <p:txBody>
            <a:bodyPr wrap="square" lIns="0" tIns="0" rIns="0" bIns="0" anchor="ctr" anchorCtr="1">
              <a:normAutofit/>
            </a:bodyPr>
            <a:lstStyle/>
            <a:p>
              <a:pPr algn="ctr"/>
              <a:r>
                <a:rPr lang="en-US" altLang="zh-CN" sz="2000" b="1" dirty="0">
                  <a:solidFill>
                    <a:schemeClr val="tx2"/>
                  </a:solidFill>
                </a:rPr>
                <a:t>CONTENTS</a:t>
              </a:r>
            </a:p>
          </p:txBody>
        </p:sp>
        <p:sp>
          <p:nvSpPr>
            <p:cNvPr id="7" name="îṡḻïḍè"/>
            <p:cNvSpPr/>
            <p:nvPr/>
          </p:nvSpPr>
          <p:spPr bwMode="auto">
            <a:xfrm>
              <a:off x="669925" y="1358770"/>
              <a:ext cx="10852150" cy="4572508"/>
            </a:xfrm>
            <a:custGeom>
              <a:avLst/>
              <a:gdLst>
                <a:gd name="connsiteX0" fmla="*/ 0 w 9505056"/>
                <a:gd name="connsiteY0" fmla="*/ 0 h 4452528"/>
                <a:gd name="connsiteX1" fmla="*/ 3996443 w 9505056"/>
                <a:gd name="connsiteY1" fmla="*/ 0 h 4452528"/>
                <a:gd name="connsiteX2" fmla="*/ 3996443 w 9505056"/>
                <a:gd name="connsiteY2" fmla="*/ 217767 h 4452528"/>
                <a:gd name="connsiteX3" fmla="*/ 5508611 w 9505056"/>
                <a:gd name="connsiteY3" fmla="*/ 217767 h 4452528"/>
                <a:gd name="connsiteX4" fmla="*/ 5508611 w 9505056"/>
                <a:gd name="connsiteY4" fmla="*/ 0 h 4452528"/>
                <a:gd name="connsiteX5" fmla="*/ 9505056 w 9505056"/>
                <a:gd name="connsiteY5" fmla="*/ 0 h 4452528"/>
                <a:gd name="connsiteX6" fmla="*/ 9505056 w 9505056"/>
                <a:gd name="connsiteY6" fmla="*/ 4452528 h 4452528"/>
                <a:gd name="connsiteX7" fmla="*/ 0 w 9505056"/>
                <a:gd name="connsiteY7" fmla="*/ 4452528 h 4452528"/>
                <a:gd name="connsiteX0-1" fmla="*/ 5508611 w 9505056"/>
                <a:gd name="connsiteY0-2" fmla="*/ 217767 h 4452528"/>
                <a:gd name="connsiteX1-3" fmla="*/ 5508611 w 9505056"/>
                <a:gd name="connsiteY1-4" fmla="*/ 0 h 4452528"/>
                <a:gd name="connsiteX2-5" fmla="*/ 9505056 w 9505056"/>
                <a:gd name="connsiteY2-6" fmla="*/ 0 h 4452528"/>
                <a:gd name="connsiteX3-7" fmla="*/ 9505056 w 9505056"/>
                <a:gd name="connsiteY3-8" fmla="*/ 4452528 h 4452528"/>
                <a:gd name="connsiteX4-9" fmla="*/ 0 w 9505056"/>
                <a:gd name="connsiteY4-10" fmla="*/ 4452528 h 4452528"/>
                <a:gd name="connsiteX5-11" fmla="*/ 0 w 9505056"/>
                <a:gd name="connsiteY5-12" fmla="*/ 0 h 4452528"/>
                <a:gd name="connsiteX6-13" fmla="*/ 3996443 w 9505056"/>
                <a:gd name="connsiteY6-14" fmla="*/ 0 h 4452528"/>
                <a:gd name="connsiteX7-15" fmla="*/ 4087883 w 9505056"/>
                <a:gd name="connsiteY7-16" fmla="*/ 309207 h 4452528"/>
                <a:gd name="connsiteX0-17" fmla="*/ 5508611 w 9505056"/>
                <a:gd name="connsiteY0-18" fmla="*/ 217767 h 4452528"/>
                <a:gd name="connsiteX1-19" fmla="*/ 5508611 w 9505056"/>
                <a:gd name="connsiteY1-20" fmla="*/ 0 h 4452528"/>
                <a:gd name="connsiteX2-21" fmla="*/ 9505056 w 9505056"/>
                <a:gd name="connsiteY2-22" fmla="*/ 0 h 4452528"/>
                <a:gd name="connsiteX3-23" fmla="*/ 9505056 w 9505056"/>
                <a:gd name="connsiteY3-24" fmla="*/ 4452528 h 4452528"/>
                <a:gd name="connsiteX4-25" fmla="*/ 0 w 9505056"/>
                <a:gd name="connsiteY4-26" fmla="*/ 4452528 h 4452528"/>
                <a:gd name="connsiteX5-27" fmla="*/ 0 w 9505056"/>
                <a:gd name="connsiteY5-28" fmla="*/ 0 h 4452528"/>
                <a:gd name="connsiteX6-29" fmla="*/ 3996443 w 9505056"/>
                <a:gd name="connsiteY6-30" fmla="*/ 0 h 4452528"/>
                <a:gd name="connsiteX0-31" fmla="*/ 5508611 w 9505056"/>
                <a:gd name="connsiteY0-32" fmla="*/ 0 h 4452528"/>
                <a:gd name="connsiteX1-33" fmla="*/ 9505056 w 9505056"/>
                <a:gd name="connsiteY1-34" fmla="*/ 0 h 4452528"/>
                <a:gd name="connsiteX2-35" fmla="*/ 9505056 w 9505056"/>
                <a:gd name="connsiteY2-36" fmla="*/ 4452528 h 4452528"/>
                <a:gd name="connsiteX3-37" fmla="*/ 0 w 9505056"/>
                <a:gd name="connsiteY3-38" fmla="*/ 4452528 h 4452528"/>
                <a:gd name="connsiteX4-39" fmla="*/ 0 w 9505056"/>
                <a:gd name="connsiteY4-40" fmla="*/ 0 h 4452528"/>
                <a:gd name="connsiteX5-41" fmla="*/ 3996443 w 9505056"/>
                <a:gd name="connsiteY5-42" fmla="*/ 0 h 445252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505056" h="4452528">
                  <a:moveTo>
                    <a:pt x="5508611" y="0"/>
                  </a:moveTo>
                  <a:lnTo>
                    <a:pt x="9505056" y="0"/>
                  </a:lnTo>
                  <a:lnTo>
                    <a:pt x="9505056" y="4452528"/>
                  </a:lnTo>
                  <a:lnTo>
                    <a:pt x="0" y="4452528"/>
                  </a:lnTo>
                  <a:lnTo>
                    <a:pt x="0" y="0"/>
                  </a:lnTo>
                  <a:lnTo>
                    <a:pt x="3996443" y="0"/>
                  </a:lnTo>
                </a:path>
              </a:pathLst>
            </a:custGeom>
            <a:noFill/>
            <a:ln w="98425" cap="rnd">
              <a:solidFill>
                <a:schemeClr val="tx2">
                  <a:alpha val="21000"/>
                </a:schemeClr>
              </a:solidFill>
              <a:round/>
            </a:ln>
          </p:spPr>
          <p:txBody>
            <a:bodyPr anchor="ctr"/>
            <a:lstStyle/>
            <a:p>
              <a:pPr algn="ctr"/>
              <a:endParaRPr/>
            </a:p>
          </p:txBody>
        </p:sp>
        <p:sp>
          <p:nvSpPr>
            <p:cNvPr id="8" name="îşḻîḍè"/>
            <p:cNvSpPr/>
            <p:nvPr/>
          </p:nvSpPr>
          <p:spPr bwMode="auto">
            <a:xfrm>
              <a:off x="1146000" y="2033566"/>
              <a:ext cx="9900000" cy="504056"/>
            </a:xfrm>
            <a:prstGeom prst="rect">
              <a:avLst/>
            </a:prstGeom>
            <a:noFill/>
            <a:ln w="12700" cap="flat" cmpd="sng" algn="ctr">
              <a:solidFill>
                <a:schemeClr val="accent1">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9" name="ïš1iḍè"/>
            <p:cNvSpPr/>
            <p:nvPr/>
          </p:nvSpPr>
          <p:spPr bwMode="auto">
            <a:xfrm>
              <a:off x="1146000" y="2793084"/>
              <a:ext cx="9900000" cy="504056"/>
            </a:xfrm>
            <a:prstGeom prst="rect">
              <a:avLst/>
            </a:prstGeom>
            <a:noFill/>
            <a:ln w="12700" cap="flat" cmpd="sng" algn="ctr">
              <a:solidFill>
                <a:schemeClr val="accent2">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0" name="íṩľídé"/>
            <p:cNvSpPr/>
            <p:nvPr/>
          </p:nvSpPr>
          <p:spPr bwMode="auto">
            <a:xfrm>
              <a:off x="1146000" y="3552603"/>
              <a:ext cx="9900000" cy="504056"/>
            </a:xfrm>
            <a:prstGeom prst="rect">
              <a:avLst/>
            </a:prstGeom>
            <a:noFill/>
            <a:ln w="12700" cap="flat" cmpd="sng" algn="ctr">
              <a:solidFill>
                <a:schemeClr val="accent3">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1" name="íŝlïdê"/>
            <p:cNvSpPr/>
            <p:nvPr/>
          </p:nvSpPr>
          <p:spPr bwMode="auto">
            <a:xfrm>
              <a:off x="1146000" y="4312122"/>
              <a:ext cx="9900000" cy="504056"/>
            </a:xfrm>
            <a:prstGeom prst="rect">
              <a:avLst/>
            </a:prstGeom>
            <a:noFill/>
            <a:ln w="12700" cap="flat" cmpd="sng" algn="ctr">
              <a:solidFill>
                <a:schemeClr val="accent4">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2" name="îs1idé"/>
            <p:cNvSpPr/>
            <p:nvPr/>
          </p:nvSpPr>
          <p:spPr bwMode="auto">
            <a:xfrm>
              <a:off x="1146000" y="5071640"/>
              <a:ext cx="9900000" cy="504056"/>
            </a:xfrm>
            <a:prstGeom prst="rect">
              <a:avLst/>
            </a:prstGeom>
            <a:noFill/>
            <a:ln w="12700" cap="flat" cmpd="sng" algn="ctr">
              <a:solidFill>
                <a:schemeClr val="accent5">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3" name="îšḻïḑe"/>
            <p:cNvSpPr/>
            <p:nvPr/>
          </p:nvSpPr>
          <p:spPr bwMode="auto">
            <a:xfrm>
              <a:off x="1146000" y="2033566"/>
              <a:ext cx="1363776"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1" forceAA="0" compatLnSpc="1">
              <a:normAutofit/>
            </a:bodyPr>
            <a:lstStyle/>
            <a:p>
              <a:pPr algn="ctr"/>
              <a:r>
                <a:rPr lang="en-US" altLang="zh-CN" sz="2400" dirty="0">
                  <a:solidFill>
                    <a:schemeClr val="accent1">
                      <a:lumMod val="100000"/>
                    </a:schemeClr>
                  </a:solidFill>
                  <a:latin typeface="Impact" panose="020B0806030902050204" pitchFamily="34" charset="0"/>
                </a:rPr>
                <a:t>01</a:t>
              </a:r>
            </a:p>
          </p:txBody>
        </p:sp>
        <p:sp>
          <p:nvSpPr>
            <p:cNvPr id="14" name="îṧlide"/>
            <p:cNvSpPr/>
            <p:nvPr/>
          </p:nvSpPr>
          <p:spPr bwMode="auto">
            <a:xfrm>
              <a:off x="1146000" y="2793084"/>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2">
                      <a:lumMod val="100000"/>
                    </a:schemeClr>
                  </a:solidFill>
                  <a:latin typeface="Impact" panose="020B0806030902050204" pitchFamily="34" charset="0"/>
                </a:rPr>
                <a:t>02</a:t>
              </a:r>
            </a:p>
          </p:txBody>
        </p:sp>
        <p:sp>
          <p:nvSpPr>
            <p:cNvPr id="15" name="íṣḷïďe"/>
            <p:cNvSpPr/>
            <p:nvPr/>
          </p:nvSpPr>
          <p:spPr bwMode="auto">
            <a:xfrm>
              <a:off x="1146000" y="3552602"/>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3">
                      <a:lumMod val="100000"/>
                    </a:schemeClr>
                  </a:solidFill>
                  <a:latin typeface="Impact" panose="020B0806030902050204" pitchFamily="34" charset="0"/>
                </a:rPr>
                <a:t>03</a:t>
              </a:r>
            </a:p>
          </p:txBody>
        </p:sp>
        <p:sp>
          <p:nvSpPr>
            <p:cNvPr id="16" name="íśľíḋé"/>
            <p:cNvSpPr/>
            <p:nvPr/>
          </p:nvSpPr>
          <p:spPr bwMode="auto">
            <a:xfrm>
              <a:off x="1146000" y="4312120"/>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4">
                      <a:lumMod val="100000"/>
                    </a:schemeClr>
                  </a:solidFill>
                  <a:latin typeface="Impact" panose="020B0806030902050204" pitchFamily="34" charset="0"/>
                </a:rPr>
                <a:t>04</a:t>
              </a:r>
            </a:p>
          </p:txBody>
        </p:sp>
        <p:sp>
          <p:nvSpPr>
            <p:cNvPr id="17" name="išḻiďè"/>
            <p:cNvSpPr/>
            <p:nvPr/>
          </p:nvSpPr>
          <p:spPr bwMode="auto">
            <a:xfrm>
              <a:off x="1146000" y="5071638"/>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5">
                      <a:lumMod val="100000"/>
                    </a:schemeClr>
                  </a:solidFill>
                  <a:latin typeface="Impact" panose="020B0806030902050204" pitchFamily="34" charset="0"/>
                </a:rPr>
                <a:t>05</a:t>
              </a:r>
            </a:p>
          </p:txBody>
        </p:sp>
        <p:cxnSp>
          <p:nvCxnSpPr>
            <p:cNvPr id="18" name="直接连接符 17"/>
            <p:cNvCxnSpPr/>
            <p:nvPr/>
          </p:nvCxnSpPr>
          <p:spPr>
            <a:xfrm>
              <a:off x="2509776" y="2065209"/>
              <a:ext cx="0" cy="440770"/>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509776" y="2824727"/>
              <a:ext cx="0" cy="440770"/>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509776" y="3584245"/>
              <a:ext cx="0" cy="440770"/>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509776" y="4343763"/>
              <a:ext cx="0" cy="440770"/>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509776" y="5103281"/>
              <a:ext cx="0" cy="440770"/>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šḷíḑé"/>
            <p:cNvSpPr/>
            <p:nvPr/>
          </p:nvSpPr>
          <p:spPr bwMode="auto">
            <a:xfrm>
              <a:off x="2901000" y="2033566"/>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altLang="en-US" sz="1400" dirty="0"/>
                <a:t>项目简介</a:t>
              </a:r>
            </a:p>
          </p:txBody>
        </p:sp>
        <p:sp>
          <p:nvSpPr>
            <p:cNvPr id="24" name="íṥḻíḓe"/>
            <p:cNvSpPr/>
            <p:nvPr/>
          </p:nvSpPr>
          <p:spPr bwMode="auto">
            <a:xfrm>
              <a:off x="2901000" y="2793084"/>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r>
                <a:rPr lang="zh-CN" altLang="en-US" sz="1400" dirty="0"/>
                <a:t>项目架构</a:t>
              </a:r>
            </a:p>
          </p:txBody>
        </p:sp>
        <p:sp>
          <p:nvSpPr>
            <p:cNvPr id="25" name="íṩļiḍè"/>
            <p:cNvSpPr/>
            <p:nvPr/>
          </p:nvSpPr>
          <p:spPr bwMode="auto">
            <a:xfrm>
              <a:off x="2901000" y="3552602"/>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altLang="en-US" sz="1400" dirty="0"/>
                <a:t>王浩工作汇报</a:t>
              </a:r>
            </a:p>
          </p:txBody>
        </p:sp>
        <p:sp>
          <p:nvSpPr>
            <p:cNvPr id="26" name="iŝlïḑê"/>
            <p:cNvSpPr/>
            <p:nvPr/>
          </p:nvSpPr>
          <p:spPr bwMode="auto">
            <a:xfrm>
              <a:off x="2901000" y="4312120"/>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altLang="en-US" sz="1400" dirty="0"/>
                <a:t>周成杰工作汇报</a:t>
              </a:r>
            </a:p>
          </p:txBody>
        </p:sp>
        <p:sp>
          <p:nvSpPr>
            <p:cNvPr id="27" name="íṡļíḑé"/>
            <p:cNvSpPr/>
            <p:nvPr/>
          </p:nvSpPr>
          <p:spPr bwMode="auto">
            <a:xfrm>
              <a:off x="2901000" y="5071638"/>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altLang="en-US" sz="1400" dirty="0"/>
                <a:t>雷翔工作汇报</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l"/>
            <a:r>
              <a:rPr lang="zh-CN" altLang="en-US" dirty="0"/>
              <a:t>雷翔工作汇报</a:t>
            </a:r>
            <a:endParaRPr lang="zh-CN" altLang="en-US" b="0"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4291794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每次作业负责的内容</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21</a:t>
            </a:fld>
            <a:endParaRPr lang="zh-CN" altLang="en-US" dirty="0"/>
          </a:p>
        </p:txBody>
      </p:sp>
      <p:grpSp>
        <p:nvGrpSpPr>
          <p:cNvPr id="5" name="680d3f6f-d5f1-4382-b936-45a6fb4fd8a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38169" y="1252870"/>
            <a:ext cx="10315661" cy="4763422"/>
            <a:chOff x="660400" y="1130300"/>
            <a:chExt cx="10858500" cy="5014087"/>
          </a:xfrm>
        </p:grpSpPr>
        <p:sp>
          <p:nvSpPr>
            <p:cNvPr id="6" name="íṣľîḍe"/>
            <p:cNvSpPr/>
            <p:nvPr/>
          </p:nvSpPr>
          <p:spPr>
            <a:xfrm>
              <a:off x="5448301" y="113030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7" name="íṩľïḋe"/>
            <p:cNvSpPr/>
            <p:nvPr/>
          </p:nvSpPr>
          <p:spPr>
            <a:xfrm>
              <a:off x="9226153"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8" name="íṩ1ïdè"/>
            <p:cNvSpPr/>
            <p:nvPr/>
          </p:nvSpPr>
          <p:spPr>
            <a:xfrm>
              <a:off x="1672829"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9" name="ïşlídê"/>
            <p:cNvSpPr/>
            <p:nvPr/>
          </p:nvSpPr>
          <p:spPr>
            <a:xfrm>
              <a:off x="8016875"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1600" b="1" dirty="0">
                  <a:solidFill>
                    <a:srgbClr val="000000"/>
                  </a:solidFill>
                </a:rPr>
                <a:t>Assignment</a:t>
              </a:r>
              <a:r>
                <a:rPr kumimoji="0" lang="en-US" altLang="zh-CN" sz="1600" b="1" i="0" u="none" strike="noStrike" kern="1200" cap="none" spc="0" normalizeH="0" baseline="0" noProof="0" dirty="0">
                  <a:ln>
                    <a:noFill/>
                  </a:ln>
                  <a:solidFill>
                    <a:srgbClr val="000000"/>
                  </a:solidFill>
                  <a:effectLst/>
                  <a:uLnTx/>
                  <a:uFillTx/>
                </a:rPr>
                <a:t> 3</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000000"/>
                </a:solidFill>
                <a:effectLst/>
                <a:uLnTx/>
                <a:uFillTx/>
              </a:endParaRPr>
            </a:p>
          </p:txBody>
        </p:sp>
        <p:sp>
          <p:nvSpPr>
            <p:cNvPr id="10" name="îṡḻîde"/>
            <p:cNvSpPr/>
            <p:nvPr/>
          </p:nvSpPr>
          <p:spPr>
            <a:xfrm>
              <a:off x="660400"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000000"/>
                  </a:solidFill>
                  <a:effectLst/>
                  <a:uLnTx/>
                  <a:uFillTx/>
                </a:rPr>
                <a:t>Assignment 2</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000000"/>
                </a:solidFill>
                <a:effectLst/>
                <a:uLnTx/>
                <a:uFillTx/>
              </a:endParaRPr>
            </a:p>
          </p:txBody>
        </p:sp>
        <p:sp>
          <p:nvSpPr>
            <p:cNvPr id="11" name="íṥḻïďê"/>
            <p:cNvSpPr/>
            <p:nvPr/>
          </p:nvSpPr>
          <p:spPr>
            <a:xfrm>
              <a:off x="4162425" y="1411829"/>
              <a:ext cx="3867150" cy="4732558"/>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srgbClr val="BD374A"/>
                  </a:solidFill>
                  <a:effectLst/>
                  <a:uLnTx/>
                  <a:uFillTx/>
                </a:rPr>
                <a:t>Assignment 1</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100" b="1" i="0" u="none" strike="noStrike" kern="1200" cap="none" spc="0" normalizeH="0" baseline="0" noProof="0" dirty="0">
                <a:ln>
                  <a:noFill/>
                </a:ln>
                <a:solidFill>
                  <a:srgbClr val="BD374A"/>
                </a:solidFill>
                <a:effectLst/>
                <a:uLnTx/>
                <a:uFillTx/>
              </a:endParaRPr>
            </a:p>
          </p:txBody>
        </p:sp>
        <p:sp>
          <p:nvSpPr>
            <p:cNvPr id="12" name="îslíḓé"/>
            <p:cNvSpPr/>
            <p:nvPr/>
          </p:nvSpPr>
          <p:spPr>
            <a:xfrm>
              <a:off x="5581650" y="1130300"/>
              <a:ext cx="1028700" cy="1028700"/>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3" name="iŝḷiḓê"/>
            <p:cNvSpPr/>
            <p:nvPr/>
          </p:nvSpPr>
          <p:spPr bwMode="auto">
            <a:xfrm>
              <a:off x="5883515" y="1428969"/>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4" name="ïṣ1ïḍê"/>
            <p:cNvSpPr/>
            <p:nvPr/>
          </p:nvSpPr>
          <p:spPr>
            <a:xfrm>
              <a:off x="9358312"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5" name="íšļîďe"/>
            <p:cNvSpPr/>
            <p:nvPr/>
          </p:nvSpPr>
          <p:spPr bwMode="auto">
            <a:xfrm>
              <a:off x="9660176"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6" name="išľiḍê"/>
            <p:cNvSpPr/>
            <p:nvPr/>
          </p:nvSpPr>
          <p:spPr>
            <a:xfrm>
              <a:off x="1804988"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7" name="iṥļídê"/>
            <p:cNvSpPr/>
            <p:nvPr/>
          </p:nvSpPr>
          <p:spPr bwMode="auto">
            <a:xfrm>
              <a:off x="2106852"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8" name="iṡlîḍè"/>
            <p:cNvSpPr/>
            <p:nvPr/>
          </p:nvSpPr>
          <p:spPr bwMode="auto">
            <a:xfrm>
              <a:off x="4597591" y="2314299"/>
              <a:ext cx="2931741" cy="270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defTabSz="914400">
                <a:lnSpc>
                  <a:spcPct val="160000"/>
                </a:lnSpc>
                <a:buClr>
                  <a:srgbClr val="BD374A"/>
                </a:buClr>
                <a:buSzPct val="150000"/>
                <a:buFont typeface="Arial" panose="020B0604020202020204" pitchFamily="34" charset="0"/>
                <a:buChar char="•"/>
                <a:defRPr/>
              </a:pPr>
              <a:r>
                <a:rPr lang="en-US" altLang="zh-CN" sz="1400" dirty="0">
                  <a:solidFill>
                    <a:srgbClr val="000000"/>
                  </a:solidFill>
                </a:rPr>
                <a:t>Apply for Internship</a:t>
              </a:r>
            </a:p>
            <a:p>
              <a:pPr marL="171450" indent="-171450" defTabSz="914400">
                <a:lnSpc>
                  <a:spcPct val="160000"/>
                </a:lnSpc>
                <a:buClr>
                  <a:srgbClr val="BD374A"/>
                </a:buClr>
                <a:buSzPct val="150000"/>
                <a:buFont typeface="Arial" panose="020B0604020202020204" pitchFamily="34" charset="0"/>
                <a:buChar char="•"/>
                <a:defRPr/>
              </a:pPr>
              <a:r>
                <a:rPr lang="en-US" altLang="zh-CN" sz="1400" dirty="0">
                  <a:solidFill>
                    <a:srgbClr val="000000"/>
                  </a:solidFill>
                </a:rPr>
                <a:t>Terminate Internship</a:t>
              </a:r>
            </a:p>
            <a:p>
              <a:pPr defTabSz="914400">
                <a:lnSpc>
                  <a:spcPct val="160000"/>
                </a:lnSpc>
                <a:buClr>
                  <a:srgbClr val="BD374A"/>
                </a:buClr>
                <a:buSzPct val="150000"/>
                <a:defRPr/>
              </a:pPr>
              <a:endParaRPr lang="en-US" altLang="zh-CN" sz="1200" dirty="0">
                <a:solidFill>
                  <a:srgbClr val="000000"/>
                </a:solidFill>
              </a:endParaRPr>
            </a:p>
            <a:p>
              <a:pPr defTabSz="914400">
                <a:lnSpc>
                  <a:spcPct val="160000"/>
                </a:lnSpc>
                <a:buClr>
                  <a:srgbClr val="BD374A"/>
                </a:buClr>
                <a:buSzPct val="150000"/>
                <a:defRPr/>
              </a:pPr>
              <a:r>
                <a:rPr lang="zh-CN" altLang="en-US" sz="1200" dirty="0">
                  <a:solidFill>
                    <a:srgbClr val="000000"/>
                  </a:solidFill>
                </a:rPr>
                <a:t>用例的设计、文字描述和用例图的绘制</a:t>
              </a:r>
            </a:p>
          </p:txBody>
        </p:sp>
        <p:sp>
          <p:nvSpPr>
            <p:cNvPr id="19" name="ïṩļïḓé"/>
            <p:cNvSpPr/>
            <p:nvPr/>
          </p:nvSpPr>
          <p:spPr bwMode="auto">
            <a:xfrm>
              <a:off x="829900" y="2931937"/>
              <a:ext cx="2819273"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defTabSz="914400">
                <a:lnSpc>
                  <a:spcPct val="150000"/>
                </a:lnSpc>
                <a:buClr>
                  <a:srgbClr val="BD374A"/>
                </a:buClr>
                <a:buSzPct val="150000"/>
                <a:buFont typeface="Arial" panose="020B0604020202020204" pitchFamily="34" charset="0"/>
                <a:buChar char="•"/>
                <a:defRPr/>
              </a:pPr>
              <a:r>
                <a:rPr lang="en-US" altLang="zh-CN" sz="1400" dirty="0">
                  <a:solidFill>
                    <a:srgbClr val="000000"/>
                  </a:solidFill>
                </a:rPr>
                <a:t>Recommendation System</a:t>
              </a:r>
            </a:p>
            <a:p>
              <a:pPr marL="171450" indent="-171450" defTabSz="914400">
                <a:lnSpc>
                  <a:spcPct val="150000"/>
                </a:lnSpc>
                <a:buClr>
                  <a:srgbClr val="BD374A"/>
                </a:buClr>
                <a:buSzPct val="150000"/>
                <a:buFont typeface="Arial" panose="020B0604020202020204" pitchFamily="34" charset="0"/>
                <a:buChar char="•"/>
                <a:defRPr/>
              </a:pPr>
              <a:r>
                <a:rPr lang="en-US" altLang="zh-CN" sz="1400" dirty="0">
                  <a:solidFill>
                    <a:srgbClr val="000000"/>
                  </a:solidFill>
                </a:rPr>
                <a:t>Internship System</a:t>
              </a:r>
            </a:p>
            <a:p>
              <a:pPr marL="171450" indent="-171450" defTabSz="914400">
                <a:lnSpc>
                  <a:spcPct val="150000"/>
                </a:lnSpc>
                <a:buClr>
                  <a:srgbClr val="BD374A"/>
                </a:buClr>
                <a:buSzPct val="150000"/>
                <a:buFont typeface="Arial" panose="020B0604020202020204" pitchFamily="34" charset="0"/>
                <a:buChar char="•"/>
                <a:defRPr/>
              </a:pPr>
              <a:r>
                <a:rPr lang="en-US" altLang="zh-CN" sz="1400" dirty="0">
                  <a:solidFill>
                    <a:srgbClr val="FF0000"/>
                  </a:solidFill>
                </a:rPr>
                <a:t>Accept Recommendation</a:t>
              </a:r>
              <a:endParaRPr lang="en-US" altLang="zh-CN" sz="1400" dirty="0">
                <a:solidFill>
                  <a:srgbClr val="000000"/>
                </a:solidFill>
              </a:endParaRPr>
            </a:p>
            <a:p>
              <a:pPr defTabSz="914400">
                <a:lnSpc>
                  <a:spcPct val="150000"/>
                </a:lnSpc>
                <a:buClr>
                  <a:srgbClr val="BD374A"/>
                </a:buClr>
                <a:buSzPct val="150000"/>
                <a:defRPr/>
              </a:pPr>
              <a:endParaRPr lang="en-US" altLang="zh-CN" sz="1200" dirty="0">
                <a:solidFill>
                  <a:srgbClr val="000000"/>
                </a:solidFill>
              </a:endParaRPr>
            </a:p>
            <a:p>
              <a:pPr defTabSz="914400">
                <a:lnSpc>
                  <a:spcPct val="150000"/>
                </a:lnSpc>
                <a:buClr>
                  <a:srgbClr val="BD374A"/>
                </a:buClr>
                <a:buSzPct val="150000"/>
                <a:defRPr/>
              </a:pPr>
              <a:r>
                <a:rPr lang="zh-CN" altLang="en-US" sz="1200" dirty="0">
                  <a:solidFill>
                    <a:srgbClr val="000000"/>
                  </a:solidFill>
                </a:rPr>
                <a:t>设计分析模型并绘制类图和交互图</a:t>
              </a:r>
              <a:endParaRPr lang="en-US" altLang="zh-CN" sz="1200" dirty="0">
                <a:solidFill>
                  <a:srgbClr val="000000"/>
                </a:solidFill>
              </a:endParaRPr>
            </a:p>
            <a:p>
              <a:pPr defTabSz="914400">
                <a:lnSpc>
                  <a:spcPct val="150000"/>
                </a:lnSpc>
                <a:buClr>
                  <a:srgbClr val="BD374A"/>
                </a:buClr>
                <a:buSzPct val="150000"/>
                <a:defRPr/>
              </a:pPr>
              <a:r>
                <a:rPr lang="zh-CN" altLang="en-US" sz="1400" dirty="0">
                  <a:solidFill>
                    <a:srgbClr val="FF0000"/>
                  </a:solidFill>
                </a:rPr>
                <a:t>负责中期汇报</a:t>
              </a:r>
              <a:endParaRPr lang="zh-CN" altLang="en-US" sz="1400" dirty="0">
                <a:solidFill>
                  <a:srgbClr val="000000"/>
                </a:solidFill>
              </a:endParaRPr>
            </a:p>
          </p:txBody>
        </p:sp>
        <p:sp>
          <p:nvSpPr>
            <p:cNvPr id="20" name="iṥ1ïḍe"/>
            <p:cNvSpPr/>
            <p:nvPr/>
          </p:nvSpPr>
          <p:spPr bwMode="auto">
            <a:xfrm>
              <a:off x="8186377"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defTabSz="914400">
                <a:lnSpc>
                  <a:spcPct val="150000"/>
                </a:lnSpc>
                <a:buClr>
                  <a:srgbClr val="BD374A"/>
                </a:buClr>
                <a:buSzPct val="150000"/>
                <a:buFont typeface="Arial" panose="020B0604020202020204" pitchFamily="34" charset="0"/>
                <a:buChar char="•"/>
                <a:defRPr/>
              </a:pPr>
              <a:r>
                <a:rPr lang="zh-CN" altLang="en-US" sz="1200" dirty="0">
                  <a:solidFill>
                    <a:srgbClr val="000000"/>
                  </a:solidFill>
                </a:rPr>
                <a:t>整个系统的简要介绍与总结</a:t>
              </a:r>
              <a:endParaRPr lang="en-US" altLang="zh-CN" sz="1200" dirty="0">
                <a:solidFill>
                  <a:srgbClr val="000000"/>
                </a:solidFill>
              </a:endParaRPr>
            </a:p>
            <a:p>
              <a:pPr marL="171450" indent="-171450" defTabSz="914400">
                <a:lnSpc>
                  <a:spcPct val="150000"/>
                </a:lnSpc>
                <a:buClr>
                  <a:srgbClr val="BD374A"/>
                </a:buClr>
                <a:buSzPct val="150000"/>
                <a:buFont typeface="Arial" panose="020B0604020202020204" pitchFamily="34" charset="0"/>
                <a:buChar char="•"/>
                <a:defRPr/>
              </a:pPr>
              <a:r>
                <a:rPr lang="zh-CN" altLang="en-US" sz="1200" dirty="0">
                  <a:solidFill>
                    <a:srgbClr val="000000"/>
                  </a:solidFill>
                </a:rPr>
                <a:t>前后端分离架构模式的框架设计</a:t>
              </a:r>
              <a:endParaRPr lang="en-US" altLang="zh-CN" sz="1200" dirty="0">
                <a:solidFill>
                  <a:srgbClr val="000000"/>
                </a:solidFill>
              </a:endParaRPr>
            </a:p>
            <a:p>
              <a:pPr marL="171450" indent="-171450" defTabSz="914400">
                <a:lnSpc>
                  <a:spcPct val="150000"/>
                </a:lnSpc>
                <a:buClr>
                  <a:srgbClr val="BD374A"/>
                </a:buClr>
                <a:buSzPct val="150000"/>
                <a:buFont typeface="Arial" panose="020B0604020202020204" pitchFamily="34" charset="0"/>
                <a:buChar char="•"/>
                <a:defRPr/>
              </a:pPr>
              <a:r>
                <a:rPr lang="zh-CN" altLang="en-US" sz="1200" dirty="0">
                  <a:solidFill>
                    <a:srgbClr val="000000"/>
                  </a:solidFill>
                </a:rPr>
                <a:t>第二次作业子系统的接口</a:t>
              </a:r>
              <a:endParaRPr lang="en-US" altLang="zh-CN" sz="1200" dirty="0">
                <a:solidFill>
                  <a:srgbClr val="000000"/>
                </a:solidFill>
              </a:endParaRPr>
            </a:p>
            <a:p>
              <a:pPr marL="171450" indent="-171450" defTabSz="914400">
                <a:lnSpc>
                  <a:spcPct val="150000"/>
                </a:lnSpc>
                <a:buClr>
                  <a:srgbClr val="BD374A"/>
                </a:buClr>
                <a:buSzPct val="150000"/>
                <a:buFont typeface="Arial" panose="020B0604020202020204" pitchFamily="34" charset="0"/>
                <a:buChar char="•"/>
                <a:defRPr/>
              </a:pPr>
              <a:r>
                <a:rPr lang="zh-CN" altLang="en-US" sz="1200" dirty="0">
                  <a:solidFill>
                    <a:srgbClr val="000000"/>
                  </a:solidFill>
                </a:rPr>
                <a:t>第一次作业用例的实现</a:t>
              </a:r>
            </a:p>
          </p:txBody>
        </p:sp>
      </p:grpSp>
    </p:spTree>
    <p:extLst>
      <p:ext uri="{BB962C8B-B14F-4D97-AF65-F5344CB8AC3E}">
        <p14:creationId xmlns:p14="http://schemas.microsoft.com/office/powerpoint/2010/main" val="2127012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05"/>
          <p:cNvSpPr>
            <a:spLocks noGrp="1"/>
          </p:cNvSpPr>
          <p:nvPr>
            <p:ph type="title"/>
          </p:nvPr>
        </p:nvSpPr>
        <p:spPr/>
        <p:txBody>
          <a:bodyPr/>
          <a:lstStyle/>
          <a:p>
            <a:r>
              <a:rPr lang="en-US" altLang="zh-CN" dirty="0"/>
              <a:t>Accept Recommendation</a:t>
            </a:r>
            <a:r>
              <a:rPr lang="zh-CN" altLang="en-US" dirty="0"/>
              <a:t>用例实现</a:t>
            </a:r>
          </a:p>
        </p:txBody>
      </p:sp>
      <p:grpSp>
        <p:nvGrpSpPr>
          <p:cNvPr id="3"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8200" y="1028700"/>
            <a:ext cx="10016952" cy="5284723"/>
            <a:chOff x="668200" y="1028700"/>
            <a:chExt cx="10016952" cy="5284723"/>
          </a:xfrm>
        </p:grpSpPr>
        <p:grpSp>
          <p:nvGrpSpPr>
            <p:cNvPr id="4" name="îşľiďê"/>
            <p:cNvGrpSpPr/>
            <p:nvPr/>
          </p:nvGrpSpPr>
          <p:grpSpPr>
            <a:xfrm>
              <a:off x="6546000" y="1028700"/>
              <a:ext cx="4139152" cy="5284723"/>
              <a:chOff x="6546000" y="1028700"/>
              <a:chExt cx="4139152" cy="5284723"/>
            </a:xfrm>
          </p:grpSpPr>
          <p:sp>
            <p:nvSpPr>
              <p:cNvPr id="14" name="i$ḻîḍè"/>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5" name="ïŝľíḓè"/>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6" name="iṣľïḋé"/>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7" name="ï$ľïḍé"/>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8" name="ïṡ1íd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19" name="íŝľiḍé"/>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0" name="is1id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lïdè"/>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îšlïdé"/>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3" name="ïśḻíḓe"/>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4" name="íṥļîde"/>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5" name="ïSlïḓe"/>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ṧ1íďè"/>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7" name="íslîḓ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8" name="íṡļïde"/>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dirty="0"/>
              </a:p>
            </p:txBody>
          </p:sp>
          <p:sp>
            <p:nvSpPr>
              <p:cNvPr id="29" name="îṧliḓé"/>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0" name="í$ḻiḓe"/>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iṧ1iḋè"/>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íṣľîdé"/>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dirty="0"/>
              </a:p>
            </p:txBody>
          </p:sp>
          <p:sp>
            <p:nvSpPr>
              <p:cNvPr id="33" name="ïṣḷîḋé"/>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4" name="ís1iḋê"/>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5" name="ïŝ1ídé"/>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íSliḑ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7" name="iṡ1íḍè"/>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8" name="îsḷîḋe"/>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39" name="ïṧḻíḓé"/>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0" name="işļidé"/>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dirty="0"/>
              </a:p>
            </p:txBody>
          </p:sp>
          <p:sp>
            <p:nvSpPr>
              <p:cNvPr id="41" name="iSļïḋe"/>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2" name="íṣ1îḑ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3" name="iṣ1ide"/>
              <p:cNvGrpSpPr/>
              <p:nvPr/>
            </p:nvGrpSpPr>
            <p:grpSpPr>
              <a:xfrm>
                <a:off x="8440707" y="1564747"/>
                <a:ext cx="351038" cy="2262318"/>
                <a:chOff x="0" y="0"/>
                <a:chExt cx="543321" cy="3501526"/>
              </a:xfrm>
              <a:solidFill>
                <a:schemeClr val="bg1">
                  <a:lumMod val="65000"/>
                </a:schemeClr>
              </a:solidFill>
            </p:grpSpPr>
            <p:sp>
              <p:nvSpPr>
                <p:cNvPr id="51" name="îsḷîḑe"/>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íṡľiḑè"/>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3" name="îSlîdé"/>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íṧlídè"/>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ïṧḻîdé"/>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ïslïḑé"/>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ïṥľîďé"/>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sľide"/>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îšľîḋé"/>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ḻíḑé"/>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iṣľïdè"/>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ŝľîḑé"/>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išḻîḍe"/>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ŝḷîď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iṩḻîḍè"/>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îṥḻïḍè"/>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1ïḋè"/>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îslïḍè"/>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ïSḻïḍê"/>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ïṩḷiḓé"/>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ṡľiď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î$ļîḋe"/>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işľíďê"/>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ï$ḻíďè"/>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íṧ1ïďê"/>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î$ľí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ṥlide"/>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ïsḷïďè"/>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íṣļïḋé"/>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î$ļiḓ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ïŝľîďe"/>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ïŝļîḋè"/>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íŝ1ïḑ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îŝḻîḑ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íŝḻïḑe"/>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íşḻiḋè"/>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ï$lïďe"/>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ïŝliḍé"/>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şļïḑe"/>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íś1iḋè"/>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iş1í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îśľîďè"/>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îṧḷîḓê"/>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líḋé"/>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îṩľïďê"/>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iŝḻïḑê"/>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iṩlïḑ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iṧ1íḍê"/>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íŝļíḋ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ïṧḷíďê"/>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ïŝľíḑe"/>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íṣ1îḍè"/>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šļidé"/>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îś1îḑè"/>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4" name="íŝlîdè"/>
              <p:cNvGrpSpPr/>
              <p:nvPr/>
            </p:nvGrpSpPr>
            <p:grpSpPr>
              <a:xfrm>
                <a:off x="9189362" y="3615910"/>
                <a:ext cx="785931" cy="766320"/>
                <a:chOff x="0" y="0"/>
                <a:chExt cx="1216418" cy="1186066"/>
              </a:xfrm>
              <a:solidFill>
                <a:schemeClr val="tx2">
                  <a:lumMod val="20000"/>
                  <a:lumOff val="80000"/>
                </a:schemeClr>
              </a:solidFill>
            </p:grpSpPr>
            <p:sp>
              <p:nvSpPr>
                <p:cNvPr id="45" name="íşľï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6" name="íṧļíd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7" name="ïŝlïďê"/>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48" name="îṣlíḓè"/>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49" name="îṧļiḓ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ï$1id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12" name="î$ḷîḍè"/>
            <p:cNvSpPr/>
            <p:nvPr/>
          </p:nvSpPr>
          <p:spPr>
            <a:xfrm>
              <a:off x="687280" y="1572106"/>
              <a:ext cx="4586311" cy="117034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200" b="0" i="0" u="none" strike="noStrike" dirty="0">
                  <a:solidFill>
                    <a:srgbClr val="2A2B2E"/>
                  </a:solidFill>
                  <a:effectLst/>
                  <a:latin typeface="PingFang SC" panose="020B0400000000000000" pitchFamily="34" charset="-122"/>
                  <a:ea typeface="PingFang SC" panose="020B0400000000000000" pitchFamily="34" charset="-122"/>
                </a:rPr>
                <a:t>当系统生成实习职位推荐后，学生可以在系统中浏览推荐的实习职位。他们可以查看职位的详细信息，包括职责、薪水、公司等。如果学生对推荐职位感兴趣，他们可以选择申请该实习职位。</a:t>
              </a:r>
              <a:endParaRPr lang="en-US" altLang="zh-CN" sz="1100" dirty="0"/>
            </a:p>
          </p:txBody>
        </p:sp>
        <p:cxnSp>
          <p:nvCxnSpPr>
            <p:cNvPr id="7" name="直接连接符 6"/>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ïSliḋe"/>
            <p:cNvSpPr/>
            <p:nvPr/>
          </p:nvSpPr>
          <p:spPr bwMode="auto">
            <a:xfrm>
              <a:off x="1797867" y="3385553"/>
              <a:ext cx="4093264" cy="275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200" dirty="0"/>
                <a:t>推荐系统的功能是协助系统管理员向合适的学生推荐合适的实习岗位。</a:t>
              </a:r>
              <a:endParaRPr lang="en-US" altLang="zh-CN" sz="1200" dirty="0"/>
            </a:p>
            <a:p>
              <a:pPr marL="171450" indent="-171450">
                <a:lnSpc>
                  <a:spcPct val="150000"/>
                </a:lnSpc>
                <a:spcBef>
                  <a:spcPct val="0"/>
                </a:spcBef>
                <a:buFont typeface="Arial" panose="020B0604020202020204" pitchFamily="34" charset="0"/>
                <a:buChar char="•"/>
              </a:pPr>
              <a:r>
                <a:rPr lang="zh-CN" altLang="en-US" sz="1100" dirty="0"/>
                <a:t>系统会收集学生的个人信息和专业背景资料，分析与实习岗位相匹配的个人特点和偏好。</a:t>
              </a:r>
              <a:endParaRPr lang="en-US" altLang="zh-CN" sz="1100" dirty="0"/>
            </a:p>
            <a:p>
              <a:pPr marL="171450" indent="-171450">
                <a:lnSpc>
                  <a:spcPct val="150000"/>
                </a:lnSpc>
                <a:spcBef>
                  <a:spcPct val="0"/>
                </a:spcBef>
                <a:buFont typeface="Arial" panose="020B0604020202020204" pitchFamily="34" charset="0"/>
                <a:buChar char="•"/>
              </a:pPr>
              <a:r>
                <a:rPr lang="zh-CN" altLang="en-US" sz="1100" dirty="0"/>
                <a:t>学生可以浏览推荐的职位并申请，学生的反馈可以帮助系统改进推荐算法。</a:t>
              </a:r>
              <a:endParaRPr lang="en-US" altLang="zh-CN" sz="1100" dirty="0"/>
            </a:p>
          </p:txBody>
        </p:sp>
        <p:sp>
          <p:nvSpPr>
            <p:cNvPr id="10" name="ïṣļîďè"/>
            <p:cNvSpPr/>
            <p:nvPr/>
          </p:nvSpPr>
          <p:spPr bwMode="auto">
            <a:xfrm>
              <a:off x="668200" y="3366077"/>
              <a:ext cx="1024443" cy="1026520"/>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1" name="iślîḓé"/>
            <p:cNvSpPr/>
            <p:nvPr/>
          </p:nvSpPr>
          <p:spPr bwMode="auto">
            <a:xfrm>
              <a:off x="875579" y="3580099"/>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sp>
        <p:nvSpPr>
          <p:cNvPr id="105" name="灯片编号占位符 3">
            <a:extLst>
              <a:ext uri="{FF2B5EF4-FFF2-40B4-BE49-F238E27FC236}">
                <a16:creationId xmlns:a16="http://schemas.microsoft.com/office/drawing/2014/main" id="{6679F1A1-5966-423A-8082-D7AB9C966D25}"/>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t>22</a:t>
            </a:fld>
            <a:endParaRPr lang="zh-CN" altLang="en-US" dirty="0"/>
          </a:p>
        </p:txBody>
      </p:sp>
    </p:spTree>
    <p:extLst>
      <p:ext uri="{BB962C8B-B14F-4D97-AF65-F5344CB8AC3E}">
        <p14:creationId xmlns:p14="http://schemas.microsoft.com/office/powerpoint/2010/main" val="4213639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80555-6A3E-434C-A969-073363138054}"/>
              </a:ext>
            </a:extLst>
          </p:cNvPr>
          <p:cNvSpPr>
            <a:spLocks noGrp="1"/>
          </p:cNvSpPr>
          <p:nvPr>
            <p:ph type="title"/>
          </p:nvPr>
        </p:nvSpPr>
        <p:spPr/>
        <p:txBody>
          <a:bodyPr/>
          <a:lstStyle/>
          <a:p>
            <a:r>
              <a:rPr lang="en-US" altLang="zh-CN" dirty="0"/>
              <a:t>Accept Recommendation</a:t>
            </a:r>
            <a:r>
              <a:rPr lang="zh-CN" altLang="en-US" dirty="0"/>
              <a:t>用例实现</a:t>
            </a:r>
          </a:p>
        </p:txBody>
      </p:sp>
      <p:sp>
        <p:nvSpPr>
          <p:cNvPr id="4" name="灯片编号占位符 3">
            <a:extLst>
              <a:ext uri="{FF2B5EF4-FFF2-40B4-BE49-F238E27FC236}">
                <a16:creationId xmlns:a16="http://schemas.microsoft.com/office/drawing/2014/main" id="{0DA10E75-FD72-4DAA-93F0-426DBD14C8A5}"/>
              </a:ext>
            </a:extLst>
          </p:cNvPr>
          <p:cNvSpPr>
            <a:spLocks noGrp="1"/>
          </p:cNvSpPr>
          <p:nvPr>
            <p:ph type="sldNum" sz="quarter" idx="12"/>
          </p:nvPr>
        </p:nvSpPr>
        <p:spPr/>
        <p:txBody>
          <a:bodyPr/>
          <a:lstStyle/>
          <a:p>
            <a:fld id="{5DD3DB80-B894-403A-B48E-6FDC1A72010E}" type="slidenum">
              <a:rPr lang="zh-CN" altLang="en-US" smtClean="0"/>
              <a:t>23</a:t>
            </a:fld>
            <a:endParaRPr lang="zh-CN" altLang="en-US" dirty="0"/>
          </a:p>
        </p:txBody>
      </p:sp>
      <p:pic>
        <p:nvPicPr>
          <p:cNvPr id="6" name="图片 5">
            <a:extLst>
              <a:ext uri="{FF2B5EF4-FFF2-40B4-BE49-F238E27FC236}">
                <a16:creationId xmlns:a16="http://schemas.microsoft.com/office/drawing/2014/main" id="{8F46C611-3A3F-E775-7F41-547E251A9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46" y="1971873"/>
            <a:ext cx="10061508" cy="3770483"/>
          </a:xfrm>
          <a:prstGeom prst="rect">
            <a:avLst/>
          </a:prstGeom>
        </p:spPr>
      </p:pic>
    </p:spTree>
    <p:extLst>
      <p:ext uri="{BB962C8B-B14F-4D97-AF65-F5344CB8AC3E}">
        <p14:creationId xmlns:p14="http://schemas.microsoft.com/office/powerpoint/2010/main" val="3364094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80555-6A3E-434C-A969-073363138054}"/>
              </a:ext>
            </a:extLst>
          </p:cNvPr>
          <p:cNvSpPr>
            <a:spLocks noGrp="1"/>
          </p:cNvSpPr>
          <p:nvPr>
            <p:ph type="title"/>
          </p:nvPr>
        </p:nvSpPr>
        <p:spPr/>
        <p:txBody>
          <a:bodyPr/>
          <a:lstStyle/>
          <a:p>
            <a:r>
              <a:rPr lang="en-US" altLang="zh-CN" dirty="0"/>
              <a:t>Accept Recommendation</a:t>
            </a:r>
            <a:r>
              <a:rPr lang="zh-CN" altLang="en-US" dirty="0"/>
              <a:t>用例实现</a:t>
            </a:r>
          </a:p>
        </p:txBody>
      </p:sp>
      <p:sp>
        <p:nvSpPr>
          <p:cNvPr id="4" name="灯片编号占位符 3">
            <a:extLst>
              <a:ext uri="{FF2B5EF4-FFF2-40B4-BE49-F238E27FC236}">
                <a16:creationId xmlns:a16="http://schemas.microsoft.com/office/drawing/2014/main" id="{0DA10E75-FD72-4DAA-93F0-426DBD14C8A5}"/>
              </a:ext>
            </a:extLst>
          </p:cNvPr>
          <p:cNvSpPr>
            <a:spLocks noGrp="1"/>
          </p:cNvSpPr>
          <p:nvPr>
            <p:ph type="sldNum" sz="quarter" idx="12"/>
          </p:nvPr>
        </p:nvSpPr>
        <p:spPr/>
        <p:txBody>
          <a:bodyPr/>
          <a:lstStyle/>
          <a:p>
            <a:fld id="{5DD3DB80-B894-403A-B48E-6FDC1A72010E}" type="slidenum">
              <a:rPr lang="zh-CN" altLang="en-US" smtClean="0"/>
              <a:t>24</a:t>
            </a:fld>
            <a:endParaRPr lang="zh-CN" altLang="en-US" dirty="0"/>
          </a:p>
        </p:txBody>
      </p:sp>
      <p:pic>
        <p:nvPicPr>
          <p:cNvPr id="5" name="图片 4">
            <a:extLst>
              <a:ext uri="{FF2B5EF4-FFF2-40B4-BE49-F238E27FC236}">
                <a16:creationId xmlns:a16="http://schemas.microsoft.com/office/drawing/2014/main" id="{45FC7828-2CC4-2D26-8001-C5BBB1EE1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904" y="1458743"/>
            <a:ext cx="9574692" cy="4695477"/>
          </a:xfrm>
          <a:prstGeom prst="rect">
            <a:avLst/>
          </a:prstGeom>
        </p:spPr>
      </p:pic>
    </p:spTree>
    <p:extLst>
      <p:ext uri="{BB962C8B-B14F-4D97-AF65-F5344CB8AC3E}">
        <p14:creationId xmlns:p14="http://schemas.microsoft.com/office/powerpoint/2010/main" val="377801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Accept Recommendation</a:t>
            </a:r>
            <a:r>
              <a:rPr lang="zh-CN" altLang="en-US" dirty="0"/>
              <a:t>用例实现</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25</a:t>
            </a:fld>
            <a:endParaRPr lang="zh-CN" altLang="en-US"/>
          </a:p>
        </p:txBody>
      </p:sp>
      <p:grpSp>
        <p:nvGrpSpPr>
          <p:cNvPr id="5" name="6ae85dfe-0a1e-46cb-b5a9-c24e9f3f567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428078" y="1870336"/>
            <a:ext cx="5445108" cy="3580014"/>
            <a:chOff x="2749236" y="850124"/>
            <a:chExt cx="6732308" cy="4426314"/>
          </a:xfrm>
        </p:grpSpPr>
        <p:grpSp>
          <p:nvGrpSpPr>
            <p:cNvPr id="6" name="ïŝḻîḓe"/>
            <p:cNvGrpSpPr/>
            <p:nvPr/>
          </p:nvGrpSpPr>
          <p:grpSpPr>
            <a:xfrm>
              <a:off x="7171725" y="1875343"/>
              <a:ext cx="1484910" cy="2825172"/>
              <a:chOff x="7171725" y="1631744"/>
              <a:chExt cx="1484910" cy="2825172"/>
            </a:xfrm>
          </p:grpSpPr>
          <p:sp>
            <p:nvSpPr>
              <p:cNvPr id="33" name="îSlíḑê"/>
              <p:cNvSpPr/>
              <p:nvPr/>
            </p:nvSpPr>
            <p:spPr>
              <a:xfrm>
                <a:off x="7171725" y="2821958"/>
                <a:ext cx="1466851" cy="1634958"/>
              </a:xfrm>
              <a:prstGeom prst="flowChartMagneticDisk">
                <a:avLst/>
              </a:prstGeom>
              <a:solidFill>
                <a:schemeClr val="accent6"/>
              </a:solidFill>
              <a:ln w="76200">
                <a:solidFill>
                  <a:schemeClr val="bg1"/>
                </a:solidFill>
              </a:ln>
              <a:effectLst>
                <a:outerShdw dist="381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ïṣḻiḋé"/>
              <p:cNvSpPr/>
              <p:nvPr/>
            </p:nvSpPr>
            <p:spPr>
              <a:xfrm>
                <a:off x="7189784" y="2453105"/>
                <a:ext cx="1466851" cy="607041"/>
              </a:xfrm>
              <a:prstGeom prst="flowChartMagneticDisk">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îŝḷíḍé"/>
              <p:cNvSpPr/>
              <p:nvPr/>
            </p:nvSpPr>
            <p:spPr>
              <a:xfrm>
                <a:off x="7189784" y="2042425"/>
                <a:ext cx="1466851" cy="607041"/>
              </a:xfrm>
              <a:prstGeom prst="flowChartMagneticDisk">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iṣļíďè"/>
              <p:cNvSpPr/>
              <p:nvPr/>
            </p:nvSpPr>
            <p:spPr>
              <a:xfrm>
                <a:off x="7189783" y="1631744"/>
                <a:ext cx="1466851" cy="607041"/>
              </a:xfrm>
              <a:prstGeom prst="flowChartMagneticDisk">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7" name="íşḻiḋê"/>
            <p:cNvGrpSpPr/>
            <p:nvPr/>
          </p:nvGrpSpPr>
          <p:grpSpPr>
            <a:xfrm>
              <a:off x="3680300" y="850124"/>
              <a:ext cx="1069061" cy="1069060"/>
              <a:chOff x="3680300" y="734540"/>
              <a:chExt cx="1069061" cy="1069060"/>
            </a:xfrm>
          </p:grpSpPr>
          <p:sp>
            <p:nvSpPr>
              <p:cNvPr id="31" name="îŝľiďé"/>
              <p:cNvSpPr/>
              <p:nvPr/>
            </p:nvSpPr>
            <p:spPr>
              <a:xfrm>
                <a:off x="3680300" y="734540"/>
                <a:ext cx="1069061" cy="1069060"/>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íŝḻiḓé"/>
              <p:cNvSpPr/>
              <p:nvPr/>
            </p:nvSpPr>
            <p:spPr bwMode="auto">
              <a:xfrm>
                <a:off x="3999023" y="1053664"/>
                <a:ext cx="431610" cy="43080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p>
            </p:txBody>
          </p:sp>
        </p:grpSp>
        <p:grpSp>
          <p:nvGrpSpPr>
            <p:cNvPr id="8" name="išļiḍê"/>
            <p:cNvGrpSpPr/>
            <p:nvPr/>
          </p:nvGrpSpPr>
          <p:grpSpPr>
            <a:xfrm>
              <a:off x="3680300" y="2531029"/>
              <a:ext cx="1069062" cy="1069059"/>
              <a:chOff x="3680300" y="2415445"/>
              <a:chExt cx="1069062" cy="1069059"/>
            </a:xfrm>
          </p:grpSpPr>
          <p:sp>
            <p:nvSpPr>
              <p:cNvPr id="29" name="íṡlïḑé"/>
              <p:cNvSpPr/>
              <p:nvPr/>
            </p:nvSpPr>
            <p:spPr>
              <a:xfrm>
                <a:off x="3680300" y="2415445"/>
                <a:ext cx="1069062" cy="1069059"/>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í$1iḍe"/>
              <p:cNvSpPr/>
              <p:nvPr/>
            </p:nvSpPr>
            <p:spPr bwMode="auto">
              <a:xfrm>
                <a:off x="4007389" y="2770901"/>
                <a:ext cx="435745" cy="358145"/>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a:p>
            </p:txBody>
          </p:sp>
        </p:grpSp>
        <p:sp>
          <p:nvSpPr>
            <p:cNvPr id="28" name="ïś1îḓê"/>
            <p:cNvSpPr txBox="1"/>
            <p:nvPr/>
          </p:nvSpPr>
          <p:spPr bwMode="auto">
            <a:xfrm>
              <a:off x="3286178" y="3674098"/>
              <a:ext cx="1890943" cy="38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800" dirty="0"/>
                <a:t>/</a:t>
              </a:r>
              <a:r>
                <a:rPr lang="en-US" altLang="zh-CN" sz="1800" dirty="0" err="1"/>
                <a:t>api</a:t>
              </a:r>
              <a:r>
                <a:rPr lang="en-US" altLang="zh-CN" sz="1800" dirty="0"/>
                <a:t>/</a:t>
              </a:r>
              <a:r>
                <a:rPr lang="en-US" altLang="zh-CN" sz="1800" dirty="0" err="1"/>
                <a:t>job_detail</a:t>
              </a:r>
              <a:endParaRPr lang="en-US" altLang="zh-CN" sz="1800" dirty="0"/>
            </a:p>
          </p:txBody>
        </p:sp>
        <p:sp>
          <p:nvSpPr>
            <p:cNvPr id="26" name="îṡ1iďe"/>
            <p:cNvSpPr/>
            <p:nvPr/>
          </p:nvSpPr>
          <p:spPr bwMode="auto">
            <a:xfrm>
              <a:off x="9016992" y="2998019"/>
              <a:ext cx="464552" cy="447658"/>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a:p>
          </p:txBody>
        </p:sp>
        <p:sp>
          <p:nvSpPr>
            <p:cNvPr id="20" name="íŝļíḋê"/>
            <p:cNvSpPr txBox="1"/>
            <p:nvPr/>
          </p:nvSpPr>
          <p:spPr bwMode="auto">
            <a:xfrm>
              <a:off x="2749236" y="1964725"/>
              <a:ext cx="3048230" cy="38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t>/</a:t>
              </a:r>
              <a:r>
                <a:rPr lang="en-US" altLang="zh-CN" dirty="0" err="1"/>
                <a:t>api</a:t>
              </a:r>
              <a:r>
                <a:rPr lang="en-US" altLang="zh-CN" dirty="0"/>
                <a:t>/</a:t>
              </a:r>
              <a:r>
                <a:rPr lang="en-US" altLang="zh-CN" dirty="0" err="1"/>
                <a:t>job_recommendation</a:t>
              </a:r>
              <a:endParaRPr lang="en-US" altLang="zh-CN" sz="1800" dirty="0"/>
            </a:p>
          </p:txBody>
        </p:sp>
        <p:sp>
          <p:nvSpPr>
            <p:cNvPr id="18" name="ïSḷiḍé"/>
            <p:cNvSpPr/>
            <p:nvPr/>
          </p:nvSpPr>
          <p:spPr bwMode="auto">
            <a:xfrm>
              <a:off x="7505376" y="4814732"/>
              <a:ext cx="462193" cy="461706"/>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p>
          </p:txBody>
        </p:sp>
      </p:grpSp>
      <p:sp>
        <p:nvSpPr>
          <p:cNvPr id="37" name="矩形 36">
            <a:extLst>
              <a:ext uri="{FF2B5EF4-FFF2-40B4-BE49-F238E27FC236}">
                <a16:creationId xmlns:a16="http://schemas.microsoft.com/office/drawing/2014/main" id="{4EE778C7-350C-4E9E-9C25-5224A41BBA03}"/>
              </a:ext>
            </a:extLst>
          </p:cNvPr>
          <p:cNvSpPr/>
          <p:nvPr/>
        </p:nvSpPr>
        <p:spPr>
          <a:xfrm>
            <a:off x="5897250" y="1261913"/>
            <a:ext cx="5051394" cy="369332"/>
          </a:xfrm>
          <a:prstGeom prst="rect">
            <a:avLst/>
          </a:prstGeom>
        </p:spPr>
        <p:txBody>
          <a:bodyPr wrap="square">
            <a:spAutoFit/>
          </a:bodyPr>
          <a:lstStyle/>
          <a:p>
            <a:pPr algn="ctr">
              <a:spcBef>
                <a:spcPct val="0"/>
              </a:spcBef>
            </a:pPr>
            <a:r>
              <a:rPr lang="en-US" altLang="zh-CN" b="1" dirty="0"/>
              <a:t>Recommendation System</a:t>
            </a:r>
            <a:r>
              <a:rPr lang="zh-CN" altLang="en-US" b="1" dirty="0"/>
              <a:t>接口</a:t>
            </a:r>
          </a:p>
        </p:txBody>
      </p:sp>
      <p:sp>
        <p:nvSpPr>
          <p:cNvPr id="38" name="矩形 37">
            <a:extLst>
              <a:ext uri="{FF2B5EF4-FFF2-40B4-BE49-F238E27FC236}">
                <a16:creationId xmlns:a16="http://schemas.microsoft.com/office/drawing/2014/main" id="{6FFD8925-BC06-4272-9135-1A67B2227F0B}"/>
              </a:ext>
            </a:extLst>
          </p:cNvPr>
          <p:cNvSpPr/>
          <p:nvPr/>
        </p:nvSpPr>
        <p:spPr>
          <a:xfrm>
            <a:off x="877244" y="2022362"/>
            <a:ext cx="3373972" cy="3894528"/>
          </a:xfrm>
          <a:prstGeom prst="rect">
            <a:avLst/>
          </a:prstGeom>
        </p:spPr>
        <p:txBody>
          <a:bodyPr wrap="square">
            <a:spAutoFit/>
          </a:bodyPr>
          <a:lstStyle/>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学生通过 </a:t>
            </a:r>
            <a:r>
              <a:rPr lang="en-US" altLang="zh-CN" sz="1200" dirty="0">
                <a:solidFill>
                  <a:srgbClr val="000000"/>
                </a:solidFill>
              </a:rPr>
              <a:t>/</a:t>
            </a:r>
            <a:r>
              <a:rPr lang="en-US" altLang="zh-CN" sz="1200" dirty="0" err="1">
                <a:solidFill>
                  <a:srgbClr val="000000"/>
                </a:solidFill>
              </a:rPr>
              <a:t>api</a:t>
            </a:r>
            <a:r>
              <a:rPr lang="en-US" altLang="zh-CN" sz="1200" dirty="0">
                <a:solidFill>
                  <a:srgbClr val="000000"/>
                </a:solidFill>
              </a:rPr>
              <a:t>/</a:t>
            </a:r>
            <a:r>
              <a:rPr lang="en-US" altLang="zh-CN" sz="1200" dirty="0" err="1">
                <a:solidFill>
                  <a:srgbClr val="000000"/>
                </a:solidFill>
              </a:rPr>
              <a:t>job_recommendation</a:t>
            </a:r>
            <a:r>
              <a:rPr lang="en-US" altLang="zh-CN" sz="1200" dirty="0">
                <a:solidFill>
                  <a:srgbClr val="000000"/>
                </a:solidFill>
              </a:rPr>
              <a:t> API </a:t>
            </a:r>
            <a:r>
              <a:rPr lang="zh-CN" altLang="en-US" sz="1200" dirty="0">
                <a:solidFill>
                  <a:srgbClr val="000000"/>
                </a:solidFill>
              </a:rPr>
              <a:t>搜索推荐的实习职位</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请求参数：用户 </a:t>
            </a:r>
            <a:r>
              <a:rPr lang="en-US" altLang="zh-CN" sz="1200" dirty="0">
                <a:solidFill>
                  <a:srgbClr val="000000"/>
                </a:solidFill>
              </a:rPr>
              <a:t>ID</a:t>
            </a:r>
            <a:r>
              <a:rPr lang="zh-CN" altLang="en-US" sz="1200" dirty="0">
                <a:solidFill>
                  <a:srgbClr val="000000"/>
                </a:solidFill>
              </a:rPr>
              <a:t>、兴趣和技能</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学生通过 </a:t>
            </a:r>
            <a:r>
              <a:rPr lang="en-US" altLang="zh-CN" sz="1200" dirty="0">
                <a:solidFill>
                  <a:srgbClr val="000000"/>
                </a:solidFill>
              </a:rPr>
              <a:t>/</a:t>
            </a:r>
            <a:r>
              <a:rPr lang="en-US" altLang="zh-CN" sz="1200" dirty="0" err="1">
                <a:solidFill>
                  <a:srgbClr val="000000"/>
                </a:solidFill>
              </a:rPr>
              <a:t>api</a:t>
            </a:r>
            <a:r>
              <a:rPr lang="en-US" altLang="zh-CN" sz="1200" dirty="0">
                <a:solidFill>
                  <a:srgbClr val="000000"/>
                </a:solidFill>
              </a:rPr>
              <a:t>/</a:t>
            </a:r>
            <a:r>
              <a:rPr lang="en-US" altLang="zh-CN" sz="1200" dirty="0" err="1">
                <a:solidFill>
                  <a:srgbClr val="000000"/>
                </a:solidFill>
              </a:rPr>
              <a:t>job_detail</a:t>
            </a:r>
            <a:r>
              <a:rPr lang="en-US" altLang="zh-CN" sz="1200" dirty="0">
                <a:solidFill>
                  <a:srgbClr val="000000"/>
                </a:solidFill>
              </a:rPr>
              <a:t> API</a:t>
            </a:r>
            <a:r>
              <a:rPr lang="zh-CN" altLang="en-US" sz="1200" dirty="0">
                <a:solidFill>
                  <a:srgbClr val="000000"/>
                </a:solidFill>
              </a:rPr>
              <a:t> 获取推荐实习岗位的详细信息，根据这些详细信息判断推荐岗位是否适合自己</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请求参数：实习职位</a:t>
            </a:r>
            <a:r>
              <a:rPr lang="en-US" altLang="zh-CN" sz="1200" dirty="0">
                <a:solidFill>
                  <a:srgbClr val="000000"/>
                </a:solidFill>
              </a:rPr>
              <a:t> ID</a:t>
            </a:r>
          </a:p>
          <a:p>
            <a:pPr marL="171450" indent="-171450">
              <a:lnSpc>
                <a:spcPct val="160000"/>
              </a:lnSpc>
              <a:spcBef>
                <a:spcPct val="0"/>
              </a:spcBef>
              <a:buClr>
                <a:srgbClr val="BD374A"/>
              </a:buClr>
              <a:buSzPct val="150000"/>
              <a:buFont typeface="Arial" panose="020B0604020202020204" pitchFamily="34" charset="0"/>
              <a:buChar char="•"/>
              <a:defRPr/>
            </a:pP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如果学生喜欢推荐的职位，学生可以通过</a:t>
            </a:r>
            <a:r>
              <a:rPr lang="en-US" altLang="zh-CN" sz="1200" dirty="0">
                <a:solidFill>
                  <a:srgbClr val="000000"/>
                </a:solidFill>
              </a:rPr>
              <a:t>/</a:t>
            </a:r>
            <a:r>
              <a:rPr lang="en-US" altLang="zh-CN" sz="1200" dirty="0" err="1">
                <a:solidFill>
                  <a:srgbClr val="000000"/>
                </a:solidFill>
              </a:rPr>
              <a:t>api</a:t>
            </a:r>
            <a:r>
              <a:rPr lang="en-US" altLang="zh-CN" sz="1200" dirty="0">
                <a:solidFill>
                  <a:srgbClr val="000000"/>
                </a:solidFill>
              </a:rPr>
              <a:t>/</a:t>
            </a:r>
            <a:r>
              <a:rPr lang="en-US" altLang="zh-CN" sz="1200" dirty="0" err="1">
                <a:solidFill>
                  <a:srgbClr val="000000"/>
                </a:solidFill>
              </a:rPr>
              <a:t>job_apply</a:t>
            </a:r>
            <a:r>
              <a:rPr lang="zh-CN" altLang="en-US" sz="1200" dirty="0">
                <a:solidFill>
                  <a:srgbClr val="000000"/>
                </a:solidFill>
              </a:rPr>
              <a:t> 申请自己喜欢的职位</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r>
              <a:rPr lang="zh-CN" altLang="en-US" sz="1200" dirty="0">
                <a:solidFill>
                  <a:srgbClr val="000000"/>
                </a:solidFill>
              </a:rPr>
              <a:t>请求参数：用户</a:t>
            </a:r>
            <a:r>
              <a:rPr lang="en-US" altLang="zh-CN" sz="1200" dirty="0">
                <a:solidFill>
                  <a:srgbClr val="000000"/>
                </a:solidFill>
              </a:rPr>
              <a:t> ID</a:t>
            </a:r>
            <a:r>
              <a:rPr lang="zh-CN" altLang="en-US" sz="1200" dirty="0">
                <a:solidFill>
                  <a:srgbClr val="000000"/>
                </a:solidFill>
              </a:rPr>
              <a:t>、实习职位</a:t>
            </a:r>
            <a:r>
              <a:rPr lang="en-US" altLang="zh-CN" sz="1200" dirty="0">
                <a:solidFill>
                  <a:srgbClr val="000000"/>
                </a:solidFill>
              </a:rPr>
              <a:t> ID</a:t>
            </a:r>
            <a:r>
              <a:rPr lang="zh-CN" altLang="en-US" sz="1200" dirty="0">
                <a:solidFill>
                  <a:srgbClr val="000000"/>
                </a:solidFill>
              </a:rPr>
              <a:t>、申请内容</a:t>
            </a:r>
            <a:endParaRPr lang="en-US" altLang="zh-CN" sz="1200" dirty="0">
              <a:solidFill>
                <a:srgbClr val="000000"/>
              </a:solidFill>
            </a:endParaRPr>
          </a:p>
          <a:p>
            <a:pPr marL="171450" indent="-171450">
              <a:lnSpc>
                <a:spcPct val="160000"/>
              </a:lnSpc>
              <a:spcBef>
                <a:spcPct val="0"/>
              </a:spcBef>
              <a:buClr>
                <a:srgbClr val="BD374A"/>
              </a:buClr>
              <a:buSzPct val="150000"/>
              <a:buFont typeface="Arial" panose="020B0604020202020204" pitchFamily="34" charset="0"/>
              <a:buChar char="•"/>
              <a:defRPr/>
            </a:pPr>
            <a:endParaRPr lang="en-US" altLang="zh-CN" sz="1200" dirty="0">
              <a:solidFill>
                <a:srgbClr val="000000"/>
              </a:solidFill>
            </a:endParaRPr>
          </a:p>
        </p:txBody>
      </p:sp>
      <p:sp>
        <p:nvSpPr>
          <p:cNvPr id="11" name="îŝľiďé">
            <a:extLst>
              <a:ext uri="{FF2B5EF4-FFF2-40B4-BE49-F238E27FC236}">
                <a16:creationId xmlns:a16="http://schemas.microsoft.com/office/drawing/2014/main" id="{880590A1-4812-7784-3E44-E7DBA23918DC}"/>
              </a:ext>
            </a:extLst>
          </p:cNvPr>
          <p:cNvSpPr/>
          <p:nvPr/>
        </p:nvSpPr>
        <p:spPr>
          <a:xfrm>
            <a:off x="6228458" y="4648114"/>
            <a:ext cx="864658" cy="864658"/>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íŝḻiḓé">
            <a:extLst>
              <a:ext uri="{FF2B5EF4-FFF2-40B4-BE49-F238E27FC236}">
                <a16:creationId xmlns:a16="http://schemas.microsoft.com/office/drawing/2014/main" id="{123E7D3B-324A-1D70-F7E9-FDFB3AB73C83}"/>
              </a:ext>
            </a:extLst>
          </p:cNvPr>
          <p:cNvSpPr/>
          <p:nvPr/>
        </p:nvSpPr>
        <p:spPr bwMode="auto">
          <a:xfrm>
            <a:off x="6486243" y="4906223"/>
            <a:ext cx="349087" cy="34843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p>
        </p:txBody>
      </p:sp>
      <p:sp>
        <p:nvSpPr>
          <p:cNvPr id="15" name="íŝļíḋê">
            <a:extLst>
              <a:ext uri="{FF2B5EF4-FFF2-40B4-BE49-F238E27FC236}">
                <a16:creationId xmlns:a16="http://schemas.microsoft.com/office/drawing/2014/main" id="{F18E16E2-85FF-F8D6-7BCA-1D7DC2CD96D9}"/>
              </a:ext>
            </a:extLst>
          </p:cNvPr>
          <p:cNvSpPr txBox="1"/>
          <p:nvPr/>
        </p:nvSpPr>
        <p:spPr bwMode="auto">
          <a:xfrm>
            <a:off x="5388110" y="5527273"/>
            <a:ext cx="2465416" cy="313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t>/</a:t>
            </a:r>
            <a:r>
              <a:rPr lang="en-US" altLang="zh-CN" dirty="0" err="1"/>
              <a:t>api</a:t>
            </a:r>
            <a:r>
              <a:rPr lang="en-US" altLang="zh-CN" dirty="0"/>
              <a:t>/</a:t>
            </a:r>
            <a:r>
              <a:rPr lang="en-US" altLang="zh-CN" dirty="0" err="1"/>
              <a:t>job_apply</a:t>
            </a:r>
            <a:endParaRPr lang="en-US" altLang="zh-CN" sz="1800" dirty="0"/>
          </a:p>
        </p:txBody>
      </p:sp>
    </p:spTree>
    <p:extLst>
      <p:ext uri="{BB962C8B-B14F-4D97-AF65-F5344CB8AC3E}">
        <p14:creationId xmlns:p14="http://schemas.microsoft.com/office/powerpoint/2010/main" val="4117015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5264458" y="1502142"/>
            <a:ext cx="5020335" cy="865136"/>
          </a:xfrm>
        </p:spPr>
        <p:txBody>
          <a:bodyPr>
            <a:normAutofit/>
          </a:bodyPr>
          <a:lstStyle/>
          <a:p>
            <a:r>
              <a:rPr lang="en-US" altLang="zh-CN" dirty="0"/>
              <a:t>Thanks for listening.</a:t>
            </a:r>
            <a:endParaRPr lang="zh-CN" altLang="en-US" dirty="0"/>
          </a:p>
        </p:txBody>
      </p:sp>
      <p:sp>
        <p:nvSpPr>
          <p:cNvPr id="9" name="文本占位符 5">
            <a:extLst>
              <a:ext uri="{FF2B5EF4-FFF2-40B4-BE49-F238E27FC236}">
                <a16:creationId xmlns:a16="http://schemas.microsoft.com/office/drawing/2014/main" id="{103CFB24-D8E2-4DBD-8CA5-ABD1331FC07A}"/>
              </a:ext>
            </a:extLst>
          </p:cNvPr>
          <p:cNvSpPr txBox="1">
            <a:spLocks/>
          </p:cNvSpPr>
          <p:nvPr/>
        </p:nvSpPr>
        <p:spPr>
          <a:xfrm>
            <a:off x="7807572" y="3109404"/>
            <a:ext cx="2721346" cy="1506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500" dirty="0"/>
              <a:t>小组成员：</a:t>
            </a:r>
            <a:r>
              <a:rPr lang="en-US" altLang="zh-CN" sz="1500" dirty="0"/>
              <a:t>2051475 </a:t>
            </a:r>
            <a:r>
              <a:rPr lang="zh-CN" altLang="zh-CN" sz="1500" dirty="0"/>
              <a:t>王浩</a:t>
            </a:r>
            <a:endParaRPr lang="en-US" altLang="zh-CN" sz="1500" dirty="0"/>
          </a:p>
          <a:p>
            <a:pPr marL="0" indent="0">
              <a:buNone/>
            </a:pPr>
            <a:r>
              <a:rPr lang="en-US" altLang="zh-CN" sz="1500" dirty="0"/>
              <a:t>	 2152814 </a:t>
            </a:r>
            <a:r>
              <a:rPr lang="zh-CN" altLang="zh-CN" sz="1500" dirty="0"/>
              <a:t>周成杰</a:t>
            </a:r>
            <a:endParaRPr lang="en-US" altLang="zh-CN" sz="1500" dirty="0"/>
          </a:p>
          <a:p>
            <a:pPr marL="0" indent="0">
              <a:buNone/>
            </a:pPr>
            <a:r>
              <a:rPr lang="en-US" altLang="zh-CN" sz="1500" dirty="0"/>
              <a:t>	 2053932 </a:t>
            </a:r>
            <a:r>
              <a:rPr lang="zh-CN" altLang="zh-CN" sz="1500" dirty="0"/>
              <a:t>雷翔</a:t>
            </a:r>
            <a:endParaRPr lang="en-US" altLang="zh-CN" sz="1500" dirty="0"/>
          </a:p>
          <a:p>
            <a:pPr marL="0" indent="0">
              <a:buNone/>
            </a:pPr>
            <a:r>
              <a:rPr lang="zh-CN" altLang="en-US" sz="1500" dirty="0"/>
              <a:t>指导老师：孙萍</a:t>
            </a:r>
            <a:endParaRPr lang="en-US" altLang="zh-CN"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l"/>
            <a:r>
              <a:rPr lang="zh-CN" altLang="en-US" dirty="0"/>
              <a:t>项目简介</a:t>
            </a:r>
            <a:endParaRPr lang="zh-CN" altLang="en-US" b="0"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zh-CN" altLang="en-US" dirty="0"/>
              <a:t>什么是</a:t>
            </a:r>
            <a:r>
              <a:rPr lang="en-US" altLang="zh-CN" dirty="0"/>
              <a:t>InternHive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1" y="1144881"/>
            <a:ext cx="10850567" cy="4992394"/>
            <a:chOff x="669921" y="1144881"/>
            <a:chExt cx="10850567" cy="4992394"/>
          </a:xfrm>
        </p:grpSpPr>
        <p:sp>
          <p:nvSpPr>
            <p:cNvPr id="6" name="ïşḷiḍè"/>
            <p:cNvSpPr/>
            <p:nvPr/>
          </p:nvSpPr>
          <p:spPr>
            <a:xfrm flipH="1">
              <a:off x="669923" y="1144881"/>
              <a:ext cx="6046555" cy="4992394"/>
            </a:xfrm>
            <a:prstGeom prst="roundRect">
              <a:avLst>
                <a:gd name="adj" fmla="val 0"/>
              </a:avLst>
            </a:prstGeom>
            <a:blipFill>
              <a:blip r:embed="rId3"/>
              <a:srcRect/>
              <a:stretch>
                <a:fillRect l="-23441" t="-2" r="-23343" b="-2"/>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zh-CN" altLang="en-US" dirty="0"/>
            </a:p>
          </p:txBody>
        </p:sp>
        <p:sp>
          <p:nvSpPr>
            <p:cNvPr id="7" name="iṩ1iḋé"/>
            <p:cNvSpPr/>
            <p:nvPr/>
          </p:nvSpPr>
          <p:spPr>
            <a:xfrm flipH="1">
              <a:off x="669921" y="1144881"/>
              <a:ext cx="6046553" cy="1429119"/>
            </a:xfrm>
            <a:prstGeom prst="roundRect">
              <a:avLst>
                <a:gd name="adj" fmla="val 0"/>
              </a:avLst>
            </a:prstGeom>
            <a:solidFill>
              <a:schemeClr val="tx1">
                <a:alpha val="80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îṣlîḑe"/>
            <p:cNvSpPr txBox="1"/>
            <p:nvPr/>
          </p:nvSpPr>
          <p:spPr>
            <a:xfrm>
              <a:off x="669926" y="1144881"/>
              <a:ext cx="6046550" cy="1429119"/>
            </a:xfrm>
            <a:prstGeom prst="rect">
              <a:avLst/>
            </a:prstGeom>
            <a:noFill/>
          </p:spPr>
          <p:txBody>
            <a:bodyPr wrap="square" lIns="90000" tIns="46800" rIns="90000" bIns="46800" rtlCol="0" anchor="ctr">
              <a:normAutofit/>
            </a:bodyPr>
            <a:lstStyle/>
            <a:p>
              <a:pPr>
                <a:lnSpc>
                  <a:spcPct val="150000"/>
                </a:lnSpc>
              </a:pPr>
              <a:r>
                <a:rPr lang="en-US" altLang="zh-CN" sz="1200" dirty="0">
                  <a:solidFill>
                    <a:schemeClr val="bg1"/>
                  </a:solidFill>
                </a:rPr>
                <a:t>InternHive</a:t>
              </a:r>
              <a:r>
                <a:rPr lang="zh-CN" altLang="en-US" sz="1200" dirty="0">
                  <a:solidFill>
                    <a:schemeClr val="bg1"/>
                  </a:solidFill>
                </a:rPr>
                <a:t>是一家领先的在线平台，为学生和企业提供实习机会的连接。我们提供简单易用的体验，让学生能够浏览各行业的实习机会，帮助企业找到合适的人才。</a:t>
              </a:r>
              <a:endParaRPr lang="en-US" altLang="zh-CN" sz="1200" dirty="0">
                <a:solidFill>
                  <a:schemeClr val="bg1"/>
                </a:solidFill>
              </a:endParaRPr>
            </a:p>
            <a:p>
              <a:pPr>
                <a:lnSpc>
                  <a:spcPct val="150000"/>
                </a:lnSpc>
              </a:pPr>
              <a:r>
                <a:rPr lang="zh-CN" altLang="en-US" sz="1100" dirty="0">
                  <a:solidFill>
                    <a:schemeClr val="bg1"/>
                  </a:solidFill>
                </a:rPr>
                <a:t>加入</a:t>
              </a:r>
              <a:r>
                <a:rPr lang="en-US" altLang="zh-CN" sz="1100" dirty="0">
                  <a:solidFill>
                    <a:schemeClr val="bg1"/>
                  </a:solidFill>
                </a:rPr>
                <a:t>InternHive</a:t>
              </a:r>
              <a:r>
                <a:rPr lang="zh-CN" altLang="en-US" sz="1100" dirty="0">
                  <a:solidFill>
                    <a:schemeClr val="bg1"/>
                  </a:solidFill>
                </a:rPr>
                <a:t>，学生可以通过获得宝贵的实际工作经验开启他们的职业生涯，企业可以找到完美匹配实习计划的人选。立即加入</a:t>
              </a:r>
              <a:r>
                <a:rPr lang="en-US" altLang="zh-CN" sz="1100" dirty="0">
                  <a:solidFill>
                    <a:schemeClr val="bg1"/>
                  </a:solidFill>
                </a:rPr>
                <a:t>InternHive</a:t>
              </a:r>
              <a:r>
                <a:rPr lang="zh-CN" altLang="en-US" sz="1100" dirty="0">
                  <a:solidFill>
                    <a:schemeClr val="bg1"/>
                  </a:solidFill>
                </a:rPr>
                <a:t>，开启实习的无限可能！</a:t>
              </a:r>
              <a:endParaRPr lang="en-US" altLang="zh-CN" sz="1100" dirty="0">
                <a:solidFill>
                  <a:schemeClr val="bg1"/>
                </a:solidFill>
              </a:endParaRPr>
            </a:p>
          </p:txBody>
        </p:sp>
        <p:grpSp>
          <p:nvGrpSpPr>
            <p:cNvPr id="9" name="isḷîḍè"/>
            <p:cNvGrpSpPr/>
            <p:nvPr/>
          </p:nvGrpSpPr>
          <p:grpSpPr>
            <a:xfrm>
              <a:off x="6378975" y="2881881"/>
              <a:ext cx="675000" cy="675005"/>
              <a:chOff x="7209746" y="4153276"/>
              <a:chExt cx="675000" cy="675005"/>
            </a:xfrm>
          </p:grpSpPr>
          <p:sp>
            <p:nvSpPr>
              <p:cNvPr id="20" name="îṣľîḍé"/>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1" name="iS1íḑè"/>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0" name="iṡļîďê"/>
            <p:cNvGrpSpPr/>
            <p:nvPr/>
          </p:nvGrpSpPr>
          <p:grpSpPr>
            <a:xfrm>
              <a:off x="7219382" y="2709000"/>
              <a:ext cx="4301106" cy="1214999"/>
              <a:chOff x="7219382" y="2709000"/>
              <a:chExt cx="3082200" cy="1214999"/>
            </a:xfrm>
          </p:grpSpPr>
          <p:sp>
            <p:nvSpPr>
              <p:cNvPr id="18" name="í$ļíďé"/>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en-US" altLang="zh-CN" sz="1100" dirty="0"/>
                  <a:t>InternHive</a:t>
                </a:r>
                <a:r>
                  <a:rPr lang="zh-CN" altLang="en-US" sz="1100" dirty="0"/>
                  <a:t>提供全面的实习职位数据库，方便浏览、提交申请，并实时追踪申请进度，确保顺利高效的申请过程。</a:t>
                </a:r>
                <a:endParaRPr lang="en-US" altLang="zh-CN" sz="1100" dirty="0"/>
              </a:p>
              <a:p>
                <a:pPr marL="171450" indent="-171450">
                  <a:lnSpc>
                    <a:spcPct val="150000"/>
                  </a:lnSpc>
                  <a:buFont typeface="Arial" panose="020B0604020202020204" pitchFamily="34" charset="0"/>
                  <a:buChar char="•"/>
                  <a:tabLst>
                    <a:tab pos="227965" algn="l"/>
                  </a:tabLst>
                  <a:defRPr/>
                </a:pPr>
                <a:endParaRPr lang="en-US" altLang="zh-CN" sz="900" dirty="0"/>
              </a:p>
            </p:txBody>
          </p:sp>
          <p:sp>
            <p:nvSpPr>
              <p:cNvPr id="19" name="íslídê"/>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t>对于学生来说</a:t>
                </a:r>
                <a:endParaRPr lang="en-US" altLang="zh-CN" b="1" dirty="0"/>
              </a:p>
            </p:txBody>
          </p:sp>
        </p:grpSp>
        <p:grpSp>
          <p:nvGrpSpPr>
            <p:cNvPr id="11" name="i$ḷíḍe"/>
            <p:cNvGrpSpPr/>
            <p:nvPr/>
          </p:nvGrpSpPr>
          <p:grpSpPr>
            <a:xfrm>
              <a:off x="6378975" y="4816881"/>
              <a:ext cx="675000" cy="675005"/>
              <a:chOff x="7209746" y="4153276"/>
              <a:chExt cx="675000" cy="675005"/>
            </a:xfrm>
          </p:grpSpPr>
          <p:sp>
            <p:nvSpPr>
              <p:cNvPr id="16" name="îṣļiḍé"/>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7" name="ïṩľïḓe"/>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2" name="iṣľídé"/>
            <p:cNvGrpSpPr/>
            <p:nvPr/>
          </p:nvGrpSpPr>
          <p:grpSpPr>
            <a:xfrm>
              <a:off x="7219382" y="4644000"/>
              <a:ext cx="4301106" cy="1214999"/>
              <a:chOff x="7219382" y="2709000"/>
              <a:chExt cx="3082200" cy="1214999"/>
            </a:xfrm>
          </p:grpSpPr>
          <p:sp>
            <p:nvSpPr>
              <p:cNvPr id="14" name="íśļiďè"/>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zh-CN" altLang="en-US" sz="1300" dirty="0"/>
                  <a:t>通过</a:t>
                </a:r>
                <a:r>
                  <a:rPr lang="en-US" altLang="zh-CN" sz="1300" dirty="0"/>
                  <a:t>InternHive</a:t>
                </a:r>
                <a:r>
                  <a:rPr lang="zh-CN" altLang="en-US" sz="1300" dirty="0"/>
                  <a:t>获得了一个富有才华和动力的学生人才库。平台允许企业发布实习职位，审核申请，并选择最适合自己需求的候选人。</a:t>
                </a:r>
                <a:endParaRPr lang="en-US" altLang="zh-CN" sz="1300" dirty="0"/>
              </a:p>
              <a:p>
                <a:pPr marL="171450" indent="-171450">
                  <a:lnSpc>
                    <a:spcPct val="150000"/>
                  </a:lnSpc>
                  <a:buFont typeface="Arial" panose="020B0604020202020204" pitchFamily="34" charset="0"/>
                  <a:buChar char="•"/>
                  <a:tabLst>
                    <a:tab pos="227965" algn="l"/>
                  </a:tabLst>
                  <a:defRPr/>
                </a:pPr>
                <a:endParaRPr lang="en-US" altLang="zh-CN" sz="900" dirty="0"/>
              </a:p>
            </p:txBody>
          </p:sp>
          <p:sp>
            <p:nvSpPr>
              <p:cNvPr id="15" name="íṧḻîḓe"/>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t>对于企业来说</a:t>
                </a:r>
                <a:endParaRPr lang="en-US" altLang="zh-CN" b="1" dirty="0"/>
              </a:p>
            </p:txBody>
          </p:sp>
        </p:grpSp>
        <p:cxnSp>
          <p:nvCxnSpPr>
            <p:cNvPr id="13" name="直接连接符 12"/>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342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为什么选择</a:t>
            </a:r>
            <a:r>
              <a:rPr lang="en-US" altLang="zh-CN" dirty="0"/>
              <a:t>InternHive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5</a:t>
            </a:fld>
            <a:endParaRPr lang="zh-CN" altLang="en-US"/>
          </a:p>
        </p:txBody>
      </p:sp>
      <p:grpSp>
        <p:nvGrpSpPr>
          <p:cNvPr id="60" name="4da78c0c-94bf-4188-a5be-bc25ffb19aa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48181" y="1820224"/>
            <a:ext cx="9895638" cy="4252102"/>
            <a:chOff x="1148181" y="1820224"/>
            <a:chExt cx="9895638" cy="4252102"/>
          </a:xfrm>
        </p:grpSpPr>
        <p:sp>
          <p:nvSpPr>
            <p:cNvPr id="61" name="îŝ1ïďê"/>
            <p:cNvSpPr/>
            <p:nvPr/>
          </p:nvSpPr>
          <p:spPr bwMode="auto">
            <a:xfrm>
              <a:off x="3761634" y="4627872"/>
              <a:ext cx="1234992" cy="348665"/>
            </a:xfrm>
            <a:custGeom>
              <a:avLst/>
              <a:gdLst>
                <a:gd name="T0" fmla="*/ 36 w 641"/>
                <a:gd name="T1" fmla="*/ 0 h 181"/>
                <a:gd name="T2" fmla="*/ 28 w 641"/>
                <a:gd name="T3" fmla="*/ 0 h 181"/>
                <a:gd name="T4" fmla="*/ 28 w 641"/>
                <a:gd name="T5" fmla="*/ 109 h 181"/>
                <a:gd name="T6" fmla="*/ 0 w 641"/>
                <a:gd name="T7" fmla="*/ 144 h 181"/>
                <a:gd name="T8" fmla="*/ 36 w 641"/>
                <a:gd name="T9" fmla="*/ 181 h 181"/>
                <a:gd name="T10" fmla="*/ 73 w 641"/>
                <a:gd name="T11" fmla="*/ 144 h 181"/>
                <a:gd name="T12" fmla="*/ 44 w 641"/>
                <a:gd name="T13" fmla="*/ 108 h 181"/>
                <a:gd name="T14" fmla="*/ 44 w 641"/>
                <a:gd name="T15" fmla="*/ 16 h 181"/>
                <a:gd name="T16" fmla="*/ 641 w 641"/>
                <a:gd name="T17" fmla="*/ 16 h 181"/>
                <a:gd name="T18" fmla="*/ 641 w 641"/>
                <a:gd name="T19" fmla="*/ 0 h 181"/>
                <a:gd name="T20" fmla="*/ 44 w 641"/>
                <a:gd name="T21" fmla="*/ 0 h 181"/>
                <a:gd name="T22" fmla="*/ 36 w 641"/>
                <a:gd name="T23"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81">
                  <a:moveTo>
                    <a:pt x="36" y="0"/>
                  </a:moveTo>
                  <a:cubicBezTo>
                    <a:pt x="28" y="0"/>
                    <a:pt x="28" y="0"/>
                    <a:pt x="28" y="0"/>
                  </a:cubicBezTo>
                  <a:cubicBezTo>
                    <a:pt x="28" y="109"/>
                    <a:pt x="28" y="109"/>
                    <a:pt x="28" y="109"/>
                  </a:cubicBezTo>
                  <a:cubicBezTo>
                    <a:pt x="12" y="113"/>
                    <a:pt x="0" y="127"/>
                    <a:pt x="0" y="144"/>
                  </a:cubicBezTo>
                  <a:cubicBezTo>
                    <a:pt x="0" y="164"/>
                    <a:pt x="16" y="181"/>
                    <a:pt x="36" y="181"/>
                  </a:cubicBezTo>
                  <a:cubicBezTo>
                    <a:pt x="57" y="181"/>
                    <a:pt x="73" y="164"/>
                    <a:pt x="73" y="144"/>
                  </a:cubicBezTo>
                  <a:cubicBezTo>
                    <a:pt x="73" y="126"/>
                    <a:pt x="60" y="112"/>
                    <a:pt x="44" y="108"/>
                  </a:cubicBezTo>
                  <a:cubicBezTo>
                    <a:pt x="44" y="16"/>
                    <a:pt x="44" y="16"/>
                    <a:pt x="44" y="16"/>
                  </a:cubicBezTo>
                  <a:cubicBezTo>
                    <a:pt x="641" y="16"/>
                    <a:pt x="641" y="16"/>
                    <a:pt x="641" y="16"/>
                  </a:cubicBezTo>
                  <a:cubicBezTo>
                    <a:pt x="641" y="0"/>
                    <a:pt x="641" y="0"/>
                    <a:pt x="641" y="0"/>
                  </a:cubicBezTo>
                  <a:cubicBezTo>
                    <a:pt x="44" y="0"/>
                    <a:pt x="44" y="0"/>
                    <a:pt x="44" y="0"/>
                  </a:cubicBezTo>
                  <a:lnTo>
                    <a:pt x="36" y="0"/>
                  </a:lnTo>
                  <a:close/>
                </a:path>
              </a:pathLst>
            </a:custGeom>
            <a:solidFill>
              <a:schemeClr val="accent5"/>
            </a:solidFill>
            <a:ln>
              <a:noFill/>
            </a:ln>
          </p:spPr>
          <p:txBody>
            <a:bodyPr anchor="ctr"/>
            <a:lstStyle/>
            <a:p>
              <a:pPr algn="ctr"/>
              <a:endParaRPr/>
            </a:p>
          </p:txBody>
        </p:sp>
        <p:sp>
          <p:nvSpPr>
            <p:cNvPr id="62" name="îŝļîḍe"/>
            <p:cNvSpPr/>
            <p:nvPr/>
          </p:nvSpPr>
          <p:spPr bwMode="auto">
            <a:xfrm>
              <a:off x="3761634" y="2491389"/>
              <a:ext cx="1234992" cy="329114"/>
            </a:xfrm>
            <a:custGeom>
              <a:avLst/>
              <a:gdLst>
                <a:gd name="T0" fmla="*/ 44 w 641"/>
                <a:gd name="T1" fmla="*/ 72 h 171"/>
                <a:gd name="T2" fmla="*/ 73 w 641"/>
                <a:gd name="T3" fmla="*/ 36 h 171"/>
                <a:gd name="T4" fmla="*/ 36 w 641"/>
                <a:gd name="T5" fmla="*/ 0 h 171"/>
                <a:gd name="T6" fmla="*/ 0 w 641"/>
                <a:gd name="T7" fmla="*/ 36 h 171"/>
                <a:gd name="T8" fmla="*/ 28 w 641"/>
                <a:gd name="T9" fmla="*/ 71 h 171"/>
                <a:gd name="T10" fmla="*/ 28 w 641"/>
                <a:gd name="T11" fmla="*/ 171 h 171"/>
                <a:gd name="T12" fmla="*/ 36 w 641"/>
                <a:gd name="T13" fmla="*/ 171 h 171"/>
                <a:gd name="T14" fmla="*/ 44 w 641"/>
                <a:gd name="T15" fmla="*/ 171 h 171"/>
                <a:gd name="T16" fmla="*/ 641 w 641"/>
                <a:gd name="T17" fmla="*/ 171 h 171"/>
                <a:gd name="T18" fmla="*/ 641 w 641"/>
                <a:gd name="T19" fmla="*/ 155 h 171"/>
                <a:gd name="T20" fmla="*/ 44 w 641"/>
                <a:gd name="T21" fmla="*/ 155 h 171"/>
                <a:gd name="T22" fmla="*/ 44 w 641"/>
                <a:gd name="T23" fmla="*/ 7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71">
                  <a:moveTo>
                    <a:pt x="44" y="72"/>
                  </a:moveTo>
                  <a:cubicBezTo>
                    <a:pt x="60" y="69"/>
                    <a:pt x="73" y="54"/>
                    <a:pt x="73" y="36"/>
                  </a:cubicBezTo>
                  <a:cubicBezTo>
                    <a:pt x="73" y="16"/>
                    <a:pt x="57" y="0"/>
                    <a:pt x="36" y="0"/>
                  </a:cubicBezTo>
                  <a:cubicBezTo>
                    <a:pt x="16" y="0"/>
                    <a:pt x="0" y="16"/>
                    <a:pt x="0" y="36"/>
                  </a:cubicBezTo>
                  <a:cubicBezTo>
                    <a:pt x="0" y="53"/>
                    <a:pt x="12" y="67"/>
                    <a:pt x="28" y="71"/>
                  </a:cubicBezTo>
                  <a:cubicBezTo>
                    <a:pt x="28" y="171"/>
                    <a:pt x="28" y="171"/>
                    <a:pt x="28" y="171"/>
                  </a:cubicBezTo>
                  <a:cubicBezTo>
                    <a:pt x="36" y="171"/>
                    <a:pt x="36" y="171"/>
                    <a:pt x="36" y="171"/>
                  </a:cubicBezTo>
                  <a:cubicBezTo>
                    <a:pt x="44" y="171"/>
                    <a:pt x="44" y="171"/>
                    <a:pt x="44" y="171"/>
                  </a:cubicBezTo>
                  <a:cubicBezTo>
                    <a:pt x="641" y="171"/>
                    <a:pt x="641" y="171"/>
                    <a:pt x="641" y="171"/>
                  </a:cubicBezTo>
                  <a:cubicBezTo>
                    <a:pt x="641" y="155"/>
                    <a:pt x="641" y="155"/>
                    <a:pt x="641" y="155"/>
                  </a:cubicBezTo>
                  <a:cubicBezTo>
                    <a:pt x="44" y="155"/>
                    <a:pt x="44" y="155"/>
                    <a:pt x="44" y="155"/>
                  </a:cubicBezTo>
                  <a:lnTo>
                    <a:pt x="44" y="72"/>
                  </a:lnTo>
                  <a:close/>
                </a:path>
              </a:pathLst>
            </a:custGeom>
            <a:solidFill>
              <a:schemeClr val="accent2"/>
            </a:solidFill>
            <a:ln>
              <a:noFill/>
            </a:ln>
          </p:spPr>
          <p:txBody>
            <a:bodyPr anchor="ctr"/>
            <a:lstStyle/>
            <a:p>
              <a:pPr algn="ctr"/>
              <a:endParaRPr/>
            </a:p>
          </p:txBody>
        </p:sp>
        <p:sp>
          <p:nvSpPr>
            <p:cNvPr id="63" name="íš1ïḋè"/>
            <p:cNvSpPr/>
            <p:nvPr/>
          </p:nvSpPr>
          <p:spPr bwMode="auto">
            <a:xfrm>
              <a:off x="7096764" y="2473467"/>
              <a:ext cx="1236621" cy="347036"/>
            </a:xfrm>
            <a:custGeom>
              <a:avLst/>
              <a:gdLst>
                <a:gd name="T0" fmla="*/ 606 w 642"/>
                <a:gd name="T1" fmla="*/ 180 h 180"/>
                <a:gd name="T2" fmla="*/ 614 w 642"/>
                <a:gd name="T3" fmla="*/ 180 h 180"/>
                <a:gd name="T4" fmla="*/ 614 w 642"/>
                <a:gd name="T5" fmla="*/ 71 h 180"/>
                <a:gd name="T6" fmla="*/ 642 w 642"/>
                <a:gd name="T7" fmla="*/ 36 h 180"/>
                <a:gd name="T8" fmla="*/ 606 w 642"/>
                <a:gd name="T9" fmla="*/ 0 h 180"/>
                <a:gd name="T10" fmla="*/ 569 w 642"/>
                <a:gd name="T11" fmla="*/ 36 h 180"/>
                <a:gd name="T12" fmla="*/ 598 w 642"/>
                <a:gd name="T13" fmla="*/ 71 h 180"/>
                <a:gd name="T14" fmla="*/ 598 w 642"/>
                <a:gd name="T15" fmla="*/ 164 h 180"/>
                <a:gd name="T16" fmla="*/ 0 w 642"/>
                <a:gd name="T17" fmla="*/ 164 h 180"/>
                <a:gd name="T18" fmla="*/ 0 w 642"/>
                <a:gd name="T19" fmla="*/ 180 h 180"/>
                <a:gd name="T20" fmla="*/ 598 w 642"/>
                <a:gd name="T21" fmla="*/ 180 h 180"/>
                <a:gd name="T22" fmla="*/ 606 w 642"/>
                <a:gd name="T2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0">
                  <a:moveTo>
                    <a:pt x="606" y="180"/>
                  </a:moveTo>
                  <a:cubicBezTo>
                    <a:pt x="614" y="180"/>
                    <a:pt x="614" y="180"/>
                    <a:pt x="614" y="180"/>
                  </a:cubicBezTo>
                  <a:cubicBezTo>
                    <a:pt x="614" y="71"/>
                    <a:pt x="614" y="71"/>
                    <a:pt x="614" y="71"/>
                  </a:cubicBezTo>
                  <a:cubicBezTo>
                    <a:pt x="630" y="68"/>
                    <a:pt x="642" y="53"/>
                    <a:pt x="642" y="36"/>
                  </a:cubicBezTo>
                  <a:cubicBezTo>
                    <a:pt x="642" y="16"/>
                    <a:pt x="626" y="0"/>
                    <a:pt x="606" y="0"/>
                  </a:cubicBezTo>
                  <a:cubicBezTo>
                    <a:pt x="585" y="0"/>
                    <a:pt x="569" y="16"/>
                    <a:pt x="569" y="36"/>
                  </a:cubicBezTo>
                  <a:cubicBezTo>
                    <a:pt x="569" y="53"/>
                    <a:pt x="581" y="68"/>
                    <a:pt x="598" y="71"/>
                  </a:cubicBezTo>
                  <a:cubicBezTo>
                    <a:pt x="598" y="164"/>
                    <a:pt x="598" y="164"/>
                    <a:pt x="598" y="164"/>
                  </a:cubicBezTo>
                  <a:cubicBezTo>
                    <a:pt x="0" y="164"/>
                    <a:pt x="0" y="164"/>
                    <a:pt x="0" y="164"/>
                  </a:cubicBezTo>
                  <a:cubicBezTo>
                    <a:pt x="0" y="180"/>
                    <a:pt x="0" y="180"/>
                    <a:pt x="0" y="180"/>
                  </a:cubicBezTo>
                  <a:cubicBezTo>
                    <a:pt x="598" y="180"/>
                    <a:pt x="598" y="180"/>
                    <a:pt x="598" y="180"/>
                  </a:cubicBezTo>
                  <a:lnTo>
                    <a:pt x="606" y="180"/>
                  </a:lnTo>
                  <a:close/>
                </a:path>
              </a:pathLst>
            </a:custGeom>
            <a:solidFill>
              <a:schemeClr val="accent3"/>
            </a:solidFill>
            <a:ln>
              <a:noFill/>
            </a:ln>
          </p:spPr>
          <p:txBody>
            <a:bodyPr anchor="ctr"/>
            <a:lstStyle/>
            <a:p>
              <a:pPr algn="ctr"/>
              <a:endParaRPr/>
            </a:p>
          </p:txBody>
        </p:sp>
        <p:sp>
          <p:nvSpPr>
            <p:cNvPr id="64" name="iś1iḑe"/>
            <p:cNvSpPr/>
            <p:nvPr/>
          </p:nvSpPr>
          <p:spPr bwMode="auto">
            <a:xfrm>
              <a:off x="7096764" y="4627872"/>
              <a:ext cx="1236621" cy="348665"/>
            </a:xfrm>
            <a:custGeom>
              <a:avLst/>
              <a:gdLst>
                <a:gd name="T0" fmla="*/ 614 w 642"/>
                <a:gd name="T1" fmla="*/ 109 h 181"/>
                <a:gd name="T2" fmla="*/ 614 w 642"/>
                <a:gd name="T3" fmla="*/ 0 h 181"/>
                <a:gd name="T4" fmla="*/ 606 w 642"/>
                <a:gd name="T5" fmla="*/ 0 h 181"/>
                <a:gd name="T6" fmla="*/ 598 w 642"/>
                <a:gd name="T7" fmla="*/ 0 h 181"/>
                <a:gd name="T8" fmla="*/ 0 w 642"/>
                <a:gd name="T9" fmla="*/ 0 h 181"/>
                <a:gd name="T10" fmla="*/ 0 w 642"/>
                <a:gd name="T11" fmla="*/ 16 h 181"/>
                <a:gd name="T12" fmla="*/ 598 w 642"/>
                <a:gd name="T13" fmla="*/ 16 h 181"/>
                <a:gd name="T14" fmla="*/ 598 w 642"/>
                <a:gd name="T15" fmla="*/ 109 h 181"/>
                <a:gd name="T16" fmla="*/ 569 w 642"/>
                <a:gd name="T17" fmla="*/ 144 h 181"/>
                <a:gd name="T18" fmla="*/ 606 w 642"/>
                <a:gd name="T19" fmla="*/ 181 h 181"/>
                <a:gd name="T20" fmla="*/ 642 w 642"/>
                <a:gd name="T21" fmla="*/ 144 h 181"/>
                <a:gd name="T22" fmla="*/ 614 w 642"/>
                <a:gd name="T23" fmla="*/ 10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1">
                  <a:moveTo>
                    <a:pt x="614" y="109"/>
                  </a:moveTo>
                  <a:cubicBezTo>
                    <a:pt x="614" y="0"/>
                    <a:pt x="614" y="0"/>
                    <a:pt x="614" y="0"/>
                  </a:cubicBezTo>
                  <a:cubicBezTo>
                    <a:pt x="606" y="0"/>
                    <a:pt x="606" y="0"/>
                    <a:pt x="606" y="0"/>
                  </a:cubicBezTo>
                  <a:cubicBezTo>
                    <a:pt x="598" y="0"/>
                    <a:pt x="598" y="0"/>
                    <a:pt x="598" y="0"/>
                  </a:cubicBezTo>
                  <a:cubicBezTo>
                    <a:pt x="0" y="0"/>
                    <a:pt x="0" y="0"/>
                    <a:pt x="0" y="0"/>
                  </a:cubicBezTo>
                  <a:cubicBezTo>
                    <a:pt x="0" y="16"/>
                    <a:pt x="0" y="16"/>
                    <a:pt x="0" y="16"/>
                  </a:cubicBezTo>
                  <a:cubicBezTo>
                    <a:pt x="598" y="16"/>
                    <a:pt x="598" y="16"/>
                    <a:pt x="598" y="16"/>
                  </a:cubicBezTo>
                  <a:cubicBezTo>
                    <a:pt x="598" y="109"/>
                    <a:pt x="598" y="109"/>
                    <a:pt x="598" y="109"/>
                  </a:cubicBezTo>
                  <a:cubicBezTo>
                    <a:pt x="581" y="112"/>
                    <a:pt x="569" y="127"/>
                    <a:pt x="569" y="144"/>
                  </a:cubicBezTo>
                  <a:cubicBezTo>
                    <a:pt x="569" y="164"/>
                    <a:pt x="585" y="181"/>
                    <a:pt x="606" y="181"/>
                  </a:cubicBezTo>
                  <a:cubicBezTo>
                    <a:pt x="626" y="181"/>
                    <a:pt x="642" y="164"/>
                    <a:pt x="642" y="144"/>
                  </a:cubicBezTo>
                  <a:cubicBezTo>
                    <a:pt x="642" y="127"/>
                    <a:pt x="630" y="112"/>
                    <a:pt x="614" y="109"/>
                  </a:cubicBezTo>
                  <a:close/>
                </a:path>
              </a:pathLst>
            </a:custGeom>
            <a:solidFill>
              <a:schemeClr val="accent4"/>
            </a:solidFill>
            <a:ln>
              <a:noFill/>
            </a:ln>
          </p:spPr>
          <p:txBody>
            <a:bodyPr anchor="ctr"/>
            <a:lstStyle/>
            <a:p>
              <a:pPr algn="ctr"/>
              <a:endParaRPr/>
            </a:p>
          </p:txBody>
        </p:sp>
        <p:grpSp>
          <p:nvGrpSpPr>
            <p:cNvPr id="65" name="išľídé"/>
            <p:cNvGrpSpPr/>
            <p:nvPr/>
          </p:nvGrpSpPr>
          <p:grpSpPr>
            <a:xfrm>
              <a:off x="4965554" y="1820224"/>
              <a:ext cx="2162653" cy="3650700"/>
              <a:chOff x="4972653" y="1597720"/>
              <a:chExt cx="2162653" cy="3650700"/>
            </a:xfrm>
          </p:grpSpPr>
          <p:sp>
            <p:nvSpPr>
              <p:cNvPr id="92" name="ïşḻîďè"/>
              <p:cNvSpPr/>
              <p:nvPr/>
            </p:nvSpPr>
            <p:spPr bwMode="auto">
              <a:xfrm>
                <a:off x="5765166" y="4490406"/>
                <a:ext cx="577627" cy="729428"/>
              </a:xfrm>
              <a:custGeom>
                <a:avLst/>
                <a:gdLst>
                  <a:gd name="T0" fmla="*/ 148 w 248"/>
                  <a:gd name="T1" fmla="*/ 313 h 313"/>
                  <a:gd name="T2" fmla="*/ 100 w 248"/>
                  <a:gd name="T3" fmla="*/ 313 h 313"/>
                  <a:gd name="T4" fmla="*/ 0 w 248"/>
                  <a:gd name="T5" fmla="*/ 213 h 313"/>
                  <a:gd name="T6" fmla="*/ 0 w 248"/>
                  <a:gd name="T7" fmla="*/ 100 h 313"/>
                  <a:gd name="T8" fmla="*/ 100 w 248"/>
                  <a:gd name="T9" fmla="*/ 0 h 313"/>
                  <a:gd name="T10" fmla="*/ 148 w 248"/>
                  <a:gd name="T11" fmla="*/ 0 h 313"/>
                  <a:gd name="T12" fmla="*/ 248 w 248"/>
                  <a:gd name="T13" fmla="*/ 100 h 313"/>
                  <a:gd name="T14" fmla="*/ 248 w 248"/>
                  <a:gd name="T15" fmla="*/ 213 h 313"/>
                  <a:gd name="T16" fmla="*/ 148 w 248"/>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313">
                    <a:moveTo>
                      <a:pt x="148" y="313"/>
                    </a:moveTo>
                    <a:cubicBezTo>
                      <a:pt x="100" y="313"/>
                      <a:pt x="100" y="313"/>
                      <a:pt x="100" y="313"/>
                    </a:cubicBezTo>
                    <a:cubicBezTo>
                      <a:pt x="45" y="313"/>
                      <a:pt x="0" y="268"/>
                      <a:pt x="0" y="213"/>
                    </a:cubicBezTo>
                    <a:cubicBezTo>
                      <a:pt x="0" y="100"/>
                      <a:pt x="0" y="100"/>
                      <a:pt x="0" y="100"/>
                    </a:cubicBezTo>
                    <a:cubicBezTo>
                      <a:pt x="0" y="45"/>
                      <a:pt x="45" y="0"/>
                      <a:pt x="100" y="0"/>
                    </a:cubicBezTo>
                    <a:cubicBezTo>
                      <a:pt x="148" y="0"/>
                      <a:pt x="148" y="0"/>
                      <a:pt x="148" y="0"/>
                    </a:cubicBezTo>
                    <a:cubicBezTo>
                      <a:pt x="203" y="0"/>
                      <a:pt x="248" y="45"/>
                      <a:pt x="248" y="100"/>
                    </a:cubicBezTo>
                    <a:cubicBezTo>
                      <a:pt x="248" y="213"/>
                      <a:pt x="248" y="213"/>
                      <a:pt x="248" y="213"/>
                    </a:cubicBezTo>
                    <a:cubicBezTo>
                      <a:pt x="248" y="268"/>
                      <a:pt x="203" y="313"/>
                      <a:pt x="148" y="313"/>
                    </a:cubicBezTo>
                    <a:close/>
                  </a:path>
                </a:pathLst>
              </a:custGeom>
              <a:solidFill>
                <a:srgbClr val="9B9A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3" name="íşļíḓè"/>
              <p:cNvSpPr/>
              <p:nvPr/>
            </p:nvSpPr>
            <p:spPr bwMode="auto">
              <a:xfrm>
                <a:off x="5685323" y="4481534"/>
                <a:ext cx="737313" cy="174471"/>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4" name="íSļïḋè"/>
              <p:cNvSpPr/>
              <p:nvPr/>
            </p:nvSpPr>
            <p:spPr bwMode="auto">
              <a:xfrm>
                <a:off x="5685323" y="4721063"/>
                <a:ext cx="737313" cy="175457"/>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5" name="îṩlïḓé"/>
              <p:cNvSpPr/>
              <p:nvPr/>
            </p:nvSpPr>
            <p:spPr bwMode="auto">
              <a:xfrm>
                <a:off x="5685323" y="4954677"/>
                <a:ext cx="737313" cy="174471"/>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0"/>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0"/>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6" name="îšḻïḑê"/>
              <p:cNvSpPr/>
              <p:nvPr/>
            </p:nvSpPr>
            <p:spPr bwMode="auto">
              <a:xfrm>
                <a:off x="5985965" y="5219834"/>
                <a:ext cx="136028" cy="28586"/>
              </a:xfrm>
              <a:custGeom>
                <a:avLst/>
                <a:gdLst>
                  <a:gd name="T0" fmla="*/ 0 w 58"/>
                  <a:gd name="T1" fmla="*/ 0 h 12"/>
                  <a:gd name="T2" fmla="*/ 29 w 58"/>
                  <a:gd name="T3" fmla="*/ 12 h 12"/>
                  <a:gd name="T4" fmla="*/ 58 w 58"/>
                  <a:gd name="T5" fmla="*/ 0 h 12"/>
                  <a:gd name="T6" fmla="*/ 0 w 58"/>
                  <a:gd name="T7" fmla="*/ 0 h 12"/>
                </a:gdLst>
                <a:ahLst/>
                <a:cxnLst>
                  <a:cxn ang="0">
                    <a:pos x="T0" y="T1"/>
                  </a:cxn>
                  <a:cxn ang="0">
                    <a:pos x="T2" y="T3"/>
                  </a:cxn>
                  <a:cxn ang="0">
                    <a:pos x="T4" y="T5"/>
                  </a:cxn>
                  <a:cxn ang="0">
                    <a:pos x="T6" y="T7"/>
                  </a:cxn>
                </a:cxnLst>
                <a:rect l="0" t="0" r="r" b="b"/>
                <a:pathLst>
                  <a:path w="58" h="12">
                    <a:moveTo>
                      <a:pt x="0" y="0"/>
                    </a:moveTo>
                    <a:cubicBezTo>
                      <a:pt x="4" y="7"/>
                      <a:pt x="15" y="12"/>
                      <a:pt x="29" y="12"/>
                    </a:cubicBezTo>
                    <a:cubicBezTo>
                      <a:pt x="43" y="12"/>
                      <a:pt x="54" y="7"/>
                      <a:pt x="58" y="0"/>
                    </a:cubicBezTo>
                    <a:lnTo>
                      <a:pt x="0" y="0"/>
                    </a:lnTo>
                    <a:close/>
                  </a:path>
                </a:pathLst>
              </a:custGeom>
              <a:solidFill>
                <a:srgbClr val="1A5A6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7" name="ïṩliḓe"/>
              <p:cNvSpPr/>
              <p:nvPr/>
            </p:nvSpPr>
            <p:spPr bwMode="auto">
              <a:xfrm>
                <a:off x="5147124" y="2103390"/>
                <a:ext cx="1813710" cy="864470"/>
              </a:xfrm>
              <a:custGeom>
                <a:avLst/>
                <a:gdLst>
                  <a:gd name="T0" fmla="*/ 778 w 778"/>
                  <a:gd name="T1" fmla="*/ 371 h 371"/>
                  <a:gd name="T2" fmla="*/ 389 w 778"/>
                  <a:gd name="T3" fmla="*/ 0 h 371"/>
                  <a:gd name="T4" fmla="*/ 0 w 778"/>
                  <a:gd name="T5" fmla="*/ 371 h 371"/>
                  <a:gd name="T6" fmla="*/ 778 w 778"/>
                  <a:gd name="T7" fmla="*/ 371 h 371"/>
                </a:gdLst>
                <a:ahLst/>
                <a:cxnLst>
                  <a:cxn ang="0">
                    <a:pos x="T0" y="T1"/>
                  </a:cxn>
                  <a:cxn ang="0">
                    <a:pos x="T2" y="T3"/>
                  </a:cxn>
                  <a:cxn ang="0">
                    <a:pos x="T4" y="T5"/>
                  </a:cxn>
                  <a:cxn ang="0">
                    <a:pos x="T6" y="T7"/>
                  </a:cxn>
                </a:cxnLst>
                <a:rect l="0" t="0" r="r" b="b"/>
                <a:pathLst>
                  <a:path w="778" h="371">
                    <a:moveTo>
                      <a:pt x="778" y="371"/>
                    </a:moveTo>
                    <a:cubicBezTo>
                      <a:pt x="769" y="164"/>
                      <a:pt x="598" y="0"/>
                      <a:pt x="389" y="0"/>
                    </a:cubicBezTo>
                    <a:cubicBezTo>
                      <a:pt x="180" y="0"/>
                      <a:pt x="9" y="164"/>
                      <a:pt x="0" y="371"/>
                    </a:cubicBezTo>
                    <a:lnTo>
                      <a:pt x="778" y="371"/>
                    </a:lnTo>
                    <a:close/>
                  </a:path>
                </a:pathLst>
              </a:custGeom>
              <a:solidFill>
                <a:schemeClr val="accent1"/>
              </a:solidFill>
              <a:ln>
                <a:noFill/>
              </a:ln>
            </p:spPr>
            <p:txBody>
              <a:bodyPr anchor="ctr"/>
              <a:lstStyle/>
              <a:p>
                <a:pPr algn="ctr"/>
                <a:endParaRPr/>
              </a:p>
            </p:txBody>
          </p:sp>
          <p:sp>
            <p:nvSpPr>
              <p:cNvPr id="98" name="işḻiḋè"/>
              <p:cNvSpPr/>
              <p:nvPr/>
            </p:nvSpPr>
            <p:spPr bwMode="auto">
              <a:xfrm>
                <a:off x="5606466" y="4049793"/>
                <a:ext cx="895026" cy="431743"/>
              </a:xfrm>
              <a:custGeom>
                <a:avLst/>
                <a:gdLst>
                  <a:gd name="T0" fmla="*/ 0 w 384"/>
                  <a:gd name="T1" fmla="*/ 0 h 185"/>
                  <a:gd name="T2" fmla="*/ 81 w 384"/>
                  <a:gd name="T3" fmla="*/ 185 h 185"/>
                  <a:gd name="T4" fmla="*/ 173 w 384"/>
                  <a:gd name="T5" fmla="*/ 185 h 185"/>
                  <a:gd name="T6" fmla="*/ 192 w 384"/>
                  <a:gd name="T7" fmla="*/ 185 h 185"/>
                  <a:gd name="T8" fmla="*/ 211 w 384"/>
                  <a:gd name="T9" fmla="*/ 185 h 185"/>
                  <a:gd name="T10" fmla="*/ 303 w 384"/>
                  <a:gd name="T11" fmla="*/ 185 h 185"/>
                  <a:gd name="T12" fmla="*/ 384 w 384"/>
                  <a:gd name="T13" fmla="*/ 0 h 185"/>
                  <a:gd name="T14" fmla="*/ 0 w 384"/>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85">
                    <a:moveTo>
                      <a:pt x="0" y="0"/>
                    </a:moveTo>
                    <a:cubicBezTo>
                      <a:pt x="40" y="63"/>
                      <a:pt x="77" y="135"/>
                      <a:pt x="81" y="185"/>
                    </a:cubicBezTo>
                    <a:cubicBezTo>
                      <a:pt x="173" y="185"/>
                      <a:pt x="173" y="185"/>
                      <a:pt x="173" y="185"/>
                    </a:cubicBezTo>
                    <a:cubicBezTo>
                      <a:pt x="192" y="185"/>
                      <a:pt x="192" y="185"/>
                      <a:pt x="192" y="185"/>
                    </a:cubicBezTo>
                    <a:cubicBezTo>
                      <a:pt x="211" y="185"/>
                      <a:pt x="211" y="185"/>
                      <a:pt x="211" y="185"/>
                    </a:cubicBezTo>
                    <a:cubicBezTo>
                      <a:pt x="303" y="185"/>
                      <a:pt x="303" y="185"/>
                      <a:pt x="303" y="185"/>
                    </a:cubicBezTo>
                    <a:cubicBezTo>
                      <a:pt x="307" y="135"/>
                      <a:pt x="344" y="63"/>
                      <a:pt x="384" y="0"/>
                    </a:cubicBezTo>
                    <a:lnTo>
                      <a:pt x="0" y="0"/>
                    </a:lnTo>
                    <a:close/>
                  </a:path>
                </a:pathLst>
              </a:custGeom>
              <a:solidFill>
                <a:schemeClr val="accent1"/>
              </a:solidFill>
              <a:ln>
                <a:noFill/>
              </a:ln>
            </p:spPr>
            <p:txBody>
              <a:bodyPr anchor="ctr"/>
              <a:lstStyle/>
              <a:p>
                <a:pPr algn="ctr"/>
                <a:endParaRPr/>
              </a:p>
            </p:txBody>
          </p:sp>
          <p:sp>
            <p:nvSpPr>
              <p:cNvPr id="99" name="íS1îḑè"/>
              <p:cNvSpPr/>
              <p:nvPr/>
            </p:nvSpPr>
            <p:spPr bwMode="auto">
              <a:xfrm>
                <a:off x="5785865" y="1597720"/>
                <a:ext cx="119271" cy="405127"/>
              </a:xfrm>
              <a:custGeom>
                <a:avLst/>
                <a:gdLst>
                  <a:gd name="T0" fmla="*/ 41 w 51"/>
                  <a:gd name="T1" fmla="*/ 173 h 174"/>
                  <a:gd name="T2" fmla="*/ 41 w 51"/>
                  <a:gd name="T3" fmla="*/ 173 h 174"/>
                  <a:gd name="T4" fmla="*/ 28 w 51"/>
                  <a:gd name="T5" fmla="*/ 164 h 174"/>
                  <a:gd name="T6" fmla="*/ 1 w 51"/>
                  <a:gd name="T7" fmla="*/ 14 h 174"/>
                  <a:gd name="T8" fmla="*/ 11 w 51"/>
                  <a:gd name="T9" fmla="*/ 1 h 174"/>
                  <a:gd name="T10" fmla="*/ 11 w 51"/>
                  <a:gd name="T11" fmla="*/ 1 h 174"/>
                  <a:gd name="T12" fmla="*/ 24 w 51"/>
                  <a:gd name="T13" fmla="*/ 10 h 174"/>
                  <a:gd name="T14" fmla="*/ 50 w 51"/>
                  <a:gd name="T15" fmla="*/ 160 h 174"/>
                  <a:gd name="T16" fmla="*/ 4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41" y="173"/>
                    </a:moveTo>
                    <a:cubicBezTo>
                      <a:pt x="41" y="173"/>
                      <a:pt x="41" y="173"/>
                      <a:pt x="41" y="173"/>
                    </a:cubicBezTo>
                    <a:cubicBezTo>
                      <a:pt x="35" y="174"/>
                      <a:pt x="29" y="170"/>
                      <a:pt x="28" y="164"/>
                    </a:cubicBezTo>
                    <a:cubicBezTo>
                      <a:pt x="1" y="14"/>
                      <a:pt x="1" y="14"/>
                      <a:pt x="1" y="14"/>
                    </a:cubicBezTo>
                    <a:cubicBezTo>
                      <a:pt x="0" y="8"/>
                      <a:pt x="4" y="2"/>
                      <a:pt x="11" y="1"/>
                    </a:cubicBezTo>
                    <a:cubicBezTo>
                      <a:pt x="11" y="1"/>
                      <a:pt x="11" y="1"/>
                      <a:pt x="11" y="1"/>
                    </a:cubicBezTo>
                    <a:cubicBezTo>
                      <a:pt x="17" y="0"/>
                      <a:pt x="23" y="4"/>
                      <a:pt x="24" y="10"/>
                    </a:cubicBezTo>
                    <a:cubicBezTo>
                      <a:pt x="50" y="160"/>
                      <a:pt x="50" y="160"/>
                      <a:pt x="50" y="160"/>
                    </a:cubicBezTo>
                    <a:cubicBezTo>
                      <a:pt x="51" y="166"/>
                      <a:pt x="47" y="172"/>
                      <a:pt x="41" y="173"/>
                    </a:cubicBezTo>
                    <a:close/>
                  </a:path>
                </a:pathLst>
              </a:custGeom>
              <a:solidFill>
                <a:schemeClr val="accent1"/>
              </a:solidFill>
              <a:ln>
                <a:noFill/>
              </a:ln>
            </p:spPr>
            <p:txBody>
              <a:bodyPr anchor="ctr"/>
              <a:lstStyle/>
              <a:p>
                <a:pPr algn="ctr"/>
                <a:endParaRPr/>
              </a:p>
            </p:txBody>
          </p:sp>
          <p:sp>
            <p:nvSpPr>
              <p:cNvPr id="100" name="îṡ1ïḍe"/>
              <p:cNvSpPr/>
              <p:nvPr/>
            </p:nvSpPr>
            <p:spPr bwMode="auto">
              <a:xfrm>
                <a:off x="5336381" y="1758391"/>
                <a:ext cx="237557" cy="367671"/>
              </a:xfrm>
              <a:custGeom>
                <a:avLst/>
                <a:gdLst>
                  <a:gd name="T0" fmla="*/ 95 w 102"/>
                  <a:gd name="T1" fmla="*/ 154 h 158"/>
                  <a:gd name="T2" fmla="*/ 95 w 102"/>
                  <a:gd name="T3" fmla="*/ 154 h 158"/>
                  <a:gd name="T4" fmla="*/ 79 w 102"/>
                  <a:gd name="T5" fmla="*/ 150 h 158"/>
                  <a:gd name="T6" fmla="*/ 3 w 102"/>
                  <a:gd name="T7" fmla="*/ 19 h 158"/>
                  <a:gd name="T8" fmla="*/ 8 w 102"/>
                  <a:gd name="T9" fmla="*/ 3 h 158"/>
                  <a:gd name="T10" fmla="*/ 8 w 102"/>
                  <a:gd name="T11" fmla="*/ 3 h 158"/>
                  <a:gd name="T12" fmla="*/ 23 w 102"/>
                  <a:gd name="T13" fmla="*/ 8 h 158"/>
                  <a:gd name="T14" fmla="*/ 99 w 102"/>
                  <a:gd name="T15" fmla="*/ 139 h 158"/>
                  <a:gd name="T16" fmla="*/ 95 w 102"/>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58">
                    <a:moveTo>
                      <a:pt x="95" y="154"/>
                    </a:moveTo>
                    <a:cubicBezTo>
                      <a:pt x="95" y="154"/>
                      <a:pt x="95" y="154"/>
                      <a:pt x="95" y="154"/>
                    </a:cubicBezTo>
                    <a:cubicBezTo>
                      <a:pt x="89" y="158"/>
                      <a:pt x="82" y="156"/>
                      <a:pt x="79" y="150"/>
                    </a:cubicBezTo>
                    <a:cubicBezTo>
                      <a:pt x="3" y="19"/>
                      <a:pt x="3" y="19"/>
                      <a:pt x="3" y="19"/>
                    </a:cubicBezTo>
                    <a:cubicBezTo>
                      <a:pt x="0" y="14"/>
                      <a:pt x="2" y="7"/>
                      <a:pt x="8" y="3"/>
                    </a:cubicBezTo>
                    <a:cubicBezTo>
                      <a:pt x="8" y="3"/>
                      <a:pt x="8" y="3"/>
                      <a:pt x="8" y="3"/>
                    </a:cubicBezTo>
                    <a:cubicBezTo>
                      <a:pt x="13" y="0"/>
                      <a:pt x="20" y="2"/>
                      <a:pt x="23" y="8"/>
                    </a:cubicBezTo>
                    <a:cubicBezTo>
                      <a:pt x="99" y="139"/>
                      <a:pt x="99" y="139"/>
                      <a:pt x="99" y="139"/>
                    </a:cubicBezTo>
                    <a:cubicBezTo>
                      <a:pt x="102" y="144"/>
                      <a:pt x="100" y="151"/>
                      <a:pt x="95" y="154"/>
                    </a:cubicBezTo>
                    <a:close/>
                  </a:path>
                </a:pathLst>
              </a:custGeom>
              <a:solidFill>
                <a:schemeClr val="accent1"/>
              </a:solidFill>
              <a:ln>
                <a:noFill/>
              </a:ln>
            </p:spPr>
            <p:txBody>
              <a:bodyPr anchor="ctr"/>
              <a:lstStyle/>
              <a:p>
                <a:pPr algn="ctr"/>
                <a:endParaRPr/>
              </a:p>
            </p:txBody>
          </p:sp>
          <p:sp>
            <p:nvSpPr>
              <p:cNvPr id="101" name="ïs1idê"/>
              <p:cNvSpPr/>
              <p:nvPr/>
            </p:nvSpPr>
            <p:spPr bwMode="auto">
              <a:xfrm>
                <a:off x="6200850" y="1597720"/>
                <a:ext cx="119271" cy="405127"/>
              </a:xfrm>
              <a:custGeom>
                <a:avLst/>
                <a:gdLst>
                  <a:gd name="T0" fmla="*/ 11 w 51"/>
                  <a:gd name="T1" fmla="*/ 173 h 174"/>
                  <a:gd name="T2" fmla="*/ 11 w 51"/>
                  <a:gd name="T3" fmla="*/ 173 h 174"/>
                  <a:gd name="T4" fmla="*/ 2 w 51"/>
                  <a:gd name="T5" fmla="*/ 160 h 174"/>
                  <a:gd name="T6" fmla="*/ 28 w 51"/>
                  <a:gd name="T7" fmla="*/ 10 h 174"/>
                  <a:gd name="T8" fmla="*/ 41 w 51"/>
                  <a:gd name="T9" fmla="*/ 1 h 174"/>
                  <a:gd name="T10" fmla="*/ 41 w 51"/>
                  <a:gd name="T11" fmla="*/ 1 h 174"/>
                  <a:gd name="T12" fmla="*/ 50 w 51"/>
                  <a:gd name="T13" fmla="*/ 14 h 174"/>
                  <a:gd name="T14" fmla="*/ 24 w 51"/>
                  <a:gd name="T15" fmla="*/ 164 h 174"/>
                  <a:gd name="T16" fmla="*/ 1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11" y="173"/>
                    </a:moveTo>
                    <a:cubicBezTo>
                      <a:pt x="11" y="173"/>
                      <a:pt x="11" y="173"/>
                      <a:pt x="11" y="173"/>
                    </a:cubicBezTo>
                    <a:cubicBezTo>
                      <a:pt x="5" y="172"/>
                      <a:pt x="0" y="166"/>
                      <a:pt x="2" y="160"/>
                    </a:cubicBezTo>
                    <a:cubicBezTo>
                      <a:pt x="28" y="10"/>
                      <a:pt x="28" y="10"/>
                      <a:pt x="28" y="10"/>
                    </a:cubicBezTo>
                    <a:cubicBezTo>
                      <a:pt x="29" y="4"/>
                      <a:pt x="35" y="0"/>
                      <a:pt x="41" y="1"/>
                    </a:cubicBezTo>
                    <a:cubicBezTo>
                      <a:pt x="41" y="1"/>
                      <a:pt x="41" y="1"/>
                      <a:pt x="41" y="1"/>
                    </a:cubicBezTo>
                    <a:cubicBezTo>
                      <a:pt x="47" y="2"/>
                      <a:pt x="51" y="8"/>
                      <a:pt x="50" y="14"/>
                    </a:cubicBezTo>
                    <a:cubicBezTo>
                      <a:pt x="24" y="164"/>
                      <a:pt x="24" y="164"/>
                      <a:pt x="24" y="164"/>
                    </a:cubicBezTo>
                    <a:cubicBezTo>
                      <a:pt x="23" y="170"/>
                      <a:pt x="17" y="174"/>
                      <a:pt x="11" y="173"/>
                    </a:cubicBezTo>
                    <a:close/>
                  </a:path>
                </a:pathLst>
              </a:custGeom>
              <a:solidFill>
                <a:schemeClr val="accent1"/>
              </a:solidFill>
              <a:ln>
                <a:noFill/>
              </a:ln>
            </p:spPr>
            <p:txBody>
              <a:bodyPr anchor="ctr"/>
              <a:lstStyle/>
              <a:p>
                <a:pPr algn="ctr"/>
                <a:endParaRPr/>
              </a:p>
            </p:txBody>
          </p:sp>
          <p:sp>
            <p:nvSpPr>
              <p:cNvPr id="102" name="îṥľïḍè"/>
              <p:cNvSpPr/>
              <p:nvPr/>
            </p:nvSpPr>
            <p:spPr bwMode="auto">
              <a:xfrm>
                <a:off x="6534021" y="1758391"/>
                <a:ext cx="235586" cy="367671"/>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chemeClr val="accent1"/>
              </a:solidFill>
              <a:ln>
                <a:noFill/>
              </a:ln>
            </p:spPr>
            <p:txBody>
              <a:bodyPr anchor="ctr"/>
              <a:lstStyle/>
              <a:p>
                <a:pPr algn="ctr"/>
                <a:endParaRPr/>
              </a:p>
            </p:txBody>
          </p:sp>
          <p:sp>
            <p:nvSpPr>
              <p:cNvPr id="103" name="iṡlîḓe"/>
              <p:cNvSpPr/>
              <p:nvPr/>
            </p:nvSpPr>
            <p:spPr bwMode="auto">
              <a:xfrm>
                <a:off x="6804106" y="2065933"/>
                <a:ext cx="331200" cy="286843"/>
              </a:xfrm>
              <a:custGeom>
                <a:avLst/>
                <a:gdLst>
                  <a:gd name="T0" fmla="*/ 4 w 142"/>
                  <a:gd name="T1" fmla="*/ 118 h 123"/>
                  <a:gd name="T2" fmla="*/ 4 w 142"/>
                  <a:gd name="T3" fmla="*/ 118 h 123"/>
                  <a:gd name="T4" fmla="*/ 6 w 142"/>
                  <a:gd name="T5" fmla="*/ 101 h 123"/>
                  <a:gd name="T6" fmla="*/ 122 w 142"/>
                  <a:gd name="T7" fmla="*/ 4 h 123"/>
                  <a:gd name="T8" fmla="*/ 138 w 142"/>
                  <a:gd name="T9" fmla="*/ 6 h 123"/>
                  <a:gd name="T10" fmla="*/ 138 w 142"/>
                  <a:gd name="T11" fmla="*/ 6 h 123"/>
                  <a:gd name="T12" fmla="*/ 136 w 142"/>
                  <a:gd name="T13" fmla="*/ 22 h 123"/>
                  <a:gd name="T14" fmla="*/ 20 w 142"/>
                  <a:gd name="T15" fmla="*/ 119 h 123"/>
                  <a:gd name="T16" fmla="*/ 4 w 142"/>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3">
                    <a:moveTo>
                      <a:pt x="4" y="118"/>
                    </a:moveTo>
                    <a:cubicBezTo>
                      <a:pt x="4" y="118"/>
                      <a:pt x="4" y="118"/>
                      <a:pt x="4" y="118"/>
                    </a:cubicBezTo>
                    <a:cubicBezTo>
                      <a:pt x="0" y="113"/>
                      <a:pt x="1" y="106"/>
                      <a:pt x="6" y="101"/>
                    </a:cubicBezTo>
                    <a:cubicBezTo>
                      <a:pt x="122" y="4"/>
                      <a:pt x="122" y="4"/>
                      <a:pt x="122" y="4"/>
                    </a:cubicBezTo>
                    <a:cubicBezTo>
                      <a:pt x="127" y="0"/>
                      <a:pt x="134" y="1"/>
                      <a:pt x="138" y="6"/>
                    </a:cubicBezTo>
                    <a:cubicBezTo>
                      <a:pt x="138" y="6"/>
                      <a:pt x="138" y="6"/>
                      <a:pt x="138" y="6"/>
                    </a:cubicBezTo>
                    <a:cubicBezTo>
                      <a:pt x="142" y="10"/>
                      <a:pt x="141" y="18"/>
                      <a:pt x="136" y="22"/>
                    </a:cubicBezTo>
                    <a:cubicBezTo>
                      <a:pt x="20" y="119"/>
                      <a:pt x="20" y="119"/>
                      <a:pt x="20" y="119"/>
                    </a:cubicBezTo>
                    <a:cubicBezTo>
                      <a:pt x="16" y="123"/>
                      <a:pt x="8" y="122"/>
                      <a:pt x="4" y="118"/>
                    </a:cubicBezTo>
                    <a:close/>
                  </a:path>
                </a:pathLst>
              </a:custGeom>
              <a:solidFill>
                <a:schemeClr val="accent1"/>
              </a:solidFill>
              <a:ln>
                <a:noFill/>
              </a:ln>
            </p:spPr>
            <p:txBody>
              <a:bodyPr anchor="ctr"/>
              <a:lstStyle/>
              <a:p>
                <a:pPr algn="ctr"/>
                <a:endParaRPr/>
              </a:p>
            </p:txBody>
          </p:sp>
          <p:sp>
            <p:nvSpPr>
              <p:cNvPr id="104" name="íṥlïḍê"/>
              <p:cNvSpPr/>
              <p:nvPr/>
            </p:nvSpPr>
            <p:spPr bwMode="auto">
              <a:xfrm>
                <a:off x="4972653" y="2065933"/>
                <a:ext cx="328242" cy="286843"/>
              </a:xfrm>
              <a:custGeom>
                <a:avLst/>
                <a:gdLst>
                  <a:gd name="T0" fmla="*/ 137 w 141"/>
                  <a:gd name="T1" fmla="*/ 118 h 123"/>
                  <a:gd name="T2" fmla="*/ 137 w 141"/>
                  <a:gd name="T3" fmla="*/ 118 h 123"/>
                  <a:gd name="T4" fmla="*/ 121 w 141"/>
                  <a:gd name="T5" fmla="*/ 119 h 123"/>
                  <a:gd name="T6" fmla="*/ 5 w 141"/>
                  <a:gd name="T7" fmla="*/ 22 h 123"/>
                  <a:gd name="T8" fmla="*/ 4 w 141"/>
                  <a:gd name="T9" fmla="*/ 6 h 123"/>
                  <a:gd name="T10" fmla="*/ 4 w 141"/>
                  <a:gd name="T11" fmla="*/ 6 h 123"/>
                  <a:gd name="T12" fmla="*/ 20 w 141"/>
                  <a:gd name="T13" fmla="*/ 4 h 123"/>
                  <a:gd name="T14" fmla="*/ 136 w 141"/>
                  <a:gd name="T15" fmla="*/ 101 h 123"/>
                  <a:gd name="T16" fmla="*/ 137 w 141"/>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23">
                    <a:moveTo>
                      <a:pt x="137" y="118"/>
                    </a:moveTo>
                    <a:cubicBezTo>
                      <a:pt x="137" y="118"/>
                      <a:pt x="137" y="118"/>
                      <a:pt x="137" y="118"/>
                    </a:cubicBezTo>
                    <a:cubicBezTo>
                      <a:pt x="133" y="122"/>
                      <a:pt x="126" y="123"/>
                      <a:pt x="121" y="119"/>
                    </a:cubicBezTo>
                    <a:cubicBezTo>
                      <a:pt x="5" y="22"/>
                      <a:pt x="5" y="22"/>
                      <a:pt x="5" y="22"/>
                    </a:cubicBezTo>
                    <a:cubicBezTo>
                      <a:pt x="0" y="18"/>
                      <a:pt x="0" y="10"/>
                      <a:pt x="4" y="6"/>
                    </a:cubicBezTo>
                    <a:cubicBezTo>
                      <a:pt x="4" y="6"/>
                      <a:pt x="4" y="6"/>
                      <a:pt x="4" y="6"/>
                    </a:cubicBezTo>
                    <a:cubicBezTo>
                      <a:pt x="8" y="1"/>
                      <a:pt x="15" y="0"/>
                      <a:pt x="20" y="4"/>
                    </a:cubicBezTo>
                    <a:cubicBezTo>
                      <a:pt x="136" y="101"/>
                      <a:pt x="136" y="101"/>
                      <a:pt x="136" y="101"/>
                    </a:cubicBezTo>
                    <a:cubicBezTo>
                      <a:pt x="141" y="106"/>
                      <a:pt x="141" y="113"/>
                      <a:pt x="137" y="118"/>
                    </a:cubicBezTo>
                    <a:close/>
                  </a:path>
                </a:pathLst>
              </a:custGeom>
              <a:solidFill>
                <a:schemeClr val="accent1"/>
              </a:solidFill>
              <a:ln>
                <a:noFill/>
              </a:ln>
            </p:spPr>
            <p:txBody>
              <a:bodyPr anchor="ctr"/>
              <a:lstStyle/>
              <a:p>
                <a:pPr algn="ctr"/>
                <a:endParaRPr/>
              </a:p>
            </p:txBody>
          </p:sp>
        </p:grpSp>
        <p:sp>
          <p:nvSpPr>
            <p:cNvPr id="66" name="îşľîde"/>
            <p:cNvSpPr txBox="1"/>
            <p:nvPr/>
          </p:nvSpPr>
          <p:spPr>
            <a:xfrm>
              <a:off x="5144585" y="3332445"/>
              <a:ext cx="1804590" cy="626258"/>
            </a:xfrm>
            <a:prstGeom prst="rect">
              <a:avLst/>
            </a:prstGeom>
            <a:noFill/>
          </p:spPr>
          <p:txBody>
            <a:bodyPr wrap="none" anchor="ctr" anchorCtr="0">
              <a:normAutofit/>
            </a:bodyPr>
            <a:lstStyle/>
            <a:p>
              <a:pPr algn="ctr"/>
              <a:r>
                <a:rPr lang="en-US" altLang="zh-CN" sz="2800" b="1" dirty="0"/>
                <a:t>InternHive</a:t>
              </a:r>
              <a:endParaRPr lang="zh-CN" altLang="en-US" sz="2800" b="1" dirty="0"/>
            </a:p>
          </p:txBody>
        </p:sp>
        <p:grpSp>
          <p:nvGrpSpPr>
            <p:cNvPr id="67" name="îṧľiḋe"/>
            <p:cNvGrpSpPr/>
            <p:nvPr/>
          </p:nvGrpSpPr>
          <p:grpSpPr>
            <a:xfrm>
              <a:off x="8066304" y="5108286"/>
              <a:ext cx="464344" cy="450850"/>
              <a:chOff x="8216107" y="4449763"/>
              <a:chExt cx="464344" cy="450850"/>
            </a:xfrm>
            <a:solidFill>
              <a:schemeClr val="accent4"/>
            </a:solidFill>
          </p:grpSpPr>
          <p:sp>
            <p:nvSpPr>
              <p:cNvPr id="90" name="îs1iḋé"/>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anchor="ctr"/>
              <a:lstStyle/>
              <a:p>
                <a:pPr algn="ctr"/>
                <a:endParaRPr/>
              </a:p>
            </p:txBody>
          </p:sp>
          <p:sp>
            <p:nvSpPr>
              <p:cNvPr id="91" name="ïšḻïḓé"/>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anchor="ctr"/>
              <a:lstStyle/>
              <a:p>
                <a:pPr algn="ctr"/>
                <a:endParaRPr/>
              </a:p>
            </p:txBody>
          </p:sp>
        </p:grpSp>
        <p:grpSp>
          <p:nvGrpSpPr>
            <p:cNvPr id="68" name="íṧlíḋê"/>
            <p:cNvGrpSpPr/>
            <p:nvPr/>
          </p:nvGrpSpPr>
          <p:grpSpPr>
            <a:xfrm>
              <a:off x="3689817" y="5108286"/>
              <a:ext cx="319088" cy="465138"/>
              <a:chOff x="5441157" y="4440238"/>
              <a:chExt cx="319088" cy="465138"/>
            </a:xfrm>
            <a:solidFill>
              <a:schemeClr val="accent5"/>
            </a:solidFill>
          </p:grpSpPr>
          <p:sp>
            <p:nvSpPr>
              <p:cNvPr id="87" name="ïṣļîḍe"/>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anchor="ctr"/>
              <a:lstStyle/>
              <a:p>
                <a:pPr algn="ctr"/>
                <a:endParaRPr/>
              </a:p>
            </p:txBody>
          </p:sp>
          <p:sp>
            <p:nvSpPr>
              <p:cNvPr id="88" name="ïsļïḋê"/>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anchor="ctr"/>
              <a:lstStyle/>
              <a:p>
                <a:pPr algn="ctr"/>
                <a:endParaRPr/>
              </a:p>
            </p:txBody>
          </p:sp>
          <p:sp>
            <p:nvSpPr>
              <p:cNvPr id="89" name="ïšḷíḓe"/>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anchor="ctr"/>
              <a:lstStyle/>
              <a:p>
                <a:pPr algn="ctr"/>
                <a:endParaRPr/>
              </a:p>
            </p:txBody>
          </p:sp>
        </p:grpSp>
        <p:grpSp>
          <p:nvGrpSpPr>
            <p:cNvPr id="69" name="ïṧ1íďé"/>
            <p:cNvGrpSpPr/>
            <p:nvPr/>
          </p:nvGrpSpPr>
          <p:grpSpPr>
            <a:xfrm>
              <a:off x="8007567" y="1930234"/>
              <a:ext cx="465138" cy="435769"/>
              <a:chOff x="5368132" y="3540125"/>
              <a:chExt cx="465138" cy="435769"/>
            </a:xfrm>
            <a:solidFill>
              <a:schemeClr val="accent3"/>
            </a:solidFill>
          </p:grpSpPr>
          <p:sp>
            <p:nvSpPr>
              <p:cNvPr id="85" name="îṧľidè"/>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endParaRPr/>
              </a:p>
            </p:txBody>
          </p:sp>
          <p:sp>
            <p:nvSpPr>
              <p:cNvPr id="86" name="iS1îḓê"/>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endParaRPr/>
              </a:p>
            </p:txBody>
          </p:sp>
        </p:grpSp>
        <p:grpSp>
          <p:nvGrpSpPr>
            <p:cNvPr id="70" name="îśľídê"/>
            <p:cNvGrpSpPr/>
            <p:nvPr/>
          </p:nvGrpSpPr>
          <p:grpSpPr>
            <a:xfrm>
              <a:off x="3647155" y="1860757"/>
              <a:ext cx="319088" cy="465138"/>
              <a:chOff x="3582988" y="3510757"/>
              <a:chExt cx="319088" cy="465138"/>
            </a:xfrm>
            <a:solidFill>
              <a:schemeClr val="accent2"/>
            </a:solidFill>
          </p:grpSpPr>
          <p:sp>
            <p:nvSpPr>
              <p:cNvPr id="83" name="íṥḷîďê"/>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endParaRPr/>
              </a:p>
            </p:txBody>
          </p:sp>
          <p:sp>
            <p:nvSpPr>
              <p:cNvPr id="84" name="išļiḓê"/>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endParaRPr/>
              </a:p>
            </p:txBody>
          </p:sp>
        </p:grpSp>
        <p:grpSp>
          <p:nvGrpSpPr>
            <p:cNvPr id="71" name="îSḷîḓè"/>
            <p:cNvGrpSpPr/>
            <p:nvPr/>
          </p:nvGrpSpPr>
          <p:grpSpPr>
            <a:xfrm>
              <a:off x="8935756" y="2491389"/>
              <a:ext cx="2108063" cy="1540150"/>
              <a:chOff x="8638517" y="1666958"/>
              <a:chExt cx="2108063" cy="1540150"/>
            </a:xfrm>
          </p:grpSpPr>
          <p:sp>
            <p:nvSpPr>
              <p:cNvPr id="81" name="îšḻíḍè"/>
              <p:cNvSpPr/>
              <p:nvPr/>
            </p:nvSpPr>
            <p:spPr bwMode="auto">
              <a:xfrm>
                <a:off x="8638517" y="2054556"/>
                <a:ext cx="2108063" cy="115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r>
                  <a:rPr lang="zh-CN" altLang="en-US" sz="900" dirty="0">
                    <a:cs typeface="Calibri" panose="020F0502020204030204"/>
                  </a:rPr>
                  <a:t>学校掌握学生更加全面的信息，包括专业水平、技能和兴趣等。基于这些信息，平台可以提供更加个性化、针对性的实习推荐，使学生能够找到最适合自己的实习机会。</a:t>
                </a:r>
              </a:p>
            </p:txBody>
          </p:sp>
          <p:sp>
            <p:nvSpPr>
              <p:cNvPr id="82" name="ïṥlïḍê"/>
              <p:cNvSpPr txBox="1"/>
              <p:nvPr/>
            </p:nvSpPr>
            <p:spPr bwMode="auto">
              <a:xfrm>
                <a:off x="8638517" y="1666958"/>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个性化推荐</a:t>
                </a:r>
                <a:endParaRPr lang="en-US" altLang="zh-CN" sz="1800" b="1" dirty="0"/>
              </a:p>
            </p:txBody>
          </p:sp>
        </p:grpSp>
        <p:grpSp>
          <p:nvGrpSpPr>
            <p:cNvPr id="72" name="í$ľîďê"/>
            <p:cNvGrpSpPr/>
            <p:nvPr/>
          </p:nvGrpSpPr>
          <p:grpSpPr>
            <a:xfrm>
              <a:off x="8935756" y="4031540"/>
              <a:ext cx="2108063" cy="2040786"/>
              <a:chOff x="8638517" y="4878509"/>
              <a:chExt cx="2108063" cy="2040786"/>
            </a:xfrm>
          </p:grpSpPr>
          <p:sp>
            <p:nvSpPr>
              <p:cNvPr id="79" name="iṧļíḍè"/>
              <p:cNvSpPr/>
              <p:nvPr/>
            </p:nvSpPr>
            <p:spPr bwMode="auto">
              <a:xfrm>
                <a:off x="8638517" y="5266107"/>
                <a:ext cx="2108063" cy="165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r>
                  <a:rPr lang="zh-CN" altLang="en-US" sz="900" dirty="0">
                    <a:cs typeface="Calibri" panose="020F0502020204030204"/>
                  </a:rPr>
                  <a:t>平台整合和利用了学校的资源，为学生提供更多的实习机会。学校可以与企业建立合作关系，开拓实习资源，为学生提供更广泛的选择。</a:t>
                </a:r>
              </a:p>
            </p:txBody>
          </p:sp>
          <p:sp>
            <p:nvSpPr>
              <p:cNvPr id="80" name="i$ľïḍê"/>
              <p:cNvSpPr txBox="1"/>
              <p:nvPr/>
            </p:nvSpPr>
            <p:spPr bwMode="auto">
              <a:xfrm>
                <a:off x="8638517" y="4878509"/>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学校资源整合</a:t>
                </a:r>
                <a:endParaRPr lang="en-US" altLang="zh-CN" sz="1800" b="1" dirty="0"/>
              </a:p>
            </p:txBody>
          </p:sp>
        </p:grpSp>
        <p:grpSp>
          <p:nvGrpSpPr>
            <p:cNvPr id="73" name="ïśļîḍe"/>
            <p:cNvGrpSpPr/>
            <p:nvPr/>
          </p:nvGrpSpPr>
          <p:grpSpPr>
            <a:xfrm>
              <a:off x="1148181" y="4031540"/>
              <a:ext cx="2108063" cy="1439384"/>
              <a:chOff x="1155280" y="4878509"/>
              <a:chExt cx="2108063" cy="1439384"/>
            </a:xfrm>
          </p:grpSpPr>
          <p:sp>
            <p:nvSpPr>
              <p:cNvPr id="77" name="isḻiḋê"/>
              <p:cNvSpPr/>
              <p:nvPr/>
            </p:nvSpPr>
            <p:spPr bwMode="auto">
              <a:xfrm>
                <a:off x="1155280" y="5266107"/>
                <a:ext cx="2108063" cy="105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zh-CN" altLang="en-US" sz="900" dirty="0">
                    <a:cs typeface="Calibri" panose="020F0502020204030204"/>
                  </a:rPr>
                  <a:t>平台由学校负责管理，因此信息的安全性和可靠性更高。学生和雇主的个人信息得到保护，只有授权人员可以访问和使用。</a:t>
                </a:r>
              </a:p>
              <a:p>
                <a:pPr algn="r">
                  <a:lnSpc>
                    <a:spcPct val="130000"/>
                  </a:lnSpc>
                </a:pPr>
                <a:endParaRPr lang="en-US" altLang="zh-CN" sz="1100" dirty="0"/>
              </a:p>
            </p:txBody>
          </p:sp>
          <p:sp>
            <p:nvSpPr>
              <p:cNvPr id="78" name="íṩ1íḓe"/>
              <p:cNvSpPr txBox="1"/>
              <p:nvPr/>
            </p:nvSpPr>
            <p:spPr bwMode="auto">
              <a:xfrm>
                <a:off x="1155280" y="4878509"/>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b="1" dirty="0">
                    <a:sym typeface="Calibri" panose="020F0502020204030204"/>
                  </a:rPr>
                  <a:t>安全可靠</a:t>
                </a:r>
                <a:endParaRPr lang="de-DE" altLang="zh-CN" b="1" dirty="0">
                  <a:sym typeface="Calibri" panose="020F0502020204030204"/>
                </a:endParaRPr>
              </a:p>
            </p:txBody>
          </p:sp>
        </p:grpSp>
        <p:grpSp>
          <p:nvGrpSpPr>
            <p:cNvPr id="74" name="ïślidé"/>
            <p:cNvGrpSpPr/>
            <p:nvPr/>
          </p:nvGrpSpPr>
          <p:grpSpPr>
            <a:xfrm>
              <a:off x="1148181" y="2491389"/>
              <a:ext cx="2108063" cy="1252068"/>
              <a:chOff x="1155280" y="1626425"/>
              <a:chExt cx="2108063" cy="1252068"/>
            </a:xfrm>
          </p:grpSpPr>
          <p:sp>
            <p:nvSpPr>
              <p:cNvPr id="75" name="íşḷïďe"/>
              <p:cNvSpPr/>
              <p:nvPr/>
            </p:nvSpPr>
            <p:spPr bwMode="auto">
              <a:xfrm>
                <a:off x="1155280" y="2014023"/>
                <a:ext cx="2108063" cy="86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zh-CN" altLang="en-US" sz="900" dirty="0">
                    <a:cs typeface="Calibri" panose="020F0502020204030204"/>
                  </a:rPr>
                  <a:t>与一般商业实习平台相比，由学校管理的平台简化了实习申请的流程，使其更加高效和便捷。</a:t>
                </a:r>
              </a:p>
            </p:txBody>
          </p:sp>
          <p:sp>
            <p:nvSpPr>
              <p:cNvPr id="76" name="îṥ1ïḍe"/>
              <p:cNvSpPr txBox="1"/>
              <p:nvPr/>
            </p:nvSpPr>
            <p:spPr bwMode="auto">
              <a:xfrm>
                <a:off x="1155280" y="1626425"/>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b="1" dirty="0">
                    <a:sym typeface="Calibri" panose="020F0502020204030204"/>
                  </a:rPr>
                  <a:t>简化流程</a:t>
                </a:r>
                <a:endParaRPr lang="de-DE" altLang="zh-CN" b="1" dirty="0">
                  <a:sym typeface="Calibri" panose="020F0502020204030204"/>
                </a:endParaRPr>
              </a:p>
            </p:txBody>
          </p:sp>
        </p:grpSp>
      </p:grpSp>
    </p:spTree>
    <p:extLst>
      <p:ext uri="{BB962C8B-B14F-4D97-AF65-F5344CB8AC3E}">
        <p14:creationId xmlns:p14="http://schemas.microsoft.com/office/powerpoint/2010/main" val="204467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l"/>
            <a:r>
              <a:rPr lang="zh-CN" altLang="en-US" dirty="0"/>
              <a:t>项目架构</a:t>
            </a:r>
            <a:endParaRPr lang="zh-CN" altLang="en-US" b="0"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分层架构</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7</a:t>
            </a:fld>
            <a:endParaRPr lang="zh-CN" altLang="en-US" dirty="0"/>
          </a:p>
        </p:txBody>
      </p:sp>
      <p:grpSp>
        <p:nvGrpSpPr>
          <p:cNvPr id="5" name="4de2957c-41a6-4efc-9d05-3e49b3770d2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814007" y="1731344"/>
            <a:ext cx="7353439" cy="3806475"/>
            <a:chOff x="1107937" y="2351017"/>
            <a:chExt cx="7353439" cy="3806475"/>
          </a:xfrm>
        </p:grpSpPr>
        <p:sp>
          <p:nvSpPr>
            <p:cNvPr id="6" name="îślïḑé"/>
            <p:cNvSpPr/>
            <p:nvPr/>
          </p:nvSpPr>
          <p:spPr>
            <a:xfrm flipV="1">
              <a:off x="3938760" y="3269548"/>
              <a:ext cx="1691792" cy="1430977"/>
            </a:xfrm>
            <a:prstGeom prst="rect">
              <a:avLst/>
            </a:prstGeom>
            <a:solidFill>
              <a:schemeClr val="accent2"/>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ļídê"/>
            <p:cNvSpPr/>
            <p:nvPr/>
          </p:nvSpPr>
          <p:spPr bwMode="auto">
            <a:xfrm>
              <a:off x="4479992" y="3129808"/>
              <a:ext cx="609329" cy="609329"/>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2"/>
            </a:solidFill>
            <a:ln>
              <a:noFill/>
            </a:ln>
          </p:spPr>
          <p:txBody>
            <a:bodyPr anchor="ctr"/>
            <a:lstStyle/>
            <a:p>
              <a:pPr algn="ctr"/>
              <a:endParaRPr/>
            </a:p>
          </p:txBody>
        </p:sp>
        <p:grpSp>
          <p:nvGrpSpPr>
            <p:cNvPr id="9" name="îślïḓe"/>
            <p:cNvGrpSpPr/>
            <p:nvPr/>
          </p:nvGrpSpPr>
          <p:grpSpPr>
            <a:xfrm>
              <a:off x="3730625" y="4325964"/>
              <a:ext cx="2108063" cy="1307746"/>
              <a:chOff x="1326000" y="4868424"/>
              <a:chExt cx="2108063" cy="1307746"/>
            </a:xfrm>
          </p:grpSpPr>
          <p:sp>
            <p:nvSpPr>
              <p:cNvPr id="28" name="íṥľiḑe"/>
              <p:cNvSpPr/>
              <p:nvPr/>
            </p:nvSpPr>
            <p:spPr bwMode="auto">
              <a:xfrm>
                <a:off x="1326000" y="5256022"/>
                <a:ext cx="2108063" cy="92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1100" dirty="0"/>
                  <a:t>处理系统的核心业务规则和逻辑，执行相应的操作。</a:t>
                </a:r>
                <a:endParaRPr lang="en-US" altLang="zh-CN" sz="1100" dirty="0"/>
              </a:p>
            </p:txBody>
          </p:sp>
          <p:sp>
            <p:nvSpPr>
              <p:cNvPr id="29" name="íSļiḍè"/>
              <p:cNvSpPr txBox="1"/>
              <p:nvPr/>
            </p:nvSpPr>
            <p:spPr bwMode="auto">
              <a:xfrm>
                <a:off x="1326000" y="486842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业务逻辑层</a:t>
                </a:r>
                <a:endParaRPr lang="en-US" altLang="zh-CN" sz="1800" b="1" dirty="0"/>
              </a:p>
            </p:txBody>
          </p:sp>
        </p:grpSp>
        <p:sp>
          <p:nvSpPr>
            <p:cNvPr id="14" name="iŝḷíḑè"/>
            <p:cNvSpPr/>
            <p:nvPr/>
          </p:nvSpPr>
          <p:spPr>
            <a:xfrm flipV="1">
              <a:off x="6561448" y="2547047"/>
              <a:ext cx="1691792" cy="1430977"/>
            </a:xfrm>
            <a:prstGeom prst="rect">
              <a:avLst/>
            </a:prstGeom>
            <a:solidFill>
              <a:schemeClr val="accent3"/>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iṣlïḍé"/>
            <p:cNvSpPr/>
            <p:nvPr/>
          </p:nvSpPr>
          <p:spPr bwMode="auto">
            <a:xfrm>
              <a:off x="7102680" y="2351017"/>
              <a:ext cx="609329" cy="609329"/>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3"/>
            </a:solidFill>
            <a:ln>
              <a:noFill/>
            </a:ln>
          </p:spPr>
          <p:txBody>
            <a:bodyPr anchor="ctr"/>
            <a:lstStyle/>
            <a:p>
              <a:pPr algn="ctr"/>
              <a:endParaRPr/>
            </a:p>
          </p:txBody>
        </p:sp>
        <p:grpSp>
          <p:nvGrpSpPr>
            <p:cNvPr id="17" name="îšļïḋe"/>
            <p:cNvGrpSpPr/>
            <p:nvPr/>
          </p:nvGrpSpPr>
          <p:grpSpPr>
            <a:xfrm>
              <a:off x="6353313" y="3603463"/>
              <a:ext cx="2108063" cy="1213501"/>
              <a:chOff x="1326000" y="4868424"/>
              <a:chExt cx="2108063" cy="1213501"/>
            </a:xfrm>
          </p:grpSpPr>
          <p:sp>
            <p:nvSpPr>
              <p:cNvPr id="24" name="îṥļïde"/>
              <p:cNvSpPr/>
              <p:nvPr/>
            </p:nvSpPr>
            <p:spPr bwMode="auto">
              <a:xfrm>
                <a:off x="1326000" y="5256022"/>
                <a:ext cx="2108063" cy="825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1100" dirty="0"/>
                  <a:t>负责用户与系统的交互界面，展示信息和接收用户输入。</a:t>
                </a:r>
                <a:endParaRPr lang="en-US" altLang="zh-CN" sz="1100" dirty="0"/>
              </a:p>
            </p:txBody>
          </p:sp>
          <p:sp>
            <p:nvSpPr>
              <p:cNvPr id="25" name="ïşḷîḍè"/>
              <p:cNvSpPr txBox="1"/>
              <p:nvPr/>
            </p:nvSpPr>
            <p:spPr bwMode="auto">
              <a:xfrm>
                <a:off x="1326000" y="486842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a:t>界面层</a:t>
                </a:r>
                <a:endParaRPr lang="en-US" altLang="zh-CN" sz="1800" b="1" dirty="0"/>
              </a:p>
            </p:txBody>
          </p:sp>
        </p:grpSp>
        <p:sp>
          <p:nvSpPr>
            <p:cNvPr id="18" name="iś1íḓé"/>
            <p:cNvSpPr/>
            <p:nvPr/>
          </p:nvSpPr>
          <p:spPr>
            <a:xfrm flipV="1">
              <a:off x="1316072" y="3992587"/>
              <a:ext cx="1691792" cy="1430977"/>
            </a:xfrm>
            <a:prstGeom prst="rect">
              <a:avLst/>
            </a:prstGeom>
            <a:solidFill>
              <a:schemeClr val="accent1"/>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iṩḷïďê"/>
            <p:cNvSpPr/>
            <p:nvPr/>
          </p:nvSpPr>
          <p:spPr bwMode="auto">
            <a:xfrm>
              <a:off x="1857304" y="3784124"/>
              <a:ext cx="609329" cy="609329"/>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p:spPr>
          <p:txBody>
            <a:bodyPr anchor="ctr"/>
            <a:lstStyle/>
            <a:p>
              <a:pPr algn="ctr"/>
              <a:endParaRPr/>
            </a:p>
          </p:txBody>
        </p:sp>
        <p:grpSp>
          <p:nvGrpSpPr>
            <p:cNvPr id="21" name="iş1íḓê"/>
            <p:cNvGrpSpPr/>
            <p:nvPr/>
          </p:nvGrpSpPr>
          <p:grpSpPr>
            <a:xfrm>
              <a:off x="1107937" y="5049003"/>
              <a:ext cx="2108063" cy="1108489"/>
              <a:chOff x="1326000" y="4868424"/>
              <a:chExt cx="2108063" cy="1108489"/>
            </a:xfrm>
          </p:grpSpPr>
          <p:sp>
            <p:nvSpPr>
              <p:cNvPr id="22" name="ïṣľiḑê"/>
              <p:cNvSpPr/>
              <p:nvPr/>
            </p:nvSpPr>
            <p:spPr bwMode="auto">
              <a:xfrm>
                <a:off x="1326000" y="5256022"/>
                <a:ext cx="2108063" cy="72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1100" dirty="0"/>
                  <a:t>管理和存储系统的数据，提供数据的读写操作。</a:t>
                </a:r>
                <a:endParaRPr lang="en-US" altLang="zh-CN" sz="1100" dirty="0"/>
              </a:p>
            </p:txBody>
          </p:sp>
          <p:sp>
            <p:nvSpPr>
              <p:cNvPr id="23" name="ïśļîḍé"/>
              <p:cNvSpPr txBox="1"/>
              <p:nvPr/>
            </p:nvSpPr>
            <p:spPr bwMode="auto">
              <a:xfrm>
                <a:off x="1326000" y="486842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数据层</a:t>
                </a:r>
                <a:endParaRPr lang="en-US" altLang="zh-CN" sz="1800" b="1" dirty="0"/>
              </a:p>
            </p:txBody>
          </p:sp>
        </p:grpSp>
      </p:grpSp>
      <p:sp>
        <p:nvSpPr>
          <p:cNvPr id="30" name="矩形 29">
            <a:extLst>
              <a:ext uri="{FF2B5EF4-FFF2-40B4-BE49-F238E27FC236}">
                <a16:creationId xmlns:a16="http://schemas.microsoft.com/office/drawing/2014/main" id="{E97DB7F3-DCAA-4E39-B780-27A893CB4DF2}"/>
              </a:ext>
            </a:extLst>
          </p:cNvPr>
          <p:cNvSpPr/>
          <p:nvPr/>
        </p:nvSpPr>
        <p:spPr>
          <a:xfrm>
            <a:off x="914960" y="1756432"/>
            <a:ext cx="1849869" cy="2116733"/>
          </a:xfrm>
          <a:prstGeom prst="rect">
            <a:avLst/>
          </a:prstGeom>
        </p:spPr>
        <p:txBody>
          <a:bodyPr wrap="square">
            <a:spAutoFit/>
          </a:bodyPr>
          <a:lstStyle/>
          <a:p>
            <a:pPr marL="171450" indent="-171450">
              <a:lnSpc>
                <a:spcPct val="160000"/>
              </a:lnSpc>
              <a:buClr>
                <a:srgbClr val="BD374A"/>
              </a:buClr>
              <a:buSzPct val="150000"/>
              <a:buFont typeface="Arial" panose="020B0604020202020204" pitchFamily="34" charset="0"/>
              <a:buChar char="•"/>
              <a:defRPr/>
            </a:pPr>
            <a:r>
              <a:rPr lang="zh-CN" altLang="en-US" sz="1400" dirty="0">
                <a:solidFill>
                  <a:srgbClr val="000000"/>
                </a:solidFill>
              </a:rPr>
              <a:t>模块设计</a:t>
            </a:r>
            <a:endParaRPr lang="en-US" altLang="zh-CN" sz="1400" dirty="0">
              <a:solidFill>
                <a:srgbClr val="000000"/>
              </a:solidFill>
            </a:endParaRPr>
          </a:p>
          <a:p>
            <a:pPr marL="171450" indent="-171450">
              <a:lnSpc>
                <a:spcPct val="160000"/>
              </a:lnSpc>
              <a:buClr>
                <a:srgbClr val="BD374A"/>
              </a:buClr>
              <a:buSzPct val="150000"/>
              <a:buFont typeface="Arial" panose="020B0604020202020204" pitchFamily="34" charset="0"/>
              <a:buChar char="•"/>
              <a:defRPr/>
            </a:pPr>
            <a:r>
              <a:rPr lang="zh-CN" altLang="en-US" sz="1400" dirty="0">
                <a:solidFill>
                  <a:srgbClr val="000000"/>
                </a:solidFill>
              </a:rPr>
              <a:t>可维护性</a:t>
            </a:r>
            <a:endParaRPr lang="en-US" altLang="zh-CN" sz="1400" dirty="0">
              <a:solidFill>
                <a:srgbClr val="000000"/>
              </a:solidFill>
            </a:endParaRPr>
          </a:p>
          <a:p>
            <a:pPr marL="171450" indent="-171450">
              <a:lnSpc>
                <a:spcPct val="160000"/>
              </a:lnSpc>
              <a:buClr>
                <a:srgbClr val="BD374A"/>
              </a:buClr>
              <a:buSzPct val="150000"/>
              <a:buFont typeface="Arial" panose="020B0604020202020204" pitchFamily="34" charset="0"/>
              <a:buChar char="•"/>
              <a:defRPr/>
            </a:pPr>
            <a:r>
              <a:rPr lang="zh-CN" altLang="en-US" sz="1400" dirty="0">
                <a:solidFill>
                  <a:srgbClr val="000000"/>
                </a:solidFill>
              </a:rPr>
              <a:t>可扩展性</a:t>
            </a:r>
            <a:endParaRPr lang="en-US" altLang="zh-CN" sz="1400" dirty="0">
              <a:solidFill>
                <a:srgbClr val="000000"/>
              </a:solidFill>
            </a:endParaRPr>
          </a:p>
          <a:p>
            <a:pPr marL="171450" indent="-171450">
              <a:lnSpc>
                <a:spcPct val="160000"/>
              </a:lnSpc>
              <a:buClr>
                <a:srgbClr val="BD374A"/>
              </a:buClr>
              <a:buSzPct val="150000"/>
              <a:buFont typeface="Arial" panose="020B0604020202020204" pitchFamily="34" charset="0"/>
              <a:buChar char="•"/>
              <a:defRPr/>
            </a:pPr>
            <a:r>
              <a:rPr lang="zh-CN" altLang="en-US" sz="1400" dirty="0">
                <a:solidFill>
                  <a:srgbClr val="000000"/>
                </a:solidFill>
              </a:rPr>
              <a:t>可测试性</a:t>
            </a:r>
            <a:endParaRPr lang="en-US" altLang="zh-CN" sz="1400" dirty="0">
              <a:solidFill>
                <a:srgbClr val="000000"/>
              </a:solidFill>
            </a:endParaRPr>
          </a:p>
          <a:p>
            <a:pPr marL="171450" indent="-171450">
              <a:lnSpc>
                <a:spcPct val="160000"/>
              </a:lnSpc>
              <a:buClr>
                <a:srgbClr val="BD374A"/>
              </a:buClr>
              <a:buSzPct val="150000"/>
              <a:buFont typeface="Arial" panose="020B0604020202020204" pitchFamily="34" charset="0"/>
              <a:buChar char="•"/>
              <a:defRPr/>
            </a:pPr>
            <a:r>
              <a:rPr lang="zh-CN" altLang="en-US" sz="1400" dirty="0">
                <a:solidFill>
                  <a:srgbClr val="000000"/>
                </a:solidFill>
              </a:rPr>
              <a:t>安全性</a:t>
            </a:r>
            <a:endParaRPr lang="en-US" altLang="zh-CN" sz="1400" dirty="0">
              <a:solidFill>
                <a:srgbClr val="000000"/>
              </a:solidFill>
            </a:endParaRPr>
          </a:p>
          <a:p>
            <a:pPr marL="171450" indent="-171450">
              <a:lnSpc>
                <a:spcPct val="160000"/>
              </a:lnSpc>
              <a:buClr>
                <a:srgbClr val="BD374A"/>
              </a:buClr>
              <a:buSzPct val="150000"/>
              <a:buFont typeface="Arial" panose="020B0604020202020204" pitchFamily="34" charset="0"/>
              <a:buChar char="•"/>
              <a:defRPr/>
            </a:pPr>
            <a:r>
              <a:rPr lang="zh-CN" altLang="en-US" sz="1400" dirty="0">
                <a:solidFill>
                  <a:srgbClr val="000000"/>
                </a:solidFill>
              </a:rPr>
              <a:t>协同开发</a:t>
            </a:r>
            <a:endParaRPr lang="en-US" altLang="zh-CN" sz="1400" dirty="0">
              <a:solidFill>
                <a:srgbClr val="000000"/>
              </a:solidFill>
            </a:endParaRPr>
          </a:p>
        </p:txBody>
      </p:sp>
    </p:spTree>
    <p:extLst>
      <p:ext uri="{BB962C8B-B14F-4D97-AF65-F5344CB8AC3E}">
        <p14:creationId xmlns:p14="http://schemas.microsoft.com/office/powerpoint/2010/main" val="206267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04343-2EBB-4E75-BD69-D5FFC08B7B9E}"/>
              </a:ext>
            </a:extLst>
          </p:cNvPr>
          <p:cNvSpPr>
            <a:spLocks noGrp="1"/>
          </p:cNvSpPr>
          <p:nvPr>
            <p:ph type="title"/>
          </p:nvPr>
        </p:nvSpPr>
        <p:spPr/>
        <p:txBody>
          <a:bodyPr/>
          <a:lstStyle/>
          <a:p>
            <a:r>
              <a:rPr lang="zh-CN" altLang="en-US" dirty="0"/>
              <a:t>架构细节</a:t>
            </a:r>
          </a:p>
        </p:txBody>
      </p:sp>
      <p:sp>
        <p:nvSpPr>
          <p:cNvPr id="4" name="灯片编号占位符 3">
            <a:extLst>
              <a:ext uri="{FF2B5EF4-FFF2-40B4-BE49-F238E27FC236}">
                <a16:creationId xmlns:a16="http://schemas.microsoft.com/office/drawing/2014/main" id="{F9B4E4C4-9EA4-4AF2-82E7-76C980E80070}"/>
              </a:ext>
            </a:extLst>
          </p:cNvPr>
          <p:cNvSpPr>
            <a:spLocks noGrp="1"/>
          </p:cNvSpPr>
          <p:nvPr>
            <p:ph type="sldNum" sz="quarter" idx="12"/>
          </p:nvPr>
        </p:nvSpPr>
        <p:spPr/>
        <p:txBody>
          <a:bodyPr/>
          <a:lstStyle/>
          <a:p>
            <a:fld id="{5DD3DB80-B894-403A-B48E-6FDC1A72010E}" type="slidenum">
              <a:rPr lang="zh-CN" altLang="en-US" smtClean="0"/>
              <a:t>8</a:t>
            </a:fld>
            <a:endParaRPr lang="zh-CN" altLang="en-US"/>
          </a:p>
        </p:txBody>
      </p:sp>
      <p:pic>
        <p:nvPicPr>
          <p:cNvPr id="6" name="图片 5">
            <a:extLst>
              <a:ext uri="{FF2B5EF4-FFF2-40B4-BE49-F238E27FC236}">
                <a16:creationId xmlns:a16="http://schemas.microsoft.com/office/drawing/2014/main" id="{CD987682-22A2-4739-89E2-8A7F6D8C9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771" y="1150778"/>
            <a:ext cx="8368868" cy="5296066"/>
          </a:xfrm>
          <a:prstGeom prst="rect">
            <a:avLst/>
          </a:prstGeom>
        </p:spPr>
      </p:pic>
    </p:spTree>
    <p:extLst>
      <p:ext uri="{BB962C8B-B14F-4D97-AF65-F5344CB8AC3E}">
        <p14:creationId xmlns:p14="http://schemas.microsoft.com/office/powerpoint/2010/main" val="3390960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l"/>
            <a:r>
              <a:rPr lang="zh-CN" altLang="en-US" dirty="0"/>
              <a:t>王浩工作汇报</a:t>
            </a:r>
            <a:endParaRPr lang="zh-CN" altLang="en-US" b="0"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439031c0-57b2-43ea-9fab-3192a86c5924"/>
  <p:tag name="KSO_WPP_MARK_KEY" val="b28d8c67-57a7-4feb-9b28-5c448880d3e7"/>
  <p:tag name="COMMONDATA" val="eyJoZGlkIjoiZmIxNGQ0YTY2NTI0NWJmNjFkYWM1NTk5N2Y0YThiYzUifQ=="/>
</p:tagLst>
</file>

<file path=ppt/tags/tag10.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ags/tag11.xml><?xml version="1.0" encoding="utf-8"?>
<p:tagLst xmlns:a="http://schemas.openxmlformats.org/drawingml/2006/main" xmlns:r="http://schemas.openxmlformats.org/officeDocument/2006/relationships" xmlns:p="http://schemas.openxmlformats.org/presentationml/2006/main">
  <p:tag name="ISLIDE.DIAGRAM" val="6ae85dfe-0a1e-46cb-b5a9-c24e9f3f567b"/>
</p:tagLst>
</file>

<file path=ppt/tags/tag12.xml><?xml version="1.0" encoding="utf-8"?>
<p:tagLst xmlns:a="http://schemas.openxmlformats.org/drawingml/2006/main" xmlns:r="http://schemas.openxmlformats.org/officeDocument/2006/relationships" xmlns:p="http://schemas.openxmlformats.org/presentationml/2006/main">
  <p:tag name="ISLIDE.DIAGRAM" val="680d3f6f-d5f1-4382-b936-45a6fb4fd8a1"/>
</p:tagLst>
</file>

<file path=ppt/tags/tag13.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ags/tag14.xml><?xml version="1.0" encoding="utf-8"?>
<p:tagLst xmlns:a="http://schemas.openxmlformats.org/drawingml/2006/main" xmlns:r="http://schemas.openxmlformats.org/officeDocument/2006/relationships" xmlns:p="http://schemas.openxmlformats.org/presentationml/2006/main">
  <p:tag name="ISLIDE.DIAGRAM" val="6ae85dfe-0a1e-46cb-b5a9-c24e9f3f567b"/>
</p:tagLst>
</file>

<file path=ppt/tags/tag2.xml><?xml version="1.0" encoding="utf-8"?>
<p:tagLst xmlns:a="http://schemas.openxmlformats.org/drawingml/2006/main" xmlns:r="http://schemas.openxmlformats.org/officeDocument/2006/relationships" xmlns:p="http://schemas.openxmlformats.org/presentationml/2006/main">
  <p:tag name="ISLIDE.DIAGRAM" val="f48ef244-3850-4800-9882-63d3c6849d33"/>
</p:tagLst>
</file>

<file path=ppt/tags/tag3.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4.xml><?xml version="1.0" encoding="utf-8"?>
<p:tagLst xmlns:a="http://schemas.openxmlformats.org/drawingml/2006/main" xmlns:r="http://schemas.openxmlformats.org/officeDocument/2006/relationships" xmlns:p="http://schemas.openxmlformats.org/presentationml/2006/main">
  <p:tag name="ISLIDE.DIAGRAM" val="4da78c0c-94bf-4188-a5be-bc25ffb19aa2"/>
</p:tagLst>
</file>

<file path=ppt/tags/tag5.xml><?xml version="1.0" encoding="utf-8"?>
<p:tagLst xmlns:a="http://schemas.openxmlformats.org/drawingml/2006/main" xmlns:r="http://schemas.openxmlformats.org/officeDocument/2006/relationships" xmlns:p="http://schemas.openxmlformats.org/presentationml/2006/main">
  <p:tag name="ISLIDE.DIAGRAM" val="4de2957c-41a6-4efc-9d05-3e49b3770d22"/>
</p:tagLst>
</file>

<file path=ppt/tags/tag6.xml><?xml version="1.0" encoding="utf-8"?>
<p:tagLst xmlns:a="http://schemas.openxmlformats.org/drawingml/2006/main" xmlns:r="http://schemas.openxmlformats.org/officeDocument/2006/relationships" xmlns:p="http://schemas.openxmlformats.org/presentationml/2006/main">
  <p:tag name="ISLIDE.DIAGRAM" val="680d3f6f-d5f1-4382-b936-45a6fb4fd8a1"/>
</p:tagLst>
</file>

<file path=ppt/tags/tag7.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ags/tag8.xml><?xml version="1.0" encoding="utf-8"?>
<p:tagLst xmlns:a="http://schemas.openxmlformats.org/drawingml/2006/main" xmlns:r="http://schemas.openxmlformats.org/officeDocument/2006/relationships" xmlns:p="http://schemas.openxmlformats.org/presentationml/2006/main">
  <p:tag name="ISLIDE.DIAGRAM" val="6ae85dfe-0a1e-46cb-b5a9-c24e9f3f567b"/>
</p:tagLst>
</file>

<file path=ppt/tags/tag9.xml><?xml version="1.0" encoding="utf-8"?>
<p:tagLst xmlns:a="http://schemas.openxmlformats.org/drawingml/2006/main" xmlns:r="http://schemas.openxmlformats.org/officeDocument/2006/relationships" xmlns:p="http://schemas.openxmlformats.org/presentationml/2006/main">
  <p:tag name="ISLIDE.DIAGRAM" val="680d3f6f-d5f1-4382-b936-45a6fb4fd8a1"/>
</p:tagLst>
</file>

<file path=ppt/theme/theme1.xml><?xml version="1.0" encoding="utf-8"?>
<a:theme xmlns:a="http://schemas.openxmlformats.org/drawingml/2006/main" name="主题5">
  <a:themeElements>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3.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4.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5.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136</TotalTime>
  <Words>1658</Words>
  <Application>Microsoft Office PowerPoint</Application>
  <PresentationFormat>宽屏</PresentationFormat>
  <Paragraphs>201</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PingFang SC</vt:lpstr>
      <vt:lpstr>宋体</vt:lpstr>
      <vt:lpstr>微软雅黑</vt:lpstr>
      <vt:lpstr>Arial</vt:lpstr>
      <vt:lpstr>Calibri</vt:lpstr>
      <vt:lpstr>Impact</vt:lpstr>
      <vt:lpstr>主题5</vt:lpstr>
      <vt:lpstr>InternHive实习平台</vt:lpstr>
      <vt:lpstr>PowerPoint 演示文稿</vt:lpstr>
      <vt:lpstr>项目简介</vt:lpstr>
      <vt:lpstr>什么是InternHive</vt:lpstr>
      <vt:lpstr>为什么选择InternHive</vt:lpstr>
      <vt:lpstr>项目架构</vt:lpstr>
      <vt:lpstr>分层架构</vt:lpstr>
      <vt:lpstr>架构细节</vt:lpstr>
      <vt:lpstr>王浩工作汇报</vt:lpstr>
      <vt:lpstr>每次作业负责的内容</vt:lpstr>
      <vt:lpstr>Feedback用例实现</vt:lpstr>
      <vt:lpstr>Feedback用例实现</vt:lpstr>
      <vt:lpstr>Feedback用例实现</vt:lpstr>
      <vt:lpstr>周成杰工作汇报</vt:lpstr>
      <vt:lpstr>每次作业负责的内容</vt:lpstr>
      <vt:lpstr>Login &amp; Register用例实现</vt:lpstr>
      <vt:lpstr>Login &amp; Register用例实现</vt:lpstr>
      <vt:lpstr>Login &amp; Register用例实现</vt:lpstr>
      <vt:lpstr>Login &amp; Register用例实现</vt:lpstr>
      <vt:lpstr>雷翔工作汇报</vt:lpstr>
      <vt:lpstr>每次作业负责的内容</vt:lpstr>
      <vt:lpstr>Accept Recommendation用例实现</vt:lpstr>
      <vt:lpstr>Accept Recommendation用例实现</vt:lpstr>
      <vt:lpstr>Accept Recommendation用例实现</vt:lpstr>
      <vt:lpstr>Accept Recommendation用例实现</vt:lpstr>
      <vt:lpstr>Thanks for listening.</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十一</cp:lastModifiedBy>
  <cp:revision>90</cp:revision>
  <cp:lastPrinted>2017-12-11T16:00:00Z</cp:lastPrinted>
  <dcterms:created xsi:type="dcterms:W3CDTF">2017-12-11T16:00:00Z</dcterms:created>
  <dcterms:modified xsi:type="dcterms:W3CDTF">2023-06-11T08:41:45Z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2018-09-05T06:34:13.0891959Z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61DAA8B506DB4A1CAD232B0C79541B17_12</vt:lpwstr>
  </property>
  <property fmtid="{D5CDD505-2E9C-101B-9397-08002B2CF9AE}" pid="12" name="KSOProductBuildVer">
    <vt:lpwstr>2052-11.1.0.14309</vt:lpwstr>
  </property>
</Properties>
</file>