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1" r:id="rId4"/>
    <p:sldMasterId id="2147484212" r:id="rId5"/>
  </p:sldMasterIdLst>
  <p:notesMasterIdLst>
    <p:notesMasterId r:id="rId34"/>
  </p:notesMasterIdLst>
  <p:handoutMasterIdLst>
    <p:handoutMasterId r:id="rId35"/>
  </p:handoutMasterIdLst>
  <p:sldIdLst>
    <p:sldId id="1157" r:id="rId6"/>
    <p:sldId id="1158" r:id="rId7"/>
    <p:sldId id="1161" r:id="rId8"/>
    <p:sldId id="1160" r:id="rId9"/>
    <p:sldId id="1162" r:id="rId10"/>
    <p:sldId id="1166" r:id="rId11"/>
    <p:sldId id="1164" r:id="rId12"/>
    <p:sldId id="1167" r:id="rId13"/>
    <p:sldId id="1168" r:id="rId14"/>
    <p:sldId id="1169" r:id="rId15"/>
    <p:sldId id="1170" r:id="rId16"/>
    <p:sldId id="1185" r:id="rId17"/>
    <p:sldId id="1171" r:id="rId18"/>
    <p:sldId id="1172" r:id="rId19"/>
    <p:sldId id="1175" r:id="rId20"/>
    <p:sldId id="1163" r:id="rId21"/>
    <p:sldId id="1176" r:id="rId22"/>
    <p:sldId id="1177" r:id="rId23"/>
    <p:sldId id="1178" r:id="rId24"/>
    <p:sldId id="1179" r:id="rId25"/>
    <p:sldId id="1180" r:id="rId26"/>
    <p:sldId id="1181" r:id="rId27"/>
    <p:sldId id="1182" r:id="rId28"/>
    <p:sldId id="1183" r:id="rId29"/>
    <p:sldId id="1174" r:id="rId30"/>
    <p:sldId id="1184" r:id="rId31"/>
    <p:sldId id="1186" r:id="rId32"/>
    <p:sldId id="1156"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03">
          <p15:clr>
            <a:srgbClr val="A4A3A4"/>
          </p15:clr>
        </p15:guide>
        <p15:guide id="2" pos="391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D1DE"/>
    <a:srgbClr val="2B91AF"/>
    <a:srgbClr val="E47000"/>
    <a:srgbClr val="806200"/>
    <a:srgbClr val="FFFFFF"/>
    <a:srgbClr val="7FBA00"/>
    <a:srgbClr val="007233"/>
    <a:srgbClr val="0072C6"/>
    <a:srgbClr val="B4009E"/>
    <a:srgbClr val="B0B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84381" autoAdjust="0"/>
  </p:normalViewPr>
  <p:slideViewPr>
    <p:cSldViewPr snapToGrid="0">
      <p:cViewPr>
        <p:scale>
          <a:sx n="75" d="100"/>
          <a:sy n="75" d="100"/>
        </p:scale>
        <p:origin x="-324" y="-156"/>
      </p:cViewPr>
      <p:guideLst>
        <p:guide orient="horz" pos="2203"/>
        <p:guide pos="3917"/>
      </p:guideLst>
    </p:cSldViewPr>
  </p:slideViewPr>
  <p:outlineViewPr>
    <p:cViewPr>
      <p:scale>
        <a:sx n="33" d="100"/>
        <a:sy n="33" d="100"/>
      </p:scale>
      <p:origin x="0" y="-14896"/>
    </p:cViewPr>
  </p:outlineViewPr>
  <p:notesTextViewPr>
    <p:cViewPr>
      <p:scale>
        <a:sx n="100" d="100"/>
        <a:sy n="100" d="100"/>
      </p:scale>
      <p:origin x="0" y="0"/>
    </p:cViewPr>
  </p:notesTextViewPr>
  <p:sorterViewPr>
    <p:cViewPr>
      <p:scale>
        <a:sx n="50" d="100"/>
        <a:sy n="50" d="100"/>
      </p:scale>
      <p:origin x="0" y="0"/>
    </p:cViewPr>
  </p:sorterViewPr>
  <p:notesViewPr>
    <p:cSldViewPr snapToGrid="0" showGuides="1">
      <p:cViewPr>
        <p:scale>
          <a:sx n="41" d="100"/>
          <a:sy n="41" d="100"/>
        </p:scale>
        <p:origin x="-3792" y="-8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4/8/2014 5:05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4/8/2014 5:05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altLang="zh-CN" baseline="0" dirty="0" smtClean="0"/>
              <a:t>Total ++ error</a:t>
            </a:r>
          </a:p>
          <a:p>
            <a:pPr marL="228600" indent="-228600">
              <a:buAutoNum type="arabicParenR"/>
            </a:pPr>
            <a:r>
              <a:rPr lang="en-US" altLang="zh-CN" baseline="0" dirty="0" smtClean="0"/>
              <a:t>beginSignal error</a:t>
            </a:r>
            <a:endParaRPr lang="zh-CN" alt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4/8/2014 5:05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2469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err="1" smtClean="0">
                <a:solidFill>
                  <a:schemeClr val="tx1"/>
                </a:solidFill>
                <a:effectLst/>
                <a:latin typeface="Segoe UI Light" pitchFamily="34" charset="0"/>
                <a:ea typeface="+mn-ea"/>
                <a:cs typeface="+mn-cs"/>
              </a:rPr>
              <a:t>LoadHousesAsync</a:t>
            </a:r>
            <a:endParaRPr lang="en-US" sz="900" b="1"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 Back to the user's scenario.</a:t>
            </a:r>
          </a:p>
          <a:p>
            <a:r>
              <a:rPr lang="en-US" sz="900" kern="1200" dirty="0" smtClean="0">
                <a:solidFill>
                  <a:schemeClr val="tx1"/>
                </a:solidFill>
                <a:effectLst/>
                <a:latin typeface="Segoe UI Light" pitchFamily="34" charset="0"/>
                <a:ea typeface="+mn-ea"/>
                <a:cs typeface="+mn-cs"/>
              </a:rPr>
              <a:t>* This is the code that the user should have used</a:t>
            </a:r>
          </a:p>
          <a:p>
            <a:r>
              <a:rPr lang="en-US" sz="900" kern="1200" dirty="0" smtClean="0">
                <a:solidFill>
                  <a:schemeClr val="tx1"/>
                </a:solidFill>
                <a:effectLst/>
                <a:latin typeface="Segoe UI Light" pitchFamily="34" charset="0"/>
                <a:ea typeface="+mn-ea"/>
                <a:cs typeface="+mn-cs"/>
              </a:rPr>
              <a:t>* He can kick off tasks for all the database loads.</a:t>
            </a:r>
          </a:p>
          <a:p>
            <a:r>
              <a:rPr lang="en-US" sz="900" kern="1200" dirty="0" smtClean="0">
                <a:solidFill>
                  <a:schemeClr val="tx1"/>
                </a:solidFill>
                <a:effectLst/>
                <a:latin typeface="Segoe UI Light" pitchFamily="34" charset="0"/>
                <a:ea typeface="+mn-ea"/>
                <a:cs typeface="+mn-cs"/>
              </a:rPr>
              <a:t>* And then await </a:t>
            </a:r>
            <a:r>
              <a:rPr lang="en-US" sz="900" kern="1200" dirty="0" err="1" smtClean="0">
                <a:solidFill>
                  <a:schemeClr val="tx1"/>
                </a:solidFill>
                <a:effectLst/>
                <a:latin typeface="Segoe UI Light" pitchFamily="34" charset="0"/>
                <a:ea typeface="+mn-ea"/>
                <a:cs typeface="+mn-cs"/>
              </a:rPr>
              <a:t>Task.WhenAll</a:t>
            </a:r>
            <a:r>
              <a:rPr lang="en-US" sz="900" kern="1200" dirty="0" smtClean="0">
                <a:solidFill>
                  <a:schemeClr val="tx1"/>
                </a:solidFill>
                <a:effectLst/>
                <a:latin typeface="Segoe UI Light" pitchFamily="34" charset="0"/>
                <a:ea typeface="+mn-ea"/>
                <a:cs typeface="+mn-cs"/>
              </a:rPr>
              <a:t>, until they're all finished.</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2D30D11-9601-429B-94F1-A644E65FA177}" type="datetime1">
              <a:rPr lang="en-US" smtClean="0">
                <a:solidFill>
                  <a:prstClr val="black"/>
                </a:solidFill>
              </a:rPr>
              <a:pPr/>
              <a:t>4/8/2014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117152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n-ea"/>
                <a:cs typeface="+mn-cs"/>
              </a:rPr>
              <a:t>Understanding Async</a:t>
            </a:r>
          </a:p>
          <a:p>
            <a:r>
              <a:rPr lang="en-US" sz="900" kern="1200" dirty="0" smtClean="0">
                <a:solidFill>
                  <a:schemeClr val="tx1"/>
                </a:solidFill>
                <a:effectLst/>
                <a:latin typeface="Segoe UI Light" pitchFamily="34" charset="0"/>
                <a:ea typeface="+mn-ea"/>
                <a:cs typeface="+mn-cs"/>
              </a:rPr>
              <a:t>* How many of you went to Alex's talk “Async Made</a:t>
            </a:r>
            <a:r>
              <a:rPr lang="en-US" sz="900" kern="1200" baseline="0" dirty="0" smtClean="0">
                <a:solidFill>
                  <a:schemeClr val="tx1"/>
                </a:solidFill>
                <a:effectLst/>
                <a:latin typeface="Segoe UI Light" pitchFamily="34" charset="0"/>
                <a:ea typeface="+mn-ea"/>
                <a:cs typeface="+mn-cs"/>
              </a:rPr>
              <a:t> Simple in Windows 8, with C#/VB” </a:t>
            </a:r>
            <a:r>
              <a:rPr lang="en-US" sz="900" kern="1200" dirty="0" smtClean="0">
                <a:solidFill>
                  <a:schemeClr val="tx1"/>
                </a:solidFill>
                <a:effectLst/>
                <a:latin typeface="Segoe UI Light" pitchFamily="34" charset="0"/>
                <a:ea typeface="+mn-ea"/>
                <a:cs typeface="+mn-cs"/>
              </a:rPr>
              <a:t>yesterday, or have used async in your code?</a:t>
            </a:r>
          </a:p>
          <a:p>
            <a:r>
              <a:rPr lang="en-US" sz="900" kern="1200" dirty="0" smtClean="0">
                <a:solidFill>
                  <a:schemeClr val="tx1"/>
                </a:solidFill>
                <a:effectLst/>
                <a:latin typeface="Segoe UI Light" pitchFamily="34" charset="0"/>
                <a:ea typeface="+mn-ea"/>
                <a:cs typeface="+mn-cs"/>
              </a:rPr>
              <a:t>* How many of you feel confident you understand how it works?</a:t>
            </a:r>
          </a:p>
          <a:p>
            <a:r>
              <a:rPr lang="en-US" sz="900" kern="1200" dirty="0" smtClean="0">
                <a:solidFill>
                  <a:schemeClr val="tx1"/>
                </a:solidFill>
                <a:effectLst/>
                <a:latin typeface="Segoe UI Light" pitchFamily="34" charset="0"/>
                <a:ea typeface="+mn-ea"/>
                <a:cs typeface="+mn-cs"/>
              </a:rPr>
              <a:t>* Okay, so let's get up to speed.</a:t>
            </a:r>
          </a:p>
          <a:p>
            <a:r>
              <a:rPr lang="en-US" sz="900" kern="1200" dirty="0" smtClean="0">
                <a:solidFill>
                  <a:schemeClr val="tx1"/>
                </a:solidFill>
                <a:effectLst/>
                <a:latin typeface="Segoe UI Light" pitchFamily="34" charset="0"/>
                <a:ea typeface="+mn-ea"/>
                <a:cs typeface="+mn-cs"/>
              </a:rPr>
              <a:t>* In an ideal world, async is as straightforward as this code. You use awaits for long-running tasks. You put on the async modifier, which lets a method contain awaits. You make it return Task. And that’s it.</a:t>
            </a:r>
          </a:p>
          <a:p>
            <a:r>
              <a:rPr lang="en-US" sz="900" kern="1200" dirty="0" smtClean="0">
                <a:solidFill>
                  <a:schemeClr val="tx1"/>
                </a:solidFill>
                <a:effectLst/>
                <a:latin typeface="Segoe UI Light" pitchFamily="34" charset="0"/>
                <a:ea typeface="+mn-ea"/>
                <a:cs typeface="+mn-cs"/>
              </a:rPr>
              <a:t>* But when people deviate from the straightforward pattern, that’s where they sometimes run into problems.</a:t>
            </a:r>
          </a:p>
          <a:p>
            <a:r>
              <a:rPr lang="en-US" sz="900" kern="1200" dirty="0" smtClean="0">
                <a:solidFill>
                  <a:schemeClr val="tx1"/>
                </a:solidFill>
                <a:effectLst/>
                <a:latin typeface="Segoe UI Light" pitchFamily="34" charset="0"/>
                <a:ea typeface="+mn-ea"/>
                <a:cs typeface="+mn-cs"/>
              </a:rPr>
              <a:t>* Let’s start by understanding how it works.</a:t>
            </a:r>
          </a:p>
          <a:p>
            <a:r>
              <a:rPr lang="en-US" sz="900" kern="1200" dirty="0" smtClean="0">
                <a:solidFill>
                  <a:schemeClr val="tx1"/>
                </a:solidFill>
                <a:effectLst/>
                <a:latin typeface="Segoe UI Light" pitchFamily="34" charset="0"/>
                <a:ea typeface="+mn-ea"/>
                <a:cs typeface="+mn-cs"/>
              </a:rPr>
              <a:t>* I think everything boils down to the message-loop.</a:t>
            </a:r>
          </a:p>
          <a:p>
            <a:r>
              <a:rPr lang="en-US" sz="900" kern="1200" dirty="0" smtClean="0">
                <a:solidFill>
                  <a:schemeClr val="tx1"/>
                </a:solidFill>
                <a:effectLst/>
                <a:latin typeface="Segoe UI Light" pitchFamily="34" charset="0"/>
                <a:ea typeface="+mn-ea"/>
                <a:cs typeface="+mn-cs"/>
              </a:rPr>
              <a:t>* If you get this, I think you can predict the next 75 minutes of this talk.</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In any UI application, </a:t>
            </a:r>
            <a:r>
              <a:rPr lang="en-US" sz="900" kern="1200" dirty="0" err="1" smtClean="0">
                <a:solidFill>
                  <a:schemeClr val="tx1"/>
                </a:solidFill>
                <a:effectLst/>
                <a:latin typeface="Segoe UI Light" pitchFamily="34" charset="0"/>
                <a:ea typeface="+mn-ea"/>
                <a:cs typeface="+mn-cs"/>
              </a:rPr>
              <a:t>Winforms</a:t>
            </a:r>
            <a:r>
              <a:rPr lang="en-US" sz="900" kern="1200" dirty="0" smtClean="0">
                <a:solidFill>
                  <a:schemeClr val="tx1"/>
                </a:solidFill>
                <a:effectLst/>
                <a:latin typeface="Segoe UI Light" pitchFamily="34" charset="0"/>
                <a:ea typeface="+mn-ea"/>
                <a:cs typeface="+mn-cs"/>
              </a:rPr>
              <a:t>/WPF/Silverlight/Phone/Win8, the UI thread runs a loop</a:t>
            </a:r>
          </a:p>
          <a:p>
            <a:r>
              <a:rPr lang="en-US" sz="900" kern="1200" dirty="0" smtClean="0">
                <a:solidFill>
                  <a:schemeClr val="tx1"/>
                </a:solidFill>
                <a:effectLst/>
                <a:latin typeface="Segoe UI Light" pitchFamily="34" charset="0"/>
                <a:ea typeface="+mn-ea"/>
                <a:cs typeface="+mn-cs"/>
              </a:rPr>
              <a:t>* When a click arrives, it invokes the handler.</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When async method hits first await, returns to its caller.</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When it hits first await, ... you know the drill</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Back to the message-loop. That's why it's responsive, and ready to handle more UI interactions.</a:t>
            </a:r>
          </a:p>
          <a:p>
            <a:r>
              <a:rPr lang="en-US" sz="900" kern="1200" dirty="0" smtClean="0">
                <a:solidFill>
                  <a:schemeClr val="tx1"/>
                </a:solidFill>
                <a:effectLst/>
                <a:latin typeface="Segoe UI Light" pitchFamily="34" charset="0"/>
                <a:ea typeface="+mn-ea"/>
                <a:cs typeface="+mn-cs"/>
              </a:rPr>
              <a:t>* Doesn't freeze.</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Later on, let's say the network download has finished.</a:t>
            </a:r>
          </a:p>
          <a:p>
            <a:r>
              <a:rPr lang="en-US" sz="900" kern="1200" dirty="0" smtClean="0">
                <a:solidFill>
                  <a:schemeClr val="tx1"/>
                </a:solidFill>
                <a:effectLst/>
                <a:latin typeface="Segoe UI Light" pitchFamily="34" charset="0"/>
                <a:ea typeface="+mn-ea"/>
                <a:cs typeface="+mn-cs"/>
              </a:rPr>
              <a:t>* Task gets marked as completed, and if UI thread is free, can resume where it left off.</a:t>
            </a:r>
          </a:p>
          <a:p>
            <a:r>
              <a:rPr lang="en-US" sz="900" kern="1200" dirty="0" smtClean="0">
                <a:solidFill>
                  <a:schemeClr val="tx1"/>
                </a:solidFill>
                <a:effectLst/>
                <a:latin typeface="Segoe UI Light" pitchFamily="34" charset="0"/>
                <a:ea typeface="+mn-ea"/>
                <a:cs typeface="+mn-cs"/>
              </a:rPr>
              <a:t>* That's going to be: finish the method</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And so the task gets marked as completed, and again the UI thread can resume where it left off.</a:t>
            </a:r>
          </a:p>
          <a:p>
            <a:r>
              <a:rPr lang="en-US" sz="900" kern="1200" dirty="0" smtClean="0">
                <a:solidFill>
                  <a:schemeClr val="tx1"/>
                </a:solidFill>
                <a:effectLst/>
                <a:latin typeface="Segoe UI Light" pitchFamily="34" charset="0"/>
                <a:ea typeface="+mn-ea"/>
                <a:cs typeface="+mn-cs"/>
              </a:rPr>
              <a:t>* Okay, that's the mechanism.</a:t>
            </a:r>
          </a:p>
          <a:p>
            <a:r>
              <a:rPr lang="en-US" sz="900" kern="1200" dirty="0" smtClean="0">
                <a:solidFill>
                  <a:schemeClr val="tx1"/>
                </a:solidFill>
                <a:effectLst/>
                <a:latin typeface="Segoe UI Light" pitchFamily="34" charset="0"/>
                <a:ea typeface="+mn-ea"/>
                <a:cs typeface="+mn-cs"/>
              </a:rPr>
              <a:t>* Even if you don't follow, that's fine, we'll spell out the practical ramifications.</a:t>
            </a:r>
          </a:p>
          <a:p>
            <a:endParaRPr lang="en-US" dirty="0">
              <a:latin typeface="Segoe UI" pitchFamily="34" charset="0"/>
            </a:endParaRPr>
          </a:p>
        </p:txBody>
      </p:sp>
      <p:sp>
        <p:nvSpPr>
          <p:cNvPr id="4" name="Header Placeholder 3"/>
          <p:cNvSpPr>
            <a:spLocks noGrp="1"/>
          </p:cNvSpPr>
          <p:nvPr>
            <p:ph type="hdr" sz="quarter" idx="10"/>
          </p:nvPr>
        </p:nvSpPr>
        <p:spPr/>
        <p:txBody>
          <a:bodyPr/>
          <a:lstStyle/>
          <a:p>
            <a:r>
              <a:rPr>
                <a:solidFill>
                  <a:prstClr val="black"/>
                </a:solidFill>
              </a:rPr>
              <a:t>DPE Metro Template</a:t>
            </a:r>
            <a:endParaRPr dirty="0">
              <a:solidFill>
                <a:prstClr val="black"/>
              </a:solidFill>
            </a:endParaRPr>
          </a:p>
        </p:txBody>
      </p:sp>
      <p:sp>
        <p:nvSpPr>
          <p:cNvPr id="5" name="Date Placeholder 4"/>
          <p:cNvSpPr>
            <a:spLocks noGrp="1"/>
          </p:cNvSpPr>
          <p:nvPr>
            <p:ph type="dt" idx="11"/>
          </p:nvPr>
        </p:nvSpPr>
        <p:spPr/>
        <p:txBody>
          <a:bodyPr/>
          <a:lstStyle/>
          <a:p>
            <a:fld id="{664A4CA7-DA15-4720-B26D-78CFEC791FDE}" type="datetime1">
              <a:rPr lang="en-US" smtClean="0">
                <a:solidFill>
                  <a:prstClr val="black"/>
                </a:solidFill>
              </a:rPr>
              <a:pPr/>
              <a:t>4/8/2014</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58158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err="1" smtClean="0">
                <a:solidFill>
                  <a:schemeClr val="tx1"/>
                </a:solidFill>
                <a:effectLst/>
                <a:latin typeface="Segoe UI Light" pitchFamily="34" charset="0"/>
                <a:ea typeface="+mn-ea"/>
                <a:cs typeface="+mn-cs"/>
              </a:rPr>
              <a:t>LoadHousesSequentially</a:t>
            </a:r>
            <a:endParaRPr lang="en-US" sz="900" b="1"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 But let’s look at what the user started with.</a:t>
            </a:r>
          </a:p>
          <a:p>
            <a:r>
              <a:rPr lang="en-US" sz="900" kern="1200" dirty="0" smtClean="0">
                <a:solidFill>
                  <a:schemeClr val="tx1"/>
                </a:solidFill>
                <a:effectLst/>
                <a:latin typeface="Segoe UI Light" pitchFamily="34" charset="0"/>
                <a:ea typeface="+mn-ea"/>
                <a:cs typeface="+mn-cs"/>
              </a:rPr>
              <a:t>* It's a </a:t>
            </a:r>
            <a:r>
              <a:rPr lang="en-US" sz="900" kern="1200" dirty="0" err="1" smtClean="0">
                <a:solidFill>
                  <a:schemeClr val="tx1"/>
                </a:solidFill>
                <a:effectLst/>
                <a:latin typeface="Segoe UI Light" pitchFamily="34" charset="0"/>
                <a:ea typeface="+mn-ea"/>
                <a:cs typeface="+mn-cs"/>
              </a:rPr>
              <a:t>zillow</a:t>
            </a:r>
            <a:r>
              <a:rPr lang="en-US" sz="900" kern="1200" dirty="0" smtClean="0">
                <a:solidFill>
                  <a:schemeClr val="tx1"/>
                </a:solidFill>
                <a:effectLst/>
                <a:latin typeface="Segoe UI Light" pitchFamily="34" charset="0"/>
                <a:ea typeface="+mn-ea"/>
                <a:cs typeface="+mn-cs"/>
              </a:rPr>
              <a:t>-like housing app. He's </a:t>
            </a:r>
            <a:r>
              <a:rPr lang="en-US" sz="900" kern="1200" dirty="0" err="1" smtClean="0">
                <a:solidFill>
                  <a:schemeClr val="tx1"/>
                </a:solidFill>
                <a:effectLst/>
                <a:latin typeface="Segoe UI Light" pitchFamily="34" charset="0"/>
                <a:ea typeface="+mn-ea"/>
                <a:cs typeface="+mn-cs"/>
              </a:rPr>
              <a:t>deserializing</a:t>
            </a:r>
            <a:r>
              <a:rPr lang="en-US" sz="900" kern="1200" dirty="0" smtClean="0">
                <a:solidFill>
                  <a:schemeClr val="tx1"/>
                </a:solidFill>
                <a:effectLst/>
                <a:latin typeface="Segoe UI Light" pitchFamily="34" charset="0"/>
                <a:ea typeface="+mn-ea"/>
                <a:cs typeface="+mn-cs"/>
              </a:rPr>
              <a:t> a load of houses,</a:t>
            </a:r>
          </a:p>
          <a:p>
            <a:r>
              <a:rPr lang="en-US" sz="900" kern="1200" dirty="0" smtClean="0">
                <a:solidFill>
                  <a:schemeClr val="tx1"/>
                </a:solidFill>
                <a:effectLst/>
                <a:latin typeface="Segoe UI Light" pitchFamily="34" charset="0"/>
                <a:ea typeface="+mn-ea"/>
                <a:cs typeface="+mn-cs"/>
              </a:rPr>
              <a:t>  and </a:t>
            </a:r>
            <a:r>
              <a:rPr lang="en-US" sz="900" kern="1200" dirty="0" err="1" smtClean="0">
                <a:solidFill>
                  <a:schemeClr val="tx1"/>
                </a:solidFill>
                <a:effectLst/>
                <a:latin typeface="Segoe UI Light" pitchFamily="34" charset="0"/>
                <a:ea typeface="+mn-ea"/>
                <a:cs typeface="+mn-cs"/>
              </a:rPr>
              <a:t>databinding</a:t>
            </a:r>
            <a:r>
              <a:rPr lang="en-US" sz="900" kern="1200" dirty="0" smtClean="0">
                <a:solidFill>
                  <a:schemeClr val="tx1"/>
                </a:solidFill>
                <a:effectLst/>
                <a:latin typeface="Segoe UI Light" pitchFamily="34" charset="0"/>
                <a:ea typeface="+mn-ea"/>
                <a:cs typeface="+mn-cs"/>
              </a:rPr>
              <a:t> them to his </a:t>
            </a:r>
            <a:r>
              <a:rPr lang="en-US" sz="900" kern="1200" dirty="0" err="1" smtClean="0">
                <a:solidFill>
                  <a:schemeClr val="tx1"/>
                </a:solidFill>
                <a:effectLst/>
                <a:latin typeface="Segoe UI Light" pitchFamily="34" charset="0"/>
                <a:ea typeface="+mn-ea"/>
                <a:cs typeface="+mn-cs"/>
              </a:rPr>
              <a:t>webform</a:t>
            </a:r>
            <a:r>
              <a:rPr lang="en-US" sz="900" kern="1200" dirty="0" smtClean="0">
                <a:solidFill>
                  <a:schemeClr val="tx1"/>
                </a:solidFill>
                <a:effectLst/>
                <a:latin typeface="Segoe UI Light" pitchFamily="34" charset="0"/>
                <a:ea typeface="+mn-ea"/>
                <a:cs typeface="+mn-cs"/>
              </a:rPr>
              <a:t>.</a:t>
            </a:r>
          </a:p>
          <a:p>
            <a:r>
              <a:rPr lang="en-US" sz="900" kern="1200" dirty="0" smtClean="0">
                <a:solidFill>
                  <a:schemeClr val="tx1"/>
                </a:solidFill>
                <a:effectLst/>
                <a:latin typeface="Segoe UI Light" pitchFamily="34" charset="0"/>
                <a:ea typeface="+mn-ea"/>
                <a:cs typeface="+mn-cs"/>
              </a:rPr>
              <a:t>* And we’ll start by taking him at his word that the deserialization work is CPU-bound.</a:t>
            </a:r>
          </a:p>
          <a:p>
            <a:r>
              <a:rPr lang="en-US" sz="900" kern="1200" dirty="0" smtClean="0">
                <a:solidFill>
                  <a:schemeClr val="tx1"/>
                </a:solidFill>
                <a:effectLst/>
                <a:latin typeface="Segoe UI Light" pitchFamily="34" charset="0"/>
                <a:ea typeface="+mn-ea"/>
                <a:cs typeface="+mn-cs"/>
              </a:rPr>
              <a:t> [CLICK]</a:t>
            </a:r>
          </a:p>
          <a:p>
            <a:r>
              <a:rPr lang="en-US" sz="900" kern="1200" dirty="0" smtClean="0">
                <a:solidFill>
                  <a:schemeClr val="tx1"/>
                </a:solidFill>
                <a:effectLst/>
                <a:latin typeface="Segoe UI Light" pitchFamily="34" charset="0"/>
                <a:ea typeface="+mn-ea"/>
                <a:cs typeface="+mn-cs"/>
              </a:rPr>
              <a:t>* If we draw a flow chart of it, the request comes in, then it does</a:t>
            </a:r>
          </a:p>
          <a:p>
            <a:r>
              <a:rPr lang="en-US" sz="900" kern="1200" dirty="0" smtClean="0">
                <a:solidFill>
                  <a:schemeClr val="tx1"/>
                </a:solidFill>
                <a:effectLst/>
                <a:latin typeface="Segoe UI Light" pitchFamily="34" charset="0"/>
                <a:ea typeface="+mn-ea"/>
                <a:cs typeface="+mn-cs"/>
              </a:rPr>
              <a:t>  one house after another, and then finishes.</a:t>
            </a:r>
          </a:p>
          <a:p>
            <a:r>
              <a:rPr lang="en-US" sz="900" kern="1200" dirty="0" smtClean="0">
                <a:solidFill>
                  <a:schemeClr val="tx1"/>
                </a:solidFill>
                <a:effectLst/>
                <a:latin typeface="Segoe UI Light" pitchFamily="34" charset="0"/>
                <a:ea typeface="+mn-ea"/>
                <a:cs typeface="+mn-cs"/>
              </a:rPr>
              <a:t>* If each house takes 100ms to </a:t>
            </a:r>
            <a:r>
              <a:rPr lang="en-US" sz="900" kern="1200" dirty="0" err="1" smtClean="0">
                <a:solidFill>
                  <a:schemeClr val="tx1"/>
                </a:solidFill>
                <a:effectLst/>
                <a:latin typeface="Segoe UI Light" pitchFamily="34" charset="0"/>
                <a:ea typeface="+mn-ea"/>
                <a:cs typeface="+mn-cs"/>
              </a:rPr>
              <a:t>deserialize</a:t>
            </a:r>
            <a:r>
              <a:rPr lang="en-US" sz="900" kern="1200" dirty="0" smtClean="0">
                <a:solidFill>
                  <a:schemeClr val="tx1"/>
                </a:solidFill>
                <a:effectLst/>
                <a:latin typeface="Segoe UI Light" pitchFamily="34" charset="0"/>
                <a:ea typeface="+mn-ea"/>
                <a:cs typeface="+mn-cs"/>
              </a:rPr>
              <a:t>, and he does five houses, then</a:t>
            </a:r>
          </a:p>
          <a:p>
            <a:r>
              <a:rPr lang="en-US" sz="900" kern="1200" dirty="0" smtClean="0">
                <a:solidFill>
                  <a:schemeClr val="tx1"/>
                </a:solidFill>
                <a:effectLst/>
                <a:latin typeface="Segoe UI Light" pitchFamily="34" charset="0"/>
                <a:ea typeface="+mn-ea"/>
                <a:cs typeface="+mn-cs"/>
              </a:rPr>
              <a:t>  it'll be 500ms before the user sees anything in his web-browser.</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AEE127B-9414-4B20-BA98-181121C0B2A8}" type="datetime1">
              <a:rPr lang="en-US" smtClean="0">
                <a:solidFill>
                  <a:prstClr val="black"/>
                </a:solidFill>
              </a:rPr>
              <a:pPr/>
              <a:t>4/8/2014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47690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err="1" smtClean="0">
                <a:solidFill>
                  <a:schemeClr val="tx1"/>
                </a:solidFill>
                <a:effectLst/>
                <a:latin typeface="Segoe UI Light" pitchFamily="34" charset="0"/>
                <a:ea typeface="+mn-ea"/>
                <a:cs typeface="+mn-cs"/>
              </a:rPr>
              <a:t>LoadHousesInParallel</a:t>
            </a:r>
            <a:endParaRPr lang="en-US" sz="900" b="1"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 This is what the user tried using the </a:t>
            </a:r>
            <a:r>
              <a:rPr lang="en-US" sz="900" kern="1200" dirty="0" err="1" smtClean="0">
                <a:solidFill>
                  <a:schemeClr val="tx1"/>
                </a:solidFill>
                <a:effectLst/>
                <a:latin typeface="Segoe UI Light" pitchFamily="34" charset="0"/>
                <a:ea typeface="+mn-ea"/>
                <a:cs typeface="+mn-cs"/>
              </a:rPr>
              <a:t>TaskParallelLibrary</a:t>
            </a:r>
            <a:r>
              <a:rPr lang="en-US" sz="900" kern="1200" dirty="0" smtClean="0">
                <a:solidFill>
                  <a:schemeClr val="tx1"/>
                </a:solidFill>
                <a:effectLst/>
                <a:latin typeface="Segoe UI Light" pitchFamily="34" charset="0"/>
                <a:ea typeface="+mn-ea"/>
                <a:cs typeface="+mn-cs"/>
              </a:rPr>
              <a:t>.</a:t>
            </a:r>
          </a:p>
          <a:p>
            <a:r>
              <a:rPr lang="en-US" sz="900" kern="1200" dirty="0" smtClean="0">
                <a:solidFill>
                  <a:schemeClr val="tx1"/>
                </a:solidFill>
                <a:effectLst/>
                <a:latin typeface="Segoe UI Light" pitchFamily="34" charset="0"/>
                <a:ea typeface="+mn-ea"/>
                <a:cs typeface="+mn-cs"/>
              </a:rPr>
              <a:t>* He used </a:t>
            </a:r>
            <a:r>
              <a:rPr lang="en-US" sz="900" kern="1200" dirty="0" err="1" smtClean="0">
                <a:solidFill>
                  <a:schemeClr val="tx1"/>
                </a:solidFill>
                <a:effectLst/>
                <a:latin typeface="Segoe UI Light" pitchFamily="34" charset="0"/>
                <a:ea typeface="+mn-ea"/>
                <a:cs typeface="+mn-cs"/>
              </a:rPr>
              <a:t>Parallel.For</a:t>
            </a:r>
            <a:r>
              <a:rPr lang="en-US" sz="900" kern="1200" dirty="0" smtClean="0">
                <a:solidFill>
                  <a:schemeClr val="tx1"/>
                </a:solidFill>
                <a:effectLst/>
                <a:latin typeface="Segoe UI Light" pitchFamily="34" charset="0"/>
                <a:ea typeface="+mn-ea"/>
                <a:cs typeface="+mn-cs"/>
              </a:rPr>
              <a:t>, to </a:t>
            </a:r>
            <a:r>
              <a:rPr lang="en-US" sz="900" kern="1200" dirty="0" err="1" smtClean="0">
                <a:solidFill>
                  <a:schemeClr val="tx1"/>
                </a:solidFill>
                <a:effectLst/>
                <a:latin typeface="Segoe UI Light" pitchFamily="34" charset="0"/>
                <a:ea typeface="+mn-ea"/>
                <a:cs typeface="+mn-cs"/>
              </a:rPr>
              <a:t>deserialize</a:t>
            </a:r>
            <a:r>
              <a:rPr lang="en-US" sz="900" kern="1200" dirty="0" smtClean="0">
                <a:solidFill>
                  <a:schemeClr val="tx1"/>
                </a:solidFill>
                <a:effectLst/>
                <a:latin typeface="Segoe UI Light" pitchFamily="34" charset="0"/>
                <a:ea typeface="+mn-ea"/>
                <a:cs typeface="+mn-cs"/>
              </a:rPr>
              <a:t> all the houses in parallel.</a:t>
            </a:r>
          </a:p>
          <a:p>
            <a:r>
              <a:rPr lang="en-US" sz="900" kern="1200" dirty="0" smtClean="0">
                <a:solidFill>
                  <a:schemeClr val="tx1"/>
                </a:solidFill>
                <a:effectLst/>
                <a:latin typeface="Segoe UI Light" pitchFamily="34" charset="0"/>
                <a:ea typeface="+mn-ea"/>
                <a:cs typeface="+mn-cs"/>
              </a:rPr>
              <a:t>* This lambda is the work for each house that has to be done.</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Let's draw a flow-chart for it.</a:t>
            </a:r>
          </a:p>
          <a:p>
            <a:r>
              <a:rPr lang="en-US" sz="900" kern="1200" dirty="0" smtClean="0">
                <a:solidFill>
                  <a:schemeClr val="tx1"/>
                </a:solidFill>
                <a:effectLst/>
                <a:latin typeface="Segoe UI Light" pitchFamily="34" charset="0"/>
                <a:ea typeface="+mn-ea"/>
                <a:cs typeface="+mn-cs"/>
              </a:rPr>
              <a:t>* First a request comes in.</a:t>
            </a:r>
          </a:p>
          <a:p>
            <a:r>
              <a:rPr lang="en-US" sz="900" kern="1200" dirty="0" smtClean="0">
                <a:solidFill>
                  <a:schemeClr val="tx1"/>
                </a:solidFill>
                <a:effectLst/>
                <a:latin typeface="Segoe UI Light" pitchFamily="34" charset="0"/>
                <a:ea typeface="+mn-ea"/>
                <a:cs typeface="+mn-cs"/>
              </a:rPr>
              <a:t>* Then he does </a:t>
            </a:r>
            <a:r>
              <a:rPr lang="en-US" sz="900" kern="1200" dirty="0" err="1" smtClean="0">
                <a:solidFill>
                  <a:schemeClr val="tx1"/>
                </a:solidFill>
                <a:effectLst/>
                <a:latin typeface="Segoe UI Light" pitchFamily="34" charset="0"/>
                <a:ea typeface="+mn-ea"/>
                <a:cs typeface="+mn-cs"/>
              </a:rPr>
              <a:t>Parallel.For</a:t>
            </a:r>
            <a:r>
              <a:rPr lang="en-US" sz="900" kern="1200" dirty="0" smtClean="0">
                <a:solidFill>
                  <a:schemeClr val="tx1"/>
                </a:solidFill>
                <a:effectLst/>
                <a:latin typeface="Segoe UI Light" pitchFamily="34" charset="0"/>
                <a:ea typeface="+mn-ea"/>
                <a:cs typeface="+mn-cs"/>
              </a:rPr>
              <a:t>, which means that five lambdas will have to be executed eventually.</a:t>
            </a:r>
          </a:p>
          <a:p>
            <a:r>
              <a:rPr lang="en-US" sz="900" kern="1200" dirty="0" smtClean="0">
                <a:solidFill>
                  <a:schemeClr val="tx1"/>
                </a:solidFill>
                <a:effectLst/>
                <a:latin typeface="Segoe UI Light" pitchFamily="34" charset="0"/>
                <a:ea typeface="+mn-ea"/>
                <a:cs typeface="+mn-cs"/>
              </a:rPr>
              <a:t>* Then the </a:t>
            </a:r>
            <a:r>
              <a:rPr lang="en-US" sz="900" kern="1200" dirty="0" err="1" smtClean="0">
                <a:solidFill>
                  <a:schemeClr val="tx1"/>
                </a:solidFill>
                <a:effectLst/>
                <a:latin typeface="Segoe UI Light" pitchFamily="34" charset="0"/>
                <a:ea typeface="+mn-ea"/>
                <a:cs typeface="+mn-cs"/>
              </a:rPr>
              <a:t>threadpool</a:t>
            </a:r>
            <a:r>
              <a:rPr lang="en-US" sz="900" kern="1200" dirty="0" smtClean="0">
                <a:solidFill>
                  <a:schemeClr val="tx1"/>
                </a:solidFill>
                <a:effectLst/>
                <a:latin typeface="Segoe UI Light" pitchFamily="34" charset="0"/>
                <a:ea typeface="+mn-ea"/>
                <a:cs typeface="+mn-cs"/>
              </a:rPr>
              <a:t> does those five pieces of work.</a:t>
            </a:r>
          </a:p>
          <a:p>
            <a:r>
              <a:rPr lang="en-US" sz="900" kern="1200" dirty="0" smtClean="0">
                <a:solidFill>
                  <a:schemeClr val="tx1"/>
                </a:solidFill>
                <a:effectLst/>
                <a:latin typeface="Segoe UI Light" pitchFamily="34" charset="0"/>
                <a:ea typeface="+mn-ea"/>
                <a:cs typeface="+mn-cs"/>
              </a:rPr>
              <a:t>* The </a:t>
            </a:r>
            <a:r>
              <a:rPr lang="en-US" sz="900" kern="1200" dirty="0" err="1" smtClean="0">
                <a:solidFill>
                  <a:schemeClr val="tx1"/>
                </a:solidFill>
                <a:effectLst/>
                <a:latin typeface="Segoe UI Light" pitchFamily="34" charset="0"/>
                <a:ea typeface="+mn-ea"/>
                <a:cs typeface="+mn-cs"/>
              </a:rPr>
              <a:t>threadpool</a:t>
            </a:r>
            <a:r>
              <a:rPr lang="en-US" sz="900" kern="1200" dirty="0" smtClean="0">
                <a:solidFill>
                  <a:schemeClr val="tx1"/>
                </a:solidFill>
                <a:effectLst/>
                <a:latin typeface="Segoe UI Light" pitchFamily="34" charset="0"/>
                <a:ea typeface="+mn-ea"/>
                <a:cs typeface="+mn-cs"/>
              </a:rPr>
              <a:t> will run them on as many threads as will be fastest.</a:t>
            </a:r>
          </a:p>
          <a:p>
            <a:r>
              <a:rPr lang="en-US" sz="900" kern="1200" dirty="0" smtClean="0">
                <a:solidFill>
                  <a:schemeClr val="tx1"/>
                </a:solidFill>
                <a:effectLst/>
                <a:latin typeface="Segoe UI Light" pitchFamily="34" charset="0"/>
                <a:ea typeface="+mn-ea"/>
                <a:cs typeface="+mn-cs"/>
              </a:rPr>
              <a:t>* My laptop has two CPU cores -- a boy and a girl, you can see, so two cores will be fastest.</a:t>
            </a:r>
          </a:p>
          <a:p>
            <a:r>
              <a:rPr lang="en-US" sz="900" kern="1200" dirty="0" smtClean="0">
                <a:solidFill>
                  <a:schemeClr val="tx1"/>
                </a:solidFill>
                <a:effectLst/>
                <a:latin typeface="Segoe UI Light" pitchFamily="34" charset="0"/>
                <a:ea typeface="+mn-ea"/>
                <a:cs typeface="+mn-cs"/>
              </a:rPr>
              <a:t>* If each request takes 100ms, then we'll get the answer out in 300ms.</a:t>
            </a:r>
          </a:p>
          <a:p>
            <a:r>
              <a:rPr lang="en-US" sz="900" kern="1200" dirty="0" smtClean="0">
                <a:solidFill>
                  <a:schemeClr val="tx1"/>
                </a:solidFill>
                <a:effectLst/>
                <a:latin typeface="Segoe UI Light" pitchFamily="34" charset="0"/>
                <a:ea typeface="+mn-ea"/>
                <a:cs typeface="+mn-cs"/>
              </a:rPr>
              <a:t>  That's an improvement!</a:t>
            </a:r>
          </a:p>
          <a:p>
            <a:r>
              <a:rPr lang="en-US" sz="900" kern="1200" dirty="0" smtClean="0">
                <a:solidFill>
                  <a:schemeClr val="tx1"/>
                </a:solidFill>
                <a:effectLst/>
                <a:latin typeface="Segoe UI Light" pitchFamily="34" charset="0"/>
                <a:ea typeface="+mn-ea"/>
                <a:cs typeface="+mn-cs"/>
              </a:rPr>
              <a:t>* Actually, it might not be. If we're running on a server that has other workload as well,</a:t>
            </a:r>
          </a:p>
          <a:p>
            <a:r>
              <a:rPr lang="en-US" sz="900" kern="1200" dirty="0" smtClean="0">
                <a:solidFill>
                  <a:schemeClr val="tx1"/>
                </a:solidFill>
                <a:effectLst/>
                <a:latin typeface="Segoe UI Light" pitchFamily="34" charset="0"/>
                <a:ea typeface="+mn-ea"/>
                <a:cs typeface="+mn-cs"/>
              </a:rPr>
              <a:t>  then one of the cores will probably be taken, so we'll only have one.</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80D2C87-F4E6-4FD9-B4D3-B422782C0EE6}" type="datetime1">
              <a:rPr lang="en-US" smtClean="0">
                <a:solidFill>
                  <a:prstClr val="black"/>
                </a:solidFill>
              </a:rPr>
              <a:pPr/>
              <a:t>4/8/2014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20851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n-ea"/>
                <a:cs typeface="+mn-cs"/>
              </a:rPr>
              <a:t>Is it CPU-bound or IO-bound?</a:t>
            </a:r>
          </a:p>
          <a:p>
            <a:r>
              <a:rPr lang="en-US" sz="900" kern="1200" dirty="0" smtClean="0">
                <a:solidFill>
                  <a:schemeClr val="tx1"/>
                </a:solidFill>
                <a:effectLst/>
                <a:latin typeface="Segoe UI Light" pitchFamily="34" charset="0"/>
                <a:ea typeface="+mn-ea"/>
                <a:cs typeface="+mn-cs"/>
              </a:rPr>
              <a:t>* Oh. Just hold on there a moment.</a:t>
            </a:r>
          </a:p>
          <a:p>
            <a:r>
              <a:rPr lang="en-US" sz="900" kern="1200" dirty="0" smtClean="0">
                <a:solidFill>
                  <a:schemeClr val="tx1"/>
                </a:solidFill>
                <a:effectLst/>
                <a:latin typeface="Segoe UI Light" pitchFamily="34" charset="0"/>
                <a:ea typeface="+mn-ea"/>
                <a:cs typeface="+mn-cs"/>
              </a:rPr>
              <a:t>* What the heck kind of deserialization takes so long? 100ms per house? That's an eternity.</a:t>
            </a:r>
          </a:p>
          <a:p>
            <a:r>
              <a:rPr lang="en-US" sz="900" kern="1200" dirty="0" smtClean="0">
                <a:solidFill>
                  <a:schemeClr val="tx1"/>
                </a:solidFill>
                <a:effectLst/>
                <a:latin typeface="Segoe UI Light" pitchFamily="34" charset="0"/>
                <a:ea typeface="+mn-ea"/>
                <a:cs typeface="+mn-cs"/>
              </a:rPr>
              <a:t>* Well, I checked with the user.</a:t>
            </a:r>
          </a:p>
          <a:p>
            <a:r>
              <a:rPr lang="en-US" sz="900" kern="1200" dirty="0" smtClean="0">
                <a:solidFill>
                  <a:schemeClr val="tx1"/>
                </a:solidFill>
                <a:effectLst/>
                <a:latin typeface="Segoe UI Light" pitchFamily="34" charset="0"/>
                <a:ea typeface="+mn-ea"/>
                <a:cs typeface="+mn-cs"/>
              </a:rPr>
              <a:t>* Turns out his deserialization wasn't really what I'd call deserialization.</a:t>
            </a:r>
          </a:p>
          <a:p>
            <a:r>
              <a:rPr lang="en-US" sz="900" kern="1200" dirty="0" smtClean="0">
                <a:solidFill>
                  <a:schemeClr val="tx1"/>
                </a:solidFill>
                <a:effectLst/>
                <a:latin typeface="Segoe UI Light" pitchFamily="34" charset="0"/>
                <a:ea typeface="+mn-ea"/>
                <a:cs typeface="+mn-cs"/>
              </a:rPr>
              <a:t>* It was looking up tables in a database.</a:t>
            </a:r>
          </a:p>
          <a:p>
            <a:r>
              <a:rPr lang="en-US" sz="900" kern="1200" dirty="0" smtClean="0">
                <a:solidFill>
                  <a:schemeClr val="tx1"/>
                </a:solidFill>
                <a:effectLst/>
                <a:latin typeface="Segoe UI Light" pitchFamily="34" charset="0"/>
                <a:ea typeface="+mn-ea"/>
                <a:cs typeface="+mn-cs"/>
              </a:rPr>
              <a:t>* That's why it took so long. It was network-bound, not CPU-bound.</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D4293CB-B54B-4544-BA09-B3BF87280F4D}" type="datetime1">
              <a:rPr lang="en-US" smtClean="0">
                <a:solidFill>
                  <a:prstClr val="black"/>
                </a:solidFill>
              </a:rPr>
              <a:pPr/>
              <a:t>4/8/2014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98448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n-ea"/>
                <a:cs typeface="+mn-cs"/>
              </a:rPr>
              <a:t>Sequential diagram</a:t>
            </a:r>
          </a:p>
          <a:p>
            <a:r>
              <a:rPr lang="en-US" sz="900" kern="1200" dirty="0" smtClean="0">
                <a:solidFill>
                  <a:schemeClr val="tx1"/>
                </a:solidFill>
                <a:effectLst/>
                <a:latin typeface="Segoe UI Light" pitchFamily="34" charset="0"/>
                <a:ea typeface="+mn-ea"/>
                <a:cs typeface="+mn-cs"/>
              </a:rPr>
              <a:t>* So this is what his first sequential code was actually doing.</a:t>
            </a:r>
          </a:p>
          <a:p>
            <a:r>
              <a:rPr lang="en-US" sz="900" kern="1200" dirty="0" smtClean="0">
                <a:solidFill>
                  <a:schemeClr val="tx1"/>
                </a:solidFill>
                <a:effectLst/>
                <a:latin typeface="Segoe UI Light" pitchFamily="34" charset="0"/>
                <a:ea typeface="+mn-ea"/>
                <a:cs typeface="+mn-cs"/>
              </a:rPr>
              <a:t>* It was downloading data for each house, one after the other.</a:t>
            </a:r>
          </a:p>
          <a:p>
            <a:r>
              <a:rPr lang="en-US" sz="900" kern="1200" dirty="0" smtClean="0">
                <a:solidFill>
                  <a:schemeClr val="tx1"/>
                </a:solidFill>
                <a:effectLst/>
                <a:latin typeface="Segoe UI Light" pitchFamily="34" charset="0"/>
                <a:ea typeface="+mn-ea"/>
                <a:cs typeface="+mn-cs"/>
              </a:rPr>
              <a:t>* But it only took a miniscule amount of time to kick off each request,</a:t>
            </a:r>
          </a:p>
          <a:p>
            <a:r>
              <a:rPr lang="en-US" sz="900" kern="1200" dirty="0" smtClean="0">
                <a:solidFill>
                  <a:schemeClr val="tx1"/>
                </a:solidFill>
                <a:effectLst/>
                <a:latin typeface="Segoe UI Light" pitchFamily="34" charset="0"/>
                <a:ea typeface="+mn-ea"/>
                <a:cs typeface="+mn-cs"/>
              </a:rPr>
              <a:t>  then it was idle for about 100ms,</a:t>
            </a:r>
          </a:p>
          <a:p>
            <a:r>
              <a:rPr lang="en-US" sz="900" kern="1200" dirty="0" smtClean="0">
                <a:solidFill>
                  <a:schemeClr val="tx1"/>
                </a:solidFill>
                <a:effectLst/>
                <a:latin typeface="Segoe UI Light" pitchFamily="34" charset="0"/>
                <a:ea typeface="+mn-ea"/>
                <a:cs typeface="+mn-cs"/>
              </a:rPr>
              <a:t>  then it got back the response from the network.</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10DCAB-807B-4483-8777-254B4A7D3DA0}" type="datetime1">
              <a:rPr lang="en-US" smtClean="0">
                <a:solidFill>
                  <a:prstClr val="black"/>
                </a:solidFill>
              </a:rPr>
              <a:pPr/>
              <a:t>4/8/2014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5198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err="1" smtClean="0">
                <a:solidFill>
                  <a:schemeClr val="tx1"/>
                </a:solidFill>
                <a:effectLst/>
                <a:latin typeface="Segoe UI Light" pitchFamily="34" charset="0"/>
                <a:ea typeface="+mn-ea"/>
                <a:cs typeface="+mn-cs"/>
              </a:rPr>
              <a:t>Parallel.For</a:t>
            </a:r>
            <a:endParaRPr lang="en-US" sz="900" b="1"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 But let's look back at how his </a:t>
            </a:r>
            <a:r>
              <a:rPr lang="en-US" sz="900" kern="1200" dirty="0" err="1" smtClean="0">
                <a:solidFill>
                  <a:schemeClr val="tx1"/>
                </a:solidFill>
                <a:effectLst/>
                <a:latin typeface="Segoe UI Light" pitchFamily="34" charset="0"/>
                <a:ea typeface="+mn-ea"/>
                <a:cs typeface="+mn-cs"/>
              </a:rPr>
              <a:t>Parallel.For</a:t>
            </a:r>
            <a:r>
              <a:rPr lang="en-US" sz="900" kern="1200" dirty="0" smtClean="0">
                <a:solidFill>
                  <a:schemeClr val="tx1"/>
                </a:solidFill>
                <a:effectLst/>
                <a:latin typeface="Segoe UI Light" pitchFamily="34" charset="0"/>
                <a:ea typeface="+mn-ea"/>
                <a:cs typeface="+mn-cs"/>
              </a:rPr>
              <a:t> code was behaving.</a:t>
            </a:r>
          </a:p>
          <a:p>
            <a:r>
              <a:rPr lang="en-US" sz="900" kern="1200" dirty="0" smtClean="0">
                <a:solidFill>
                  <a:schemeClr val="tx1"/>
                </a:solidFill>
                <a:effectLst/>
                <a:latin typeface="Segoe UI Light" pitchFamily="34" charset="0"/>
                <a:ea typeface="+mn-ea"/>
                <a:cs typeface="+mn-cs"/>
              </a:rPr>
              <a:t>* Well, as we said, it had five </a:t>
            </a:r>
            <a:r>
              <a:rPr lang="en-US" sz="900" kern="1200" dirty="0" err="1" smtClean="0">
                <a:solidFill>
                  <a:schemeClr val="tx1"/>
                </a:solidFill>
                <a:effectLst/>
                <a:latin typeface="Segoe UI Light" pitchFamily="34" charset="0"/>
                <a:ea typeface="+mn-ea"/>
                <a:cs typeface="+mn-cs"/>
              </a:rPr>
              <a:t>workitems</a:t>
            </a:r>
            <a:r>
              <a:rPr lang="en-US" sz="900" kern="1200" dirty="0" smtClean="0">
                <a:solidFill>
                  <a:schemeClr val="tx1"/>
                </a:solidFill>
                <a:effectLst/>
                <a:latin typeface="Segoe UI Light" pitchFamily="34" charset="0"/>
                <a:ea typeface="+mn-ea"/>
                <a:cs typeface="+mn-cs"/>
              </a:rPr>
              <a:t> in the </a:t>
            </a:r>
            <a:r>
              <a:rPr lang="en-US" sz="900" kern="1200" dirty="0" err="1" smtClean="0">
                <a:solidFill>
                  <a:schemeClr val="tx1"/>
                </a:solidFill>
                <a:effectLst/>
                <a:latin typeface="Segoe UI Light" pitchFamily="34" charset="0"/>
                <a:ea typeface="+mn-ea"/>
                <a:cs typeface="+mn-cs"/>
              </a:rPr>
              <a:t>threadpool</a:t>
            </a:r>
            <a:r>
              <a:rPr lang="en-US" sz="900" kern="1200" dirty="0" smtClean="0">
                <a:solidFill>
                  <a:schemeClr val="tx1"/>
                </a:solidFill>
                <a:effectLst/>
                <a:latin typeface="Segoe UI Light" pitchFamily="34" charset="0"/>
                <a:ea typeface="+mn-ea"/>
                <a:cs typeface="+mn-cs"/>
              </a:rPr>
              <a:t>.</a:t>
            </a:r>
          </a:p>
          <a:p>
            <a:r>
              <a:rPr lang="en-US" sz="900" kern="1200" dirty="0" smtClean="0">
                <a:solidFill>
                  <a:schemeClr val="tx1"/>
                </a:solidFill>
                <a:effectLst/>
                <a:latin typeface="Segoe UI Light" pitchFamily="34" charset="0"/>
                <a:ea typeface="+mn-ea"/>
                <a:cs typeface="+mn-cs"/>
              </a:rPr>
              <a:t>* Let's say the </a:t>
            </a:r>
            <a:r>
              <a:rPr lang="en-US" sz="900" kern="1200" dirty="0" err="1" smtClean="0">
                <a:solidFill>
                  <a:schemeClr val="tx1"/>
                </a:solidFill>
                <a:effectLst/>
                <a:latin typeface="Segoe UI Light" pitchFamily="34" charset="0"/>
                <a:ea typeface="+mn-ea"/>
                <a:cs typeface="+mn-cs"/>
              </a:rPr>
              <a:t>threadpool</a:t>
            </a:r>
            <a:r>
              <a:rPr lang="en-US" sz="900" kern="1200" dirty="0" smtClean="0">
                <a:solidFill>
                  <a:schemeClr val="tx1"/>
                </a:solidFill>
                <a:effectLst/>
                <a:latin typeface="Segoe UI Light" pitchFamily="34" charset="0"/>
                <a:ea typeface="+mn-ea"/>
                <a:cs typeface="+mn-cs"/>
              </a:rPr>
              <a:t> started with two threads, because of my two cores.</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Gradually it'll realize that its threads aren't really being used,</a:t>
            </a:r>
          </a:p>
          <a:p>
            <a:r>
              <a:rPr lang="en-US" sz="900" kern="1200" dirty="0" smtClean="0">
                <a:solidFill>
                  <a:schemeClr val="tx1"/>
                </a:solidFill>
                <a:effectLst/>
                <a:latin typeface="Segoe UI Light" pitchFamily="34" charset="0"/>
                <a:ea typeface="+mn-ea"/>
                <a:cs typeface="+mn-cs"/>
              </a:rPr>
              <a:t>  and it'll add an extra thread to do some more work.</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Maybe an extra thread as well.</a:t>
            </a:r>
          </a:p>
          <a:p>
            <a:r>
              <a:rPr lang="en-US" sz="900" kern="1200" dirty="0" smtClean="0">
                <a:solidFill>
                  <a:schemeClr val="tx1"/>
                </a:solidFill>
                <a:effectLst/>
                <a:latin typeface="Segoe UI Light" pitchFamily="34" charset="0"/>
                <a:ea typeface="+mn-ea"/>
                <a:cs typeface="+mn-cs"/>
              </a:rPr>
              <a:t>* The </a:t>
            </a:r>
            <a:r>
              <a:rPr lang="en-US" sz="900" kern="1200" dirty="0" err="1" smtClean="0">
                <a:solidFill>
                  <a:schemeClr val="tx1"/>
                </a:solidFill>
                <a:effectLst/>
                <a:latin typeface="Segoe UI Light" pitchFamily="34" charset="0"/>
                <a:ea typeface="+mn-ea"/>
                <a:cs typeface="+mn-cs"/>
              </a:rPr>
              <a:t>threadpool</a:t>
            </a:r>
            <a:r>
              <a:rPr lang="en-US" sz="900" kern="1200" dirty="0" smtClean="0">
                <a:solidFill>
                  <a:schemeClr val="tx1"/>
                </a:solidFill>
                <a:effectLst/>
                <a:latin typeface="Segoe UI Light" pitchFamily="34" charset="0"/>
                <a:ea typeface="+mn-ea"/>
                <a:cs typeface="+mn-cs"/>
              </a:rPr>
              <a:t> will gradually find the optimum number of threads to run</a:t>
            </a:r>
          </a:p>
          <a:p>
            <a:r>
              <a:rPr lang="en-US" sz="900" kern="1200" dirty="0" smtClean="0">
                <a:solidFill>
                  <a:schemeClr val="tx1"/>
                </a:solidFill>
                <a:effectLst/>
                <a:latin typeface="Segoe UI Light" pitchFamily="34" charset="0"/>
                <a:ea typeface="+mn-ea"/>
                <a:cs typeface="+mn-cs"/>
              </a:rPr>
              <a:t>  a given workload, but it's fairly slow to respond.</a:t>
            </a:r>
          </a:p>
          <a:p>
            <a:r>
              <a:rPr lang="en-US" sz="900" kern="1200" dirty="0" smtClean="0">
                <a:solidFill>
                  <a:schemeClr val="tx1"/>
                </a:solidFill>
                <a:effectLst/>
                <a:latin typeface="Segoe UI Light" pitchFamily="34" charset="0"/>
                <a:ea typeface="+mn-ea"/>
                <a:cs typeface="+mn-cs"/>
              </a:rPr>
              <a:t>[CLICK]</a:t>
            </a:r>
          </a:p>
          <a:p>
            <a:r>
              <a:rPr lang="en-US" sz="900" kern="1200" dirty="0" smtClean="0">
                <a:solidFill>
                  <a:schemeClr val="tx1"/>
                </a:solidFill>
                <a:effectLst/>
                <a:latin typeface="Segoe UI Light" pitchFamily="34" charset="0"/>
                <a:ea typeface="+mn-ea"/>
                <a:cs typeface="+mn-cs"/>
              </a:rPr>
              <a:t>* In this case maybe it only ended up growing by two extra threads.</a:t>
            </a:r>
          </a:p>
          <a:p>
            <a:r>
              <a:rPr lang="en-US" sz="900" kern="1200" dirty="0" smtClean="0">
                <a:solidFill>
                  <a:schemeClr val="tx1"/>
                </a:solidFill>
                <a:effectLst/>
                <a:latin typeface="Segoe UI Light" pitchFamily="34" charset="0"/>
                <a:ea typeface="+mn-ea"/>
                <a:cs typeface="+mn-cs"/>
              </a:rPr>
              <a:t>* Well, this result came in about 200ms.</a:t>
            </a:r>
          </a:p>
          <a:p>
            <a:r>
              <a:rPr lang="en-US" sz="900" kern="1200" dirty="0" smtClean="0">
                <a:solidFill>
                  <a:schemeClr val="tx1"/>
                </a:solidFill>
                <a:effectLst/>
                <a:latin typeface="Segoe UI Light" pitchFamily="34" charset="0"/>
                <a:ea typeface="+mn-ea"/>
                <a:cs typeface="+mn-cs"/>
              </a:rPr>
              <a:t>* In general, </a:t>
            </a:r>
            <a:r>
              <a:rPr lang="en-US" sz="900" kern="1200" dirty="0" err="1" smtClean="0">
                <a:solidFill>
                  <a:schemeClr val="tx1"/>
                </a:solidFill>
                <a:effectLst/>
                <a:latin typeface="Segoe UI Light" pitchFamily="34" charset="0"/>
                <a:ea typeface="+mn-ea"/>
                <a:cs typeface="+mn-cs"/>
              </a:rPr>
              <a:t>threadpool</a:t>
            </a:r>
            <a:r>
              <a:rPr lang="en-US" sz="900" kern="1200" dirty="0" smtClean="0">
                <a:solidFill>
                  <a:schemeClr val="tx1"/>
                </a:solidFill>
                <a:effectLst/>
                <a:latin typeface="Segoe UI Light" pitchFamily="34" charset="0"/>
                <a:ea typeface="+mn-ea"/>
                <a:cs typeface="+mn-cs"/>
              </a:rPr>
              <a:t> growth isn't the right way to get responsive code.</a:t>
            </a:r>
          </a:p>
          <a:p>
            <a:r>
              <a:rPr lang="en-US" sz="900" kern="1200" dirty="0" smtClean="0">
                <a:solidFill>
                  <a:schemeClr val="tx1"/>
                </a:solidFill>
                <a:effectLst/>
                <a:latin typeface="Segoe UI Light" pitchFamily="34" charset="0"/>
                <a:ea typeface="+mn-ea"/>
                <a:cs typeface="+mn-cs"/>
              </a:rPr>
              <a:t>* That's because it does take time to get there.</a:t>
            </a:r>
          </a:p>
          <a:p>
            <a:r>
              <a:rPr lang="en-US" sz="900" kern="1200" dirty="0" smtClean="0">
                <a:solidFill>
                  <a:schemeClr val="tx1"/>
                </a:solidFill>
                <a:effectLst/>
                <a:latin typeface="Segoe UI Light" pitchFamily="34" charset="0"/>
                <a:ea typeface="+mn-ea"/>
                <a:cs typeface="+mn-cs"/>
              </a:rPr>
              <a:t>* Sometimes you'll see it adding just one new thread a second.</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7F9C7B-A9D6-4990-94BC-ADFA16571BD5}" type="datetime1">
              <a:rPr lang="en-US" smtClean="0">
                <a:solidFill>
                  <a:prstClr val="black"/>
                </a:solidFill>
              </a:rPr>
              <a:pPr/>
              <a:t>4/8/2014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495878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n-ea"/>
                <a:cs typeface="+mn-cs"/>
              </a:rPr>
              <a:t>Async diagram</a:t>
            </a:r>
          </a:p>
          <a:p>
            <a:r>
              <a:rPr lang="en-US" sz="900" kern="1200" dirty="0" smtClean="0">
                <a:solidFill>
                  <a:schemeClr val="tx1"/>
                </a:solidFill>
                <a:effectLst/>
                <a:latin typeface="Segoe UI Light" pitchFamily="34" charset="0"/>
                <a:ea typeface="+mn-ea"/>
                <a:cs typeface="+mn-cs"/>
              </a:rPr>
              <a:t>* Let's draw a flow diagram about how this code should ideally work.</a:t>
            </a:r>
          </a:p>
          <a:p>
            <a:r>
              <a:rPr lang="en-US" sz="900" kern="1200" dirty="0" smtClean="0">
                <a:solidFill>
                  <a:schemeClr val="tx1"/>
                </a:solidFill>
                <a:effectLst/>
                <a:latin typeface="Segoe UI Light" pitchFamily="34" charset="0"/>
                <a:ea typeface="+mn-ea"/>
                <a:cs typeface="+mn-cs"/>
              </a:rPr>
              <a:t>* We should kick off all five requests in one go.</a:t>
            </a:r>
          </a:p>
          <a:p>
            <a:r>
              <a:rPr lang="en-US" sz="900" kern="1200" dirty="0" smtClean="0">
                <a:solidFill>
                  <a:schemeClr val="tx1"/>
                </a:solidFill>
                <a:effectLst/>
                <a:latin typeface="Segoe UI Light" pitchFamily="34" charset="0"/>
                <a:ea typeface="+mn-ea"/>
                <a:cs typeface="+mn-cs"/>
              </a:rPr>
              <a:t>* We might as well issue the requests in sequence, since it's so quick to issue a request.</a:t>
            </a:r>
          </a:p>
          <a:p>
            <a:r>
              <a:rPr lang="en-US" sz="900" kern="1200" dirty="0" smtClean="0">
                <a:solidFill>
                  <a:schemeClr val="tx1"/>
                </a:solidFill>
                <a:effectLst/>
                <a:latin typeface="Segoe UI Light" pitchFamily="34" charset="0"/>
                <a:ea typeface="+mn-ea"/>
                <a:cs typeface="+mn-cs"/>
              </a:rPr>
              <a:t>* Later on, about 100ms later, the responses trickle in.</a:t>
            </a:r>
          </a:p>
          <a:p>
            <a:r>
              <a:rPr lang="en-US" sz="900" kern="1200" dirty="0" smtClean="0">
                <a:solidFill>
                  <a:schemeClr val="tx1"/>
                </a:solidFill>
                <a:effectLst/>
                <a:latin typeface="Segoe UI Light" pitchFamily="34" charset="0"/>
                <a:ea typeface="+mn-ea"/>
                <a:cs typeface="+mn-cs"/>
              </a:rPr>
              <a:t>* They might come out of order. That doesn't matter. We'll get them all.</a:t>
            </a:r>
          </a:p>
          <a:p>
            <a:r>
              <a:rPr lang="en-US" sz="900" kern="1200" dirty="0" smtClean="0">
                <a:solidFill>
                  <a:schemeClr val="tx1"/>
                </a:solidFill>
                <a:effectLst/>
                <a:latin typeface="Segoe UI Light" pitchFamily="34" charset="0"/>
                <a:ea typeface="+mn-ea"/>
                <a:cs typeface="+mn-cs"/>
              </a:rPr>
              <a:t>* And we should have them all done within about 100ms.</a:t>
            </a:r>
          </a:p>
          <a:p>
            <a:r>
              <a:rPr lang="en-US" sz="900" kern="1200" dirty="0" smtClean="0">
                <a:solidFill>
                  <a:schemeClr val="tx1"/>
                </a:solidFill>
                <a:effectLst/>
                <a:latin typeface="Segoe UI Light" pitchFamily="34" charset="0"/>
                <a:ea typeface="+mn-ea"/>
                <a:cs typeface="+mn-cs"/>
              </a:rPr>
              <a:t>* That's the fastest "Time To First Byte" of all our solutions.</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CD5B71-D91A-40D3-8381-D7D1BC959E95}" type="datetime1">
              <a:rPr lang="en-US" smtClean="0">
                <a:solidFill>
                  <a:prstClr val="black"/>
                </a:solidFill>
              </a:rPr>
              <a:pPr/>
              <a:t>4/8/2014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276444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n-ea"/>
                <a:cs typeface="+mn-cs"/>
              </a:rPr>
              <a:t>Principles and guidance</a:t>
            </a:r>
          </a:p>
          <a:p>
            <a:r>
              <a:rPr lang="en-US" sz="900" kern="1200" dirty="0" smtClean="0">
                <a:solidFill>
                  <a:schemeClr val="tx1"/>
                </a:solidFill>
                <a:effectLst/>
                <a:latin typeface="Segoe UI Light" pitchFamily="34" charset="0"/>
                <a:ea typeface="+mn-ea"/>
                <a:cs typeface="+mn-cs"/>
              </a:rPr>
              <a:t>* So let's review.</a:t>
            </a:r>
          </a:p>
          <a:p>
            <a:r>
              <a:rPr lang="en-US" sz="900" kern="1200" dirty="0" smtClean="0">
                <a:solidFill>
                  <a:schemeClr val="tx1"/>
                </a:solidFill>
                <a:effectLst/>
                <a:latin typeface="Segoe UI Light" pitchFamily="34" charset="0"/>
                <a:ea typeface="+mn-ea"/>
                <a:cs typeface="+mn-cs"/>
              </a:rPr>
              <a:t>* It's vital to distinguish between what is CPU-bound work and what is IO-bound work.</a:t>
            </a:r>
          </a:p>
          <a:p>
            <a:r>
              <a:rPr lang="en-US" sz="900" kern="1200" dirty="0" smtClean="0">
                <a:solidFill>
                  <a:schemeClr val="tx1"/>
                </a:solidFill>
                <a:effectLst/>
                <a:latin typeface="Segoe UI Light" pitchFamily="34" charset="0"/>
                <a:ea typeface="+mn-ea"/>
                <a:cs typeface="+mn-cs"/>
              </a:rPr>
              <a:t>* CPU-bound means things like LINQ-to-objects, or iterations, or computationally-intensive inner loops.</a:t>
            </a:r>
          </a:p>
          <a:p>
            <a:r>
              <a:rPr lang="en-US" sz="900" kern="1200" dirty="0" smtClean="0">
                <a:solidFill>
                  <a:schemeClr val="tx1"/>
                </a:solidFill>
                <a:effectLst/>
                <a:latin typeface="Segoe UI Light" pitchFamily="34" charset="0"/>
                <a:ea typeface="+mn-ea"/>
                <a:cs typeface="+mn-cs"/>
              </a:rPr>
              <a:t>* </a:t>
            </a:r>
            <a:r>
              <a:rPr lang="en-US" sz="900" kern="1200" dirty="0" err="1" smtClean="0">
                <a:solidFill>
                  <a:schemeClr val="tx1"/>
                </a:solidFill>
                <a:effectLst/>
                <a:latin typeface="Segoe UI Light" pitchFamily="34" charset="0"/>
                <a:ea typeface="+mn-ea"/>
                <a:cs typeface="+mn-cs"/>
              </a:rPr>
              <a:t>Parallel.ForEach</a:t>
            </a:r>
            <a:r>
              <a:rPr lang="en-US" sz="900" kern="1200" dirty="0" smtClean="0">
                <a:solidFill>
                  <a:schemeClr val="tx1"/>
                </a:solidFill>
                <a:effectLst/>
                <a:latin typeface="Segoe UI Light" pitchFamily="34" charset="0"/>
                <a:ea typeface="+mn-ea"/>
                <a:cs typeface="+mn-cs"/>
              </a:rPr>
              <a:t> and </a:t>
            </a:r>
            <a:r>
              <a:rPr lang="en-US" sz="900" kern="1200" dirty="0" err="1" smtClean="0">
                <a:solidFill>
                  <a:schemeClr val="tx1"/>
                </a:solidFill>
                <a:effectLst/>
                <a:latin typeface="Segoe UI Light" pitchFamily="34" charset="0"/>
                <a:ea typeface="+mn-ea"/>
                <a:cs typeface="+mn-cs"/>
              </a:rPr>
              <a:t>Task.Run</a:t>
            </a:r>
            <a:r>
              <a:rPr lang="en-US" sz="900" kern="1200" dirty="0" smtClean="0">
                <a:solidFill>
                  <a:schemeClr val="tx1"/>
                </a:solidFill>
                <a:effectLst/>
                <a:latin typeface="Segoe UI Light" pitchFamily="34" charset="0"/>
                <a:ea typeface="+mn-ea"/>
                <a:cs typeface="+mn-cs"/>
              </a:rPr>
              <a:t> are good ways to put these CPU-bound workloads on the </a:t>
            </a:r>
            <a:r>
              <a:rPr lang="en-US" sz="900" kern="1200" dirty="0" err="1" smtClean="0">
                <a:solidFill>
                  <a:schemeClr val="tx1"/>
                </a:solidFill>
                <a:effectLst/>
                <a:latin typeface="Segoe UI Light" pitchFamily="34" charset="0"/>
                <a:ea typeface="+mn-ea"/>
                <a:cs typeface="+mn-cs"/>
              </a:rPr>
              <a:t>threadpool</a:t>
            </a:r>
            <a:r>
              <a:rPr lang="en-US" sz="900" kern="1200" dirty="0" smtClean="0">
                <a:solidFill>
                  <a:schemeClr val="tx1"/>
                </a:solidFill>
                <a:effectLst/>
                <a:latin typeface="Segoe UI Light" pitchFamily="34" charset="0"/>
                <a:ea typeface="+mn-ea"/>
                <a:cs typeface="+mn-cs"/>
              </a:rPr>
              <a:t>.</a:t>
            </a:r>
          </a:p>
          <a:p>
            <a:r>
              <a:rPr lang="en-US" sz="900" kern="1200" dirty="0" smtClean="0">
                <a:solidFill>
                  <a:schemeClr val="tx1"/>
                </a:solidFill>
                <a:effectLst/>
                <a:latin typeface="Segoe UI Light" pitchFamily="34" charset="0"/>
                <a:ea typeface="+mn-ea"/>
                <a:cs typeface="+mn-cs"/>
              </a:rPr>
              <a:t>* But it's important to understand that threads haven't increased throughput</a:t>
            </a:r>
          </a:p>
          <a:p>
            <a:r>
              <a:rPr lang="en-US" sz="900" kern="1200" dirty="0" smtClean="0">
                <a:solidFill>
                  <a:schemeClr val="tx1"/>
                </a:solidFill>
                <a:effectLst/>
                <a:latin typeface="Segoe UI Light" pitchFamily="34" charset="0"/>
                <a:ea typeface="+mn-ea"/>
                <a:cs typeface="+mn-cs"/>
              </a:rPr>
              <a:t>* Throughput means “what’s the highest number of requests per second we can handle?”</a:t>
            </a:r>
          </a:p>
          <a:p>
            <a:r>
              <a:rPr lang="en-US" sz="900" kern="1200" dirty="0" smtClean="0">
                <a:solidFill>
                  <a:schemeClr val="tx1"/>
                </a:solidFill>
                <a:effectLst/>
                <a:latin typeface="Segoe UI Light" pitchFamily="34" charset="0"/>
                <a:ea typeface="+mn-ea"/>
                <a:cs typeface="+mn-cs"/>
              </a:rPr>
              <a:t>* Each CPU-bound work item still takes a given number of milliseconds on a processor core, and that’s the bottom line, and that’s the limiting factor on throughput of CPU-bound work.</a:t>
            </a:r>
          </a:p>
          <a:p>
            <a:r>
              <a:rPr lang="en-US" sz="900" kern="1200" dirty="0" smtClean="0">
                <a:solidFill>
                  <a:schemeClr val="tx1"/>
                </a:solidFill>
                <a:effectLst/>
                <a:latin typeface="Segoe UI Light" pitchFamily="34" charset="0"/>
                <a:ea typeface="+mn-ea"/>
                <a:cs typeface="+mn-cs"/>
              </a:rPr>
              <a:t>* As for IO-bound work, well, </a:t>
            </a:r>
            <a:r>
              <a:rPr lang="en-US" sz="900" kern="1200" dirty="0" err="1" smtClean="0">
                <a:solidFill>
                  <a:schemeClr val="tx1"/>
                </a:solidFill>
                <a:effectLst/>
                <a:latin typeface="Segoe UI Light" pitchFamily="34" charset="0"/>
                <a:ea typeface="+mn-ea"/>
                <a:cs typeface="+mn-cs"/>
              </a:rPr>
              <a:t>threadpool</a:t>
            </a:r>
            <a:r>
              <a:rPr lang="en-US" sz="900" kern="1200" dirty="0" smtClean="0">
                <a:solidFill>
                  <a:schemeClr val="tx1"/>
                </a:solidFill>
                <a:effectLst/>
                <a:latin typeface="Segoe UI Light" pitchFamily="34" charset="0"/>
                <a:ea typeface="+mn-ea"/>
                <a:cs typeface="+mn-cs"/>
              </a:rPr>
              <a:t> did help some, but it didn’t respond quickly to load. The best solution is async.</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327BD9-74F3-4EC4-A4FA-763E416A11AB}" type="datetime1">
              <a:rPr lang="en-US" smtClean="0">
                <a:solidFill>
                  <a:prstClr val="black"/>
                </a:solidFill>
              </a:rPr>
              <a:pPr/>
              <a:t>4/8/2014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267033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2" y="2151538"/>
            <a:ext cx="10445796" cy="1017048"/>
          </a:xfrm>
        </p:spPr>
        <p:txBody>
          <a:bodyPr anchor="b" anchorCtr="0"/>
          <a:lstStyle>
            <a:lvl1pPr>
              <a:defRPr sz="7341" spc="-154"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2" y="3494028"/>
            <a:ext cx="10445796" cy="508525"/>
          </a:xfrm>
        </p:spPr>
        <p:txBody>
          <a:bodyPr>
            <a:noAutofit/>
          </a:bodyPr>
          <a:lstStyle>
            <a:lvl1pPr marL="0" indent="0">
              <a:spcBef>
                <a:spcPts val="0"/>
              </a:spcBef>
              <a:buNone/>
              <a:defRPr spc="-72"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900916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80" y="1476627"/>
            <a:ext cx="5543930"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0555" indent="0">
              <a:buNone/>
              <a:defRPr sz="2719" b="1"/>
            </a:lvl2pPr>
            <a:lvl3pPr marL="1241110" indent="0">
              <a:buNone/>
              <a:defRPr sz="2447" b="1"/>
            </a:lvl3pPr>
            <a:lvl4pPr marL="1861666" indent="0">
              <a:buNone/>
              <a:defRPr sz="2175" b="1"/>
            </a:lvl4pPr>
            <a:lvl5pPr marL="2482221" indent="0">
              <a:buNone/>
              <a:defRPr sz="2175" b="1"/>
            </a:lvl5pPr>
            <a:lvl6pPr marL="3102778" indent="0">
              <a:buNone/>
              <a:defRPr sz="2175" b="1"/>
            </a:lvl6pPr>
            <a:lvl7pPr marL="3723332" indent="0">
              <a:buNone/>
              <a:defRPr sz="2175" b="1"/>
            </a:lvl7pPr>
            <a:lvl8pPr marL="4343887" indent="0">
              <a:buNone/>
              <a:defRPr sz="2175" b="1"/>
            </a:lvl8pPr>
            <a:lvl9pPr marL="4964442" indent="0">
              <a:buNone/>
              <a:defRPr sz="2175" b="1"/>
            </a:lvl9pPr>
          </a:lstStyle>
          <a:p>
            <a:pPr lvl="0"/>
            <a:r>
              <a:rPr lang="en-US" dirty="0" smtClean="0"/>
              <a:t>Click to edit Master text styles.</a:t>
            </a:r>
          </a:p>
        </p:txBody>
      </p:sp>
      <p:sp>
        <p:nvSpPr>
          <p:cNvPr id="6" name="Content Placeholder 5"/>
          <p:cNvSpPr>
            <a:spLocks noGrp="1"/>
          </p:cNvSpPr>
          <p:nvPr>
            <p:ph sz="quarter" idx="4"/>
          </p:nvPr>
        </p:nvSpPr>
        <p:spPr>
          <a:xfrm>
            <a:off x="6313881" y="1715392"/>
            <a:ext cx="5596179" cy="339016"/>
          </a:xfrm>
          <a:prstGeom prst="rect">
            <a:avLst/>
          </a:prstGeom>
        </p:spPr>
        <p:txBody>
          <a:bodyPr>
            <a:noAutofit/>
          </a:bodyPr>
          <a:lstStyle>
            <a:lvl1pPr marL="0" indent="0">
              <a:spcBef>
                <a:spcPts val="1222"/>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0832" indent="-387848">
              <a:defRPr lang="en-US" sz="2175" kern="1200" dirty="0" smtClean="0">
                <a:solidFill>
                  <a:schemeClr val="bg2">
                    <a:lumMod val="50000"/>
                  </a:schemeClr>
                </a:solidFill>
                <a:latin typeface="+mn-lt"/>
                <a:ea typeface="+mn-ea"/>
                <a:cs typeface="Arial" pitchFamily="34" charset="0"/>
              </a:defRPr>
            </a:lvl2pPr>
            <a:lvl3pPr marL="930832" indent="-232709">
              <a:defRPr lang="en-US" sz="1903" kern="1200" dirty="0" smtClean="0">
                <a:solidFill>
                  <a:schemeClr val="bg2">
                    <a:lumMod val="50000"/>
                  </a:schemeClr>
                </a:solidFill>
                <a:latin typeface="+mn-lt"/>
                <a:ea typeface="+mn-ea"/>
                <a:cs typeface="Arial" pitchFamily="34" charset="0"/>
              </a:defRPr>
            </a:lvl3pPr>
            <a:lvl4pPr marL="1241110" indent="-232709">
              <a:defRPr lang="en-US" sz="1632" kern="1200" dirty="0" smtClean="0">
                <a:solidFill>
                  <a:schemeClr val="bg2">
                    <a:lumMod val="50000"/>
                  </a:schemeClr>
                </a:solidFill>
                <a:latin typeface="+mn-lt"/>
                <a:ea typeface="+mn-ea"/>
                <a:cs typeface="Arial" pitchFamily="34" charset="0"/>
              </a:defRPr>
            </a:lvl4pPr>
            <a:lvl5pPr marL="1473820" indent="-232709">
              <a:defRPr lang="en-US" sz="1632" kern="1200" dirty="0">
                <a:solidFill>
                  <a:schemeClr val="bg2">
                    <a:lumMod val="50000"/>
                  </a:schemeClr>
                </a:solidFill>
                <a:latin typeface="+mn-lt"/>
                <a:ea typeface="+mn-ea"/>
                <a:cs typeface="Arial" pitchFamily="34" charset="0"/>
              </a:defRPr>
            </a:lvl5pPr>
            <a:lvl6pPr>
              <a:defRPr sz="2175"/>
            </a:lvl6pPr>
            <a:lvl7pPr>
              <a:defRPr sz="2175"/>
            </a:lvl7pPr>
            <a:lvl8pPr>
              <a:defRPr sz="2175"/>
            </a:lvl8pPr>
            <a:lvl9pPr>
              <a:defRPr sz="21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8435114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334862" y="0"/>
            <a:ext cx="6101615" cy="6994525"/>
          </a:xfrm>
        </p:spPr>
        <p:txBody>
          <a:bodyPr lIns="136958"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31280" y="1476624"/>
            <a:ext cx="5543930" cy="1201903"/>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0555" indent="0">
              <a:buNone/>
              <a:defRPr sz="2719" b="1"/>
            </a:lvl2pPr>
            <a:lvl3pPr marL="1241110" indent="0">
              <a:buNone/>
              <a:defRPr sz="2447" b="1"/>
            </a:lvl3pPr>
            <a:lvl4pPr marL="1861666" indent="0">
              <a:buNone/>
              <a:defRPr sz="2175" b="1"/>
            </a:lvl4pPr>
            <a:lvl5pPr marL="2482221" indent="0">
              <a:buNone/>
              <a:defRPr sz="2175" b="1"/>
            </a:lvl5pPr>
            <a:lvl6pPr marL="3102778" indent="0">
              <a:buNone/>
              <a:defRPr sz="2175" b="1"/>
            </a:lvl6pPr>
            <a:lvl7pPr marL="3723332" indent="0">
              <a:buNone/>
              <a:defRPr sz="2175" b="1"/>
            </a:lvl7pPr>
            <a:lvl8pPr marL="4343887" indent="0">
              <a:buNone/>
              <a:defRPr sz="2175" b="1"/>
            </a:lvl8pPr>
            <a:lvl9pPr marL="4964442" indent="0">
              <a:buNone/>
              <a:defRPr sz="2175" b="1"/>
            </a:lvl9pPr>
          </a:lstStyle>
          <a:p>
            <a:pPr lvl="0"/>
            <a:r>
              <a:rPr lang="en-US" dirty="0" smtClean="0"/>
              <a:t>Click to edit Master text styles.</a:t>
            </a:r>
          </a:p>
        </p:txBody>
      </p:sp>
      <p:sp>
        <p:nvSpPr>
          <p:cNvPr id="9" name="Content Placeholder 5"/>
          <p:cNvSpPr>
            <a:spLocks noGrp="1"/>
          </p:cNvSpPr>
          <p:nvPr>
            <p:ph sz="quarter" idx="13"/>
          </p:nvPr>
        </p:nvSpPr>
        <p:spPr>
          <a:xfrm>
            <a:off x="531282" y="2789436"/>
            <a:ext cx="5554778" cy="621531"/>
          </a:xfrm>
          <a:prstGeom prst="rect">
            <a:avLst/>
          </a:prstGeom>
        </p:spPr>
        <p:txBody>
          <a:bodyPr>
            <a:noAutofit/>
          </a:bodyPr>
          <a:lstStyle>
            <a:lvl1pPr marL="0" indent="0">
              <a:spcBef>
                <a:spcPts val="1222"/>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0832" indent="-387848">
              <a:defRPr lang="en-US" sz="2175" kern="1200" dirty="0" smtClean="0">
                <a:solidFill>
                  <a:schemeClr val="bg2">
                    <a:lumMod val="50000"/>
                  </a:schemeClr>
                </a:solidFill>
                <a:latin typeface="+mn-lt"/>
                <a:ea typeface="+mn-ea"/>
                <a:cs typeface="Arial" pitchFamily="34" charset="0"/>
              </a:defRPr>
            </a:lvl2pPr>
            <a:lvl3pPr marL="930832" indent="-232709">
              <a:defRPr lang="en-US" sz="1903" kern="1200" dirty="0" smtClean="0">
                <a:solidFill>
                  <a:schemeClr val="bg2">
                    <a:lumMod val="50000"/>
                  </a:schemeClr>
                </a:solidFill>
                <a:latin typeface="+mn-lt"/>
                <a:ea typeface="+mn-ea"/>
                <a:cs typeface="Arial" pitchFamily="34" charset="0"/>
              </a:defRPr>
            </a:lvl3pPr>
            <a:lvl4pPr marL="1241110" indent="-232709">
              <a:defRPr lang="en-US" sz="1632" kern="1200" dirty="0" smtClean="0">
                <a:solidFill>
                  <a:schemeClr val="bg2">
                    <a:lumMod val="50000"/>
                  </a:schemeClr>
                </a:solidFill>
                <a:latin typeface="+mn-lt"/>
                <a:ea typeface="+mn-ea"/>
                <a:cs typeface="Arial" pitchFamily="34" charset="0"/>
              </a:defRPr>
            </a:lvl4pPr>
            <a:lvl5pPr marL="1473820" indent="-232709">
              <a:defRPr lang="en-US" sz="1632" kern="1200" dirty="0">
                <a:solidFill>
                  <a:schemeClr val="bg2">
                    <a:lumMod val="50000"/>
                  </a:schemeClr>
                </a:solidFill>
                <a:latin typeface="+mn-lt"/>
                <a:ea typeface="+mn-ea"/>
                <a:cs typeface="Arial" pitchFamily="34" charset="0"/>
              </a:defRPr>
            </a:lvl5pPr>
            <a:lvl6pPr>
              <a:defRPr sz="2175"/>
            </a:lvl6pPr>
            <a:lvl7pPr>
              <a:defRPr sz="2175"/>
            </a:lvl7pPr>
            <a:lvl8pPr>
              <a:defRPr sz="2175"/>
            </a:lvl8pPr>
            <a:lvl9pPr>
              <a:defRPr sz="2175"/>
            </a:lvl9pPr>
          </a:lstStyle>
          <a:p>
            <a:pPr lvl="0"/>
            <a:r>
              <a:rPr lang="en-US" smtClean="0"/>
              <a:t>Click to edit Master text styles</a:t>
            </a:r>
          </a:p>
        </p:txBody>
      </p:sp>
    </p:spTree>
    <p:extLst>
      <p:ext uri="{BB962C8B-B14F-4D97-AF65-F5344CB8AC3E}">
        <p14:creationId xmlns:p14="http://schemas.microsoft.com/office/powerpoint/2010/main" val="35627792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30" y="1476624"/>
            <a:ext cx="5543930" cy="1201903"/>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0555" indent="0">
              <a:buNone/>
              <a:defRPr sz="2719" b="1"/>
            </a:lvl2pPr>
            <a:lvl3pPr marL="1241110" indent="0">
              <a:buNone/>
              <a:defRPr sz="2447" b="1"/>
            </a:lvl3pPr>
            <a:lvl4pPr marL="1861666" indent="0">
              <a:buNone/>
              <a:defRPr sz="2175" b="1"/>
            </a:lvl4pPr>
            <a:lvl5pPr marL="2482221" indent="0">
              <a:buNone/>
              <a:defRPr sz="2175" b="1"/>
            </a:lvl5pPr>
            <a:lvl6pPr marL="3102778" indent="0">
              <a:buNone/>
              <a:defRPr sz="2175" b="1"/>
            </a:lvl6pPr>
            <a:lvl7pPr marL="3723332" indent="0">
              <a:buNone/>
              <a:defRPr sz="2175" b="1"/>
            </a:lvl7pPr>
            <a:lvl8pPr marL="4343887" indent="0">
              <a:buNone/>
              <a:defRPr sz="2175" b="1"/>
            </a:lvl8pPr>
            <a:lvl9pPr marL="4964442" indent="0">
              <a:buNone/>
              <a:defRPr sz="2175" b="1"/>
            </a:lvl9pPr>
          </a:lstStyle>
          <a:p>
            <a:pPr lvl="0"/>
            <a:r>
              <a:rPr lang="en-US" dirty="0" smtClean="0"/>
              <a:t>Click to edit Master text styles.</a:t>
            </a:r>
          </a:p>
        </p:txBody>
      </p:sp>
      <p:sp>
        <p:nvSpPr>
          <p:cNvPr id="9" name="Content Placeholder 5"/>
          <p:cNvSpPr>
            <a:spLocks noGrp="1"/>
          </p:cNvSpPr>
          <p:nvPr>
            <p:ph sz="quarter" idx="13"/>
          </p:nvPr>
        </p:nvSpPr>
        <p:spPr>
          <a:xfrm>
            <a:off x="6344433" y="2789436"/>
            <a:ext cx="5554778" cy="621531"/>
          </a:xfrm>
          <a:prstGeom prst="rect">
            <a:avLst/>
          </a:prstGeom>
        </p:spPr>
        <p:txBody>
          <a:bodyPr>
            <a:noAutofit/>
          </a:bodyPr>
          <a:lstStyle>
            <a:lvl1pPr marL="0" indent="0">
              <a:spcBef>
                <a:spcPts val="1222"/>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0832" indent="-387848">
              <a:defRPr lang="en-US" sz="2175" kern="1200" dirty="0" smtClean="0">
                <a:solidFill>
                  <a:schemeClr val="bg2">
                    <a:lumMod val="50000"/>
                  </a:schemeClr>
                </a:solidFill>
                <a:latin typeface="+mn-lt"/>
                <a:ea typeface="+mn-ea"/>
                <a:cs typeface="Arial" pitchFamily="34" charset="0"/>
              </a:defRPr>
            </a:lvl2pPr>
            <a:lvl3pPr marL="930832" indent="-232709">
              <a:defRPr lang="en-US" sz="1903" kern="1200" dirty="0" smtClean="0">
                <a:solidFill>
                  <a:schemeClr val="bg2">
                    <a:lumMod val="50000"/>
                  </a:schemeClr>
                </a:solidFill>
                <a:latin typeface="+mn-lt"/>
                <a:ea typeface="+mn-ea"/>
                <a:cs typeface="Arial" pitchFamily="34" charset="0"/>
              </a:defRPr>
            </a:lvl3pPr>
            <a:lvl4pPr marL="1241110" indent="-232709">
              <a:defRPr lang="en-US" sz="1632" kern="1200" dirty="0" smtClean="0">
                <a:solidFill>
                  <a:schemeClr val="bg2">
                    <a:lumMod val="50000"/>
                  </a:schemeClr>
                </a:solidFill>
                <a:latin typeface="+mn-lt"/>
                <a:ea typeface="+mn-ea"/>
                <a:cs typeface="Arial" pitchFamily="34" charset="0"/>
              </a:defRPr>
            </a:lvl4pPr>
            <a:lvl5pPr marL="1473820" indent="-232709">
              <a:defRPr lang="en-US" sz="1632" kern="1200" dirty="0">
                <a:solidFill>
                  <a:schemeClr val="bg2">
                    <a:lumMod val="50000"/>
                  </a:schemeClr>
                </a:solidFill>
                <a:latin typeface="+mn-lt"/>
                <a:ea typeface="+mn-ea"/>
                <a:cs typeface="Arial" pitchFamily="34" charset="0"/>
              </a:defRPr>
            </a:lvl5pPr>
            <a:lvl6pPr>
              <a:defRPr sz="2175"/>
            </a:lvl6pPr>
            <a:lvl7pPr>
              <a:defRPr sz="2175"/>
            </a:lvl7pPr>
            <a:lvl8pPr>
              <a:defRPr sz="2175"/>
            </a:lvl8pPr>
            <a:lvl9pPr>
              <a:defRPr sz="21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36958"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35967461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5"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2" tIns="46552" rIns="46552" bIns="46552" numCol="1" spcCol="0" rtlCol="0" fromWordArt="0" anchor="ctr" anchorCtr="0" forceAA="0" compatLnSpc="1">
            <a:prstTxWarp prst="textNoShape">
              <a:avLst/>
            </a:prstTxWarp>
            <a:noAutofit/>
          </a:bodyPr>
          <a:lstStyle/>
          <a:p>
            <a:pPr algn="ctr" defTabSz="930689" fontAlgn="base">
              <a:spcBef>
                <a:spcPct val="0"/>
              </a:spcBef>
              <a:spcAft>
                <a:spcPct val="0"/>
              </a:spcAft>
            </a:pPr>
            <a:endParaRPr lang="en-US" sz="2311"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80" y="1476627"/>
            <a:ext cx="5338712" cy="1695079"/>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0555" indent="0">
              <a:buNone/>
              <a:defRPr sz="2719" b="1"/>
            </a:lvl2pPr>
            <a:lvl3pPr marL="1241110" indent="0">
              <a:buNone/>
              <a:defRPr sz="2447" b="1"/>
            </a:lvl3pPr>
            <a:lvl4pPr marL="1861666" indent="0">
              <a:buNone/>
              <a:defRPr sz="2175" b="1"/>
            </a:lvl4pPr>
            <a:lvl5pPr marL="2482221" indent="0">
              <a:buNone/>
              <a:defRPr sz="2175" b="1"/>
            </a:lvl5pPr>
            <a:lvl6pPr marL="3102778" indent="0">
              <a:buNone/>
              <a:defRPr sz="2175" b="1"/>
            </a:lvl6pPr>
            <a:lvl7pPr marL="3723332" indent="0">
              <a:buNone/>
              <a:defRPr sz="2175" b="1"/>
            </a:lvl7pPr>
            <a:lvl8pPr marL="4343887" indent="0">
              <a:buNone/>
              <a:defRPr sz="2175" b="1"/>
            </a:lvl8pPr>
            <a:lvl9pPr marL="4964442" indent="0">
              <a:buNone/>
              <a:defRPr sz="2175" b="1"/>
            </a:lvl9pPr>
          </a:lstStyle>
          <a:p>
            <a:pPr lvl="0"/>
            <a:r>
              <a:rPr lang="en-US" dirty="0" smtClean="0"/>
              <a:t>Click to edit Master text styles.</a:t>
            </a:r>
          </a:p>
        </p:txBody>
      </p:sp>
      <p:sp>
        <p:nvSpPr>
          <p:cNvPr id="6" name="Content Placeholder 5"/>
          <p:cNvSpPr>
            <a:spLocks noGrp="1"/>
          </p:cNvSpPr>
          <p:nvPr>
            <p:ph sz="quarter" idx="4"/>
          </p:nvPr>
        </p:nvSpPr>
        <p:spPr>
          <a:xfrm>
            <a:off x="6313881" y="1715392"/>
            <a:ext cx="5596179" cy="339016"/>
          </a:xfrm>
          <a:prstGeom prst="rect">
            <a:avLst/>
          </a:prstGeom>
        </p:spPr>
        <p:txBody>
          <a:bodyPr>
            <a:noAutofit/>
          </a:bodyPr>
          <a:lstStyle>
            <a:lvl1pPr marL="0" indent="0">
              <a:spcBef>
                <a:spcPts val="1222"/>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0832" indent="-387848">
              <a:defRPr lang="en-US" sz="2175" kern="1200" dirty="0" smtClean="0">
                <a:solidFill>
                  <a:schemeClr val="bg2">
                    <a:lumMod val="50000"/>
                  </a:schemeClr>
                </a:solidFill>
                <a:latin typeface="+mn-lt"/>
                <a:ea typeface="+mn-ea"/>
                <a:cs typeface="Arial" pitchFamily="34" charset="0"/>
              </a:defRPr>
            </a:lvl2pPr>
            <a:lvl3pPr marL="930832" indent="-232709">
              <a:defRPr lang="en-US" sz="1903" kern="1200" dirty="0" smtClean="0">
                <a:solidFill>
                  <a:schemeClr val="bg2">
                    <a:lumMod val="50000"/>
                  </a:schemeClr>
                </a:solidFill>
                <a:latin typeface="+mn-lt"/>
                <a:ea typeface="+mn-ea"/>
                <a:cs typeface="Arial" pitchFamily="34" charset="0"/>
              </a:defRPr>
            </a:lvl3pPr>
            <a:lvl4pPr marL="1241110" indent="-232709">
              <a:defRPr lang="en-US" sz="1632" kern="1200" dirty="0" smtClean="0">
                <a:solidFill>
                  <a:schemeClr val="bg2">
                    <a:lumMod val="50000"/>
                  </a:schemeClr>
                </a:solidFill>
                <a:latin typeface="+mn-lt"/>
                <a:ea typeface="+mn-ea"/>
                <a:cs typeface="Arial" pitchFamily="34" charset="0"/>
              </a:defRPr>
            </a:lvl4pPr>
            <a:lvl5pPr marL="1473820" indent="-232709">
              <a:defRPr lang="en-US" sz="1632" kern="1200" dirty="0">
                <a:solidFill>
                  <a:schemeClr val="bg2">
                    <a:lumMod val="50000"/>
                  </a:schemeClr>
                </a:solidFill>
                <a:latin typeface="+mn-lt"/>
                <a:ea typeface="+mn-ea"/>
                <a:cs typeface="Arial" pitchFamily="34" charset="0"/>
              </a:defRPr>
            </a:lvl5pPr>
            <a:lvl6pPr>
              <a:defRPr sz="2175"/>
            </a:lvl6pPr>
            <a:lvl7pPr>
              <a:defRPr sz="2175"/>
            </a:lvl7pPr>
            <a:lvl8pPr>
              <a:defRPr sz="2175"/>
            </a:lvl8pPr>
            <a:lvl9pPr>
              <a:defRPr sz="2175"/>
            </a:lvl9pPr>
          </a:lstStyle>
          <a:p>
            <a:pPr lvl="0"/>
            <a:r>
              <a:rPr lang="en-US" smtClean="0"/>
              <a:t>Click to edit Master text styles</a:t>
            </a:r>
          </a:p>
        </p:txBody>
      </p:sp>
    </p:spTree>
    <p:extLst>
      <p:ext uri="{BB962C8B-B14F-4D97-AF65-F5344CB8AC3E}">
        <p14:creationId xmlns:p14="http://schemas.microsoft.com/office/powerpoint/2010/main" val="14311071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334862" y="0"/>
            <a:ext cx="6101615" cy="6994525"/>
          </a:xfrm>
        </p:spPr>
        <p:txBody>
          <a:bodyPr lIns="13695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2" tIns="46552" rIns="46552" bIns="46552" numCol="1" spcCol="0" rtlCol="0" fromWordArt="0" anchor="ctr" anchorCtr="0" forceAA="0" compatLnSpc="1">
            <a:prstTxWarp prst="textNoShape">
              <a:avLst/>
            </a:prstTxWarp>
            <a:noAutofit/>
          </a:bodyPr>
          <a:lstStyle/>
          <a:p>
            <a:pPr algn="ctr" defTabSz="930689" fontAlgn="base">
              <a:spcBef>
                <a:spcPct val="0"/>
              </a:spcBef>
              <a:spcAft>
                <a:spcPct val="0"/>
              </a:spcAft>
            </a:pPr>
            <a:endParaRPr lang="en-US" sz="2311"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80" y="1476624"/>
            <a:ext cx="5543930" cy="1201903"/>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0555" indent="0">
              <a:buNone/>
              <a:defRPr sz="2719" b="1"/>
            </a:lvl2pPr>
            <a:lvl3pPr marL="1241110" indent="0">
              <a:buNone/>
              <a:defRPr sz="2447" b="1"/>
            </a:lvl3pPr>
            <a:lvl4pPr marL="1861666" indent="0">
              <a:buNone/>
              <a:defRPr sz="2175" b="1"/>
            </a:lvl4pPr>
            <a:lvl5pPr marL="2482221" indent="0">
              <a:buNone/>
              <a:defRPr sz="2175" b="1"/>
            </a:lvl5pPr>
            <a:lvl6pPr marL="3102778" indent="0">
              <a:buNone/>
              <a:defRPr sz="2175" b="1"/>
            </a:lvl6pPr>
            <a:lvl7pPr marL="3723332" indent="0">
              <a:buNone/>
              <a:defRPr sz="2175" b="1"/>
            </a:lvl7pPr>
            <a:lvl8pPr marL="4343887" indent="0">
              <a:buNone/>
              <a:defRPr sz="2175" b="1"/>
            </a:lvl8pPr>
            <a:lvl9pPr marL="4964442" indent="0">
              <a:buNone/>
              <a:defRPr sz="2175" b="1"/>
            </a:lvl9pPr>
          </a:lstStyle>
          <a:p>
            <a:pPr lvl="0"/>
            <a:r>
              <a:rPr lang="en-US" dirty="0" smtClean="0"/>
              <a:t>Click to edit Master text styles.</a:t>
            </a:r>
          </a:p>
        </p:txBody>
      </p:sp>
      <p:sp>
        <p:nvSpPr>
          <p:cNvPr id="9" name="Content Placeholder 5"/>
          <p:cNvSpPr>
            <a:spLocks noGrp="1"/>
          </p:cNvSpPr>
          <p:nvPr>
            <p:ph sz="quarter" idx="13"/>
          </p:nvPr>
        </p:nvSpPr>
        <p:spPr>
          <a:xfrm>
            <a:off x="531282" y="2789436"/>
            <a:ext cx="5554778" cy="621531"/>
          </a:xfrm>
          <a:prstGeom prst="rect">
            <a:avLst/>
          </a:prstGeom>
        </p:spPr>
        <p:txBody>
          <a:bodyPr>
            <a:noAutofit/>
          </a:bodyPr>
          <a:lstStyle>
            <a:lvl1pPr marL="0" indent="0">
              <a:spcBef>
                <a:spcPts val="1222"/>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0832" indent="-387848">
              <a:defRPr lang="en-US" sz="2175" kern="1200" dirty="0" smtClean="0">
                <a:solidFill>
                  <a:schemeClr val="bg2">
                    <a:lumMod val="50000"/>
                  </a:schemeClr>
                </a:solidFill>
                <a:latin typeface="+mn-lt"/>
                <a:ea typeface="+mn-ea"/>
                <a:cs typeface="Arial" pitchFamily="34" charset="0"/>
              </a:defRPr>
            </a:lvl2pPr>
            <a:lvl3pPr marL="930832" indent="-232709">
              <a:defRPr lang="en-US" sz="1903" kern="1200" dirty="0" smtClean="0">
                <a:solidFill>
                  <a:schemeClr val="bg2">
                    <a:lumMod val="50000"/>
                  </a:schemeClr>
                </a:solidFill>
                <a:latin typeface="+mn-lt"/>
                <a:ea typeface="+mn-ea"/>
                <a:cs typeface="Arial" pitchFamily="34" charset="0"/>
              </a:defRPr>
            </a:lvl3pPr>
            <a:lvl4pPr marL="1241110" indent="-232709">
              <a:defRPr lang="en-US" sz="1632" kern="1200" dirty="0" smtClean="0">
                <a:solidFill>
                  <a:schemeClr val="bg2">
                    <a:lumMod val="50000"/>
                  </a:schemeClr>
                </a:solidFill>
                <a:latin typeface="+mn-lt"/>
                <a:ea typeface="+mn-ea"/>
                <a:cs typeface="Arial" pitchFamily="34" charset="0"/>
              </a:defRPr>
            </a:lvl4pPr>
            <a:lvl5pPr marL="1473820" indent="-232709">
              <a:defRPr lang="en-US" sz="1632" kern="1200" dirty="0">
                <a:solidFill>
                  <a:schemeClr val="bg2">
                    <a:lumMod val="50000"/>
                  </a:schemeClr>
                </a:solidFill>
                <a:latin typeface="+mn-lt"/>
                <a:ea typeface="+mn-ea"/>
                <a:cs typeface="Arial" pitchFamily="34" charset="0"/>
              </a:defRPr>
            </a:lvl5pPr>
            <a:lvl6pPr>
              <a:defRPr sz="2175"/>
            </a:lvl6pPr>
            <a:lvl7pPr>
              <a:defRPr sz="2175"/>
            </a:lvl7pPr>
            <a:lvl8pPr>
              <a:defRPr sz="2175"/>
            </a:lvl8pPr>
            <a:lvl9pPr>
              <a:defRPr sz="2175"/>
            </a:lvl9pPr>
          </a:lstStyle>
          <a:p>
            <a:pPr lvl="0"/>
            <a:r>
              <a:rPr lang="en-US" smtClean="0"/>
              <a:t>Click to edit Master text styles</a:t>
            </a:r>
          </a:p>
        </p:txBody>
      </p:sp>
    </p:spTree>
    <p:extLst>
      <p:ext uri="{BB962C8B-B14F-4D97-AF65-F5344CB8AC3E}">
        <p14:creationId xmlns:p14="http://schemas.microsoft.com/office/powerpoint/2010/main" val="3765677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9"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2" tIns="46552" rIns="46552" bIns="46552" numCol="1" spcCol="0" rtlCol="0" fromWordArt="0" anchor="ctr" anchorCtr="0" forceAA="0" compatLnSpc="1">
            <a:prstTxWarp prst="textNoShape">
              <a:avLst/>
            </a:prstTxWarp>
            <a:noAutofit/>
          </a:bodyPr>
          <a:lstStyle/>
          <a:p>
            <a:pPr algn="ctr" defTabSz="930689" fontAlgn="base">
              <a:spcBef>
                <a:spcPct val="0"/>
              </a:spcBef>
              <a:spcAft>
                <a:spcPct val="0"/>
              </a:spcAft>
            </a:pPr>
            <a:endParaRPr lang="en-US" sz="2311"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30" y="1476624"/>
            <a:ext cx="5543930" cy="1201903"/>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0555" indent="0">
              <a:buNone/>
              <a:defRPr sz="2719" b="1"/>
            </a:lvl2pPr>
            <a:lvl3pPr marL="1241110" indent="0">
              <a:buNone/>
              <a:defRPr sz="2447" b="1"/>
            </a:lvl3pPr>
            <a:lvl4pPr marL="1861666" indent="0">
              <a:buNone/>
              <a:defRPr sz="2175" b="1"/>
            </a:lvl4pPr>
            <a:lvl5pPr marL="2482221" indent="0">
              <a:buNone/>
              <a:defRPr sz="2175" b="1"/>
            </a:lvl5pPr>
            <a:lvl6pPr marL="3102778" indent="0">
              <a:buNone/>
              <a:defRPr sz="2175" b="1"/>
            </a:lvl6pPr>
            <a:lvl7pPr marL="3723332" indent="0">
              <a:buNone/>
              <a:defRPr sz="2175" b="1"/>
            </a:lvl7pPr>
            <a:lvl8pPr marL="4343887" indent="0">
              <a:buNone/>
              <a:defRPr sz="2175" b="1"/>
            </a:lvl8pPr>
            <a:lvl9pPr marL="4964442" indent="0">
              <a:buNone/>
              <a:defRPr sz="2175" b="1"/>
            </a:lvl9pPr>
          </a:lstStyle>
          <a:p>
            <a:pPr lvl="0"/>
            <a:r>
              <a:rPr lang="en-US" dirty="0" smtClean="0"/>
              <a:t>Click to edit Master text styles.</a:t>
            </a:r>
          </a:p>
        </p:txBody>
      </p:sp>
      <p:sp>
        <p:nvSpPr>
          <p:cNvPr id="9" name="Content Placeholder 5"/>
          <p:cNvSpPr>
            <a:spLocks noGrp="1"/>
          </p:cNvSpPr>
          <p:nvPr>
            <p:ph sz="quarter" idx="13"/>
          </p:nvPr>
        </p:nvSpPr>
        <p:spPr>
          <a:xfrm>
            <a:off x="6344433" y="2789436"/>
            <a:ext cx="5554778" cy="621531"/>
          </a:xfrm>
          <a:prstGeom prst="rect">
            <a:avLst/>
          </a:prstGeom>
        </p:spPr>
        <p:txBody>
          <a:bodyPr>
            <a:noAutofit/>
          </a:bodyPr>
          <a:lstStyle>
            <a:lvl1pPr marL="0" indent="0">
              <a:spcBef>
                <a:spcPts val="1222"/>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0832" indent="-387848">
              <a:defRPr lang="en-US" sz="2175" kern="1200" dirty="0" smtClean="0">
                <a:solidFill>
                  <a:schemeClr val="bg2">
                    <a:lumMod val="50000"/>
                  </a:schemeClr>
                </a:solidFill>
                <a:latin typeface="+mn-lt"/>
                <a:ea typeface="+mn-ea"/>
                <a:cs typeface="Arial" pitchFamily="34" charset="0"/>
              </a:defRPr>
            </a:lvl2pPr>
            <a:lvl3pPr marL="930832" indent="-232709">
              <a:defRPr lang="en-US" sz="1903" kern="1200" dirty="0" smtClean="0">
                <a:solidFill>
                  <a:schemeClr val="bg2">
                    <a:lumMod val="50000"/>
                  </a:schemeClr>
                </a:solidFill>
                <a:latin typeface="+mn-lt"/>
                <a:ea typeface="+mn-ea"/>
                <a:cs typeface="Arial" pitchFamily="34" charset="0"/>
              </a:defRPr>
            </a:lvl3pPr>
            <a:lvl4pPr marL="1241110" indent="-232709">
              <a:defRPr lang="en-US" sz="1632" kern="1200" dirty="0" smtClean="0">
                <a:solidFill>
                  <a:schemeClr val="bg2">
                    <a:lumMod val="50000"/>
                  </a:schemeClr>
                </a:solidFill>
                <a:latin typeface="+mn-lt"/>
                <a:ea typeface="+mn-ea"/>
                <a:cs typeface="Arial" pitchFamily="34" charset="0"/>
              </a:defRPr>
            </a:lvl4pPr>
            <a:lvl5pPr marL="1473820" indent="-232709">
              <a:defRPr lang="en-US" sz="1632" kern="1200" dirty="0">
                <a:solidFill>
                  <a:schemeClr val="bg2">
                    <a:lumMod val="50000"/>
                  </a:schemeClr>
                </a:solidFill>
                <a:latin typeface="+mn-lt"/>
                <a:ea typeface="+mn-ea"/>
                <a:cs typeface="Arial" pitchFamily="34" charset="0"/>
              </a:defRPr>
            </a:lvl5pPr>
            <a:lvl6pPr>
              <a:defRPr sz="2175"/>
            </a:lvl6pPr>
            <a:lvl7pPr>
              <a:defRPr sz="2175"/>
            </a:lvl7pPr>
            <a:lvl8pPr>
              <a:defRPr sz="2175"/>
            </a:lvl8pPr>
            <a:lvl9pPr>
              <a:defRPr sz="21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36958"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30039432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7"/>
            <a:ext cx="12436475" cy="52264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2" tIns="46552" rIns="46552" bIns="46552" numCol="1" spcCol="0" rtlCol="0" fromWordArt="0" anchor="ctr" anchorCtr="0" forceAA="0" compatLnSpc="1">
            <a:prstTxWarp prst="textNoShape">
              <a:avLst/>
            </a:prstTxWarp>
            <a:noAutofit/>
          </a:bodyPr>
          <a:lstStyle/>
          <a:p>
            <a:pPr algn="ctr" defTabSz="930689" fontAlgn="base">
              <a:spcBef>
                <a:spcPct val="0"/>
              </a:spcBef>
              <a:spcAft>
                <a:spcPct val="0"/>
              </a:spcAft>
            </a:pPr>
            <a:endParaRPr lang="en-US" sz="2311"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80" y="1385092"/>
            <a:ext cx="11378778" cy="2920069"/>
          </a:xfrm>
          <a:prstGeom prst="rect">
            <a:avLst/>
          </a:prstGeom>
        </p:spPr>
        <p:txBody>
          <a:bodyPr>
            <a:normAutofit/>
          </a:bodyPr>
          <a:lstStyle>
            <a:lvl1pPr marL="0" indent="0">
              <a:lnSpc>
                <a:spcPct val="90000"/>
              </a:lnSpc>
              <a:buNone/>
              <a:defRPr sz="6525">
                <a:gradFill>
                  <a:gsLst>
                    <a:gs pos="100000">
                      <a:schemeClr val="bg1"/>
                    </a:gs>
                    <a:gs pos="0">
                      <a:schemeClr val="bg1"/>
                    </a:gs>
                  </a:gsLst>
                  <a:lin ang="5400000" scaled="0"/>
                </a:gradFill>
                <a:latin typeface="+mj-lt"/>
              </a:defRPr>
            </a:lvl1pPr>
            <a:lvl2pPr>
              <a:defRPr sz="6525">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31280" y="4429870"/>
            <a:ext cx="11378778" cy="480118"/>
          </a:xfrm>
          <a:prstGeom prst="rect">
            <a:avLst/>
          </a:prstGeom>
        </p:spPr>
        <p:txBody>
          <a:bodyPr>
            <a:normAutofit/>
          </a:bodyPr>
          <a:lstStyle>
            <a:lvl1pPr marL="0" indent="0">
              <a:lnSpc>
                <a:spcPct val="90000"/>
              </a:lnSpc>
              <a:buNone/>
              <a:defRPr sz="3671">
                <a:gradFill>
                  <a:gsLst>
                    <a:gs pos="100000">
                      <a:schemeClr val="bg1"/>
                    </a:gs>
                    <a:gs pos="0">
                      <a:schemeClr val="bg1"/>
                    </a:gs>
                  </a:gsLst>
                  <a:lin ang="5400000" scaled="0"/>
                </a:gradFill>
                <a:latin typeface="+mj-lt"/>
              </a:defRPr>
            </a:lvl1pPr>
            <a:lvl2pPr>
              <a:defRPr sz="6525">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5942238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4686694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24963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4"/>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2" tIns="46552" rIns="46552" bIns="46552" numCol="1" spcCol="0" rtlCol="0" fromWordArt="0" anchor="ctr" anchorCtr="0" forceAA="0" compatLnSpc="1">
            <a:prstTxWarp prst="textNoShape">
              <a:avLst/>
            </a:prstTxWarp>
            <a:noAutofit/>
          </a:bodyPr>
          <a:lstStyle/>
          <a:p>
            <a:pPr algn="ctr" defTabSz="930689" fontAlgn="base">
              <a:spcBef>
                <a:spcPct val="0"/>
              </a:spcBef>
              <a:spcAft>
                <a:spcPct val="0"/>
              </a:spcAft>
            </a:pPr>
            <a:endParaRPr lang="en-US" sz="190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50" y="1476624"/>
            <a:ext cx="11378778" cy="2027818"/>
          </a:xfrm>
        </p:spPr>
        <p:txBody>
          <a:bodyPr/>
          <a:lstStyle>
            <a:lvl1pPr marL="0" indent="0">
              <a:lnSpc>
                <a:spcPct val="95000"/>
              </a:lnSpc>
              <a:buNone/>
              <a:defRPr sz="3263">
                <a:gradFill>
                  <a:gsLst>
                    <a:gs pos="1250">
                      <a:srgbClr val="000000"/>
                    </a:gs>
                    <a:gs pos="100000">
                      <a:srgbClr val="000000"/>
                    </a:gs>
                  </a:gsLst>
                  <a:lin ang="5400000" scaled="0"/>
                </a:gradFill>
                <a:latin typeface="Consolas" pitchFamily="49" charset="0"/>
                <a:cs typeface="Consolas" pitchFamily="49" charset="0"/>
              </a:defRPr>
            </a:lvl1pPr>
            <a:lvl2pPr marL="3458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348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300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489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72590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2" y="2875737"/>
            <a:ext cx="11375536" cy="1243058"/>
          </a:xfrm>
        </p:spPr>
        <p:txBody>
          <a:bodyPr anchor="b" anchorCtr="0"/>
          <a:lstStyle>
            <a:lvl1pPr>
              <a:defRPr sz="8973"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174294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80" y="233154"/>
            <a:ext cx="11378778" cy="678031"/>
          </a:xfrm>
        </p:spPr>
        <p:txBody>
          <a:bodyPr/>
          <a:lstStyle>
            <a:lvl1pPr>
              <a:defRPr sz="4895"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2" y="1476621"/>
            <a:ext cx="11375536" cy="2084319"/>
          </a:xfrm>
          <a:prstGeom prst="rect">
            <a:avLst/>
          </a:prstGeom>
        </p:spPr>
        <p:txBody>
          <a:bodyPr/>
          <a:lstStyle>
            <a:lvl1pPr marL="349124" indent="-3491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0059" indent="-2909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0995" indent="-2909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3744" indent="-2327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6494" indent="-2327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5" y="6363078"/>
            <a:ext cx="12436476" cy="631450"/>
          </a:xfrm>
          <a:prstGeom prst="rect">
            <a:avLst/>
          </a:prstGeom>
          <a:solidFill>
            <a:srgbClr val="FFFF99"/>
          </a:solidFill>
        </p:spPr>
        <p:txBody>
          <a:bodyPr wrap="square" lIns="114128" tIns="57064" rIns="114128" bIns="57064" anchor="b" anchorCtr="0">
            <a:noAutofit/>
          </a:bodyPr>
          <a:lstStyle>
            <a:lvl1pPr algn="r">
              <a:buFont typeface="Arial" pitchFamily="34" charset="0"/>
              <a:buNone/>
              <a:defRPr sz="3671"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9202451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10056498"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411875" y="479775"/>
            <a:ext cx="1552931" cy="332660"/>
          </a:xfrm>
          <a:prstGeom prst="rect">
            <a:avLst/>
          </a:prstGeom>
        </p:spPr>
      </p:pic>
    </p:spTree>
    <p:extLst>
      <p:ext uri="{BB962C8B-B14F-4D97-AF65-F5344CB8AC3E}">
        <p14:creationId xmlns:p14="http://schemas.microsoft.com/office/powerpoint/2010/main" val="3428154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425963" y="6177914"/>
            <a:ext cx="1552931" cy="33266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200825" y="1754472"/>
            <a:ext cx="7322209" cy="3236628"/>
          </a:xfrm>
          <a:prstGeom prst="rect">
            <a:avLst/>
          </a:prstGeom>
        </p:spPr>
      </p:pic>
    </p:spTree>
    <p:extLst>
      <p:ext uri="{BB962C8B-B14F-4D97-AF65-F5344CB8AC3E}">
        <p14:creationId xmlns:p14="http://schemas.microsoft.com/office/powerpoint/2010/main" val="3642349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6"/>
            <a:ext cx="10058336" cy="2743177"/>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491915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7227666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3978155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5667988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609744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429325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582696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3" y="4429870"/>
            <a:ext cx="10445796" cy="470856"/>
          </a:xfrm>
        </p:spPr>
        <p:txBody>
          <a:bodyPr>
            <a:noAutofit/>
          </a:bodyPr>
          <a:lstStyle>
            <a:lvl1pPr marL="0" indent="0" algn="l">
              <a:lnSpc>
                <a:spcPct val="90000"/>
              </a:lnSpc>
              <a:spcBef>
                <a:spcPts val="0"/>
              </a:spcBef>
              <a:buNone/>
              <a:defRPr lang="en-US" sz="3671" kern="1200" spc="-72" baseline="0" dirty="0">
                <a:gradFill>
                  <a:gsLst>
                    <a:gs pos="2083">
                      <a:schemeClr val="bg2"/>
                    </a:gs>
                    <a:gs pos="99000">
                      <a:schemeClr val="bg2"/>
                    </a:gs>
                  </a:gsLst>
                  <a:lin ang="5400000" scaled="0"/>
                </a:gradFill>
                <a:latin typeface="+mj-lt"/>
                <a:ea typeface="+mn-ea"/>
                <a:cs typeface="+mn-cs"/>
              </a:defRPr>
            </a:lvl1pPr>
            <a:lvl2pPr marL="465479" indent="0" algn="ctr">
              <a:buNone/>
              <a:defRPr>
                <a:solidFill>
                  <a:schemeClr val="tx1">
                    <a:tint val="75000"/>
                  </a:schemeClr>
                </a:solidFill>
              </a:defRPr>
            </a:lvl2pPr>
            <a:lvl3pPr marL="930959" indent="0" algn="ctr">
              <a:buNone/>
              <a:defRPr>
                <a:solidFill>
                  <a:schemeClr val="tx1">
                    <a:tint val="75000"/>
                  </a:schemeClr>
                </a:solidFill>
              </a:defRPr>
            </a:lvl3pPr>
            <a:lvl4pPr marL="1396438" indent="0" algn="ctr">
              <a:buNone/>
              <a:defRPr>
                <a:solidFill>
                  <a:schemeClr val="tx1">
                    <a:tint val="75000"/>
                  </a:schemeClr>
                </a:solidFill>
              </a:defRPr>
            </a:lvl4pPr>
            <a:lvl5pPr marL="1861916" indent="0" algn="ctr">
              <a:buNone/>
              <a:defRPr>
                <a:solidFill>
                  <a:schemeClr val="tx1">
                    <a:tint val="75000"/>
                  </a:schemeClr>
                </a:solidFill>
              </a:defRPr>
            </a:lvl5pPr>
            <a:lvl6pPr marL="2327395" indent="0" algn="ctr">
              <a:buNone/>
              <a:defRPr>
                <a:solidFill>
                  <a:schemeClr val="tx1">
                    <a:tint val="75000"/>
                  </a:schemeClr>
                </a:solidFill>
              </a:defRPr>
            </a:lvl6pPr>
            <a:lvl7pPr marL="2792876" indent="0" algn="ctr">
              <a:buNone/>
              <a:defRPr>
                <a:solidFill>
                  <a:schemeClr val="tx1">
                    <a:tint val="75000"/>
                  </a:schemeClr>
                </a:solidFill>
              </a:defRPr>
            </a:lvl7pPr>
            <a:lvl8pPr marL="3258356" indent="0" algn="ctr">
              <a:buNone/>
              <a:defRPr>
                <a:solidFill>
                  <a:schemeClr val="tx1">
                    <a:tint val="75000"/>
                  </a:schemeClr>
                </a:solidFill>
              </a:defRPr>
            </a:lvl8pPr>
            <a:lvl9pPr marL="3723834" indent="0" algn="ctr">
              <a:buNone/>
              <a:defRPr>
                <a:solidFill>
                  <a:schemeClr val="tx1">
                    <a:tint val="75000"/>
                  </a:schemeClr>
                </a:solidFill>
              </a:defRPr>
            </a:lvl9pPr>
          </a:lstStyle>
          <a:p>
            <a:pPr marL="0" marR="0" lvl="0" indent="0" algn="l" defTabSz="9309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9"/>
            <a:ext cx="10453897"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89" b="0" kern="1200" cap="none" spc="-407"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3" y="1476622"/>
            <a:ext cx="10445796" cy="932293"/>
          </a:xfrm>
        </p:spPr>
        <p:txBody>
          <a:bodyPr wrap="square" anchor="b">
            <a:noAutofit/>
          </a:bodyPr>
          <a:lstStyle>
            <a:lvl1pPr marL="0" indent="0">
              <a:buNone/>
              <a:defRPr sz="6798" spc="-154"/>
            </a:lvl1pPr>
          </a:lstStyle>
          <a:p>
            <a:pPr lvl="0"/>
            <a:r>
              <a:rPr lang="en-US" smtClean="0"/>
              <a:t>Click to edit Master text styles</a:t>
            </a:r>
          </a:p>
        </p:txBody>
      </p:sp>
    </p:spTree>
    <p:extLst>
      <p:ext uri="{BB962C8B-B14F-4D97-AF65-F5344CB8AC3E}">
        <p14:creationId xmlns:p14="http://schemas.microsoft.com/office/powerpoint/2010/main" val="1581445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23355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134546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81069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673371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263469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02844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396030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10682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12962" b="43464"/>
          <a:stretch/>
        </p:blipFill>
        <p:spPr>
          <a:xfrm>
            <a:off x="317" y="906462"/>
            <a:ext cx="12435840" cy="3048000"/>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553028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0392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4"/>
            <a:ext cx="11375536" cy="2015263"/>
          </a:xfrm>
          <a:prstGeom prst="rect">
            <a:avLst/>
          </a:prstGeom>
        </p:spPr>
        <p:txBody>
          <a:bodyPr/>
          <a:lstStyle>
            <a:lvl1pPr marL="0" indent="0">
              <a:spcBef>
                <a:spcPts val="2443"/>
              </a:spcBef>
              <a:buNone/>
              <a:defRPr sz="4079">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5981" indent="0">
              <a:buNone/>
              <a:defRPr sz="2040">
                <a:gradFill>
                  <a:gsLst>
                    <a:gs pos="100000">
                      <a:schemeClr val="bg2"/>
                    </a:gs>
                    <a:gs pos="6000">
                      <a:schemeClr val="bg2"/>
                    </a:gs>
                  </a:gsLst>
                  <a:lin ang="5400000" scaled="0"/>
                </a:gradFill>
              </a:defRPr>
            </a:lvl3pPr>
            <a:lvl4pPr marL="465500" indent="0">
              <a:buNone/>
              <a:defRPr sz="2040">
                <a:gradFill>
                  <a:gsLst>
                    <a:gs pos="100000">
                      <a:schemeClr val="bg2"/>
                    </a:gs>
                    <a:gs pos="6000">
                      <a:schemeClr val="bg2"/>
                    </a:gs>
                  </a:gsLst>
                  <a:lin ang="5400000" scaled="0"/>
                </a:gradFill>
              </a:defRPr>
            </a:lvl4pPr>
            <a:lvl5pPr marL="706330"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628237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26567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33780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2299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3355689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4"/>
            <a:ext cx="11375536" cy="2015263"/>
          </a:xfrm>
          <a:prstGeom prst="rect">
            <a:avLst/>
          </a:prstGeom>
        </p:spPr>
        <p:txBody>
          <a:bodyPr/>
          <a:lstStyle>
            <a:lvl1pPr marL="0" indent="0">
              <a:spcBef>
                <a:spcPts val="2443"/>
              </a:spcBef>
              <a:buNone/>
              <a:defRPr sz="4079">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5981" indent="0">
              <a:buNone/>
              <a:defRPr sz="2040">
                <a:gradFill>
                  <a:gsLst>
                    <a:gs pos="100000">
                      <a:schemeClr val="bg2"/>
                    </a:gs>
                    <a:gs pos="0">
                      <a:schemeClr val="bg2"/>
                    </a:gs>
                  </a:gsLst>
                  <a:lin ang="5400000" scaled="0"/>
                </a:gradFill>
              </a:defRPr>
            </a:lvl3pPr>
            <a:lvl4pPr marL="465500" indent="0">
              <a:buNone/>
              <a:defRPr sz="2040">
                <a:gradFill>
                  <a:gsLst>
                    <a:gs pos="100000">
                      <a:schemeClr val="bg2"/>
                    </a:gs>
                    <a:gs pos="0">
                      <a:schemeClr val="bg2"/>
                    </a:gs>
                  </a:gsLst>
                  <a:lin ang="5400000" scaled="0"/>
                </a:gradFill>
              </a:defRPr>
            </a:lvl4pPr>
            <a:lvl5pPr marL="706330"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22162106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2" y="233155"/>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2" y="1476621"/>
            <a:ext cx="11375536" cy="2084319"/>
          </a:xfrm>
          <a:prstGeom prst="rect">
            <a:avLst/>
          </a:prstGeom>
        </p:spPr>
        <p:txBody>
          <a:bodyPr/>
          <a:lstStyle>
            <a:lvl1pPr marL="289321" indent="-289321">
              <a:buFont typeface="Wingdings" pitchFamily="2" charset="2"/>
              <a:buChar char=""/>
              <a:defRPr sz="4079"/>
            </a:lvl1pPr>
            <a:lvl2pPr marL="526918" indent="-237599">
              <a:buFont typeface="Wingdings" pitchFamily="2" charset="2"/>
              <a:buChar char=""/>
              <a:defRPr>
                <a:latin typeface="+mn-lt"/>
              </a:defRPr>
            </a:lvl2pPr>
            <a:lvl3pPr marL="754818" indent="-227902">
              <a:buFont typeface="Wingdings" pitchFamily="2" charset="2"/>
              <a:buChar char=""/>
              <a:tabLst/>
              <a:defRPr>
                <a:latin typeface="+mn-lt"/>
              </a:defRPr>
            </a:lvl3pPr>
            <a:lvl4pPr marL="930995" indent="-176179">
              <a:buFont typeface="Wingdings" pitchFamily="2" charset="2"/>
              <a:buChar char=""/>
              <a:defRPr>
                <a:latin typeface="+mn-lt"/>
              </a:defRPr>
            </a:lvl4pPr>
            <a:lvl5pPr marL="1107174" indent="-17617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10668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81" y="1476625"/>
            <a:ext cx="5504574" cy="2511229"/>
          </a:xfrm>
        </p:spPr>
        <p:txBody>
          <a:bodyPr/>
          <a:lstStyle>
            <a:lvl1pPr marL="0" indent="0">
              <a:spcBef>
                <a:spcPts val="1222"/>
              </a:spcBef>
              <a:buNone/>
              <a:defRPr sz="4079">
                <a:gradFill>
                  <a:gsLst>
                    <a:gs pos="100000">
                      <a:schemeClr val="tx2"/>
                    </a:gs>
                    <a:gs pos="0">
                      <a:schemeClr val="tx2"/>
                    </a:gs>
                  </a:gsLst>
                  <a:lin ang="5400000" scaled="0"/>
                </a:gradFill>
                <a:latin typeface="+mj-lt"/>
              </a:defRPr>
            </a:lvl1pPr>
            <a:lvl2pPr marL="0" indent="0">
              <a:buNone/>
              <a:defRPr sz="2040"/>
            </a:lvl2pPr>
            <a:lvl3pPr marL="237599" indent="0">
              <a:buNone/>
              <a:defRPr sz="2040"/>
            </a:lvl3pPr>
            <a:lvl4pPr marL="465500" indent="0">
              <a:buNone/>
              <a:defRPr sz="2040"/>
            </a:lvl4pPr>
            <a:lvl5pPr marL="706330"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2" y="1476625"/>
            <a:ext cx="5504574" cy="2511229"/>
          </a:xfrm>
        </p:spPr>
        <p:txBody>
          <a:bodyPr/>
          <a:lstStyle>
            <a:lvl1pPr marL="0" indent="0">
              <a:spcBef>
                <a:spcPts val="1222"/>
              </a:spcBef>
              <a:buNone/>
              <a:defRPr lang="en-US" sz="4079" kern="1200" spc="-72" baseline="0" dirty="0" smtClean="0">
                <a:gradFill>
                  <a:gsLst>
                    <a:gs pos="100000">
                      <a:schemeClr val="tx2"/>
                    </a:gs>
                    <a:gs pos="0">
                      <a:schemeClr val="tx2"/>
                    </a:gs>
                  </a:gsLst>
                  <a:lin ang="5400000" scaled="0"/>
                </a:gradFill>
                <a:latin typeface="+mj-lt"/>
                <a:ea typeface="+mn-ea"/>
                <a:cs typeface="+mn-cs"/>
              </a:defRPr>
            </a:lvl1pPr>
            <a:lvl2pPr marL="3233" marR="0" indent="0" algn="l" defTabSz="930959"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gradFill>
                  <a:gsLst>
                    <a:gs pos="1250">
                      <a:schemeClr val="bg2"/>
                    </a:gs>
                    <a:gs pos="100000">
                      <a:schemeClr val="bg2"/>
                    </a:gs>
                  </a:gsLst>
                  <a:lin ang="5400000" scaled="0"/>
                </a:gradFill>
                <a:latin typeface="+mn-lt"/>
                <a:ea typeface="+mn-ea"/>
                <a:cs typeface="+mn-cs"/>
              </a:defRPr>
            </a:lvl2pPr>
            <a:lvl3pPr marL="237599" marR="0" indent="0" algn="l" defTabSz="930959"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gradFill>
                  <a:gsLst>
                    <a:gs pos="1250">
                      <a:schemeClr val="bg2"/>
                    </a:gs>
                    <a:gs pos="100000">
                      <a:schemeClr val="bg2"/>
                    </a:gs>
                  </a:gsLst>
                  <a:lin ang="5400000" scaled="0"/>
                </a:gradFill>
                <a:latin typeface="+mn-lt"/>
                <a:ea typeface="+mn-ea"/>
                <a:cs typeface="+mn-cs"/>
              </a:defRPr>
            </a:lvl3pPr>
            <a:lvl4pPr marL="468730" marR="0" indent="0" algn="l" defTabSz="930959"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gradFill>
                  <a:gsLst>
                    <a:gs pos="1250">
                      <a:schemeClr val="bg2"/>
                    </a:gs>
                    <a:gs pos="100000">
                      <a:schemeClr val="bg2"/>
                    </a:gs>
                  </a:gsLst>
                  <a:lin ang="5400000" scaled="0"/>
                </a:gradFill>
                <a:latin typeface="+mn-lt"/>
                <a:ea typeface="+mn-ea"/>
                <a:cs typeface="+mn-cs"/>
              </a:defRPr>
            </a:lvl4pPr>
            <a:lvl5pPr marL="699864" marR="0" indent="0" algn="l" defTabSz="930959"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a:gradFill>
                  <a:gsLst>
                    <a:gs pos="1250">
                      <a:schemeClr val="bg2"/>
                    </a:gs>
                    <a:gs pos="100000">
                      <a:schemeClr val="bg2"/>
                    </a:gs>
                  </a:gsLst>
                  <a:lin ang="5400000" scaled="0"/>
                </a:gradFill>
                <a:latin typeface="+mn-lt"/>
                <a:ea typeface="+mn-ea"/>
                <a:cs typeface="+mn-cs"/>
              </a:defRPr>
            </a:lvl5pPr>
          </a:lstStyle>
          <a:p>
            <a:pPr marL="0" marR="0" lvl="0"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9549797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81" y="1476625"/>
            <a:ext cx="5504574" cy="2511229"/>
          </a:xfrm>
        </p:spPr>
        <p:txBody>
          <a:bodyPr/>
          <a:lstStyle>
            <a:lvl1pPr marL="0" indent="0">
              <a:spcBef>
                <a:spcPts val="1222"/>
              </a:spcBef>
              <a:buNone/>
              <a:defRPr sz="4079">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7599" indent="0">
              <a:buNone/>
              <a:defRPr sz="2040">
                <a:gradFill>
                  <a:gsLst>
                    <a:gs pos="1000">
                      <a:schemeClr val="bg2"/>
                    </a:gs>
                    <a:gs pos="98000">
                      <a:schemeClr val="bg2"/>
                    </a:gs>
                  </a:gsLst>
                  <a:lin ang="5400000" scaled="0"/>
                </a:gradFill>
              </a:defRPr>
            </a:lvl3pPr>
            <a:lvl4pPr marL="465500" indent="0">
              <a:buNone/>
              <a:defRPr sz="2040">
                <a:gradFill>
                  <a:gsLst>
                    <a:gs pos="1000">
                      <a:schemeClr val="bg2"/>
                    </a:gs>
                    <a:gs pos="98000">
                      <a:schemeClr val="bg2"/>
                    </a:gs>
                  </a:gsLst>
                  <a:lin ang="5400000" scaled="0"/>
                </a:gradFill>
              </a:defRPr>
            </a:lvl4pPr>
            <a:lvl5pPr marL="706330"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2" y="1476625"/>
            <a:ext cx="5504574" cy="2511229"/>
          </a:xfrm>
        </p:spPr>
        <p:txBody>
          <a:bodyPr/>
          <a:lstStyle>
            <a:lvl1pPr marL="0" indent="0">
              <a:spcBef>
                <a:spcPts val="1222"/>
              </a:spcBef>
              <a:buNone/>
              <a:defRPr lang="en-US" sz="4079" kern="1200" spc="-72" baseline="0" dirty="0" smtClean="0">
                <a:gradFill>
                  <a:gsLst>
                    <a:gs pos="1000">
                      <a:schemeClr val="bg2"/>
                    </a:gs>
                    <a:gs pos="98000">
                      <a:schemeClr val="bg2"/>
                    </a:gs>
                  </a:gsLst>
                  <a:lin ang="5400000" scaled="0"/>
                </a:gradFill>
                <a:latin typeface="+mj-lt"/>
                <a:ea typeface="+mn-ea"/>
                <a:cs typeface="+mn-cs"/>
              </a:defRPr>
            </a:lvl1pPr>
            <a:lvl2pPr marL="3233" marR="0" indent="0" algn="l" defTabSz="930959"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gradFill>
                  <a:gsLst>
                    <a:gs pos="1000">
                      <a:schemeClr val="bg2"/>
                    </a:gs>
                    <a:gs pos="98000">
                      <a:schemeClr val="bg2"/>
                    </a:gs>
                  </a:gsLst>
                  <a:lin ang="5400000" scaled="0"/>
                </a:gradFill>
                <a:latin typeface="+mn-lt"/>
                <a:ea typeface="+mn-ea"/>
                <a:cs typeface="+mn-cs"/>
              </a:defRPr>
            </a:lvl2pPr>
            <a:lvl3pPr marL="237599" marR="0" indent="0" algn="l" defTabSz="930959"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gradFill>
                  <a:gsLst>
                    <a:gs pos="1000">
                      <a:schemeClr val="bg2"/>
                    </a:gs>
                    <a:gs pos="98000">
                      <a:schemeClr val="bg2"/>
                    </a:gs>
                  </a:gsLst>
                  <a:lin ang="5400000" scaled="0"/>
                </a:gradFill>
                <a:latin typeface="+mn-lt"/>
                <a:ea typeface="+mn-ea"/>
                <a:cs typeface="+mn-cs"/>
              </a:defRPr>
            </a:lvl3pPr>
            <a:lvl4pPr marL="468730" marR="0" indent="0" algn="l" defTabSz="930959"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smtClean="0">
                <a:gradFill>
                  <a:gsLst>
                    <a:gs pos="1000">
                      <a:schemeClr val="bg2"/>
                    </a:gs>
                    <a:gs pos="98000">
                      <a:schemeClr val="bg2"/>
                    </a:gs>
                  </a:gsLst>
                  <a:lin ang="5400000" scaled="0"/>
                </a:gradFill>
                <a:latin typeface="+mn-lt"/>
                <a:ea typeface="+mn-ea"/>
                <a:cs typeface="+mn-cs"/>
              </a:defRPr>
            </a:lvl4pPr>
            <a:lvl5pPr marL="699864" marR="0" indent="0" algn="l" defTabSz="930959" rtl="0" eaLnBrk="1" fontAlgn="auto" latinLnBrk="0" hangingPunct="1">
              <a:lnSpc>
                <a:spcPct val="90000"/>
              </a:lnSpc>
              <a:spcBef>
                <a:spcPct val="20000"/>
              </a:spcBef>
              <a:spcAft>
                <a:spcPts val="0"/>
              </a:spcAft>
              <a:buClrTx/>
              <a:buSzPct val="90000"/>
              <a:buFont typeface="Arial" pitchFamily="34" charset="0"/>
              <a:buNone/>
              <a:tabLst/>
              <a:defRPr lang="en-US" sz="2040" kern="1200" spc="-72" baseline="0" dirty="0">
                <a:gradFill>
                  <a:gsLst>
                    <a:gs pos="1000">
                      <a:schemeClr val="bg2"/>
                    </a:gs>
                    <a:gs pos="98000">
                      <a:schemeClr val="bg2"/>
                    </a:gs>
                  </a:gsLst>
                  <a:lin ang="5400000" scaled="0"/>
                </a:gradFill>
                <a:latin typeface="+mn-lt"/>
                <a:ea typeface="+mn-ea"/>
                <a:cs typeface="+mn-cs"/>
              </a:defRPr>
            </a:lvl5pPr>
          </a:lstStyle>
          <a:p>
            <a:pPr marL="0" marR="0" lvl="0"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09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400854027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81" y="1476624"/>
            <a:ext cx="5504574" cy="2398224"/>
          </a:xfrm>
        </p:spPr>
        <p:txBody>
          <a:bodyPr>
            <a:spAutoFit/>
          </a:bodyPr>
          <a:lstStyle>
            <a:lvl1pPr marL="297401" indent="-297401">
              <a:spcBef>
                <a:spcPts val="1222"/>
              </a:spcBef>
              <a:buClr>
                <a:schemeClr val="bg2"/>
              </a:buClr>
              <a:buSzPct val="100000"/>
              <a:buFont typeface="Wingdings" pitchFamily="2" charset="2"/>
              <a:buChar char=""/>
              <a:defRPr lang="en-US" sz="3671" kern="1200" spc="-72" baseline="0" dirty="0" smtClean="0">
                <a:gradFill>
                  <a:gsLst>
                    <a:gs pos="1250">
                      <a:schemeClr val="bg2"/>
                    </a:gs>
                    <a:gs pos="100000">
                      <a:schemeClr val="bg2"/>
                    </a:gs>
                  </a:gsLst>
                  <a:lin ang="5400000" scaled="0"/>
                </a:gradFill>
                <a:latin typeface="+mj-lt"/>
                <a:ea typeface="+mn-ea"/>
                <a:cs typeface="+mn-cs"/>
              </a:defRPr>
            </a:lvl1pPr>
            <a:lvl2pPr marL="530150" indent="-232749">
              <a:defRPr sz="2040"/>
            </a:lvl2pPr>
            <a:lvl3pPr marL="698247" indent="-168097">
              <a:tabLst/>
              <a:defRPr sz="2040"/>
            </a:lvl3pPr>
            <a:lvl4pPr marL="879274" indent="-181026">
              <a:defRPr/>
            </a:lvl4pPr>
            <a:lvl5pPr marL="1047370" indent="-168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2" y="1476625"/>
            <a:ext cx="5504574" cy="2817416"/>
          </a:xfrm>
        </p:spPr>
        <p:txBody>
          <a:bodyPr>
            <a:spAutoFit/>
          </a:bodyPr>
          <a:lstStyle>
            <a:lvl1pPr marL="345891" indent="-345891">
              <a:spcBef>
                <a:spcPts val="1222"/>
              </a:spcBef>
              <a:buClr>
                <a:schemeClr val="bg2"/>
              </a:buClr>
              <a:buFont typeface="Arial" pitchFamily="34" charset="0"/>
              <a:buChar char="•"/>
              <a:defRPr lang="en-US" sz="3671" kern="1200" spc="-72" baseline="0" dirty="0" smtClean="0">
                <a:gradFill>
                  <a:gsLst>
                    <a:gs pos="1250">
                      <a:schemeClr val="bg2"/>
                    </a:gs>
                    <a:gs pos="100000">
                      <a:schemeClr val="bg2"/>
                    </a:gs>
                  </a:gsLst>
                  <a:lin ang="5400000" scaled="0"/>
                </a:gradFill>
                <a:latin typeface="+mj-lt"/>
                <a:ea typeface="+mn-ea"/>
                <a:cs typeface="+mn-cs"/>
              </a:defRPr>
            </a:lvl1pPr>
            <a:lvl2pPr marL="646526" indent="-3491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79274" indent="-3491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7370" indent="-3491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28397" indent="-3491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401" marR="0" lvl="0" indent="-297401" algn="l" defTabSz="930959" rtl="0" eaLnBrk="1" fontAlgn="auto" latinLnBrk="0" hangingPunct="1">
              <a:lnSpc>
                <a:spcPct val="90000"/>
              </a:lnSpc>
              <a:spcBef>
                <a:spcPts val="1222"/>
              </a:spcBef>
              <a:spcAft>
                <a:spcPts val="0"/>
              </a:spcAft>
              <a:buClr>
                <a:schemeClr val="bg2"/>
              </a:buClr>
              <a:buSzPct val="100000"/>
              <a:buFont typeface="Wingdings" pitchFamily="2" charset="2"/>
              <a:buChar char=""/>
              <a:tabLst/>
            </a:pPr>
            <a:r>
              <a:rPr lang="en-US" smtClean="0"/>
              <a:t>Click to edit Master text styles</a:t>
            </a:r>
          </a:p>
          <a:p>
            <a:pPr marL="297401" marR="0" lvl="1" indent="-297401" algn="l" defTabSz="930959" rtl="0" eaLnBrk="1" fontAlgn="auto" latinLnBrk="0" hangingPunct="1">
              <a:lnSpc>
                <a:spcPct val="90000"/>
              </a:lnSpc>
              <a:spcBef>
                <a:spcPts val="1222"/>
              </a:spcBef>
              <a:spcAft>
                <a:spcPts val="0"/>
              </a:spcAft>
              <a:buClr>
                <a:schemeClr val="bg2"/>
              </a:buClr>
              <a:buSzPct val="100000"/>
              <a:buFont typeface="Wingdings" pitchFamily="2" charset="2"/>
              <a:buChar char=""/>
              <a:tabLst/>
            </a:pPr>
            <a:r>
              <a:rPr lang="en-US" smtClean="0"/>
              <a:t>Second level</a:t>
            </a:r>
          </a:p>
          <a:p>
            <a:pPr marL="297401" marR="0" lvl="2" indent="-297401" algn="l" defTabSz="930959" rtl="0" eaLnBrk="1" fontAlgn="auto" latinLnBrk="0" hangingPunct="1">
              <a:lnSpc>
                <a:spcPct val="90000"/>
              </a:lnSpc>
              <a:spcBef>
                <a:spcPts val="1222"/>
              </a:spcBef>
              <a:spcAft>
                <a:spcPts val="0"/>
              </a:spcAft>
              <a:buClr>
                <a:schemeClr val="bg2"/>
              </a:buClr>
              <a:buSzPct val="100000"/>
              <a:buFont typeface="Wingdings" pitchFamily="2" charset="2"/>
              <a:buChar char=""/>
              <a:tabLst/>
            </a:pPr>
            <a:r>
              <a:rPr lang="en-US" smtClean="0"/>
              <a:t>Third level</a:t>
            </a:r>
          </a:p>
          <a:p>
            <a:pPr marL="297401" marR="0" lvl="3" indent="-297401" algn="l" defTabSz="930959" rtl="0" eaLnBrk="1" fontAlgn="auto" latinLnBrk="0" hangingPunct="1">
              <a:lnSpc>
                <a:spcPct val="90000"/>
              </a:lnSpc>
              <a:spcBef>
                <a:spcPts val="1222"/>
              </a:spcBef>
              <a:spcAft>
                <a:spcPts val="0"/>
              </a:spcAft>
              <a:buClr>
                <a:schemeClr val="bg2"/>
              </a:buClr>
              <a:buSzPct val="100000"/>
              <a:buFont typeface="Wingdings" pitchFamily="2" charset="2"/>
              <a:buChar char=""/>
              <a:tabLst/>
            </a:pPr>
            <a:r>
              <a:rPr lang="en-US" smtClean="0"/>
              <a:t>Fourth level</a:t>
            </a:r>
          </a:p>
          <a:p>
            <a:pPr marL="297401" marR="0" lvl="4" indent="-297401" algn="l" defTabSz="930959" rtl="0" eaLnBrk="1" fontAlgn="auto" latinLnBrk="0" hangingPunct="1">
              <a:lnSpc>
                <a:spcPct val="90000"/>
              </a:lnSpc>
              <a:spcBef>
                <a:spcPts val="1222"/>
              </a:spcBef>
              <a:spcAft>
                <a:spcPts val="0"/>
              </a:spcAft>
              <a:buClr>
                <a:schemeClr val="bg2"/>
              </a:buClr>
              <a:buSzPct val="10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22309063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2" y="233155"/>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80" y="1476625"/>
            <a:ext cx="11378778"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0546110"/>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4" r:id="rId13"/>
    <p:sldLayoutId id="2147484205" r:id="rId14"/>
    <p:sldLayoutId id="2147484206" r:id="rId15"/>
    <p:sldLayoutId id="2147484207" r:id="rId16"/>
    <p:sldLayoutId id="2147484208" r:id="rId17"/>
    <p:sldLayoutId id="2147484209" r:id="rId18"/>
    <p:sldLayoutId id="2147484210" r:id="rId19"/>
    <p:sldLayoutId id="2147484211" r:id="rId20"/>
  </p:sldLayoutIdLst>
  <p:transition>
    <p:fade/>
  </p:transition>
  <p:timing>
    <p:tnLst>
      <p:par>
        <p:cTn id="1" dur="indefinite" restart="never" nodeType="tmRoot"/>
      </p:par>
    </p:tnLst>
  </p:timing>
  <p:hf hdr="0" ftr="0" dt="0"/>
  <p:txStyles>
    <p:titleStyle>
      <a:lvl1pPr algn="l" defTabSz="930959" rtl="0" eaLnBrk="1" latinLnBrk="0" hangingPunct="1">
        <a:lnSpc>
          <a:spcPct val="90000"/>
        </a:lnSpc>
        <a:spcBef>
          <a:spcPct val="0"/>
        </a:spcBef>
        <a:buNone/>
        <a:defRPr lang="en-US" sz="5574"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5891" marR="0" indent="-345891" algn="l" defTabSz="930959" rtl="0" eaLnBrk="1" fontAlgn="auto" latinLnBrk="0" hangingPunct="1">
        <a:lnSpc>
          <a:spcPct val="90000"/>
        </a:lnSpc>
        <a:spcBef>
          <a:spcPct val="20000"/>
        </a:spcBef>
        <a:spcAft>
          <a:spcPts val="0"/>
        </a:spcAft>
        <a:buClrTx/>
        <a:buSzPct val="80000"/>
        <a:buFont typeface="Arial" pitchFamily="34" charset="0"/>
        <a:buChar char="•"/>
        <a:tabLst/>
        <a:defRPr sz="3671" kern="1200" spc="-72" baseline="0">
          <a:gradFill>
            <a:gsLst>
              <a:gs pos="1250">
                <a:schemeClr val="bg2"/>
              </a:gs>
              <a:gs pos="100000">
                <a:schemeClr val="bg2"/>
              </a:gs>
            </a:gsLst>
            <a:lin ang="5400000" scaled="0"/>
          </a:gradFill>
          <a:latin typeface="+mj-lt"/>
          <a:ea typeface="+mn-ea"/>
          <a:cs typeface="+mn-cs"/>
        </a:defRPr>
      </a:lvl1pPr>
      <a:lvl2pPr marL="583489" marR="0" indent="-237599" algn="l" defTabSz="930959" rtl="0" eaLnBrk="1" fontAlgn="auto" latinLnBrk="0" hangingPunct="1">
        <a:lnSpc>
          <a:spcPct val="90000"/>
        </a:lnSpc>
        <a:spcBef>
          <a:spcPct val="20000"/>
        </a:spcBef>
        <a:spcAft>
          <a:spcPts val="0"/>
        </a:spcAft>
        <a:buClrTx/>
        <a:buSzPct val="90000"/>
        <a:buFont typeface="Wingdings" pitchFamily="2" charset="2"/>
        <a:buChar char=""/>
        <a:tabLst/>
        <a:defRPr sz="2447" kern="1200" spc="0" baseline="0">
          <a:gradFill>
            <a:gsLst>
              <a:gs pos="1250">
                <a:schemeClr val="bg2"/>
              </a:gs>
              <a:gs pos="100000">
                <a:schemeClr val="bg2"/>
              </a:gs>
            </a:gsLst>
            <a:lin ang="5400000" scaled="0"/>
          </a:gradFill>
          <a:latin typeface="+mn-lt"/>
          <a:ea typeface="+mn-ea"/>
          <a:cs typeface="+mn-cs"/>
        </a:defRPr>
      </a:lvl2pPr>
      <a:lvl3pPr marL="813006" marR="0" indent="-229516" algn="l" defTabSz="930959" rtl="0" eaLnBrk="1" fontAlgn="auto" latinLnBrk="0" hangingPunct="1">
        <a:lnSpc>
          <a:spcPct val="90000"/>
        </a:lnSpc>
        <a:spcBef>
          <a:spcPct val="20000"/>
        </a:spcBef>
        <a:spcAft>
          <a:spcPts val="0"/>
        </a:spcAft>
        <a:buClrTx/>
        <a:buSzPct val="90000"/>
        <a:buFont typeface="Wingdings" pitchFamily="2" charset="2"/>
        <a:buChar char=""/>
        <a:tabLst>
          <a:tab pos="813006" algn="l"/>
        </a:tabLst>
        <a:defRPr sz="2447" kern="1200" spc="0" baseline="0">
          <a:gradFill>
            <a:gsLst>
              <a:gs pos="1250">
                <a:schemeClr val="bg2"/>
              </a:gs>
              <a:gs pos="100000">
                <a:schemeClr val="bg2"/>
              </a:gs>
            </a:gsLst>
            <a:lin ang="5400000" scaled="0"/>
          </a:gradFill>
          <a:latin typeface="+mn-lt"/>
          <a:ea typeface="+mn-ea"/>
          <a:cs typeface="+mn-cs"/>
        </a:defRPr>
      </a:lvl3pPr>
      <a:lvl4pPr marL="1048988" marR="0" indent="-235981" algn="l" defTabSz="9309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78503" marR="0" indent="-229516" algn="l" defTabSz="930959" rtl="0" eaLnBrk="1" fontAlgn="auto" latinLnBrk="0" hangingPunct="1">
        <a:lnSpc>
          <a:spcPct val="90000"/>
        </a:lnSpc>
        <a:spcBef>
          <a:spcPct val="20000"/>
        </a:spcBef>
        <a:spcAft>
          <a:spcPts val="0"/>
        </a:spcAft>
        <a:buClrTx/>
        <a:buSzPct val="90000"/>
        <a:buFont typeface="Wingdings" pitchFamily="2" charset="2"/>
        <a:buChar char=""/>
        <a:tabLst>
          <a:tab pos="1278503" algn="l"/>
        </a:tabLst>
        <a:defRPr sz="2040" kern="1200" spc="0" baseline="0">
          <a:gradFill>
            <a:gsLst>
              <a:gs pos="1250">
                <a:schemeClr val="bg2"/>
              </a:gs>
              <a:gs pos="100000">
                <a:schemeClr val="bg2"/>
              </a:gs>
            </a:gsLst>
            <a:lin ang="5400000" scaled="0"/>
          </a:gradFill>
          <a:latin typeface="+mn-lt"/>
          <a:ea typeface="+mn-ea"/>
          <a:cs typeface="+mn-cs"/>
        </a:defRPr>
      </a:lvl5pPr>
      <a:lvl6pPr marL="2560136" indent="-232740" algn="l" defTabSz="9309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5616" indent="-232740" algn="l" defTabSz="9309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1094" indent="-232740" algn="l" defTabSz="9309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56574" indent="-232740" algn="l" defTabSz="9309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0959" rtl="0" eaLnBrk="1" latinLnBrk="0" hangingPunct="1">
        <a:defRPr sz="1903" kern="1200">
          <a:solidFill>
            <a:schemeClr val="tx1"/>
          </a:solidFill>
          <a:latin typeface="+mn-lt"/>
          <a:ea typeface="+mn-ea"/>
          <a:cs typeface="+mn-cs"/>
        </a:defRPr>
      </a:lvl1pPr>
      <a:lvl2pPr marL="465479" algn="l" defTabSz="930959" rtl="0" eaLnBrk="1" latinLnBrk="0" hangingPunct="1">
        <a:defRPr sz="1903" kern="1200">
          <a:solidFill>
            <a:schemeClr val="tx1"/>
          </a:solidFill>
          <a:latin typeface="+mn-lt"/>
          <a:ea typeface="+mn-ea"/>
          <a:cs typeface="+mn-cs"/>
        </a:defRPr>
      </a:lvl2pPr>
      <a:lvl3pPr marL="930959" algn="l" defTabSz="930959" rtl="0" eaLnBrk="1" latinLnBrk="0" hangingPunct="1">
        <a:defRPr sz="1903" kern="1200">
          <a:solidFill>
            <a:schemeClr val="tx1"/>
          </a:solidFill>
          <a:latin typeface="+mn-lt"/>
          <a:ea typeface="+mn-ea"/>
          <a:cs typeface="+mn-cs"/>
        </a:defRPr>
      </a:lvl3pPr>
      <a:lvl4pPr marL="1396438" algn="l" defTabSz="930959" rtl="0" eaLnBrk="1" latinLnBrk="0" hangingPunct="1">
        <a:defRPr sz="1903" kern="1200">
          <a:solidFill>
            <a:schemeClr val="tx1"/>
          </a:solidFill>
          <a:latin typeface="+mn-lt"/>
          <a:ea typeface="+mn-ea"/>
          <a:cs typeface="+mn-cs"/>
        </a:defRPr>
      </a:lvl4pPr>
      <a:lvl5pPr marL="1861916" algn="l" defTabSz="930959" rtl="0" eaLnBrk="1" latinLnBrk="0" hangingPunct="1">
        <a:defRPr sz="1903" kern="1200">
          <a:solidFill>
            <a:schemeClr val="tx1"/>
          </a:solidFill>
          <a:latin typeface="+mn-lt"/>
          <a:ea typeface="+mn-ea"/>
          <a:cs typeface="+mn-cs"/>
        </a:defRPr>
      </a:lvl5pPr>
      <a:lvl6pPr marL="2327395" algn="l" defTabSz="930959" rtl="0" eaLnBrk="1" latinLnBrk="0" hangingPunct="1">
        <a:defRPr sz="1903" kern="1200">
          <a:solidFill>
            <a:schemeClr val="tx1"/>
          </a:solidFill>
          <a:latin typeface="+mn-lt"/>
          <a:ea typeface="+mn-ea"/>
          <a:cs typeface="+mn-cs"/>
        </a:defRPr>
      </a:lvl6pPr>
      <a:lvl7pPr marL="2792876" algn="l" defTabSz="930959" rtl="0" eaLnBrk="1" latinLnBrk="0" hangingPunct="1">
        <a:defRPr sz="1903" kern="1200">
          <a:solidFill>
            <a:schemeClr val="tx1"/>
          </a:solidFill>
          <a:latin typeface="+mn-lt"/>
          <a:ea typeface="+mn-ea"/>
          <a:cs typeface="+mn-cs"/>
        </a:defRPr>
      </a:lvl7pPr>
      <a:lvl8pPr marL="3258356" algn="l" defTabSz="930959" rtl="0" eaLnBrk="1" latinLnBrk="0" hangingPunct="1">
        <a:defRPr sz="1903" kern="1200">
          <a:solidFill>
            <a:schemeClr val="tx1"/>
          </a:solidFill>
          <a:latin typeface="+mn-lt"/>
          <a:ea typeface="+mn-ea"/>
          <a:cs typeface="+mn-cs"/>
        </a:defRPr>
      </a:lvl8pPr>
      <a:lvl9pPr marL="3723834" algn="l" defTabSz="930959" rtl="0" eaLnBrk="1" latinLnBrk="0" hangingPunct="1">
        <a:defRPr sz="190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5548102"/>
      </p:ext>
    </p:extLst>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25" r:id="rId13"/>
    <p:sldLayoutId id="2147484226" r:id="rId14"/>
    <p:sldLayoutId id="2147484227" r:id="rId15"/>
    <p:sldLayoutId id="2147484228" r:id="rId16"/>
    <p:sldLayoutId id="2147484229" r:id="rId17"/>
    <p:sldLayoutId id="2147484230" r:id="rId18"/>
    <p:sldLayoutId id="2147484231" r:id="rId19"/>
    <p:sldLayoutId id="2147484232" r:id="rId20"/>
    <p:sldLayoutId id="2147484233" r:id="rId21"/>
    <p:sldLayoutId id="2147484234" r:id="rId22"/>
    <p:sldLayoutId id="2147484235" r:id="rId2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zh-cn/library/hh156528(v=vs.110).aspx" TargetMode="External"/><Relationship Id="rId2" Type="http://schemas.openxmlformats.org/officeDocument/2006/relationships/hyperlink" Target="http://msdn.microsoft.com/zh-cn/library/hh156570(v=vs.110).aspx"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hh228603.aspx" TargetMode="External"/><Relationship Id="rId2" Type="http://schemas.openxmlformats.org/officeDocument/2006/relationships/hyperlink" Target="http://msdn.microsoft.com/en-us/library/aa720720(v=vs.71).aspx" TargetMode="External"/><Relationship Id="rId1" Type="http://schemas.openxmlformats.org/officeDocument/2006/relationships/slideLayout" Target="../slideLayouts/slideLayout5.xml"/><Relationship Id="rId4" Type="http://schemas.openxmlformats.org/officeDocument/2006/relationships/hyperlink" Target="http://msdn.microsoft.com/en-us/library/dd460717.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98582" y="1708184"/>
            <a:ext cx="10445796" cy="1017048"/>
          </a:xfrm>
        </p:spPr>
        <p:txBody>
          <a:bodyPr/>
          <a:lstStyle/>
          <a:p>
            <a:r>
              <a:rPr lang="zh-CN" altLang="en-US" sz="6000" dirty="0" smtClean="0"/>
              <a:t>多线程、并行和异步</a:t>
            </a:r>
            <a:endParaRPr lang="zh-CN" altLang="en-US" sz="6000" dirty="0"/>
          </a:p>
        </p:txBody>
      </p:sp>
      <p:sp>
        <p:nvSpPr>
          <p:cNvPr id="14" name="Text Placeholder 13"/>
          <p:cNvSpPr>
            <a:spLocks noGrp="1"/>
          </p:cNvSpPr>
          <p:nvPr>
            <p:ph type="body" sz="quarter" idx="12"/>
          </p:nvPr>
        </p:nvSpPr>
        <p:spPr/>
        <p:txBody>
          <a:bodyPr/>
          <a:lstStyle/>
          <a:p>
            <a:r>
              <a:rPr lang="zh-CN" altLang="en-US" dirty="0"/>
              <a:t>多线程 </a:t>
            </a:r>
            <a:r>
              <a:rPr lang="en-US" altLang="zh-CN" dirty="0"/>
              <a:t>multi-threading</a:t>
            </a:r>
          </a:p>
          <a:p>
            <a:r>
              <a:rPr lang="zh-CN" altLang="en-US" dirty="0"/>
              <a:t>并行计算 </a:t>
            </a:r>
            <a:r>
              <a:rPr lang="en-US" altLang="zh-CN" dirty="0"/>
              <a:t>parallel computing</a:t>
            </a:r>
          </a:p>
          <a:p>
            <a:r>
              <a:rPr lang="zh-CN" altLang="en-US" dirty="0"/>
              <a:t>异步编程 </a:t>
            </a:r>
            <a:r>
              <a:rPr lang="en-US" altLang="zh-CN" dirty="0"/>
              <a:t>async. programming</a:t>
            </a:r>
          </a:p>
        </p:txBody>
      </p:sp>
      <p:sp>
        <p:nvSpPr>
          <p:cNvPr id="5" name="Text Placeholder 13"/>
          <p:cNvSpPr txBox="1">
            <a:spLocks/>
          </p:cNvSpPr>
          <p:nvPr/>
        </p:nvSpPr>
        <p:spPr>
          <a:xfrm>
            <a:off x="6769100" y="5780028"/>
            <a:ext cx="4700678" cy="508525"/>
          </a:xfrm>
          <a:prstGeom prst="rect">
            <a:avLst/>
          </a:prstGeom>
        </p:spPr>
        <p:txBody>
          <a:bodyPr vert="horz" lIns="0" tIns="0" rIns="0" bIns="0" rtlCol="0">
            <a:noAutofit/>
          </a:bodyPr>
          <a:lstStyle>
            <a:lvl1pPr marL="0" marR="0" indent="0" algn="l" defTabSz="930959" rtl="0" eaLnBrk="1" fontAlgn="auto" latinLnBrk="0" hangingPunct="1">
              <a:lnSpc>
                <a:spcPct val="90000"/>
              </a:lnSpc>
              <a:spcBef>
                <a:spcPts val="0"/>
              </a:spcBef>
              <a:spcAft>
                <a:spcPts val="0"/>
              </a:spcAft>
              <a:buClrTx/>
              <a:buSzPct val="80000"/>
              <a:buFont typeface="Arial" pitchFamily="34" charset="0"/>
              <a:buNone/>
              <a:tabLst/>
              <a:defRPr sz="3671" kern="1200" spc="-72" baseline="0">
                <a:gradFill>
                  <a:gsLst>
                    <a:gs pos="0">
                      <a:schemeClr val="bg1"/>
                    </a:gs>
                    <a:gs pos="100000">
                      <a:schemeClr val="bg1"/>
                    </a:gs>
                  </a:gsLst>
                  <a:lin ang="5400000" scaled="0"/>
                </a:gradFill>
                <a:latin typeface="+mj-lt"/>
                <a:ea typeface="+mn-ea"/>
                <a:cs typeface="+mn-cs"/>
              </a:defRPr>
            </a:lvl1pPr>
            <a:lvl2pPr marL="583489" marR="0" indent="-237599" algn="l" defTabSz="930959" rtl="0" eaLnBrk="1" fontAlgn="auto" latinLnBrk="0" hangingPunct="1">
              <a:lnSpc>
                <a:spcPct val="90000"/>
              </a:lnSpc>
              <a:spcBef>
                <a:spcPct val="20000"/>
              </a:spcBef>
              <a:spcAft>
                <a:spcPts val="0"/>
              </a:spcAft>
              <a:buClrTx/>
              <a:buSzPct val="90000"/>
              <a:buFont typeface="Wingdings" pitchFamily="2" charset="2"/>
              <a:buChar char=""/>
              <a:tabLst/>
              <a:defRPr sz="2447" kern="1200" spc="0" baseline="0">
                <a:gradFill>
                  <a:gsLst>
                    <a:gs pos="1250">
                      <a:schemeClr val="bg2"/>
                    </a:gs>
                    <a:gs pos="100000">
                      <a:schemeClr val="bg2"/>
                    </a:gs>
                  </a:gsLst>
                  <a:lin ang="5400000" scaled="0"/>
                </a:gradFill>
                <a:latin typeface="+mn-lt"/>
                <a:ea typeface="+mn-ea"/>
                <a:cs typeface="+mn-cs"/>
              </a:defRPr>
            </a:lvl2pPr>
            <a:lvl3pPr marL="813006" marR="0" indent="-229516" algn="l" defTabSz="930959" rtl="0" eaLnBrk="1" fontAlgn="auto" latinLnBrk="0" hangingPunct="1">
              <a:lnSpc>
                <a:spcPct val="90000"/>
              </a:lnSpc>
              <a:spcBef>
                <a:spcPct val="20000"/>
              </a:spcBef>
              <a:spcAft>
                <a:spcPts val="0"/>
              </a:spcAft>
              <a:buClrTx/>
              <a:buSzPct val="90000"/>
              <a:buFont typeface="Wingdings" pitchFamily="2" charset="2"/>
              <a:buChar char=""/>
              <a:tabLst>
                <a:tab pos="813006" algn="l"/>
              </a:tabLst>
              <a:defRPr sz="2447" kern="1200" spc="0" baseline="0">
                <a:gradFill>
                  <a:gsLst>
                    <a:gs pos="1250">
                      <a:schemeClr val="bg2"/>
                    </a:gs>
                    <a:gs pos="100000">
                      <a:schemeClr val="bg2"/>
                    </a:gs>
                  </a:gsLst>
                  <a:lin ang="5400000" scaled="0"/>
                </a:gradFill>
                <a:latin typeface="+mn-lt"/>
                <a:ea typeface="+mn-ea"/>
                <a:cs typeface="+mn-cs"/>
              </a:defRPr>
            </a:lvl3pPr>
            <a:lvl4pPr marL="1048988" marR="0" indent="-235981" algn="l" defTabSz="9309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78503" marR="0" indent="-229516" algn="l" defTabSz="930959" rtl="0" eaLnBrk="1" fontAlgn="auto" latinLnBrk="0" hangingPunct="1">
              <a:lnSpc>
                <a:spcPct val="90000"/>
              </a:lnSpc>
              <a:spcBef>
                <a:spcPct val="20000"/>
              </a:spcBef>
              <a:spcAft>
                <a:spcPts val="0"/>
              </a:spcAft>
              <a:buClrTx/>
              <a:buSzPct val="90000"/>
              <a:buFont typeface="Wingdings" pitchFamily="2" charset="2"/>
              <a:buChar char=""/>
              <a:tabLst>
                <a:tab pos="1278503" algn="l"/>
              </a:tabLst>
              <a:defRPr sz="2040" kern="1200" spc="0" baseline="0">
                <a:gradFill>
                  <a:gsLst>
                    <a:gs pos="1250">
                      <a:schemeClr val="bg2"/>
                    </a:gs>
                    <a:gs pos="100000">
                      <a:schemeClr val="bg2"/>
                    </a:gs>
                  </a:gsLst>
                  <a:lin ang="5400000" scaled="0"/>
                </a:gradFill>
                <a:latin typeface="+mn-lt"/>
                <a:ea typeface="+mn-ea"/>
                <a:cs typeface="+mn-cs"/>
              </a:defRPr>
            </a:lvl5pPr>
            <a:lvl6pPr marL="2560136" indent="-232740" algn="l" defTabSz="9309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5616" indent="-232740" algn="l" defTabSz="9309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1094" indent="-232740" algn="l" defTabSz="9309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56574" indent="-232740" algn="l" defTabSz="9309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algn="r"/>
            <a:endParaRPr lang="en-US" altLang="zh-CN" dirty="0" smtClean="0"/>
          </a:p>
        </p:txBody>
      </p:sp>
    </p:spTree>
    <p:extLst>
      <p:ext uri="{BB962C8B-B14F-4D97-AF65-F5344CB8AC3E}">
        <p14:creationId xmlns:p14="http://schemas.microsoft.com/office/powerpoint/2010/main" val="3174070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 Parallelism 3</a:t>
            </a:r>
            <a:endParaRPr lang="zh-CN" altLang="en-US" dirty="0"/>
          </a:p>
        </p:txBody>
      </p:sp>
      <p:sp>
        <p:nvSpPr>
          <p:cNvPr id="3" name="Text Placeholder 2"/>
          <p:cNvSpPr>
            <a:spLocks noGrp="1"/>
          </p:cNvSpPr>
          <p:nvPr>
            <p:ph type="body" sz="quarter" idx="10"/>
          </p:nvPr>
        </p:nvSpPr>
        <p:spPr>
          <a:xfrm>
            <a:off x="529662" y="1084731"/>
            <a:ext cx="11375536" cy="5909794"/>
          </a:xfrm>
        </p:spPr>
        <p:txBody>
          <a:bodyPr/>
          <a:lstStyle/>
          <a:p>
            <a:pPr>
              <a:lnSpc>
                <a:spcPct val="150000"/>
              </a:lnSpc>
              <a:buFont typeface="Wingdings" panose="05000000000000000000" pitchFamily="2" charset="2"/>
              <a:buChar char="u"/>
            </a:pPr>
            <a:r>
              <a:rPr lang="en-US" altLang="zh-CN" sz="2400" b="1" dirty="0" smtClean="0">
                <a:solidFill>
                  <a:schemeClr val="tx1"/>
                </a:solidFill>
                <a:highlight>
                  <a:srgbClr val="FFFFFF"/>
                </a:highlight>
                <a:latin typeface="Consolas" panose="020B0609020204030204" pitchFamily="49" charset="0"/>
              </a:rPr>
              <a:t>Nested Tasks and Child Tasks</a:t>
            </a:r>
          </a:p>
          <a:p>
            <a:pPr marL="0" lvl="0" indent="0">
              <a:buNone/>
            </a:pPr>
            <a:endParaRPr lang="en-US" altLang="zh-CN" sz="1800" dirty="0" smtClean="0">
              <a:solidFill>
                <a:srgbClr val="0000FF"/>
              </a:solidFill>
              <a:latin typeface="Consolas" panose="020B0609020204030204" pitchFamily="49" charset="0"/>
              <a:cs typeface="Consolas" panose="020B0609020204030204" pitchFamily="49" charset="0"/>
            </a:endParaRPr>
          </a:p>
          <a:p>
            <a:pPr marL="0" lvl="0" indent="0">
              <a:buNone/>
            </a:pPr>
            <a:r>
              <a:rPr lang="zh-CN" altLang="zh-CN" sz="1800" dirty="0" smtClean="0">
                <a:solidFill>
                  <a:srgbClr val="0000FF"/>
                </a:solidFill>
                <a:latin typeface="Consolas" panose="020B0609020204030204" pitchFamily="49" charset="0"/>
                <a:cs typeface="Consolas" panose="020B0609020204030204" pitchFamily="49" charset="0"/>
              </a:rPr>
              <a:t>static</a:t>
            </a:r>
            <a:r>
              <a:rPr lang="zh-CN"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a:solidFill>
                  <a:srgbClr val="0000FF"/>
                </a:solidFill>
                <a:latin typeface="Consolas" panose="020B0609020204030204" pitchFamily="49" charset="0"/>
                <a:cs typeface="Consolas" panose="020B0609020204030204" pitchFamily="49" charset="0"/>
              </a:rPr>
              <a:t>void</a:t>
            </a:r>
            <a:r>
              <a:rPr lang="zh-CN" altLang="zh-CN" sz="1800" dirty="0">
                <a:solidFill>
                  <a:srgbClr val="000000"/>
                </a:solidFill>
                <a:latin typeface="Consolas" panose="020B0609020204030204" pitchFamily="49" charset="0"/>
                <a:cs typeface="Consolas" panose="020B0609020204030204" pitchFamily="49" charset="0"/>
              </a:rPr>
              <a:t> SimpleNestedTask() {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FF"/>
                </a:solidFill>
                <a:latin typeface="Consolas" panose="020B0609020204030204" pitchFamily="49" charset="0"/>
                <a:cs typeface="Consolas" panose="020B0609020204030204" pitchFamily="49" charset="0"/>
              </a:rPr>
              <a:t>var</a:t>
            </a:r>
            <a:r>
              <a:rPr lang="zh-CN"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a:solidFill>
                  <a:srgbClr val="000000"/>
                </a:solidFill>
                <a:latin typeface="Consolas" panose="020B0609020204030204" pitchFamily="49" charset="0"/>
                <a:cs typeface="Consolas" panose="020B0609020204030204" pitchFamily="49" charset="0"/>
              </a:rPr>
              <a:t>parent = Task.Factory.StartNew(() =&gt; {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Console.WriteLine</a:t>
            </a:r>
            <a:r>
              <a:rPr lang="zh-CN" altLang="zh-CN" sz="1800" dirty="0">
                <a:solidFill>
                  <a:srgbClr val="000000"/>
                </a:solidFill>
                <a:latin typeface="Consolas" panose="020B0609020204030204" pitchFamily="49" charset="0"/>
                <a:cs typeface="Consolas" panose="020B0609020204030204" pitchFamily="49" charset="0"/>
              </a:rPr>
              <a:t>(</a:t>
            </a:r>
            <a:r>
              <a:rPr lang="zh-CN" altLang="zh-CN" sz="1800" dirty="0">
                <a:solidFill>
                  <a:srgbClr val="A31515"/>
                </a:solidFill>
                <a:latin typeface="Consolas" panose="020B0609020204030204" pitchFamily="49" charset="0"/>
                <a:cs typeface="Consolas" panose="020B0609020204030204" pitchFamily="49" charset="0"/>
              </a:rPr>
              <a:t>"Outer task executing</a:t>
            </a:r>
            <a:r>
              <a:rPr lang="zh-CN" altLang="zh-CN" sz="1800" dirty="0" smtClean="0">
                <a:solidFill>
                  <a:srgbClr val="A31515"/>
                </a:solidFill>
                <a:latin typeface="Consolas" panose="020B0609020204030204" pitchFamily="49" charset="0"/>
                <a:cs typeface="Consolas" panose="020B0609020204030204" pitchFamily="49" charset="0"/>
              </a:rPr>
              <a:t>."</a:t>
            </a:r>
            <a:r>
              <a:rPr lang="zh-CN" altLang="zh-CN" sz="1800" dirty="0" smtClean="0">
                <a:solidFill>
                  <a:srgbClr val="000000"/>
                </a:solidFill>
                <a:latin typeface="Consolas" panose="020B0609020204030204" pitchFamily="49" charset="0"/>
                <a:cs typeface="Consolas" panose="020B0609020204030204" pitchFamily="49" charset="0"/>
              </a:rPr>
              <a:t>);</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zh-CN" altLang="zh-CN" sz="1800" dirty="0" smtClean="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FF"/>
                </a:solidFill>
                <a:latin typeface="Consolas" panose="020B0609020204030204" pitchFamily="49" charset="0"/>
                <a:cs typeface="Consolas" panose="020B0609020204030204" pitchFamily="49" charset="0"/>
              </a:rPr>
              <a:t>var</a:t>
            </a:r>
            <a:r>
              <a:rPr lang="zh-CN"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a:solidFill>
                  <a:srgbClr val="000000"/>
                </a:solidFill>
                <a:latin typeface="Consolas" panose="020B0609020204030204" pitchFamily="49" charset="0"/>
                <a:cs typeface="Consolas" panose="020B0609020204030204" pitchFamily="49" charset="0"/>
              </a:rPr>
              <a:t>child = Task.Factory.StartNew(() =&gt; {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Console.WriteLine(</a:t>
            </a:r>
            <a:r>
              <a:rPr lang="zh-CN" altLang="zh-CN" sz="1800" dirty="0" smtClean="0">
                <a:solidFill>
                  <a:srgbClr val="A31515"/>
                </a:solidFill>
                <a:latin typeface="Consolas" panose="020B0609020204030204" pitchFamily="49" charset="0"/>
                <a:cs typeface="Consolas" panose="020B0609020204030204" pitchFamily="49" charset="0"/>
              </a:rPr>
              <a:t>“</a:t>
            </a:r>
            <a:r>
              <a:rPr lang="en-US" altLang="zh-CN" sz="1800" dirty="0" smtClean="0">
                <a:solidFill>
                  <a:srgbClr val="A31515"/>
                </a:solidFill>
                <a:latin typeface="Consolas" panose="020B0609020204030204" pitchFamily="49" charset="0"/>
                <a:cs typeface="Consolas" panose="020B0609020204030204" pitchFamily="49" charset="0"/>
              </a:rPr>
              <a:t>Attach</a:t>
            </a:r>
            <a:r>
              <a:rPr lang="zh-CN" altLang="zh-CN" sz="1800" dirty="0" smtClean="0">
                <a:solidFill>
                  <a:srgbClr val="A31515"/>
                </a:solidFill>
                <a:latin typeface="Consolas" panose="020B0609020204030204" pitchFamily="49" charset="0"/>
                <a:cs typeface="Consolas" panose="020B0609020204030204" pitchFamily="49" charset="0"/>
              </a:rPr>
              <a:t>ed </a:t>
            </a:r>
            <a:r>
              <a:rPr lang="en-US" altLang="zh-CN" sz="1800" dirty="0" smtClean="0">
                <a:solidFill>
                  <a:srgbClr val="A31515"/>
                </a:solidFill>
                <a:latin typeface="Consolas" panose="020B0609020204030204" pitchFamily="49" charset="0"/>
                <a:cs typeface="Consolas" panose="020B0609020204030204" pitchFamily="49" charset="0"/>
              </a:rPr>
              <a:t>child</a:t>
            </a:r>
            <a:r>
              <a:rPr lang="zh-CN" altLang="zh-CN" sz="1800" dirty="0" smtClean="0">
                <a:solidFill>
                  <a:srgbClr val="A31515"/>
                </a:solidFill>
                <a:latin typeface="Consolas" panose="020B0609020204030204" pitchFamily="49" charset="0"/>
                <a:cs typeface="Consolas" panose="020B0609020204030204" pitchFamily="49" charset="0"/>
              </a:rPr>
              <a:t> </a:t>
            </a:r>
            <a:r>
              <a:rPr lang="zh-CN" altLang="zh-CN" sz="1800" dirty="0">
                <a:solidFill>
                  <a:srgbClr val="A31515"/>
                </a:solidFill>
                <a:latin typeface="Consolas" panose="020B0609020204030204" pitchFamily="49" charset="0"/>
                <a:cs typeface="Consolas" panose="020B0609020204030204" pitchFamily="49" charset="0"/>
              </a:rPr>
              <a:t>starting."</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Thread.SpinWait(500000</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Console.WriteLine(</a:t>
            </a:r>
            <a:r>
              <a:rPr lang="zh-CN" altLang="zh-CN" sz="1800" dirty="0" smtClean="0">
                <a:solidFill>
                  <a:srgbClr val="A31515"/>
                </a:solidFill>
                <a:latin typeface="Consolas" panose="020B0609020204030204" pitchFamily="49" charset="0"/>
                <a:cs typeface="Consolas" panose="020B0609020204030204" pitchFamily="49" charset="0"/>
              </a:rPr>
              <a:t>“</a:t>
            </a:r>
            <a:r>
              <a:rPr lang="en-US" altLang="zh-CN" sz="1800" dirty="0" smtClean="0">
                <a:solidFill>
                  <a:srgbClr val="A31515"/>
                </a:solidFill>
                <a:latin typeface="Consolas" panose="020B0609020204030204" pitchFamily="49" charset="0"/>
                <a:cs typeface="Consolas" panose="020B0609020204030204" pitchFamily="49" charset="0"/>
              </a:rPr>
              <a:t>Attach</a:t>
            </a:r>
            <a:r>
              <a:rPr lang="zh-CN" altLang="zh-CN" sz="1800" dirty="0" smtClean="0">
                <a:solidFill>
                  <a:srgbClr val="A31515"/>
                </a:solidFill>
                <a:latin typeface="Consolas" panose="020B0609020204030204" pitchFamily="49" charset="0"/>
                <a:cs typeface="Consolas" panose="020B0609020204030204" pitchFamily="49" charset="0"/>
              </a:rPr>
              <a:t>ed </a:t>
            </a:r>
            <a:r>
              <a:rPr lang="en-US" altLang="zh-CN" sz="1800" dirty="0" smtClean="0">
                <a:solidFill>
                  <a:srgbClr val="A31515"/>
                </a:solidFill>
                <a:latin typeface="Consolas" panose="020B0609020204030204" pitchFamily="49" charset="0"/>
                <a:cs typeface="Consolas" panose="020B0609020204030204" pitchFamily="49" charset="0"/>
              </a:rPr>
              <a:t>child</a:t>
            </a:r>
            <a:r>
              <a:rPr lang="zh-CN" altLang="zh-CN" sz="1800" dirty="0" smtClean="0">
                <a:solidFill>
                  <a:srgbClr val="A31515"/>
                </a:solidFill>
                <a:latin typeface="Consolas" panose="020B0609020204030204" pitchFamily="49" charset="0"/>
                <a:cs typeface="Consolas" panose="020B0609020204030204" pitchFamily="49" charset="0"/>
              </a:rPr>
              <a:t> </a:t>
            </a:r>
            <a:r>
              <a:rPr lang="zh-CN" altLang="zh-CN" sz="1800" dirty="0">
                <a:solidFill>
                  <a:srgbClr val="A31515"/>
                </a:solidFill>
                <a:latin typeface="Consolas" panose="020B0609020204030204" pitchFamily="49" charset="0"/>
                <a:cs typeface="Consolas" panose="020B0609020204030204" pitchFamily="49" charset="0"/>
              </a:rPr>
              <a:t>completing."</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a:t>
            </a:r>
            <a:r>
              <a:rPr lang="en-US" altLang="zh-CN" sz="1800" dirty="0" smtClean="0">
                <a:solidFill>
                  <a:srgbClr val="000000"/>
                </a:solidFill>
                <a:highlight>
                  <a:srgbClr val="FFFFFF"/>
                </a:highlight>
                <a:latin typeface="Consolas" panose="020B0609020204030204" pitchFamily="49" charset="0"/>
              </a:rPr>
              <a:t>, </a:t>
            </a:r>
            <a:r>
              <a:rPr lang="en-US" altLang="zh-CN" sz="1800" dirty="0">
                <a:solidFill>
                  <a:srgbClr val="2B91AF"/>
                </a:solidFill>
                <a:highlight>
                  <a:srgbClr val="FFFFFF"/>
                </a:highlight>
                <a:latin typeface="Consolas" panose="020B0609020204030204" pitchFamily="49" charset="0"/>
              </a:rPr>
              <a:t>TaskCreationOptions</a:t>
            </a:r>
            <a:r>
              <a:rPr lang="en-US" altLang="zh-CN" sz="1800" dirty="0">
                <a:solidFill>
                  <a:srgbClr val="000000"/>
                </a:solidFill>
                <a:highlight>
                  <a:srgbClr val="FFFFFF"/>
                </a:highlight>
                <a:latin typeface="Consolas" panose="020B0609020204030204" pitchFamily="49" charset="0"/>
              </a:rPr>
              <a:t>.AttachedToParent</a:t>
            </a:r>
            <a:r>
              <a:rPr lang="zh-CN" altLang="zh-CN" sz="1800" dirty="0" smtClean="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parent.Wait</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Console.WriteLine</a:t>
            </a:r>
            <a:r>
              <a:rPr lang="zh-CN" altLang="zh-CN" sz="1800" dirty="0">
                <a:solidFill>
                  <a:srgbClr val="000000"/>
                </a:solidFill>
                <a:latin typeface="Consolas" panose="020B0609020204030204" pitchFamily="49" charset="0"/>
                <a:cs typeface="Consolas" panose="020B0609020204030204" pitchFamily="49" charset="0"/>
              </a:rPr>
              <a:t>(</a:t>
            </a:r>
            <a:r>
              <a:rPr lang="zh-CN" altLang="zh-CN" sz="1800" dirty="0">
                <a:solidFill>
                  <a:srgbClr val="A31515"/>
                </a:solidFill>
                <a:latin typeface="Consolas" panose="020B0609020204030204" pitchFamily="49" charset="0"/>
                <a:cs typeface="Consolas" panose="020B0609020204030204" pitchFamily="49" charset="0"/>
              </a:rPr>
              <a:t>"Outer has completed."</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zh-CN" altLang="zh-CN" sz="1800" dirty="0" smtClean="0">
                <a:solidFill>
                  <a:srgbClr val="000000"/>
                </a:solidFill>
                <a:latin typeface="Consolas" panose="020B0609020204030204" pitchFamily="49" charset="0"/>
                <a:cs typeface="Consolas" panose="020B0609020204030204" pitchFamily="49" charset="0"/>
              </a:rPr>
              <a:t>}</a:t>
            </a:r>
            <a:r>
              <a:rPr lang="zh-CN" altLang="zh-CN" sz="2400" dirty="0" smtClean="0">
                <a:solidFill>
                  <a:schemeClr val="tx1"/>
                </a:solidFill>
              </a:rPr>
              <a:t> </a:t>
            </a:r>
            <a:endParaRPr lang="zh-CN" altLang="zh-CN" sz="4000" dirty="0">
              <a:solidFill>
                <a:schemeClr val="tx1"/>
              </a:solidFill>
              <a:latin typeface="Arial" panose="020B0604020202020204" pitchFamily="34" charset="0"/>
            </a:endParaRPr>
          </a:p>
          <a:p>
            <a:pPr marL="0" indent="0">
              <a:buNone/>
            </a:pPr>
            <a:endParaRPr lang="en-US" altLang="zh-CN" sz="1800" dirty="0" smtClean="0">
              <a:solidFill>
                <a:srgbClr val="000000"/>
              </a:solidFill>
              <a:highlight>
                <a:srgbClr val="FFFFFF"/>
              </a:highlight>
              <a:latin typeface="Consolas" panose="020B0609020204030204" pitchFamily="49" charset="0"/>
            </a:endParaRPr>
          </a:p>
          <a:p>
            <a:pPr marL="0" indent="0">
              <a:buNone/>
            </a:pPr>
            <a:endParaRPr lang="en-US" altLang="zh-CN" sz="1800" dirty="0" smtClean="0">
              <a:solidFill>
                <a:srgbClr val="000000"/>
              </a:solidFill>
              <a:highlight>
                <a:srgbClr val="FFFFFF"/>
              </a:highlight>
              <a:latin typeface="Consolas" panose="020B0609020204030204" pitchFamily="49" charset="0"/>
            </a:endParaRPr>
          </a:p>
          <a:p>
            <a:pPr marL="0" indent="0">
              <a:buNone/>
            </a:pPr>
            <a:endParaRPr lang="en-US" altLang="zh-CN" sz="1800" dirty="0">
              <a:solidFill>
                <a:srgbClr val="000000"/>
              </a:solidFill>
              <a:highlight>
                <a:srgbClr val="FFFFFF"/>
              </a:highlight>
              <a:latin typeface="Consolas" panose="020B0609020204030204" pitchFamily="49" charset="0"/>
            </a:endParaRPr>
          </a:p>
          <a:p>
            <a:pPr marL="0" indent="0">
              <a:buNone/>
            </a:pPr>
            <a:endParaRPr lang="zh-CN" altLang="en-US" sz="1800" dirty="0"/>
          </a:p>
        </p:txBody>
      </p:sp>
      <p:sp>
        <p:nvSpPr>
          <p:cNvPr id="7" name="Rectangle 4"/>
          <p:cNvSpPr>
            <a:spLocks noChangeArrowheads="1"/>
          </p:cNvSpPr>
          <p:nvPr/>
        </p:nvSpPr>
        <p:spPr bwMode="auto">
          <a:xfrm>
            <a:off x="8026164" y="1964012"/>
            <a:ext cx="441031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Sample output: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8000"/>
                </a:solidFill>
                <a:latin typeface="Consolas" panose="020B0609020204030204" pitchFamily="49" charset="0"/>
                <a:cs typeface="Consolas" panose="020B0609020204030204" pitchFamily="49" charset="0"/>
              </a:rPr>
              <a:t>	</a:t>
            </a: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Outer task executing.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8000"/>
                </a:solidFill>
                <a:latin typeface="Consolas" panose="020B0609020204030204" pitchFamily="49" charset="0"/>
                <a:cs typeface="Consolas" panose="020B0609020204030204" pitchFamily="49" charset="0"/>
              </a:rPr>
              <a:t> </a:t>
            </a:r>
            <a:r>
              <a:rPr lang="en-US" altLang="zh-CN" dirty="0" smtClean="0">
                <a:solidFill>
                  <a:srgbClr val="008000"/>
                </a:solidFill>
                <a:latin typeface="Consolas" panose="020B0609020204030204" pitchFamily="49" charset="0"/>
                <a:cs typeface="Consolas" panose="020B0609020204030204" pitchFamily="49" charset="0"/>
              </a:rPr>
              <a:t> 	Attach</a:t>
            </a: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ed </a:t>
            </a:r>
            <a:r>
              <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child</a:t>
            </a: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starting.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defTabSz="914400" eaLnBrk="0" fontAlgn="base" hangingPunct="0">
              <a:spcBef>
                <a:spcPct val="0"/>
              </a:spcBef>
              <a:spcAft>
                <a:spcPct val="0"/>
              </a:spcAft>
            </a:pPr>
            <a:r>
              <a:rPr lang="en-US" altLang="zh-CN" dirty="0" smtClean="0">
                <a:solidFill>
                  <a:srgbClr val="008000"/>
                </a:solidFill>
                <a:latin typeface="Consolas" panose="020B0609020204030204" pitchFamily="49" charset="0"/>
                <a:cs typeface="Consolas" panose="020B0609020204030204" pitchFamily="49" charset="0"/>
              </a:rPr>
              <a:t>	Attach</a:t>
            </a:r>
            <a:r>
              <a:rPr lang="zh-CN" altLang="zh-CN" dirty="0" smtClean="0">
                <a:solidFill>
                  <a:srgbClr val="008000"/>
                </a:solidFill>
                <a:latin typeface="Consolas" panose="020B0609020204030204" pitchFamily="49" charset="0"/>
                <a:cs typeface="Consolas" panose="020B0609020204030204" pitchFamily="49" charset="0"/>
              </a:rPr>
              <a:t>ed </a:t>
            </a:r>
            <a:r>
              <a:rPr lang="en-US" altLang="zh-CN" dirty="0" smtClean="0">
                <a:solidFill>
                  <a:srgbClr val="008000"/>
                </a:solidFill>
                <a:latin typeface="Consolas" panose="020B0609020204030204" pitchFamily="49" charset="0"/>
                <a:cs typeface="Consolas" panose="020B0609020204030204" pitchFamily="49" charset="0"/>
              </a:rPr>
              <a:t>child</a:t>
            </a:r>
            <a:r>
              <a:rPr lang="zh-CN" altLang="zh-CN" dirty="0" smtClean="0">
                <a:solidFill>
                  <a:srgbClr val="008000"/>
                </a:solidFill>
                <a:latin typeface="Consolas" panose="020B0609020204030204" pitchFamily="49" charset="0"/>
                <a:cs typeface="Consolas" panose="020B0609020204030204" pitchFamily="49" charset="0"/>
              </a:rPr>
              <a:t> </a:t>
            </a:r>
            <a:r>
              <a:rPr lang="zh-CN" altLang="zh-CN" dirty="0">
                <a:solidFill>
                  <a:srgbClr val="008000"/>
                </a:solidFill>
                <a:latin typeface="Consolas" panose="020B0609020204030204" pitchFamily="49" charset="0"/>
                <a:cs typeface="Consolas" panose="020B0609020204030204" pitchFamily="49" charset="0"/>
              </a:rPr>
              <a:t>completing. </a:t>
            </a:r>
            <a:endParaRPr lang="en-US" altLang="zh-CN" dirty="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8000"/>
                </a:solidFill>
                <a:latin typeface="Consolas" panose="020B0609020204030204" pitchFamily="49" charset="0"/>
                <a:cs typeface="Consolas" panose="020B0609020204030204" pitchFamily="49" charset="0"/>
              </a:rPr>
              <a:t>	</a:t>
            </a: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Outer has completed.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037818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 Parallelism 4</a:t>
            </a:r>
            <a:endParaRPr lang="zh-CN" altLang="en-US" dirty="0"/>
          </a:p>
        </p:txBody>
      </p:sp>
      <p:sp>
        <p:nvSpPr>
          <p:cNvPr id="3" name="Text Placeholder 2"/>
          <p:cNvSpPr>
            <a:spLocks noGrp="1"/>
          </p:cNvSpPr>
          <p:nvPr>
            <p:ph type="body" sz="quarter" idx="10"/>
          </p:nvPr>
        </p:nvSpPr>
        <p:spPr>
          <a:xfrm>
            <a:off x="529662" y="1084731"/>
            <a:ext cx="11375536" cy="5909794"/>
          </a:xfrm>
        </p:spPr>
        <p:txBody>
          <a:bodyPr/>
          <a:lstStyle/>
          <a:p>
            <a:pPr>
              <a:lnSpc>
                <a:spcPct val="150000"/>
              </a:lnSpc>
              <a:buFont typeface="Wingdings" panose="05000000000000000000" pitchFamily="2" charset="2"/>
              <a:buChar char="u"/>
            </a:pPr>
            <a:r>
              <a:rPr lang="en-US" altLang="zh-CN" sz="2400" b="1" dirty="0" smtClean="0">
                <a:solidFill>
                  <a:schemeClr val="tx1"/>
                </a:solidFill>
                <a:highlight>
                  <a:srgbClr val="FFFFFF"/>
                </a:highlight>
                <a:latin typeface="Consolas" panose="020B0609020204030204" pitchFamily="49" charset="0"/>
              </a:rPr>
              <a:t>Tasks Cancellation</a:t>
            </a:r>
          </a:p>
          <a:p>
            <a:pPr marL="0" lvl="0" indent="0">
              <a:buNone/>
            </a:pPr>
            <a:endParaRPr lang="en-US" altLang="zh-CN" sz="1800" dirty="0" smtClean="0">
              <a:solidFill>
                <a:srgbClr val="0000FF"/>
              </a:solidFill>
              <a:latin typeface="Consolas" panose="020B0609020204030204" pitchFamily="49" charset="0"/>
              <a:cs typeface="Consolas" panose="020B0609020204030204" pitchFamily="49" charset="0"/>
            </a:endParaRPr>
          </a:p>
          <a:p>
            <a:pPr marL="0" indent="0">
              <a:buNone/>
            </a:pPr>
            <a:r>
              <a:rPr lang="en-US" altLang="zh-CN" sz="1800" dirty="0" smtClean="0">
                <a:solidFill>
                  <a:srgbClr val="0000FF"/>
                </a:solidFill>
                <a:highlight>
                  <a:srgbClr val="FFFFFF"/>
                </a:highlight>
                <a:latin typeface="Consolas" panose="020B0609020204030204" pitchFamily="49" charset="0"/>
              </a:rPr>
              <a:t>var</a:t>
            </a:r>
            <a:r>
              <a:rPr lang="en-US" altLang="zh-CN" sz="1800" dirty="0" smtClean="0">
                <a:solidFill>
                  <a:srgbClr val="000000"/>
                </a:solidFill>
                <a:highlight>
                  <a:srgbClr val="FFFFFF"/>
                </a:highlight>
                <a:latin typeface="Consolas" panose="020B0609020204030204" pitchFamily="49" charset="0"/>
              </a:rPr>
              <a:t> </a:t>
            </a:r>
            <a:r>
              <a:rPr lang="en-US" altLang="zh-CN" sz="1800" dirty="0">
                <a:solidFill>
                  <a:srgbClr val="000000"/>
                </a:solidFill>
                <a:highlight>
                  <a:srgbClr val="FFFFFF"/>
                </a:highlight>
                <a:latin typeface="Consolas" panose="020B0609020204030204" pitchFamily="49" charset="0"/>
              </a:rPr>
              <a:t>tokenSource = </a:t>
            </a:r>
            <a:r>
              <a:rPr lang="en-US" altLang="zh-CN" sz="1800" dirty="0">
                <a:solidFill>
                  <a:srgbClr val="0000FF"/>
                </a:solidFill>
                <a:highlight>
                  <a:srgbClr val="FFFFFF"/>
                </a:highlight>
                <a:latin typeface="Consolas" panose="020B0609020204030204" pitchFamily="49" charset="0"/>
              </a:rPr>
              <a:t>new</a:t>
            </a:r>
            <a:r>
              <a:rPr lang="en-US" altLang="zh-CN" sz="1800" dirty="0">
                <a:solidFill>
                  <a:srgbClr val="000000"/>
                </a:solidFill>
                <a:highlight>
                  <a:srgbClr val="FFFFFF"/>
                </a:highlight>
                <a:latin typeface="Consolas" panose="020B0609020204030204" pitchFamily="49" charset="0"/>
              </a:rPr>
              <a:t> </a:t>
            </a:r>
            <a:r>
              <a:rPr lang="en-US" altLang="zh-CN" sz="1800" dirty="0">
                <a:solidFill>
                  <a:srgbClr val="2B91AF"/>
                </a:solidFill>
                <a:highlight>
                  <a:srgbClr val="FFFFFF"/>
                </a:highlight>
                <a:latin typeface="Consolas" panose="020B0609020204030204" pitchFamily="49" charset="0"/>
              </a:rPr>
              <a:t>CancellationTokenSource</a:t>
            </a:r>
            <a:r>
              <a:rPr lang="en-US" altLang="zh-CN" sz="1800" dirty="0">
                <a:solidFill>
                  <a:srgbClr val="000000"/>
                </a:solidFill>
                <a:highlight>
                  <a:srgbClr val="FFFFFF"/>
                </a:highlight>
                <a:latin typeface="Consolas" panose="020B0609020204030204" pitchFamily="49" charset="0"/>
              </a:rPr>
              <a:t>();</a:t>
            </a:r>
          </a:p>
          <a:p>
            <a:pPr marL="0" indent="0">
              <a:buNone/>
            </a:pPr>
            <a:r>
              <a:rPr lang="en-US" altLang="zh-CN" sz="1800" dirty="0" smtClean="0">
                <a:solidFill>
                  <a:srgbClr val="0000FF"/>
                </a:solidFill>
                <a:highlight>
                  <a:srgbClr val="FFFFFF"/>
                </a:highlight>
                <a:latin typeface="Consolas" panose="020B0609020204030204" pitchFamily="49" charset="0"/>
              </a:rPr>
              <a:t>var</a:t>
            </a:r>
            <a:r>
              <a:rPr lang="en-US" altLang="zh-CN" sz="1800" dirty="0" smtClean="0">
                <a:solidFill>
                  <a:srgbClr val="000000"/>
                </a:solidFill>
                <a:highlight>
                  <a:srgbClr val="FFFFFF"/>
                </a:highlight>
                <a:latin typeface="Consolas" panose="020B0609020204030204" pitchFamily="49" charset="0"/>
              </a:rPr>
              <a:t> </a:t>
            </a:r>
            <a:r>
              <a:rPr lang="en-US" altLang="zh-CN" sz="1800" dirty="0">
                <a:solidFill>
                  <a:srgbClr val="000000"/>
                </a:solidFill>
                <a:highlight>
                  <a:srgbClr val="FFFFFF"/>
                </a:highlight>
                <a:latin typeface="Consolas" panose="020B0609020204030204" pitchFamily="49" charset="0"/>
              </a:rPr>
              <a:t>token = tokenSource.Token;</a:t>
            </a:r>
          </a:p>
          <a:p>
            <a:pPr marL="0" indent="0">
              <a:buNone/>
            </a:pPr>
            <a:endParaRPr lang="zh-CN" altLang="en-US" sz="1800" dirty="0">
              <a:solidFill>
                <a:srgbClr val="000000"/>
              </a:solidFill>
              <a:highlight>
                <a:srgbClr val="FFFFFF"/>
              </a:highlight>
              <a:latin typeface="Consolas" panose="020B0609020204030204" pitchFamily="49" charset="0"/>
            </a:endParaRPr>
          </a:p>
          <a:p>
            <a:pPr marL="0" indent="0">
              <a:buNone/>
            </a:pPr>
            <a:r>
              <a:rPr lang="en-US" altLang="zh-CN" sz="1800" dirty="0" smtClean="0">
                <a:solidFill>
                  <a:srgbClr val="008000"/>
                </a:solidFill>
                <a:highlight>
                  <a:srgbClr val="FFFFFF"/>
                </a:highlight>
                <a:latin typeface="Consolas" panose="020B0609020204030204" pitchFamily="49" charset="0"/>
              </a:rPr>
              <a:t>// </a:t>
            </a:r>
            <a:r>
              <a:rPr lang="en-US" altLang="zh-CN" sz="1800" dirty="0">
                <a:solidFill>
                  <a:srgbClr val="008000"/>
                </a:solidFill>
                <a:highlight>
                  <a:srgbClr val="FFFFFF"/>
                </a:highlight>
                <a:latin typeface="Consolas" panose="020B0609020204030204" pitchFamily="49" charset="0"/>
              </a:rPr>
              <a:t>Request cancellation of a single task when the token source is canceled.</a:t>
            </a:r>
            <a:endParaRPr lang="en-US" altLang="zh-CN" sz="1800" dirty="0">
              <a:solidFill>
                <a:srgbClr val="000000"/>
              </a:solidFill>
              <a:highlight>
                <a:srgbClr val="FFFFFF"/>
              </a:highlight>
              <a:latin typeface="Consolas" panose="020B0609020204030204" pitchFamily="49" charset="0"/>
            </a:endParaRPr>
          </a:p>
          <a:p>
            <a:pPr marL="0" indent="0">
              <a:buNone/>
            </a:pPr>
            <a:r>
              <a:rPr lang="en-US" altLang="zh-CN" sz="1800" dirty="0" smtClean="0">
                <a:solidFill>
                  <a:srgbClr val="008000"/>
                </a:solidFill>
                <a:highlight>
                  <a:srgbClr val="FFFFFF"/>
                </a:highlight>
                <a:latin typeface="Consolas" panose="020B0609020204030204" pitchFamily="49" charset="0"/>
              </a:rPr>
              <a:t>// </a:t>
            </a:r>
            <a:r>
              <a:rPr lang="en-US" altLang="zh-CN" sz="1800" dirty="0">
                <a:solidFill>
                  <a:srgbClr val="008000"/>
                </a:solidFill>
                <a:highlight>
                  <a:srgbClr val="FFFFFF"/>
                </a:highlight>
                <a:latin typeface="Consolas" panose="020B0609020204030204" pitchFamily="49" charset="0"/>
              </a:rPr>
              <a:t>Pass the token to the user delegate, and also to the task so it can </a:t>
            </a:r>
            <a:endParaRPr lang="en-US" altLang="zh-CN" sz="1800" dirty="0">
              <a:solidFill>
                <a:srgbClr val="000000"/>
              </a:solidFill>
              <a:highlight>
                <a:srgbClr val="FFFFFF"/>
              </a:highlight>
              <a:latin typeface="Consolas" panose="020B0609020204030204" pitchFamily="49" charset="0"/>
            </a:endParaRPr>
          </a:p>
          <a:p>
            <a:pPr marL="0" indent="0">
              <a:buNone/>
            </a:pPr>
            <a:r>
              <a:rPr lang="en-US" altLang="zh-CN" sz="1800" dirty="0" smtClean="0">
                <a:solidFill>
                  <a:srgbClr val="008000"/>
                </a:solidFill>
                <a:highlight>
                  <a:srgbClr val="FFFFFF"/>
                </a:highlight>
                <a:latin typeface="Consolas" panose="020B0609020204030204" pitchFamily="49" charset="0"/>
              </a:rPr>
              <a:t>// </a:t>
            </a:r>
            <a:r>
              <a:rPr lang="en-US" altLang="zh-CN" sz="1800" dirty="0">
                <a:solidFill>
                  <a:srgbClr val="008000"/>
                </a:solidFill>
                <a:highlight>
                  <a:srgbClr val="FFFFFF"/>
                </a:highlight>
                <a:latin typeface="Consolas" panose="020B0609020204030204" pitchFamily="49" charset="0"/>
              </a:rPr>
              <a:t>handle the exception correctly.</a:t>
            </a:r>
            <a:endParaRPr lang="en-US" altLang="zh-CN" sz="1800" dirty="0">
              <a:solidFill>
                <a:srgbClr val="000000"/>
              </a:solidFill>
              <a:highlight>
                <a:srgbClr val="FFFFFF"/>
              </a:highlight>
              <a:latin typeface="Consolas" panose="020B0609020204030204" pitchFamily="49" charset="0"/>
            </a:endParaRPr>
          </a:p>
          <a:p>
            <a:pPr marL="0" indent="0">
              <a:buNone/>
            </a:pPr>
            <a:r>
              <a:rPr lang="en-US" altLang="zh-CN" sz="1800" dirty="0" smtClean="0">
                <a:solidFill>
                  <a:srgbClr val="000000"/>
                </a:solidFill>
                <a:highlight>
                  <a:srgbClr val="FFFFFF"/>
                </a:highlight>
                <a:latin typeface="Consolas" panose="020B0609020204030204" pitchFamily="49" charset="0"/>
              </a:rPr>
              <a:t>tasks[0</a:t>
            </a:r>
            <a:r>
              <a:rPr lang="en-US" altLang="zh-CN" sz="1800" dirty="0">
                <a:solidFill>
                  <a:srgbClr val="000000"/>
                </a:solidFill>
                <a:highlight>
                  <a:srgbClr val="FFFFFF"/>
                </a:highlight>
                <a:latin typeface="Consolas" panose="020B0609020204030204" pitchFamily="49" charset="0"/>
              </a:rPr>
              <a:t>] = </a:t>
            </a:r>
            <a:r>
              <a:rPr lang="en-US" altLang="zh-CN" sz="1800" dirty="0">
                <a:solidFill>
                  <a:srgbClr val="2B91AF"/>
                </a:solidFill>
                <a:highlight>
                  <a:srgbClr val="FFFFFF"/>
                </a:highlight>
                <a:latin typeface="Consolas" panose="020B0609020204030204" pitchFamily="49" charset="0"/>
              </a:rPr>
              <a:t>Task</a:t>
            </a:r>
            <a:r>
              <a:rPr lang="en-US" altLang="zh-CN" sz="1800" dirty="0">
                <a:solidFill>
                  <a:srgbClr val="000000"/>
                </a:solidFill>
                <a:highlight>
                  <a:srgbClr val="FFFFFF"/>
                </a:highlight>
                <a:latin typeface="Consolas" panose="020B0609020204030204" pitchFamily="49" charset="0"/>
              </a:rPr>
              <a:t>.Factory.StartNew(() =&gt; </a:t>
            </a:r>
            <a:r>
              <a:rPr lang="en-US" altLang="zh-CN" sz="1800" dirty="0" err="1">
                <a:solidFill>
                  <a:srgbClr val="000000"/>
                </a:solidFill>
                <a:highlight>
                  <a:srgbClr val="FFFFFF"/>
                </a:highlight>
                <a:latin typeface="Consolas" panose="020B0609020204030204" pitchFamily="49" charset="0"/>
              </a:rPr>
              <a:t>DoSomeWork</a:t>
            </a:r>
            <a:r>
              <a:rPr lang="en-US" altLang="zh-CN" sz="1800" dirty="0">
                <a:solidFill>
                  <a:srgbClr val="000000"/>
                </a:solidFill>
                <a:highlight>
                  <a:srgbClr val="FFFFFF"/>
                </a:highlight>
                <a:latin typeface="Consolas" panose="020B0609020204030204" pitchFamily="49" charset="0"/>
              </a:rPr>
              <a:t>(1, token), token);</a:t>
            </a:r>
          </a:p>
          <a:p>
            <a:pPr marL="0" indent="0">
              <a:buNone/>
            </a:pPr>
            <a:endParaRPr lang="en-US" altLang="zh-CN" sz="1800" dirty="0" smtClean="0">
              <a:solidFill>
                <a:srgbClr val="000000"/>
              </a:solidFill>
              <a:highlight>
                <a:srgbClr val="FFFFFF"/>
              </a:highlight>
              <a:latin typeface="Consolas" panose="020B0609020204030204" pitchFamily="49" charset="0"/>
            </a:endParaRPr>
          </a:p>
          <a:p>
            <a:pPr marL="0" indent="0">
              <a:buNone/>
            </a:pPr>
            <a:endParaRPr lang="en-US" altLang="zh-CN" sz="1800" dirty="0">
              <a:solidFill>
                <a:srgbClr val="000000"/>
              </a:solidFill>
              <a:highlight>
                <a:srgbClr val="FFFFFF"/>
              </a:highlight>
              <a:latin typeface="Consolas" panose="020B0609020204030204" pitchFamily="49" charset="0"/>
            </a:endParaRPr>
          </a:p>
          <a:p>
            <a:pPr marL="0" indent="0">
              <a:buNone/>
            </a:pPr>
            <a:endParaRPr lang="zh-CN" altLang="en-US" sz="1800" dirty="0"/>
          </a:p>
        </p:txBody>
      </p:sp>
    </p:spTree>
    <p:extLst>
      <p:ext uri="{BB962C8B-B14F-4D97-AF65-F5344CB8AC3E}">
        <p14:creationId xmlns:p14="http://schemas.microsoft.com/office/powerpoint/2010/main" val="69185882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 Parallelism 5</a:t>
            </a:r>
            <a:endParaRPr lang="zh-CN" altLang="en-US" dirty="0"/>
          </a:p>
        </p:txBody>
      </p:sp>
      <p:sp>
        <p:nvSpPr>
          <p:cNvPr id="3" name="Text Placeholder 2"/>
          <p:cNvSpPr>
            <a:spLocks noGrp="1"/>
          </p:cNvSpPr>
          <p:nvPr>
            <p:ph type="body" sz="quarter" idx="10"/>
          </p:nvPr>
        </p:nvSpPr>
        <p:spPr>
          <a:xfrm>
            <a:off x="529662" y="1084731"/>
            <a:ext cx="11375536" cy="5909794"/>
          </a:xfrm>
        </p:spPr>
        <p:txBody>
          <a:bodyPr/>
          <a:lstStyle/>
          <a:p>
            <a:pPr>
              <a:lnSpc>
                <a:spcPct val="150000"/>
              </a:lnSpc>
              <a:buFont typeface="Wingdings" panose="05000000000000000000" pitchFamily="2" charset="2"/>
              <a:buChar char="u"/>
            </a:pPr>
            <a:r>
              <a:rPr lang="en-US" altLang="zh-CN" sz="2400" b="1" dirty="0" smtClean="0">
                <a:solidFill>
                  <a:schemeClr val="tx1"/>
                </a:solidFill>
                <a:highlight>
                  <a:srgbClr val="FFFFFF"/>
                </a:highlight>
                <a:latin typeface="Consolas" panose="020B0609020204030204" pitchFamily="49" charset="0"/>
              </a:rPr>
              <a:t>Task Progress</a:t>
            </a:r>
          </a:p>
          <a:p>
            <a:pPr marL="167879" indent="0">
              <a:buNone/>
            </a:pPr>
            <a:endParaRPr lang="en-US" altLang="zh-CN" sz="1800" dirty="0" smtClean="0">
              <a:solidFill>
                <a:srgbClr val="0000FF"/>
              </a:solidFill>
              <a:latin typeface="Consolas" panose="020B0609020204030204" pitchFamily="49" charset="0"/>
              <a:cs typeface="Consolas" panose="020B0609020204030204" pitchFamily="49" charset="0"/>
            </a:endParaRPr>
          </a:p>
          <a:p>
            <a:pPr marL="167879" indent="0">
              <a:buNone/>
            </a:pPr>
            <a:r>
              <a:rPr lang="en-US" altLang="zh-CN" sz="1800" dirty="0" smtClean="0">
                <a:solidFill>
                  <a:srgbClr val="0000FF"/>
                </a:solidFill>
                <a:latin typeface="Consolas" panose="020B0609020204030204" pitchFamily="49" charset="0"/>
                <a:ea typeface="Times New Roman" panose="02020603050405020304" pitchFamily="18" charset="0"/>
              </a:rPr>
              <a:t>private</a:t>
            </a:r>
            <a:r>
              <a:rPr lang="en-US" altLang="zh-CN" sz="1800" dirty="0" smtClean="0">
                <a:latin typeface="Consolas" panose="020B0609020204030204" pitchFamily="49" charset="0"/>
                <a:ea typeface="宋体" panose="02010600030101010101" pitchFamily="2" charset="-122"/>
              </a:rPr>
              <a:t> </a:t>
            </a:r>
            <a:r>
              <a:rPr lang="en-US" altLang="zh-CN" sz="1800" dirty="0">
                <a:solidFill>
                  <a:srgbClr val="0000FF"/>
                </a:solidFill>
                <a:latin typeface="Consolas" panose="020B0609020204030204" pitchFamily="49" charset="0"/>
                <a:ea typeface="Times New Roman" panose="02020603050405020304" pitchFamily="18" charset="0"/>
              </a:rPr>
              <a:t>async void</a:t>
            </a:r>
            <a:r>
              <a:rPr lang="en-US" altLang="zh-CN" sz="1800" dirty="0">
                <a:latin typeface="Consolas" panose="020B0609020204030204" pitchFamily="49" charset="0"/>
                <a:ea typeface="宋体" panose="02010600030101010101" pitchFamily="2" charset="-122"/>
              </a:rPr>
              <a:t> btnDownload_Click(</a:t>
            </a:r>
            <a:r>
              <a:rPr lang="en-US" altLang="zh-CN" sz="1800" dirty="0">
                <a:solidFill>
                  <a:srgbClr val="0000FF"/>
                </a:solidFill>
                <a:latin typeface="Consolas" panose="020B0609020204030204" pitchFamily="49" charset="0"/>
                <a:ea typeface="Times New Roman" panose="02020603050405020304" pitchFamily="18" charset="0"/>
              </a:rPr>
              <a:t>object</a:t>
            </a:r>
            <a:r>
              <a:rPr lang="en-US" altLang="zh-CN" sz="1800" dirty="0">
                <a:latin typeface="Consolas" panose="020B0609020204030204" pitchFamily="49" charset="0"/>
                <a:ea typeface="宋体" panose="02010600030101010101" pitchFamily="2" charset="-122"/>
              </a:rPr>
              <a:t> sender, </a:t>
            </a:r>
            <a:r>
              <a:rPr lang="en-US" altLang="zh-CN" sz="1800" dirty="0">
                <a:solidFill>
                  <a:srgbClr val="2B91AF"/>
                </a:solidFill>
                <a:latin typeface="Consolas" panose="020B0609020204030204" pitchFamily="49" charset="0"/>
                <a:ea typeface="Times New Roman" panose="02020603050405020304" pitchFamily="18" charset="0"/>
              </a:rPr>
              <a:t>RoutedEventArgs</a:t>
            </a:r>
            <a:r>
              <a:rPr lang="en-US" altLang="zh-CN" sz="1800" dirty="0">
                <a:latin typeface="Consolas" panose="020B0609020204030204" pitchFamily="49" charset="0"/>
                <a:ea typeface="宋体" panose="02010600030101010101" pitchFamily="2" charset="-122"/>
              </a:rPr>
              <a:t> e)  </a:t>
            </a:r>
            <a:endParaRPr lang="zh-CN" altLang="zh-CN" sz="1800" dirty="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a:t>
            </a:r>
            <a:endParaRPr lang="zh-CN" altLang="zh-CN" sz="1800" dirty="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btnDownload.IsEnabled = false;</a:t>
            </a:r>
            <a:endParaRPr lang="zh-CN" altLang="zh-CN" sz="1800" dirty="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a:t>
            </a:r>
            <a:r>
              <a:rPr lang="en-US" altLang="zh-CN" sz="1800" dirty="0">
                <a:solidFill>
                  <a:srgbClr val="0000FF"/>
                </a:solidFill>
                <a:latin typeface="Consolas" panose="020B0609020204030204" pitchFamily="49" charset="0"/>
                <a:ea typeface="Times New Roman" panose="02020603050405020304" pitchFamily="18" charset="0"/>
              </a:rPr>
              <a:t>try</a:t>
            </a:r>
            <a:endParaRPr lang="zh-CN" altLang="zh-CN" sz="1800" dirty="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a:t>
            </a:r>
            <a:endParaRPr lang="zh-CN" altLang="zh-CN" sz="1800" dirty="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a:t>
            </a:r>
            <a:r>
              <a:rPr lang="en-US" altLang="zh-CN" sz="1800" dirty="0" err="1">
                <a:latin typeface="Consolas" panose="020B0609020204030204" pitchFamily="49" charset="0"/>
                <a:ea typeface="宋体" panose="02010600030101010101" pitchFamily="2" charset="-122"/>
              </a:rPr>
              <a:t>txtResult.Text</a:t>
            </a:r>
            <a:r>
              <a:rPr lang="en-US" altLang="zh-CN" sz="1800" dirty="0">
                <a:latin typeface="Consolas" panose="020B0609020204030204" pitchFamily="49" charset="0"/>
                <a:ea typeface="宋体" panose="02010600030101010101" pitchFamily="2" charset="-122"/>
              </a:rPr>
              <a:t> = </a:t>
            </a:r>
            <a:r>
              <a:rPr lang="en-US" altLang="zh-CN" sz="1800" dirty="0">
                <a:solidFill>
                  <a:srgbClr val="0000FF"/>
                </a:solidFill>
                <a:latin typeface="Consolas" panose="020B0609020204030204" pitchFamily="49" charset="0"/>
                <a:ea typeface="Times New Roman" panose="02020603050405020304" pitchFamily="18" charset="0"/>
              </a:rPr>
              <a:t>await</a:t>
            </a:r>
            <a:r>
              <a:rPr lang="en-US" altLang="zh-CN" sz="1800" dirty="0">
                <a:latin typeface="Consolas" panose="020B0609020204030204" pitchFamily="49" charset="0"/>
                <a:ea typeface="宋体" panose="02010600030101010101" pitchFamily="2" charset="-122"/>
              </a:rPr>
              <a:t> </a:t>
            </a:r>
            <a:r>
              <a:rPr lang="en-US" altLang="zh-CN" sz="1800" dirty="0" err="1">
                <a:latin typeface="Consolas" panose="020B0609020204030204" pitchFamily="49" charset="0"/>
                <a:ea typeface="宋体" panose="02010600030101010101" pitchFamily="2" charset="-122"/>
              </a:rPr>
              <a:t>DownloadStringAsync</a:t>
            </a:r>
            <a:r>
              <a:rPr lang="en-US" altLang="zh-CN" sz="1800" dirty="0">
                <a:latin typeface="Consolas" panose="020B0609020204030204" pitchFamily="49" charset="0"/>
                <a:ea typeface="宋体" panose="02010600030101010101" pitchFamily="2" charset="-122"/>
              </a:rPr>
              <a:t>(</a:t>
            </a:r>
            <a:r>
              <a:rPr lang="en-US" altLang="zh-CN" sz="1800" dirty="0" err="1">
                <a:latin typeface="Consolas" panose="020B0609020204030204" pitchFamily="49" charset="0"/>
                <a:ea typeface="宋体" panose="02010600030101010101" pitchFamily="2" charset="-122"/>
              </a:rPr>
              <a:t>txtUrl.Text</a:t>
            </a:r>
            <a:r>
              <a:rPr lang="en-US" altLang="zh-CN" sz="1800" dirty="0">
                <a:latin typeface="Consolas" panose="020B0609020204030204" pitchFamily="49" charset="0"/>
                <a:ea typeface="宋体" panose="02010600030101010101" pitchFamily="2" charset="-122"/>
              </a:rPr>
              <a:t>, </a:t>
            </a:r>
            <a:endParaRPr lang="zh-CN" altLang="zh-CN" sz="1800" dirty="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a:t>
            </a:r>
            <a:r>
              <a:rPr lang="en-US" altLang="zh-CN" sz="1800" dirty="0">
                <a:solidFill>
                  <a:srgbClr val="0000FF"/>
                </a:solidFill>
                <a:latin typeface="Consolas" panose="020B0609020204030204" pitchFamily="49" charset="0"/>
                <a:ea typeface="Times New Roman" panose="02020603050405020304" pitchFamily="18" charset="0"/>
              </a:rPr>
              <a:t>new</a:t>
            </a:r>
            <a:r>
              <a:rPr lang="en-US" altLang="zh-CN" sz="1800" dirty="0">
                <a:latin typeface="Consolas" panose="020B0609020204030204" pitchFamily="49" charset="0"/>
                <a:ea typeface="宋体" panose="02010600030101010101" pitchFamily="2" charset="-122"/>
              </a:rPr>
              <a:t> </a:t>
            </a:r>
            <a:r>
              <a:rPr lang="en-US" altLang="zh-CN" sz="1800" dirty="0">
                <a:solidFill>
                  <a:srgbClr val="2B91AF"/>
                </a:solidFill>
                <a:latin typeface="Consolas" panose="020B0609020204030204" pitchFamily="49" charset="0"/>
                <a:ea typeface="Times New Roman" panose="02020603050405020304" pitchFamily="18" charset="0"/>
              </a:rPr>
              <a:t>Progress</a:t>
            </a:r>
            <a:r>
              <a:rPr lang="en-US" altLang="zh-CN" sz="1800" dirty="0">
                <a:latin typeface="Consolas" panose="020B0609020204030204" pitchFamily="49" charset="0"/>
                <a:ea typeface="宋体" panose="02010600030101010101" pitchFamily="2" charset="-122"/>
              </a:rPr>
              <a:t>&lt;</a:t>
            </a:r>
            <a:r>
              <a:rPr lang="en-US" altLang="zh-CN" sz="1800" dirty="0" err="1">
                <a:solidFill>
                  <a:srgbClr val="0000FF"/>
                </a:solidFill>
                <a:latin typeface="Consolas" panose="020B0609020204030204" pitchFamily="49" charset="0"/>
                <a:ea typeface="Times New Roman" panose="02020603050405020304" pitchFamily="18" charset="0"/>
              </a:rPr>
              <a:t>int</a:t>
            </a:r>
            <a:r>
              <a:rPr lang="en-US" altLang="zh-CN" sz="1800" dirty="0">
                <a:latin typeface="Consolas" panose="020B0609020204030204" pitchFamily="49" charset="0"/>
                <a:ea typeface="宋体" panose="02010600030101010101" pitchFamily="2" charset="-122"/>
              </a:rPr>
              <a:t>&gt;(p =&gt; </a:t>
            </a:r>
            <a:r>
              <a:rPr lang="en-US" altLang="zh-CN" sz="1800" dirty="0" err="1">
                <a:latin typeface="Consolas" panose="020B0609020204030204" pitchFamily="49" charset="0"/>
                <a:ea typeface="宋体" panose="02010600030101010101" pitchFamily="2" charset="-122"/>
              </a:rPr>
              <a:t>pbDownloadProgress.Value</a:t>
            </a:r>
            <a:r>
              <a:rPr lang="en-US" altLang="zh-CN" sz="1800" dirty="0">
                <a:latin typeface="Consolas" panose="020B0609020204030204" pitchFamily="49" charset="0"/>
                <a:ea typeface="宋体" panose="02010600030101010101" pitchFamily="2" charset="-122"/>
              </a:rPr>
              <a:t> = p));</a:t>
            </a:r>
            <a:endParaRPr lang="zh-CN" altLang="zh-CN" sz="1800" dirty="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a:t>
            </a:r>
            <a:endParaRPr lang="zh-CN" altLang="zh-CN" sz="1800" dirty="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a:t>
            </a:r>
            <a:r>
              <a:rPr lang="en-US" altLang="zh-CN" sz="1800" dirty="0">
                <a:solidFill>
                  <a:srgbClr val="0000FF"/>
                </a:solidFill>
                <a:latin typeface="Consolas" panose="020B0609020204030204" pitchFamily="49" charset="0"/>
                <a:ea typeface="Times New Roman" panose="02020603050405020304" pitchFamily="18" charset="0"/>
              </a:rPr>
              <a:t>finally</a:t>
            </a:r>
            <a:r>
              <a:rPr lang="en-US" altLang="zh-CN" sz="1800" dirty="0">
                <a:latin typeface="Consolas" panose="020B0609020204030204" pitchFamily="49" charset="0"/>
                <a:ea typeface="宋体" panose="02010600030101010101" pitchFamily="2" charset="-122"/>
              </a:rPr>
              <a:t> { </a:t>
            </a:r>
            <a:endParaRPr lang="en-US" altLang="zh-CN" sz="1800" dirty="0" smtClean="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a:t>
            </a:r>
            <a:r>
              <a:rPr lang="en-US" altLang="zh-CN" sz="1800" dirty="0" smtClean="0">
                <a:latin typeface="Consolas" panose="020B0609020204030204" pitchFamily="49" charset="0"/>
                <a:ea typeface="宋体" panose="02010600030101010101" pitchFamily="2" charset="-122"/>
              </a:rPr>
              <a:t>       btnDownload.IsEnabled </a:t>
            </a:r>
            <a:r>
              <a:rPr lang="en-US" altLang="zh-CN" sz="1800" dirty="0">
                <a:latin typeface="Consolas" panose="020B0609020204030204" pitchFamily="49" charset="0"/>
                <a:ea typeface="宋体" panose="02010600030101010101" pitchFamily="2" charset="-122"/>
              </a:rPr>
              <a:t>= </a:t>
            </a:r>
            <a:r>
              <a:rPr lang="en-US" altLang="zh-CN" sz="1800" dirty="0">
                <a:solidFill>
                  <a:srgbClr val="0000FF"/>
                </a:solidFill>
                <a:latin typeface="Consolas" panose="020B0609020204030204" pitchFamily="49" charset="0"/>
                <a:ea typeface="Times New Roman" panose="02020603050405020304" pitchFamily="18" charset="0"/>
              </a:rPr>
              <a:t>true</a:t>
            </a:r>
            <a:r>
              <a:rPr lang="en-US" altLang="zh-CN" sz="1800" dirty="0">
                <a:latin typeface="Consolas" panose="020B0609020204030204" pitchFamily="49" charset="0"/>
                <a:ea typeface="宋体" panose="02010600030101010101" pitchFamily="2" charset="-122"/>
              </a:rPr>
              <a:t>; </a:t>
            </a:r>
            <a:endParaRPr lang="en-US" altLang="zh-CN" sz="1800" dirty="0" smtClean="0">
              <a:latin typeface="Consolas" panose="020B0609020204030204" pitchFamily="49" charset="0"/>
              <a:ea typeface="宋体" panose="02010600030101010101" pitchFamily="2" charset="-122"/>
            </a:endParaRPr>
          </a:p>
          <a:p>
            <a:pPr marL="167879" indent="0">
              <a:buNone/>
            </a:pPr>
            <a:r>
              <a:rPr lang="en-US" altLang="zh-CN" sz="1800" dirty="0">
                <a:latin typeface="Consolas" panose="020B0609020204030204" pitchFamily="49" charset="0"/>
                <a:ea typeface="宋体" panose="02010600030101010101" pitchFamily="2" charset="-122"/>
              </a:rPr>
              <a:t> </a:t>
            </a:r>
            <a:r>
              <a:rPr lang="en-US" altLang="zh-CN" sz="1800" dirty="0" smtClean="0">
                <a:latin typeface="Consolas" panose="020B0609020204030204" pitchFamily="49" charset="0"/>
                <a:ea typeface="宋体" panose="02010600030101010101" pitchFamily="2" charset="-122"/>
              </a:rPr>
              <a:t>   }</a:t>
            </a:r>
          </a:p>
          <a:p>
            <a:pPr marL="167879" indent="0">
              <a:buNone/>
            </a:pPr>
            <a:r>
              <a:rPr lang="en-US" altLang="zh-CN" sz="1800" dirty="0" smtClean="0">
                <a:latin typeface="Consolas" panose="020B0609020204030204" pitchFamily="49" charset="0"/>
                <a:ea typeface="宋体" panose="02010600030101010101" pitchFamily="2" charset="-122"/>
              </a:rPr>
              <a:t>}</a:t>
            </a:r>
            <a:endParaRPr lang="en-US" altLang="zh-CN" sz="1800" dirty="0" smtClean="0">
              <a:solidFill>
                <a:srgbClr val="000000"/>
              </a:solidFill>
              <a:highlight>
                <a:srgbClr val="FFFFFF"/>
              </a:highlight>
              <a:latin typeface="Consolas" panose="020B0609020204030204" pitchFamily="49" charset="0"/>
            </a:endParaRPr>
          </a:p>
          <a:p>
            <a:pPr marL="0" indent="0">
              <a:buNone/>
            </a:pPr>
            <a:endParaRPr lang="en-US" altLang="zh-CN" sz="1800" dirty="0">
              <a:solidFill>
                <a:srgbClr val="000000"/>
              </a:solidFill>
              <a:highlight>
                <a:srgbClr val="FFFFFF"/>
              </a:highlight>
              <a:latin typeface="Consolas" panose="020B0609020204030204" pitchFamily="49" charset="0"/>
            </a:endParaRPr>
          </a:p>
          <a:p>
            <a:pPr marL="0" indent="0">
              <a:buNone/>
            </a:pPr>
            <a:endParaRPr lang="zh-CN" altLang="en-US" sz="1800" dirty="0"/>
          </a:p>
        </p:txBody>
      </p:sp>
    </p:spTree>
    <p:extLst>
      <p:ext uri="{BB962C8B-B14F-4D97-AF65-F5344CB8AC3E}">
        <p14:creationId xmlns:p14="http://schemas.microsoft.com/office/powerpoint/2010/main" val="288327458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异</a:t>
            </a:r>
            <a:r>
              <a:rPr lang="zh-CN" altLang="en-US" dirty="0" smtClean="0"/>
              <a:t>步编程 </a:t>
            </a:r>
            <a:r>
              <a:rPr lang="en-US" altLang="zh-CN" dirty="0" smtClean="0"/>
              <a:t>async. programming</a:t>
            </a:r>
            <a:endParaRPr lang="zh-CN" altLang="en-US" dirty="0"/>
          </a:p>
        </p:txBody>
      </p:sp>
      <p:sp>
        <p:nvSpPr>
          <p:cNvPr id="3" name="Text Placeholder 2"/>
          <p:cNvSpPr>
            <a:spLocks noGrp="1"/>
          </p:cNvSpPr>
          <p:nvPr>
            <p:ph type="body" sz="quarter" idx="10"/>
          </p:nvPr>
        </p:nvSpPr>
        <p:spPr/>
        <p:txBody>
          <a:bodyPr/>
          <a:lstStyle/>
          <a:p>
            <a:r>
              <a:rPr lang="en-US" altLang="zh-CN" dirty="0" err="1" smtClean="0"/>
              <a:t>.net</a:t>
            </a:r>
            <a:r>
              <a:rPr lang="en-US" altLang="zh-CN" dirty="0" smtClean="0"/>
              <a:t> 1.1 </a:t>
            </a:r>
            <a:r>
              <a:rPr lang="en-US" altLang="zh-CN" dirty="0"/>
              <a:t>– </a:t>
            </a:r>
            <a:r>
              <a:rPr lang="en-US" altLang="zh-CN" dirty="0" smtClean="0"/>
              <a:t>Asynchronous programing model (APM)</a:t>
            </a:r>
          </a:p>
          <a:p>
            <a:pPr lvl="1"/>
            <a:endParaRPr lang="en-US" altLang="zh-CN" dirty="0" smtClean="0"/>
          </a:p>
          <a:p>
            <a:pPr lvl="1"/>
            <a:endParaRPr lang="en-US" altLang="zh-CN" dirty="0" smtClean="0"/>
          </a:p>
          <a:p>
            <a:pPr lvl="1"/>
            <a:endParaRPr lang="en-US" altLang="zh-CN" dirty="0" smtClean="0"/>
          </a:p>
          <a:p>
            <a:endParaRPr lang="en-US" altLang="zh-CN" dirty="0" smtClean="0"/>
          </a:p>
          <a:p>
            <a:r>
              <a:rPr lang="en-US" altLang="zh-CN" dirty="0" err="1"/>
              <a:t>.net</a:t>
            </a:r>
            <a:r>
              <a:rPr lang="en-US" altLang="zh-CN" dirty="0"/>
              <a:t> 2.0 – Event-based asynchronous pattern (EAP)</a:t>
            </a:r>
          </a:p>
          <a:p>
            <a:endParaRPr lang="en-US" altLang="zh-CN" dirty="0" smtClean="0"/>
          </a:p>
          <a:p>
            <a:endParaRPr lang="en-US" altLang="zh-CN" dirty="0"/>
          </a:p>
          <a:p>
            <a:endParaRPr lang="en-US" altLang="zh-CN" dirty="0" smtClean="0"/>
          </a:p>
        </p:txBody>
      </p:sp>
      <p:sp>
        <p:nvSpPr>
          <p:cNvPr id="4" name="Rectangle 3"/>
          <p:cNvSpPr/>
          <p:nvPr/>
        </p:nvSpPr>
        <p:spPr>
          <a:xfrm>
            <a:off x="1542369" y="2208917"/>
            <a:ext cx="8177031" cy="1200329"/>
          </a:xfrm>
          <a:prstGeom prst="rect">
            <a:avLst/>
          </a:prstGeom>
        </p:spPr>
        <p:txBody>
          <a:bodyPr wrap="square">
            <a:spAutoFit/>
          </a:bodyPr>
          <a:lstStyle/>
          <a:p>
            <a:r>
              <a:rPr lang="en-US" altLang="zh-CN" dirty="0" err="1" smtClean="0">
                <a:solidFill>
                  <a:srgbClr val="2B91AF"/>
                </a:solidFill>
                <a:highlight>
                  <a:srgbClr val="FFFFFF"/>
                </a:highlight>
                <a:latin typeface="Consolas" panose="020B0609020204030204" pitchFamily="49" charset="0"/>
              </a:rPr>
              <a:t>Func</a:t>
            </a:r>
            <a:r>
              <a:rPr lang="en-US" altLang="zh-CN" dirty="0" smtClean="0">
                <a:solidFill>
                  <a:srgbClr val="2B91AF"/>
                </a:solidFill>
                <a:highlight>
                  <a:srgbClr val="FFFFFF"/>
                </a:highlight>
                <a:latin typeface="Consolas" panose="020B0609020204030204" pitchFamily="49" charset="0"/>
              </a:rPr>
              <a:t>&lt;long</a:t>
            </a:r>
            <a:r>
              <a:rPr lang="en-US" altLang="zh-CN" dirty="0">
                <a:solidFill>
                  <a:srgbClr val="000000"/>
                </a:solidFill>
                <a:highlight>
                  <a:srgbClr val="FFFFFF"/>
                </a:highlight>
                <a:latin typeface="Consolas" panose="020B0609020204030204" pitchFamily="49" charset="0"/>
              </a:rPr>
              <a:t>&gt; </a:t>
            </a:r>
            <a:r>
              <a:rPr lang="en-US" altLang="zh-CN" dirty="0" err="1">
                <a:solidFill>
                  <a:srgbClr val="000000"/>
                </a:solidFill>
                <a:highlight>
                  <a:srgbClr val="FFFFFF"/>
                </a:highlight>
                <a:latin typeface="Consolas" panose="020B0609020204030204" pitchFamily="49" charset="0"/>
              </a:rPr>
              <a:t>calcFunc</a:t>
            </a:r>
            <a:r>
              <a:rPr lang="en-US" altLang="zh-CN" dirty="0">
                <a:solidFill>
                  <a:srgbClr val="000000"/>
                </a:solidFill>
                <a:highlight>
                  <a:srgbClr val="FFFFFF"/>
                </a:highlight>
                <a:latin typeface="Consolas" panose="020B0609020204030204" pitchFamily="49" charset="0"/>
              </a:rPr>
              <a:t> = () =&gt; </a:t>
            </a:r>
            <a:r>
              <a:rPr lang="en-US" altLang="zh-CN" dirty="0" err="1">
                <a:solidFill>
                  <a:srgbClr val="2B91AF"/>
                </a:solidFill>
                <a:highlight>
                  <a:srgbClr val="FFFFFF"/>
                </a:highlight>
                <a:latin typeface="Consolas" panose="020B0609020204030204" pitchFamily="49" charset="0"/>
              </a:rPr>
              <a:t>LongRun</a:t>
            </a:r>
            <a:r>
              <a:rPr lang="en-US" altLang="zh-CN" dirty="0" err="1">
                <a:solidFill>
                  <a:srgbClr val="000000"/>
                </a:solidFill>
                <a:highlight>
                  <a:srgbClr val="FFFFFF"/>
                </a:highlight>
                <a:latin typeface="Consolas" panose="020B0609020204030204" pitchFamily="49" charset="0"/>
              </a:rPr>
              <a:t>.Calculate</a:t>
            </a:r>
            <a:r>
              <a:rPr lang="en-US" altLang="zh-CN" dirty="0">
                <a:solidFill>
                  <a:srgbClr val="000000"/>
                </a:solidFill>
                <a:highlight>
                  <a:srgbClr val="FFFFFF"/>
                </a:highlight>
                <a:latin typeface="Consolas" panose="020B0609020204030204" pitchFamily="49" charset="0"/>
              </a:rPr>
              <a:t>(40);</a:t>
            </a:r>
          </a:p>
          <a:p>
            <a:r>
              <a:rPr lang="en-US" altLang="zh-CN" dirty="0" err="1" smtClean="0">
                <a:solidFill>
                  <a:srgbClr val="2B91AF"/>
                </a:solidFill>
                <a:highlight>
                  <a:srgbClr val="FFFFFF"/>
                </a:highlight>
                <a:latin typeface="Consolas" panose="020B0609020204030204" pitchFamily="49" charset="0"/>
              </a:rPr>
              <a:t>IAsyncResult</a:t>
            </a:r>
            <a:r>
              <a:rPr lang="en-US" altLang="zh-CN" dirty="0" smtClean="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ar</a:t>
            </a:r>
            <a:r>
              <a:rPr lang="en-US" altLang="zh-CN" dirty="0">
                <a:solidFill>
                  <a:srgbClr val="000000"/>
                </a:solidFill>
                <a:highlight>
                  <a:srgbClr val="FFFFFF"/>
                </a:highlight>
                <a:latin typeface="Consolas" panose="020B0609020204030204" pitchFamily="49" charset="0"/>
              </a:rPr>
              <a:t> = </a:t>
            </a:r>
            <a:r>
              <a:rPr lang="en-US" altLang="zh-CN" dirty="0" err="1">
                <a:solidFill>
                  <a:srgbClr val="000000"/>
                </a:solidFill>
                <a:highlight>
                  <a:srgbClr val="FFFFFF"/>
                </a:highlight>
                <a:latin typeface="Consolas" panose="020B0609020204030204" pitchFamily="49" charset="0"/>
              </a:rPr>
              <a:t>calcFunc.BeginInvoke</a:t>
            </a:r>
            <a:r>
              <a:rPr lang="en-US" altLang="zh-CN" dirty="0">
                <a:solidFill>
                  <a:srgbClr val="000000"/>
                </a:solidFill>
                <a:highlight>
                  <a:srgbClr val="FFFFFF"/>
                </a:highlight>
                <a:latin typeface="Consolas" panose="020B0609020204030204" pitchFamily="49" charset="0"/>
              </a:rPr>
              <a:t>(</a:t>
            </a:r>
            <a:r>
              <a:rPr lang="en-US" altLang="zh-CN" dirty="0">
                <a:solidFill>
                  <a:srgbClr val="0000FF"/>
                </a:solidFill>
                <a:highlight>
                  <a:srgbClr val="FFFFFF"/>
                </a:highlight>
                <a:latin typeface="Consolas" panose="020B0609020204030204" pitchFamily="49" charset="0"/>
              </a:rPr>
              <a:t>null</a:t>
            </a:r>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null</a:t>
            </a:r>
            <a:r>
              <a:rPr lang="en-US" altLang="zh-CN" dirty="0">
                <a:solidFill>
                  <a:srgbClr val="000000"/>
                </a:solidFill>
                <a:highlight>
                  <a:srgbClr val="FFFFFF"/>
                </a:highlight>
                <a:latin typeface="Consolas" panose="020B0609020204030204" pitchFamily="49" charset="0"/>
              </a:rPr>
              <a:t>);</a:t>
            </a:r>
          </a:p>
          <a:p>
            <a:r>
              <a:rPr lang="en-US" altLang="zh-CN" dirty="0" smtClean="0">
                <a:solidFill>
                  <a:srgbClr val="0000FF"/>
                </a:solidFill>
                <a:highlight>
                  <a:srgbClr val="FFFFFF"/>
                </a:highlight>
                <a:latin typeface="Consolas" panose="020B0609020204030204" pitchFamily="49" charset="0"/>
              </a:rPr>
              <a:t>if</a:t>
            </a:r>
            <a:r>
              <a:rPr lang="en-US" altLang="zh-CN" dirty="0" smtClean="0">
                <a:solidFill>
                  <a:srgbClr val="000000"/>
                </a:solidFill>
                <a:highlight>
                  <a:srgbClr val="FFFFFF"/>
                </a:highlight>
                <a:latin typeface="Consolas" panose="020B0609020204030204" pitchFamily="49" charset="0"/>
              </a:rPr>
              <a:t> </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ar.IsCompleted</a:t>
            </a:r>
            <a:r>
              <a:rPr lang="en-US" altLang="zh-CN" dirty="0">
                <a:solidFill>
                  <a:srgbClr val="000000"/>
                </a:solidFill>
                <a:highlight>
                  <a:srgbClr val="FFFFFF"/>
                </a:highlight>
                <a:latin typeface="Consolas" panose="020B0609020204030204" pitchFamily="49" charset="0"/>
              </a:rPr>
              <a:t>) </a:t>
            </a:r>
            <a:r>
              <a:rPr lang="en-US" altLang="zh-CN" dirty="0" err="1" smtClean="0">
                <a:solidFill>
                  <a:srgbClr val="000000"/>
                </a:solidFill>
                <a:highlight>
                  <a:srgbClr val="FFFFFF"/>
                </a:highlight>
                <a:latin typeface="Consolas" panose="020B0609020204030204" pitchFamily="49" charset="0"/>
              </a:rPr>
              <a:t>dosomething</a:t>
            </a:r>
            <a:r>
              <a:rPr lang="en-US" altLang="zh-CN" dirty="0" smtClean="0">
                <a:solidFill>
                  <a:srgbClr val="000000"/>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a:p>
            <a:r>
              <a:rPr lang="en-US" altLang="zh-CN" dirty="0" smtClean="0">
                <a:solidFill>
                  <a:srgbClr val="0000FF"/>
                </a:solidFill>
                <a:highlight>
                  <a:srgbClr val="FFFFFF"/>
                </a:highlight>
                <a:latin typeface="Consolas" panose="020B0609020204030204" pitchFamily="49" charset="0"/>
              </a:rPr>
              <a:t>long</a:t>
            </a:r>
            <a:r>
              <a:rPr lang="en-US" altLang="zh-CN" dirty="0" smtClean="0">
                <a:solidFill>
                  <a:srgbClr val="000000"/>
                </a:solidFill>
                <a:highlight>
                  <a:srgbClr val="FFFFFF"/>
                </a:highlight>
                <a:latin typeface="Consolas" panose="020B0609020204030204" pitchFamily="49" charset="0"/>
              </a:rPr>
              <a:t> </a:t>
            </a:r>
            <a:r>
              <a:rPr lang="en-US" altLang="zh-CN" dirty="0">
                <a:solidFill>
                  <a:srgbClr val="000000"/>
                </a:solidFill>
                <a:highlight>
                  <a:srgbClr val="FFFFFF"/>
                </a:highlight>
                <a:latin typeface="Consolas" panose="020B0609020204030204" pitchFamily="49" charset="0"/>
              </a:rPr>
              <a:t>result = </a:t>
            </a:r>
            <a:r>
              <a:rPr lang="en-US" altLang="zh-CN" dirty="0" err="1">
                <a:solidFill>
                  <a:srgbClr val="000000"/>
                </a:solidFill>
                <a:highlight>
                  <a:srgbClr val="FFFFFF"/>
                </a:highlight>
                <a:latin typeface="Consolas" panose="020B0609020204030204" pitchFamily="49" charset="0"/>
              </a:rPr>
              <a:t>calcFunc.EndInvoke</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ar</a:t>
            </a:r>
            <a:r>
              <a:rPr lang="en-US" altLang="zh-CN" dirty="0">
                <a:solidFill>
                  <a:srgbClr val="000000"/>
                </a:solidFill>
                <a:highlight>
                  <a:srgbClr val="FFFFFF"/>
                </a:highlight>
                <a:latin typeface="Consolas" panose="020B0609020204030204" pitchFamily="49" charset="0"/>
              </a:rPr>
              <a:t>);</a:t>
            </a:r>
            <a:endParaRPr lang="zh-CN" altLang="en-US" dirty="0"/>
          </a:p>
        </p:txBody>
      </p:sp>
      <p:sp>
        <p:nvSpPr>
          <p:cNvPr id="5" name="Rectangle 4"/>
          <p:cNvSpPr/>
          <p:nvPr/>
        </p:nvSpPr>
        <p:spPr>
          <a:xfrm>
            <a:off x="1542369" y="4861719"/>
            <a:ext cx="6216650" cy="1754326"/>
          </a:xfrm>
          <a:prstGeom prst="rect">
            <a:avLst/>
          </a:prstGeom>
        </p:spPr>
        <p:txBody>
          <a:bodyPr>
            <a:spAutoFit/>
          </a:bodyPr>
          <a:lstStyle/>
          <a:p>
            <a:r>
              <a:rPr lang="en-US" altLang="zh-CN" dirty="0" err="1">
                <a:solidFill>
                  <a:sysClr val="windowText" lastClr="000000"/>
                </a:solidFill>
                <a:latin typeface="Consolas" panose="020B0609020204030204" pitchFamily="49" charset="0"/>
                <a:cs typeface="Consolas" panose="020B0609020204030204" pitchFamily="49" charset="0"/>
              </a:rPr>
              <a:t>SomethingCompleted</a:t>
            </a:r>
            <a:r>
              <a:rPr lang="en-US" altLang="zh-CN" dirty="0">
                <a:solidFill>
                  <a:sysClr val="windowText" lastClr="000000"/>
                </a:solidFill>
                <a:latin typeface="Consolas" panose="020B0609020204030204" pitchFamily="49" charset="0"/>
                <a:cs typeface="Consolas" panose="020B0609020204030204" pitchFamily="49" charset="0"/>
              </a:rPr>
              <a:t> += (sender, e) =&gt;</a:t>
            </a:r>
          </a:p>
          <a:p>
            <a:r>
              <a:rPr lang="en-US" altLang="zh-CN" dirty="0">
                <a:solidFill>
                  <a:sysClr val="windowText" lastClr="000000"/>
                </a:solidFill>
                <a:latin typeface="Consolas" panose="020B0609020204030204" pitchFamily="49" charset="0"/>
                <a:cs typeface="Consolas" panose="020B0609020204030204" pitchFamily="49" charset="0"/>
              </a:rPr>
              <a:t>{</a:t>
            </a:r>
          </a:p>
          <a:p>
            <a:r>
              <a:rPr lang="en-US" altLang="zh-CN" dirty="0">
                <a:solidFill>
                  <a:sysClr val="windowText" lastClr="000000"/>
                </a:solidFill>
                <a:latin typeface="Consolas" panose="020B0609020204030204" pitchFamily="49" charset="0"/>
                <a:cs typeface="Consolas" panose="020B0609020204030204" pitchFamily="49" charset="0"/>
              </a:rPr>
              <a:t>    // Do something with result</a:t>
            </a:r>
          </a:p>
          <a:p>
            <a:r>
              <a:rPr lang="en-US" altLang="zh-CN" dirty="0" smtClean="0">
                <a:solidFill>
                  <a:sysClr val="windowText" lastClr="000000"/>
                </a:solidFill>
                <a:latin typeface="Consolas" panose="020B0609020204030204" pitchFamily="49" charset="0"/>
                <a:cs typeface="Consolas" panose="020B0609020204030204" pitchFamily="49" charset="0"/>
              </a:rPr>
              <a:t>};</a:t>
            </a:r>
          </a:p>
          <a:p>
            <a:endParaRPr lang="en-US" altLang="zh-CN" dirty="0">
              <a:solidFill>
                <a:sysClr val="windowText" lastClr="000000"/>
              </a:solidFill>
              <a:latin typeface="Consolas" panose="020B0609020204030204" pitchFamily="49" charset="0"/>
              <a:cs typeface="Consolas" panose="020B0609020204030204" pitchFamily="49" charset="0"/>
            </a:endParaRPr>
          </a:p>
          <a:p>
            <a:r>
              <a:rPr lang="en-US" altLang="zh-CN" dirty="0" err="1">
                <a:solidFill>
                  <a:sysClr val="windowText" lastClr="000000"/>
                </a:solidFill>
                <a:latin typeface="Consolas" panose="020B0609020204030204" pitchFamily="49" charset="0"/>
                <a:cs typeface="Consolas" panose="020B0609020204030204" pitchFamily="49" charset="0"/>
              </a:rPr>
              <a:t>SomethingAsync</a:t>
            </a:r>
            <a:r>
              <a:rPr lang="en-US" altLang="zh-CN" dirty="0">
                <a:solidFill>
                  <a:sysClr val="windowText" lastClr="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503230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异</a:t>
            </a:r>
            <a:r>
              <a:rPr lang="zh-CN" altLang="en-US" dirty="0" smtClean="0"/>
              <a:t>步编程 </a:t>
            </a:r>
            <a:r>
              <a:rPr lang="en-US" altLang="zh-CN" dirty="0" smtClean="0"/>
              <a:t>async. programming</a:t>
            </a:r>
            <a:endParaRPr lang="zh-CN" altLang="en-US" dirty="0"/>
          </a:p>
        </p:txBody>
      </p:sp>
      <p:sp>
        <p:nvSpPr>
          <p:cNvPr id="3" name="Text Placeholder 2"/>
          <p:cNvSpPr>
            <a:spLocks noGrp="1"/>
          </p:cNvSpPr>
          <p:nvPr>
            <p:ph type="body" sz="quarter" idx="10"/>
          </p:nvPr>
        </p:nvSpPr>
        <p:spPr/>
        <p:txBody>
          <a:bodyPr/>
          <a:lstStyle/>
          <a:p>
            <a:r>
              <a:rPr lang="en-US" altLang="zh-CN" dirty="0" err="1" smtClean="0"/>
              <a:t>.net</a:t>
            </a:r>
            <a:r>
              <a:rPr lang="en-US" altLang="zh-CN" dirty="0" smtClean="0"/>
              <a:t> 4.0 </a:t>
            </a:r>
            <a:r>
              <a:rPr lang="en-US" altLang="zh-CN" dirty="0"/>
              <a:t>– </a:t>
            </a:r>
            <a:r>
              <a:rPr lang="en-US" altLang="zh-CN" dirty="0" smtClean="0"/>
              <a:t>Task-based asynchronous pattern (TAP)</a:t>
            </a:r>
          </a:p>
          <a:p>
            <a:endParaRPr lang="en-US" altLang="zh-CN" dirty="0"/>
          </a:p>
          <a:p>
            <a:endParaRPr lang="en-US" altLang="zh-CN" dirty="0" smtClean="0"/>
          </a:p>
          <a:p>
            <a:r>
              <a:rPr lang="en-US" altLang="zh-CN" dirty="0" err="1" smtClean="0"/>
              <a:t>.</a:t>
            </a:r>
            <a:r>
              <a:rPr lang="en-US" altLang="zh-CN" dirty="0" err="1"/>
              <a:t>net</a:t>
            </a:r>
            <a:r>
              <a:rPr lang="en-US" altLang="zh-CN" dirty="0"/>
              <a:t> </a:t>
            </a:r>
            <a:r>
              <a:rPr lang="en-US" altLang="zh-CN" dirty="0" smtClean="0"/>
              <a:t>4.5 </a:t>
            </a:r>
            <a:r>
              <a:rPr lang="en-US" altLang="zh-CN" dirty="0"/>
              <a:t>– </a:t>
            </a:r>
            <a:r>
              <a:rPr lang="en-US" altLang="zh-CN" dirty="0" err="1" smtClean="0"/>
              <a:t>async</a:t>
            </a:r>
            <a:r>
              <a:rPr lang="en-US" altLang="zh-CN" dirty="0" smtClean="0"/>
              <a:t>/await pattern</a:t>
            </a:r>
          </a:p>
        </p:txBody>
      </p:sp>
      <p:sp>
        <p:nvSpPr>
          <p:cNvPr id="7" name="Text Placeholder 4"/>
          <p:cNvSpPr txBox="1">
            <a:spLocks/>
          </p:cNvSpPr>
          <p:nvPr/>
        </p:nvSpPr>
        <p:spPr>
          <a:xfrm>
            <a:off x="1944942" y="2194598"/>
            <a:ext cx="8257592" cy="1043363"/>
          </a:xfrm>
          <a:prstGeom prst="rect">
            <a:avLst/>
          </a:prstGeom>
          <a:solidFill>
            <a:srgbClr val="FFFFFF"/>
          </a:solidFill>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lang="en-US" sz="1800" spc="-72" dirty="0">
                <a:solidFill>
                  <a:srgbClr val="2B91AF"/>
                </a:solidFill>
                <a:highlight>
                  <a:srgbClr val="FFFFFF"/>
                </a:highlight>
                <a:latin typeface="Consolas" panose="020B0609020204030204" pitchFamily="49" charset="0"/>
              </a:rPr>
              <a:t>Task</a:t>
            </a:r>
            <a:r>
              <a:rPr kumimoji="0" lang="en-US" sz="1800" b="0" i="0" u="none" strike="noStrike" kern="120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&lt;</a:t>
            </a:r>
            <a:r>
              <a:rPr lang="en-US" sz="1800" dirty="0" err="1">
                <a:solidFill>
                  <a:srgbClr val="0000FF"/>
                </a:solidFill>
                <a:highlight>
                  <a:srgbClr val="FFFFFF"/>
                </a:highlight>
                <a:latin typeface="Consolas" panose="020B0609020204030204" pitchFamily="49" charset="0"/>
              </a:rPr>
              <a:t>int</a:t>
            </a:r>
            <a:r>
              <a:rPr kumimoji="0" lang="en-US" sz="1800" b="0" i="0" u="none" strike="noStrike" kern="120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&gt; task = </a:t>
            </a:r>
            <a:r>
              <a:rPr kumimoji="0" lang="en-US" sz="1800" b="0" i="0" u="none" strike="noStrike" kern="1200" cap="none" spc="0" normalizeH="0" baseline="0" noProof="0" dirty="0" err="1" smtClean="0">
                <a:ln>
                  <a:noFill/>
                </a:ln>
                <a:solidFill>
                  <a:sysClr val="windowText" lastClr="000000"/>
                </a:solidFill>
                <a:effectLst/>
                <a:uLnTx/>
                <a:uFillTx/>
                <a:latin typeface="Consolas" panose="020B0609020204030204" pitchFamily="49" charset="0"/>
                <a:cs typeface="Consolas" panose="020B0609020204030204" pitchFamily="49" charset="0"/>
              </a:rPr>
              <a:t>SomethingAsync</a:t>
            </a:r>
            <a:r>
              <a:rPr kumimoji="0" lang="en-US" sz="1800" b="0" i="0" u="none" strike="noStrike" kern="120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dirty="0" smtClean="0">
                <a:ln>
                  <a:noFill/>
                </a:ln>
                <a:solidFill>
                  <a:srgbClr val="00B050"/>
                </a:solidFill>
                <a:effectLst/>
                <a:uLnTx/>
                <a:uFillTx/>
                <a:latin typeface="Consolas" panose="020B0609020204030204" pitchFamily="49" charset="0"/>
                <a:cs typeface="Consolas" panose="020B0609020204030204" pitchFamily="49" charset="0"/>
              </a:rPr>
              <a:t>// Do other work, checking </a:t>
            </a:r>
            <a:r>
              <a:rPr kumimoji="0" lang="en-US" sz="1800" b="0" i="0" u="none" strike="noStrike" kern="1200" cap="none" spc="0" normalizeH="0" baseline="0" noProof="0" dirty="0" err="1" smtClean="0">
                <a:ln>
                  <a:noFill/>
                </a:ln>
                <a:solidFill>
                  <a:srgbClr val="00B050"/>
                </a:solidFill>
                <a:effectLst/>
                <a:uLnTx/>
                <a:uFillTx/>
                <a:latin typeface="Consolas" panose="020B0609020204030204" pitchFamily="49" charset="0"/>
                <a:cs typeface="Consolas" panose="020B0609020204030204" pitchFamily="49" charset="0"/>
              </a:rPr>
              <a:t>task.Status</a:t>
            </a:r>
            <a:endParaRPr kumimoji="0" lang="en-US" sz="1800" b="0" i="0" u="none" strike="noStrike" kern="1200" cap="none" spc="0" normalizeH="0" baseline="0" noProof="0" dirty="0" smtClean="0">
              <a:ln>
                <a:noFill/>
              </a:ln>
              <a:solidFill>
                <a:srgbClr val="00B050"/>
              </a:solidFill>
              <a:effectLst/>
              <a:uLnTx/>
              <a:uFillTx/>
              <a:latin typeface="Consolas" panose="020B0609020204030204" pitchFamily="49" charset="0"/>
              <a:cs typeface="Consolas" panose="020B0609020204030204" pitchFamily="49" charset="0"/>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lang="en-US" sz="1800" dirty="0">
                <a:solidFill>
                  <a:srgbClr val="0000FF"/>
                </a:solidFill>
                <a:highlight>
                  <a:srgbClr val="FFFFFF"/>
                </a:highlight>
                <a:latin typeface="Consolas" panose="020B0609020204030204" pitchFamily="49" charset="0"/>
              </a:rPr>
              <a:t>int</a:t>
            </a:r>
            <a:r>
              <a:rPr kumimoji="0" lang="en-US" sz="1800" b="0" i="0" u="none" strike="noStrike" kern="120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 result = </a:t>
            </a:r>
            <a:r>
              <a:rPr kumimoji="0" lang="en-US" sz="1800" b="0" i="0" u="none" strike="noStrike" kern="1200" cap="none" spc="0" normalizeH="0" baseline="0" noProof="0" dirty="0" err="1" smtClean="0">
                <a:ln>
                  <a:noFill/>
                </a:ln>
                <a:solidFill>
                  <a:sysClr val="windowText" lastClr="000000"/>
                </a:solidFill>
                <a:effectLst/>
                <a:uLnTx/>
                <a:uFillTx/>
                <a:latin typeface="Consolas" panose="020B0609020204030204" pitchFamily="49" charset="0"/>
                <a:cs typeface="Consolas" panose="020B0609020204030204" pitchFamily="49" charset="0"/>
              </a:rPr>
              <a:t>task.Result</a:t>
            </a:r>
            <a:r>
              <a:rPr kumimoji="0" lang="en-US" sz="1800" b="0" i="0" u="none" strike="noStrike" kern="120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a:t>
            </a:r>
            <a:endParaRPr kumimoji="0" lang="en-US" sz="1800" b="0" i="0" u="none" strike="noStrike" kern="120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endParaRPr>
          </a:p>
        </p:txBody>
      </p:sp>
      <p:sp>
        <p:nvSpPr>
          <p:cNvPr id="9" name="Rectangle 8"/>
          <p:cNvSpPr/>
          <p:nvPr/>
        </p:nvSpPr>
        <p:spPr>
          <a:xfrm>
            <a:off x="1944942" y="4370688"/>
            <a:ext cx="5644578" cy="369332"/>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rPr>
              <a:t>int</a:t>
            </a:r>
            <a:r>
              <a:rPr lang="en-US" altLang="zh-CN" dirty="0">
                <a:solidFill>
                  <a:sysClr val="windowText" lastClr="000000"/>
                </a:solidFill>
                <a:latin typeface="Consolas" panose="020B0609020204030204" pitchFamily="49" charset="0"/>
                <a:cs typeface="Consolas" panose="020B0609020204030204" pitchFamily="49" charset="0"/>
              </a:rPr>
              <a:t> result = </a:t>
            </a:r>
            <a:r>
              <a:rPr lang="en-US" altLang="zh-CN" dirty="0">
                <a:solidFill>
                  <a:srgbClr val="0000FF"/>
                </a:solidFill>
                <a:highlight>
                  <a:srgbClr val="FFFFFF"/>
                </a:highlight>
                <a:latin typeface="Consolas" panose="020B0609020204030204" pitchFamily="49" charset="0"/>
              </a:rPr>
              <a:t>await</a:t>
            </a:r>
            <a:r>
              <a:rPr lang="en-US" altLang="zh-CN" dirty="0">
                <a:solidFill>
                  <a:sysClr val="windowText" lastClr="000000"/>
                </a:solidFill>
                <a:latin typeface="Consolas" panose="020B0609020204030204" pitchFamily="49" charset="0"/>
                <a:cs typeface="Consolas" panose="020B0609020204030204" pitchFamily="49" charset="0"/>
              </a:rPr>
              <a:t> </a:t>
            </a:r>
            <a:r>
              <a:rPr lang="en-US" altLang="zh-CN" dirty="0" err="1">
                <a:solidFill>
                  <a:sysClr val="windowText" lastClr="000000"/>
                </a:solidFill>
                <a:latin typeface="Consolas" panose="020B0609020204030204" pitchFamily="49" charset="0"/>
                <a:cs typeface="Consolas" panose="020B0609020204030204" pitchFamily="49" charset="0"/>
              </a:rPr>
              <a:t>SomethingAsync</a:t>
            </a:r>
            <a:r>
              <a:rPr lang="en-US" altLang="zh-CN" dirty="0">
                <a:solidFill>
                  <a:sysClr val="windowText" lastClr="000000"/>
                </a:solidFill>
                <a:latin typeface="Consolas" panose="020B0609020204030204" pitchFamily="49" charset="0"/>
                <a:cs typeface="Consolas" panose="020B0609020204030204" pitchFamily="49" charset="0"/>
              </a:rPr>
              <a:t>(…);</a:t>
            </a:r>
          </a:p>
        </p:txBody>
      </p:sp>
      <p:sp>
        <p:nvSpPr>
          <p:cNvPr id="10" name="TextBox 9"/>
          <p:cNvSpPr txBox="1"/>
          <p:nvPr/>
        </p:nvSpPr>
        <p:spPr>
          <a:xfrm>
            <a:off x="1944942" y="5549768"/>
            <a:ext cx="1779013" cy="553998"/>
          </a:xfrm>
          <a:prstGeom prst="rect">
            <a:avLst/>
          </a:prstGeom>
          <a:noFill/>
        </p:spPr>
        <p:txBody>
          <a:bodyPr wrap="none" lIns="0" tIns="0" rIns="0" bIns="0" rtlCol="0">
            <a:spAutoFit/>
          </a:bodyPr>
          <a:lstStyle/>
          <a:p>
            <a:r>
              <a:rPr lang="en-US" altLang="zh-CN" sz="3600" spc="-70" dirty="0" smtClean="0">
                <a:solidFill>
                  <a:srgbClr val="FF0000"/>
                </a:solidFill>
              </a:rPr>
              <a:t>Sample…</a:t>
            </a:r>
            <a:endParaRPr lang="zh-CN" altLang="en-US" sz="3600" spc="-70" dirty="0" smtClean="0">
              <a:solidFill>
                <a:srgbClr val="FF0000"/>
              </a:solidFill>
            </a:endParaRPr>
          </a:p>
        </p:txBody>
      </p:sp>
    </p:spTree>
    <p:extLst>
      <p:ext uri="{BB962C8B-B14F-4D97-AF65-F5344CB8AC3E}">
        <p14:creationId xmlns:p14="http://schemas.microsoft.com/office/powerpoint/2010/main" val="42550233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xplosion 1 16"/>
          <p:cNvSpPr/>
          <p:nvPr/>
        </p:nvSpPr>
        <p:spPr>
          <a:xfrm>
            <a:off x="1430352" y="4840898"/>
            <a:ext cx="1566310" cy="83891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559"/>
            <a:r>
              <a:rPr lang="en-US" sz="1836" dirty="0">
                <a:solidFill>
                  <a:srgbClr val="FFFFFF"/>
                </a:solidFill>
              </a:rPr>
              <a:t>Click</a:t>
            </a:r>
            <a:endParaRPr lang="en-GB" sz="1836" dirty="0">
              <a:solidFill>
                <a:srgbClr val="FFFFFF"/>
              </a:solidFill>
            </a:endParaRPr>
          </a:p>
        </p:txBody>
      </p:sp>
      <p:sp>
        <p:nvSpPr>
          <p:cNvPr id="15" name="TextBox 14"/>
          <p:cNvSpPr txBox="1"/>
          <p:nvPr/>
        </p:nvSpPr>
        <p:spPr>
          <a:xfrm>
            <a:off x="5687595" y="3186339"/>
            <a:ext cx="6199296" cy="1204725"/>
          </a:xfrm>
          <a:prstGeom prst="rect">
            <a:avLst/>
          </a:prstGeom>
          <a:solidFill>
            <a:srgbClr val="002060"/>
          </a:solidFill>
        </p:spPr>
        <p:txBody>
          <a:bodyPr wrap="none" lIns="93260" tIns="93260" rIns="93260" bIns="93260" rtlCol="0">
            <a:noAutofit/>
          </a:bodyPr>
          <a:lstStyle/>
          <a:p>
            <a:pPr defTabSz="932559">
              <a:lnSpc>
                <a:spcPct val="115000"/>
              </a:lnSpc>
            </a:pPr>
            <a:r>
              <a:rPr lang="en-US" sz="2040" b="1" dirty="0">
                <a:solidFill>
                  <a:srgbClr val="569CD6"/>
                </a:solidFill>
                <a:latin typeface="Consolas"/>
                <a:ea typeface="Calibri"/>
                <a:cs typeface="Times New Roman"/>
              </a:rPr>
              <a:t>async </a:t>
            </a:r>
            <a:r>
              <a:rPr lang="en-US" sz="2040" b="1" dirty="0">
                <a:solidFill>
                  <a:srgbClr val="4EC9B0"/>
                </a:solidFill>
                <a:latin typeface="Consolas"/>
                <a:ea typeface="Calibri"/>
                <a:cs typeface="Times New Roman"/>
              </a:rPr>
              <a:t>Task</a:t>
            </a:r>
            <a:r>
              <a:rPr lang="en-US" sz="2040" dirty="0">
                <a:solidFill>
                  <a:srgbClr val="C8C8C8"/>
                </a:solidFill>
                <a:latin typeface="Consolas"/>
                <a:ea typeface="Calibri"/>
                <a:cs typeface="Times New Roman"/>
              </a:rPr>
              <a:t> </a:t>
            </a:r>
            <a:r>
              <a:rPr lang="en-US" sz="2040" b="1" dirty="0" err="1">
                <a:solidFill>
                  <a:srgbClr val="C8C8C8"/>
                </a:solidFill>
                <a:latin typeface="Consolas"/>
                <a:ea typeface="Calibri"/>
                <a:cs typeface="Times New Roman"/>
              </a:rPr>
              <a:t>LoadSettingsAsync</a:t>
            </a:r>
            <a:r>
              <a:rPr lang="en-US" sz="2040" dirty="0">
                <a:solidFill>
                  <a:srgbClr val="C8C8C8"/>
                </a:solidFill>
                <a:latin typeface="Consolas"/>
                <a:ea typeface="Calibri"/>
                <a:cs typeface="Times New Roman"/>
              </a:rPr>
              <a:t>() {</a:t>
            </a:r>
            <a:endParaRPr lang="en-US" sz="2856" dirty="0">
              <a:solidFill>
                <a:srgbClr val="FFFFFF"/>
              </a:solidFill>
              <a:latin typeface="Calibri"/>
              <a:ea typeface="Calibri"/>
              <a:cs typeface="Times New Roman"/>
            </a:endParaRPr>
          </a:p>
          <a:p>
            <a:pPr defTabSz="932559">
              <a:lnSpc>
                <a:spcPct val="115000"/>
              </a:lnSpc>
            </a:pPr>
            <a:r>
              <a:rPr lang="en-US" sz="2040" dirty="0">
                <a:solidFill>
                  <a:srgbClr val="C8C8C8"/>
                </a:solidFill>
                <a:latin typeface="Consolas"/>
                <a:ea typeface="Calibri"/>
                <a:cs typeface="Times New Roman"/>
              </a:rPr>
              <a:t>  </a:t>
            </a:r>
            <a:r>
              <a:rPr lang="en-US" sz="2040" b="1" dirty="0">
                <a:solidFill>
                  <a:srgbClr val="569CD6"/>
                </a:solidFill>
                <a:latin typeface="Consolas"/>
                <a:ea typeface="Calibri"/>
                <a:cs typeface="Times New Roman"/>
              </a:rPr>
              <a:t>await </a:t>
            </a:r>
            <a:r>
              <a:rPr lang="en-US" sz="2040" b="1" dirty="0" err="1">
                <a:solidFill>
                  <a:srgbClr val="C8C8C8"/>
                </a:solidFill>
                <a:latin typeface="Consolas"/>
                <a:ea typeface="Calibri"/>
                <a:cs typeface="Times New Roman"/>
              </a:rPr>
              <a:t>IO</a:t>
            </a:r>
            <a:r>
              <a:rPr lang="en-US" sz="2040" dirty="0" err="1">
                <a:solidFill>
                  <a:srgbClr val="C8C8C8"/>
                </a:solidFill>
                <a:latin typeface="Consolas"/>
                <a:ea typeface="Calibri"/>
                <a:cs typeface="Times New Roman"/>
              </a:rPr>
              <a:t>.</a:t>
            </a:r>
            <a:r>
              <a:rPr lang="en-US" sz="2040" b="1" dirty="0" err="1">
                <a:solidFill>
                  <a:srgbClr val="4EC9B0"/>
                </a:solidFill>
                <a:latin typeface="Consolas"/>
                <a:ea typeface="Calibri"/>
                <a:cs typeface="Times New Roman"/>
              </a:rPr>
              <a:t>Network</a:t>
            </a:r>
            <a:r>
              <a:rPr lang="en-US" sz="2040" dirty="0" err="1">
                <a:solidFill>
                  <a:srgbClr val="C8C8C8"/>
                </a:solidFill>
                <a:latin typeface="Consolas"/>
                <a:ea typeface="Calibri"/>
                <a:cs typeface="Times New Roman"/>
              </a:rPr>
              <a:t>.</a:t>
            </a:r>
            <a:r>
              <a:rPr lang="en-US" sz="2040" b="1" dirty="0" err="1">
                <a:solidFill>
                  <a:srgbClr val="C8C8C8"/>
                </a:solidFill>
                <a:latin typeface="Consolas"/>
                <a:ea typeface="Calibri"/>
                <a:cs typeface="Times New Roman"/>
              </a:rPr>
              <a:t>DownloadAsync</a:t>
            </a:r>
            <a:r>
              <a:rPr lang="en-US" sz="2040" dirty="0">
                <a:solidFill>
                  <a:srgbClr val="C8C8C8"/>
                </a:solidFill>
                <a:latin typeface="Consolas"/>
                <a:ea typeface="Calibri"/>
                <a:cs typeface="Times New Roman"/>
              </a:rPr>
              <a:t>(</a:t>
            </a:r>
            <a:r>
              <a:rPr lang="en-US" sz="2040" b="1" dirty="0">
                <a:solidFill>
                  <a:srgbClr val="C8C8C8"/>
                </a:solidFill>
                <a:latin typeface="Consolas"/>
                <a:ea typeface="Calibri"/>
                <a:cs typeface="Times New Roman"/>
              </a:rPr>
              <a:t>path</a:t>
            </a:r>
            <a:r>
              <a:rPr lang="en-US" sz="2040" dirty="0">
                <a:solidFill>
                  <a:srgbClr val="C8C8C8"/>
                </a:solidFill>
                <a:latin typeface="Consolas"/>
                <a:ea typeface="Calibri"/>
                <a:cs typeface="Times New Roman"/>
              </a:rPr>
              <a:t>);</a:t>
            </a:r>
            <a:br>
              <a:rPr lang="en-US" sz="2040" dirty="0">
                <a:solidFill>
                  <a:srgbClr val="C8C8C8"/>
                </a:solidFill>
                <a:latin typeface="Consolas"/>
                <a:ea typeface="Calibri"/>
                <a:cs typeface="Times New Roman"/>
              </a:rPr>
            </a:br>
            <a:r>
              <a:rPr lang="en-US" sz="2040" dirty="0">
                <a:solidFill>
                  <a:srgbClr val="C8C8C8"/>
                </a:solidFill>
                <a:latin typeface="Consolas"/>
                <a:ea typeface="Calibri"/>
                <a:cs typeface="Times New Roman"/>
              </a:rPr>
              <a:t>}</a:t>
            </a:r>
            <a:endParaRPr lang="en-US" sz="2856" dirty="0">
              <a:solidFill>
                <a:srgbClr val="FFFFFF"/>
              </a:solidFill>
              <a:latin typeface="Calibri"/>
              <a:ea typeface="Calibri"/>
              <a:cs typeface="Times New Roman"/>
            </a:endParaRPr>
          </a:p>
        </p:txBody>
      </p:sp>
      <p:sp>
        <p:nvSpPr>
          <p:cNvPr id="9" name="TextBox 8"/>
          <p:cNvSpPr txBox="1"/>
          <p:nvPr/>
        </p:nvSpPr>
        <p:spPr>
          <a:xfrm>
            <a:off x="1520937" y="2175103"/>
            <a:ext cx="4051979" cy="1596096"/>
          </a:xfrm>
          <a:prstGeom prst="rect">
            <a:avLst/>
          </a:prstGeom>
          <a:solidFill>
            <a:srgbClr val="002060"/>
          </a:solidFill>
        </p:spPr>
        <p:txBody>
          <a:bodyPr wrap="none" lIns="93260" tIns="93260" rIns="93260" bIns="93260" rtlCol="0">
            <a:noAutofit/>
          </a:bodyPr>
          <a:lstStyle/>
          <a:p>
            <a:pPr defTabSz="932559">
              <a:lnSpc>
                <a:spcPct val="115000"/>
              </a:lnSpc>
            </a:pPr>
            <a:r>
              <a:rPr lang="en-US" sz="2040" b="1" dirty="0">
                <a:solidFill>
                  <a:srgbClr val="569CD6"/>
                </a:solidFill>
                <a:latin typeface="Consolas"/>
                <a:ea typeface="Calibri"/>
                <a:cs typeface="Times New Roman"/>
              </a:rPr>
              <a:t>async void</a:t>
            </a:r>
            <a:r>
              <a:rPr lang="en-US" sz="2040" dirty="0">
                <a:solidFill>
                  <a:srgbClr val="C8C8C8"/>
                </a:solidFill>
                <a:latin typeface="Consolas"/>
                <a:ea typeface="Calibri"/>
                <a:cs typeface="Times New Roman"/>
              </a:rPr>
              <a:t> </a:t>
            </a:r>
            <a:r>
              <a:rPr lang="en-US" sz="2040" b="1" dirty="0">
                <a:solidFill>
                  <a:srgbClr val="C8C8C8"/>
                </a:solidFill>
                <a:latin typeface="Consolas"/>
                <a:ea typeface="Calibri"/>
                <a:cs typeface="Times New Roman"/>
              </a:rPr>
              <a:t>Button1_Click(){</a:t>
            </a:r>
            <a:br>
              <a:rPr lang="en-US" sz="2040" b="1" dirty="0">
                <a:solidFill>
                  <a:srgbClr val="C8C8C8"/>
                </a:solidFill>
                <a:latin typeface="Consolas"/>
                <a:ea typeface="Calibri"/>
                <a:cs typeface="Times New Roman"/>
              </a:rPr>
            </a:br>
            <a:r>
              <a:rPr lang="en-US" sz="2040" dirty="0">
                <a:solidFill>
                  <a:srgbClr val="C8C8C8"/>
                </a:solidFill>
                <a:latin typeface="Consolas"/>
                <a:ea typeface="Calibri"/>
                <a:cs typeface="Times New Roman"/>
              </a:rPr>
              <a:t>  </a:t>
            </a:r>
            <a:r>
              <a:rPr lang="en-US" sz="2040" b="1" dirty="0">
                <a:solidFill>
                  <a:srgbClr val="569CD6"/>
                </a:solidFill>
                <a:latin typeface="Consolas"/>
                <a:ea typeface="Calibri"/>
                <a:cs typeface="Times New Roman"/>
              </a:rPr>
              <a:t>await </a:t>
            </a:r>
            <a:r>
              <a:rPr lang="en-US" sz="2040" b="1" dirty="0" err="1">
                <a:solidFill>
                  <a:srgbClr val="C8C8C8"/>
                </a:solidFill>
                <a:latin typeface="Consolas"/>
                <a:ea typeface="Calibri"/>
                <a:cs typeface="Times New Roman"/>
              </a:rPr>
              <a:t>LoadSettingsAsync</a:t>
            </a:r>
            <a:r>
              <a:rPr lang="en-US" sz="2040" dirty="0">
                <a:solidFill>
                  <a:srgbClr val="C8C8C8"/>
                </a:solidFill>
                <a:latin typeface="Consolas"/>
                <a:ea typeface="Calibri"/>
                <a:cs typeface="Times New Roman"/>
              </a:rPr>
              <a:t>();</a:t>
            </a:r>
            <a:endParaRPr lang="en-US" sz="2856" dirty="0">
              <a:solidFill>
                <a:srgbClr val="FFFFFF"/>
              </a:solidFill>
              <a:latin typeface="Calibri"/>
              <a:ea typeface="Calibri"/>
              <a:cs typeface="Times New Roman"/>
            </a:endParaRPr>
          </a:p>
          <a:p>
            <a:pPr defTabSz="932559">
              <a:lnSpc>
                <a:spcPct val="115000"/>
              </a:lnSpc>
            </a:pPr>
            <a:r>
              <a:rPr lang="en-US" sz="2040" dirty="0">
                <a:solidFill>
                  <a:srgbClr val="C8C8C8"/>
                </a:solidFill>
                <a:latin typeface="Consolas"/>
                <a:ea typeface="Calibri"/>
                <a:cs typeface="Times New Roman"/>
              </a:rPr>
              <a:t>  </a:t>
            </a:r>
            <a:r>
              <a:rPr lang="en-US" sz="2040" b="1" dirty="0" err="1">
                <a:solidFill>
                  <a:srgbClr val="C8C8C8"/>
                </a:solidFill>
                <a:latin typeface="Consolas"/>
                <a:ea typeface="Calibri"/>
                <a:cs typeface="Times New Roman"/>
              </a:rPr>
              <a:t>UpdateView</a:t>
            </a:r>
            <a:r>
              <a:rPr lang="en-US" sz="2040" dirty="0">
                <a:solidFill>
                  <a:srgbClr val="C8C8C8"/>
                </a:solidFill>
                <a:latin typeface="Consolas"/>
                <a:ea typeface="Calibri"/>
                <a:cs typeface="Times New Roman"/>
              </a:rPr>
              <a:t>();</a:t>
            </a:r>
            <a:br>
              <a:rPr lang="en-US" sz="2040" dirty="0">
                <a:solidFill>
                  <a:srgbClr val="C8C8C8"/>
                </a:solidFill>
                <a:latin typeface="Consolas"/>
                <a:ea typeface="Calibri"/>
                <a:cs typeface="Times New Roman"/>
              </a:rPr>
            </a:br>
            <a:r>
              <a:rPr lang="en-US" sz="2040" dirty="0">
                <a:solidFill>
                  <a:srgbClr val="C8C8C8"/>
                </a:solidFill>
                <a:latin typeface="Consolas"/>
                <a:ea typeface="Calibri"/>
                <a:cs typeface="Times New Roman"/>
              </a:rPr>
              <a:t>}</a:t>
            </a:r>
            <a:endParaRPr lang="en-US" sz="2856" dirty="0">
              <a:solidFill>
                <a:srgbClr val="FFFFFF"/>
              </a:solidFill>
              <a:latin typeface="Calibri"/>
              <a:ea typeface="Calibri"/>
              <a:cs typeface="Times New Roman"/>
            </a:endParaRPr>
          </a:p>
        </p:txBody>
      </p:sp>
      <p:sp>
        <p:nvSpPr>
          <p:cNvPr id="8" name="Explosion 1 7"/>
          <p:cNvSpPr/>
          <p:nvPr/>
        </p:nvSpPr>
        <p:spPr>
          <a:xfrm>
            <a:off x="1520936" y="1429449"/>
            <a:ext cx="1566310" cy="83891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559"/>
            <a:r>
              <a:rPr lang="en-US" sz="1836" dirty="0">
                <a:solidFill>
                  <a:srgbClr val="FFFFFF"/>
                </a:solidFill>
              </a:rPr>
              <a:t>Click</a:t>
            </a:r>
            <a:endParaRPr lang="en-GB" sz="1836" dirty="0">
              <a:solidFill>
                <a:srgbClr val="FFFFFF"/>
              </a:solidFill>
            </a:endParaRPr>
          </a:p>
        </p:txBody>
      </p:sp>
      <p:sp>
        <p:nvSpPr>
          <p:cNvPr id="2" name="Title 1"/>
          <p:cNvSpPr>
            <a:spLocks noGrp="1"/>
          </p:cNvSpPr>
          <p:nvPr>
            <p:ph type="title"/>
          </p:nvPr>
        </p:nvSpPr>
        <p:spPr/>
        <p:txBody>
          <a:bodyPr/>
          <a:lstStyle/>
          <a:p>
            <a:r>
              <a:rPr lang="en-US" dirty="0" smtClean="0"/>
              <a:t>Understanding Async</a:t>
            </a:r>
            <a:endParaRPr lang="en-US" dirty="0"/>
          </a:p>
        </p:txBody>
      </p:sp>
      <p:sp>
        <p:nvSpPr>
          <p:cNvPr id="3" name="U-Turn Arrow 2"/>
          <p:cNvSpPr/>
          <p:nvPr/>
        </p:nvSpPr>
        <p:spPr>
          <a:xfrm>
            <a:off x="578242" y="1585410"/>
            <a:ext cx="816240" cy="2768668"/>
          </a:xfrm>
          <a:prstGeom prst="uturnArrow">
            <a:avLst>
              <a:gd name="adj1" fmla="val 14706"/>
              <a:gd name="adj2" fmla="val 13603"/>
              <a:gd name="adj3" fmla="val 27942"/>
              <a:gd name="adj4" fmla="val 46875"/>
              <a:gd name="adj5" fmla="val 518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32559"/>
            <a:endParaRPr lang="en-GB" sz="1836">
              <a:solidFill>
                <a:srgbClr val="FFFFFF"/>
              </a:solidFill>
            </a:endParaRPr>
          </a:p>
        </p:txBody>
      </p:sp>
      <p:sp>
        <p:nvSpPr>
          <p:cNvPr id="4" name="U-Turn Arrow 3"/>
          <p:cNvSpPr/>
          <p:nvPr/>
        </p:nvSpPr>
        <p:spPr>
          <a:xfrm rot="10800000">
            <a:off x="532087" y="3188322"/>
            <a:ext cx="816240" cy="2768668"/>
          </a:xfrm>
          <a:prstGeom prst="uturnArrow">
            <a:avLst>
              <a:gd name="adj1" fmla="val 14706"/>
              <a:gd name="adj2" fmla="val 13603"/>
              <a:gd name="adj3" fmla="val 27942"/>
              <a:gd name="adj4" fmla="val 46875"/>
              <a:gd name="adj5" fmla="val 518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32559"/>
            <a:endParaRPr lang="en-GB" sz="1836">
              <a:solidFill>
                <a:srgbClr val="FFFFFF"/>
              </a:solidFill>
            </a:endParaRPr>
          </a:p>
        </p:txBody>
      </p:sp>
      <p:sp>
        <p:nvSpPr>
          <p:cNvPr id="5" name="TextBox 4"/>
          <p:cNvSpPr txBox="1"/>
          <p:nvPr/>
        </p:nvSpPr>
        <p:spPr>
          <a:xfrm rot="16200000">
            <a:off x="-963859" y="3564023"/>
            <a:ext cx="3808130" cy="414353"/>
          </a:xfrm>
          <a:prstGeom prst="rect">
            <a:avLst/>
          </a:prstGeom>
          <a:noFill/>
        </p:spPr>
        <p:txBody>
          <a:bodyPr wrap="square" rtlCol="0" anchor="ctr">
            <a:spAutoFit/>
          </a:bodyPr>
          <a:lstStyle/>
          <a:p>
            <a:pPr algn="ctr" defTabSz="932559"/>
            <a:r>
              <a:rPr lang="en-US" sz="2040" dirty="0">
                <a:solidFill>
                  <a:srgbClr val="FFFFFF"/>
                </a:solidFill>
              </a:rPr>
              <a:t>Message</a:t>
            </a:r>
            <a:r>
              <a:rPr lang="en-US" sz="1836" dirty="0">
                <a:solidFill>
                  <a:srgbClr val="FFFFFF"/>
                </a:solidFill>
              </a:rPr>
              <a:t> pump</a:t>
            </a:r>
            <a:endParaRPr lang="en-GB" sz="1836" dirty="0">
              <a:solidFill>
                <a:srgbClr val="FFFFFF"/>
              </a:solidFill>
            </a:endParaRPr>
          </a:p>
        </p:txBody>
      </p:sp>
      <p:sp>
        <p:nvSpPr>
          <p:cNvPr id="13" name="Bent Arrow 12"/>
          <p:cNvSpPr/>
          <p:nvPr/>
        </p:nvSpPr>
        <p:spPr bwMode="auto">
          <a:xfrm rot="5400000">
            <a:off x="1564430" y="1699408"/>
            <a:ext cx="520245" cy="78840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Bent Arrow 13"/>
          <p:cNvSpPr/>
          <p:nvPr/>
        </p:nvSpPr>
        <p:spPr bwMode="auto">
          <a:xfrm rot="5400000">
            <a:off x="5603401" y="2587335"/>
            <a:ext cx="648900" cy="936722"/>
          </a:xfrm>
          <a:prstGeom prst="bentArrow">
            <a:avLst>
              <a:gd name="adj1" fmla="val 18014"/>
              <a:gd name="adj2" fmla="val 25000"/>
              <a:gd name="adj3" fmla="val 25000"/>
              <a:gd name="adj4" fmla="val 437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Bent Arrow 17"/>
          <p:cNvSpPr/>
          <p:nvPr/>
        </p:nvSpPr>
        <p:spPr bwMode="auto">
          <a:xfrm rot="5400000">
            <a:off x="1528560" y="5189307"/>
            <a:ext cx="520245" cy="78840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6396212" y="3996933"/>
            <a:ext cx="1798075" cy="820061"/>
          </a:xfrm>
          <a:prstGeom prst="roundRect">
            <a:avLst/>
          </a:prstGeom>
          <a:solidFill>
            <a:srgbClr val="0070C0">
              <a:alpha val="80000"/>
            </a:srgb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32559">
              <a:lnSpc>
                <a:spcPct val="115000"/>
              </a:lnSpc>
            </a:pPr>
            <a:r>
              <a:rPr lang="en-US" sz="2448" b="1" dirty="0">
                <a:solidFill>
                  <a:srgbClr val="4EC9B0"/>
                </a:solidFill>
                <a:latin typeface="Segoe UI Light"/>
                <a:ea typeface="Calibri"/>
                <a:cs typeface="Consolas" pitchFamily="49" charset="0"/>
              </a:rPr>
              <a:t>Task ...</a:t>
            </a:r>
            <a:r>
              <a:rPr lang="en-US" sz="2040" b="1" dirty="0">
                <a:solidFill>
                  <a:srgbClr val="4EC9B0"/>
                </a:solidFill>
                <a:ea typeface="Calibri"/>
                <a:cs typeface="Consolas" pitchFamily="49" charset="0"/>
              </a:rPr>
              <a:t/>
            </a:r>
            <a:br>
              <a:rPr lang="en-US" sz="2040" b="1" dirty="0">
                <a:solidFill>
                  <a:srgbClr val="4EC9B0"/>
                </a:solidFill>
                <a:ea typeface="Calibri"/>
                <a:cs typeface="Consolas" pitchFamily="49" charset="0"/>
              </a:rPr>
            </a:br>
            <a:r>
              <a:rPr lang="en-US" sz="1836" dirty="0" err="1">
                <a:solidFill>
                  <a:srgbClr val="FFFFFF">
                    <a:lumMod val="65000"/>
                  </a:srgbClr>
                </a:solidFill>
                <a:ea typeface="Calibri"/>
                <a:cs typeface="Consolas" pitchFamily="49" charset="0"/>
              </a:rPr>
              <a:t>DownloadAsync</a:t>
            </a:r>
            <a:endParaRPr lang="en-US" sz="3672" dirty="0">
              <a:solidFill>
                <a:srgbClr val="FFFFFF">
                  <a:lumMod val="65000"/>
                </a:srgbClr>
              </a:solidFill>
              <a:ea typeface="Calibri"/>
              <a:cs typeface="Consolas" pitchFamily="49" charset="0"/>
            </a:endParaRPr>
          </a:p>
        </p:txBody>
      </p:sp>
      <p:sp>
        <p:nvSpPr>
          <p:cNvPr id="10" name="12-Point Star 9"/>
          <p:cNvSpPr/>
          <p:nvPr/>
        </p:nvSpPr>
        <p:spPr bwMode="auto">
          <a:xfrm>
            <a:off x="6167937" y="3810412"/>
            <a:ext cx="373041" cy="373041"/>
          </a:xfrm>
          <a:prstGeom prst="star12">
            <a:avLst/>
          </a:prstGeom>
          <a:solidFill>
            <a:srgbClr val="FF8C00">
              <a:alpha val="50196"/>
            </a:srgb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Notched Right Arrow 11"/>
          <p:cNvSpPr/>
          <p:nvPr/>
        </p:nvSpPr>
        <p:spPr bwMode="auto">
          <a:xfrm rot="11694119">
            <a:off x="2644454" y="3243565"/>
            <a:ext cx="3414382" cy="312500"/>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ounded Rectangle 20"/>
          <p:cNvSpPr/>
          <p:nvPr/>
        </p:nvSpPr>
        <p:spPr bwMode="auto">
          <a:xfrm>
            <a:off x="2425733" y="2886515"/>
            <a:ext cx="2099346" cy="820061"/>
          </a:xfrm>
          <a:prstGeom prst="roundRect">
            <a:avLst/>
          </a:prstGeom>
          <a:solidFill>
            <a:srgbClr val="0070C0">
              <a:alpha val="85000"/>
            </a:srgb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32559">
              <a:lnSpc>
                <a:spcPct val="115000"/>
              </a:lnSpc>
            </a:pPr>
            <a:r>
              <a:rPr lang="en-US" sz="2448" b="1" dirty="0">
                <a:solidFill>
                  <a:srgbClr val="4EC9B0"/>
                </a:solidFill>
                <a:latin typeface="Segoe UI Light"/>
                <a:ea typeface="Calibri"/>
                <a:cs typeface="Consolas" pitchFamily="49" charset="0"/>
              </a:rPr>
              <a:t>Task ...</a:t>
            </a:r>
            <a:r>
              <a:rPr lang="en-US" sz="2040" b="1" dirty="0">
                <a:solidFill>
                  <a:srgbClr val="4EC9B0"/>
                </a:solidFill>
                <a:ea typeface="Calibri"/>
                <a:cs typeface="Consolas" pitchFamily="49" charset="0"/>
              </a:rPr>
              <a:t/>
            </a:r>
            <a:br>
              <a:rPr lang="en-US" sz="2040" b="1" dirty="0">
                <a:solidFill>
                  <a:srgbClr val="4EC9B0"/>
                </a:solidFill>
                <a:ea typeface="Calibri"/>
                <a:cs typeface="Consolas" pitchFamily="49" charset="0"/>
              </a:rPr>
            </a:br>
            <a:r>
              <a:rPr lang="en-US" sz="1836" dirty="0" err="1">
                <a:solidFill>
                  <a:srgbClr val="FFFFFF">
                    <a:lumMod val="65000"/>
                  </a:srgbClr>
                </a:solidFill>
                <a:ea typeface="Calibri"/>
                <a:cs typeface="Consolas" pitchFamily="49" charset="0"/>
              </a:rPr>
              <a:t>LoadSettingsAsync</a:t>
            </a:r>
            <a:endParaRPr lang="en-US" sz="3672" dirty="0">
              <a:solidFill>
                <a:srgbClr val="FFFFFF">
                  <a:lumMod val="65000"/>
                </a:srgbClr>
              </a:solidFill>
              <a:ea typeface="Calibri"/>
              <a:cs typeface="Consolas" pitchFamily="49" charset="0"/>
            </a:endParaRPr>
          </a:p>
        </p:txBody>
      </p:sp>
      <p:sp>
        <p:nvSpPr>
          <p:cNvPr id="22" name="12-Point Star 21"/>
          <p:cNvSpPr/>
          <p:nvPr/>
        </p:nvSpPr>
        <p:spPr bwMode="auto">
          <a:xfrm>
            <a:off x="2117570" y="2783223"/>
            <a:ext cx="373041" cy="373041"/>
          </a:xfrm>
          <a:prstGeom prst="star12">
            <a:avLst/>
          </a:prstGeom>
          <a:solidFill>
            <a:srgbClr val="FF8C00">
              <a:alpha val="50196"/>
            </a:srgb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Notched Right Arrow 22"/>
          <p:cNvSpPr/>
          <p:nvPr/>
        </p:nvSpPr>
        <p:spPr bwMode="auto">
          <a:xfrm rot="10800000">
            <a:off x="1332796" y="2816901"/>
            <a:ext cx="880710" cy="312500"/>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Explosion 1 23"/>
          <p:cNvSpPr/>
          <p:nvPr/>
        </p:nvSpPr>
        <p:spPr>
          <a:xfrm>
            <a:off x="6512093" y="4006610"/>
            <a:ext cx="1566310" cy="83891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wrap="none" lIns="0" tIns="0" rIns="0" bIns="0" rtlCol="0" anchor="ctr"/>
          <a:lstStyle/>
          <a:p>
            <a:pPr algn="ctr" defTabSz="932559"/>
            <a:r>
              <a:rPr lang="en-US" sz="1836" dirty="0">
                <a:solidFill>
                  <a:srgbClr val="FFFFFF"/>
                </a:solidFill>
              </a:rPr>
              <a:t>Download</a:t>
            </a:r>
            <a:endParaRPr lang="en-GB" sz="1836" dirty="0">
              <a:solidFill>
                <a:srgbClr val="FFFFFF"/>
              </a:solidFill>
            </a:endParaRPr>
          </a:p>
        </p:txBody>
      </p:sp>
      <p:sp>
        <p:nvSpPr>
          <p:cNvPr id="26" name="Notched Right Arrow 25"/>
          <p:cNvSpPr/>
          <p:nvPr/>
        </p:nvSpPr>
        <p:spPr bwMode="auto">
          <a:xfrm rot="20655833">
            <a:off x="2559629" y="4486060"/>
            <a:ext cx="3702519" cy="312500"/>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Notched Right Arrow 26"/>
          <p:cNvSpPr/>
          <p:nvPr/>
        </p:nvSpPr>
        <p:spPr bwMode="auto">
          <a:xfrm rot="9796578">
            <a:off x="1393225" y="4872056"/>
            <a:ext cx="4831937" cy="312500"/>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Explosion 1 27"/>
          <p:cNvSpPr/>
          <p:nvPr/>
        </p:nvSpPr>
        <p:spPr>
          <a:xfrm>
            <a:off x="2757071" y="2886515"/>
            <a:ext cx="1566310" cy="83891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wrap="none" lIns="0" tIns="0" rIns="0" bIns="0" rtlCol="0" anchor="ctr"/>
          <a:lstStyle/>
          <a:p>
            <a:pPr algn="ctr" defTabSz="932559"/>
            <a:r>
              <a:rPr lang="en-US" sz="1836" dirty="0" err="1">
                <a:solidFill>
                  <a:srgbClr val="FFFFFF"/>
                </a:solidFill>
              </a:rPr>
              <a:t>LoadSettings</a:t>
            </a:r>
            <a:endParaRPr lang="en-GB" sz="1836" dirty="0">
              <a:solidFill>
                <a:srgbClr val="FFFFFF"/>
              </a:solidFill>
            </a:endParaRPr>
          </a:p>
        </p:txBody>
      </p:sp>
      <p:sp>
        <p:nvSpPr>
          <p:cNvPr id="29" name="Notched Right Arrow 28"/>
          <p:cNvSpPr/>
          <p:nvPr/>
        </p:nvSpPr>
        <p:spPr bwMode="auto">
          <a:xfrm rot="16550090">
            <a:off x="1125627" y="3891389"/>
            <a:ext cx="1983885" cy="312500"/>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ctagon 5"/>
          <p:cNvSpPr/>
          <p:nvPr/>
        </p:nvSpPr>
        <p:spPr>
          <a:xfrm>
            <a:off x="1194715" y="1773873"/>
            <a:ext cx="186521" cy="186521"/>
          </a:xfrm>
          <a:prstGeom prst="octag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932559"/>
            <a:endParaRPr lang="en-GB" sz="1836">
              <a:solidFill>
                <a:srgbClr val="FFFFFF"/>
              </a:solidFill>
            </a:endParaRPr>
          </a:p>
        </p:txBody>
      </p:sp>
      <p:sp>
        <p:nvSpPr>
          <p:cNvPr id="31" name="Notched Right Arrow 30"/>
          <p:cNvSpPr/>
          <p:nvPr/>
        </p:nvSpPr>
        <p:spPr bwMode="auto">
          <a:xfrm rot="5765654">
            <a:off x="1136501" y="4163260"/>
            <a:ext cx="1471073" cy="312500"/>
          </a:xfrm>
          <a:prstGeom prst="notchedRightArrow">
            <a:avLst>
              <a:gd name="adj1" fmla="val 40328"/>
              <a:gd name="adj2" fmla="val 50000"/>
            </a:avLst>
          </a:prstGeom>
          <a:gradFill flip="none" rotWithShape="1">
            <a:gsLst>
              <a:gs pos="0">
                <a:srgbClr val="000000"/>
              </a:gs>
              <a:gs pos="39999">
                <a:srgbClr val="0A128C"/>
              </a:gs>
              <a:gs pos="70000">
                <a:srgbClr val="181CC7"/>
              </a:gs>
              <a:gs pos="88000">
                <a:srgbClr val="7005D4"/>
              </a:gs>
              <a:gs pos="100000">
                <a:srgbClr val="8C3D91"/>
              </a:gs>
            </a:gsLst>
            <a:path path="circle">
              <a:fillToRect t="100000" r="100000"/>
            </a:path>
            <a:tileRect l="-100000" b="-100000"/>
          </a:gradFill>
          <a:ln>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1055137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ppt_w</p:attrName>
                                        </p:attrNameLst>
                                      </p:cBhvr>
                                      <p:tavLst>
                                        <p:tav tm="0">
                                          <p:val>
                                            <p:fltVal val="0"/>
                                          </p:val>
                                        </p:tav>
                                        <p:tav tm="100000">
                                          <p:val>
                                            <p:strVal val="#ppt_w"/>
                                          </p:val>
                                        </p:tav>
                                      </p:tavLst>
                                    </p:anim>
                                    <p:anim calcmode="lin" valueType="num">
                                      <p:cBhvr>
                                        <p:cTn id="8" dur="250" fill="hold"/>
                                        <p:tgtEl>
                                          <p:spTgt spid="8"/>
                                        </p:tgtEl>
                                        <p:attrNameLst>
                                          <p:attrName>ppt_h</p:attrName>
                                        </p:attrNameLst>
                                      </p:cBhvr>
                                      <p:tavLst>
                                        <p:tav tm="0">
                                          <p:val>
                                            <p:fltVal val="0"/>
                                          </p:val>
                                        </p:tav>
                                        <p:tav tm="100000">
                                          <p:val>
                                            <p:strVal val="#ppt_h"/>
                                          </p:val>
                                        </p:tav>
                                      </p:tavLst>
                                    </p:anim>
                                    <p:animEffect transition="in" filter="fade">
                                      <p:cBhvr>
                                        <p:cTn id="9" dur="250"/>
                                        <p:tgtEl>
                                          <p:spTgt spid="8"/>
                                        </p:tgtEl>
                                      </p:cBhvr>
                                    </p:animEffect>
                                  </p:childTnLst>
                                </p:cTn>
                              </p:par>
                            </p:childTnLst>
                          </p:cTn>
                        </p:par>
                        <p:par>
                          <p:cTn id="10" fill="hold">
                            <p:stCondLst>
                              <p:cond delay="250"/>
                            </p:stCondLst>
                            <p:childTnLst>
                              <p:par>
                                <p:cTn id="11" presetID="1"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0" presetClass="path" presetSubtype="0" fill="hold" grpId="0" nodeType="withEffect">
                                  <p:stCondLst>
                                    <p:cond delay="0"/>
                                  </p:stCondLst>
                                  <p:childTnLst>
                                    <p:animMotion origin="layout" path="M -7.08333E-6 2.96296E-6 L 0.05624 0.00185 L 0.06562 0.01667 L 0.06666 0.04259 L 0.06718 0.13611 " pathEditMode="relative" ptsTypes="AAAAA">
                                      <p:cBhvr>
                                        <p:cTn id="14" dur="500" fill="hold"/>
                                        <p:tgtEl>
                                          <p:spTgt spid="6"/>
                                        </p:tgtEl>
                                        <p:attrNameLst>
                                          <p:attrName>ppt_x</p:attrName>
                                          <p:attrName>ppt_y</p:attrName>
                                        </p:attrNameLst>
                                      </p:cBhvr>
                                    </p:animMotion>
                                  </p:childTnLst>
                                </p:cTn>
                              </p:par>
                              <p:par>
                                <p:cTn id="15" presetID="10" presetClass="exit" presetSubtype="0" fill="hold" grpId="1" nodeType="withEffect">
                                  <p:stCondLst>
                                    <p:cond delay="75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 presetClass="entr" presetSubtype="0" fill="hold" grpId="0" nodeType="withEffect">
                                  <p:stCondLst>
                                    <p:cond delay="750"/>
                                  </p:stCondLst>
                                  <p:childTnLst>
                                    <p:set>
                                      <p:cBhvr>
                                        <p:cTn id="19" dur="1" fill="hold">
                                          <p:stCondLst>
                                            <p:cond delay="0"/>
                                          </p:stCondLst>
                                        </p:cTn>
                                        <p:tgtEl>
                                          <p:spTgt spid="14"/>
                                        </p:tgtEl>
                                        <p:attrNameLst>
                                          <p:attrName>style.visibility</p:attrName>
                                        </p:attrNameLst>
                                      </p:cBhvr>
                                      <p:to>
                                        <p:strVal val="visible"/>
                                      </p:to>
                                    </p:set>
                                  </p:childTnLst>
                                </p:cTn>
                              </p:par>
                              <p:par>
                                <p:cTn id="20" presetID="0" presetClass="path" presetSubtype="0" fill="hold" grpId="1" nodeType="withEffect">
                                  <p:stCondLst>
                                    <p:cond delay="750"/>
                                  </p:stCondLst>
                                  <p:childTnLst>
                                    <p:animMotion origin="layout" path="M 0.11792 0.13681 L 0.38502 0.13311 L 0.39948 0.14699 L 0.40078 0.18704 L 0.40078 0.25811 " pathEditMode="relative" rAng="0" ptsTypes="AAAAA">
                                      <p:cBhvr>
                                        <p:cTn id="21" dur="1000" fill="hold"/>
                                        <p:tgtEl>
                                          <p:spTgt spid="6"/>
                                        </p:tgtEl>
                                        <p:attrNameLst>
                                          <p:attrName>ppt_x</p:attrName>
                                          <p:attrName>ppt_y</p:attrName>
                                        </p:attrNameLst>
                                      </p:cBhvr>
                                      <p:rCtr x="14137" y="5880"/>
                                    </p:animMotion>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250" fill="hold"/>
                                        <p:tgtEl>
                                          <p:spTgt spid="10"/>
                                        </p:tgtEl>
                                        <p:attrNameLst>
                                          <p:attrName>ppt_w</p:attrName>
                                        </p:attrNameLst>
                                      </p:cBhvr>
                                      <p:tavLst>
                                        <p:tav tm="0">
                                          <p:val>
                                            <p:fltVal val="0"/>
                                          </p:val>
                                        </p:tav>
                                        <p:tav tm="100000">
                                          <p:val>
                                            <p:strVal val="#ppt_w"/>
                                          </p:val>
                                        </p:tav>
                                      </p:tavLst>
                                    </p:anim>
                                    <p:anim calcmode="lin" valueType="num">
                                      <p:cBhvr>
                                        <p:cTn id="26" dur="250" fill="hold"/>
                                        <p:tgtEl>
                                          <p:spTgt spid="10"/>
                                        </p:tgtEl>
                                        <p:attrNameLst>
                                          <p:attrName>ppt_h</p:attrName>
                                        </p:attrNameLst>
                                      </p:cBhvr>
                                      <p:tavLst>
                                        <p:tav tm="0">
                                          <p:val>
                                            <p:fltVal val="0"/>
                                          </p:val>
                                        </p:tav>
                                        <p:tav tm="100000">
                                          <p:val>
                                            <p:strVal val="#ppt_h"/>
                                          </p:val>
                                        </p:tav>
                                      </p:tavLst>
                                    </p:anim>
                                    <p:animEffect transition="in" filter="fade">
                                      <p:cBhvr>
                                        <p:cTn id="27" dur="250"/>
                                        <p:tgtEl>
                                          <p:spTgt spid="1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250" fill="hold"/>
                                        <p:tgtEl>
                                          <p:spTgt spid="11"/>
                                        </p:tgtEl>
                                        <p:attrNameLst>
                                          <p:attrName>ppt_w</p:attrName>
                                        </p:attrNameLst>
                                      </p:cBhvr>
                                      <p:tavLst>
                                        <p:tav tm="0">
                                          <p:val>
                                            <p:fltVal val="0"/>
                                          </p:val>
                                        </p:tav>
                                        <p:tav tm="100000">
                                          <p:val>
                                            <p:strVal val="#ppt_w"/>
                                          </p:val>
                                        </p:tav>
                                      </p:tavLst>
                                    </p:anim>
                                    <p:anim calcmode="lin" valueType="num">
                                      <p:cBhvr>
                                        <p:cTn id="31" dur="250" fill="hold"/>
                                        <p:tgtEl>
                                          <p:spTgt spid="11"/>
                                        </p:tgtEl>
                                        <p:attrNameLst>
                                          <p:attrName>ppt_h</p:attrName>
                                        </p:attrNameLst>
                                      </p:cBhvr>
                                      <p:tavLst>
                                        <p:tav tm="0">
                                          <p:val>
                                            <p:fltVal val="0"/>
                                          </p:val>
                                        </p:tav>
                                        <p:tav tm="100000">
                                          <p:val>
                                            <p:strVal val="#ppt_h"/>
                                          </p:val>
                                        </p:tav>
                                      </p:tavLst>
                                    </p:anim>
                                    <p:animEffect transition="in" filter="fade">
                                      <p:cBhvr>
                                        <p:cTn id="32" dur="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50"/>
                                        <p:tgtEl>
                                          <p:spTgt spid="12"/>
                                        </p:tgtEl>
                                      </p:cBhvr>
                                    </p:animEffect>
                                  </p:childTnLst>
                                </p:cTn>
                              </p:par>
                              <p:par>
                                <p:cTn id="38" presetID="0" presetClass="path" presetSubtype="0" fill="hold" grpId="2" nodeType="withEffect">
                                  <p:stCondLst>
                                    <p:cond delay="0"/>
                                  </p:stCondLst>
                                  <p:childTnLst>
                                    <p:animMotion origin="layout" path="M 0.40078 0.28033 L 0.38945 0.29051 L 0.18215 0.19375 L 0.12899 0.16482 L 0.09355 0.14815 " pathEditMode="relative" rAng="0" ptsTypes="AAAAA">
                                      <p:cBhvr>
                                        <p:cTn id="39" dur="1000" fill="hold"/>
                                        <p:tgtEl>
                                          <p:spTgt spid="6"/>
                                        </p:tgtEl>
                                        <p:attrNameLst>
                                          <p:attrName>ppt_x</p:attrName>
                                          <p:attrName>ppt_y</p:attrName>
                                        </p:attrNameLst>
                                      </p:cBhvr>
                                      <p:rCtr x="-15362" y="-6111"/>
                                    </p:animMotion>
                                  </p:childTnLst>
                                </p:cTn>
                              </p:par>
                              <p:par>
                                <p:cTn id="40" presetID="22" presetClass="exit" presetSubtype="4" fill="hold" grpId="1" nodeType="withEffect">
                                  <p:stCondLst>
                                    <p:cond delay="1000"/>
                                  </p:stCondLst>
                                  <p:childTnLst>
                                    <p:animEffect transition="out" filter="wipe(down)">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250" fill="hold"/>
                                        <p:tgtEl>
                                          <p:spTgt spid="22"/>
                                        </p:tgtEl>
                                        <p:attrNameLst>
                                          <p:attrName>ppt_w</p:attrName>
                                        </p:attrNameLst>
                                      </p:cBhvr>
                                      <p:tavLst>
                                        <p:tav tm="0">
                                          <p:val>
                                            <p:fltVal val="0"/>
                                          </p:val>
                                        </p:tav>
                                        <p:tav tm="100000">
                                          <p:val>
                                            <p:strVal val="#ppt_w"/>
                                          </p:val>
                                        </p:tav>
                                      </p:tavLst>
                                    </p:anim>
                                    <p:anim calcmode="lin" valueType="num">
                                      <p:cBhvr>
                                        <p:cTn id="47" dur="250" fill="hold"/>
                                        <p:tgtEl>
                                          <p:spTgt spid="22"/>
                                        </p:tgtEl>
                                        <p:attrNameLst>
                                          <p:attrName>ppt_h</p:attrName>
                                        </p:attrNameLst>
                                      </p:cBhvr>
                                      <p:tavLst>
                                        <p:tav tm="0">
                                          <p:val>
                                            <p:fltVal val="0"/>
                                          </p:val>
                                        </p:tav>
                                        <p:tav tm="100000">
                                          <p:val>
                                            <p:strVal val="#ppt_h"/>
                                          </p:val>
                                        </p:tav>
                                      </p:tavLst>
                                    </p:anim>
                                    <p:animEffect transition="in" filter="fade">
                                      <p:cBhvr>
                                        <p:cTn id="48" dur="250"/>
                                        <p:tgtEl>
                                          <p:spTgt spid="2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250" fill="hold"/>
                                        <p:tgtEl>
                                          <p:spTgt spid="21"/>
                                        </p:tgtEl>
                                        <p:attrNameLst>
                                          <p:attrName>ppt_w</p:attrName>
                                        </p:attrNameLst>
                                      </p:cBhvr>
                                      <p:tavLst>
                                        <p:tav tm="0">
                                          <p:val>
                                            <p:fltVal val="0"/>
                                          </p:val>
                                        </p:tav>
                                        <p:tav tm="100000">
                                          <p:val>
                                            <p:strVal val="#ppt_w"/>
                                          </p:val>
                                        </p:tav>
                                      </p:tavLst>
                                    </p:anim>
                                    <p:anim calcmode="lin" valueType="num">
                                      <p:cBhvr>
                                        <p:cTn id="52" dur="250" fill="hold"/>
                                        <p:tgtEl>
                                          <p:spTgt spid="21"/>
                                        </p:tgtEl>
                                        <p:attrNameLst>
                                          <p:attrName>ppt_h</p:attrName>
                                        </p:attrNameLst>
                                      </p:cBhvr>
                                      <p:tavLst>
                                        <p:tav tm="0">
                                          <p:val>
                                            <p:fltVal val="0"/>
                                          </p:val>
                                        </p:tav>
                                        <p:tav tm="100000">
                                          <p:val>
                                            <p:strVal val="#ppt_h"/>
                                          </p:val>
                                        </p:tav>
                                      </p:tavLst>
                                    </p:anim>
                                    <p:animEffect transition="in" filter="fade">
                                      <p:cBhvr>
                                        <p:cTn id="53" dur="25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right)">
                                      <p:cBhvr>
                                        <p:cTn id="58" dur="250"/>
                                        <p:tgtEl>
                                          <p:spTgt spid="23"/>
                                        </p:tgtEl>
                                      </p:cBhvr>
                                    </p:animEffect>
                                  </p:childTnLst>
                                </p:cTn>
                              </p:par>
                              <p:par>
                                <p:cTn id="59" presetID="0" presetClass="path" presetSubtype="0" accel="50000" decel="50000" fill="hold" grpId="3" nodeType="withEffect">
                                  <p:stCondLst>
                                    <p:cond delay="0"/>
                                  </p:stCondLst>
                                  <p:childTnLst>
                                    <p:animMotion origin="layout" path="M 0.06723 0.13611 L 0.00847 0.13797 L -0.00169 0.15579 L -2.76873E-6 0.4169 " pathEditMode="relative" rAng="0" ptsTypes="AAAA">
                                      <p:cBhvr>
                                        <p:cTn id="60" dur="1000" fill="hold"/>
                                        <p:tgtEl>
                                          <p:spTgt spid="6"/>
                                        </p:tgtEl>
                                        <p:attrNameLst>
                                          <p:attrName>ppt_x</p:attrName>
                                          <p:attrName>ppt_y</p:attrName>
                                        </p:attrNameLst>
                                      </p:cBhvr>
                                      <p:rCtr x="-3453" y="14028"/>
                                    </p:animMotion>
                                  </p:childTnLst>
                                </p:cTn>
                              </p:par>
                              <p:par>
                                <p:cTn id="61" presetID="22" presetClass="exit" presetSubtype="4" fill="hold" grpId="1" nodeType="withEffect">
                                  <p:stCondLst>
                                    <p:cond delay="500"/>
                                  </p:stCondLst>
                                  <p:childTnLst>
                                    <p:animEffect transition="out" filter="wipe(down)">
                                      <p:cBhvr>
                                        <p:cTn id="62" dur="500"/>
                                        <p:tgtEl>
                                          <p:spTgt spid="23"/>
                                        </p:tgtEl>
                                      </p:cBhvr>
                                    </p:animEffect>
                                    <p:set>
                                      <p:cBhvr>
                                        <p:cTn id="63" dur="1" fill="hold">
                                          <p:stCondLst>
                                            <p:cond delay="499"/>
                                          </p:stCondLst>
                                        </p:cTn>
                                        <p:tgtEl>
                                          <p:spTgt spid="2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250" fill="hold"/>
                                        <p:tgtEl>
                                          <p:spTgt spid="17"/>
                                        </p:tgtEl>
                                        <p:attrNameLst>
                                          <p:attrName>ppt_w</p:attrName>
                                        </p:attrNameLst>
                                      </p:cBhvr>
                                      <p:tavLst>
                                        <p:tav tm="0">
                                          <p:val>
                                            <p:fltVal val="0"/>
                                          </p:val>
                                        </p:tav>
                                        <p:tav tm="100000">
                                          <p:val>
                                            <p:strVal val="#ppt_w"/>
                                          </p:val>
                                        </p:tav>
                                      </p:tavLst>
                                    </p:anim>
                                    <p:anim calcmode="lin" valueType="num">
                                      <p:cBhvr>
                                        <p:cTn id="69" dur="250" fill="hold"/>
                                        <p:tgtEl>
                                          <p:spTgt spid="17"/>
                                        </p:tgtEl>
                                        <p:attrNameLst>
                                          <p:attrName>ppt_h</p:attrName>
                                        </p:attrNameLst>
                                      </p:cBhvr>
                                      <p:tavLst>
                                        <p:tav tm="0">
                                          <p:val>
                                            <p:fltVal val="0"/>
                                          </p:val>
                                        </p:tav>
                                        <p:tav tm="100000">
                                          <p:val>
                                            <p:strVal val="#ppt_h"/>
                                          </p:val>
                                        </p:tav>
                                      </p:tavLst>
                                    </p:anim>
                                    <p:animEffect transition="in" filter="fade">
                                      <p:cBhvr>
                                        <p:cTn id="70" dur="250"/>
                                        <p:tgtEl>
                                          <p:spTgt spid="17"/>
                                        </p:tgtEl>
                                      </p:cBhvr>
                                    </p:animEffect>
                                  </p:childTnLst>
                                </p:cTn>
                              </p:par>
                              <p:par>
                                <p:cTn id="71" presetID="0" presetClass="path" presetSubtype="0" fill="hold" grpId="4" nodeType="withEffect">
                                  <p:stCondLst>
                                    <p:cond delay="0"/>
                                  </p:stCondLst>
                                  <p:childTnLst>
                                    <p:animMotion origin="layout" path="M 4.69055E-6 0.4169 L 0.00208 0.50162 L 0.04469 0.50533 L 0.05993 0.51065 L 0.06293 0.54306 L 0.06397 0.56667 L -0.00196 0.55209 L -0.0142 0.57199 " pathEditMode="relative" ptsTypes="AAAAAAAA">
                                      <p:cBhvr>
                                        <p:cTn id="72" dur="2000" fill="hold"/>
                                        <p:tgtEl>
                                          <p:spTgt spid="6"/>
                                        </p:tgtEl>
                                        <p:attrNameLst>
                                          <p:attrName>ppt_x</p:attrName>
                                          <p:attrName>ppt_y</p:attrName>
                                        </p:attrNameLst>
                                      </p:cBhvr>
                                    </p:animMotion>
                                  </p:childTnLst>
                                </p:cTn>
                              </p:par>
                              <p:par>
                                <p:cTn id="73" presetID="1" presetClass="entr" presetSubtype="0" fill="hold" grpId="0" nodeType="withEffect">
                                  <p:stCondLst>
                                    <p:cond delay="250"/>
                                  </p:stCondLst>
                                  <p:childTnLst>
                                    <p:set>
                                      <p:cBhvr>
                                        <p:cTn id="74" dur="1" fill="hold">
                                          <p:stCondLst>
                                            <p:cond delay="0"/>
                                          </p:stCondLst>
                                        </p:cTn>
                                        <p:tgtEl>
                                          <p:spTgt spid="18"/>
                                        </p:tgtEl>
                                        <p:attrNameLst>
                                          <p:attrName>style.visibility</p:attrName>
                                        </p:attrNameLst>
                                      </p:cBhvr>
                                      <p:to>
                                        <p:strVal val="visible"/>
                                      </p:to>
                                    </p:set>
                                  </p:childTnLst>
                                </p:cTn>
                              </p:par>
                              <p:par>
                                <p:cTn id="75" presetID="22" presetClass="exit" presetSubtype="2" fill="hold" grpId="1" nodeType="withEffect">
                                  <p:stCondLst>
                                    <p:cond delay="1750"/>
                                  </p:stCondLst>
                                  <p:childTnLst>
                                    <p:animEffect transition="out" filter="wipe(right)">
                                      <p:cBhvr>
                                        <p:cTn id="76" dur="250"/>
                                        <p:tgtEl>
                                          <p:spTgt spid="18"/>
                                        </p:tgtEl>
                                      </p:cBhvr>
                                    </p:animEffect>
                                    <p:set>
                                      <p:cBhvr>
                                        <p:cTn id="77" dur="1" fill="hold">
                                          <p:stCondLst>
                                            <p:cond delay="249"/>
                                          </p:stCondLst>
                                        </p:cTn>
                                        <p:tgtEl>
                                          <p:spTgt spid="18"/>
                                        </p:tgtEl>
                                        <p:attrNameLst>
                                          <p:attrName>style.visibility</p:attrName>
                                        </p:attrNameLst>
                                      </p:cBhvr>
                                      <p:to>
                                        <p:strVal val="hidden"/>
                                      </p:to>
                                    </p:set>
                                  </p:childTnLst>
                                </p:cTn>
                              </p:par>
                              <p:par>
                                <p:cTn id="78" presetID="10" presetClass="exit" presetSubtype="0" fill="hold" grpId="1" nodeType="withEffect">
                                  <p:stCondLst>
                                    <p:cond delay="1750"/>
                                  </p:stCondLst>
                                  <p:childTnLst>
                                    <p:animEffect transition="out" filter="fade">
                                      <p:cBhvr>
                                        <p:cTn id="79" dur="250"/>
                                        <p:tgtEl>
                                          <p:spTgt spid="17"/>
                                        </p:tgtEl>
                                      </p:cBhvr>
                                    </p:animEffect>
                                    <p:set>
                                      <p:cBhvr>
                                        <p:cTn id="80" dur="1" fill="hold">
                                          <p:stCondLst>
                                            <p:cond delay="249"/>
                                          </p:stCondLst>
                                        </p:cTn>
                                        <p:tgtEl>
                                          <p:spTgt spid="17"/>
                                        </p:tgtEl>
                                        <p:attrNameLst>
                                          <p:attrName>style.visibility</p:attrName>
                                        </p:attrNameLst>
                                      </p:cBhvr>
                                      <p:to>
                                        <p:strVal val="hidden"/>
                                      </p:to>
                                    </p:set>
                                  </p:childTnLst>
                                </p:cTn>
                              </p:par>
                            </p:childTnLst>
                          </p:cTn>
                        </p:par>
                        <p:par>
                          <p:cTn id="81" fill="hold">
                            <p:stCondLst>
                              <p:cond delay="2000"/>
                            </p:stCondLst>
                            <p:childTnLst>
                              <p:par>
                                <p:cTn id="82" presetID="0" presetClass="path" presetSubtype="0" fill="hold" grpId="5" nodeType="afterEffect">
                                  <p:stCondLst>
                                    <p:cond delay="0"/>
                                  </p:stCondLst>
                                  <p:childTnLst>
                                    <p:animMotion origin="layout" path="M -0.0142 0.572 L -0.03348 0.57547 L -0.04769 0.55024 L -0.05277 0.48727 L -0.05277 0.01158 L -0.04261 -0.02453 L -0.02332 -0.03356 L -0.00912 -0.02268 L -0.00104 0.02246 L 0.00104 0.0801 L 2.34528E-6 0.2926 L 0.00104 0.31598 " pathEditMode="relative" ptsTypes="AAAAAAAAAAAA">
                                      <p:cBhvr>
                                        <p:cTn id="83" dur="2000" fill="hold"/>
                                        <p:tgtEl>
                                          <p:spTgt spid="6"/>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p:cTn id="88" dur="250" fill="hold"/>
                                        <p:tgtEl>
                                          <p:spTgt spid="24"/>
                                        </p:tgtEl>
                                        <p:attrNameLst>
                                          <p:attrName>ppt_w</p:attrName>
                                        </p:attrNameLst>
                                      </p:cBhvr>
                                      <p:tavLst>
                                        <p:tav tm="0">
                                          <p:val>
                                            <p:fltVal val="0"/>
                                          </p:val>
                                        </p:tav>
                                        <p:tav tm="100000">
                                          <p:val>
                                            <p:strVal val="#ppt_w"/>
                                          </p:val>
                                        </p:tav>
                                      </p:tavLst>
                                    </p:anim>
                                    <p:anim calcmode="lin" valueType="num">
                                      <p:cBhvr>
                                        <p:cTn id="89" dur="250" fill="hold"/>
                                        <p:tgtEl>
                                          <p:spTgt spid="24"/>
                                        </p:tgtEl>
                                        <p:attrNameLst>
                                          <p:attrName>ppt_h</p:attrName>
                                        </p:attrNameLst>
                                      </p:cBhvr>
                                      <p:tavLst>
                                        <p:tav tm="0">
                                          <p:val>
                                            <p:fltVal val="0"/>
                                          </p:val>
                                        </p:tav>
                                        <p:tav tm="100000">
                                          <p:val>
                                            <p:strVal val="#ppt_h"/>
                                          </p:val>
                                        </p:tav>
                                      </p:tavLst>
                                    </p:anim>
                                    <p:animEffect transition="in" filter="fade">
                                      <p:cBhvr>
                                        <p:cTn id="90" dur="250"/>
                                        <p:tgtEl>
                                          <p:spTgt spid="24"/>
                                        </p:tgtEl>
                                      </p:cBhvr>
                                    </p:animEffect>
                                  </p:childTnLst>
                                </p:cTn>
                              </p:par>
                            </p:childTnLst>
                          </p:cTn>
                        </p:par>
                        <p:par>
                          <p:cTn id="91" fill="hold">
                            <p:stCondLst>
                              <p:cond delay="250"/>
                            </p:stCondLst>
                            <p:childTnLst>
                              <p:par>
                                <p:cTn id="92" presetID="42" presetClass="path" presetSubtype="0" fill="hold" grpId="1" nodeType="afterEffect">
                                  <p:stCondLst>
                                    <p:cond delay="0"/>
                                  </p:stCondLst>
                                  <p:childTnLst>
                                    <p:animMotion origin="layout" path="M -3.90879E-7 4.44444E-6 L -0.40886 0.11481 " pathEditMode="relative" rAng="0" ptsTypes="AA">
                                      <p:cBhvr>
                                        <p:cTn id="93" dur="500" fill="hold"/>
                                        <p:tgtEl>
                                          <p:spTgt spid="24"/>
                                        </p:tgtEl>
                                        <p:attrNameLst>
                                          <p:attrName>ppt_x</p:attrName>
                                          <p:attrName>ppt_y</p:attrName>
                                        </p:attrNameLst>
                                      </p:cBhvr>
                                      <p:rCtr x="-20443" y="5741"/>
                                    </p:animMotion>
                                  </p:childTnLst>
                                </p:cTn>
                              </p:par>
                              <p:par>
                                <p:cTn id="94" presetID="42" presetClass="path" presetSubtype="0" fill="hold" grpId="1" nodeType="withEffect">
                                  <p:stCondLst>
                                    <p:cond delay="0"/>
                                  </p:stCondLst>
                                  <p:childTnLst>
                                    <p:animMotion origin="layout" path="M -3.90879E-7 2.22222E-6 L -0.40769 0.11296 " pathEditMode="relative" rAng="0" ptsTypes="AA">
                                      <p:cBhvr>
                                        <p:cTn id="95" dur="500" fill="hold"/>
                                        <p:tgtEl>
                                          <p:spTgt spid="11"/>
                                        </p:tgtEl>
                                        <p:attrNameLst>
                                          <p:attrName>ppt_x</p:attrName>
                                          <p:attrName>ppt_y</p:attrName>
                                        </p:attrNameLst>
                                      </p:cBhvr>
                                      <p:rCtr x="-20391" y="5648"/>
                                    </p:animMotion>
                                  </p:childTnLst>
                                </p:cTn>
                              </p:par>
                              <p:par>
                                <p:cTn id="96" presetID="22" presetClass="entr" presetSubtype="2"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right)">
                                      <p:cBhvr>
                                        <p:cTn id="98" dur="500"/>
                                        <p:tgtEl>
                                          <p:spTgt spid="26"/>
                                        </p:tgtEl>
                                      </p:cBhvr>
                                    </p:animEffect>
                                  </p:childTnLst>
                                </p:cTn>
                              </p:par>
                            </p:childTnLst>
                          </p:cTn>
                        </p:par>
                        <p:par>
                          <p:cTn id="99" fill="hold">
                            <p:stCondLst>
                              <p:cond delay="750"/>
                            </p:stCondLst>
                            <p:childTnLst>
                              <p:par>
                                <p:cTn id="100" presetID="0" presetClass="path" presetSubtype="0" fill="hold" grpId="6" nodeType="afterEffect">
                                  <p:stCondLst>
                                    <p:cond delay="0"/>
                                  </p:stCondLst>
                                  <p:childTnLst>
                                    <p:animMotion origin="layout" path="M 0.00104 0.31598 L 0.00208 0.46737 L 0.01824 0.48542 L 0.06084 0.4764 L 0.11974 0.46204 L 0.38137 0.33033 L 0.40573 0.30695 " pathEditMode="relative" ptsTypes="AAAAAAA">
                                      <p:cBhvr>
                                        <p:cTn id="101" dur="1500" fill="hold"/>
                                        <p:tgtEl>
                                          <p:spTgt spid="6"/>
                                        </p:tgtEl>
                                        <p:attrNameLst>
                                          <p:attrName>ppt_x</p:attrName>
                                          <p:attrName>ppt_y</p:attrName>
                                        </p:attrNameLst>
                                      </p:cBhvr>
                                    </p:animMotion>
                                  </p:childTnLst>
                                </p:cTn>
                              </p:par>
                            </p:childTnLst>
                          </p:cTn>
                        </p:par>
                        <p:par>
                          <p:cTn id="102" fill="hold">
                            <p:stCondLst>
                              <p:cond delay="2250"/>
                            </p:stCondLst>
                            <p:childTnLst>
                              <p:par>
                                <p:cTn id="103" presetID="10" presetClass="exit" presetSubtype="0" fill="hold" grpId="1" nodeType="afterEffect">
                                  <p:stCondLst>
                                    <p:cond delay="0"/>
                                  </p:stCondLst>
                                  <p:childTnLst>
                                    <p:animEffect transition="out" filter="fade">
                                      <p:cBhvr>
                                        <p:cTn id="104" dur="500"/>
                                        <p:tgtEl>
                                          <p:spTgt spid="10"/>
                                        </p:tgtEl>
                                      </p:cBhvr>
                                    </p:animEffect>
                                    <p:set>
                                      <p:cBhvr>
                                        <p:cTn id="105" dur="1" fill="hold">
                                          <p:stCondLst>
                                            <p:cond delay="499"/>
                                          </p:stCondLst>
                                        </p:cTn>
                                        <p:tgtEl>
                                          <p:spTgt spid="10"/>
                                        </p:tgtEl>
                                        <p:attrNameLst>
                                          <p:attrName>style.visibility</p:attrName>
                                        </p:attrNameLst>
                                      </p:cBhvr>
                                      <p:to>
                                        <p:strVal val="hidden"/>
                                      </p:to>
                                    </p:set>
                                  </p:childTnLst>
                                </p:cTn>
                              </p:par>
                              <p:par>
                                <p:cTn id="106" presetID="10" presetClass="exit" presetSubtype="0" fill="hold" grpId="2" nodeType="withEffect">
                                  <p:stCondLst>
                                    <p:cond delay="0"/>
                                  </p:stCondLst>
                                  <p:childTnLst>
                                    <p:animEffect transition="out" filter="fade">
                                      <p:cBhvr>
                                        <p:cTn id="107" dur="500"/>
                                        <p:tgtEl>
                                          <p:spTgt spid="11"/>
                                        </p:tgtEl>
                                      </p:cBhvr>
                                    </p:animEffect>
                                    <p:set>
                                      <p:cBhvr>
                                        <p:cTn id="108" dur="1" fill="hold">
                                          <p:stCondLst>
                                            <p:cond delay="499"/>
                                          </p:stCondLst>
                                        </p:cTn>
                                        <p:tgtEl>
                                          <p:spTgt spid="11"/>
                                        </p:tgtEl>
                                        <p:attrNameLst>
                                          <p:attrName>style.visibility</p:attrName>
                                        </p:attrNameLst>
                                      </p:cBhvr>
                                      <p:to>
                                        <p:strVal val="hidden"/>
                                      </p:to>
                                    </p:set>
                                  </p:childTnLst>
                                </p:cTn>
                              </p:par>
                              <p:par>
                                <p:cTn id="109" presetID="10" presetClass="exit" presetSubtype="0" fill="hold" grpId="2"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grpId="0"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wipe(right)">
                                      <p:cBhvr>
                                        <p:cTn id="116" dur="250"/>
                                        <p:tgtEl>
                                          <p:spTgt spid="27"/>
                                        </p:tgtEl>
                                      </p:cBhvr>
                                    </p:animEffect>
                                  </p:childTnLst>
                                </p:cTn>
                              </p:par>
                              <p:par>
                                <p:cTn id="117" presetID="0" presetClass="path" presetSubtype="0" fill="hold" grpId="7" nodeType="withEffect">
                                  <p:stCondLst>
                                    <p:cond delay="0"/>
                                  </p:stCondLst>
                                  <p:childTnLst>
                                    <p:animMotion origin="layout" path="M 0.40078 0.2988 L 0.39271 0.3402 L 0.28222 0.40588 L 0.0185 0.54834 L -0.01094 0.55782 " pathEditMode="relative" rAng="0" ptsTypes="AAAAA">
                                      <p:cBhvr>
                                        <p:cTn id="118" dur="1000" fill="hold"/>
                                        <p:tgtEl>
                                          <p:spTgt spid="6"/>
                                        </p:tgtEl>
                                        <p:attrNameLst>
                                          <p:attrName>ppt_x</p:attrName>
                                          <p:attrName>ppt_y</p:attrName>
                                        </p:attrNameLst>
                                      </p:cBhvr>
                                      <p:rCtr x="-20586" y="12951"/>
                                    </p:animMotion>
                                  </p:childTnLst>
                                </p:cTn>
                              </p:par>
                              <p:par>
                                <p:cTn id="119" presetID="53" presetClass="entr" presetSubtype="16" fill="hold" grpId="0" nodeType="withEffect">
                                  <p:stCondLst>
                                    <p:cond delay="0"/>
                                  </p:stCondLst>
                                  <p:childTnLst>
                                    <p:set>
                                      <p:cBhvr>
                                        <p:cTn id="120" dur="1" fill="hold">
                                          <p:stCondLst>
                                            <p:cond delay="0"/>
                                          </p:stCondLst>
                                        </p:cTn>
                                        <p:tgtEl>
                                          <p:spTgt spid="28"/>
                                        </p:tgtEl>
                                        <p:attrNameLst>
                                          <p:attrName>style.visibility</p:attrName>
                                        </p:attrNameLst>
                                      </p:cBhvr>
                                      <p:to>
                                        <p:strVal val="visible"/>
                                      </p:to>
                                    </p:set>
                                    <p:anim calcmode="lin" valueType="num">
                                      <p:cBhvr>
                                        <p:cTn id="121" dur="250" fill="hold"/>
                                        <p:tgtEl>
                                          <p:spTgt spid="28"/>
                                        </p:tgtEl>
                                        <p:attrNameLst>
                                          <p:attrName>ppt_w</p:attrName>
                                        </p:attrNameLst>
                                      </p:cBhvr>
                                      <p:tavLst>
                                        <p:tav tm="0">
                                          <p:val>
                                            <p:fltVal val="0"/>
                                          </p:val>
                                        </p:tav>
                                        <p:tav tm="100000">
                                          <p:val>
                                            <p:strVal val="#ppt_w"/>
                                          </p:val>
                                        </p:tav>
                                      </p:tavLst>
                                    </p:anim>
                                    <p:anim calcmode="lin" valueType="num">
                                      <p:cBhvr>
                                        <p:cTn id="122" dur="250" fill="hold"/>
                                        <p:tgtEl>
                                          <p:spTgt spid="28"/>
                                        </p:tgtEl>
                                        <p:attrNameLst>
                                          <p:attrName>ppt_h</p:attrName>
                                        </p:attrNameLst>
                                      </p:cBhvr>
                                      <p:tavLst>
                                        <p:tav tm="0">
                                          <p:val>
                                            <p:fltVal val="0"/>
                                          </p:val>
                                        </p:tav>
                                        <p:tav tm="100000">
                                          <p:val>
                                            <p:strVal val="#ppt_h"/>
                                          </p:val>
                                        </p:tav>
                                      </p:tavLst>
                                    </p:anim>
                                    <p:animEffect transition="in" filter="fade">
                                      <p:cBhvr>
                                        <p:cTn id="123" dur="250"/>
                                        <p:tgtEl>
                                          <p:spTgt spid="28"/>
                                        </p:tgtEl>
                                      </p:cBhvr>
                                    </p:animEffect>
                                  </p:childTnLst>
                                </p:cTn>
                              </p:par>
                              <p:par>
                                <p:cTn id="124" presetID="22" presetClass="exit" presetSubtype="8" fill="hold" grpId="1" nodeType="withEffect">
                                  <p:stCondLst>
                                    <p:cond delay="500"/>
                                  </p:stCondLst>
                                  <p:childTnLst>
                                    <p:animEffect transition="out" filter="wipe(left)">
                                      <p:cBhvr>
                                        <p:cTn id="125" dur="500"/>
                                        <p:tgtEl>
                                          <p:spTgt spid="26"/>
                                        </p:tgtEl>
                                      </p:cBhvr>
                                    </p:animEffect>
                                    <p:set>
                                      <p:cBhvr>
                                        <p:cTn id="126" dur="1" fill="hold">
                                          <p:stCondLst>
                                            <p:cond delay="499"/>
                                          </p:stCondLst>
                                        </p:cTn>
                                        <p:tgtEl>
                                          <p:spTgt spid="26"/>
                                        </p:tgtEl>
                                        <p:attrNameLst>
                                          <p:attrName>style.visibility</p:attrName>
                                        </p:attrNameLst>
                                      </p:cBhvr>
                                      <p:to>
                                        <p:strVal val="hidden"/>
                                      </p:to>
                                    </p:set>
                                  </p:childTnLst>
                                </p:cTn>
                              </p:par>
                              <p:par>
                                <p:cTn id="127" presetID="22" presetClass="exit" presetSubtype="4" fill="hold" grpId="1" nodeType="withEffect">
                                  <p:stCondLst>
                                    <p:cond delay="1000"/>
                                  </p:stCondLst>
                                  <p:childTnLst>
                                    <p:animEffect transition="out" filter="wipe(down)">
                                      <p:cBhvr>
                                        <p:cTn id="128" dur="500"/>
                                        <p:tgtEl>
                                          <p:spTgt spid="27"/>
                                        </p:tgtEl>
                                      </p:cBhvr>
                                    </p:animEffect>
                                    <p:set>
                                      <p:cBhvr>
                                        <p:cTn id="129" dur="1" fill="hold">
                                          <p:stCondLst>
                                            <p:cond delay="499"/>
                                          </p:stCondLst>
                                        </p:cTn>
                                        <p:tgtEl>
                                          <p:spTgt spid="27"/>
                                        </p:tgtEl>
                                        <p:attrNameLst>
                                          <p:attrName>style.visibility</p:attrName>
                                        </p:attrNameLst>
                                      </p:cBhvr>
                                      <p:to>
                                        <p:strVal val="hidden"/>
                                      </p:to>
                                    </p:set>
                                  </p:childTnLst>
                                </p:cTn>
                              </p:par>
                              <p:par>
                                <p:cTn id="130" presetID="42" presetClass="path" presetSubtype="0" fill="hold" grpId="1" nodeType="withEffect">
                                  <p:stCondLst>
                                    <p:cond delay="1000"/>
                                  </p:stCondLst>
                                  <p:childTnLst>
                                    <p:animMotion origin="layout" path="M 1.17264E-6 -1.48148E-6 L -0.10046 0.26621 " pathEditMode="relative" rAng="0" ptsTypes="AA">
                                      <p:cBhvr>
                                        <p:cTn id="131" dur="500" fill="hold"/>
                                        <p:tgtEl>
                                          <p:spTgt spid="21"/>
                                        </p:tgtEl>
                                        <p:attrNameLst>
                                          <p:attrName>ppt_x</p:attrName>
                                          <p:attrName>ppt_y</p:attrName>
                                        </p:attrNameLst>
                                      </p:cBhvr>
                                      <p:rCtr x="-5029" y="13310"/>
                                    </p:animMotion>
                                  </p:childTnLst>
                                </p:cTn>
                              </p:par>
                              <p:par>
                                <p:cTn id="132" presetID="42" presetClass="path" presetSubtype="0" fill="hold" grpId="1" nodeType="withEffect">
                                  <p:stCondLst>
                                    <p:cond delay="1000"/>
                                  </p:stCondLst>
                                  <p:childTnLst>
                                    <p:animMotion origin="layout" path="M -5.53746E-7 -3.7037E-7 L -0.10645 0.2662 " pathEditMode="relative" rAng="0" ptsTypes="AA">
                                      <p:cBhvr>
                                        <p:cTn id="133" dur="500" fill="hold"/>
                                        <p:tgtEl>
                                          <p:spTgt spid="28"/>
                                        </p:tgtEl>
                                        <p:attrNameLst>
                                          <p:attrName>ppt_x</p:attrName>
                                          <p:attrName>ppt_y</p:attrName>
                                        </p:attrNameLst>
                                      </p:cBhvr>
                                      <p:rCtr x="-5329" y="13310"/>
                                    </p:animMotion>
                                  </p:childTnLst>
                                </p:cTn>
                              </p:par>
                              <p:par>
                                <p:cTn id="134" presetID="22" presetClass="entr" presetSubtype="1" fill="hold" grpId="0" nodeType="withEffect">
                                  <p:stCondLst>
                                    <p:cond delay="100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500"/>
                                        <p:tgtEl>
                                          <p:spTgt spid="29"/>
                                        </p:tgtEl>
                                      </p:cBhvr>
                                    </p:animEffect>
                                  </p:childTnLst>
                                </p:cTn>
                              </p:par>
                            </p:childTnLst>
                          </p:cTn>
                        </p:par>
                      </p:childTnLst>
                    </p:cTn>
                  </p:par>
                  <p:par>
                    <p:cTn id="137" fill="hold">
                      <p:stCondLst>
                        <p:cond delay="indefinite"/>
                      </p:stCondLst>
                      <p:childTnLst>
                        <p:par>
                          <p:cTn id="138" fill="hold">
                            <p:stCondLst>
                              <p:cond delay="0"/>
                            </p:stCondLst>
                            <p:childTnLst>
                              <p:par>
                                <p:cTn id="139" presetID="0" presetClass="path" presetSubtype="0" fill="hold" grpId="9" nodeType="clickEffect">
                                  <p:stCondLst>
                                    <p:cond delay="0"/>
                                  </p:stCondLst>
                                  <p:childTnLst>
                                    <p:animMotion origin="layout" path="M -0.0142 0.57193 L -0.02697 0.58141 L -0.04599 0.56637 L -0.0512 0.51388 L -0.05224 0.00717 L -0.04599 -0.01341 L -0.03322 -0.02659 L -0.01746 -0.02474 L -0.0069 -0.00786 L -0.00052 0.0148 L -0.00052 0.46693 L 0.01538 0.48566 L 0.05551 0.47433 L 0.0787 0.14801 " pathEditMode="relative" ptsTypes="AAAAAAAAAAAAAA">
                                      <p:cBhvr>
                                        <p:cTn id="140" dur="1750" fill="hold"/>
                                        <p:tgtEl>
                                          <p:spTgt spid="6"/>
                                        </p:tgtEl>
                                        <p:attrNameLst>
                                          <p:attrName>ppt_x</p:attrName>
                                          <p:attrName>ppt_y</p:attrName>
                                        </p:attrNameLst>
                                      </p:cBhvr>
                                    </p:animMotion>
                                  </p:childTnLst>
                                </p:cTn>
                              </p:par>
                              <p:par>
                                <p:cTn id="141" presetID="10" presetClass="exit" presetSubtype="0" fill="hold" grpId="2" nodeType="withEffect">
                                  <p:stCondLst>
                                    <p:cond delay="1750"/>
                                  </p:stCondLst>
                                  <p:childTnLst>
                                    <p:animEffect transition="out" filter="fade">
                                      <p:cBhvr>
                                        <p:cTn id="142" dur="500"/>
                                        <p:tgtEl>
                                          <p:spTgt spid="21"/>
                                        </p:tgtEl>
                                      </p:cBhvr>
                                    </p:animEffect>
                                    <p:set>
                                      <p:cBhvr>
                                        <p:cTn id="143" dur="1" fill="hold">
                                          <p:stCondLst>
                                            <p:cond delay="499"/>
                                          </p:stCondLst>
                                        </p:cTn>
                                        <p:tgtEl>
                                          <p:spTgt spid="21"/>
                                        </p:tgtEl>
                                        <p:attrNameLst>
                                          <p:attrName>style.visibility</p:attrName>
                                        </p:attrNameLst>
                                      </p:cBhvr>
                                      <p:to>
                                        <p:strVal val="hidden"/>
                                      </p:to>
                                    </p:set>
                                  </p:childTnLst>
                                </p:cTn>
                              </p:par>
                              <p:par>
                                <p:cTn id="144" presetID="10" presetClass="exit" presetSubtype="0" fill="hold" grpId="2" nodeType="withEffect">
                                  <p:stCondLst>
                                    <p:cond delay="1750"/>
                                  </p:stCondLst>
                                  <p:childTnLst>
                                    <p:animEffect transition="out" filter="fade">
                                      <p:cBhvr>
                                        <p:cTn id="145" dur="500"/>
                                        <p:tgtEl>
                                          <p:spTgt spid="28"/>
                                        </p:tgtEl>
                                      </p:cBhvr>
                                    </p:animEffect>
                                    <p:set>
                                      <p:cBhvr>
                                        <p:cTn id="146" dur="1" fill="hold">
                                          <p:stCondLst>
                                            <p:cond delay="499"/>
                                          </p:stCondLst>
                                        </p:cTn>
                                        <p:tgtEl>
                                          <p:spTgt spid="28"/>
                                        </p:tgtEl>
                                        <p:attrNameLst>
                                          <p:attrName>style.visibility</p:attrName>
                                        </p:attrNameLst>
                                      </p:cBhvr>
                                      <p:to>
                                        <p:strVal val="hidden"/>
                                      </p:to>
                                    </p:set>
                                  </p:childTnLst>
                                </p:cTn>
                              </p:par>
                              <p:par>
                                <p:cTn id="147" presetID="10" presetClass="exit" presetSubtype="0" fill="hold" grpId="1" nodeType="withEffect">
                                  <p:stCondLst>
                                    <p:cond delay="1750"/>
                                  </p:stCondLst>
                                  <p:childTnLst>
                                    <p:animEffect transition="out" filter="fade">
                                      <p:cBhvr>
                                        <p:cTn id="148" dur="500"/>
                                        <p:tgtEl>
                                          <p:spTgt spid="22"/>
                                        </p:tgtEl>
                                      </p:cBhvr>
                                    </p:animEffect>
                                    <p:set>
                                      <p:cBhvr>
                                        <p:cTn id="149" dur="1" fill="hold">
                                          <p:stCondLst>
                                            <p:cond delay="499"/>
                                          </p:stCondLst>
                                        </p:cTn>
                                        <p:tgtEl>
                                          <p:spTgt spid="22"/>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0" presetClass="path" presetSubtype="0" fill="hold" grpId="8" nodeType="clickEffect">
                                  <p:stCondLst>
                                    <p:cond delay="0"/>
                                  </p:stCondLst>
                                  <p:childTnLst>
                                    <p:animMotion origin="layout" path="M 0.06515 0.15657 L 0.05394 0.24838 L 0.04078 0.45028 L 0.02059 0.49884 L -0.00078 0.54371 L -0.02306 0.57794 L -0.04938 0.5599 L -0.05146 0.4556 L -0.05355 0.142 L -0.05146 0.00139 L -0.0383 -0.02544 L -0.01902 -0.03099 L -0.00586 -0.01295 L 0.00026 0.02845 L 0.00235 0.09505 L 0.00013 0.51943 " pathEditMode="relative" rAng="0" ptsTypes="AAAAAAAAAAAAAAAA">
                                      <p:cBhvr>
                                        <p:cTn id="153" dur="2250" fill="hold"/>
                                        <p:tgtEl>
                                          <p:spTgt spid="6"/>
                                        </p:tgtEl>
                                        <p:attrNameLst>
                                          <p:attrName>ppt_x</p:attrName>
                                          <p:attrName>ppt_y</p:attrName>
                                        </p:attrNameLst>
                                      </p:cBhvr>
                                      <p:rCtr x="-5941" y="11679"/>
                                    </p:animMotion>
                                  </p:childTnLst>
                                </p:cTn>
                              </p:par>
                              <p:par>
                                <p:cTn id="154" presetID="22" presetClass="entr" presetSubtype="1"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wipe(up)">
                                      <p:cBhvr>
                                        <p:cTn id="156" dur="500"/>
                                        <p:tgtEl>
                                          <p:spTgt spid="31"/>
                                        </p:tgtEl>
                                      </p:cBhvr>
                                    </p:animEffect>
                                  </p:childTnLst>
                                </p:cTn>
                              </p:par>
                              <p:par>
                                <p:cTn id="157" presetID="22" presetClass="exit" presetSubtype="4" fill="hold" grpId="1" nodeType="withEffect">
                                  <p:stCondLst>
                                    <p:cond delay="750"/>
                                  </p:stCondLst>
                                  <p:childTnLst>
                                    <p:animEffect transition="out" filter="wipe(down)">
                                      <p:cBhvr>
                                        <p:cTn id="158" dur="250"/>
                                        <p:tgtEl>
                                          <p:spTgt spid="29"/>
                                        </p:tgtEl>
                                      </p:cBhvr>
                                    </p:animEffect>
                                    <p:set>
                                      <p:cBhvr>
                                        <p:cTn id="159" dur="1" fill="hold">
                                          <p:stCondLst>
                                            <p:cond delay="249"/>
                                          </p:stCondLst>
                                        </p:cTn>
                                        <p:tgtEl>
                                          <p:spTgt spid="29"/>
                                        </p:tgtEl>
                                        <p:attrNameLst>
                                          <p:attrName>style.visibility</p:attrName>
                                        </p:attrNameLst>
                                      </p:cBhvr>
                                      <p:to>
                                        <p:strVal val="hidden"/>
                                      </p:to>
                                    </p:set>
                                  </p:childTnLst>
                                </p:cTn>
                              </p:par>
                              <p:par>
                                <p:cTn id="160" presetID="22" presetClass="exit" presetSubtype="1" fill="hold" grpId="1" nodeType="withEffect">
                                  <p:stCondLst>
                                    <p:cond delay="1000"/>
                                  </p:stCondLst>
                                  <p:childTnLst>
                                    <p:animEffect transition="out" filter="wipe(up)">
                                      <p:cBhvr>
                                        <p:cTn id="161" dur="250"/>
                                        <p:tgtEl>
                                          <p:spTgt spid="31"/>
                                        </p:tgtEl>
                                      </p:cBhvr>
                                    </p:animEffect>
                                    <p:set>
                                      <p:cBhvr>
                                        <p:cTn id="162" dur="1" fill="hold">
                                          <p:stCondLst>
                                            <p:cond delay="24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8" grpId="0" animBg="1"/>
      <p:bldP spid="8" grpId="1" animBg="1"/>
      <p:bldP spid="13" grpId="0" animBg="1"/>
      <p:bldP spid="14" grpId="0" animBg="1"/>
      <p:bldP spid="18" grpId="0" animBg="1"/>
      <p:bldP spid="18" grpId="1" animBg="1"/>
      <p:bldP spid="11" grpId="0" animBg="1"/>
      <p:bldP spid="11" grpId="1" animBg="1"/>
      <p:bldP spid="11" grpId="2" animBg="1"/>
      <p:bldP spid="10" grpId="0" animBg="1"/>
      <p:bldP spid="10" grpId="1" animBg="1"/>
      <p:bldP spid="12" grpId="0" animBg="1"/>
      <p:bldP spid="12" grpId="1" animBg="1"/>
      <p:bldP spid="21" grpId="0" animBg="1"/>
      <p:bldP spid="21" grpId="1" animBg="1"/>
      <p:bldP spid="21" grpId="2" animBg="1"/>
      <p:bldP spid="22" grpId="0" animBg="1"/>
      <p:bldP spid="22" grpId="1" animBg="1"/>
      <p:bldP spid="23" grpId="0" animBg="1"/>
      <p:bldP spid="23" grpId="1" animBg="1"/>
      <p:bldP spid="24" grpId="0" animBg="1"/>
      <p:bldP spid="24" grpId="1" animBg="1"/>
      <p:bldP spid="24" grpId="2" animBg="1"/>
      <p:bldP spid="26" grpId="0" animBg="1"/>
      <p:bldP spid="26" grpId="1" animBg="1"/>
      <p:bldP spid="27" grpId="0" animBg="1"/>
      <p:bldP spid="27" grpId="1" animBg="1"/>
      <p:bldP spid="28" grpId="0" animBg="1"/>
      <p:bldP spid="28" grpId="1" animBg="1"/>
      <p:bldP spid="28" grpId="2" animBg="1"/>
      <p:bldP spid="29" grpId="0" animBg="1"/>
      <p:bldP spid="29" grpId="1" animBg="1"/>
      <p:bldP spid="6" grpId="0" animBg="1"/>
      <p:bldP spid="6" grpId="1" animBg="1"/>
      <p:bldP spid="6" grpId="2" animBg="1"/>
      <p:bldP spid="6" grpId="3" animBg="1"/>
      <p:bldP spid="6" grpId="4" animBg="1"/>
      <p:bldP spid="6" grpId="5" animBg="1"/>
      <p:bldP spid="6" grpId="6" animBg="1"/>
      <p:bldP spid="6" grpId="7" animBg="1"/>
      <p:bldP spid="6" grpId="8" animBg="1"/>
      <p:bldP spid="6" grpId="9" animBg="1"/>
      <p:bldP spid="31" grpId="0" animBg="1"/>
      <p:bldP spid="3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 Task&lt;</a:t>
            </a:r>
            <a:r>
              <a:rPr lang="en-US" altLang="zh-CN" dirty="0" err="1" smtClean="0"/>
              <a:t>TResult</a:t>
            </a:r>
            <a:r>
              <a:rPr lang="en-US" altLang="zh-CN" dirty="0" smtClean="0"/>
              <a:t>&gt;</a:t>
            </a:r>
            <a:endParaRPr lang="zh-CN" altLang="en-US" dirty="0"/>
          </a:p>
        </p:txBody>
      </p:sp>
      <p:sp>
        <p:nvSpPr>
          <p:cNvPr id="3" name="Text Placeholder 2"/>
          <p:cNvSpPr>
            <a:spLocks noGrp="1"/>
          </p:cNvSpPr>
          <p:nvPr>
            <p:ph type="body" sz="quarter" idx="10"/>
          </p:nvPr>
        </p:nvSpPr>
        <p:spPr>
          <a:xfrm>
            <a:off x="529662" y="1476621"/>
            <a:ext cx="11375536" cy="5050334"/>
          </a:xfrm>
        </p:spPr>
        <p:txBody>
          <a:bodyPr/>
          <a:lstStyle/>
          <a:p>
            <a:r>
              <a:rPr lang="en-US" altLang="zh-CN" sz="2800" dirty="0" smtClean="0">
                <a:latin typeface="Consolas" panose="020B0609020204030204" pitchFamily="49" charset="0"/>
                <a:cs typeface="Consolas" panose="020B0609020204030204" pitchFamily="49" charset="0"/>
              </a:rPr>
              <a:t>Background </a:t>
            </a:r>
            <a:r>
              <a:rPr lang="en-US" altLang="zh-CN" sz="2800" dirty="0">
                <a:latin typeface="Consolas" panose="020B0609020204030204" pitchFamily="49" charset="0"/>
                <a:cs typeface="Consolas" panose="020B0609020204030204" pitchFamily="49" charset="0"/>
              </a:rPr>
              <a:t>running</a:t>
            </a:r>
          </a:p>
          <a:p>
            <a:pPr marL="0" indent="0">
              <a:buNone/>
            </a:pPr>
            <a:r>
              <a:rPr lang="en-US" altLang="zh-CN" sz="2800" dirty="0">
                <a:latin typeface="Consolas" panose="020B0609020204030204" pitchFamily="49" charset="0"/>
                <a:cs typeface="Consolas" panose="020B0609020204030204" pitchFamily="49" charset="0"/>
              </a:rPr>
              <a:t>	</a:t>
            </a:r>
            <a:r>
              <a:rPr lang="en-US" altLang="zh-CN" sz="2800" dirty="0">
                <a:solidFill>
                  <a:schemeClr val="accent1"/>
                </a:solidFill>
                <a:latin typeface="Consolas" panose="020B0609020204030204" pitchFamily="49" charset="0"/>
                <a:cs typeface="Consolas" panose="020B0609020204030204" pitchFamily="49" charset="0"/>
              </a:rPr>
              <a:t>var</a:t>
            </a:r>
            <a:r>
              <a:rPr lang="en-US" altLang="zh-CN" sz="2800" dirty="0">
                <a:latin typeface="Consolas" panose="020B0609020204030204" pitchFamily="49" charset="0"/>
                <a:cs typeface="Consolas" panose="020B0609020204030204" pitchFamily="49" charset="0"/>
              </a:rPr>
              <a:t> result = </a:t>
            </a:r>
            <a:r>
              <a:rPr lang="en-US" altLang="zh-CN" sz="2800" dirty="0">
                <a:solidFill>
                  <a:schemeClr val="accent1"/>
                </a:solidFill>
                <a:latin typeface="Consolas" panose="020B0609020204030204" pitchFamily="49" charset="0"/>
                <a:cs typeface="Consolas" panose="020B0609020204030204" pitchFamily="49" charset="0"/>
              </a:rPr>
              <a:t>await</a:t>
            </a:r>
            <a:r>
              <a:rPr lang="en-US" altLang="zh-CN" sz="2800" dirty="0">
                <a:latin typeface="Consolas" panose="020B0609020204030204" pitchFamily="49" charset="0"/>
                <a:cs typeface="Consolas" panose="020B0609020204030204" pitchFamily="49" charset="0"/>
              </a:rPr>
              <a:t> </a:t>
            </a:r>
            <a:r>
              <a:rPr lang="en-US" altLang="zh-CN" sz="2800" b="1" dirty="0" err="1">
                <a:solidFill>
                  <a:schemeClr val="tx1"/>
                </a:solidFill>
                <a:latin typeface="Consolas" panose="020B0609020204030204" pitchFamily="49" charset="0"/>
                <a:cs typeface="Consolas" panose="020B0609020204030204" pitchFamily="49" charset="0"/>
              </a:rPr>
              <a:t>Task</a:t>
            </a:r>
            <a:r>
              <a:rPr lang="en-US" altLang="zh-CN" sz="2800" dirty="0" err="1">
                <a:latin typeface="Consolas" panose="020B0609020204030204" pitchFamily="49" charset="0"/>
                <a:cs typeface="Consolas" panose="020B0609020204030204" pitchFamily="49" charset="0"/>
              </a:rPr>
              <a:t>.Run</a:t>
            </a:r>
            <a:r>
              <a:rPr lang="en-US" altLang="zh-CN" sz="2800" dirty="0">
                <a:latin typeface="Consolas" panose="020B0609020204030204" pitchFamily="49" charset="0"/>
                <a:cs typeface="Consolas" panose="020B0609020204030204" pitchFamily="49" charset="0"/>
              </a:rPr>
              <a:t>(() =&gt; { … work … });</a:t>
            </a:r>
          </a:p>
          <a:p>
            <a:endParaRPr lang="en-US" altLang="zh-CN" sz="2800" dirty="0">
              <a:latin typeface="Consolas" panose="020B0609020204030204" pitchFamily="49" charset="0"/>
              <a:cs typeface="Consolas" panose="020B0609020204030204" pitchFamily="49" charset="0"/>
            </a:endParaRPr>
          </a:p>
          <a:p>
            <a:r>
              <a:rPr lang="en-US" altLang="zh-CN" sz="2800" dirty="0">
                <a:latin typeface="Consolas" panose="020B0609020204030204" pitchFamily="49" charset="0"/>
                <a:cs typeface="Consolas" panose="020B0609020204030204" pitchFamily="49" charset="0"/>
              </a:rPr>
              <a:t>Parallel composition</a:t>
            </a:r>
          </a:p>
          <a:p>
            <a:pPr marL="0" indent="0">
              <a:buNone/>
            </a:pPr>
            <a:r>
              <a:rPr lang="en-US" altLang="zh-CN" sz="2800" dirty="0">
                <a:latin typeface="Consolas" panose="020B0609020204030204" pitchFamily="49" charset="0"/>
                <a:cs typeface="Consolas" panose="020B0609020204030204" pitchFamily="49" charset="0"/>
              </a:rPr>
              <a:t>	</a:t>
            </a:r>
            <a:r>
              <a:rPr lang="en-US" altLang="zh-CN" sz="2800" b="1" dirty="0" smtClean="0">
                <a:solidFill>
                  <a:schemeClr val="tx1"/>
                </a:solidFill>
                <a:latin typeface="Consolas" panose="020B0609020204030204" pitchFamily="49" charset="0"/>
                <a:cs typeface="Consolas" panose="020B0609020204030204" pitchFamily="49" charset="0"/>
              </a:rPr>
              <a:t>Task</a:t>
            </a:r>
            <a:r>
              <a:rPr lang="en-US" altLang="zh-CN" sz="2800" dirty="0" smtClean="0">
                <a:latin typeface="Consolas" panose="020B0609020204030204" pitchFamily="49" charset="0"/>
                <a:cs typeface="Consolas" panose="020B0609020204030204" pitchFamily="49" charset="0"/>
              </a:rPr>
              <a:t> </a:t>
            </a:r>
            <a:r>
              <a:rPr lang="en-US" altLang="zh-CN" sz="2800" dirty="0">
                <a:latin typeface="Consolas" panose="020B0609020204030204" pitchFamily="49" charset="0"/>
                <a:cs typeface="Consolas" panose="020B0609020204030204" pitchFamily="49" charset="0"/>
              </a:rPr>
              <a:t>first = </a:t>
            </a:r>
            <a:r>
              <a:rPr lang="en-US" altLang="zh-CN" sz="2800" dirty="0">
                <a:solidFill>
                  <a:schemeClr val="accent1"/>
                </a:solidFill>
                <a:latin typeface="Consolas" panose="020B0609020204030204" pitchFamily="49" charset="0"/>
                <a:cs typeface="Consolas" panose="020B0609020204030204" pitchFamily="49" charset="0"/>
              </a:rPr>
              <a:t>await</a:t>
            </a:r>
            <a:r>
              <a:rPr lang="en-US" altLang="zh-CN" sz="2800" dirty="0">
                <a:latin typeface="Consolas" panose="020B0609020204030204" pitchFamily="49" charset="0"/>
                <a:cs typeface="Consolas" panose="020B0609020204030204" pitchFamily="49" charset="0"/>
              </a:rPr>
              <a:t> </a:t>
            </a:r>
            <a:r>
              <a:rPr lang="en-US" altLang="zh-CN" sz="2800" b="1" dirty="0" err="1">
                <a:solidFill>
                  <a:schemeClr val="tx1"/>
                </a:solidFill>
                <a:latin typeface="Consolas" panose="020B0609020204030204" pitchFamily="49" charset="0"/>
                <a:cs typeface="Consolas" panose="020B0609020204030204" pitchFamily="49" charset="0"/>
              </a:rPr>
              <a:t>Task</a:t>
            </a:r>
            <a:r>
              <a:rPr lang="en-US" altLang="zh-CN" sz="2800" dirty="0" err="1">
                <a:latin typeface="Consolas" panose="020B0609020204030204" pitchFamily="49" charset="0"/>
                <a:cs typeface="Consolas" panose="020B0609020204030204" pitchFamily="49" charset="0"/>
              </a:rPr>
              <a:t>.WhenAny</a:t>
            </a:r>
            <a:r>
              <a:rPr lang="en-US" altLang="zh-CN" sz="2800" dirty="0">
                <a:latin typeface="Consolas" panose="020B0609020204030204" pitchFamily="49" charset="0"/>
                <a:cs typeface="Consolas" panose="020B0609020204030204" pitchFamily="49" charset="0"/>
              </a:rPr>
              <a:t>(task1, task2);</a:t>
            </a:r>
          </a:p>
          <a:p>
            <a:pPr marL="0" indent="0">
              <a:buNone/>
            </a:pPr>
            <a:r>
              <a:rPr lang="en-US" altLang="zh-CN" sz="2800" dirty="0">
                <a:latin typeface="Consolas" panose="020B0609020204030204" pitchFamily="49" charset="0"/>
                <a:cs typeface="Consolas" panose="020B0609020204030204" pitchFamily="49" charset="0"/>
              </a:rPr>
              <a:t>	</a:t>
            </a:r>
            <a:r>
              <a:rPr lang="en-US" altLang="zh-CN" sz="2800" dirty="0" smtClean="0">
                <a:solidFill>
                  <a:schemeClr val="accent1"/>
                </a:solidFill>
                <a:latin typeface="Consolas" panose="020B0609020204030204" pitchFamily="49" charset="0"/>
                <a:cs typeface="Consolas" panose="020B0609020204030204" pitchFamily="49" charset="0"/>
              </a:rPr>
              <a:t>var</a:t>
            </a:r>
            <a:r>
              <a:rPr lang="en-US" altLang="zh-CN" sz="2800" dirty="0" smtClean="0">
                <a:latin typeface="Consolas" panose="020B0609020204030204" pitchFamily="49" charset="0"/>
                <a:cs typeface="Consolas" panose="020B0609020204030204" pitchFamily="49" charset="0"/>
              </a:rPr>
              <a:t> </a:t>
            </a:r>
            <a:r>
              <a:rPr lang="en-US" altLang="zh-CN" sz="2800" dirty="0">
                <a:latin typeface="Consolas" panose="020B0609020204030204" pitchFamily="49" charset="0"/>
                <a:cs typeface="Consolas" panose="020B0609020204030204" pitchFamily="49" charset="0"/>
              </a:rPr>
              <a:t>results = </a:t>
            </a:r>
            <a:r>
              <a:rPr lang="en-US" altLang="zh-CN" sz="2800" dirty="0">
                <a:solidFill>
                  <a:schemeClr val="accent1"/>
                </a:solidFill>
                <a:latin typeface="Consolas" panose="020B0609020204030204" pitchFamily="49" charset="0"/>
                <a:cs typeface="Consolas" panose="020B0609020204030204" pitchFamily="49" charset="0"/>
              </a:rPr>
              <a:t>await</a:t>
            </a:r>
            <a:r>
              <a:rPr lang="en-US" altLang="zh-CN" sz="2800" dirty="0">
                <a:latin typeface="Consolas" panose="020B0609020204030204" pitchFamily="49" charset="0"/>
                <a:cs typeface="Consolas" panose="020B0609020204030204" pitchFamily="49" charset="0"/>
              </a:rPr>
              <a:t> </a:t>
            </a:r>
            <a:r>
              <a:rPr lang="en-US" altLang="zh-CN" sz="2800" b="1" dirty="0" err="1">
                <a:solidFill>
                  <a:schemeClr val="tx1"/>
                </a:solidFill>
                <a:latin typeface="Consolas" panose="020B0609020204030204" pitchFamily="49" charset="0"/>
                <a:cs typeface="Consolas" panose="020B0609020204030204" pitchFamily="49" charset="0"/>
              </a:rPr>
              <a:t>Task</a:t>
            </a:r>
            <a:r>
              <a:rPr lang="en-US" altLang="zh-CN" sz="2800" dirty="0" err="1">
                <a:latin typeface="Consolas" panose="020B0609020204030204" pitchFamily="49" charset="0"/>
                <a:cs typeface="Consolas" panose="020B0609020204030204" pitchFamily="49" charset="0"/>
              </a:rPr>
              <a:t>.WhenAll</a:t>
            </a:r>
            <a:r>
              <a:rPr lang="en-US" altLang="zh-CN" sz="2800" dirty="0">
                <a:latin typeface="Consolas" panose="020B0609020204030204" pitchFamily="49" charset="0"/>
                <a:cs typeface="Consolas" panose="020B0609020204030204" pitchFamily="49" charset="0"/>
              </a:rPr>
              <a:t>(task1, task2</a:t>
            </a:r>
            <a:r>
              <a:rPr lang="en-US" altLang="zh-CN" sz="2800" dirty="0" smtClean="0">
                <a:latin typeface="Consolas" panose="020B0609020204030204" pitchFamily="49" charset="0"/>
                <a:cs typeface="Consolas" panose="020B0609020204030204" pitchFamily="49" charset="0"/>
              </a:rPr>
              <a:t>);</a:t>
            </a:r>
          </a:p>
          <a:p>
            <a:pPr marL="0" indent="0">
              <a:buNone/>
            </a:pPr>
            <a:endParaRPr lang="en-US" altLang="zh-CN" sz="2800" dirty="0">
              <a:latin typeface="Consolas" panose="020B0609020204030204" pitchFamily="49" charset="0"/>
              <a:cs typeface="Consolas" panose="020B0609020204030204" pitchFamily="49" charset="0"/>
            </a:endParaRPr>
          </a:p>
          <a:p>
            <a:r>
              <a:rPr lang="en-US" altLang="zh-CN" sz="2800" dirty="0">
                <a:latin typeface="Consolas" panose="020B0609020204030204" pitchFamily="49" charset="0"/>
                <a:cs typeface="Consolas" panose="020B0609020204030204" pitchFamily="49" charset="0"/>
              </a:rPr>
              <a:t>Yielding control</a:t>
            </a:r>
          </a:p>
          <a:p>
            <a:pPr marL="0" indent="0">
              <a:buNone/>
            </a:pPr>
            <a:r>
              <a:rPr lang="en-US" altLang="zh-CN" sz="2800" dirty="0">
                <a:latin typeface="Consolas" panose="020B0609020204030204" pitchFamily="49" charset="0"/>
                <a:cs typeface="Consolas" panose="020B0609020204030204" pitchFamily="49" charset="0"/>
              </a:rPr>
              <a:t>	</a:t>
            </a:r>
            <a:r>
              <a:rPr lang="en-US" altLang="zh-CN" sz="2800" dirty="0">
                <a:solidFill>
                  <a:schemeClr val="accent1"/>
                </a:solidFill>
                <a:latin typeface="Consolas" panose="020B0609020204030204" pitchFamily="49" charset="0"/>
                <a:cs typeface="Consolas" panose="020B0609020204030204" pitchFamily="49" charset="0"/>
              </a:rPr>
              <a:t>await</a:t>
            </a:r>
            <a:r>
              <a:rPr lang="en-US" altLang="zh-CN" sz="2800" dirty="0">
                <a:latin typeface="Consolas" panose="020B0609020204030204" pitchFamily="49" charset="0"/>
                <a:cs typeface="Consolas" panose="020B0609020204030204" pitchFamily="49" charset="0"/>
              </a:rPr>
              <a:t> </a:t>
            </a:r>
            <a:r>
              <a:rPr lang="en-US" altLang="zh-CN" sz="2800" b="1" dirty="0" err="1">
                <a:solidFill>
                  <a:schemeClr val="tx1"/>
                </a:solidFill>
                <a:latin typeface="Consolas" panose="020B0609020204030204" pitchFamily="49" charset="0"/>
                <a:cs typeface="Consolas" panose="020B0609020204030204" pitchFamily="49" charset="0"/>
              </a:rPr>
              <a:t>Task</a:t>
            </a:r>
            <a:r>
              <a:rPr lang="en-US" altLang="zh-CN" sz="2800" b="1" dirty="0" err="1">
                <a:latin typeface="Consolas" panose="020B0609020204030204" pitchFamily="49" charset="0"/>
                <a:cs typeface="Consolas" panose="020B0609020204030204" pitchFamily="49" charset="0"/>
              </a:rPr>
              <a:t>.Delay</a:t>
            </a:r>
            <a:r>
              <a:rPr lang="en-US" altLang="zh-CN" sz="2800" dirty="0">
                <a:latin typeface="Consolas" panose="020B0609020204030204" pitchFamily="49" charset="0"/>
                <a:cs typeface="Consolas" panose="020B0609020204030204" pitchFamily="49" charset="0"/>
              </a:rPr>
              <a:t>(5000);</a:t>
            </a:r>
          </a:p>
          <a:p>
            <a:pPr marL="0" indent="0">
              <a:buNone/>
            </a:pPr>
            <a:r>
              <a:rPr lang="en-US" altLang="zh-CN" sz="2800" dirty="0">
                <a:latin typeface="Consolas" panose="020B0609020204030204" pitchFamily="49" charset="0"/>
                <a:cs typeface="Consolas" panose="020B0609020204030204" pitchFamily="49" charset="0"/>
              </a:rPr>
              <a:t>	</a:t>
            </a:r>
            <a:r>
              <a:rPr lang="en-US" altLang="zh-CN" sz="2800" dirty="0">
                <a:solidFill>
                  <a:schemeClr val="accent1"/>
                </a:solidFill>
                <a:latin typeface="Consolas" panose="020B0609020204030204" pitchFamily="49" charset="0"/>
                <a:cs typeface="Consolas" panose="020B0609020204030204" pitchFamily="49" charset="0"/>
              </a:rPr>
              <a:t>await</a:t>
            </a:r>
            <a:r>
              <a:rPr lang="en-US" altLang="zh-CN" sz="2800" dirty="0">
                <a:latin typeface="Consolas" panose="020B0609020204030204" pitchFamily="49" charset="0"/>
                <a:cs typeface="Consolas" panose="020B0609020204030204" pitchFamily="49" charset="0"/>
              </a:rPr>
              <a:t> </a:t>
            </a:r>
            <a:r>
              <a:rPr lang="en-US" altLang="zh-CN" sz="2800" b="1" dirty="0" err="1">
                <a:solidFill>
                  <a:schemeClr val="tx1"/>
                </a:solidFill>
                <a:latin typeface="Consolas" panose="020B0609020204030204" pitchFamily="49" charset="0"/>
                <a:cs typeface="Consolas" panose="020B0609020204030204" pitchFamily="49" charset="0"/>
              </a:rPr>
              <a:t>Task</a:t>
            </a:r>
            <a:r>
              <a:rPr lang="en-US" altLang="zh-CN" sz="2800" b="1" dirty="0" err="1">
                <a:latin typeface="Consolas" panose="020B0609020204030204" pitchFamily="49" charset="0"/>
                <a:cs typeface="Consolas" panose="020B0609020204030204" pitchFamily="49" charset="0"/>
              </a:rPr>
              <a:t>.Yield</a:t>
            </a:r>
            <a:r>
              <a:rPr lang="en-US" altLang="zh-CN" sz="2800" dirty="0" smtClean="0">
                <a:latin typeface="Consolas" panose="020B0609020204030204" pitchFamily="49" charset="0"/>
                <a:cs typeface="Consolas" panose="020B0609020204030204" pitchFamily="49" charset="0"/>
              </a:rPr>
              <a:t>();</a:t>
            </a:r>
            <a:endParaRPr lang="en-US" altLang="zh-CN"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4294967295"/>
          </p:nvPr>
        </p:nvSpPr>
        <p:spPr>
          <a:xfrm>
            <a:off x="531279" y="6526955"/>
            <a:ext cx="572078" cy="223825"/>
          </a:xfrm>
          <a:prstGeom prst="rect">
            <a:avLst/>
          </a:prstGeom>
        </p:spPr>
        <p:txBody>
          <a:bodyPr/>
          <a:lstStyle/>
          <a:p>
            <a:pPr defTabSz="930959"/>
            <a:fld id="{727B4C2D-45E2-4621-8491-2995EB46A674}" type="slidenum">
              <a:rPr lang="en-US" smtClean="0">
                <a:gradFill>
                  <a:gsLst>
                    <a:gs pos="100000">
                      <a:srgbClr val="797A7D"/>
                    </a:gs>
                    <a:gs pos="0">
                      <a:srgbClr val="797A7D"/>
                    </a:gs>
                  </a:gsLst>
                  <a:lin ang="5400000" scaled="0"/>
                </a:gradFill>
              </a:rPr>
              <a:pPr defTabSz="930959"/>
              <a:t>16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8750536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21157"/>
            <a:ext cx="11887199" cy="4699748"/>
          </a:xfrm>
          <a:solidFill>
            <a:schemeClr val="tx1"/>
          </a:solidFill>
        </p:spPr>
        <p:txBody>
          <a:bodyPr/>
          <a:lstStyle/>
          <a:p>
            <a:endParaRPr lang="en-US" sz="1800" dirty="0" smtClean="0">
              <a:solidFill>
                <a:srgbClr val="0000FF"/>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table1.DataSource = </a:t>
            </a:r>
            <a:r>
              <a:rPr lang="en-US" sz="1800" dirty="0" err="1">
                <a:solidFill>
                  <a:srgbClr val="008000"/>
                </a:solidFill>
                <a:highlight>
                  <a:srgbClr val="FFFFFF"/>
                </a:highlight>
                <a:latin typeface="Consolas" panose="020B0609020204030204" pitchFamily="49" charset="0"/>
              </a:rPr>
              <a:t>LoadHousesSequentially</a:t>
            </a:r>
            <a:r>
              <a:rPr lang="en-US" sz="1800" dirty="0">
                <a:solidFill>
                  <a:srgbClr val="008000"/>
                </a:solidFill>
                <a:highlight>
                  <a:srgbClr val="FFFFFF"/>
                </a:highlight>
                <a:latin typeface="Consolas" panose="020B0609020204030204" pitchFamily="49" charset="0"/>
              </a:rPr>
              <a:t>(1,5);</a:t>
            </a:r>
          </a:p>
          <a:p>
            <a:r>
              <a:rPr lang="en-US" sz="1800" dirty="0">
                <a:solidFill>
                  <a:srgbClr val="008000"/>
                </a:solidFill>
                <a:highlight>
                  <a:srgbClr val="FFFFFF"/>
                </a:highlight>
                <a:latin typeface="Consolas" panose="020B0609020204030204" pitchFamily="49" charset="0"/>
              </a:rPr>
              <a:t>// table1.DataBind();</a:t>
            </a:r>
          </a:p>
          <a:p>
            <a:endParaRPr lang="en-US" sz="1800" dirty="0" smtClean="0">
              <a:solidFill>
                <a:srgbClr val="0000FF"/>
              </a:solidFill>
              <a:highlight>
                <a:srgbClr val="FFFFFF"/>
              </a:highlight>
              <a:latin typeface="Consolas" panose="020B0609020204030204" pitchFamily="49" charset="0"/>
            </a:endParaRPr>
          </a:p>
          <a:p>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List</a:t>
            </a:r>
            <a:r>
              <a:rPr lang="en-US" sz="1800" dirty="0" smtClean="0">
                <a:solidFill>
                  <a:srgbClr val="000000"/>
                </a:solidFill>
                <a:highlight>
                  <a:srgbClr val="FFFFFF"/>
                </a:highlight>
                <a:latin typeface="Consolas" panose="020B0609020204030204" pitchFamily="49" charset="0"/>
              </a:rPr>
              <a:t>&lt;</a:t>
            </a:r>
            <a:r>
              <a:rPr lang="en-US" sz="1800" dirty="0" smtClean="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&gt; </a:t>
            </a:r>
            <a:r>
              <a:rPr lang="en-US" sz="1800" dirty="0" err="1">
                <a:solidFill>
                  <a:srgbClr val="000000"/>
                </a:solidFill>
                <a:highlight>
                  <a:srgbClr val="FFFFFF"/>
                </a:highlight>
                <a:latin typeface="Consolas" panose="020B0609020204030204" pitchFamily="49" charset="0"/>
              </a:rPr>
              <a:t>LoadHousesSequentially</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first,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last)</a:t>
            </a:r>
          </a:p>
          <a:p>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loadedHouses</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List</a:t>
            </a:r>
            <a:r>
              <a:rPr lang="en-US" sz="1800" dirty="0">
                <a:solidFill>
                  <a:srgbClr val="000000"/>
                </a:solidFill>
                <a:highlight>
                  <a:srgbClr val="FFFFFF"/>
                </a:highlight>
                <a:latin typeface="Consolas" panose="020B0609020204030204" pitchFamily="49" charset="0"/>
              </a:rPr>
              <a:t>&lt;</a:t>
            </a:r>
            <a:r>
              <a:rPr lang="en-US" sz="1800" dirty="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&gt;();</a:t>
            </a:r>
          </a:p>
          <a:p>
            <a:endParaRPr lang="en-US" sz="1800" dirty="0">
              <a:solidFill>
                <a:srgbClr val="000000"/>
              </a:solidFill>
              <a:highlight>
                <a:srgbClr val="FFFFFF"/>
              </a:highlight>
              <a:latin typeface="Consolas" panose="020B0609020204030204" pitchFamily="49" charset="0"/>
            </a:endParaRPr>
          </a:p>
          <a:p>
            <a:r>
              <a:rPr lang="nn-NO" sz="1800" dirty="0">
                <a:solidFill>
                  <a:srgbClr val="000000"/>
                </a:solidFill>
                <a:highlight>
                  <a:srgbClr val="FFFFFF"/>
                </a:highlight>
                <a:latin typeface="Consolas" panose="020B0609020204030204" pitchFamily="49" charset="0"/>
              </a:rPr>
              <a:t>    </a:t>
            </a:r>
            <a:r>
              <a:rPr lang="nn-NO" sz="1800" dirty="0">
                <a:solidFill>
                  <a:srgbClr val="0000FF"/>
                </a:solidFill>
                <a:highlight>
                  <a:srgbClr val="FFFFFF"/>
                </a:highlight>
                <a:latin typeface="Consolas" panose="020B0609020204030204" pitchFamily="49" charset="0"/>
              </a:rPr>
              <a:t>for</a:t>
            </a:r>
            <a:r>
              <a:rPr lang="nn-NO" sz="1800" dirty="0">
                <a:solidFill>
                  <a:srgbClr val="000000"/>
                </a:solidFill>
                <a:highlight>
                  <a:srgbClr val="FFFFFF"/>
                </a:highlight>
                <a:latin typeface="Consolas" panose="020B0609020204030204" pitchFamily="49" charset="0"/>
              </a:rPr>
              <a:t> (</a:t>
            </a:r>
            <a:r>
              <a:rPr lang="nn-NO" sz="1800" dirty="0">
                <a:solidFill>
                  <a:srgbClr val="0000FF"/>
                </a:solidFill>
                <a:highlight>
                  <a:srgbClr val="FFFFFF"/>
                </a:highlight>
                <a:latin typeface="Consolas" panose="020B0609020204030204" pitchFamily="49" charset="0"/>
              </a:rPr>
              <a:t>int</a:t>
            </a:r>
            <a:r>
              <a:rPr lang="nn-NO" sz="1800" dirty="0">
                <a:solidFill>
                  <a:srgbClr val="000000"/>
                </a:solidFill>
                <a:highlight>
                  <a:srgbClr val="FFFFFF"/>
                </a:highlight>
                <a:latin typeface="Consolas" panose="020B0609020204030204" pitchFamily="49" charset="0"/>
              </a:rPr>
              <a:t> i = first; i &lt;= last; i++) {</a:t>
            </a:r>
          </a:p>
          <a:p>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House</a:t>
            </a:r>
            <a:r>
              <a:rPr lang="en-US" sz="1800" dirty="0" err="1">
                <a:solidFill>
                  <a:srgbClr val="000000"/>
                </a:solidFill>
                <a:highlight>
                  <a:srgbClr val="FFFFFF"/>
                </a:highlight>
                <a:latin typeface="Consolas" panose="020B0609020204030204" pitchFamily="49" charset="0"/>
              </a:rPr>
              <a:t>.Deserialize</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loadedHouses.Add</a:t>
            </a:r>
            <a:r>
              <a:rPr lang="en-US" sz="1800" dirty="0">
                <a:solidFill>
                  <a:srgbClr val="000000"/>
                </a:solidFill>
                <a:highlight>
                  <a:srgbClr val="FFFFFF"/>
                </a:highlight>
                <a:latin typeface="Consolas" panose="020B0609020204030204" pitchFamily="49" charset="0"/>
              </a:rPr>
              <a:t>(house);</a:t>
            </a:r>
          </a:p>
          <a:p>
            <a:r>
              <a:rPr lang="en-US" sz="1800" dirty="0">
                <a:solidFill>
                  <a:srgbClr val="000000"/>
                </a:solidFill>
                <a:highlight>
                  <a:srgbClr val="FFFFFF"/>
                </a:highlight>
                <a:latin typeface="Consolas" panose="020B0609020204030204" pitchFamily="49" charset="0"/>
              </a:rPr>
              <a:t>    }</a:t>
            </a:r>
          </a:p>
          <a:p>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loadedHouses</a:t>
            </a:r>
            <a:r>
              <a:rPr lang="en-US" sz="1800" dirty="0">
                <a:solidFill>
                  <a:srgbClr val="000000"/>
                </a:solidFill>
                <a:highlight>
                  <a:srgbClr val="FFFFFF"/>
                </a:highlight>
                <a:latin typeface="Consolas" panose="020B0609020204030204" pitchFamily="49" charset="0"/>
              </a:rPr>
              <a:t>;</a:t>
            </a:r>
          </a:p>
          <a:p>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p:txBody>
      </p:sp>
      <p:sp>
        <p:nvSpPr>
          <p:cNvPr id="2" name="Title 1"/>
          <p:cNvSpPr>
            <a:spLocks noGrp="1"/>
          </p:cNvSpPr>
          <p:nvPr>
            <p:ph type="title"/>
          </p:nvPr>
        </p:nvSpPr>
        <p:spPr/>
        <p:txBody>
          <a:bodyPr/>
          <a:lstStyle/>
          <a:p>
            <a:r>
              <a:rPr lang="en-US" dirty="0" smtClean="0"/>
              <a:t>Parallel, </a:t>
            </a:r>
            <a:r>
              <a:rPr lang="en-US" dirty="0" err="1" smtClean="0"/>
              <a:t>Task.Run</a:t>
            </a:r>
            <a:r>
              <a:rPr lang="en-US" dirty="0" smtClean="0"/>
              <a:t> and async</a:t>
            </a:r>
            <a:endParaRPr lang="en-US" dirty="0"/>
          </a:p>
        </p:txBody>
      </p:sp>
      <p:grpSp>
        <p:nvGrpSpPr>
          <p:cNvPr id="6" name="Group 5"/>
          <p:cNvGrpSpPr/>
          <p:nvPr/>
        </p:nvGrpSpPr>
        <p:grpSpPr>
          <a:xfrm>
            <a:off x="3779837" y="1439862"/>
            <a:ext cx="2881271" cy="5334000"/>
            <a:chOff x="337349" y="1536132"/>
            <a:chExt cx="2881271" cy="5334000"/>
          </a:xfrm>
        </p:grpSpPr>
        <p:cxnSp>
          <p:nvCxnSpPr>
            <p:cNvPr id="7" name="Straight Arrow Connector 6"/>
            <p:cNvCxnSpPr/>
            <p:nvPr/>
          </p:nvCxnSpPr>
          <p:spPr>
            <a:xfrm>
              <a:off x="2609020" y="1688532"/>
              <a:ext cx="0" cy="4800600"/>
            </a:xfrm>
            <a:prstGeom prst="straightConnector1">
              <a:avLst/>
            </a:prstGeom>
            <a:ln w="5715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1999420" y="1688532"/>
              <a:ext cx="1219200" cy="838200"/>
            </a:xfrm>
            <a:prstGeom prst="rect">
              <a:avLst/>
            </a:prstGeom>
            <a:solidFill>
              <a:schemeClr val="tx2">
                <a:lumMod val="90000"/>
              </a:scheme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work1</a:t>
              </a:r>
              <a:endParaRPr lang="en-US" sz="2000" dirty="0">
                <a:solidFill>
                  <a:srgbClr val="000000"/>
                </a:solidFill>
              </a:endParaRPr>
            </a:p>
          </p:txBody>
        </p:sp>
        <p:cxnSp>
          <p:nvCxnSpPr>
            <p:cNvPr id="9" name="Straight Arrow Connector 8"/>
            <p:cNvCxnSpPr/>
            <p:nvPr/>
          </p:nvCxnSpPr>
          <p:spPr>
            <a:xfrm>
              <a:off x="627820" y="1536132"/>
              <a:ext cx="1219200" cy="152400"/>
            </a:xfrm>
            <a:prstGeom prst="straightConnector1">
              <a:avLst/>
            </a:prstGeom>
            <a:ln w="5715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27820" y="6489132"/>
              <a:ext cx="1219201" cy="381000"/>
            </a:xfrm>
            <a:prstGeom prst="straightConnector1">
              <a:avLst/>
            </a:prstGeom>
            <a:ln w="5715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378021">
              <a:off x="337349" y="1656791"/>
              <a:ext cx="1397828" cy="338062"/>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request in</a:t>
              </a:r>
            </a:p>
          </p:txBody>
        </p:sp>
        <p:sp>
          <p:nvSpPr>
            <p:cNvPr id="12" name="TextBox 11"/>
            <p:cNvSpPr txBox="1"/>
            <p:nvPr/>
          </p:nvSpPr>
          <p:spPr>
            <a:xfrm rot="20584860">
              <a:off x="435480" y="6138022"/>
              <a:ext cx="1397828" cy="373989"/>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response out</a:t>
              </a:r>
              <a:br>
                <a:rPr lang="en-US" sz="2400" dirty="0" smtClean="0">
                  <a:solidFill>
                    <a:srgbClr val="000000"/>
                  </a:solidFill>
                </a:rPr>
              </a:br>
              <a:r>
                <a:rPr lang="en-US" sz="2400" dirty="0" smtClean="0">
                  <a:solidFill>
                    <a:srgbClr val="000000"/>
                  </a:solidFill>
                </a:rPr>
                <a:t>500ms</a:t>
              </a:r>
            </a:p>
          </p:txBody>
        </p:sp>
        <p:sp>
          <p:nvSpPr>
            <p:cNvPr id="13" name="Rectangle 12"/>
            <p:cNvSpPr/>
            <p:nvPr/>
          </p:nvSpPr>
          <p:spPr bwMode="auto">
            <a:xfrm>
              <a:off x="1999420" y="2679132"/>
              <a:ext cx="1219200" cy="838200"/>
            </a:xfrm>
            <a:prstGeom prst="rect">
              <a:avLst/>
            </a:prstGeom>
            <a:solidFill>
              <a:schemeClr val="tx2">
                <a:lumMod val="90000"/>
              </a:scheme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work2</a:t>
              </a:r>
              <a:endParaRPr lang="en-US" sz="2000" dirty="0">
                <a:solidFill>
                  <a:srgbClr val="000000"/>
                </a:solidFill>
              </a:endParaRPr>
            </a:p>
          </p:txBody>
        </p:sp>
        <p:sp>
          <p:nvSpPr>
            <p:cNvPr id="14" name="Rectangle 13"/>
            <p:cNvSpPr/>
            <p:nvPr/>
          </p:nvSpPr>
          <p:spPr bwMode="auto">
            <a:xfrm>
              <a:off x="1999420" y="3669522"/>
              <a:ext cx="1219200" cy="838200"/>
            </a:xfrm>
            <a:prstGeom prst="rect">
              <a:avLst/>
            </a:prstGeom>
            <a:solidFill>
              <a:schemeClr val="tx2">
                <a:lumMod val="90000"/>
              </a:scheme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work3</a:t>
              </a:r>
              <a:endParaRPr lang="en-US" sz="2000" dirty="0">
                <a:solidFill>
                  <a:srgbClr val="000000"/>
                </a:solidFill>
              </a:endParaRPr>
            </a:p>
          </p:txBody>
        </p:sp>
        <p:sp>
          <p:nvSpPr>
            <p:cNvPr id="15" name="Rectangle 14"/>
            <p:cNvSpPr/>
            <p:nvPr/>
          </p:nvSpPr>
          <p:spPr bwMode="auto">
            <a:xfrm>
              <a:off x="1973005" y="4659912"/>
              <a:ext cx="1219200" cy="838200"/>
            </a:xfrm>
            <a:prstGeom prst="rect">
              <a:avLst/>
            </a:prstGeom>
            <a:solidFill>
              <a:schemeClr val="tx2">
                <a:lumMod val="90000"/>
              </a:scheme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work4</a:t>
              </a:r>
              <a:endParaRPr lang="en-US" sz="2000" dirty="0">
                <a:solidFill>
                  <a:srgbClr val="000000"/>
                </a:solidFill>
              </a:endParaRPr>
            </a:p>
          </p:txBody>
        </p:sp>
        <p:sp>
          <p:nvSpPr>
            <p:cNvPr id="16" name="Rectangle 15"/>
            <p:cNvSpPr/>
            <p:nvPr/>
          </p:nvSpPr>
          <p:spPr bwMode="auto">
            <a:xfrm>
              <a:off x="1991560" y="5650932"/>
              <a:ext cx="1219200" cy="838200"/>
            </a:xfrm>
            <a:prstGeom prst="rect">
              <a:avLst/>
            </a:prstGeom>
            <a:solidFill>
              <a:schemeClr val="tx2">
                <a:lumMod val="90000"/>
              </a:scheme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work5</a:t>
              </a:r>
              <a:endParaRPr lang="en-US" sz="2000" dirty="0">
                <a:solidFill>
                  <a:srgbClr val="000000"/>
                </a:solidFill>
              </a:endParaRPr>
            </a:p>
          </p:txBody>
        </p:sp>
      </p:grpSp>
    </p:spTree>
    <p:extLst>
      <p:ext uri="{BB962C8B-B14F-4D97-AF65-F5344CB8AC3E}">
        <p14:creationId xmlns:p14="http://schemas.microsoft.com/office/powerpoint/2010/main" val="685270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21157"/>
            <a:ext cx="11887199" cy="4699748"/>
          </a:xfrm>
          <a:solidFill>
            <a:schemeClr val="tx1"/>
          </a:solidFill>
        </p:spPr>
        <p:txBody>
          <a:bodyPr/>
          <a:lstStyle/>
          <a:p>
            <a:endParaRPr lang="en-US" sz="1800" dirty="0" smtClean="0">
              <a:solidFill>
                <a:srgbClr val="0000FF"/>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table1.DataSource = </a:t>
            </a:r>
            <a:r>
              <a:rPr lang="en-US" sz="1800" dirty="0" err="1" smtClean="0">
                <a:solidFill>
                  <a:srgbClr val="008000"/>
                </a:solidFill>
                <a:highlight>
                  <a:srgbClr val="FFFFFF"/>
                </a:highlight>
                <a:latin typeface="Consolas" panose="020B0609020204030204" pitchFamily="49" charset="0"/>
              </a:rPr>
              <a:t>LoadHousesInParallel</a:t>
            </a:r>
            <a:r>
              <a:rPr lang="en-US" sz="1800" dirty="0" smtClean="0">
                <a:solidFill>
                  <a:srgbClr val="008000"/>
                </a:solidFill>
                <a:highlight>
                  <a:srgbClr val="FFFFFF"/>
                </a:highlight>
                <a:latin typeface="Consolas" panose="020B0609020204030204" pitchFamily="49" charset="0"/>
              </a:rPr>
              <a:t>(1,5</a:t>
            </a:r>
            <a:r>
              <a:rPr lang="en-US" sz="1800" dirty="0">
                <a:solidFill>
                  <a:srgbClr val="008000"/>
                </a:solidFill>
                <a:highlight>
                  <a:srgbClr val="FFFFFF"/>
                </a:highlight>
                <a:latin typeface="Consolas" panose="020B0609020204030204" pitchFamily="49" charset="0"/>
              </a:rPr>
              <a:t>);</a:t>
            </a:r>
          </a:p>
          <a:p>
            <a:r>
              <a:rPr lang="en-US" sz="1800" dirty="0">
                <a:solidFill>
                  <a:srgbClr val="008000"/>
                </a:solidFill>
                <a:highlight>
                  <a:srgbClr val="FFFFFF"/>
                </a:highlight>
                <a:latin typeface="Consolas" panose="020B0609020204030204" pitchFamily="49" charset="0"/>
              </a:rPr>
              <a:t>// table1.DataBind();</a:t>
            </a:r>
          </a:p>
          <a:p>
            <a:endParaRPr lang="en-US" sz="1800" dirty="0" smtClean="0">
              <a:solidFill>
                <a:srgbClr val="0000FF"/>
              </a:solidFill>
              <a:highlight>
                <a:srgbClr val="FFFFFF"/>
              </a:highlight>
              <a:latin typeface="Consolas" panose="020B0609020204030204" pitchFamily="49" charset="0"/>
            </a:endParaRPr>
          </a:p>
          <a:p>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List</a:t>
            </a:r>
            <a:r>
              <a:rPr lang="en-US" sz="1800" dirty="0">
                <a:solidFill>
                  <a:srgbClr val="000000"/>
                </a:solidFill>
                <a:highlight>
                  <a:srgbClr val="FFFFFF"/>
                </a:highlight>
                <a:latin typeface="Consolas" panose="020B0609020204030204" pitchFamily="49" charset="0"/>
              </a:rPr>
              <a:t>&lt;</a:t>
            </a:r>
            <a:r>
              <a:rPr lang="en-US" sz="1800" dirty="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&gt; </a:t>
            </a:r>
            <a:r>
              <a:rPr lang="en-US" sz="1800" dirty="0" err="1">
                <a:solidFill>
                  <a:srgbClr val="000000"/>
                </a:solidFill>
                <a:highlight>
                  <a:srgbClr val="FFFFFF"/>
                </a:highlight>
                <a:latin typeface="Consolas" panose="020B0609020204030204" pitchFamily="49" charset="0"/>
              </a:rPr>
              <a:t>LoadHousesInParallel</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first,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last)</a:t>
            </a:r>
          </a:p>
          <a:p>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loadedHouses</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BlockingCollection</a:t>
            </a:r>
            <a:r>
              <a:rPr lang="en-US" sz="1800" dirty="0">
                <a:solidFill>
                  <a:srgbClr val="000000"/>
                </a:solidFill>
                <a:highlight>
                  <a:srgbClr val="FFFFFF"/>
                </a:highlight>
                <a:latin typeface="Consolas" panose="020B0609020204030204" pitchFamily="49" charset="0"/>
              </a:rPr>
              <a:t>&lt;</a:t>
            </a:r>
            <a:r>
              <a:rPr lang="en-US" sz="1800" dirty="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&gt;();</a:t>
            </a:r>
          </a:p>
          <a:p>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err="1" smtClean="0">
                <a:solidFill>
                  <a:srgbClr val="2B91AF"/>
                </a:solidFill>
                <a:effectLst>
                  <a:glow rad="254000">
                    <a:srgbClr val="FFFF00"/>
                  </a:glow>
                </a:effectLst>
                <a:highlight>
                  <a:srgbClr val="FFFFFF"/>
                </a:highlight>
                <a:latin typeface="Consolas" panose="020B0609020204030204" pitchFamily="49" charset="0"/>
              </a:rPr>
              <a:t>Parallel</a:t>
            </a:r>
            <a:r>
              <a:rPr lang="en-US" sz="1800" dirty="0" err="1" smtClean="0">
                <a:solidFill>
                  <a:srgbClr val="000000"/>
                </a:solidFill>
                <a:effectLst>
                  <a:glow rad="254000">
                    <a:srgbClr val="FFFF00"/>
                  </a:glow>
                </a:effectLst>
                <a:highlight>
                  <a:srgbClr val="FFFFFF"/>
                </a:highlight>
                <a:latin typeface="Consolas" panose="020B0609020204030204" pitchFamily="49" charset="0"/>
              </a:rPr>
              <a:t>.For</a:t>
            </a:r>
            <a:r>
              <a:rPr lang="en-US" sz="1800" dirty="0" smtClean="0">
                <a:solidFill>
                  <a:srgbClr val="000000"/>
                </a:solidFill>
                <a:highlight>
                  <a:srgbClr val="FFFFFF"/>
                </a:highlight>
                <a:latin typeface="Consolas" panose="020B0609020204030204" pitchFamily="49" charset="0"/>
              </a:rPr>
              <a:t>(first, last+1, </a:t>
            </a:r>
            <a:r>
              <a:rPr lang="en-US" sz="1800" dirty="0">
                <a:solidFill>
                  <a:srgbClr val="000000"/>
                </a:solidFill>
                <a:highlight>
                  <a:srgbClr val="FFFFFF"/>
                </a:highlight>
                <a:latin typeface="Consolas" panose="020B0609020204030204" pitchFamily="49" charset="0"/>
              </a:rPr>
              <a:t>i =&gt; {</a:t>
            </a:r>
          </a:p>
          <a:p>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House</a:t>
            </a:r>
            <a:r>
              <a:rPr lang="en-US" sz="1800" dirty="0" err="1">
                <a:solidFill>
                  <a:srgbClr val="000000"/>
                </a:solidFill>
                <a:highlight>
                  <a:srgbClr val="FFFFFF"/>
                </a:highlight>
                <a:latin typeface="Consolas" panose="020B0609020204030204" pitchFamily="49" charset="0"/>
              </a:rPr>
              <a:t>.Deserialize</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loadedHouses.Add</a:t>
            </a:r>
            <a:r>
              <a:rPr lang="en-US" sz="1800" dirty="0">
                <a:solidFill>
                  <a:srgbClr val="000000"/>
                </a:solidFill>
                <a:highlight>
                  <a:srgbClr val="FFFFFF"/>
                </a:highlight>
                <a:latin typeface="Consolas" panose="020B0609020204030204" pitchFamily="49" charset="0"/>
              </a:rPr>
              <a:t>(house);</a:t>
            </a:r>
          </a:p>
          <a:p>
            <a:r>
              <a:rPr lang="en-US" sz="1800" dirty="0">
                <a:solidFill>
                  <a:srgbClr val="000000"/>
                </a:solidFill>
                <a:highlight>
                  <a:srgbClr val="FFFFFF"/>
                </a:highlight>
                <a:latin typeface="Consolas" panose="020B0609020204030204" pitchFamily="49" charset="0"/>
              </a:rPr>
              <a:t>    });</a:t>
            </a:r>
          </a:p>
          <a:p>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loadedHouses.ToList</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altLang="zh-CN" dirty="0"/>
              <a:t>Parallel, </a:t>
            </a:r>
            <a:r>
              <a:rPr lang="en-US" altLang="zh-CN" dirty="0" err="1"/>
              <a:t>Task.Run</a:t>
            </a:r>
            <a:r>
              <a:rPr lang="en-US" altLang="zh-CN" dirty="0"/>
              <a:t> and async</a:t>
            </a:r>
            <a:endParaRPr lang="en-US" dirty="0"/>
          </a:p>
        </p:txBody>
      </p:sp>
      <p:sp>
        <p:nvSpPr>
          <p:cNvPr id="7" name="Flowchart: Magnetic Disk 6"/>
          <p:cNvSpPr/>
          <p:nvPr/>
        </p:nvSpPr>
        <p:spPr bwMode="auto">
          <a:xfrm>
            <a:off x="1330923" y="2660210"/>
            <a:ext cx="2057400" cy="2628900"/>
          </a:xfrm>
          <a:prstGeom prst="flowChartMagneticDisk">
            <a:avLst/>
          </a:prstGeom>
          <a:solidFill>
            <a:srgbClr val="FFFF99"/>
          </a:solidFill>
          <a:ln>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bwMode="auto">
          <a:xfrm rot="2315391">
            <a:off x="1423860" y="3630274"/>
            <a:ext cx="734157" cy="457200"/>
          </a:xfrm>
          <a:prstGeom prst="rect">
            <a:avLst/>
          </a:prstGeom>
          <a:solidFill>
            <a:schemeClr val="bg1">
              <a:lumMod val="40000"/>
              <a:lumOff val="60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1</a:t>
            </a:r>
            <a:endParaRPr lang="en-US" sz="2000" dirty="0">
              <a:solidFill>
                <a:srgbClr val="000000"/>
              </a:solidFill>
            </a:endParaRPr>
          </a:p>
        </p:txBody>
      </p:sp>
      <p:sp>
        <p:nvSpPr>
          <p:cNvPr id="9" name="Rectangle 8"/>
          <p:cNvSpPr/>
          <p:nvPr/>
        </p:nvSpPr>
        <p:spPr bwMode="auto">
          <a:xfrm rot="20441060">
            <a:off x="2535664" y="3559784"/>
            <a:ext cx="734157" cy="457200"/>
          </a:xfrm>
          <a:prstGeom prst="rect">
            <a:avLst/>
          </a:prstGeom>
          <a:solidFill>
            <a:schemeClr val="bg1">
              <a:lumMod val="40000"/>
              <a:lumOff val="60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2</a:t>
            </a:r>
            <a:endParaRPr lang="en-US" sz="2000" dirty="0">
              <a:solidFill>
                <a:srgbClr val="000000"/>
              </a:solidFill>
            </a:endParaRPr>
          </a:p>
        </p:txBody>
      </p:sp>
      <p:sp>
        <p:nvSpPr>
          <p:cNvPr id="10" name="Rectangle 9"/>
          <p:cNvSpPr/>
          <p:nvPr/>
        </p:nvSpPr>
        <p:spPr bwMode="auto">
          <a:xfrm>
            <a:off x="2581842" y="4565210"/>
            <a:ext cx="734157" cy="457200"/>
          </a:xfrm>
          <a:prstGeom prst="rect">
            <a:avLst/>
          </a:prstGeom>
          <a:solidFill>
            <a:schemeClr val="bg1">
              <a:lumMod val="40000"/>
              <a:lumOff val="60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3</a:t>
            </a:r>
            <a:endParaRPr lang="en-US" sz="2000" dirty="0">
              <a:solidFill>
                <a:srgbClr val="000000"/>
              </a:solidFill>
            </a:endParaRPr>
          </a:p>
        </p:txBody>
      </p:sp>
      <p:sp>
        <p:nvSpPr>
          <p:cNvPr id="11" name="Rectangle 10"/>
          <p:cNvSpPr/>
          <p:nvPr/>
        </p:nvSpPr>
        <p:spPr bwMode="auto">
          <a:xfrm rot="18424794">
            <a:off x="2092922" y="4085488"/>
            <a:ext cx="734157" cy="457200"/>
          </a:xfrm>
          <a:prstGeom prst="rect">
            <a:avLst/>
          </a:prstGeom>
          <a:solidFill>
            <a:schemeClr val="bg1">
              <a:lumMod val="40000"/>
              <a:lumOff val="60000"/>
            </a:schemeClr>
          </a:solidFill>
          <a:ln w="38100">
            <a:solidFill>
              <a:schemeClr val="bg1">
                <a:lumMod val="40000"/>
                <a:lumOff val="60000"/>
              </a:schemeClr>
            </a:solid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4</a:t>
            </a:r>
            <a:endParaRPr lang="en-US" sz="2000" dirty="0">
              <a:solidFill>
                <a:srgbClr val="000000"/>
              </a:solidFill>
            </a:endParaRPr>
          </a:p>
        </p:txBody>
      </p:sp>
      <p:sp>
        <p:nvSpPr>
          <p:cNvPr id="12" name="Rectangle 11"/>
          <p:cNvSpPr/>
          <p:nvPr/>
        </p:nvSpPr>
        <p:spPr bwMode="auto">
          <a:xfrm rot="1365348">
            <a:off x="1565615" y="4595175"/>
            <a:ext cx="734156" cy="457199"/>
          </a:xfrm>
          <a:prstGeom prst="rect">
            <a:avLst/>
          </a:prstGeom>
          <a:solidFill>
            <a:schemeClr val="bg1">
              <a:lumMod val="40000"/>
              <a:lumOff val="60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5</a:t>
            </a:r>
            <a:endParaRPr lang="en-US" sz="2000" dirty="0">
              <a:solidFill>
                <a:srgbClr val="000000"/>
              </a:solidFill>
            </a:endParaRPr>
          </a:p>
        </p:txBody>
      </p:sp>
      <p:cxnSp>
        <p:nvCxnSpPr>
          <p:cNvPr id="4" name="Straight Arrow Connector 3"/>
          <p:cNvCxnSpPr/>
          <p:nvPr/>
        </p:nvCxnSpPr>
        <p:spPr>
          <a:xfrm flipH="1">
            <a:off x="7220404" y="2296092"/>
            <a:ext cx="1552" cy="3514254"/>
          </a:xfrm>
          <a:prstGeom prst="straightConnector1">
            <a:avLst/>
          </a:prstGeom>
          <a:ln w="57150">
            <a:solidFill>
              <a:schemeClr val="accent5">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789450" y="2278062"/>
            <a:ext cx="31860" cy="3508221"/>
          </a:xfrm>
          <a:prstGeom prst="straightConnector1">
            <a:avLst/>
          </a:prstGeom>
          <a:ln w="5715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541837" y="5810346"/>
            <a:ext cx="3125137" cy="1041150"/>
            <a:chOff x="4541837" y="5810346"/>
            <a:chExt cx="3125137" cy="1041150"/>
          </a:xfrm>
        </p:grpSpPr>
        <p:sp>
          <p:nvSpPr>
            <p:cNvPr id="13" name="Right Brace 12"/>
            <p:cNvSpPr/>
            <p:nvPr/>
          </p:nvSpPr>
          <p:spPr>
            <a:xfrm rot="5400000">
              <a:off x="6267519" y="4800199"/>
              <a:ext cx="389308" cy="2409602"/>
            </a:xfrm>
            <a:prstGeom prst="rightBrace">
              <a:avLst>
                <a:gd name="adj1" fmla="val 50688"/>
                <a:gd name="adj2" fmla="val 50614"/>
              </a:avLst>
            </a:prstGeom>
            <a:ln w="381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cxnSp>
          <p:nvCxnSpPr>
            <p:cNvPr id="14" name="Straight Arrow Connector 13"/>
            <p:cNvCxnSpPr/>
            <p:nvPr/>
          </p:nvCxnSpPr>
          <p:spPr>
            <a:xfrm flipH="1">
              <a:off x="6447183" y="6176558"/>
              <a:ext cx="12678" cy="589523"/>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41837" y="6233602"/>
              <a:ext cx="1834835" cy="617894"/>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response out</a:t>
              </a:r>
              <a:br>
                <a:rPr lang="en-US" sz="2400" dirty="0" smtClean="0">
                  <a:solidFill>
                    <a:srgbClr val="000000"/>
                  </a:solidFill>
                </a:rPr>
              </a:br>
              <a:r>
                <a:rPr lang="en-US" sz="2400" dirty="0" smtClean="0">
                  <a:solidFill>
                    <a:srgbClr val="000000"/>
                  </a:solidFill>
                </a:rPr>
                <a:t>300ms</a:t>
              </a:r>
            </a:p>
          </p:txBody>
        </p:sp>
      </p:grpSp>
      <p:sp>
        <p:nvSpPr>
          <p:cNvPr id="16" name="Rectangle 15"/>
          <p:cNvSpPr/>
          <p:nvPr/>
        </p:nvSpPr>
        <p:spPr bwMode="auto">
          <a:xfrm>
            <a:off x="5178267" y="2681087"/>
            <a:ext cx="1219200" cy="838200"/>
          </a:xfrm>
          <a:prstGeom prst="rect">
            <a:avLst/>
          </a:prstGeom>
          <a:solidFill>
            <a:schemeClr val="tx2">
              <a:lumMod val="90000"/>
            </a:scheme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work1</a:t>
            </a:r>
            <a:endParaRPr lang="en-US" sz="2000" dirty="0">
              <a:solidFill>
                <a:srgbClr val="000000"/>
              </a:solidFill>
            </a:endParaRPr>
          </a:p>
        </p:txBody>
      </p:sp>
      <p:sp>
        <p:nvSpPr>
          <p:cNvPr id="17" name="Rectangle 16"/>
          <p:cNvSpPr/>
          <p:nvPr/>
        </p:nvSpPr>
        <p:spPr bwMode="auto">
          <a:xfrm>
            <a:off x="6619081" y="2697162"/>
            <a:ext cx="1219200" cy="838200"/>
          </a:xfrm>
          <a:prstGeom prst="rect">
            <a:avLst/>
          </a:prstGeom>
          <a:solidFill>
            <a:schemeClr val="accent5">
              <a:lumMod val="40000"/>
              <a:lumOff val="60000"/>
            </a:schemeClr>
          </a:solidFill>
          <a:ln w="38100">
            <a:solidFill>
              <a:schemeClr val="accent5">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work2</a:t>
            </a:r>
            <a:endParaRPr lang="en-US" sz="2000" dirty="0">
              <a:solidFill>
                <a:srgbClr val="000000"/>
              </a:solidFill>
            </a:endParaRPr>
          </a:p>
        </p:txBody>
      </p:sp>
      <p:sp>
        <p:nvSpPr>
          <p:cNvPr id="18" name="Rectangle 17"/>
          <p:cNvSpPr/>
          <p:nvPr/>
        </p:nvSpPr>
        <p:spPr bwMode="auto">
          <a:xfrm>
            <a:off x="5178267" y="3695089"/>
            <a:ext cx="1219200" cy="838200"/>
          </a:xfrm>
          <a:prstGeom prst="rect">
            <a:avLst/>
          </a:prstGeom>
          <a:solidFill>
            <a:schemeClr val="tx2">
              <a:lumMod val="90000"/>
            </a:scheme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work3</a:t>
            </a:r>
            <a:endParaRPr lang="en-US" sz="2000" dirty="0">
              <a:solidFill>
                <a:srgbClr val="000000"/>
              </a:solidFill>
            </a:endParaRPr>
          </a:p>
        </p:txBody>
      </p:sp>
      <p:sp>
        <p:nvSpPr>
          <p:cNvPr id="19" name="Rectangle 18"/>
          <p:cNvSpPr/>
          <p:nvPr/>
        </p:nvSpPr>
        <p:spPr bwMode="auto">
          <a:xfrm>
            <a:off x="6603303" y="3687552"/>
            <a:ext cx="1219200" cy="838200"/>
          </a:xfrm>
          <a:prstGeom prst="rect">
            <a:avLst/>
          </a:prstGeom>
          <a:solidFill>
            <a:schemeClr val="accent5">
              <a:lumMod val="40000"/>
              <a:lumOff val="60000"/>
            </a:schemeClr>
          </a:solidFill>
          <a:ln w="38100">
            <a:solidFill>
              <a:schemeClr val="accent5">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work4</a:t>
            </a:r>
            <a:endParaRPr lang="en-US" sz="2000" dirty="0">
              <a:solidFill>
                <a:srgbClr val="000000"/>
              </a:solidFill>
            </a:endParaRPr>
          </a:p>
        </p:txBody>
      </p:sp>
      <p:sp>
        <p:nvSpPr>
          <p:cNvPr id="20" name="Rectangle 19"/>
          <p:cNvSpPr/>
          <p:nvPr/>
        </p:nvSpPr>
        <p:spPr bwMode="auto">
          <a:xfrm>
            <a:off x="5178267" y="4705759"/>
            <a:ext cx="1219200" cy="838200"/>
          </a:xfrm>
          <a:prstGeom prst="rect">
            <a:avLst/>
          </a:prstGeom>
          <a:solidFill>
            <a:schemeClr val="tx2">
              <a:lumMod val="90000"/>
            </a:scheme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work5</a:t>
            </a:r>
            <a:endParaRPr lang="en-US" sz="2000" dirty="0">
              <a:solidFill>
                <a:srgbClr val="000000"/>
              </a:solidFill>
            </a:endParaRPr>
          </a:p>
        </p:txBody>
      </p:sp>
      <p:grpSp>
        <p:nvGrpSpPr>
          <p:cNvPr id="23" name="Group 22"/>
          <p:cNvGrpSpPr/>
          <p:nvPr/>
        </p:nvGrpSpPr>
        <p:grpSpPr>
          <a:xfrm>
            <a:off x="3779837" y="1439862"/>
            <a:ext cx="3887137" cy="534400"/>
            <a:chOff x="3779837" y="1439862"/>
            <a:chExt cx="3887137" cy="534400"/>
          </a:xfrm>
        </p:grpSpPr>
        <p:sp>
          <p:nvSpPr>
            <p:cNvPr id="6" name="TextBox 5"/>
            <p:cNvSpPr txBox="1"/>
            <p:nvPr/>
          </p:nvSpPr>
          <p:spPr>
            <a:xfrm>
              <a:off x="5389568" y="1479236"/>
              <a:ext cx="2277406" cy="495026"/>
            </a:xfrm>
            <a:prstGeom prst="rect">
              <a:avLst/>
            </a:prstGeom>
            <a:noFill/>
            <a:ln>
              <a:solidFill>
                <a:srgbClr val="000000"/>
              </a:solidFill>
            </a:ln>
          </p:spPr>
          <p:txBody>
            <a:bodyPr wrap="none" lIns="0" tIns="0" rIns="0" bIns="0" rtlCol="0" anchor="ctr" anchorCtr="1">
              <a:noAutofit/>
            </a:bodyPr>
            <a:lstStyle/>
            <a:p>
              <a:pPr algn="ctr">
                <a:lnSpc>
                  <a:spcPct val="90000"/>
                </a:lnSpc>
                <a:spcAft>
                  <a:spcPts val="600"/>
                </a:spcAft>
              </a:pPr>
              <a:r>
                <a:rPr lang="en-US" sz="2400" dirty="0" err="1" smtClean="0">
                  <a:solidFill>
                    <a:srgbClr val="000000"/>
                  </a:solidFill>
                </a:rPr>
                <a:t>Parallel.For</a:t>
              </a:r>
              <a:endParaRPr lang="en-US" sz="2400" dirty="0" smtClean="0">
                <a:solidFill>
                  <a:srgbClr val="000000"/>
                </a:solidFill>
              </a:endParaRPr>
            </a:p>
          </p:txBody>
        </p:sp>
        <p:cxnSp>
          <p:nvCxnSpPr>
            <p:cNvPr id="21" name="Straight Arrow Connector 20"/>
            <p:cNvCxnSpPr/>
            <p:nvPr/>
          </p:nvCxnSpPr>
          <p:spPr>
            <a:xfrm>
              <a:off x="4070308" y="1439862"/>
              <a:ext cx="1219200" cy="152400"/>
            </a:xfrm>
            <a:prstGeom prst="straightConnector1">
              <a:avLst/>
            </a:prstGeom>
            <a:ln w="5715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378021">
              <a:off x="3779837" y="1560521"/>
              <a:ext cx="1397828" cy="338062"/>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request in</a:t>
              </a:r>
            </a:p>
          </p:txBody>
        </p:sp>
      </p:grpSp>
    </p:spTree>
    <p:extLst>
      <p:ext uri="{BB962C8B-B14F-4D97-AF65-F5344CB8AC3E}">
        <p14:creationId xmlns:p14="http://schemas.microsoft.com/office/powerpoint/2010/main" val="1523371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22" presetClass="entr" presetSubtype="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up)">
                                      <p:cBhvr>
                                        <p:cTn id="10" dur="500"/>
                                        <p:tgtEl>
                                          <p:spTgt spid="23"/>
                                        </p:tgtEl>
                                      </p:cBhvr>
                                    </p:animEffec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1500"/>
                                        <p:tgtEl>
                                          <p:spTgt spid="5"/>
                                        </p:tgtEl>
                                      </p:cBhvr>
                                    </p:animEffect>
                                  </p:childTnLst>
                                </p:cTn>
                              </p:par>
                              <p:par>
                                <p:cTn id="35" presetID="22" presetClass="entr" presetSubtype="1"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1500"/>
                                        <p:tgtEl>
                                          <p:spTgt spid="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par>
                                <p:cTn id="44" presetID="12" presetClass="exit" presetSubtype="2" fill="hold" grpId="0" nodeType="withEffect">
                                  <p:stCondLst>
                                    <p:cond delay="0"/>
                                  </p:stCondLst>
                                  <p:childTnLst>
                                    <p:anim calcmode="lin" valueType="num">
                                      <p:cBhvr additive="base">
                                        <p:cTn id="45" dur="500"/>
                                        <p:tgtEl>
                                          <p:spTgt spid="8"/>
                                        </p:tgtEl>
                                        <p:attrNameLst>
                                          <p:attrName>ppt_x</p:attrName>
                                        </p:attrNameLst>
                                      </p:cBhvr>
                                      <p:tavLst>
                                        <p:tav tm="0">
                                          <p:val>
                                            <p:strVal val="#ppt_x"/>
                                          </p:val>
                                        </p:tav>
                                        <p:tav tm="100000">
                                          <p:val>
                                            <p:strVal val="#ppt_x+#ppt_w*1.125000"/>
                                          </p:val>
                                        </p:tav>
                                      </p:tavLst>
                                    </p:anim>
                                    <p:animEffect transition="out" filter="wipe(right)">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par>
                                <p:cTn id="48" presetID="12" presetClass="exit" presetSubtype="2" fill="hold" grpId="0" nodeType="withEffect">
                                  <p:stCondLst>
                                    <p:cond delay="0"/>
                                  </p:stCondLst>
                                  <p:childTnLst>
                                    <p:anim calcmode="lin" valueType="num">
                                      <p:cBhvr additive="base">
                                        <p:cTn id="49" dur="500"/>
                                        <p:tgtEl>
                                          <p:spTgt spid="9"/>
                                        </p:tgtEl>
                                        <p:attrNameLst>
                                          <p:attrName>ppt_x</p:attrName>
                                        </p:attrNameLst>
                                      </p:cBhvr>
                                      <p:tavLst>
                                        <p:tav tm="0">
                                          <p:val>
                                            <p:strVal val="#ppt_x"/>
                                          </p:val>
                                        </p:tav>
                                        <p:tav tm="100000">
                                          <p:val>
                                            <p:strVal val="#ppt_x+#ppt_w*1.125000"/>
                                          </p:val>
                                        </p:tav>
                                      </p:tavLst>
                                    </p:anim>
                                    <p:animEffect transition="out" filter="wipe(right)">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22" presetClass="entr" presetSubtype="1" fill="hold" grpId="0" nodeType="withEffect">
                                  <p:stCondLst>
                                    <p:cond delay="500"/>
                                  </p:stCondLst>
                                  <p:childTnLst>
                                    <p:set>
                                      <p:cBhvr>
                                        <p:cTn id="53" dur="1" fill="hold">
                                          <p:stCondLst>
                                            <p:cond delay="0"/>
                                          </p:stCondLst>
                                        </p:cTn>
                                        <p:tgtEl>
                                          <p:spTgt spid="18"/>
                                        </p:tgtEl>
                                        <p:attrNameLst>
                                          <p:attrName>style.visibility</p:attrName>
                                        </p:attrNameLst>
                                      </p:cBhvr>
                                      <p:to>
                                        <p:strVal val="visible"/>
                                      </p:to>
                                    </p:set>
                                    <p:animEffect transition="in" filter="wipe(up)">
                                      <p:cBhvr>
                                        <p:cTn id="54" dur="500"/>
                                        <p:tgtEl>
                                          <p:spTgt spid="18"/>
                                        </p:tgtEl>
                                      </p:cBhvr>
                                    </p:animEffect>
                                  </p:childTnLst>
                                </p:cTn>
                              </p:par>
                              <p:par>
                                <p:cTn id="55" presetID="22" presetClass="entr" presetSubtype="1" fill="hold" grpId="0" nodeType="withEffect">
                                  <p:stCondLst>
                                    <p:cond delay="50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500"/>
                                        <p:tgtEl>
                                          <p:spTgt spid="19"/>
                                        </p:tgtEl>
                                      </p:cBhvr>
                                    </p:animEffect>
                                  </p:childTnLst>
                                </p:cTn>
                              </p:par>
                              <p:par>
                                <p:cTn id="58" presetID="12" presetClass="exit" presetSubtype="2" fill="hold" grpId="0" nodeType="withEffect">
                                  <p:stCondLst>
                                    <p:cond delay="500"/>
                                  </p:stCondLst>
                                  <p:childTnLst>
                                    <p:anim calcmode="lin" valueType="num">
                                      <p:cBhvr additive="base">
                                        <p:cTn id="59" dur="500"/>
                                        <p:tgtEl>
                                          <p:spTgt spid="10"/>
                                        </p:tgtEl>
                                        <p:attrNameLst>
                                          <p:attrName>ppt_x</p:attrName>
                                        </p:attrNameLst>
                                      </p:cBhvr>
                                      <p:tavLst>
                                        <p:tav tm="0">
                                          <p:val>
                                            <p:strVal val="#ppt_x"/>
                                          </p:val>
                                        </p:tav>
                                        <p:tav tm="100000">
                                          <p:val>
                                            <p:strVal val="#ppt_x+#ppt_w*1.125000"/>
                                          </p:val>
                                        </p:tav>
                                      </p:tavLst>
                                    </p:anim>
                                    <p:animEffect transition="out" filter="wipe(right)">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par>
                                <p:cTn id="62" presetID="12" presetClass="exit" presetSubtype="2" fill="hold" grpId="0" nodeType="withEffect">
                                  <p:stCondLst>
                                    <p:cond delay="500"/>
                                  </p:stCondLst>
                                  <p:childTnLst>
                                    <p:anim calcmode="lin" valueType="num">
                                      <p:cBhvr additive="base">
                                        <p:cTn id="63" dur="500"/>
                                        <p:tgtEl>
                                          <p:spTgt spid="11"/>
                                        </p:tgtEl>
                                        <p:attrNameLst>
                                          <p:attrName>ppt_x</p:attrName>
                                        </p:attrNameLst>
                                      </p:cBhvr>
                                      <p:tavLst>
                                        <p:tav tm="0">
                                          <p:val>
                                            <p:strVal val="#ppt_x"/>
                                          </p:val>
                                        </p:tav>
                                        <p:tav tm="100000">
                                          <p:val>
                                            <p:strVal val="#ppt_x+#ppt_w*1.125000"/>
                                          </p:val>
                                        </p:tav>
                                      </p:tavLst>
                                    </p:anim>
                                    <p:animEffect transition="out" filter="wipe(right)">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22" presetClass="entr" presetSubtype="1" fill="hold" grpId="0" nodeType="withEffect">
                                  <p:stCondLst>
                                    <p:cond delay="100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par>
                                <p:cTn id="69" presetID="12" presetClass="exit" presetSubtype="2" fill="hold" grpId="0" nodeType="withEffect">
                                  <p:stCondLst>
                                    <p:cond delay="1000"/>
                                  </p:stCondLst>
                                  <p:childTnLst>
                                    <p:anim calcmode="lin" valueType="num">
                                      <p:cBhvr additive="base">
                                        <p:cTn id="70" dur="500"/>
                                        <p:tgtEl>
                                          <p:spTgt spid="12"/>
                                        </p:tgtEl>
                                        <p:attrNameLst>
                                          <p:attrName>ppt_x</p:attrName>
                                        </p:attrNameLst>
                                      </p:cBhvr>
                                      <p:tavLst>
                                        <p:tav tm="0">
                                          <p:val>
                                            <p:strVal val="#ppt_x"/>
                                          </p:val>
                                        </p:tav>
                                        <p:tav tm="100000">
                                          <p:val>
                                            <p:strVal val="#ppt_x+#ppt_w*1.125000"/>
                                          </p:val>
                                        </p:tav>
                                      </p:tavLst>
                                    </p:anim>
                                    <p:animEffect transition="out" filter="wipe(right)">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childTnLst>
                          </p:cTn>
                        </p:par>
                        <p:par>
                          <p:cTn id="73" fill="hold">
                            <p:stCondLst>
                              <p:cond delay="1500"/>
                            </p:stCondLst>
                            <p:childTnLst>
                              <p:par>
                                <p:cTn id="74" presetID="22" presetClass="entr" presetSubtype="1"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up)">
                                      <p:cBhvr>
                                        <p:cTn id="7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6" grpId="0" animBg="1"/>
      <p:bldP spid="17" grpId="0"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590800"/>
          </a:xfrm>
        </p:spPr>
        <p:txBody>
          <a:bodyPr/>
          <a:lstStyle/>
          <a:p>
            <a:r>
              <a:rPr lang="en-US" dirty="0" smtClean="0"/>
              <a:t>Is it CPU-bound,</a:t>
            </a:r>
            <a:br>
              <a:rPr lang="en-US" dirty="0" smtClean="0"/>
            </a:br>
            <a:r>
              <a:rPr lang="en-US" dirty="0" smtClean="0"/>
              <a:t>or I/O-bound?</a:t>
            </a:r>
            <a:endParaRPr lang="en-US" dirty="0"/>
          </a:p>
        </p:txBody>
      </p:sp>
    </p:spTree>
    <p:extLst>
      <p:ext uri="{BB962C8B-B14F-4D97-AF65-F5344CB8AC3E}">
        <p14:creationId xmlns:p14="http://schemas.microsoft.com/office/powerpoint/2010/main" val="1456831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2350" y="1305207"/>
            <a:ext cx="10467542" cy="5632311"/>
          </a:xfrm>
          <a:prstGeom prst="rect">
            <a:avLst/>
          </a:prstGeom>
          <a:noFill/>
        </p:spPr>
        <p:txBody>
          <a:bodyPr wrap="square">
            <a:spAutoFit/>
          </a:bodyPr>
          <a:lstStyle/>
          <a:p>
            <a:r>
              <a:rPr lang="en-US" altLang="zh-CN" dirty="0" smtClean="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 </a:t>
            </a:r>
            <a:r>
              <a:rPr lang="en-US" altLang="zh-CN" dirty="0" smtClean="0">
                <a:solidFill>
                  <a:srgbClr val="0000FF"/>
                </a:solidFill>
                <a:highlight>
                  <a:srgbClr val="FFFFFF"/>
                </a:highlight>
                <a:latin typeface="Consolas" panose="020B0609020204030204" pitchFamily="49" charset="0"/>
              </a:rPr>
              <a:t>      int</a:t>
            </a:r>
            <a:r>
              <a:rPr lang="en-US" altLang="zh-CN" dirty="0" smtClean="0">
                <a:solidFill>
                  <a:srgbClr val="000000"/>
                </a:solidFill>
                <a:highlight>
                  <a:srgbClr val="FFFFFF"/>
                </a:highlight>
                <a:latin typeface="Consolas" panose="020B0609020204030204" pitchFamily="49" charset="0"/>
              </a:rPr>
              <a:t> </a:t>
            </a:r>
            <a:r>
              <a:rPr lang="en-US" altLang="zh-CN" dirty="0">
                <a:solidFill>
                  <a:srgbClr val="000000"/>
                </a:solidFill>
                <a:highlight>
                  <a:srgbClr val="FFFFFF"/>
                </a:highlight>
                <a:latin typeface="Consolas" panose="020B0609020204030204" pitchFamily="49" charset="0"/>
              </a:rPr>
              <a:t>Total = 0;</a:t>
            </a:r>
            <a:endParaRPr lang="en-US" altLang="zh-CN" dirty="0" smtClean="0">
              <a:solidFill>
                <a:srgbClr val="000000"/>
              </a:solidFill>
              <a:highlight>
                <a:srgbClr val="FFFFFF"/>
              </a:highlight>
              <a:latin typeface="Consolas" panose="020B0609020204030204" pitchFamily="49" charset="0"/>
            </a:endParaRPr>
          </a:p>
          <a:p>
            <a:r>
              <a:rPr lang="en-US" altLang="zh-CN" dirty="0" smtClean="0">
                <a:solidFill>
                  <a:srgbClr val="0000FF"/>
                </a:solidFill>
                <a:highlight>
                  <a:srgbClr val="FFFFFF"/>
                </a:highlight>
                <a:latin typeface="Consolas" panose="020B0609020204030204" pitchFamily="49" charset="0"/>
              </a:rPr>
              <a:t>        void</a:t>
            </a:r>
            <a:r>
              <a:rPr lang="en-US" altLang="zh-CN" dirty="0" smtClean="0">
                <a:solidFill>
                  <a:srgbClr val="000000"/>
                </a:solidFill>
                <a:highlight>
                  <a:srgbClr val="FFFFFF"/>
                </a:highlight>
                <a:latin typeface="Consolas" panose="020B0609020204030204" pitchFamily="49" charset="0"/>
              </a:rPr>
              <a:t> </a:t>
            </a:r>
            <a:r>
              <a:rPr lang="en-US" altLang="zh-CN" dirty="0">
                <a:solidFill>
                  <a:srgbClr val="000000"/>
                </a:solidFill>
                <a:highlight>
                  <a:srgbClr val="FFFFFF"/>
                </a:highlight>
                <a:latin typeface="Consolas" panose="020B0609020204030204" pitchFamily="49" charset="0"/>
              </a:rPr>
              <a:t>Sum() </a:t>
            </a:r>
            <a:r>
              <a:rPr lang="en-US" altLang="zh-CN" dirty="0" smtClean="0">
                <a:solidFill>
                  <a:srgbClr val="000000"/>
                </a:solidFill>
                <a:highlight>
                  <a:srgbClr val="FFFFFF"/>
                </a:highlight>
                <a:latin typeface="Consolas" panose="020B0609020204030204" pitchFamily="49" charset="0"/>
              </a:rPr>
              <a:t>{</a:t>
            </a:r>
          </a:p>
          <a:p>
            <a:r>
              <a:rPr lang="en-US" altLang="zh-CN" dirty="0" smtClean="0">
                <a:solidFill>
                  <a:srgbClr val="000000"/>
                </a:solidFill>
                <a:highlight>
                  <a:srgbClr val="FFFFFF"/>
                </a:highlight>
                <a:latin typeface="Consolas" panose="020B0609020204030204" pitchFamily="49" charset="0"/>
              </a:rPr>
              <a:t>            </a:t>
            </a:r>
            <a:r>
              <a:rPr lang="en-US" altLang="zh-CN" dirty="0" smtClean="0">
                <a:solidFill>
                  <a:srgbClr val="0000FF"/>
                </a:solidFill>
                <a:highlight>
                  <a:srgbClr val="FFFFFF"/>
                </a:highlight>
                <a:latin typeface="Consolas" panose="020B0609020204030204" pitchFamily="49" charset="0"/>
              </a:rPr>
              <a:t>bool</a:t>
            </a:r>
            <a:r>
              <a:rPr lang="en-US" altLang="zh-CN" dirty="0" smtClean="0">
                <a:solidFill>
                  <a:srgbClr val="000000"/>
                </a:solidFill>
                <a:highlight>
                  <a:srgbClr val="FFFFFF"/>
                </a:highlight>
                <a:latin typeface="Consolas" panose="020B0609020204030204" pitchFamily="49" charset="0"/>
              </a:rPr>
              <a:t> beginSignal = </a:t>
            </a:r>
            <a:r>
              <a:rPr lang="en-US" altLang="zh-CN" dirty="0" smtClean="0">
                <a:solidFill>
                  <a:srgbClr val="0000FF"/>
                </a:solidFill>
                <a:highlight>
                  <a:srgbClr val="FFFFFF"/>
                </a:highlight>
                <a:latin typeface="Consolas" panose="020B0609020204030204" pitchFamily="49" charset="0"/>
              </a:rPr>
              <a:t>false</a:t>
            </a:r>
            <a:r>
              <a:rPr lang="en-US" altLang="zh-CN" dirty="0" smtClean="0">
                <a:solidFill>
                  <a:srgbClr val="000000"/>
                </a:solidFill>
                <a:highlight>
                  <a:srgbClr val="FFFFFF"/>
                </a:highlight>
                <a:latin typeface="Consolas" panose="020B0609020204030204" pitchFamily="49" charset="0"/>
              </a:rPr>
              <a:t>;</a:t>
            </a:r>
          </a:p>
          <a:p>
            <a:endParaRPr lang="zh-CN" altLang="en-US" dirty="0" smtClean="0">
              <a:solidFill>
                <a:srgbClr val="000000"/>
              </a:solidFill>
              <a:highlight>
                <a:srgbClr val="FFFFFF"/>
              </a:highlight>
              <a:latin typeface="Consolas" panose="020B0609020204030204" pitchFamily="49" charset="0"/>
            </a:endParaRPr>
          </a:p>
          <a:p>
            <a:r>
              <a:rPr lang="en-US" altLang="zh-CN" dirty="0" smtClean="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for</a:t>
            </a:r>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i = 0; i &lt; </a:t>
            </a:r>
            <a:r>
              <a:rPr lang="en-US" altLang="zh-CN" dirty="0" smtClean="0">
                <a:solidFill>
                  <a:srgbClr val="000000"/>
                </a:solidFill>
                <a:highlight>
                  <a:srgbClr val="FFFFFF"/>
                </a:highlight>
                <a:latin typeface="Consolas" panose="020B0609020204030204" pitchFamily="49" charset="0"/>
              </a:rPr>
              <a:t>10; </a:t>
            </a:r>
            <a:r>
              <a:rPr lang="en-US" altLang="zh-CN" dirty="0">
                <a:solidFill>
                  <a:srgbClr val="000000"/>
                </a:solidFill>
                <a:highlight>
                  <a:srgbClr val="FFFFFF"/>
                </a:highlight>
                <a:latin typeface="Consolas" panose="020B0609020204030204" pitchFamily="49" charset="0"/>
              </a:rPr>
              <a:t>i++) {</a:t>
            </a:r>
          </a:p>
          <a:p>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Thread</a:t>
            </a:r>
            <a:r>
              <a:rPr lang="en-US" altLang="zh-CN" dirty="0">
                <a:solidFill>
                  <a:srgbClr val="000000"/>
                </a:solidFill>
                <a:highlight>
                  <a:srgbClr val="FFFFFF"/>
                </a:highlight>
                <a:latin typeface="Consolas" panose="020B0609020204030204" pitchFamily="49" charset="0"/>
              </a:rPr>
              <a:t> t = </a:t>
            </a:r>
            <a:r>
              <a:rPr lang="en-US" altLang="zh-CN" dirty="0">
                <a:solidFill>
                  <a:srgbClr val="0000FF"/>
                </a:solidFill>
                <a:highlight>
                  <a:srgbClr val="FFFFFF"/>
                </a:highlight>
                <a:latin typeface="Consolas" panose="020B0609020204030204" pitchFamily="49" charset="0"/>
              </a:rPr>
              <a:t>new</a:t>
            </a:r>
            <a:r>
              <a:rPr lang="en-US" altLang="zh-CN" dirty="0">
                <a:solidFill>
                  <a:srgbClr val="000000"/>
                </a:solidFill>
                <a:highlight>
                  <a:srgbClr val="FFFFFF"/>
                </a:highlight>
                <a:latin typeface="Consolas" panose="020B0609020204030204" pitchFamily="49" charset="0"/>
              </a:rPr>
              <a:t> </a:t>
            </a:r>
            <a:r>
              <a:rPr lang="en-US" altLang="zh-CN" dirty="0" smtClean="0">
                <a:solidFill>
                  <a:srgbClr val="2B91AF"/>
                </a:solidFill>
                <a:highlight>
                  <a:srgbClr val="FFFFFF"/>
                </a:highlight>
                <a:latin typeface="Consolas" panose="020B0609020204030204" pitchFamily="49" charset="0"/>
              </a:rPr>
              <a:t>Thread</a:t>
            </a:r>
            <a:r>
              <a:rPr lang="en-US" altLang="zh-CN" dirty="0" smtClean="0">
                <a:solidFill>
                  <a:srgbClr val="000000"/>
                </a:solidFill>
                <a:highlight>
                  <a:srgbClr val="FFFFFF"/>
                </a:highlight>
                <a:latin typeface="Consolas" panose="020B0609020204030204" pitchFamily="49" charset="0"/>
              </a:rPr>
              <a:t>(() </a:t>
            </a:r>
            <a:r>
              <a:rPr lang="en-US" altLang="zh-CN" dirty="0">
                <a:solidFill>
                  <a:srgbClr val="000000"/>
                </a:solidFill>
                <a:highlight>
                  <a:srgbClr val="FFFFFF"/>
                </a:highlight>
                <a:latin typeface="Consolas" panose="020B0609020204030204" pitchFamily="49" charset="0"/>
              </a:rPr>
              <a:t>=&gt; {</a:t>
            </a: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while</a:t>
            </a:r>
            <a:r>
              <a:rPr lang="en-US" altLang="zh-CN" dirty="0">
                <a:solidFill>
                  <a:srgbClr val="000000"/>
                </a:solidFill>
                <a:highlight>
                  <a:srgbClr val="FFFFFF"/>
                </a:highlight>
                <a:latin typeface="Consolas" panose="020B0609020204030204" pitchFamily="49" charset="0"/>
              </a:rPr>
              <a:t> (beginSignal) </a:t>
            </a:r>
            <a:r>
              <a:rPr lang="en-US" altLang="zh-CN" dirty="0">
                <a:solidFill>
                  <a:srgbClr val="2B91AF"/>
                </a:solidFill>
                <a:highlight>
                  <a:srgbClr val="FFFFFF"/>
                </a:highlight>
                <a:latin typeface="Consolas" panose="020B0609020204030204" pitchFamily="49" charset="0"/>
              </a:rPr>
              <a:t>Thread</a:t>
            </a:r>
            <a:r>
              <a:rPr lang="en-US" altLang="zh-CN" dirty="0">
                <a:solidFill>
                  <a:srgbClr val="000000"/>
                </a:solidFill>
                <a:highlight>
                  <a:srgbClr val="FFFFFF"/>
                </a:highlight>
                <a:latin typeface="Consolas" panose="020B0609020204030204" pitchFamily="49" charset="0"/>
              </a:rPr>
              <a:t>.Sleep(0</a:t>
            </a:r>
            <a:r>
              <a:rPr lang="en-US" altLang="zh-CN" dirty="0" smtClean="0">
                <a:solidFill>
                  <a:srgbClr val="000000"/>
                </a:solidFill>
                <a:highlight>
                  <a:srgbClr val="FFFFFF"/>
                </a:highlight>
                <a:latin typeface="Consolas" panose="020B0609020204030204" pitchFamily="49" charset="0"/>
              </a:rPr>
              <a:t>); </a:t>
            </a:r>
            <a:r>
              <a:rPr lang="en-US" altLang="zh-CN" dirty="0" smtClean="0">
                <a:solidFill>
                  <a:srgbClr val="008000"/>
                </a:solidFill>
                <a:highlight>
                  <a:srgbClr val="FFFFFF"/>
                </a:highlight>
                <a:latin typeface="Consolas" panose="020B0609020204030204" pitchFamily="49" charset="0"/>
              </a:rPr>
              <a:t>//wait signal to begin</a:t>
            </a:r>
            <a:endParaRPr lang="en-US" altLang="zh-CN" dirty="0" smtClean="0">
              <a:solidFill>
                <a:srgbClr val="000000"/>
              </a:solidFill>
              <a:highlight>
                <a:srgbClr val="FFFFFF"/>
              </a:highlight>
              <a:latin typeface="Consolas" panose="020B0609020204030204" pitchFamily="49" charset="0"/>
            </a:endParaRPr>
          </a:p>
          <a:p>
            <a:endParaRPr lang="zh-CN" altLang="en-US" dirty="0">
              <a:solidFill>
                <a:srgbClr val="000000"/>
              </a:solidFill>
              <a:highlight>
                <a:srgbClr val="FFFFFF"/>
              </a:highlight>
              <a:latin typeface="Consolas" panose="020B0609020204030204" pitchFamily="49" charset="0"/>
            </a:endParaRP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for</a:t>
            </a:r>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j = 0; j &lt; </a:t>
            </a:r>
            <a:r>
              <a:rPr lang="en-US" altLang="zh-CN" dirty="0" smtClean="0">
                <a:solidFill>
                  <a:srgbClr val="000000"/>
                </a:solidFill>
                <a:highlight>
                  <a:srgbClr val="FFFFFF"/>
                </a:highlight>
                <a:latin typeface="Consolas" panose="020B0609020204030204" pitchFamily="49" charset="0"/>
              </a:rPr>
              <a:t>1000; </a:t>
            </a:r>
            <a:r>
              <a:rPr lang="en-US" altLang="zh-CN" dirty="0">
                <a:solidFill>
                  <a:srgbClr val="000000"/>
                </a:solidFill>
                <a:highlight>
                  <a:srgbClr val="FFFFFF"/>
                </a:highlight>
                <a:latin typeface="Consolas" panose="020B0609020204030204" pitchFamily="49" charset="0"/>
              </a:rPr>
              <a:t>j++) {</a:t>
            </a:r>
          </a:p>
          <a:p>
            <a:r>
              <a:rPr lang="en-US" altLang="zh-CN" dirty="0">
                <a:solidFill>
                  <a:srgbClr val="000000"/>
                </a:solidFill>
                <a:highlight>
                  <a:srgbClr val="FFFFFF"/>
                </a:highlight>
                <a:latin typeface="Consolas" panose="020B0609020204030204" pitchFamily="49" charset="0"/>
              </a:rPr>
              <a:t>                        Total</a:t>
            </a:r>
            <a:r>
              <a:rPr lang="en-US" altLang="zh-CN" dirty="0" smtClean="0">
                <a:solidFill>
                  <a:srgbClr val="000000"/>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a:p>
            <a:r>
              <a:rPr lang="zh-CN" altLang="en-US" dirty="0">
                <a:solidFill>
                  <a:srgbClr val="000000"/>
                </a:solidFill>
                <a:highlight>
                  <a:srgbClr val="FFFFFF"/>
                </a:highlight>
                <a:latin typeface="Consolas" panose="020B0609020204030204" pitchFamily="49" charset="0"/>
              </a:rPr>
              <a:t>                    </a:t>
            </a:r>
            <a:r>
              <a:rPr lang="en-US" altLang="zh-CN" dirty="0">
                <a:solidFill>
                  <a:srgbClr val="000000"/>
                </a:solidFill>
                <a:highlight>
                  <a:srgbClr val="FFFFFF"/>
                </a:highlight>
                <a:latin typeface="Consolas" panose="020B0609020204030204" pitchFamily="49" charset="0"/>
              </a:rPr>
              <a:t>}</a:t>
            </a:r>
          </a:p>
          <a:p>
            <a:r>
              <a:rPr lang="en-US" altLang="zh-CN" dirty="0" smtClean="0">
                <a:solidFill>
                  <a:srgbClr val="000000"/>
                </a:solidFill>
                <a:highlight>
                  <a:srgbClr val="FFFFFF"/>
                </a:highlight>
                <a:latin typeface="Consolas" panose="020B0609020204030204" pitchFamily="49" charset="0"/>
              </a:rPr>
              <a:t>	        });</a:t>
            </a:r>
            <a:endParaRPr lang="en-US" altLang="zh-CN" dirty="0">
              <a:solidFill>
                <a:srgbClr val="000000"/>
              </a:solidFill>
              <a:highlight>
                <a:srgbClr val="FFFFFF"/>
              </a:highlight>
              <a:latin typeface="Consolas" panose="020B0609020204030204" pitchFamily="49" charset="0"/>
            </a:endParaRPr>
          </a:p>
          <a:p>
            <a:endParaRPr lang="zh-CN" altLang="en-US" dirty="0">
              <a:solidFill>
                <a:srgbClr val="000000"/>
              </a:solidFill>
              <a:highlight>
                <a:srgbClr val="FFFFFF"/>
              </a:highlight>
              <a:latin typeface="Consolas" panose="020B0609020204030204" pitchFamily="49" charset="0"/>
            </a:endParaRPr>
          </a:p>
          <a:p>
            <a:r>
              <a:rPr lang="en-US" altLang="zh-CN" dirty="0">
                <a:solidFill>
                  <a:srgbClr val="000000"/>
                </a:solidFill>
                <a:highlight>
                  <a:srgbClr val="FFFFFF"/>
                </a:highlight>
                <a:latin typeface="Consolas" panose="020B0609020204030204" pitchFamily="49" charset="0"/>
              </a:rPr>
              <a:t>                </a:t>
            </a:r>
            <a:r>
              <a:rPr lang="en-US" altLang="zh-CN" dirty="0" smtClean="0">
                <a:solidFill>
                  <a:srgbClr val="000000"/>
                </a:solidFill>
                <a:highlight>
                  <a:srgbClr val="FFFFFF"/>
                </a:highlight>
                <a:latin typeface="Consolas" panose="020B0609020204030204" pitchFamily="49" charset="0"/>
              </a:rPr>
              <a:t>t.Start();</a:t>
            </a:r>
            <a:endParaRPr lang="en-US" altLang="zh-CN" dirty="0">
              <a:solidFill>
                <a:srgbClr val="000000"/>
              </a:solidFill>
              <a:highlight>
                <a:srgbClr val="FFFFFF"/>
              </a:highlight>
              <a:latin typeface="Consolas" panose="020B0609020204030204" pitchFamily="49" charset="0"/>
            </a:endParaRPr>
          </a:p>
          <a:p>
            <a:r>
              <a:rPr lang="zh-CN" altLang="en-US" dirty="0">
                <a:solidFill>
                  <a:srgbClr val="000000"/>
                </a:solidFill>
                <a:highlight>
                  <a:srgbClr val="FFFFFF"/>
                </a:highlight>
                <a:latin typeface="Consolas" panose="020B0609020204030204" pitchFamily="49" charset="0"/>
              </a:rPr>
              <a:t>            </a:t>
            </a:r>
            <a:r>
              <a:rPr lang="en-US" altLang="zh-CN" dirty="0">
                <a:solidFill>
                  <a:srgbClr val="000000"/>
                </a:solidFill>
                <a:highlight>
                  <a:srgbClr val="FFFFFF"/>
                </a:highlight>
                <a:latin typeface="Consolas" panose="020B0609020204030204" pitchFamily="49" charset="0"/>
              </a:rPr>
              <a:t>}</a:t>
            </a:r>
          </a:p>
          <a:p>
            <a:endParaRPr lang="zh-CN" altLang="en-US" dirty="0">
              <a:solidFill>
                <a:srgbClr val="000000"/>
              </a:solidFill>
              <a:highlight>
                <a:srgbClr val="FFFFFF"/>
              </a:highlight>
              <a:latin typeface="Consolas" panose="020B0609020204030204" pitchFamily="49" charset="0"/>
            </a:endParaRPr>
          </a:p>
          <a:p>
            <a:r>
              <a:rPr lang="en-US" altLang="zh-CN" dirty="0">
                <a:solidFill>
                  <a:srgbClr val="000000"/>
                </a:solidFill>
                <a:highlight>
                  <a:srgbClr val="FFFFFF"/>
                </a:highlight>
                <a:latin typeface="Consolas" panose="020B0609020204030204" pitchFamily="49" charset="0"/>
              </a:rPr>
              <a:t>            beginSignal = </a:t>
            </a:r>
            <a:r>
              <a:rPr lang="en-US" altLang="zh-CN" dirty="0" smtClean="0">
                <a:solidFill>
                  <a:srgbClr val="0000FF"/>
                </a:solidFill>
                <a:highlight>
                  <a:srgbClr val="FFFFFF"/>
                </a:highlight>
                <a:latin typeface="Consolas" panose="020B0609020204030204" pitchFamily="49" charset="0"/>
              </a:rPr>
              <a:t>true</a:t>
            </a:r>
            <a:r>
              <a:rPr lang="en-US" altLang="zh-CN" dirty="0" smtClean="0">
                <a:solidFill>
                  <a:srgbClr val="000000"/>
                </a:solidFill>
                <a:highlight>
                  <a:srgbClr val="FFFFFF"/>
                </a:highlight>
                <a:latin typeface="Consolas" panose="020B0609020204030204" pitchFamily="49" charset="0"/>
              </a:rPr>
              <a:t>;</a:t>
            </a:r>
          </a:p>
          <a:p>
            <a:r>
              <a:rPr lang="en-US" altLang="zh-CN" dirty="0">
                <a:solidFill>
                  <a:srgbClr val="000000"/>
                </a:solidFill>
                <a:highlight>
                  <a:srgbClr val="FFFFFF"/>
                </a:highlight>
                <a:latin typeface="Consolas" panose="020B0609020204030204" pitchFamily="49" charset="0"/>
              </a:rPr>
              <a:t> </a:t>
            </a:r>
            <a:r>
              <a:rPr lang="en-US" altLang="zh-CN" dirty="0" smtClean="0">
                <a:solidFill>
                  <a:srgbClr val="000000"/>
                </a:solidFill>
                <a:highlight>
                  <a:srgbClr val="FFFFFF"/>
                </a:highlight>
                <a:latin typeface="Consolas" panose="020B0609020204030204" pitchFamily="49" charset="0"/>
              </a:rPr>
              <a:t>           </a:t>
            </a:r>
            <a:r>
              <a:rPr lang="en-US" altLang="zh-CN" dirty="0" smtClean="0">
                <a:solidFill>
                  <a:srgbClr val="2B91AF"/>
                </a:solidFill>
                <a:highlight>
                  <a:srgbClr val="FFFFFF"/>
                </a:highlight>
                <a:latin typeface="Consolas" panose="020B0609020204030204" pitchFamily="49" charset="0"/>
              </a:rPr>
              <a:t>Thread</a:t>
            </a:r>
            <a:r>
              <a:rPr lang="en-US" altLang="zh-CN" dirty="0" smtClean="0">
                <a:solidFill>
                  <a:srgbClr val="000000"/>
                </a:solidFill>
                <a:highlight>
                  <a:srgbClr val="FFFFFF"/>
                </a:highlight>
                <a:latin typeface="Consolas" panose="020B0609020204030204" pitchFamily="49" charset="0"/>
              </a:rPr>
              <a:t>.Sleep(1000); </a:t>
            </a:r>
            <a:r>
              <a:rPr lang="en-US" altLang="zh-CN" dirty="0" smtClean="0">
                <a:solidFill>
                  <a:srgbClr val="008000"/>
                </a:solidFill>
                <a:highlight>
                  <a:srgbClr val="FFFFFF"/>
                </a:highlight>
                <a:latin typeface="Consolas" panose="020B0609020204030204" pitchFamily="49" charset="0"/>
              </a:rPr>
              <a:t>//sleep </a:t>
            </a:r>
            <a:r>
              <a:rPr lang="en-US" altLang="zh-CN" dirty="0">
                <a:solidFill>
                  <a:srgbClr val="008000"/>
                </a:solidFill>
                <a:highlight>
                  <a:srgbClr val="FFFFFF"/>
                </a:highlight>
                <a:latin typeface="Consolas" panose="020B0609020204030204" pitchFamily="49" charset="0"/>
              </a:rPr>
              <a:t>1 second to let </a:t>
            </a:r>
            <a:r>
              <a:rPr lang="en-US" altLang="zh-CN" dirty="0" smtClean="0">
                <a:solidFill>
                  <a:srgbClr val="008000"/>
                </a:solidFill>
                <a:highlight>
                  <a:srgbClr val="FFFFFF"/>
                </a:highlight>
                <a:latin typeface="Consolas" panose="020B0609020204030204" pitchFamily="49" charset="0"/>
              </a:rPr>
              <a:t>threads </a:t>
            </a:r>
            <a:r>
              <a:rPr lang="en-US" altLang="zh-CN" dirty="0">
                <a:solidFill>
                  <a:srgbClr val="008000"/>
                </a:solidFill>
                <a:highlight>
                  <a:srgbClr val="FFFFFF"/>
                </a:highlight>
                <a:latin typeface="Consolas" panose="020B0609020204030204" pitchFamily="49" charset="0"/>
              </a:rPr>
              <a:t>finish the job.</a:t>
            </a:r>
            <a:endParaRPr lang="en-US" altLang="zh-CN" dirty="0" smtClean="0">
              <a:solidFill>
                <a:srgbClr val="000000"/>
              </a:solidFill>
              <a:highlight>
                <a:srgbClr val="FFFFFF"/>
              </a:highlight>
              <a:latin typeface="Consolas" panose="020B0609020204030204" pitchFamily="49" charset="0"/>
            </a:endParaRPr>
          </a:p>
          <a:p>
            <a:r>
              <a:rPr lang="en-US" altLang="zh-CN" dirty="0" smtClean="0">
                <a:solidFill>
                  <a:srgbClr val="2B91AF"/>
                </a:solidFill>
                <a:highlight>
                  <a:srgbClr val="FFFFFF"/>
                </a:highlight>
                <a:latin typeface="Consolas" panose="020B0609020204030204" pitchFamily="49" charset="0"/>
              </a:rPr>
              <a:t>	     Console</a:t>
            </a:r>
            <a:r>
              <a:rPr lang="en-US" altLang="zh-CN" dirty="0" smtClean="0">
                <a:solidFill>
                  <a:srgbClr val="000000"/>
                </a:solidFill>
                <a:highlight>
                  <a:srgbClr val="FFFFFF"/>
                </a:highlight>
                <a:latin typeface="Consolas" panose="020B0609020204030204" pitchFamily="49" charset="0"/>
              </a:rPr>
              <a:t>.WriteLine(</a:t>
            </a:r>
            <a:r>
              <a:rPr lang="en-US" altLang="zh-CN" dirty="0" smtClean="0">
                <a:solidFill>
                  <a:srgbClr val="A31515"/>
                </a:solidFill>
                <a:highlight>
                  <a:srgbClr val="FFFFFF"/>
                </a:highlight>
                <a:latin typeface="Consolas" panose="020B0609020204030204" pitchFamily="49" charset="0"/>
              </a:rPr>
              <a:t>"Sum total: {0}, should be {1}"</a:t>
            </a:r>
            <a:r>
              <a:rPr lang="en-US" altLang="zh-CN" dirty="0" smtClean="0">
                <a:solidFill>
                  <a:srgbClr val="000000"/>
                </a:solidFill>
                <a:highlight>
                  <a:srgbClr val="FFFFFF"/>
                </a:highlight>
                <a:latin typeface="Consolas" panose="020B0609020204030204" pitchFamily="49" charset="0"/>
              </a:rPr>
              <a:t>, Total, 10000);</a:t>
            </a:r>
          </a:p>
          <a:p>
            <a:r>
              <a:rPr lang="zh-CN" altLang="en-US" dirty="0">
                <a:solidFill>
                  <a:srgbClr val="000000"/>
                </a:solidFill>
                <a:highlight>
                  <a:srgbClr val="FFFFFF"/>
                </a:highlight>
                <a:latin typeface="Consolas" panose="020B0609020204030204" pitchFamily="49" charset="0"/>
              </a:rPr>
              <a:t> </a:t>
            </a:r>
            <a:r>
              <a:rPr lang="zh-CN" altLang="en-US" dirty="0" smtClean="0">
                <a:solidFill>
                  <a:srgbClr val="000000"/>
                </a:solidFill>
                <a:highlight>
                  <a:srgbClr val="FFFFFF"/>
                </a:highlight>
                <a:latin typeface="Consolas" panose="020B0609020204030204" pitchFamily="49" charset="0"/>
              </a:rPr>
              <a:t>       </a:t>
            </a:r>
            <a:r>
              <a:rPr lang="en-US" altLang="zh-CN" dirty="0" smtClean="0">
                <a:solidFill>
                  <a:srgbClr val="000000"/>
                </a:solidFill>
                <a:highlight>
                  <a:srgbClr val="FFFFFF"/>
                </a:highlight>
                <a:latin typeface="Consolas" panose="020B0609020204030204" pitchFamily="49" charset="0"/>
              </a:rPr>
              <a:t>}</a:t>
            </a:r>
            <a:endParaRPr lang="zh-CN" altLang="en-US" dirty="0"/>
          </a:p>
        </p:txBody>
      </p:sp>
      <p:sp>
        <p:nvSpPr>
          <p:cNvPr id="3" name="Title 2"/>
          <p:cNvSpPr>
            <a:spLocks noGrp="1"/>
          </p:cNvSpPr>
          <p:nvPr>
            <p:ph type="title"/>
          </p:nvPr>
        </p:nvSpPr>
        <p:spPr/>
        <p:txBody>
          <a:bodyPr/>
          <a:lstStyle/>
          <a:p>
            <a:r>
              <a:rPr lang="zh-CN" altLang="en-US" dirty="0"/>
              <a:t>多线</a:t>
            </a:r>
            <a:r>
              <a:rPr lang="zh-CN" altLang="en-US" dirty="0" smtClean="0"/>
              <a:t>程编程 </a:t>
            </a:r>
            <a:r>
              <a:rPr lang="en-US" altLang="zh-CN" dirty="0" smtClean="0"/>
              <a:t>– bug in code?</a:t>
            </a:r>
            <a:endParaRPr lang="zh-CN" altLang="en-US" dirty="0"/>
          </a:p>
        </p:txBody>
      </p:sp>
    </p:spTree>
    <p:extLst>
      <p:ext uri="{BB962C8B-B14F-4D97-AF65-F5344CB8AC3E}">
        <p14:creationId xmlns:p14="http://schemas.microsoft.com/office/powerpoint/2010/main" val="39316631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Arrow Connector 56"/>
          <p:cNvCxnSpPr>
            <a:stCxn id="4" idx="0"/>
            <a:endCxn id="51" idx="2"/>
          </p:cNvCxnSpPr>
          <p:nvPr/>
        </p:nvCxnSpPr>
        <p:spPr>
          <a:xfrm>
            <a:off x="6099833" y="1592262"/>
            <a:ext cx="0" cy="4800600"/>
          </a:xfrm>
          <a:prstGeom prst="straightConnector1">
            <a:avLst/>
          </a:prstGeom>
          <a:ln w="5715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ltLang="zh-CN" dirty="0"/>
              <a:t>Parallel, </a:t>
            </a:r>
            <a:r>
              <a:rPr lang="en-US" altLang="zh-CN" dirty="0" err="1"/>
              <a:t>Task.Run</a:t>
            </a:r>
            <a:r>
              <a:rPr lang="en-US" altLang="zh-CN" dirty="0"/>
              <a:t> and async</a:t>
            </a:r>
            <a:endParaRPr lang="en-US" dirty="0"/>
          </a:p>
        </p:txBody>
      </p:sp>
      <p:grpSp>
        <p:nvGrpSpPr>
          <p:cNvPr id="37" name="Group 36"/>
          <p:cNvGrpSpPr/>
          <p:nvPr/>
        </p:nvGrpSpPr>
        <p:grpSpPr>
          <a:xfrm>
            <a:off x="5490233" y="1592262"/>
            <a:ext cx="1219200" cy="838200"/>
            <a:chOff x="1646237" y="1973262"/>
            <a:chExt cx="1219200" cy="838200"/>
          </a:xfrm>
        </p:grpSpPr>
        <p:sp>
          <p:nvSpPr>
            <p:cNvPr id="5" name="Rectangle 4"/>
            <p:cNvSpPr/>
            <p:nvPr/>
          </p:nvSpPr>
          <p:spPr bwMode="auto">
            <a:xfrm>
              <a:off x="1646237" y="1973262"/>
              <a:ext cx="1219200" cy="838200"/>
            </a:xfrm>
            <a:prstGeom prst="rect">
              <a:avLst/>
            </a:prstGeom>
            <a:solidFill>
              <a:srgbClr val="C1E5FF">
                <a:alpha val="50196"/>
              </a:srgb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1646237" y="25828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end1</a:t>
              </a:r>
            </a:p>
          </p:txBody>
        </p:sp>
        <p:sp>
          <p:nvSpPr>
            <p:cNvPr id="4" name="TextBox 3"/>
            <p:cNvSpPr txBox="1"/>
            <p:nvPr/>
          </p:nvSpPr>
          <p:spPr>
            <a:xfrm>
              <a:off x="1646237" y="1973262"/>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start1</a:t>
              </a:r>
            </a:p>
          </p:txBody>
        </p:sp>
      </p:grpSp>
      <p:grpSp>
        <p:nvGrpSpPr>
          <p:cNvPr id="38" name="Group 37"/>
          <p:cNvGrpSpPr/>
          <p:nvPr/>
        </p:nvGrpSpPr>
        <p:grpSpPr>
          <a:xfrm>
            <a:off x="5490233" y="2582862"/>
            <a:ext cx="1219200" cy="838200"/>
            <a:chOff x="1646237" y="1973262"/>
            <a:chExt cx="1219200" cy="838200"/>
          </a:xfrm>
        </p:grpSpPr>
        <p:sp>
          <p:nvSpPr>
            <p:cNvPr id="39" name="Rectangle 38"/>
            <p:cNvSpPr/>
            <p:nvPr/>
          </p:nvSpPr>
          <p:spPr bwMode="auto">
            <a:xfrm>
              <a:off x="1646237" y="1973262"/>
              <a:ext cx="1219200" cy="838200"/>
            </a:xfrm>
            <a:prstGeom prst="rect">
              <a:avLst/>
            </a:prstGeom>
            <a:solidFill>
              <a:srgbClr val="C1E5FF">
                <a:alpha val="50196"/>
              </a:srgb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TextBox 39"/>
            <p:cNvSpPr txBox="1"/>
            <p:nvPr/>
          </p:nvSpPr>
          <p:spPr>
            <a:xfrm>
              <a:off x="1646237" y="25828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end2</a:t>
              </a:r>
            </a:p>
          </p:txBody>
        </p:sp>
        <p:sp>
          <p:nvSpPr>
            <p:cNvPr id="41" name="TextBox 40"/>
            <p:cNvSpPr txBox="1"/>
            <p:nvPr/>
          </p:nvSpPr>
          <p:spPr>
            <a:xfrm>
              <a:off x="1646237" y="1973262"/>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start2</a:t>
              </a:r>
            </a:p>
          </p:txBody>
        </p:sp>
      </p:grpSp>
      <p:grpSp>
        <p:nvGrpSpPr>
          <p:cNvPr id="42" name="Group 41"/>
          <p:cNvGrpSpPr/>
          <p:nvPr/>
        </p:nvGrpSpPr>
        <p:grpSpPr>
          <a:xfrm>
            <a:off x="5490233" y="3573462"/>
            <a:ext cx="1219200" cy="838200"/>
            <a:chOff x="1646237" y="1973262"/>
            <a:chExt cx="1219200" cy="838200"/>
          </a:xfrm>
        </p:grpSpPr>
        <p:sp>
          <p:nvSpPr>
            <p:cNvPr id="43" name="Rectangle 42"/>
            <p:cNvSpPr/>
            <p:nvPr/>
          </p:nvSpPr>
          <p:spPr bwMode="auto">
            <a:xfrm>
              <a:off x="1646237" y="1973262"/>
              <a:ext cx="1219200" cy="838200"/>
            </a:xfrm>
            <a:prstGeom prst="rect">
              <a:avLst/>
            </a:prstGeom>
            <a:solidFill>
              <a:srgbClr val="C1E5FF">
                <a:alpha val="50196"/>
              </a:srgb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TextBox 43"/>
            <p:cNvSpPr txBox="1"/>
            <p:nvPr/>
          </p:nvSpPr>
          <p:spPr>
            <a:xfrm>
              <a:off x="1646237" y="25828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end3</a:t>
              </a:r>
            </a:p>
          </p:txBody>
        </p:sp>
        <p:sp>
          <p:nvSpPr>
            <p:cNvPr id="45" name="TextBox 44"/>
            <p:cNvSpPr txBox="1"/>
            <p:nvPr/>
          </p:nvSpPr>
          <p:spPr>
            <a:xfrm>
              <a:off x="1646237" y="1973262"/>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start3</a:t>
              </a:r>
            </a:p>
          </p:txBody>
        </p:sp>
      </p:grpSp>
      <p:grpSp>
        <p:nvGrpSpPr>
          <p:cNvPr id="46" name="Group 45"/>
          <p:cNvGrpSpPr/>
          <p:nvPr/>
        </p:nvGrpSpPr>
        <p:grpSpPr>
          <a:xfrm>
            <a:off x="5490233" y="4564062"/>
            <a:ext cx="1219200" cy="838200"/>
            <a:chOff x="1646237" y="1973262"/>
            <a:chExt cx="1219200" cy="838200"/>
          </a:xfrm>
        </p:grpSpPr>
        <p:sp>
          <p:nvSpPr>
            <p:cNvPr id="47" name="Rectangle 46"/>
            <p:cNvSpPr/>
            <p:nvPr/>
          </p:nvSpPr>
          <p:spPr bwMode="auto">
            <a:xfrm>
              <a:off x="1646237" y="1973262"/>
              <a:ext cx="1219200" cy="838200"/>
            </a:xfrm>
            <a:prstGeom prst="rect">
              <a:avLst/>
            </a:prstGeom>
            <a:solidFill>
              <a:srgbClr val="C1E5FF">
                <a:alpha val="50196"/>
              </a:srgb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TextBox 47"/>
            <p:cNvSpPr txBox="1"/>
            <p:nvPr/>
          </p:nvSpPr>
          <p:spPr>
            <a:xfrm>
              <a:off x="1646237" y="25828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end4</a:t>
              </a:r>
            </a:p>
          </p:txBody>
        </p:sp>
        <p:sp>
          <p:nvSpPr>
            <p:cNvPr id="49" name="TextBox 48"/>
            <p:cNvSpPr txBox="1"/>
            <p:nvPr/>
          </p:nvSpPr>
          <p:spPr>
            <a:xfrm>
              <a:off x="1646237" y="1973262"/>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start4</a:t>
              </a:r>
            </a:p>
          </p:txBody>
        </p:sp>
      </p:grpSp>
      <p:grpSp>
        <p:nvGrpSpPr>
          <p:cNvPr id="50" name="Group 49"/>
          <p:cNvGrpSpPr/>
          <p:nvPr/>
        </p:nvGrpSpPr>
        <p:grpSpPr>
          <a:xfrm>
            <a:off x="5490233" y="5554662"/>
            <a:ext cx="1219200" cy="838200"/>
            <a:chOff x="1646237" y="1973262"/>
            <a:chExt cx="1219200" cy="838200"/>
          </a:xfrm>
        </p:grpSpPr>
        <p:sp>
          <p:nvSpPr>
            <p:cNvPr id="51" name="Rectangle 50"/>
            <p:cNvSpPr/>
            <p:nvPr/>
          </p:nvSpPr>
          <p:spPr bwMode="auto">
            <a:xfrm>
              <a:off x="1646237" y="1973262"/>
              <a:ext cx="1219200" cy="838200"/>
            </a:xfrm>
            <a:prstGeom prst="rect">
              <a:avLst/>
            </a:prstGeom>
            <a:solidFill>
              <a:srgbClr val="C1E5FF">
                <a:alpha val="50196"/>
              </a:srgb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TextBox 51"/>
            <p:cNvSpPr txBox="1"/>
            <p:nvPr/>
          </p:nvSpPr>
          <p:spPr>
            <a:xfrm>
              <a:off x="1646237" y="25828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end5</a:t>
              </a:r>
            </a:p>
          </p:txBody>
        </p:sp>
        <p:sp>
          <p:nvSpPr>
            <p:cNvPr id="53" name="TextBox 52"/>
            <p:cNvSpPr txBox="1"/>
            <p:nvPr/>
          </p:nvSpPr>
          <p:spPr>
            <a:xfrm>
              <a:off x="1646237" y="1973262"/>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start5</a:t>
              </a:r>
            </a:p>
          </p:txBody>
        </p:sp>
      </p:grpSp>
      <p:cxnSp>
        <p:nvCxnSpPr>
          <p:cNvPr id="60" name="Straight Arrow Connector 59"/>
          <p:cNvCxnSpPr/>
          <p:nvPr/>
        </p:nvCxnSpPr>
        <p:spPr>
          <a:xfrm flipH="1">
            <a:off x="4118633" y="6392862"/>
            <a:ext cx="1219201" cy="381000"/>
          </a:xfrm>
          <a:prstGeom prst="straightConnector1">
            <a:avLst/>
          </a:prstGeom>
          <a:ln w="5715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20584860">
            <a:off x="3926293" y="6041752"/>
            <a:ext cx="1397828" cy="373989"/>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response out</a:t>
            </a:r>
            <a:br>
              <a:rPr lang="en-US" sz="2400" dirty="0" smtClean="0">
                <a:solidFill>
                  <a:srgbClr val="000000"/>
                </a:solidFill>
              </a:rPr>
            </a:br>
            <a:r>
              <a:rPr lang="en-US" sz="2400" dirty="0" smtClean="0">
                <a:solidFill>
                  <a:srgbClr val="000000"/>
                </a:solidFill>
              </a:rPr>
              <a:t>500ms</a:t>
            </a:r>
          </a:p>
        </p:txBody>
      </p:sp>
      <p:grpSp>
        <p:nvGrpSpPr>
          <p:cNvPr id="126" name="Group 125"/>
          <p:cNvGrpSpPr/>
          <p:nvPr/>
        </p:nvGrpSpPr>
        <p:grpSpPr>
          <a:xfrm>
            <a:off x="3779837" y="1439862"/>
            <a:ext cx="1509671" cy="458721"/>
            <a:chOff x="3779837" y="1439862"/>
            <a:chExt cx="1509671" cy="458721"/>
          </a:xfrm>
        </p:grpSpPr>
        <p:cxnSp>
          <p:nvCxnSpPr>
            <p:cNvPr id="128" name="Straight Arrow Connector 127"/>
            <p:cNvCxnSpPr/>
            <p:nvPr/>
          </p:nvCxnSpPr>
          <p:spPr>
            <a:xfrm>
              <a:off x="4070308" y="1439862"/>
              <a:ext cx="1219200" cy="152400"/>
            </a:xfrm>
            <a:prstGeom prst="straightConnector1">
              <a:avLst/>
            </a:prstGeom>
            <a:ln w="5715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rot="378021">
              <a:off x="3779837" y="1560521"/>
              <a:ext cx="1397828" cy="338062"/>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request in</a:t>
              </a:r>
            </a:p>
          </p:txBody>
        </p:sp>
      </p:grpSp>
    </p:spTree>
    <p:extLst>
      <p:ext uri="{BB962C8B-B14F-4D97-AF65-F5344CB8AC3E}">
        <p14:creationId xmlns:p14="http://schemas.microsoft.com/office/powerpoint/2010/main" val="205390558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lowchart: Magnetic Disk 100"/>
          <p:cNvSpPr/>
          <p:nvPr/>
        </p:nvSpPr>
        <p:spPr bwMode="auto">
          <a:xfrm>
            <a:off x="1330923" y="2660210"/>
            <a:ext cx="2057400" cy="2628900"/>
          </a:xfrm>
          <a:prstGeom prst="flowChartMagneticDisk">
            <a:avLst/>
          </a:prstGeom>
          <a:solidFill>
            <a:srgbClr val="FFFF99"/>
          </a:solidFill>
          <a:ln>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12" name="Straight Arrow Connector 111"/>
          <p:cNvCxnSpPr/>
          <p:nvPr/>
        </p:nvCxnSpPr>
        <p:spPr>
          <a:xfrm>
            <a:off x="7269743" y="2372292"/>
            <a:ext cx="8308" cy="2514600"/>
          </a:xfrm>
          <a:prstGeom prst="straightConnector1">
            <a:avLst/>
          </a:prstGeom>
          <a:ln w="57150">
            <a:solidFill>
              <a:schemeClr val="accent5">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5837237" y="2354262"/>
            <a:ext cx="8308" cy="2514600"/>
          </a:xfrm>
          <a:prstGeom prst="straightConnector1">
            <a:avLst/>
          </a:prstGeom>
          <a:ln w="5715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ltLang="zh-CN" dirty="0"/>
              <a:t>Parallel, </a:t>
            </a:r>
            <a:r>
              <a:rPr lang="en-US" altLang="zh-CN" dirty="0" err="1"/>
              <a:t>Task.Run</a:t>
            </a:r>
            <a:r>
              <a:rPr lang="en-US" altLang="zh-CN" dirty="0"/>
              <a:t> and async</a:t>
            </a:r>
            <a:endParaRPr lang="en-US" dirty="0"/>
          </a:p>
        </p:txBody>
      </p:sp>
      <p:grpSp>
        <p:nvGrpSpPr>
          <p:cNvPr id="69" name="Group 68"/>
          <p:cNvGrpSpPr>
            <a:grpSpLocks noChangeAspect="1"/>
          </p:cNvGrpSpPr>
          <p:nvPr/>
        </p:nvGrpSpPr>
        <p:grpSpPr>
          <a:xfrm rot="2315391">
            <a:off x="1413598" y="3627368"/>
            <a:ext cx="734157" cy="457200"/>
            <a:chOff x="1646237" y="1973262"/>
            <a:chExt cx="1219200" cy="838200"/>
          </a:xfrm>
        </p:grpSpPr>
        <p:sp>
          <p:nvSpPr>
            <p:cNvPr id="70" name="Rectangle 69"/>
            <p:cNvSpPr/>
            <p:nvPr/>
          </p:nvSpPr>
          <p:spPr bwMode="auto">
            <a:xfrm>
              <a:off x="1646237" y="1973262"/>
              <a:ext cx="1219200" cy="838200"/>
            </a:xfrm>
            <a:prstGeom prst="rect">
              <a:avLst/>
            </a:prstGeom>
            <a:solidFill>
              <a:schemeClr val="tx1">
                <a:lumMod val="85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1</a:t>
              </a:r>
              <a:endParaRPr lang="en-US" sz="2000" dirty="0">
                <a:solidFill>
                  <a:srgbClr val="000000"/>
                </a:solidFill>
              </a:endParaRPr>
            </a:p>
          </p:txBody>
        </p:sp>
        <p:sp>
          <p:nvSpPr>
            <p:cNvPr id="71" name="TextBox 70"/>
            <p:cNvSpPr txBox="1"/>
            <p:nvPr/>
          </p:nvSpPr>
          <p:spPr>
            <a:xfrm>
              <a:off x="1646237" y="25828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end1</a:t>
              </a:r>
            </a:p>
          </p:txBody>
        </p:sp>
        <p:sp>
          <p:nvSpPr>
            <p:cNvPr id="72" name="TextBox 71"/>
            <p:cNvSpPr txBox="1"/>
            <p:nvPr/>
          </p:nvSpPr>
          <p:spPr>
            <a:xfrm>
              <a:off x="1646237" y="19732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start1</a:t>
              </a:r>
            </a:p>
          </p:txBody>
        </p:sp>
      </p:grpSp>
      <p:grpSp>
        <p:nvGrpSpPr>
          <p:cNvPr id="73" name="Group 72"/>
          <p:cNvGrpSpPr>
            <a:grpSpLocks noChangeAspect="1"/>
          </p:cNvGrpSpPr>
          <p:nvPr/>
        </p:nvGrpSpPr>
        <p:grpSpPr>
          <a:xfrm rot="20441060">
            <a:off x="2525402" y="3556878"/>
            <a:ext cx="734157" cy="457200"/>
            <a:chOff x="1646237" y="1973262"/>
            <a:chExt cx="1219200" cy="838200"/>
          </a:xfrm>
        </p:grpSpPr>
        <p:sp>
          <p:nvSpPr>
            <p:cNvPr id="74" name="Rectangle 73"/>
            <p:cNvSpPr/>
            <p:nvPr/>
          </p:nvSpPr>
          <p:spPr bwMode="auto">
            <a:xfrm>
              <a:off x="1646237" y="1973262"/>
              <a:ext cx="1219200" cy="838200"/>
            </a:xfrm>
            <a:prstGeom prst="rect">
              <a:avLst/>
            </a:prstGeom>
            <a:solidFill>
              <a:schemeClr val="tx1">
                <a:lumMod val="85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2</a:t>
              </a:r>
              <a:endParaRPr lang="en-US" sz="2000" dirty="0">
                <a:solidFill>
                  <a:srgbClr val="000000"/>
                </a:solidFill>
              </a:endParaRPr>
            </a:p>
          </p:txBody>
        </p:sp>
        <p:sp>
          <p:nvSpPr>
            <p:cNvPr id="75" name="TextBox 74"/>
            <p:cNvSpPr txBox="1"/>
            <p:nvPr/>
          </p:nvSpPr>
          <p:spPr>
            <a:xfrm>
              <a:off x="1646237" y="25828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end2</a:t>
              </a:r>
            </a:p>
          </p:txBody>
        </p:sp>
        <p:sp>
          <p:nvSpPr>
            <p:cNvPr id="76" name="TextBox 75"/>
            <p:cNvSpPr txBox="1"/>
            <p:nvPr/>
          </p:nvSpPr>
          <p:spPr>
            <a:xfrm>
              <a:off x="1646237" y="19732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start2</a:t>
              </a:r>
            </a:p>
          </p:txBody>
        </p:sp>
      </p:grpSp>
      <p:grpSp>
        <p:nvGrpSpPr>
          <p:cNvPr id="77" name="Group 76"/>
          <p:cNvGrpSpPr>
            <a:grpSpLocks noChangeAspect="1"/>
          </p:cNvGrpSpPr>
          <p:nvPr/>
        </p:nvGrpSpPr>
        <p:grpSpPr>
          <a:xfrm>
            <a:off x="2571580" y="4562304"/>
            <a:ext cx="734157" cy="457200"/>
            <a:chOff x="1646237" y="1973262"/>
            <a:chExt cx="1219200" cy="838200"/>
          </a:xfrm>
        </p:grpSpPr>
        <p:sp>
          <p:nvSpPr>
            <p:cNvPr id="78" name="Rectangle 77"/>
            <p:cNvSpPr/>
            <p:nvPr/>
          </p:nvSpPr>
          <p:spPr bwMode="auto">
            <a:xfrm>
              <a:off x="1646237" y="1973262"/>
              <a:ext cx="1219200" cy="838200"/>
            </a:xfrm>
            <a:prstGeom prst="rect">
              <a:avLst/>
            </a:prstGeom>
            <a:solidFill>
              <a:schemeClr val="tx1">
                <a:lumMod val="85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3</a:t>
              </a:r>
              <a:endParaRPr lang="en-US" sz="2000" dirty="0">
                <a:solidFill>
                  <a:srgbClr val="000000"/>
                </a:solidFill>
              </a:endParaRPr>
            </a:p>
          </p:txBody>
        </p:sp>
        <p:sp>
          <p:nvSpPr>
            <p:cNvPr id="79" name="TextBox 78"/>
            <p:cNvSpPr txBox="1"/>
            <p:nvPr/>
          </p:nvSpPr>
          <p:spPr>
            <a:xfrm>
              <a:off x="1646237" y="25828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end3</a:t>
              </a:r>
            </a:p>
          </p:txBody>
        </p:sp>
        <p:sp>
          <p:nvSpPr>
            <p:cNvPr id="80" name="TextBox 79"/>
            <p:cNvSpPr txBox="1"/>
            <p:nvPr/>
          </p:nvSpPr>
          <p:spPr>
            <a:xfrm>
              <a:off x="1646237" y="19732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start3</a:t>
              </a:r>
            </a:p>
          </p:txBody>
        </p:sp>
      </p:grpSp>
      <p:grpSp>
        <p:nvGrpSpPr>
          <p:cNvPr id="81" name="Group 80"/>
          <p:cNvGrpSpPr>
            <a:grpSpLocks noChangeAspect="1"/>
          </p:cNvGrpSpPr>
          <p:nvPr/>
        </p:nvGrpSpPr>
        <p:grpSpPr>
          <a:xfrm rot="18424794">
            <a:off x="2082660" y="4082582"/>
            <a:ext cx="734157" cy="457200"/>
            <a:chOff x="1646237" y="1973262"/>
            <a:chExt cx="1219200" cy="838200"/>
          </a:xfrm>
          <a:effectLst>
            <a:outerShdw blurRad="50800" dist="38100" dir="2700000" algn="tl" rotWithShape="0">
              <a:prstClr val="black">
                <a:alpha val="40000"/>
              </a:prstClr>
            </a:outerShdw>
          </a:effectLst>
        </p:grpSpPr>
        <p:sp>
          <p:nvSpPr>
            <p:cNvPr id="82" name="Rectangle 81"/>
            <p:cNvSpPr/>
            <p:nvPr/>
          </p:nvSpPr>
          <p:spPr bwMode="auto">
            <a:xfrm>
              <a:off x="1646237" y="1973262"/>
              <a:ext cx="1219200" cy="838200"/>
            </a:xfrm>
            <a:prstGeom prst="rect">
              <a:avLst/>
            </a:prstGeom>
            <a:solidFill>
              <a:schemeClr val="tx1">
                <a:lumMod val="85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4</a:t>
              </a:r>
              <a:endParaRPr lang="en-US" sz="2000" dirty="0">
                <a:solidFill>
                  <a:srgbClr val="000000"/>
                </a:solidFill>
              </a:endParaRPr>
            </a:p>
          </p:txBody>
        </p:sp>
        <p:sp>
          <p:nvSpPr>
            <p:cNvPr id="83" name="TextBox 82"/>
            <p:cNvSpPr txBox="1"/>
            <p:nvPr/>
          </p:nvSpPr>
          <p:spPr>
            <a:xfrm>
              <a:off x="1646237" y="25828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end4</a:t>
              </a:r>
            </a:p>
          </p:txBody>
        </p:sp>
        <p:sp>
          <p:nvSpPr>
            <p:cNvPr id="84" name="TextBox 83"/>
            <p:cNvSpPr txBox="1"/>
            <p:nvPr/>
          </p:nvSpPr>
          <p:spPr>
            <a:xfrm>
              <a:off x="1646237" y="19732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start4</a:t>
              </a:r>
            </a:p>
          </p:txBody>
        </p:sp>
      </p:grpSp>
      <p:grpSp>
        <p:nvGrpSpPr>
          <p:cNvPr id="85" name="Group 84"/>
          <p:cNvGrpSpPr>
            <a:grpSpLocks noChangeAspect="1"/>
          </p:cNvGrpSpPr>
          <p:nvPr/>
        </p:nvGrpSpPr>
        <p:grpSpPr>
          <a:xfrm rot="1365348">
            <a:off x="1555353" y="4592268"/>
            <a:ext cx="734157" cy="457200"/>
            <a:chOff x="1646236" y="1973260"/>
            <a:chExt cx="1219201" cy="838202"/>
          </a:xfrm>
        </p:grpSpPr>
        <p:sp>
          <p:nvSpPr>
            <p:cNvPr id="86" name="Rectangle 85"/>
            <p:cNvSpPr/>
            <p:nvPr/>
          </p:nvSpPr>
          <p:spPr bwMode="auto">
            <a:xfrm>
              <a:off x="1646237" y="1973262"/>
              <a:ext cx="1219200" cy="838200"/>
            </a:xfrm>
            <a:prstGeom prst="rect">
              <a:avLst/>
            </a:prstGeom>
            <a:solidFill>
              <a:schemeClr val="tx1">
                <a:lumMod val="85000"/>
              </a:schemeClr>
            </a:solidFill>
            <a:ln w="38100">
              <a:solidFill>
                <a:schemeClr val="bg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rgbClr val="000000"/>
                  </a:solidFill>
                </a:rPr>
                <a:t>5</a:t>
              </a:r>
              <a:endParaRPr lang="en-US" sz="2000" dirty="0">
                <a:solidFill>
                  <a:srgbClr val="000000"/>
                </a:solidFill>
              </a:endParaRPr>
            </a:p>
          </p:txBody>
        </p:sp>
        <p:sp>
          <p:nvSpPr>
            <p:cNvPr id="87" name="TextBox 86"/>
            <p:cNvSpPr txBox="1"/>
            <p:nvPr/>
          </p:nvSpPr>
          <p:spPr>
            <a:xfrm>
              <a:off x="1646237" y="2582862"/>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end5</a:t>
              </a:r>
            </a:p>
          </p:txBody>
        </p:sp>
        <p:sp>
          <p:nvSpPr>
            <p:cNvPr id="88" name="TextBox 87"/>
            <p:cNvSpPr txBox="1"/>
            <p:nvPr/>
          </p:nvSpPr>
          <p:spPr>
            <a:xfrm>
              <a:off x="1646236" y="1973260"/>
              <a:ext cx="1219200" cy="228600"/>
            </a:xfrm>
            <a:prstGeom prst="rect">
              <a:avLst/>
            </a:prstGeom>
            <a:solidFill>
              <a:schemeClr val="bg1">
                <a:lumMod val="40000"/>
                <a:lumOff val="60000"/>
              </a:schemeClr>
            </a:solidFill>
          </p:spPr>
          <p:txBody>
            <a:bodyPr wrap="none" lIns="0" tIns="0" rIns="0" bIns="0" rtlCol="0" anchor="ctr" anchorCtr="1">
              <a:normAutofit fontScale="62500" lnSpcReduction="20000"/>
            </a:bodyPr>
            <a:lstStyle/>
            <a:p>
              <a:pPr>
                <a:lnSpc>
                  <a:spcPct val="90000"/>
                </a:lnSpc>
                <a:spcAft>
                  <a:spcPts val="600"/>
                </a:spcAft>
              </a:pPr>
              <a:r>
                <a:rPr lang="en-US" dirty="0" smtClean="0">
                  <a:solidFill>
                    <a:srgbClr val="000000"/>
                  </a:solidFill>
                </a:rPr>
                <a:t>start5</a:t>
              </a:r>
            </a:p>
          </p:txBody>
        </p:sp>
      </p:grpSp>
      <p:grpSp>
        <p:nvGrpSpPr>
          <p:cNvPr id="89" name="Group 88"/>
          <p:cNvGrpSpPr/>
          <p:nvPr/>
        </p:nvGrpSpPr>
        <p:grpSpPr>
          <a:xfrm>
            <a:off x="5235945" y="2757287"/>
            <a:ext cx="1219200" cy="838200"/>
            <a:chOff x="1646237" y="1973262"/>
            <a:chExt cx="1219200" cy="838200"/>
          </a:xfrm>
        </p:grpSpPr>
        <p:sp>
          <p:nvSpPr>
            <p:cNvPr id="90" name="Rectangle 89"/>
            <p:cNvSpPr/>
            <p:nvPr/>
          </p:nvSpPr>
          <p:spPr bwMode="auto">
            <a:xfrm>
              <a:off x="1646237" y="1973262"/>
              <a:ext cx="1219200" cy="838200"/>
            </a:xfrm>
            <a:prstGeom prst="rect">
              <a:avLst/>
            </a:prstGeom>
            <a:solidFill>
              <a:srgbClr val="C1E5FF">
                <a:alpha val="50196"/>
              </a:srgb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TextBox 90"/>
            <p:cNvSpPr txBox="1"/>
            <p:nvPr/>
          </p:nvSpPr>
          <p:spPr>
            <a:xfrm>
              <a:off x="1646237" y="25828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end1</a:t>
              </a:r>
            </a:p>
          </p:txBody>
        </p:sp>
        <p:sp>
          <p:nvSpPr>
            <p:cNvPr id="92" name="TextBox 91"/>
            <p:cNvSpPr txBox="1"/>
            <p:nvPr/>
          </p:nvSpPr>
          <p:spPr>
            <a:xfrm>
              <a:off x="1646237" y="1973262"/>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start1</a:t>
              </a:r>
            </a:p>
          </p:txBody>
        </p:sp>
      </p:grpSp>
      <p:grpSp>
        <p:nvGrpSpPr>
          <p:cNvPr id="93" name="Group 92"/>
          <p:cNvGrpSpPr/>
          <p:nvPr/>
        </p:nvGrpSpPr>
        <p:grpSpPr>
          <a:xfrm>
            <a:off x="6676759" y="2757287"/>
            <a:ext cx="1219200" cy="838200"/>
            <a:chOff x="1646237" y="1973262"/>
            <a:chExt cx="1219200" cy="838200"/>
          </a:xfrm>
        </p:grpSpPr>
        <p:sp>
          <p:nvSpPr>
            <p:cNvPr id="94" name="Rectangle 93"/>
            <p:cNvSpPr/>
            <p:nvPr/>
          </p:nvSpPr>
          <p:spPr bwMode="auto">
            <a:xfrm>
              <a:off x="1646237" y="1973262"/>
              <a:ext cx="1219200" cy="838200"/>
            </a:xfrm>
            <a:prstGeom prst="rect">
              <a:avLst/>
            </a:prstGeom>
            <a:solidFill>
              <a:srgbClr val="C1E5FF">
                <a:alpha val="50196"/>
              </a:srgbClr>
            </a:solidFill>
            <a:ln w="38100">
              <a:solidFill>
                <a:schemeClr val="accent5">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TextBox 94"/>
            <p:cNvSpPr txBox="1"/>
            <p:nvPr/>
          </p:nvSpPr>
          <p:spPr>
            <a:xfrm>
              <a:off x="1646237" y="2582862"/>
              <a:ext cx="1219200" cy="228600"/>
            </a:xfrm>
            <a:prstGeom prst="rect">
              <a:avLst/>
            </a:prstGeom>
            <a:solidFill>
              <a:schemeClr val="accent5">
                <a:lumMod val="40000"/>
                <a:lumOff val="60000"/>
              </a:schemeClr>
            </a:solidFill>
            <a:ln>
              <a:solidFill>
                <a:schemeClr val="accent5">
                  <a:lumMod val="40000"/>
                  <a:lumOff val="60000"/>
                </a:schemeClr>
              </a:solidFill>
            </a:ln>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end2</a:t>
              </a:r>
            </a:p>
          </p:txBody>
        </p:sp>
        <p:sp>
          <p:nvSpPr>
            <p:cNvPr id="96" name="TextBox 95"/>
            <p:cNvSpPr txBox="1"/>
            <p:nvPr/>
          </p:nvSpPr>
          <p:spPr>
            <a:xfrm>
              <a:off x="1646237" y="1973262"/>
              <a:ext cx="1219200" cy="228600"/>
            </a:xfrm>
            <a:prstGeom prst="rect">
              <a:avLst/>
            </a:prstGeom>
            <a:solidFill>
              <a:schemeClr val="accent5">
                <a:lumMod val="40000"/>
                <a:lumOff val="60000"/>
              </a:schemeClr>
            </a:solidFill>
            <a:ln>
              <a:solidFill>
                <a:schemeClr val="accent5">
                  <a:lumMod val="40000"/>
                  <a:lumOff val="60000"/>
                </a:schemeClr>
              </a:solidFill>
            </a:ln>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start2</a:t>
              </a:r>
            </a:p>
          </p:txBody>
        </p:sp>
      </p:grpSp>
      <p:grpSp>
        <p:nvGrpSpPr>
          <p:cNvPr id="106" name="Group 105"/>
          <p:cNvGrpSpPr/>
          <p:nvPr/>
        </p:nvGrpSpPr>
        <p:grpSpPr>
          <a:xfrm>
            <a:off x="5227637" y="3774995"/>
            <a:ext cx="1219200" cy="838200"/>
            <a:chOff x="1646237" y="1973262"/>
            <a:chExt cx="1219200" cy="838200"/>
          </a:xfrm>
        </p:grpSpPr>
        <p:sp>
          <p:nvSpPr>
            <p:cNvPr id="107" name="Rectangle 106"/>
            <p:cNvSpPr/>
            <p:nvPr/>
          </p:nvSpPr>
          <p:spPr bwMode="auto">
            <a:xfrm>
              <a:off x="1646237" y="1973262"/>
              <a:ext cx="1219200" cy="838200"/>
            </a:xfrm>
            <a:prstGeom prst="rect">
              <a:avLst/>
            </a:prstGeom>
            <a:solidFill>
              <a:srgbClr val="C1E5FF">
                <a:alpha val="50196"/>
              </a:srgb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8" name="TextBox 107"/>
            <p:cNvSpPr txBox="1"/>
            <p:nvPr/>
          </p:nvSpPr>
          <p:spPr>
            <a:xfrm>
              <a:off x="1646237" y="25828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end5</a:t>
              </a:r>
            </a:p>
          </p:txBody>
        </p:sp>
        <p:sp>
          <p:nvSpPr>
            <p:cNvPr id="109" name="TextBox 108"/>
            <p:cNvSpPr txBox="1"/>
            <p:nvPr/>
          </p:nvSpPr>
          <p:spPr>
            <a:xfrm>
              <a:off x="1646237" y="1973262"/>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start5</a:t>
              </a:r>
            </a:p>
          </p:txBody>
        </p:sp>
      </p:grpSp>
      <p:grpSp>
        <p:nvGrpSpPr>
          <p:cNvPr id="9" name="Group 8"/>
          <p:cNvGrpSpPr/>
          <p:nvPr/>
        </p:nvGrpSpPr>
        <p:grpSpPr>
          <a:xfrm>
            <a:off x="5456376" y="5041332"/>
            <a:ext cx="4879166" cy="1377138"/>
            <a:chOff x="5456376" y="5041332"/>
            <a:chExt cx="4879166" cy="1377138"/>
          </a:xfrm>
        </p:grpSpPr>
        <p:sp>
          <p:nvSpPr>
            <p:cNvPr id="118" name="Right Brace 117"/>
            <p:cNvSpPr/>
            <p:nvPr/>
          </p:nvSpPr>
          <p:spPr>
            <a:xfrm rot="5400000">
              <a:off x="7701305" y="2796403"/>
              <a:ext cx="389308" cy="4879166"/>
            </a:xfrm>
            <a:prstGeom prst="rightBrace">
              <a:avLst>
                <a:gd name="adj1" fmla="val 50688"/>
                <a:gd name="adj2" fmla="val 50614"/>
              </a:avLst>
            </a:prstGeom>
            <a:ln w="381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cxnSp>
          <p:nvCxnSpPr>
            <p:cNvPr id="119" name="Straight Arrow Connector 118"/>
            <p:cNvCxnSpPr/>
            <p:nvPr/>
          </p:nvCxnSpPr>
          <p:spPr>
            <a:xfrm flipH="1">
              <a:off x="7865978" y="5438218"/>
              <a:ext cx="2" cy="980252"/>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869097" y="5750093"/>
              <a:ext cx="1834835" cy="617894"/>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response out</a:t>
              </a:r>
              <a:br>
                <a:rPr lang="en-US" sz="2400" dirty="0" smtClean="0">
                  <a:solidFill>
                    <a:srgbClr val="000000"/>
                  </a:solidFill>
                </a:rPr>
              </a:br>
              <a:r>
                <a:rPr lang="en-US" sz="2400" dirty="0" smtClean="0">
                  <a:solidFill>
                    <a:srgbClr val="000000"/>
                  </a:solidFill>
                </a:rPr>
                <a:t>~200ms</a:t>
              </a:r>
            </a:p>
          </p:txBody>
        </p:sp>
      </p:grpSp>
      <p:grpSp>
        <p:nvGrpSpPr>
          <p:cNvPr id="111" name="Group 110"/>
          <p:cNvGrpSpPr/>
          <p:nvPr/>
        </p:nvGrpSpPr>
        <p:grpSpPr>
          <a:xfrm>
            <a:off x="3779837" y="1439862"/>
            <a:ext cx="3887137" cy="534400"/>
            <a:chOff x="3779837" y="1439862"/>
            <a:chExt cx="3887137" cy="534400"/>
          </a:xfrm>
        </p:grpSpPr>
        <p:sp>
          <p:nvSpPr>
            <p:cNvPr id="114" name="TextBox 113"/>
            <p:cNvSpPr txBox="1"/>
            <p:nvPr/>
          </p:nvSpPr>
          <p:spPr>
            <a:xfrm>
              <a:off x="5389568" y="1479236"/>
              <a:ext cx="2277406" cy="495026"/>
            </a:xfrm>
            <a:prstGeom prst="rect">
              <a:avLst/>
            </a:prstGeom>
            <a:noFill/>
            <a:ln>
              <a:solidFill>
                <a:srgbClr val="000000"/>
              </a:solidFill>
            </a:ln>
          </p:spPr>
          <p:txBody>
            <a:bodyPr wrap="none" lIns="0" tIns="0" rIns="0" bIns="0" rtlCol="0" anchor="ctr" anchorCtr="1">
              <a:noAutofit/>
            </a:bodyPr>
            <a:lstStyle/>
            <a:p>
              <a:pPr algn="ctr">
                <a:lnSpc>
                  <a:spcPct val="90000"/>
                </a:lnSpc>
                <a:spcAft>
                  <a:spcPts val="600"/>
                </a:spcAft>
              </a:pPr>
              <a:r>
                <a:rPr lang="en-US" sz="2400" dirty="0" err="1" smtClean="0">
                  <a:solidFill>
                    <a:srgbClr val="000000"/>
                  </a:solidFill>
                </a:rPr>
                <a:t>Parallel.For</a:t>
              </a:r>
              <a:endParaRPr lang="en-US" sz="2400" dirty="0" smtClean="0">
                <a:solidFill>
                  <a:srgbClr val="000000"/>
                </a:solidFill>
              </a:endParaRPr>
            </a:p>
          </p:txBody>
        </p:sp>
        <p:cxnSp>
          <p:nvCxnSpPr>
            <p:cNvPr id="116" name="Straight Arrow Connector 115"/>
            <p:cNvCxnSpPr/>
            <p:nvPr/>
          </p:nvCxnSpPr>
          <p:spPr>
            <a:xfrm>
              <a:off x="4070308" y="1439862"/>
              <a:ext cx="1219200" cy="152400"/>
            </a:xfrm>
            <a:prstGeom prst="straightConnector1">
              <a:avLst/>
            </a:prstGeom>
            <a:ln w="5715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378021">
              <a:off x="3779837" y="1560521"/>
              <a:ext cx="1397828" cy="338062"/>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request in</a:t>
              </a:r>
            </a:p>
          </p:txBody>
        </p:sp>
      </p:grpSp>
      <p:grpSp>
        <p:nvGrpSpPr>
          <p:cNvPr id="7" name="Group 6"/>
          <p:cNvGrpSpPr/>
          <p:nvPr/>
        </p:nvGrpSpPr>
        <p:grpSpPr>
          <a:xfrm>
            <a:off x="8117573" y="2699097"/>
            <a:ext cx="1219200" cy="2169765"/>
            <a:chOff x="8117573" y="2699097"/>
            <a:chExt cx="1219200" cy="2169765"/>
          </a:xfrm>
        </p:grpSpPr>
        <p:cxnSp>
          <p:nvCxnSpPr>
            <p:cNvPr id="113" name="Straight Arrow Connector 112"/>
            <p:cNvCxnSpPr/>
            <p:nvPr/>
          </p:nvCxnSpPr>
          <p:spPr>
            <a:xfrm>
              <a:off x="8710557" y="2843466"/>
              <a:ext cx="16616" cy="2025396"/>
            </a:xfrm>
            <a:prstGeom prst="straightConnector1">
              <a:avLst/>
            </a:prstGeom>
            <a:ln w="5715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8117573" y="3021906"/>
              <a:ext cx="1219200" cy="838200"/>
              <a:chOff x="1646237" y="1973262"/>
              <a:chExt cx="1219200" cy="838200"/>
            </a:xfrm>
          </p:grpSpPr>
          <p:sp>
            <p:nvSpPr>
              <p:cNvPr id="98" name="Rectangle 97"/>
              <p:cNvSpPr/>
              <p:nvPr/>
            </p:nvSpPr>
            <p:spPr bwMode="auto">
              <a:xfrm>
                <a:off x="1646237" y="1973262"/>
                <a:ext cx="1219200" cy="838200"/>
              </a:xfrm>
              <a:prstGeom prst="rect">
                <a:avLst/>
              </a:prstGeom>
              <a:solidFill>
                <a:srgbClr val="C1E5FF">
                  <a:alpha val="50196"/>
                </a:srgbClr>
              </a:solidFill>
              <a:ln w="38100">
                <a:solidFill>
                  <a:schemeClr val="tx2">
                    <a:lumMod val="9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TextBox 98"/>
              <p:cNvSpPr txBox="1"/>
              <p:nvPr/>
            </p:nvSpPr>
            <p:spPr>
              <a:xfrm>
                <a:off x="1646237" y="25828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end3</a:t>
                </a:r>
              </a:p>
            </p:txBody>
          </p:sp>
          <p:sp>
            <p:nvSpPr>
              <p:cNvPr id="100" name="TextBox 99"/>
              <p:cNvSpPr txBox="1"/>
              <p:nvPr/>
            </p:nvSpPr>
            <p:spPr>
              <a:xfrm>
                <a:off x="1646237" y="1973262"/>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start3</a:t>
                </a:r>
              </a:p>
            </p:txBody>
          </p:sp>
        </p:grpSp>
        <p:sp>
          <p:nvSpPr>
            <p:cNvPr id="3" name="5-Point Star 2"/>
            <p:cNvSpPr/>
            <p:nvPr/>
          </p:nvSpPr>
          <p:spPr bwMode="auto">
            <a:xfrm>
              <a:off x="8552397" y="2699097"/>
              <a:ext cx="304800" cy="264619"/>
            </a:xfrm>
            <a:prstGeom prst="star5">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 name="Group 7"/>
          <p:cNvGrpSpPr/>
          <p:nvPr/>
        </p:nvGrpSpPr>
        <p:grpSpPr>
          <a:xfrm>
            <a:off x="9541771" y="2932640"/>
            <a:ext cx="1219200" cy="1888228"/>
            <a:chOff x="9558387" y="3059637"/>
            <a:chExt cx="1219200" cy="1888228"/>
          </a:xfrm>
        </p:grpSpPr>
        <p:cxnSp>
          <p:nvCxnSpPr>
            <p:cNvPr id="115" name="Straight Arrow Connector 114"/>
            <p:cNvCxnSpPr/>
            <p:nvPr/>
          </p:nvCxnSpPr>
          <p:spPr>
            <a:xfrm>
              <a:off x="10150072" y="3250506"/>
              <a:ext cx="17915" cy="1697359"/>
            </a:xfrm>
            <a:prstGeom prst="straightConnector1">
              <a:avLst/>
            </a:prstGeom>
            <a:ln w="57150">
              <a:solidFill>
                <a:schemeClr val="accent5">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9558387" y="3376866"/>
              <a:ext cx="1219200" cy="838200"/>
              <a:chOff x="1646237" y="1973262"/>
              <a:chExt cx="1219200" cy="838200"/>
            </a:xfrm>
          </p:grpSpPr>
          <p:sp>
            <p:nvSpPr>
              <p:cNvPr id="103" name="Rectangle 102"/>
              <p:cNvSpPr/>
              <p:nvPr/>
            </p:nvSpPr>
            <p:spPr bwMode="auto">
              <a:xfrm>
                <a:off x="1646237" y="1973262"/>
                <a:ext cx="1219200" cy="838200"/>
              </a:xfrm>
              <a:prstGeom prst="rect">
                <a:avLst/>
              </a:prstGeom>
              <a:solidFill>
                <a:srgbClr val="C1E5FF">
                  <a:alpha val="50196"/>
                </a:srgbClr>
              </a:solidFill>
              <a:ln w="38100">
                <a:solidFill>
                  <a:schemeClr val="accent5">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4" name="TextBox 103"/>
              <p:cNvSpPr txBox="1"/>
              <p:nvPr/>
            </p:nvSpPr>
            <p:spPr>
              <a:xfrm>
                <a:off x="1646237" y="2582862"/>
                <a:ext cx="1219200" cy="228600"/>
              </a:xfrm>
              <a:prstGeom prst="rect">
                <a:avLst/>
              </a:prstGeom>
              <a:solidFill>
                <a:schemeClr val="accent5">
                  <a:lumMod val="40000"/>
                  <a:lumOff val="6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end4</a:t>
                </a:r>
              </a:p>
            </p:txBody>
          </p:sp>
          <p:sp>
            <p:nvSpPr>
              <p:cNvPr id="105" name="TextBox 104"/>
              <p:cNvSpPr txBox="1"/>
              <p:nvPr/>
            </p:nvSpPr>
            <p:spPr>
              <a:xfrm>
                <a:off x="1646237" y="1973262"/>
                <a:ext cx="1219200" cy="228600"/>
              </a:xfrm>
              <a:prstGeom prst="rect">
                <a:avLst/>
              </a:prstGeom>
              <a:solidFill>
                <a:schemeClr val="accent5">
                  <a:lumMod val="40000"/>
                  <a:lumOff val="6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start4</a:t>
                </a:r>
              </a:p>
            </p:txBody>
          </p:sp>
        </p:grpSp>
        <p:sp>
          <p:nvSpPr>
            <p:cNvPr id="121" name="5-Point Star 120"/>
            <p:cNvSpPr/>
            <p:nvPr/>
          </p:nvSpPr>
          <p:spPr bwMode="auto">
            <a:xfrm>
              <a:off x="9987451" y="3059637"/>
              <a:ext cx="304800" cy="264619"/>
            </a:xfrm>
            <a:prstGeom prst="star5">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295897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2" fill="hold" nodeType="withEffect">
                                  <p:stCondLst>
                                    <p:cond delay="0"/>
                                  </p:stCondLst>
                                  <p:childTnLst>
                                    <p:anim calcmode="lin" valueType="num">
                                      <p:cBhvr additive="base">
                                        <p:cTn id="6" dur="500"/>
                                        <p:tgtEl>
                                          <p:spTgt spid="69"/>
                                        </p:tgtEl>
                                        <p:attrNameLst>
                                          <p:attrName>ppt_x</p:attrName>
                                        </p:attrNameLst>
                                      </p:cBhvr>
                                      <p:tavLst>
                                        <p:tav tm="0">
                                          <p:val>
                                            <p:strVal val="#ppt_x"/>
                                          </p:val>
                                        </p:tav>
                                        <p:tav tm="100000">
                                          <p:val>
                                            <p:strVal val="#ppt_x+#ppt_w*1.125000"/>
                                          </p:val>
                                        </p:tav>
                                      </p:tavLst>
                                    </p:anim>
                                    <p:animEffect transition="out" filter="wipe(right)">
                                      <p:cBhvr>
                                        <p:cTn id="7" dur="500"/>
                                        <p:tgtEl>
                                          <p:spTgt spid="69"/>
                                        </p:tgtEl>
                                      </p:cBhvr>
                                    </p:animEffect>
                                    <p:set>
                                      <p:cBhvr>
                                        <p:cTn id="8" dur="1" fill="hold">
                                          <p:stCondLst>
                                            <p:cond delay="499"/>
                                          </p:stCondLst>
                                        </p:cTn>
                                        <p:tgtEl>
                                          <p:spTgt spid="69"/>
                                        </p:tgtEl>
                                        <p:attrNameLst>
                                          <p:attrName>style.visibility</p:attrName>
                                        </p:attrNameLst>
                                      </p:cBhvr>
                                      <p:to>
                                        <p:strVal val="hidden"/>
                                      </p:to>
                                    </p:set>
                                  </p:childTnLst>
                                </p:cTn>
                              </p:par>
                              <p:par>
                                <p:cTn id="9" presetID="12" presetClass="exit" presetSubtype="2" fill="hold" nodeType="withEffect">
                                  <p:stCondLst>
                                    <p:cond delay="0"/>
                                  </p:stCondLst>
                                  <p:childTnLst>
                                    <p:anim calcmode="lin" valueType="num">
                                      <p:cBhvr additive="base">
                                        <p:cTn id="10" dur="500"/>
                                        <p:tgtEl>
                                          <p:spTgt spid="73"/>
                                        </p:tgtEl>
                                        <p:attrNameLst>
                                          <p:attrName>ppt_x</p:attrName>
                                        </p:attrNameLst>
                                      </p:cBhvr>
                                      <p:tavLst>
                                        <p:tav tm="0">
                                          <p:val>
                                            <p:strVal val="#ppt_x"/>
                                          </p:val>
                                        </p:tav>
                                        <p:tav tm="100000">
                                          <p:val>
                                            <p:strVal val="#ppt_x+#ppt_w*1.125000"/>
                                          </p:val>
                                        </p:tav>
                                      </p:tavLst>
                                    </p:anim>
                                    <p:animEffect transition="out" filter="wipe(right)">
                                      <p:cBhvr>
                                        <p:cTn id="11" dur="500"/>
                                        <p:tgtEl>
                                          <p:spTgt spid="73"/>
                                        </p:tgtEl>
                                      </p:cBhvr>
                                    </p:animEffect>
                                    <p:set>
                                      <p:cBhvr>
                                        <p:cTn id="12" dur="1" fill="hold">
                                          <p:stCondLst>
                                            <p:cond delay="499"/>
                                          </p:stCondLst>
                                        </p:cTn>
                                        <p:tgtEl>
                                          <p:spTgt spid="73"/>
                                        </p:tgtEl>
                                        <p:attrNameLst>
                                          <p:attrName>style.visibility</p:attrName>
                                        </p:attrNameLst>
                                      </p:cBhvr>
                                      <p:to>
                                        <p:strVal val="hidden"/>
                                      </p:to>
                                    </p:set>
                                  </p:childTnLst>
                                </p:cTn>
                              </p:par>
                              <p:par>
                                <p:cTn id="13" presetID="22" presetClass="entr" presetSubtype="1"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up)">
                                      <p:cBhvr>
                                        <p:cTn id="15" dur="500"/>
                                        <p:tgtEl>
                                          <p:spTgt spid="89"/>
                                        </p:tgtEl>
                                      </p:cBhvr>
                                    </p:animEffect>
                                  </p:childTnLst>
                                </p:cTn>
                              </p:par>
                              <p:par>
                                <p:cTn id="16" presetID="22" presetClass="entr" presetSubtype="1" fill="hold" nodeType="with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wipe(up)">
                                      <p:cBhvr>
                                        <p:cTn id="18" dur="500"/>
                                        <p:tgtEl>
                                          <p:spTgt spid="9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par>
                                <p:cTn id="24" presetID="12" presetClass="exit" presetSubtype="2" fill="hold" nodeType="withEffect">
                                  <p:stCondLst>
                                    <p:cond delay="0"/>
                                  </p:stCondLst>
                                  <p:childTnLst>
                                    <p:anim calcmode="lin" valueType="num">
                                      <p:cBhvr additive="base">
                                        <p:cTn id="25" dur="500"/>
                                        <p:tgtEl>
                                          <p:spTgt spid="77"/>
                                        </p:tgtEl>
                                        <p:attrNameLst>
                                          <p:attrName>ppt_x</p:attrName>
                                        </p:attrNameLst>
                                      </p:cBhvr>
                                      <p:tavLst>
                                        <p:tav tm="0">
                                          <p:val>
                                            <p:strVal val="#ppt_x"/>
                                          </p:val>
                                        </p:tav>
                                        <p:tav tm="100000">
                                          <p:val>
                                            <p:strVal val="#ppt_x+#ppt_w*1.125000"/>
                                          </p:val>
                                        </p:tav>
                                      </p:tavLst>
                                    </p:anim>
                                    <p:animEffect transition="out" filter="wipe(right)">
                                      <p:cBhvr>
                                        <p:cTn id="26" dur="500"/>
                                        <p:tgtEl>
                                          <p:spTgt spid="77"/>
                                        </p:tgtEl>
                                      </p:cBhvr>
                                    </p:animEffect>
                                    <p:set>
                                      <p:cBhvr>
                                        <p:cTn id="27" dur="1" fill="hold">
                                          <p:stCondLst>
                                            <p:cond delay="499"/>
                                          </p:stCondLst>
                                        </p:cTn>
                                        <p:tgtEl>
                                          <p:spTgt spid="7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12" presetClass="exit" presetSubtype="2" fill="hold" nodeType="withEffect">
                                  <p:stCondLst>
                                    <p:cond delay="0"/>
                                  </p:stCondLst>
                                  <p:childTnLst>
                                    <p:anim calcmode="lin" valueType="num">
                                      <p:cBhvr additive="base">
                                        <p:cTn id="34" dur="500"/>
                                        <p:tgtEl>
                                          <p:spTgt spid="81"/>
                                        </p:tgtEl>
                                        <p:attrNameLst>
                                          <p:attrName>ppt_x</p:attrName>
                                        </p:attrNameLst>
                                      </p:cBhvr>
                                      <p:tavLst>
                                        <p:tav tm="0">
                                          <p:val>
                                            <p:strVal val="#ppt_x"/>
                                          </p:val>
                                        </p:tav>
                                        <p:tav tm="100000">
                                          <p:val>
                                            <p:strVal val="#ppt_x+#ppt_w*1.125000"/>
                                          </p:val>
                                        </p:tav>
                                      </p:tavLst>
                                    </p:anim>
                                    <p:animEffect transition="out" filter="wipe(right)">
                                      <p:cBhvr>
                                        <p:cTn id="35" dur="500"/>
                                        <p:tgtEl>
                                          <p:spTgt spid="81"/>
                                        </p:tgtEl>
                                      </p:cBhvr>
                                    </p:animEffect>
                                    <p:set>
                                      <p:cBhvr>
                                        <p:cTn id="36" dur="1" fill="hold">
                                          <p:stCondLst>
                                            <p:cond delay="499"/>
                                          </p:stCondLst>
                                        </p:cTn>
                                        <p:tgtEl>
                                          <p:spTgt spid="8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6"/>
                                        </p:tgtEl>
                                        <p:attrNameLst>
                                          <p:attrName>style.visibility</p:attrName>
                                        </p:attrNameLst>
                                      </p:cBhvr>
                                      <p:to>
                                        <p:strVal val="visible"/>
                                      </p:to>
                                    </p:set>
                                    <p:animEffect transition="in" filter="wipe(up)">
                                      <p:cBhvr>
                                        <p:cTn id="41" dur="500"/>
                                        <p:tgtEl>
                                          <p:spTgt spid="106"/>
                                        </p:tgtEl>
                                      </p:cBhvr>
                                    </p:animEffect>
                                  </p:childTnLst>
                                </p:cTn>
                              </p:par>
                              <p:par>
                                <p:cTn id="42" presetID="12" presetClass="exit" presetSubtype="2" fill="hold" nodeType="withEffect">
                                  <p:stCondLst>
                                    <p:cond delay="0"/>
                                  </p:stCondLst>
                                  <p:childTnLst>
                                    <p:anim calcmode="lin" valueType="num">
                                      <p:cBhvr additive="base">
                                        <p:cTn id="43" dur="500"/>
                                        <p:tgtEl>
                                          <p:spTgt spid="85"/>
                                        </p:tgtEl>
                                        <p:attrNameLst>
                                          <p:attrName>ppt_x</p:attrName>
                                        </p:attrNameLst>
                                      </p:cBhvr>
                                      <p:tavLst>
                                        <p:tav tm="0">
                                          <p:val>
                                            <p:strVal val="#ppt_x"/>
                                          </p:val>
                                        </p:tav>
                                        <p:tav tm="100000">
                                          <p:val>
                                            <p:strVal val="#ppt_x+#ppt_w*1.125000"/>
                                          </p:val>
                                        </p:tav>
                                      </p:tavLst>
                                    </p:anim>
                                    <p:animEffect transition="out" filter="wipe(right)">
                                      <p:cBhvr>
                                        <p:cTn id="44" dur="500"/>
                                        <p:tgtEl>
                                          <p:spTgt spid="85"/>
                                        </p:tgtEl>
                                      </p:cBhvr>
                                    </p:animEffect>
                                    <p:set>
                                      <p:cBhvr>
                                        <p:cTn id="45" dur="1" fill="hold">
                                          <p:stCondLst>
                                            <p:cond delay="499"/>
                                          </p:stCondLst>
                                        </p:cTn>
                                        <p:tgtEl>
                                          <p:spTgt spid="85"/>
                                        </p:tgtEl>
                                        <p:attrNameLst>
                                          <p:attrName>style.visibility</p:attrName>
                                        </p:attrNameLst>
                                      </p:cBhvr>
                                      <p:to>
                                        <p:strVal val="hidden"/>
                                      </p:to>
                                    </p:se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Straight Arrow Connector 109"/>
          <p:cNvCxnSpPr/>
          <p:nvPr/>
        </p:nvCxnSpPr>
        <p:spPr>
          <a:xfrm>
            <a:off x="5973021" y="1820862"/>
            <a:ext cx="0" cy="1841369"/>
          </a:xfrm>
          <a:prstGeom prst="straightConnector1">
            <a:avLst/>
          </a:prstGeom>
          <a:ln w="5715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ltLang="zh-CN" dirty="0"/>
              <a:t>Parallel, </a:t>
            </a:r>
            <a:r>
              <a:rPr lang="en-US" altLang="zh-CN" dirty="0" err="1"/>
              <a:t>Task.Run</a:t>
            </a:r>
            <a:r>
              <a:rPr lang="en-US" altLang="zh-CN" dirty="0"/>
              <a:t> and async</a:t>
            </a:r>
            <a:endParaRPr lang="en-US" dirty="0"/>
          </a:p>
        </p:txBody>
      </p:sp>
      <p:sp>
        <p:nvSpPr>
          <p:cNvPr id="91" name="TextBox 90"/>
          <p:cNvSpPr txBox="1"/>
          <p:nvPr/>
        </p:nvSpPr>
        <p:spPr>
          <a:xfrm>
            <a:off x="5363421" y="437356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end2</a:t>
            </a:r>
          </a:p>
        </p:txBody>
      </p:sp>
      <p:sp>
        <p:nvSpPr>
          <p:cNvPr id="92" name="TextBox 91"/>
          <p:cNvSpPr txBox="1"/>
          <p:nvPr/>
        </p:nvSpPr>
        <p:spPr>
          <a:xfrm>
            <a:off x="5371729" y="2041847"/>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start1</a:t>
            </a:r>
          </a:p>
        </p:txBody>
      </p:sp>
      <p:grpSp>
        <p:nvGrpSpPr>
          <p:cNvPr id="12" name="Group 11"/>
          <p:cNvGrpSpPr/>
          <p:nvPr/>
        </p:nvGrpSpPr>
        <p:grpSpPr>
          <a:xfrm>
            <a:off x="3779837" y="1439862"/>
            <a:ext cx="1509671" cy="458721"/>
            <a:chOff x="3779837" y="1439862"/>
            <a:chExt cx="1509671" cy="458721"/>
          </a:xfrm>
        </p:grpSpPr>
        <p:cxnSp>
          <p:nvCxnSpPr>
            <p:cNvPr id="116" name="Straight Arrow Connector 115"/>
            <p:cNvCxnSpPr/>
            <p:nvPr/>
          </p:nvCxnSpPr>
          <p:spPr>
            <a:xfrm>
              <a:off x="4070308" y="1439862"/>
              <a:ext cx="1219200" cy="152400"/>
            </a:xfrm>
            <a:prstGeom prst="straightConnector1">
              <a:avLst/>
            </a:prstGeom>
            <a:ln w="5715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378021">
              <a:off x="3779837" y="1560521"/>
              <a:ext cx="1397828" cy="338062"/>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request in</a:t>
              </a:r>
            </a:p>
          </p:txBody>
        </p:sp>
      </p:grpSp>
      <p:sp>
        <p:nvSpPr>
          <p:cNvPr id="60" name="TextBox 59"/>
          <p:cNvSpPr txBox="1"/>
          <p:nvPr/>
        </p:nvSpPr>
        <p:spPr>
          <a:xfrm>
            <a:off x="5380037" y="2328039"/>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start2</a:t>
            </a:r>
          </a:p>
        </p:txBody>
      </p:sp>
      <p:sp>
        <p:nvSpPr>
          <p:cNvPr id="61" name="TextBox 60"/>
          <p:cNvSpPr txBox="1"/>
          <p:nvPr/>
        </p:nvSpPr>
        <p:spPr>
          <a:xfrm>
            <a:off x="5371729" y="2610264"/>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start3</a:t>
            </a:r>
          </a:p>
        </p:txBody>
      </p:sp>
      <p:sp>
        <p:nvSpPr>
          <p:cNvPr id="62" name="TextBox 61"/>
          <p:cNvSpPr txBox="1"/>
          <p:nvPr/>
        </p:nvSpPr>
        <p:spPr>
          <a:xfrm>
            <a:off x="5371729" y="2892489"/>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start4</a:t>
            </a:r>
          </a:p>
        </p:txBody>
      </p:sp>
      <p:sp>
        <p:nvSpPr>
          <p:cNvPr id="63" name="TextBox 62"/>
          <p:cNvSpPr txBox="1"/>
          <p:nvPr/>
        </p:nvSpPr>
        <p:spPr>
          <a:xfrm>
            <a:off x="5371729" y="3174921"/>
            <a:ext cx="1219200" cy="228600"/>
          </a:xfrm>
          <a:prstGeom prst="rect">
            <a:avLst/>
          </a:prstGeom>
          <a:solidFill>
            <a:schemeClr val="tx2">
              <a:lumMod val="90000"/>
            </a:schemeClr>
          </a:solidFill>
        </p:spPr>
        <p:txBody>
          <a:bodyPr wrap="none" lIns="0" tIns="0" rIns="0" bIns="0" rtlCol="0" anchor="ctr" anchorCtr="1">
            <a:normAutofit lnSpcReduction="10000"/>
          </a:bodyPr>
          <a:lstStyle/>
          <a:p>
            <a:pPr>
              <a:lnSpc>
                <a:spcPct val="90000"/>
              </a:lnSpc>
              <a:spcAft>
                <a:spcPts val="600"/>
              </a:spcAft>
            </a:pPr>
            <a:r>
              <a:rPr lang="en-US" dirty="0" smtClean="0">
                <a:solidFill>
                  <a:srgbClr val="000000"/>
                </a:solidFill>
              </a:rPr>
              <a:t>start5</a:t>
            </a:r>
          </a:p>
        </p:txBody>
      </p:sp>
      <p:grpSp>
        <p:nvGrpSpPr>
          <p:cNvPr id="11" name="Group 10"/>
          <p:cNvGrpSpPr/>
          <p:nvPr/>
        </p:nvGrpSpPr>
        <p:grpSpPr>
          <a:xfrm>
            <a:off x="4070308" y="5910200"/>
            <a:ext cx="1902713" cy="943365"/>
            <a:chOff x="4070308" y="5885313"/>
            <a:chExt cx="1902713" cy="943365"/>
          </a:xfrm>
        </p:grpSpPr>
        <p:sp>
          <p:nvSpPr>
            <p:cNvPr id="120" name="TextBox 119"/>
            <p:cNvSpPr txBox="1"/>
            <p:nvPr/>
          </p:nvSpPr>
          <p:spPr>
            <a:xfrm>
              <a:off x="4070308" y="6208255"/>
              <a:ext cx="1834835" cy="617894"/>
            </a:xfrm>
            <a:prstGeom prst="rect">
              <a:avLst/>
            </a:prstGeom>
            <a:noFill/>
          </p:spPr>
          <p:txBody>
            <a:bodyPr wrap="none" lIns="0" tIns="0" rIns="0" bIns="0" rtlCol="0" anchor="ctr" anchorCtr="1">
              <a:noAutofit/>
            </a:bodyPr>
            <a:lstStyle/>
            <a:p>
              <a:pPr algn="ctr">
                <a:lnSpc>
                  <a:spcPct val="90000"/>
                </a:lnSpc>
                <a:spcAft>
                  <a:spcPts val="600"/>
                </a:spcAft>
              </a:pPr>
              <a:r>
                <a:rPr lang="en-US" sz="2400" dirty="0" smtClean="0">
                  <a:solidFill>
                    <a:srgbClr val="000000"/>
                  </a:solidFill>
                </a:rPr>
                <a:t>response out</a:t>
              </a:r>
              <a:br>
                <a:rPr lang="en-US" sz="2400" dirty="0" smtClean="0">
                  <a:solidFill>
                    <a:srgbClr val="000000"/>
                  </a:solidFill>
                </a:rPr>
              </a:br>
              <a:r>
                <a:rPr lang="en-US" sz="2400" dirty="0" smtClean="0">
                  <a:solidFill>
                    <a:srgbClr val="000000"/>
                  </a:solidFill>
                </a:rPr>
                <a:t>~100ms</a:t>
              </a:r>
            </a:p>
          </p:txBody>
        </p:sp>
        <p:cxnSp>
          <p:nvCxnSpPr>
            <p:cNvPr id="66" name="Straight Arrow Connector 65"/>
            <p:cNvCxnSpPr>
              <a:stCxn id="125" idx="2"/>
            </p:cNvCxnSpPr>
            <p:nvPr/>
          </p:nvCxnSpPr>
          <p:spPr>
            <a:xfrm>
              <a:off x="5973021" y="5885313"/>
              <a:ext cx="0" cy="943365"/>
            </a:xfrm>
            <a:prstGeom prst="straightConnector1">
              <a:avLst/>
            </a:prstGeom>
            <a:ln w="57150">
              <a:solidFill>
                <a:schemeClr val="bg2">
                  <a:lumMod val="50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22" name="TextBox 121"/>
          <p:cNvSpPr txBox="1"/>
          <p:nvPr/>
        </p:nvSpPr>
        <p:spPr>
          <a:xfrm>
            <a:off x="5363421" y="4655535"/>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end5</a:t>
            </a:r>
          </a:p>
        </p:txBody>
      </p:sp>
      <p:sp>
        <p:nvSpPr>
          <p:cNvPr id="123" name="TextBox 122"/>
          <p:cNvSpPr txBox="1"/>
          <p:nvPr/>
        </p:nvSpPr>
        <p:spPr>
          <a:xfrm>
            <a:off x="5363421" y="5112602"/>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end1</a:t>
            </a:r>
          </a:p>
        </p:txBody>
      </p:sp>
      <p:sp>
        <p:nvSpPr>
          <p:cNvPr id="124" name="TextBox 123"/>
          <p:cNvSpPr txBox="1"/>
          <p:nvPr/>
        </p:nvSpPr>
        <p:spPr>
          <a:xfrm>
            <a:off x="5363421" y="5390915"/>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end3</a:t>
            </a:r>
          </a:p>
        </p:txBody>
      </p:sp>
      <p:sp>
        <p:nvSpPr>
          <p:cNvPr id="125" name="TextBox 124"/>
          <p:cNvSpPr txBox="1"/>
          <p:nvPr/>
        </p:nvSpPr>
        <p:spPr>
          <a:xfrm>
            <a:off x="5363421" y="5656713"/>
            <a:ext cx="1219200" cy="228600"/>
          </a:xfrm>
          <a:prstGeom prst="rect">
            <a:avLst/>
          </a:prstGeom>
          <a:solidFill>
            <a:schemeClr val="tx2">
              <a:lumMod val="90000"/>
            </a:schemeClr>
          </a:solidFill>
        </p:spPr>
        <p:txBody>
          <a:bodyPr wrap="none" lIns="0" tIns="0" rIns="0" bIns="0" rtlCol="0" anchor="ctr" anchorCtr="1">
            <a:normAutofit fontScale="92500" lnSpcReduction="10000"/>
          </a:bodyPr>
          <a:lstStyle/>
          <a:p>
            <a:pPr>
              <a:lnSpc>
                <a:spcPct val="90000"/>
              </a:lnSpc>
              <a:spcAft>
                <a:spcPts val="600"/>
              </a:spcAft>
            </a:pPr>
            <a:r>
              <a:rPr lang="en-US" dirty="0" smtClean="0">
                <a:solidFill>
                  <a:srgbClr val="000000"/>
                </a:solidFill>
              </a:rPr>
              <a:t>end4</a:t>
            </a:r>
          </a:p>
        </p:txBody>
      </p:sp>
    </p:spTree>
    <p:extLst>
      <p:ext uri="{BB962C8B-B14F-4D97-AF65-F5344CB8AC3E}">
        <p14:creationId xmlns:p14="http://schemas.microsoft.com/office/powerpoint/2010/main" val="3696274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wipe(up)">
                                      <p:cBhvr>
                                        <p:cTn id="11" dur="1000"/>
                                        <p:tgtEl>
                                          <p:spTgt spid="1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wipe(up)">
                                      <p:cBhvr>
                                        <p:cTn id="14" dur="500"/>
                                        <p:tgtEl>
                                          <p:spTgt spid="92"/>
                                        </p:tgtEl>
                                      </p:cBhvr>
                                    </p:animEffect>
                                  </p:childTnLst>
                                </p:cTn>
                              </p:par>
                              <p:par>
                                <p:cTn id="15" presetID="22" presetClass="entr" presetSubtype="1" fill="hold" grpId="0" nodeType="withEffect">
                                  <p:stCondLst>
                                    <p:cond delay="100"/>
                                  </p:stCondLst>
                                  <p:childTnLst>
                                    <p:set>
                                      <p:cBhvr>
                                        <p:cTn id="16" dur="1" fill="hold">
                                          <p:stCondLst>
                                            <p:cond delay="0"/>
                                          </p:stCondLst>
                                        </p:cTn>
                                        <p:tgtEl>
                                          <p:spTgt spid="60"/>
                                        </p:tgtEl>
                                        <p:attrNameLst>
                                          <p:attrName>style.visibility</p:attrName>
                                        </p:attrNameLst>
                                      </p:cBhvr>
                                      <p:to>
                                        <p:strVal val="visible"/>
                                      </p:to>
                                    </p:set>
                                    <p:animEffect transition="in" filter="wipe(up)">
                                      <p:cBhvr>
                                        <p:cTn id="17" dur="500"/>
                                        <p:tgtEl>
                                          <p:spTgt spid="60"/>
                                        </p:tgtEl>
                                      </p:cBhvr>
                                    </p:animEffect>
                                  </p:childTnLst>
                                </p:cTn>
                              </p:par>
                              <p:par>
                                <p:cTn id="18" presetID="22" presetClass="entr" presetSubtype="1" fill="hold" grpId="0" nodeType="withEffect">
                                  <p:stCondLst>
                                    <p:cond delay="200"/>
                                  </p:stCondLst>
                                  <p:childTnLst>
                                    <p:set>
                                      <p:cBhvr>
                                        <p:cTn id="19" dur="1" fill="hold">
                                          <p:stCondLst>
                                            <p:cond delay="0"/>
                                          </p:stCondLst>
                                        </p:cTn>
                                        <p:tgtEl>
                                          <p:spTgt spid="61"/>
                                        </p:tgtEl>
                                        <p:attrNameLst>
                                          <p:attrName>style.visibility</p:attrName>
                                        </p:attrNameLst>
                                      </p:cBhvr>
                                      <p:to>
                                        <p:strVal val="visible"/>
                                      </p:to>
                                    </p:set>
                                    <p:animEffect transition="in" filter="wipe(up)">
                                      <p:cBhvr>
                                        <p:cTn id="20" dur="500"/>
                                        <p:tgtEl>
                                          <p:spTgt spid="61"/>
                                        </p:tgtEl>
                                      </p:cBhvr>
                                    </p:animEffect>
                                  </p:childTnLst>
                                </p:cTn>
                              </p:par>
                              <p:par>
                                <p:cTn id="21" presetID="22" presetClass="entr" presetSubtype="1" fill="hold" grpId="0" nodeType="withEffect">
                                  <p:stCondLst>
                                    <p:cond delay="300"/>
                                  </p:stCondLst>
                                  <p:childTnLst>
                                    <p:set>
                                      <p:cBhvr>
                                        <p:cTn id="22" dur="1" fill="hold">
                                          <p:stCondLst>
                                            <p:cond delay="0"/>
                                          </p:stCondLst>
                                        </p:cTn>
                                        <p:tgtEl>
                                          <p:spTgt spid="62"/>
                                        </p:tgtEl>
                                        <p:attrNameLst>
                                          <p:attrName>style.visibility</p:attrName>
                                        </p:attrNameLst>
                                      </p:cBhvr>
                                      <p:to>
                                        <p:strVal val="visible"/>
                                      </p:to>
                                    </p:set>
                                    <p:animEffect transition="in" filter="wipe(up)">
                                      <p:cBhvr>
                                        <p:cTn id="23" dur="500"/>
                                        <p:tgtEl>
                                          <p:spTgt spid="62"/>
                                        </p:tgtEl>
                                      </p:cBhvr>
                                    </p:animEffect>
                                  </p:childTnLst>
                                </p:cTn>
                              </p:par>
                              <p:par>
                                <p:cTn id="24" presetID="22" presetClass="entr" presetSubtype="1" fill="hold" grpId="0" nodeType="withEffect">
                                  <p:stCondLst>
                                    <p:cond delay="400"/>
                                  </p:stCondLst>
                                  <p:childTnLst>
                                    <p:set>
                                      <p:cBhvr>
                                        <p:cTn id="25" dur="1" fill="hold">
                                          <p:stCondLst>
                                            <p:cond delay="0"/>
                                          </p:stCondLst>
                                        </p:cTn>
                                        <p:tgtEl>
                                          <p:spTgt spid="63"/>
                                        </p:tgtEl>
                                        <p:attrNameLst>
                                          <p:attrName>style.visibility</p:attrName>
                                        </p:attrNameLst>
                                      </p:cBhvr>
                                      <p:to>
                                        <p:strVal val="visible"/>
                                      </p:to>
                                    </p:set>
                                    <p:animEffect transition="in" filter="wipe(up)">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up)">
                                      <p:cBhvr>
                                        <p:cTn id="31" dur="500"/>
                                        <p:tgtEl>
                                          <p:spTgt spid="91"/>
                                        </p:tgtEl>
                                      </p:cBhvr>
                                    </p:animEffect>
                                  </p:childTnLst>
                                </p:cTn>
                              </p:par>
                              <p:par>
                                <p:cTn id="32" presetID="22" presetClass="entr" presetSubtype="1" fill="hold" grpId="0" nodeType="withEffect">
                                  <p:stCondLst>
                                    <p:cond delay="100"/>
                                  </p:stCondLst>
                                  <p:childTnLst>
                                    <p:set>
                                      <p:cBhvr>
                                        <p:cTn id="33" dur="1" fill="hold">
                                          <p:stCondLst>
                                            <p:cond delay="0"/>
                                          </p:stCondLst>
                                        </p:cTn>
                                        <p:tgtEl>
                                          <p:spTgt spid="122"/>
                                        </p:tgtEl>
                                        <p:attrNameLst>
                                          <p:attrName>style.visibility</p:attrName>
                                        </p:attrNameLst>
                                      </p:cBhvr>
                                      <p:to>
                                        <p:strVal val="visible"/>
                                      </p:to>
                                    </p:set>
                                    <p:animEffect transition="in" filter="wipe(up)">
                                      <p:cBhvr>
                                        <p:cTn id="34" dur="500"/>
                                        <p:tgtEl>
                                          <p:spTgt spid="122"/>
                                        </p:tgtEl>
                                      </p:cBhvr>
                                    </p:animEffect>
                                  </p:childTnLst>
                                </p:cTn>
                              </p:par>
                              <p:par>
                                <p:cTn id="35" presetID="22" presetClass="entr" presetSubtype="1" fill="hold" grpId="0" nodeType="withEffect">
                                  <p:stCondLst>
                                    <p:cond delay="400"/>
                                  </p:stCondLst>
                                  <p:childTnLst>
                                    <p:set>
                                      <p:cBhvr>
                                        <p:cTn id="36" dur="1" fill="hold">
                                          <p:stCondLst>
                                            <p:cond delay="0"/>
                                          </p:stCondLst>
                                        </p:cTn>
                                        <p:tgtEl>
                                          <p:spTgt spid="123"/>
                                        </p:tgtEl>
                                        <p:attrNameLst>
                                          <p:attrName>style.visibility</p:attrName>
                                        </p:attrNameLst>
                                      </p:cBhvr>
                                      <p:to>
                                        <p:strVal val="visible"/>
                                      </p:to>
                                    </p:set>
                                    <p:animEffect transition="in" filter="wipe(up)">
                                      <p:cBhvr>
                                        <p:cTn id="37" dur="500"/>
                                        <p:tgtEl>
                                          <p:spTgt spid="123"/>
                                        </p:tgtEl>
                                      </p:cBhvr>
                                    </p:animEffect>
                                  </p:childTnLst>
                                </p:cTn>
                              </p:par>
                              <p:par>
                                <p:cTn id="38" presetID="22" presetClass="entr" presetSubtype="1" fill="hold" grpId="0" nodeType="withEffect">
                                  <p:stCondLst>
                                    <p:cond delay="500"/>
                                  </p:stCondLst>
                                  <p:childTnLst>
                                    <p:set>
                                      <p:cBhvr>
                                        <p:cTn id="39" dur="1" fill="hold">
                                          <p:stCondLst>
                                            <p:cond delay="0"/>
                                          </p:stCondLst>
                                        </p:cTn>
                                        <p:tgtEl>
                                          <p:spTgt spid="124"/>
                                        </p:tgtEl>
                                        <p:attrNameLst>
                                          <p:attrName>style.visibility</p:attrName>
                                        </p:attrNameLst>
                                      </p:cBhvr>
                                      <p:to>
                                        <p:strVal val="visible"/>
                                      </p:to>
                                    </p:set>
                                    <p:animEffect transition="in" filter="wipe(up)">
                                      <p:cBhvr>
                                        <p:cTn id="40" dur="500"/>
                                        <p:tgtEl>
                                          <p:spTgt spid="124"/>
                                        </p:tgtEl>
                                      </p:cBhvr>
                                    </p:animEffect>
                                  </p:childTnLst>
                                </p:cTn>
                              </p:par>
                              <p:par>
                                <p:cTn id="41" presetID="22" presetClass="entr" presetSubtype="1" fill="hold" grpId="0" nodeType="withEffect">
                                  <p:stCondLst>
                                    <p:cond delay="500"/>
                                  </p:stCondLst>
                                  <p:childTnLst>
                                    <p:set>
                                      <p:cBhvr>
                                        <p:cTn id="42" dur="1" fill="hold">
                                          <p:stCondLst>
                                            <p:cond delay="0"/>
                                          </p:stCondLst>
                                        </p:cTn>
                                        <p:tgtEl>
                                          <p:spTgt spid="125"/>
                                        </p:tgtEl>
                                        <p:attrNameLst>
                                          <p:attrName>style.visibility</p:attrName>
                                        </p:attrNameLst>
                                      </p:cBhvr>
                                      <p:to>
                                        <p:strVal val="visible"/>
                                      </p:to>
                                    </p:set>
                                    <p:animEffect transition="in" filter="wipe(up)">
                                      <p:cBhvr>
                                        <p:cTn id="43" dur="500"/>
                                        <p:tgtEl>
                                          <p:spTgt spid="125"/>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60" grpId="0" animBg="1"/>
      <p:bldP spid="61" grpId="0" animBg="1"/>
      <p:bldP spid="62" grpId="0" animBg="1"/>
      <p:bldP spid="63" grpId="0" animBg="1"/>
      <p:bldP spid="122" grpId="0" animBg="1"/>
      <p:bldP spid="123" grpId="0" animBg="1"/>
      <p:bldP spid="124" grpId="0" animBg="1"/>
      <p:bldP spid="1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Parallel, </a:t>
            </a:r>
            <a:r>
              <a:rPr lang="en-US" altLang="zh-CN" dirty="0" err="1"/>
              <a:t>Task.Run</a:t>
            </a:r>
            <a:r>
              <a:rPr lang="en-US" altLang="zh-CN" dirty="0"/>
              <a:t> and async</a:t>
            </a:r>
            <a:endParaRPr lang="en-US" dirty="0"/>
          </a:p>
        </p:txBody>
      </p:sp>
      <p:sp>
        <p:nvSpPr>
          <p:cNvPr id="6" name="Text Placeholder 5"/>
          <p:cNvSpPr>
            <a:spLocks noGrp="1"/>
          </p:cNvSpPr>
          <p:nvPr>
            <p:ph type="body" sz="quarter" idx="10"/>
          </p:nvPr>
        </p:nvSpPr>
        <p:spPr>
          <a:xfrm>
            <a:off x="274638" y="1212850"/>
            <a:ext cx="11887200" cy="4801314"/>
          </a:xfrm>
        </p:spPr>
        <p:txBody>
          <a:bodyPr/>
          <a:lstStyle/>
          <a:p>
            <a:endParaRPr lang="en-US" dirty="0" smtClean="0"/>
          </a:p>
          <a:p>
            <a:r>
              <a:rPr lang="en-US" dirty="0" smtClean="0"/>
              <a:t>Principles</a:t>
            </a:r>
          </a:p>
          <a:p>
            <a:pPr lvl="1"/>
            <a:r>
              <a:rPr lang="en-US" dirty="0" smtClean="0"/>
              <a:t>CPU-bound work means things like: LINQ-over-objects, or big iterations, or computational inner loops.</a:t>
            </a:r>
          </a:p>
          <a:p>
            <a:pPr lvl="1"/>
            <a:r>
              <a:rPr lang="en-US" dirty="0" err="1" smtClean="0"/>
              <a:t>Parallel.ForEach</a:t>
            </a:r>
            <a:r>
              <a:rPr lang="en-US" dirty="0" smtClean="0"/>
              <a:t> and </a:t>
            </a:r>
            <a:r>
              <a:rPr lang="en-US" dirty="0" err="1" smtClean="0"/>
              <a:t>Task.Run</a:t>
            </a:r>
            <a:r>
              <a:rPr lang="en-US" dirty="0" smtClean="0"/>
              <a:t> are a good way to put CPU-bound work onto the </a:t>
            </a:r>
            <a:r>
              <a:rPr lang="en-US" dirty="0" err="1" smtClean="0"/>
              <a:t>threadpool</a:t>
            </a:r>
            <a:r>
              <a:rPr lang="en-US" dirty="0" smtClean="0"/>
              <a:t>.</a:t>
            </a:r>
          </a:p>
          <a:p>
            <a:pPr lvl="1"/>
            <a:r>
              <a:rPr lang="en-US" dirty="0" err="1" smtClean="0"/>
              <a:t>Threadpool</a:t>
            </a:r>
            <a:r>
              <a:rPr lang="en-US" dirty="0" smtClean="0"/>
              <a:t> </a:t>
            </a:r>
            <a:r>
              <a:rPr lang="en-US" dirty="0"/>
              <a:t>will gradually feel out how many threads are needed to </a:t>
            </a:r>
            <a:r>
              <a:rPr lang="en-US" dirty="0" smtClean="0"/>
              <a:t>make best progress.</a:t>
            </a:r>
          </a:p>
          <a:p>
            <a:pPr lvl="1"/>
            <a:r>
              <a:rPr lang="en-US" dirty="0" smtClean="0"/>
              <a:t>Use of threads will </a:t>
            </a:r>
            <a:r>
              <a:rPr lang="en-US" i="1" dirty="0" smtClean="0"/>
              <a:t>never</a:t>
            </a:r>
            <a:r>
              <a:rPr lang="en-US" dirty="0" smtClean="0"/>
              <a:t> increase throughput on a machine that’s under load.</a:t>
            </a:r>
          </a:p>
          <a:p>
            <a:pPr lvl="1"/>
            <a:endParaRPr lang="en-US" dirty="0"/>
          </a:p>
          <a:p>
            <a:r>
              <a:rPr lang="en-US" dirty="0" smtClean="0"/>
              <a:t>Guidance</a:t>
            </a:r>
          </a:p>
          <a:p>
            <a:pPr lvl="1"/>
            <a:r>
              <a:rPr lang="en-US" dirty="0"/>
              <a:t>For IO-bound “work”, use await rather than background threads.</a:t>
            </a:r>
          </a:p>
          <a:p>
            <a:pPr lvl="1"/>
            <a:r>
              <a:rPr lang="en-US" dirty="0" smtClean="0"/>
              <a:t>For CPU-bound work, consider using background threads via </a:t>
            </a:r>
            <a:r>
              <a:rPr lang="en-US" dirty="0" err="1" smtClean="0"/>
              <a:t>Parallel.ForEach</a:t>
            </a:r>
            <a:r>
              <a:rPr lang="en-US" dirty="0" smtClean="0"/>
              <a:t> or </a:t>
            </a:r>
            <a:r>
              <a:rPr lang="en-US" dirty="0" err="1" smtClean="0"/>
              <a:t>Task.Run</a:t>
            </a:r>
            <a:r>
              <a:rPr lang="en-US" dirty="0" smtClean="0"/>
              <a:t>.</a:t>
            </a:r>
          </a:p>
          <a:p>
            <a:pPr lvl="1"/>
            <a:r>
              <a:rPr lang="en-US" dirty="0"/>
              <a:t> </a:t>
            </a:r>
            <a:r>
              <a:rPr lang="en-US" dirty="0" smtClean="0"/>
              <a:t>   In libraries, let the caller use threads as they see fit: don’t do it with </a:t>
            </a:r>
            <a:r>
              <a:rPr lang="en-US" dirty="0" err="1" smtClean="0"/>
              <a:t>Task.Run</a:t>
            </a:r>
            <a:r>
              <a:rPr lang="en-US" dirty="0" smtClean="0"/>
              <a:t> yourself.</a:t>
            </a:r>
          </a:p>
        </p:txBody>
      </p:sp>
    </p:spTree>
    <p:extLst>
      <p:ext uri="{BB962C8B-B14F-4D97-AF65-F5344CB8AC3E}">
        <p14:creationId xmlns:p14="http://schemas.microsoft.com/office/powerpoint/2010/main" val="3560432655"/>
      </p:ext>
    </p:extLst>
  </p:cSld>
  <p:clrMapOvr>
    <a:masterClrMapping/>
  </p:clrMapOvr>
  <p:transition>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Parallel, </a:t>
            </a:r>
            <a:r>
              <a:rPr lang="en-US" altLang="zh-CN" dirty="0" err="1"/>
              <a:t>Task.Run</a:t>
            </a:r>
            <a:r>
              <a:rPr lang="en-US" altLang="zh-CN" dirty="0"/>
              <a:t> and async</a:t>
            </a:r>
            <a:endParaRPr lang="en-US" dirty="0"/>
          </a:p>
        </p:txBody>
      </p:sp>
      <p:sp>
        <p:nvSpPr>
          <p:cNvPr id="3" name="Text Placeholder 2"/>
          <p:cNvSpPr>
            <a:spLocks noGrp="1"/>
          </p:cNvSpPr>
          <p:nvPr>
            <p:ph type="body" sz="quarter" idx="10"/>
          </p:nvPr>
        </p:nvSpPr>
        <p:spPr>
          <a:xfrm>
            <a:off x="274638" y="1221157"/>
            <a:ext cx="11887199" cy="5309146"/>
          </a:xfrm>
        </p:spPr>
        <p:txBody>
          <a:bodyPr/>
          <a:lstStyle/>
          <a:p>
            <a:endParaRPr lang="en-US" sz="1800" dirty="0" smtClean="0">
              <a:solidFill>
                <a:srgbClr val="0000FF"/>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table1.DataSource = </a:t>
            </a:r>
            <a:r>
              <a:rPr lang="en-US" sz="1800" dirty="0" smtClean="0">
                <a:solidFill>
                  <a:srgbClr val="008000"/>
                </a:solidFill>
                <a:highlight>
                  <a:srgbClr val="FFFFFF"/>
                </a:highlight>
                <a:latin typeface="Consolas" panose="020B0609020204030204" pitchFamily="49" charset="0"/>
              </a:rPr>
              <a:t>await </a:t>
            </a:r>
            <a:r>
              <a:rPr lang="en-US" sz="1800" dirty="0" err="1" smtClean="0">
                <a:solidFill>
                  <a:srgbClr val="008000"/>
                </a:solidFill>
                <a:highlight>
                  <a:srgbClr val="FFFFFF"/>
                </a:highlight>
                <a:latin typeface="Consolas" panose="020B0609020204030204" pitchFamily="49" charset="0"/>
              </a:rPr>
              <a:t>LoadHousesAsync</a:t>
            </a:r>
            <a:r>
              <a:rPr lang="en-US" sz="1800" dirty="0" smtClean="0">
                <a:solidFill>
                  <a:srgbClr val="008000"/>
                </a:solidFill>
                <a:highlight>
                  <a:srgbClr val="FFFFFF"/>
                </a:highlight>
                <a:latin typeface="Consolas" panose="020B0609020204030204" pitchFamily="49" charset="0"/>
              </a:rPr>
              <a:t>(1,5</a:t>
            </a:r>
            <a:r>
              <a:rPr lang="en-US" sz="1800" dirty="0">
                <a:solidFill>
                  <a:srgbClr val="008000"/>
                </a:solidFill>
                <a:highlight>
                  <a:srgbClr val="FFFFFF"/>
                </a:highlight>
                <a:latin typeface="Consolas" panose="020B0609020204030204" pitchFamily="49" charset="0"/>
              </a:rPr>
              <a:t>);</a:t>
            </a:r>
          </a:p>
          <a:p>
            <a:r>
              <a:rPr lang="en-US" sz="1800" dirty="0">
                <a:solidFill>
                  <a:srgbClr val="008000"/>
                </a:solidFill>
                <a:highlight>
                  <a:srgbClr val="FFFFFF"/>
                </a:highlight>
                <a:latin typeface="Consolas" panose="020B0609020204030204" pitchFamily="49" charset="0"/>
              </a:rPr>
              <a:t>// table1.DataBind();</a:t>
            </a:r>
          </a:p>
          <a:p>
            <a:endParaRPr lang="en-US" sz="1800" dirty="0" smtClean="0">
              <a:solidFill>
                <a:srgbClr val="0000FF"/>
              </a:solidFill>
              <a:highlight>
                <a:srgbClr val="FFFFFF"/>
              </a:highlight>
              <a:latin typeface="Consolas" panose="020B0609020204030204" pitchFamily="49" charset="0"/>
            </a:endParaRPr>
          </a:p>
          <a:p>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async</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Task</a:t>
            </a:r>
            <a:r>
              <a:rPr lang="en-US" sz="1800" dirty="0">
                <a:solidFill>
                  <a:srgbClr val="000000"/>
                </a:solidFill>
                <a:highlight>
                  <a:srgbClr val="FFFFFF"/>
                </a:highlight>
                <a:latin typeface="Consolas" panose="020B0609020204030204" pitchFamily="49" charset="0"/>
              </a:rPr>
              <a:t>&lt;</a:t>
            </a:r>
            <a:r>
              <a:rPr lang="en-US" sz="1800" dirty="0">
                <a:solidFill>
                  <a:srgbClr val="2B91AF"/>
                </a:solidFill>
                <a:highlight>
                  <a:srgbClr val="FFFFFF"/>
                </a:highlight>
                <a:latin typeface="Consolas" panose="020B0609020204030204" pitchFamily="49" charset="0"/>
              </a:rPr>
              <a:t>List</a:t>
            </a:r>
            <a:r>
              <a:rPr lang="en-US" sz="1800" dirty="0">
                <a:solidFill>
                  <a:srgbClr val="000000"/>
                </a:solidFill>
                <a:highlight>
                  <a:srgbClr val="FFFFFF"/>
                </a:highlight>
                <a:latin typeface="Consolas" panose="020B0609020204030204" pitchFamily="49" charset="0"/>
              </a:rPr>
              <a:t>&lt;</a:t>
            </a:r>
            <a:r>
              <a:rPr lang="en-US" sz="1800" dirty="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&gt;&gt; </a:t>
            </a:r>
            <a:r>
              <a:rPr lang="en-US" sz="1800" dirty="0" err="1">
                <a:solidFill>
                  <a:srgbClr val="000000"/>
                </a:solidFill>
                <a:highlight>
                  <a:srgbClr val="FFFFFF"/>
                </a:highlight>
                <a:latin typeface="Consolas" panose="020B0609020204030204" pitchFamily="49" charset="0"/>
              </a:rPr>
              <a:t>LoadHousesAsync</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first,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last)</a:t>
            </a:r>
          </a:p>
          <a:p>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tasks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List</a:t>
            </a:r>
            <a:r>
              <a:rPr lang="en-US" sz="1800" dirty="0">
                <a:solidFill>
                  <a:srgbClr val="000000"/>
                </a:solidFill>
                <a:highlight>
                  <a:srgbClr val="FFFFFF"/>
                </a:highlight>
                <a:latin typeface="Consolas" panose="020B0609020204030204" pitchFamily="49" charset="0"/>
              </a:rPr>
              <a:t>&lt;</a:t>
            </a:r>
            <a:r>
              <a:rPr lang="en-US" sz="1800" dirty="0">
                <a:solidFill>
                  <a:srgbClr val="2B91AF"/>
                </a:solidFill>
                <a:highlight>
                  <a:srgbClr val="FFFFFF"/>
                </a:highlight>
                <a:latin typeface="Consolas" panose="020B0609020204030204" pitchFamily="49" charset="0"/>
              </a:rPr>
              <a:t>Task</a:t>
            </a:r>
            <a:r>
              <a:rPr lang="en-US" sz="1800" dirty="0">
                <a:solidFill>
                  <a:srgbClr val="000000"/>
                </a:solidFill>
                <a:highlight>
                  <a:srgbClr val="FFFFFF"/>
                </a:highlight>
                <a:latin typeface="Consolas" panose="020B0609020204030204" pitchFamily="49" charset="0"/>
              </a:rPr>
              <a:t>&lt;</a:t>
            </a:r>
            <a:r>
              <a:rPr lang="en-US" sz="1800" dirty="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&gt;&gt;();</a:t>
            </a:r>
          </a:p>
          <a:p>
            <a:endParaRPr lang="en-US" sz="1800" dirty="0">
              <a:solidFill>
                <a:srgbClr val="000000"/>
              </a:solidFill>
              <a:highlight>
                <a:srgbClr val="FFFFFF"/>
              </a:highlight>
              <a:latin typeface="Consolas" panose="020B0609020204030204" pitchFamily="49" charset="0"/>
            </a:endParaRPr>
          </a:p>
          <a:p>
            <a:r>
              <a:rPr lang="nn-NO" sz="1800" dirty="0">
                <a:solidFill>
                  <a:srgbClr val="000000"/>
                </a:solidFill>
                <a:highlight>
                  <a:srgbClr val="FFFFFF"/>
                </a:highlight>
                <a:latin typeface="Consolas" panose="020B0609020204030204" pitchFamily="49" charset="0"/>
              </a:rPr>
              <a:t>    </a:t>
            </a:r>
            <a:r>
              <a:rPr lang="nn-NO" sz="1800" dirty="0">
                <a:solidFill>
                  <a:srgbClr val="0000FF"/>
                </a:solidFill>
                <a:highlight>
                  <a:srgbClr val="FFFFFF"/>
                </a:highlight>
                <a:latin typeface="Consolas" panose="020B0609020204030204" pitchFamily="49" charset="0"/>
              </a:rPr>
              <a:t>for</a:t>
            </a:r>
            <a:r>
              <a:rPr lang="nn-NO" sz="1800" dirty="0">
                <a:solidFill>
                  <a:srgbClr val="000000"/>
                </a:solidFill>
                <a:highlight>
                  <a:srgbClr val="FFFFFF"/>
                </a:highlight>
                <a:latin typeface="Consolas" panose="020B0609020204030204" pitchFamily="49" charset="0"/>
              </a:rPr>
              <a:t> (</a:t>
            </a:r>
            <a:r>
              <a:rPr lang="nn-NO" sz="1800" dirty="0">
                <a:solidFill>
                  <a:srgbClr val="0000FF"/>
                </a:solidFill>
                <a:highlight>
                  <a:srgbClr val="FFFFFF"/>
                </a:highlight>
                <a:latin typeface="Consolas" panose="020B0609020204030204" pitchFamily="49" charset="0"/>
              </a:rPr>
              <a:t>int</a:t>
            </a:r>
            <a:r>
              <a:rPr lang="nn-NO" sz="1800" dirty="0">
                <a:solidFill>
                  <a:srgbClr val="000000"/>
                </a:solidFill>
                <a:highlight>
                  <a:srgbClr val="FFFFFF"/>
                </a:highlight>
                <a:latin typeface="Consolas" panose="020B0609020204030204" pitchFamily="49" charset="0"/>
              </a:rPr>
              <a:t> i = first; i &lt;= last; i++)</a:t>
            </a:r>
          </a:p>
          <a:p>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a:t>
            </a:r>
            <a:r>
              <a:rPr lang="en-US" sz="1800" dirty="0">
                <a:solidFill>
                  <a:srgbClr val="2B91AF"/>
                </a:solidFill>
                <a:effectLst>
                  <a:glow rad="254000">
                    <a:srgbClr val="FFFF00"/>
                  </a:glow>
                </a:effectLst>
                <a:highlight>
                  <a:srgbClr val="FFFFFF"/>
                </a:highlight>
                <a:latin typeface="Consolas" panose="020B0609020204030204" pitchFamily="49" charset="0"/>
              </a:rPr>
              <a:t>Task</a:t>
            </a:r>
            <a:r>
              <a:rPr lang="en-US" sz="1800" dirty="0">
                <a:solidFill>
                  <a:srgbClr val="000000"/>
                </a:solidFill>
                <a:effectLst>
                  <a:glow rad="254000">
                    <a:srgbClr val="FFFF00"/>
                  </a:glow>
                </a:effectLst>
                <a:highlight>
                  <a:srgbClr val="FFFFFF"/>
                </a:highlight>
                <a:latin typeface="Consolas" panose="020B0609020204030204" pitchFamily="49" charset="0"/>
              </a:rPr>
              <a:t>&lt;</a:t>
            </a:r>
            <a:r>
              <a:rPr lang="en-US" sz="1800" dirty="0">
                <a:solidFill>
                  <a:srgbClr val="2B91AF"/>
                </a:solidFill>
                <a:effectLst>
                  <a:glow rad="254000">
                    <a:srgbClr val="FFFF00"/>
                  </a:glow>
                </a:effectLst>
                <a:highlight>
                  <a:srgbClr val="FFFFFF"/>
                </a:highlight>
                <a:latin typeface="Consolas" panose="020B0609020204030204" pitchFamily="49" charset="0"/>
              </a:rPr>
              <a:t>House</a:t>
            </a:r>
            <a:r>
              <a:rPr lang="en-US" sz="1800" dirty="0">
                <a:solidFill>
                  <a:srgbClr val="000000"/>
                </a:solidFill>
                <a:effectLst>
                  <a:glow rad="254000">
                    <a:srgbClr val="FFFF00"/>
                  </a:glow>
                </a:effectLst>
                <a:highlight>
                  <a:srgbClr val="FFFFFF"/>
                </a:highlight>
                <a:latin typeface="Consolas" panose="020B0609020204030204" pitchFamily="49" charset="0"/>
              </a:rPr>
              <a:t>&gt; t = </a:t>
            </a:r>
            <a:r>
              <a:rPr lang="en-US" sz="1800" dirty="0" err="1">
                <a:solidFill>
                  <a:srgbClr val="2B91AF"/>
                </a:solidFill>
                <a:effectLst>
                  <a:glow rad="254000">
                    <a:srgbClr val="FFFF00"/>
                  </a:glow>
                </a:effectLst>
                <a:highlight>
                  <a:srgbClr val="FFFFFF"/>
                </a:highlight>
                <a:latin typeface="Consolas" panose="020B0609020204030204" pitchFamily="49" charset="0"/>
              </a:rPr>
              <a:t>House</a:t>
            </a:r>
            <a:r>
              <a:rPr lang="en-US" sz="1800" dirty="0" err="1">
                <a:solidFill>
                  <a:srgbClr val="000000"/>
                </a:solidFill>
                <a:effectLst>
                  <a:glow rad="254000">
                    <a:srgbClr val="FFFF00"/>
                  </a:glow>
                </a:effectLst>
                <a:highlight>
                  <a:srgbClr val="FFFFFF"/>
                </a:highlight>
                <a:latin typeface="Consolas" panose="020B0609020204030204" pitchFamily="49" charset="0"/>
              </a:rPr>
              <a:t>.LoadFromDatabaseAsync</a:t>
            </a:r>
            <a:r>
              <a:rPr lang="en-US" sz="1800" dirty="0">
                <a:solidFill>
                  <a:srgbClr val="000000"/>
                </a:solidFill>
                <a:effectLst>
                  <a:glow rad="254000">
                    <a:srgbClr val="FFFF00"/>
                  </a:glow>
                </a:effectLst>
                <a:highlight>
                  <a:srgbClr val="FFFFFF"/>
                </a:highlight>
                <a:latin typeface="Consolas" panose="020B0609020204030204" pitchFamily="49" charset="0"/>
              </a:rPr>
              <a:t>(</a:t>
            </a:r>
            <a:r>
              <a:rPr lang="en-US" sz="1800" dirty="0" err="1">
                <a:solidFill>
                  <a:srgbClr val="000000"/>
                </a:solidFill>
                <a:effectLst>
                  <a:glow rad="254000">
                    <a:srgbClr val="FFFF00"/>
                  </a:glow>
                </a:effectLst>
                <a:highlight>
                  <a:srgbClr val="FFFFFF"/>
                </a:highlight>
                <a:latin typeface="Consolas" panose="020B0609020204030204" pitchFamily="49" charset="0"/>
              </a:rPr>
              <a:t>i</a:t>
            </a:r>
            <a:r>
              <a:rPr lang="en-US" sz="1800" dirty="0">
                <a:solidFill>
                  <a:srgbClr val="000000"/>
                </a:solidFill>
                <a:effectLst>
                  <a:glow rad="254000">
                    <a:srgbClr val="FFFF00"/>
                  </a:glow>
                </a:effectLst>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tasks.Add</a:t>
            </a:r>
            <a:r>
              <a:rPr lang="en-US" sz="1800" dirty="0">
                <a:solidFill>
                  <a:srgbClr val="000000"/>
                </a:solidFill>
                <a:highlight>
                  <a:srgbClr val="FFFFFF"/>
                </a:highlight>
                <a:latin typeface="Consolas" panose="020B0609020204030204" pitchFamily="49" charset="0"/>
              </a:rPr>
              <a:t>(t);</a:t>
            </a:r>
          </a:p>
          <a:p>
            <a:r>
              <a:rPr lang="en-US" sz="1800" dirty="0">
                <a:solidFill>
                  <a:srgbClr val="000000"/>
                </a:solidFill>
                <a:highlight>
                  <a:srgbClr val="FFFFFF"/>
                </a:highlight>
                <a:latin typeface="Consolas" panose="020B0609020204030204" pitchFamily="49" charset="0"/>
              </a:rPr>
              <a:t>    }</a:t>
            </a:r>
          </a:p>
          <a:p>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House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loadedHouses</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effectLst>
                  <a:glow rad="254000">
                    <a:srgbClr val="FFFF00"/>
                  </a:glow>
                </a:effectLst>
                <a:highlight>
                  <a:srgbClr val="FFFFFF"/>
                </a:highlight>
                <a:latin typeface="Consolas" panose="020B0609020204030204" pitchFamily="49" charset="0"/>
              </a:rPr>
              <a:t>await</a:t>
            </a:r>
            <a:r>
              <a:rPr lang="en-US" sz="1800" dirty="0">
                <a:solidFill>
                  <a:srgbClr val="000000"/>
                </a:solidFill>
                <a:effectLst>
                  <a:glow rad="254000">
                    <a:srgbClr val="FFFF00"/>
                  </a:glow>
                </a:effectLst>
                <a:highlight>
                  <a:srgbClr val="FFFFFF"/>
                </a:highlight>
                <a:latin typeface="Consolas" panose="020B0609020204030204" pitchFamily="49" charset="0"/>
              </a:rPr>
              <a:t> </a:t>
            </a:r>
            <a:r>
              <a:rPr lang="en-US" sz="1800" dirty="0" err="1">
                <a:solidFill>
                  <a:srgbClr val="2B91AF"/>
                </a:solidFill>
                <a:effectLst>
                  <a:glow rad="254000">
                    <a:srgbClr val="FFFF00"/>
                  </a:glow>
                </a:effectLst>
                <a:highlight>
                  <a:srgbClr val="FFFFFF"/>
                </a:highlight>
                <a:latin typeface="Consolas" panose="020B0609020204030204" pitchFamily="49" charset="0"/>
              </a:rPr>
              <a:t>Task</a:t>
            </a:r>
            <a:r>
              <a:rPr lang="en-US" sz="1800" dirty="0" err="1">
                <a:solidFill>
                  <a:srgbClr val="000000"/>
                </a:solidFill>
                <a:effectLst>
                  <a:glow rad="254000">
                    <a:srgbClr val="FFFF00"/>
                  </a:glow>
                </a:effectLst>
                <a:highlight>
                  <a:srgbClr val="FFFFFF"/>
                </a:highlight>
                <a:latin typeface="Consolas" panose="020B0609020204030204" pitchFamily="49" charset="0"/>
              </a:rPr>
              <a:t>.WhenAll</a:t>
            </a:r>
            <a:r>
              <a:rPr lang="en-US" sz="1800" dirty="0">
                <a:solidFill>
                  <a:srgbClr val="000000"/>
                </a:solidFill>
                <a:effectLst>
                  <a:glow rad="254000">
                    <a:srgbClr val="FFFF00"/>
                  </a:glow>
                </a:effectLst>
                <a:highlight>
                  <a:srgbClr val="FFFFFF"/>
                </a:highlight>
                <a:latin typeface="Consolas" panose="020B0609020204030204" pitchFamily="49" charset="0"/>
              </a:rPr>
              <a:t>(tasks);</a:t>
            </a: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loadedHouses.ToList</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072004152"/>
      </p:ext>
    </p:extLst>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BlockCollection</a:t>
            </a:r>
            <a:r>
              <a:rPr lang="zh-CN" altLang="en-US" dirty="0" smtClean="0"/>
              <a:t>介绍</a:t>
            </a:r>
            <a:endParaRPr lang="zh-CN" altLang="en-US" dirty="0"/>
          </a:p>
        </p:txBody>
      </p:sp>
      <p:sp>
        <p:nvSpPr>
          <p:cNvPr id="4" name="Rectangle 3"/>
          <p:cNvSpPr/>
          <p:nvPr/>
        </p:nvSpPr>
        <p:spPr>
          <a:xfrm>
            <a:off x="529662" y="1228220"/>
            <a:ext cx="11700438" cy="5262979"/>
          </a:xfrm>
          <a:prstGeom prst="rect">
            <a:avLst/>
          </a:prstGeom>
        </p:spPr>
        <p:txBody>
          <a:bodyPr wrap="square">
            <a:spAutoFit/>
          </a:bodyPr>
          <a:lstStyle/>
          <a:p>
            <a:r>
              <a:rPr lang="en-US" altLang="zh-CN" sz="1600" dirty="0" smtClean="0">
                <a:solidFill>
                  <a:srgbClr val="0000FF"/>
                </a:solidFill>
                <a:highlight>
                  <a:srgbClr val="FFFFFF"/>
                </a:highlight>
                <a:latin typeface="Consolas" panose="020B0609020204030204" pitchFamily="49" charset="0"/>
              </a:rPr>
              <a:t>using</a:t>
            </a:r>
            <a:r>
              <a:rPr lang="en-US" altLang="zh-CN" sz="1600" dirty="0" smtClean="0">
                <a:solidFill>
                  <a:srgbClr val="000000"/>
                </a:solidFill>
                <a:highlight>
                  <a:srgbClr val="FFFFFF"/>
                </a:highlight>
                <a:latin typeface="Consolas" panose="020B0609020204030204" pitchFamily="49" charset="0"/>
              </a:rPr>
              <a:t> </a:t>
            </a:r>
            <a:r>
              <a:rPr lang="en-US" altLang="zh-CN" sz="1600" dirty="0">
                <a:solidFill>
                  <a:srgbClr val="000000"/>
                </a:solidFill>
                <a:highlight>
                  <a:srgbClr val="FFFFFF"/>
                </a:highlight>
                <a:latin typeface="Consolas" panose="020B0609020204030204" pitchFamily="49" charset="0"/>
              </a:rPr>
              <a:t>(</a:t>
            </a:r>
            <a:r>
              <a:rPr lang="en-US" altLang="zh-CN" sz="1600" dirty="0" err="1">
                <a:solidFill>
                  <a:srgbClr val="000000"/>
                </a:solidFill>
                <a:highlight>
                  <a:srgbClr val="FFFFFF"/>
                </a:highlight>
                <a:latin typeface="Consolas" panose="020B0609020204030204" pitchFamily="49" charset="0"/>
              </a:rPr>
              <a:t>BlockingCollection</a:t>
            </a:r>
            <a:r>
              <a:rPr lang="en-US" altLang="zh-CN" sz="1600" dirty="0">
                <a:solidFill>
                  <a:srgbClr val="000000"/>
                </a:solidFill>
                <a:highlight>
                  <a:srgbClr val="FFFFFF"/>
                </a:highlight>
                <a:latin typeface="Consolas" panose="020B0609020204030204" pitchFamily="49" charset="0"/>
              </a:rPr>
              <a:t>&lt;</a:t>
            </a:r>
            <a:r>
              <a:rPr lang="en-US" altLang="zh-CN" sz="1600" dirty="0" err="1">
                <a:solidFill>
                  <a:srgbClr val="0000FF"/>
                </a:solidFill>
                <a:highlight>
                  <a:srgbClr val="FFFFFF"/>
                </a:highlight>
                <a:latin typeface="Consolas" panose="020B0609020204030204" pitchFamily="49" charset="0"/>
              </a:rPr>
              <a:t>int</a:t>
            </a:r>
            <a:r>
              <a:rPr lang="en-US" altLang="zh-CN" sz="1600" dirty="0">
                <a:solidFill>
                  <a:srgbClr val="000000"/>
                </a:solidFill>
                <a:highlight>
                  <a:srgbClr val="FFFFFF"/>
                </a:highlight>
                <a:latin typeface="Consolas" panose="020B0609020204030204" pitchFamily="49" charset="0"/>
              </a:rPr>
              <a:t>&gt; </a:t>
            </a:r>
            <a:r>
              <a:rPr lang="en-US" altLang="zh-CN" sz="1600" dirty="0" err="1">
                <a:solidFill>
                  <a:srgbClr val="000000"/>
                </a:solidFill>
                <a:highlight>
                  <a:srgbClr val="FFFFFF"/>
                </a:highlight>
                <a:latin typeface="Consolas" panose="020B0609020204030204" pitchFamily="49" charset="0"/>
              </a:rPr>
              <a:t>bc</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0000FF"/>
                </a:solidFill>
                <a:highlight>
                  <a:srgbClr val="FFFFFF"/>
                </a:highlight>
                <a:latin typeface="Consolas" panose="020B0609020204030204" pitchFamily="49" charset="0"/>
              </a:rPr>
              <a:t>new</a:t>
            </a:r>
            <a:r>
              <a:rPr lang="en-US" altLang="zh-CN" sz="1600" dirty="0">
                <a:solidFill>
                  <a:srgbClr val="000000"/>
                </a:solidFill>
                <a:highlight>
                  <a:srgbClr val="FFFFFF"/>
                </a:highlight>
                <a:latin typeface="Consolas" panose="020B0609020204030204" pitchFamily="49" charset="0"/>
              </a:rPr>
              <a:t> </a:t>
            </a:r>
            <a:r>
              <a:rPr lang="en-US" altLang="zh-CN" sz="1600" dirty="0" err="1">
                <a:solidFill>
                  <a:srgbClr val="000000"/>
                </a:solidFill>
                <a:highlight>
                  <a:srgbClr val="FFFFFF"/>
                </a:highlight>
                <a:latin typeface="Consolas" panose="020B0609020204030204" pitchFamily="49" charset="0"/>
              </a:rPr>
              <a:t>BlockingCollection</a:t>
            </a:r>
            <a:r>
              <a:rPr lang="en-US" altLang="zh-CN" sz="1600" dirty="0">
                <a:solidFill>
                  <a:srgbClr val="000000"/>
                </a:solidFill>
                <a:highlight>
                  <a:srgbClr val="FFFFFF"/>
                </a:highlight>
                <a:latin typeface="Consolas" panose="020B0609020204030204" pitchFamily="49" charset="0"/>
              </a:rPr>
              <a:t>&lt;</a:t>
            </a:r>
            <a:r>
              <a:rPr lang="en-US" altLang="zh-CN" sz="1600" dirty="0" err="1">
                <a:solidFill>
                  <a:srgbClr val="0000FF"/>
                </a:solidFill>
                <a:highlight>
                  <a:srgbClr val="FFFFFF"/>
                </a:highlight>
                <a:latin typeface="Consolas" panose="020B0609020204030204" pitchFamily="49" charset="0"/>
              </a:rPr>
              <a:t>int</a:t>
            </a:r>
            <a:r>
              <a:rPr lang="en-US" altLang="zh-CN" sz="1600" dirty="0" smtClean="0">
                <a:solidFill>
                  <a:srgbClr val="000000"/>
                </a:solidFill>
                <a:highlight>
                  <a:srgbClr val="FFFFFF"/>
                </a:highlight>
                <a:latin typeface="Consolas" panose="020B0609020204030204" pitchFamily="49" charset="0"/>
              </a:rPr>
              <a:t>&gt;())</a:t>
            </a:r>
            <a:r>
              <a:rPr lang="zh-CN" altLang="en-US" sz="1600" dirty="0" smtClean="0">
                <a:solidFill>
                  <a:srgbClr val="000000"/>
                </a:solidFill>
                <a:highlight>
                  <a:srgbClr val="FFFFFF"/>
                </a:highlight>
                <a:latin typeface="Consolas" panose="020B0609020204030204" pitchFamily="49" charset="0"/>
              </a:rPr>
              <a:t> </a:t>
            </a:r>
            <a:r>
              <a:rPr lang="en-US" altLang="zh-CN" sz="1600" dirty="0">
                <a:solidFill>
                  <a:srgbClr val="000000"/>
                </a:solidFill>
                <a:highlight>
                  <a:srgbClr val="FFFFFF"/>
                </a:highlight>
                <a:latin typeface="Consolas" panose="020B0609020204030204" pitchFamily="49" charset="0"/>
              </a:rPr>
              <a:t>{</a:t>
            </a:r>
          </a:p>
          <a:p>
            <a:r>
              <a:rPr lang="en-US" altLang="zh-CN" sz="1600" dirty="0" smtClean="0">
                <a:solidFill>
                  <a:srgbClr val="000000"/>
                </a:solidFill>
                <a:highlight>
                  <a:srgbClr val="FFFFFF"/>
                </a:highlight>
                <a:latin typeface="Consolas" panose="020B0609020204030204" pitchFamily="49" charset="0"/>
              </a:rPr>
              <a:t>    </a:t>
            </a:r>
            <a:r>
              <a:rPr lang="en-US" altLang="zh-CN" sz="1600" dirty="0" smtClean="0">
                <a:solidFill>
                  <a:srgbClr val="008000"/>
                </a:solidFill>
                <a:highlight>
                  <a:srgbClr val="FFFFFF"/>
                </a:highlight>
                <a:latin typeface="Consolas" panose="020B0609020204030204" pitchFamily="49" charset="0"/>
              </a:rPr>
              <a:t>// </a:t>
            </a:r>
            <a:r>
              <a:rPr lang="en-US" altLang="zh-CN" sz="1600" dirty="0">
                <a:solidFill>
                  <a:srgbClr val="008000"/>
                </a:solidFill>
                <a:highlight>
                  <a:srgbClr val="FFFFFF"/>
                </a:highlight>
                <a:latin typeface="Consolas" panose="020B0609020204030204" pitchFamily="49" charset="0"/>
              </a:rPr>
              <a:t>Spin up a Task to populate the </a:t>
            </a:r>
            <a:r>
              <a:rPr lang="en-US" altLang="zh-CN" sz="1600" dirty="0" err="1">
                <a:solidFill>
                  <a:srgbClr val="008000"/>
                </a:solidFill>
                <a:highlight>
                  <a:srgbClr val="FFFFFF"/>
                </a:highlight>
                <a:latin typeface="Consolas" panose="020B0609020204030204" pitchFamily="49" charset="0"/>
              </a:rPr>
              <a:t>BlockingCollection</a:t>
            </a:r>
            <a:r>
              <a:rPr lang="en-US" altLang="zh-CN" sz="1600" dirty="0">
                <a:solidFill>
                  <a:srgbClr val="008000"/>
                </a:solidFill>
                <a:highlight>
                  <a:srgbClr val="FFFFFF"/>
                </a:highlight>
                <a:latin typeface="Consolas" panose="020B0609020204030204" pitchFamily="49" charset="0"/>
              </a:rPr>
              <a:t> </a:t>
            </a:r>
            <a:endParaRPr lang="en-US" altLang="zh-CN" sz="1600" dirty="0">
              <a:solidFill>
                <a:srgbClr val="000000"/>
              </a:solidFill>
              <a:highlight>
                <a:srgbClr val="FFFFFF"/>
              </a:highlight>
              <a:latin typeface="Consolas" panose="020B0609020204030204" pitchFamily="49" charset="0"/>
            </a:endParaRPr>
          </a:p>
          <a:p>
            <a:r>
              <a:rPr lang="en-US" altLang="zh-CN" sz="1600" dirty="0" smtClean="0">
                <a:solidFill>
                  <a:srgbClr val="0000FF"/>
                </a:solidFill>
                <a:highlight>
                  <a:srgbClr val="FFFFFF"/>
                </a:highlight>
                <a:latin typeface="Consolas" panose="020B0609020204030204" pitchFamily="49" charset="0"/>
              </a:rPr>
              <a:t>    using</a:t>
            </a:r>
            <a:r>
              <a:rPr lang="en-US" altLang="zh-CN" sz="1600" dirty="0" smtClean="0">
                <a:solidFill>
                  <a:srgbClr val="000000"/>
                </a:solidFill>
                <a:highlight>
                  <a:srgbClr val="FFFFFF"/>
                </a:highlight>
                <a:latin typeface="Consolas" panose="020B0609020204030204" pitchFamily="49" charset="0"/>
              </a:rPr>
              <a:t> </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2B91AF"/>
                </a:solidFill>
                <a:highlight>
                  <a:srgbClr val="FFFFFF"/>
                </a:highlight>
                <a:latin typeface="Consolas" panose="020B0609020204030204" pitchFamily="49" charset="0"/>
              </a:rPr>
              <a:t>Task</a:t>
            </a:r>
            <a:r>
              <a:rPr lang="en-US" altLang="zh-CN" sz="1600" dirty="0">
                <a:solidFill>
                  <a:srgbClr val="000000"/>
                </a:solidFill>
                <a:highlight>
                  <a:srgbClr val="FFFFFF"/>
                </a:highlight>
                <a:latin typeface="Consolas" panose="020B0609020204030204" pitchFamily="49" charset="0"/>
              </a:rPr>
              <a:t> t1 = </a:t>
            </a:r>
            <a:r>
              <a:rPr lang="en-US" altLang="zh-CN" sz="1600" dirty="0">
                <a:solidFill>
                  <a:srgbClr val="2B91AF"/>
                </a:solidFill>
                <a:highlight>
                  <a:srgbClr val="FFFFFF"/>
                </a:highlight>
                <a:latin typeface="Consolas" panose="020B0609020204030204" pitchFamily="49" charset="0"/>
              </a:rPr>
              <a:t>Task</a:t>
            </a:r>
            <a:r>
              <a:rPr lang="en-US" altLang="zh-CN" sz="1600" dirty="0">
                <a:solidFill>
                  <a:srgbClr val="000000"/>
                </a:solidFill>
                <a:highlight>
                  <a:srgbClr val="FFFFFF"/>
                </a:highlight>
                <a:latin typeface="Consolas" panose="020B0609020204030204" pitchFamily="49" charset="0"/>
              </a:rPr>
              <a:t>.Factory.StartNew(() </a:t>
            </a:r>
            <a:r>
              <a:rPr lang="en-US" altLang="zh-CN" sz="1600" dirty="0" smtClean="0">
                <a:solidFill>
                  <a:srgbClr val="000000"/>
                </a:solidFill>
                <a:highlight>
                  <a:srgbClr val="FFFFFF"/>
                </a:highlight>
                <a:latin typeface="Consolas" panose="020B0609020204030204" pitchFamily="49" charset="0"/>
              </a:rPr>
              <a:t>=&gt; {</a:t>
            </a:r>
            <a:endParaRPr lang="en-US" altLang="zh-CN" sz="1600" dirty="0">
              <a:solidFill>
                <a:srgbClr val="000000"/>
              </a:solidFill>
              <a:highlight>
                <a:srgbClr val="FFFFFF"/>
              </a:highlight>
              <a:latin typeface="Consolas" panose="020B0609020204030204" pitchFamily="49" charset="0"/>
            </a:endParaRPr>
          </a:p>
          <a:p>
            <a:r>
              <a:rPr lang="en-US" altLang="zh-CN" sz="1600" dirty="0">
                <a:solidFill>
                  <a:srgbClr val="000000"/>
                </a:solidFill>
                <a:highlight>
                  <a:srgbClr val="FFFFFF"/>
                </a:highlight>
                <a:latin typeface="Consolas" panose="020B0609020204030204" pitchFamily="49" charset="0"/>
              </a:rPr>
              <a:t>                </a:t>
            </a:r>
            <a:r>
              <a:rPr lang="en-US" altLang="zh-CN" sz="1600" dirty="0" err="1">
                <a:solidFill>
                  <a:srgbClr val="000000"/>
                </a:solidFill>
                <a:highlight>
                  <a:srgbClr val="FFFFFF"/>
                </a:highlight>
                <a:latin typeface="Consolas" panose="020B0609020204030204" pitchFamily="49" charset="0"/>
              </a:rPr>
              <a:t>bc.Add</a:t>
            </a:r>
            <a:r>
              <a:rPr lang="en-US" altLang="zh-CN" sz="1600" dirty="0">
                <a:solidFill>
                  <a:srgbClr val="000000"/>
                </a:solidFill>
                <a:highlight>
                  <a:srgbClr val="FFFFFF"/>
                </a:highlight>
                <a:latin typeface="Consolas" panose="020B0609020204030204" pitchFamily="49" charset="0"/>
              </a:rPr>
              <a:t>(1);</a:t>
            </a:r>
          </a:p>
          <a:p>
            <a:r>
              <a:rPr lang="en-US" altLang="zh-CN" sz="1600" dirty="0">
                <a:solidFill>
                  <a:srgbClr val="000000"/>
                </a:solidFill>
                <a:highlight>
                  <a:srgbClr val="FFFFFF"/>
                </a:highlight>
                <a:latin typeface="Consolas" panose="020B0609020204030204" pitchFamily="49" charset="0"/>
              </a:rPr>
              <a:t>                </a:t>
            </a:r>
            <a:r>
              <a:rPr lang="en-US" altLang="zh-CN" sz="1600" dirty="0" err="1">
                <a:solidFill>
                  <a:srgbClr val="000000"/>
                </a:solidFill>
                <a:highlight>
                  <a:srgbClr val="FFFFFF"/>
                </a:highlight>
                <a:latin typeface="Consolas" panose="020B0609020204030204" pitchFamily="49" charset="0"/>
              </a:rPr>
              <a:t>bc.Add</a:t>
            </a:r>
            <a:r>
              <a:rPr lang="en-US" altLang="zh-CN" sz="1600" dirty="0">
                <a:solidFill>
                  <a:srgbClr val="000000"/>
                </a:solidFill>
                <a:highlight>
                  <a:srgbClr val="FFFFFF"/>
                </a:highlight>
                <a:latin typeface="Consolas" panose="020B0609020204030204" pitchFamily="49" charset="0"/>
              </a:rPr>
              <a:t>(2);</a:t>
            </a:r>
          </a:p>
          <a:p>
            <a:r>
              <a:rPr lang="en-US" altLang="zh-CN" sz="1600" dirty="0">
                <a:solidFill>
                  <a:srgbClr val="000000"/>
                </a:solidFill>
                <a:highlight>
                  <a:srgbClr val="FFFFFF"/>
                </a:highlight>
                <a:latin typeface="Consolas" panose="020B0609020204030204" pitchFamily="49" charset="0"/>
              </a:rPr>
              <a:t>                </a:t>
            </a:r>
            <a:r>
              <a:rPr lang="en-US" altLang="zh-CN" sz="1600" dirty="0" err="1">
                <a:solidFill>
                  <a:srgbClr val="000000"/>
                </a:solidFill>
                <a:highlight>
                  <a:srgbClr val="FFFFFF"/>
                </a:highlight>
                <a:latin typeface="Consolas" panose="020B0609020204030204" pitchFamily="49" charset="0"/>
              </a:rPr>
              <a:t>bc.Add</a:t>
            </a:r>
            <a:r>
              <a:rPr lang="en-US" altLang="zh-CN" sz="1600" dirty="0">
                <a:solidFill>
                  <a:srgbClr val="000000"/>
                </a:solidFill>
                <a:highlight>
                  <a:srgbClr val="FFFFFF"/>
                </a:highlight>
                <a:latin typeface="Consolas" panose="020B0609020204030204" pitchFamily="49" charset="0"/>
              </a:rPr>
              <a:t>(3);</a:t>
            </a:r>
          </a:p>
          <a:p>
            <a:r>
              <a:rPr lang="en-US" altLang="zh-CN" sz="1600" dirty="0">
                <a:solidFill>
                  <a:srgbClr val="000000"/>
                </a:solidFill>
                <a:highlight>
                  <a:srgbClr val="FFFFFF"/>
                </a:highlight>
                <a:latin typeface="Consolas" panose="020B0609020204030204" pitchFamily="49" charset="0"/>
              </a:rPr>
              <a:t>                </a:t>
            </a:r>
            <a:r>
              <a:rPr lang="en-US" altLang="zh-CN" sz="1600" dirty="0" err="1">
                <a:solidFill>
                  <a:srgbClr val="000000"/>
                </a:solidFill>
                <a:highlight>
                  <a:srgbClr val="FFFFFF"/>
                </a:highlight>
                <a:latin typeface="Consolas" panose="020B0609020204030204" pitchFamily="49" charset="0"/>
              </a:rPr>
              <a:t>bc.CompleteAdding</a:t>
            </a:r>
            <a:r>
              <a:rPr lang="en-US" altLang="zh-CN" sz="1600" dirty="0" smtClean="0">
                <a:solidFill>
                  <a:srgbClr val="000000"/>
                </a:solidFill>
                <a:highlight>
                  <a:srgbClr val="FFFFFF"/>
                </a:highlight>
                <a:latin typeface="Consolas" panose="020B0609020204030204" pitchFamily="49" charset="0"/>
              </a:rPr>
              <a:t>();</a:t>
            </a:r>
            <a:r>
              <a:rPr lang="zh-CN" altLang="en-US" sz="1600" dirty="0" smtClean="0">
                <a:solidFill>
                  <a:srgbClr val="000000"/>
                </a:solidFill>
                <a:highlight>
                  <a:srgbClr val="FFFFFF"/>
                </a:highlight>
                <a:latin typeface="Consolas" panose="020B0609020204030204" pitchFamily="49" charset="0"/>
              </a:rPr>
              <a:t> </a:t>
            </a:r>
            <a:endParaRPr lang="en-US" altLang="zh-CN" sz="1600" dirty="0" smtClean="0">
              <a:solidFill>
                <a:srgbClr val="000000"/>
              </a:solidFill>
              <a:highlight>
                <a:srgbClr val="FFFFFF"/>
              </a:highlight>
              <a:latin typeface="Consolas" panose="020B0609020204030204" pitchFamily="49" charset="0"/>
            </a:endParaRPr>
          </a:p>
          <a:p>
            <a:r>
              <a:rPr lang="en-US" altLang="zh-CN"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   })) {</a:t>
            </a:r>
            <a:endParaRPr lang="en-US" altLang="zh-CN" sz="1600" dirty="0">
              <a:solidFill>
                <a:srgbClr val="000000"/>
              </a:solidFill>
              <a:highlight>
                <a:srgbClr val="FFFFFF"/>
              </a:highlight>
              <a:latin typeface="Consolas" panose="020B0609020204030204" pitchFamily="49" charset="0"/>
            </a:endParaRPr>
          </a:p>
          <a:p>
            <a:r>
              <a:rPr lang="en-US" altLang="zh-CN" sz="1600" dirty="0" smtClean="0">
                <a:solidFill>
                  <a:srgbClr val="000000"/>
                </a:solidFill>
                <a:highlight>
                  <a:srgbClr val="FFFFFF"/>
                </a:highlight>
                <a:latin typeface="Consolas" panose="020B0609020204030204" pitchFamily="49" charset="0"/>
              </a:rPr>
              <a:t>        </a:t>
            </a:r>
            <a:r>
              <a:rPr lang="en-US" altLang="zh-CN" sz="1600" dirty="0" smtClean="0">
                <a:solidFill>
                  <a:srgbClr val="008000"/>
                </a:solidFill>
                <a:highlight>
                  <a:srgbClr val="FFFFFF"/>
                </a:highlight>
                <a:latin typeface="Consolas" panose="020B0609020204030204" pitchFamily="49" charset="0"/>
              </a:rPr>
              <a:t>// </a:t>
            </a:r>
            <a:r>
              <a:rPr lang="en-US" altLang="zh-CN" sz="1600" dirty="0">
                <a:solidFill>
                  <a:srgbClr val="008000"/>
                </a:solidFill>
                <a:highlight>
                  <a:srgbClr val="FFFFFF"/>
                </a:highlight>
                <a:latin typeface="Consolas" panose="020B0609020204030204" pitchFamily="49" charset="0"/>
              </a:rPr>
              <a:t>Spin up a Task to consume the </a:t>
            </a:r>
            <a:r>
              <a:rPr lang="en-US" altLang="zh-CN" sz="1600" dirty="0" err="1">
                <a:solidFill>
                  <a:srgbClr val="008000"/>
                </a:solidFill>
                <a:highlight>
                  <a:srgbClr val="FFFFFF"/>
                </a:highlight>
                <a:latin typeface="Consolas" panose="020B0609020204030204" pitchFamily="49" charset="0"/>
              </a:rPr>
              <a:t>BlockingCollection</a:t>
            </a:r>
            <a:endParaRPr lang="en-US" altLang="zh-CN" sz="1600" dirty="0">
              <a:solidFill>
                <a:srgbClr val="000000"/>
              </a:solidFill>
              <a:highlight>
                <a:srgbClr val="FFFFFF"/>
              </a:highlight>
              <a:latin typeface="Consolas" panose="020B0609020204030204" pitchFamily="49" charset="0"/>
            </a:endParaRPr>
          </a:p>
          <a:p>
            <a:r>
              <a:rPr lang="en-US" altLang="zh-CN"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    </a:t>
            </a:r>
            <a:r>
              <a:rPr lang="en-US" altLang="zh-CN" sz="1600" dirty="0" smtClean="0">
                <a:solidFill>
                  <a:srgbClr val="0000FF"/>
                </a:solidFill>
                <a:highlight>
                  <a:srgbClr val="FFFFFF"/>
                </a:highlight>
                <a:latin typeface="Consolas" panose="020B0609020204030204" pitchFamily="49" charset="0"/>
              </a:rPr>
              <a:t>using</a:t>
            </a:r>
            <a:r>
              <a:rPr lang="en-US" altLang="zh-CN" sz="1600" dirty="0" smtClean="0">
                <a:solidFill>
                  <a:srgbClr val="000000"/>
                </a:solidFill>
                <a:highlight>
                  <a:srgbClr val="FFFFFF"/>
                </a:highlight>
                <a:latin typeface="Consolas" panose="020B0609020204030204" pitchFamily="49" charset="0"/>
              </a:rPr>
              <a:t> </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2B91AF"/>
                </a:solidFill>
                <a:highlight>
                  <a:srgbClr val="FFFFFF"/>
                </a:highlight>
                <a:latin typeface="Consolas" panose="020B0609020204030204" pitchFamily="49" charset="0"/>
              </a:rPr>
              <a:t>Task</a:t>
            </a:r>
            <a:r>
              <a:rPr lang="en-US" altLang="zh-CN" sz="1600" dirty="0">
                <a:solidFill>
                  <a:srgbClr val="000000"/>
                </a:solidFill>
                <a:highlight>
                  <a:srgbClr val="FFFFFF"/>
                </a:highlight>
                <a:latin typeface="Consolas" panose="020B0609020204030204" pitchFamily="49" charset="0"/>
              </a:rPr>
              <a:t> t2 = </a:t>
            </a:r>
            <a:r>
              <a:rPr lang="en-US" altLang="zh-CN" sz="1600" dirty="0">
                <a:solidFill>
                  <a:srgbClr val="2B91AF"/>
                </a:solidFill>
                <a:highlight>
                  <a:srgbClr val="FFFFFF"/>
                </a:highlight>
                <a:latin typeface="Consolas" panose="020B0609020204030204" pitchFamily="49" charset="0"/>
              </a:rPr>
              <a:t>Task</a:t>
            </a:r>
            <a:r>
              <a:rPr lang="en-US" altLang="zh-CN" sz="1600" dirty="0">
                <a:solidFill>
                  <a:srgbClr val="000000"/>
                </a:solidFill>
                <a:highlight>
                  <a:srgbClr val="FFFFFF"/>
                </a:highlight>
                <a:latin typeface="Consolas" panose="020B0609020204030204" pitchFamily="49" charset="0"/>
              </a:rPr>
              <a:t>.Factory.StartNew(() </a:t>
            </a:r>
            <a:r>
              <a:rPr lang="en-US" altLang="zh-CN" sz="1600" dirty="0" smtClean="0">
                <a:solidFill>
                  <a:srgbClr val="000000"/>
                </a:solidFill>
                <a:highlight>
                  <a:srgbClr val="FFFFFF"/>
                </a:highlight>
                <a:latin typeface="Consolas" panose="020B0609020204030204" pitchFamily="49" charset="0"/>
              </a:rPr>
              <a:t>=&gt; {</a:t>
            </a:r>
            <a:endParaRPr lang="en-US" altLang="zh-CN" sz="1600" dirty="0">
              <a:solidFill>
                <a:srgbClr val="000000"/>
              </a:solidFill>
              <a:highlight>
                <a:srgbClr val="FFFFFF"/>
              </a:highlight>
              <a:latin typeface="Consolas" panose="020B0609020204030204" pitchFamily="49" charset="0"/>
            </a:endParaRPr>
          </a:p>
          <a:p>
            <a:r>
              <a:rPr lang="en-US" altLang="zh-CN"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    </a:t>
            </a:r>
            <a:r>
              <a:rPr lang="en-US" altLang="zh-CN" sz="1600" dirty="0" smtClean="0">
                <a:solidFill>
                  <a:srgbClr val="0000FF"/>
                </a:solidFill>
                <a:highlight>
                  <a:srgbClr val="FFFFFF"/>
                </a:highlight>
                <a:latin typeface="Consolas" panose="020B0609020204030204" pitchFamily="49" charset="0"/>
              </a:rPr>
              <a:t>try</a:t>
            </a:r>
            <a:r>
              <a:rPr lang="zh-CN" altLang="en-US" sz="1600" dirty="0" smtClean="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                        </a:t>
            </a:r>
            <a:endParaRPr lang="en-US" altLang="zh-CN" sz="1600" dirty="0">
              <a:solidFill>
                <a:srgbClr val="000000"/>
              </a:solidFill>
              <a:highlight>
                <a:srgbClr val="FFFFFF"/>
              </a:highlight>
              <a:latin typeface="Consolas" panose="020B0609020204030204" pitchFamily="49" charset="0"/>
            </a:endParaRPr>
          </a:p>
          <a:p>
            <a:r>
              <a:rPr lang="en-US" altLang="zh-CN"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    </a:t>
            </a:r>
            <a:r>
              <a:rPr lang="en-US" altLang="zh-CN" sz="1600" dirty="0" smtClean="0">
                <a:solidFill>
                  <a:srgbClr val="0000FF"/>
                </a:solidFill>
                <a:highlight>
                  <a:srgbClr val="FFFFFF"/>
                </a:highlight>
                <a:latin typeface="Consolas" panose="020B0609020204030204" pitchFamily="49" charset="0"/>
              </a:rPr>
              <a:t>while</a:t>
            </a:r>
            <a:r>
              <a:rPr lang="en-US" altLang="zh-CN" sz="1600" dirty="0" smtClean="0">
                <a:solidFill>
                  <a:srgbClr val="000000"/>
                </a:solidFill>
                <a:highlight>
                  <a:srgbClr val="FFFFFF"/>
                </a:highlight>
                <a:latin typeface="Consolas" panose="020B0609020204030204" pitchFamily="49" charset="0"/>
              </a:rPr>
              <a:t> </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0000FF"/>
                </a:solidFill>
                <a:highlight>
                  <a:srgbClr val="FFFFFF"/>
                </a:highlight>
                <a:latin typeface="Consolas" panose="020B0609020204030204" pitchFamily="49" charset="0"/>
              </a:rPr>
              <a:t>true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Console</a:t>
            </a:r>
            <a:r>
              <a:rPr lang="en-US" altLang="zh-CN" sz="1600" dirty="0">
                <a:solidFill>
                  <a:srgbClr val="000000"/>
                </a:solidFill>
                <a:highlight>
                  <a:srgbClr val="FFFFFF"/>
                </a:highlight>
                <a:latin typeface="Consolas" panose="020B0609020204030204" pitchFamily="49" charset="0"/>
              </a:rPr>
              <a:t>.WriteLine(</a:t>
            </a:r>
            <a:r>
              <a:rPr lang="en-US" altLang="zh-CN" sz="1600" dirty="0" err="1">
                <a:solidFill>
                  <a:srgbClr val="000000"/>
                </a:solidFill>
                <a:highlight>
                  <a:srgbClr val="FFFFFF"/>
                </a:highlight>
                <a:latin typeface="Consolas" panose="020B0609020204030204" pitchFamily="49" charset="0"/>
              </a:rPr>
              <a:t>bc.Take</a:t>
            </a:r>
            <a:r>
              <a:rPr lang="en-US" altLang="zh-CN" sz="1600" dirty="0" smtClean="0">
                <a:solidFill>
                  <a:srgbClr val="000000"/>
                </a:solidFill>
                <a:highlight>
                  <a:srgbClr val="FFFFFF"/>
                </a:highlight>
                <a:latin typeface="Consolas" panose="020B0609020204030204" pitchFamily="49" charset="0"/>
              </a:rPr>
              <a:t>()); </a:t>
            </a:r>
            <a:r>
              <a:rPr lang="en-US" altLang="zh-CN" sz="1600" dirty="0">
                <a:solidFill>
                  <a:srgbClr val="008000"/>
                </a:solidFill>
                <a:highlight>
                  <a:srgbClr val="FFFFFF"/>
                </a:highlight>
                <a:latin typeface="Consolas" panose="020B0609020204030204" pitchFamily="49" charset="0"/>
              </a:rPr>
              <a:t>// Consume </a:t>
            </a:r>
            <a:r>
              <a:rPr lang="en-US" altLang="zh-CN" sz="1600" dirty="0" smtClean="0">
                <a:solidFill>
                  <a:srgbClr val="008000"/>
                </a:solidFill>
                <a:highlight>
                  <a:srgbClr val="FFFFFF"/>
                </a:highlight>
                <a:latin typeface="Consolas" panose="020B0609020204030204" pitchFamily="49" charset="0"/>
              </a:rPr>
              <a:t>the </a:t>
            </a:r>
            <a:r>
              <a:rPr lang="en-US" altLang="zh-CN" sz="1600" dirty="0" err="1">
                <a:solidFill>
                  <a:srgbClr val="008000"/>
                </a:solidFill>
                <a:highlight>
                  <a:srgbClr val="FFFFFF"/>
                </a:highlight>
                <a:latin typeface="Consolas" panose="020B0609020204030204" pitchFamily="49" charset="0"/>
              </a:rPr>
              <a:t>BlockingCollection</a:t>
            </a:r>
            <a:endParaRPr lang="en-US" altLang="zh-CN" sz="1600" dirty="0">
              <a:solidFill>
                <a:srgbClr val="000000"/>
              </a:solidFill>
              <a:highlight>
                <a:srgbClr val="FFFFFF"/>
              </a:highlight>
              <a:latin typeface="Consolas" panose="020B0609020204030204" pitchFamily="49" charset="0"/>
            </a:endParaRPr>
          </a:p>
          <a:p>
            <a:r>
              <a:rPr lang="zh-CN" altLang="en-US"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a:t>
            </a:r>
            <a:endParaRPr lang="en-US" altLang="zh-CN" sz="1600" dirty="0">
              <a:solidFill>
                <a:srgbClr val="000000"/>
              </a:solidFill>
              <a:highlight>
                <a:srgbClr val="FFFFFF"/>
              </a:highlight>
              <a:latin typeface="Consolas" panose="020B0609020204030204" pitchFamily="49" charset="0"/>
            </a:endParaRPr>
          </a:p>
          <a:p>
            <a:r>
              <a:rPr lang="en-US" altLang="zh-CN" sz="1600" dirty="0">
                <a:solidFill>
                  <a:srgbClr val="000000"/>
                </a:solidFill>
                <a:highlight>
                  <a:srgbClr val="FFFFFF"/>
                </a:highlight>
                <a:latin typeface="Consolas" panose="020B0609020204030204" pitchFamily="49" charset="0"/>
              </a:rPr>
              <a:t>            </a:t>
            </a:r>
            <a:r>
              <a:rPr lang="en-US" altLang="zh-CN" sz="1600" dirty="0" smtClean="0">
                <a:solidFill>
                  <a:srgbClr val="0000FF"/>
                </a:solidFill>
                <a:highlight>
                  <a:srgbClr val="FFFFFF"/>
                </a:highlight>
                <a:latin typeface="Consolas" panose="020B0609020204030204" pitchFamily="49" charset="0"/>
              </a:rPr>
              <a:t>catch</a:t>
            </a:r>
            <a:r>
              <a:rPr lang="en-US" altLang="zh-CN" sz="1600" dirty="0" smtClean="0">
                <a:solidFill>
                  <a:srgbClr val="000000"/>
                </a:solidFill>
                <a:highlight>
                  <a:srgbClr val="FFFFFF"/>
                </a:highlight>
                <a:latin typeface="Consolas" panose="020B0609020204030204" pitchFamily="49" charset="0"/>
              </a:rPr>
              <a:t> </a:t>
            </a:r>
            <a:r>
              <a:rPr lang="en-US" altLang="zh-CN" sz="1600" dirty="0">
                <a:solidFill>
                  <a:srgbClr val="000000"/>
                </a:solidFill>
                <a:highlight>
                  <a:srgbClr val="FFFFFF"/>
                </a:highlight>
                <a:latin typeface="Consolas" panose="020B0609020204030204" pitchFamily="49" charset="0"/>
              </a:rPr>
              <a:t>(</a:t>
            </a:r>
            <a:r>
              <a:rPr lang="en-US" altLang="zh-CN" sz="1600" dirty="0" err="1">
                <a:solidFill>
                  <a:srgbClr val="2B91AF"/>
                </a:solidFill>
                <a:highlight>
                  <a:srgbClr val="FFFFFF"/>
                </a:highlight>
                <a:latin typeface="Consolas" panose="020B0609020204030204" pitchFamily="49" charset="0"/>
              </a:rPr>
              <a:t>InvalidOperationException</a:t>
            </a:r>
            <a:r>
              <a:rPr lang="en-US" altLang="zh-CN" sz="1600" dirty="0" smtClean="0">
                <a:solidFill>
                  <a:srgbClr val="000000"/>
                </a:solidFill>
                <a:highlight>
                  <a:srgbClr val="FFFFFF"/>
                </a:highlight>
                <a:latin typeface="Consolas" panose="020B0609020204030204" pitchFamily="49" charset="0"/>
              </a:rPr>
              <a:t>)</a:t>
            </a:r>
            <a:r>
              <a:rPr lang="zh-CN" altLang="en-US" sz="1600" dirty="0" smtClean="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a:t>
            </a:r>
            <a:endParaRPr lang="en-US" altLang="zh-CN" sz="1600" dirty="0">
              <a:solidFill>
                <a:srgbClr val="000000"/>
              </a:solidFill>
              <a:highlight>
                <a:srgbClr val="FFFFFF"/>
              </a:highlight>
              <a:latin typeface="Consolas" panose="020B0609020204030204" pitchFamily="49" charset="0"/>
            </a:endParaRPr>
          </a:p>
          <a:p>
            <a:r>
              <a:rPr lang="en-US" altLang="zh-CN" sz="1600" dirty="0">
                <a:solidFill>
                  <a:srgbClr val="000000"/>
                </a:solidFill>
                <a:highlight>
                  <a:srgbClr val="FFFFFF"/>
                </a:highlight>
                <a:latin typeface="Consolas" panose="020B0609020204030204" pitchFamily="49" charset="0"/>
              </a:rPr>
              <a:t>                </a:t>
            </a:r>
            <a:r>
              <a:rPr lang="en-US" altLang="zh-CN" sz="1600" dirty="0" smtClean="0">
                <a:solidFill>
                  <a:srgbClr val="008000"/>
                </a:solidFill>
                <a:highlight>
                  <a:srgbClr val="FFFFFF"/>
                </a:highlight>
                <a:latin typeface="Consolas" panose="020B0609020204030204" pitchFamily="49" charset="0"/>
              </a:rPr>
              <a:t>// </a:t>
            </a:r>
            <a:r>
              <a:rPr lang="en-US" altLang="zh-CN" sz="1600" dirty="0">
                <a:solidFill>
                  <a:srgbClr val="008000"/>
                </a:solidFill>
                <a:highlight>
                  <a:srgbClr val="FFFFFF"/>
                </a:highlight>
                <a:latin typeface="Consolas" panose="020B0609020204030204" pitchFamily="49" charset="0"/>
              </a:rPr>
              <a:t>An </a:t>
            </a:r>
            <a:r>
              <a:rPr lang="en-US" altLang="zh-CN" sz="1600" dirty="0" err="1">
                <a:solidFill>
                  <a:srgbClr val="008000"/>
                </a:solidFill>
                <a:highlight>
                  <a:srgbClr val="FFFFFF"/>
                </a:highlight>
                <a:latin typeface="Consolas" panose="020B0609020204030204" pitchFamily="49" charset="0"/>
              </a:rPr>
              <a:t>InvalidOperationException</a:t>
            </a:r>
            <a:r>
              <a:rPr lang="en-US" altLang="zh-CN" sz="1600" dirty="0">
                <a:solidFill>
                  <a:srgbClr val="008000"/>
                </a:solidFill>
                <a:highlight>
                  <a:srgbClr val="FFFFFF"/>
                </a:highlight>
                <a:latin typeface="Consolas" panose="020B0609020204030204" pitchFamily="49" charset="0"/>
              </a:rPr>
              <a:t> means that Take() was called on a completed collection</a:t>
            </a:r>
            <a:endParaRPr lang="en-US" altLang="zh-CN" sz="1600" dirty="0">
              <a:solidFill>
                <a:srgbClr val="000000"/>
              </a:solidFill>
              <a:highlight>
                <a:srgbClr val="FFFFFF"/>
              </a:highlight>
              <a:latin typeface="Consolas" panose="020B0609020204030204" pitchFamily="49" charset="0"/>
            </a:endParaRPr>
          </a:p>
          <a:p>
            <a:r>
              <a:rPr lang="en-US" altLang="zh-CN"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    </a:t>
            </a:r>
            <a:r>
              <a:rPr lang="en-US" altLang="zh-CN" sz="1600" dirty="0" smtClean="0">
                <a:solidFill>
                  <a:srgbClr val="2B91AF"/>
                </a:solidFill>
                <a:highlight>
                  <a:srgbClr val="FFFFFF"/>
                </a:highlight>
                <a:latin typeface="Consolas" panose="020B0609020204030204" pitchFamily="49" charset="0"/>
              </a:rPr>
              <a:t>Console</a:t>
            </a:r>
            <a:r>
              <a:rPr lang="en-US" altLang="zh-CN" sz="1600" dirty="0" smtClean="0">
                <a:solidFill>
                  <a:srgbClr val="000000"/>
                </a:solidFill>
                <a:highlight>
                  <a:srgbClr val="FFFFFF"/>
                </a:highlight>
                <a:latin typeface="Consolas" panose="020B0609020204030204" pitchFamily="49" charset="0"/>
              </a:rPr>
              <a:t>.WriteLine</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A31515"/>
                </a:solidFill>
                <a:highlight>
                  <a:srgbClr val="FFFFFF"/>
                </a:highlight>
                <a:latin typeface="Consolas" panose="020B0609020204030204" pitchFamily="49" charset="0"/>
              </a:rPr>
              <a:t>"That's All!"</a:t>
            </a:r>
            <a:r>
              <a:rPr lang="en-US" altLang="zh-CN" sz="1600" dirty="0">
                <a:solidFill>
                  <a:srgbClr val="000000"/>
                </a:solidFill>
                <a:highlight>
                  <a:srgbClr val="FFFFFF"/>
                </a:highlight>
                <a:latin typeface="Consolas" panose="020B0609020204030204" pitchFamily="49" charset="0"/>
              </a:rPr>
              <a:t>);</a:t>
            </a:r>
          </a:p>
          <a:p>
            <a:r>
              <a:rPr lang="zh-CN" altLang="en-US"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a:t>
            </a:r>
            <a:endParaRPr lang="en-US" altLang="zh-CN" sz="1600" dirty="0">
              <a:solidFill>
                <a:srgbClr val="000000"/>
              </a:solidFill>
              <a:highlight>
                <a:srgbClr val="FFFFFF"/>
              </a:highlight>
              <a:latin typeface="Consolas" panose="020B0609020204030204" pitchFamily="49" charset="0"/>
            </a:endParaRPr>
          </a:p>
          <a:p>
            <a:r>
              <a:rPr lang="zh-CN" altLang="en-US"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a:t>
            </a:r>
            <a:endParaRPr lang="en-US" altLang="zh-CN" sz="1600" dirty="0">
              <a:solidFill>
                <a:srgbClr val="000000"/>
              </a:solidFill>
              <a:highlight>
                <a:srgbClr val="FFFFFF"/>
              </a:highlight>
              <a:latin typeface="Consolas" panose="020B0609020204030204" pitchFamily="49" charset="0"/>
            </a:endParaRPr>
          </a:p>
          <a:p>
            <a:r>
              <a:rPr lang="en-US" altLang="zh-CN" sz="1600" dirty="0" smtClean="0">
                <a:solidFill>
                  <a:srgbClr val="000000"/>
                </a:solidFill>
                <a:highlight>
                  <a:srgbClr val="FFFFFF"/>
                </a:highlight>
                <a:latin typeface="Consolas" panose="020B0609020204030204" pitchFamily="49" charset="0"/>
              </a:rPr>
              <a:t>        </a:t>
            </a:r>
            <a:r>
              <a:rPr lang="en-US" altLang="zh-CN" sz="1600" dirty="0" err="1" smtClean="0">
                <a:solidFill>
                  <a:srgbClr val="2B91AF"/>
                </a:solidFill>
                <a:highlight>
                  <a:srgbClr val="FFFFFF"/>
                </a:highlight>
                <a:latin typeface="Consolas" panose="020B0609020204030204" pitchFamily="49" charset="0"/>
              </a:rPr>
              <a:t>Task</a:t>
            </a:r>
            <a:r>
              <a:rPr lang="en-US" altLang="zh-CN" sz="1600" dirty="0" err="1" smtClean="0">
                <a:solidFill>
                  <a:srgbClr val="000000"/>
                </a:solidFill>
                <a:highlight>
                  <a:srgbClr val="FFFFFF"/>
                </a:highlight>
                <a:latin typeface="Consolas" panose="020B0609020204030204" pitchFamily="49" charset="0"/>
              </a:rPr>
              <a:t>.WaitAll</a:t>
            </a:r>
            <a:r>
              <a:rPr lang="en-US" altLang="zh-CN" sz="1600" dirty="0" smtClean="0">
                <a:solidFill>
                  <a:srgbClr val="000000"/>
                </a:solidFill>
                <a:highlight>
                  <a:srgbClr val="FFFFFF"/>
                </a:highlight>
                <a:latin typeface="Consolas" panose="020B0609020204030204" pitchFamily="49" charset="0"/>
              </a:rPr>
              <a:t>(t1</a:t>
            </a:r>
            <a:r>
              <a:rPr lang="en-US" altLang="zh-CN" sz="1600" dirty="0">
                <a:solidFill>
                  <a:srgbClr val="000000"/>
                </a:solidFill>
                <a:highlight>
                  <a:srgbClr val="FFFFFF"/>
                </a:highlight>
                <a:latin typeface="Consolas" panose="020B0609020204030204" pitchFamily="49" charset="0"/>
              </a:rPr>
              <a:t>, t2);</a:t>
            </a:r>
          </a:p>
          <a:p>
            <a:r>
              <a:rPr lang="zh-CN" altLang="en-US" sz="1600" dirty="0">
                <a:solidFill>
                  <a:srgbClr val="000000"/>
                </a:solidFill>
                <a:highlight>
                  <a:srgbClr val="FFFFFF"/>
                </a:highlight>
                <a:latin typeface="Consolas" panose="020B0609020204030204" pitchFamily="49" charset="0"/>
              </a:rPr>
              <a:t>    </a:t>
            </a:r>
            <a:r>
              <a:rPr lang="en-US" altLang="zh-CN" sz="1600" dirty="0" smtClean="0">
                <a:solidFill>
                  <a:srgbClr val="000000"/>
                </a:solidFill>
                <a:highlight>
                  <a:srgbClr val="FFFFFF"/>
                </a:highlight>
                <a:latin typeface="Consolas" panose="020B0609020204030204" pitchFamily="49" charset="0"/>
              </a:rPr>
              <a:t>}</a:t>
            </a:r>
            <a:endParaRPr lang="en-US" altLang="zh-CN" sz="1600" dirty="0">
              <a:solidFill>
                <a:srgbClr val="000000"/>
              </a:solidFill>
              <a:highlight>
                <a:srgbClr val="FFFFFF"/>
              </a:highlight>
              <a:latin typeface="Consolas" panose="020B0609020204030204" pitchFamily="49" charset="0"/>
            </a:endParaRPr>
          </a:p>
          <a:p>
            <a:r>
              <a:rPr lang="en-US" altLang="zh-CN" sz="1600" dirty="0" smtClean="0">
                <a:solidFill>
                  <a:srgbClr val="000000"/>
                </a:solidFill>
                <a:highlight>
                  <a:srgbClr val="FFFFFF"/>
                </a:highlight>
                <a:latin typeface="Consolas" panose="020B0609020204030204" pitchFamily="49" charset="0"/>
              </a:rPr>
              <a:t>}</a:t>
            </a:r>
            <a:endParaRPr lang="zh-CN" altLang="en-US" sz="1600" dirty="0"/>
          </a:p>
        </p:txBody>
      </p:sp>
    </p:spTree>
    <p:extLst>
      <p:ext uri="{BB962C8B-B14F-4D97-AF65-F5344CB8AC3E}">
        <p14:creationId xmlns:p14="http://schemas.microsoft.com/office/powerpoint/2010/main" val="42320211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错</a:t>
            </a:r>
            <a:r>
              <a:rPr lang="zh-CN" altLang="en-US" dirty="0" smtClean="0"/>
              <a:t>误重试 </a:t>
            </a:r>
            <a:r>
              <a:rPr lang="en-US" altLang="zh-CN" dirty="0" smtClean="0"/>
              <a:t>– Retry on fault</a:t>
            </a:r>
            <a:endParaRPr lang="zh-CN" altLang="en-US" dirty="0"/>
          </a:p>
        </p:txBody>
      </p:sp>
      <p:sp>
        <p:nvSpPr>
          <p:cNvPr id="4" name="Rectangle 3"/>
          <p:cNvSpPr/>
          <p:nvPr/>
        </p:nvSpPr>
        <p:spPr>
          <a:xfrm>
            <a:off x="275662" y="1888302"/>
            <a:ext cx="9198538" cy="2862322"/>
          </a:xfrm>
          <a:prstGeom prst="rect">
            <a:avLst/>
          </a:prstGeom>
        </p:spPr>
        <p:txBody>
          <a:bodyPr wrap="square">
            <a:spAutoFit/>
          </a:bodyPr>
          <a:lstStyle/>
          <a:p>
            <a:pPr marL="457200"/>
            <a:r>
              <a:rPr lang="en-US" altLang="zh-CN" dirty="0">
                <a:solidFill>
                  <a:srgbClr val="00B050"/>
                </a:solidFill>
                <a:latin typeface="Consolas" panose="020B0609020204030204" pitchFamily="49" charset="0"/>
                <a:ea typeface="Calibri" panose="020F0502020204030204" pitchFamily="34" charset="0"/>
                <a:cs typeface="Consolas" panose="020B0609020204030204" pitchFamily="49" charset="0"/>
              </a:rPr>
              <a:t>// </a:t>
            </a:r>
            <a:r>
              <a:rPr lang="zh-CN" altLang="en-US" dirty="0">
                <a:solidFill>
                  <a:srgbClr val="00B050"/>
                </a:solidFill>
                <a:latin typeface="Consolas" panose="020B0609020204030204" pitchFamily="49" charset="0"/>
                <a:ea typeface="Calibri" panose="020F0502020204030204" pitchFamily="34" charset="0"/>
                <a:cs typeface="Consolas" panose="020B0609020204030204" pitchFamily="49" charset="0"/>
              </a:rPr>
              <a:t>同步版本</a:t>
            </a:r>
            <a:endParaRPr lang="en-US" altLang="zh-CN" dirty="0">
              <a:solidFill>
                <a:srgbClr val="00B050"/>
              </a:solidFill>
              <a:latin typeface="Consolas" panose="020B0609020204030204" pitchFamily="49" charset="0"/>
              <a:ea typeface="Calibri" panose="020F0502020204030204" pitchFamily="34" charset="0"/>
              <a:cs typeface="Consolas" panose="020B0609020204030204" pitchFamily="49" charset="0"/>
            </a:endParaRPr>
          </a:p>
          <a:p>
            <a:pPr marL="457200">
              <a:spcAft>
                <a:spcPts val="0"/>
              </a:spcAft>
            </a:pPr>
            <a:r>
              <a:rPr lang="en-US" altLang="zh-CN" dirty="0" smtClean="0">
                <a:solidFill>
                  <a:srgbClr val="0000FF"/>
                </a:solidFill>
                <a:latin typeface="Consolas" panose="020B0609020204030204" pitchFamily="49" charset="0"/>
                <a:ea typeface="Times New Roman" panose="02020603050405020304" pitchFamily="18" charset="0"/>
              </a:rPr>
              <a:t>public</a:t>
            </a:r>
            <a:r>
              <a:rPr lang="en-US" altLang="zh-CN" dirty="0" smtClean="0">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Times New Roman" panose="02020603050405020304" pitchFamily="18" charset="0"/>
              </a:rPr>
              <a:t>static</a:t>
            </a:r>
            <a:r>
              <a:rPr lang="en-US" altLang="zh-CN" dirty="0">
                <a:latin typeface="Consolas" panose="020B0609020204030204" pitchFamily="49" charset="0"/>
                <a:ea typeface="宋体" panose="02010600030101010101" pitchFamily="2" charset="-122"/>
              </a:rPr>
              <a:t> T RetryOnFault&lt;T</a:t>
            </a:r>
            <a:r>
              <a:rPr lang="en-US" altLang="zh-CN" dirty="0" smtClean="0">
                <a:latin typeface="Consolas" panose="020B0609020204030204" pitchFamily="49" charset="0"/>
                <a:ea typeface="宋体" panose="02010600030101010101" pitchFamily="2" charset="-122"/>
              </a:rPr>
              <a:t>&gt;(</a:t>
            </a:r>
            <a:r>
              <a:rPr lang="en-US" altLang="zh-CN" dirty="0" smtClean="0">
                <a:solidFill>
                  <a:srgbClr val="2B91AF"/>
                </a:solidFill>
                <a:latin typeface="Consolas" panose="020B0609020204030204" pitchFamily="49" charset="0"/>
                <a:ea typeface="Times New Roman" panose="02020603050405020304" pitchFamily="18" charset="0"/>
              </a:rPr>
              <a:t>Func</a:t>
            </a:r>
            <a:r>
              <a:rPr lang="en-US" altLang="zh-CN" dirty="0" smtClean="0">
                <a:latin typeface="Consolas" panose="020B0609020204030204" pitchFamily="49" charset="0"/>
                <a:ea typeface="宋体" panose="02010600030101010101" pitchFamily="2" charset="-122"/>
              </a:rPr>
              <a:t>&lt;T</a:t>
            </a:r>
            <a:r>
              <a:rPr lang="en-US" altLang="zh-CN" dirty="0">
                <a:latin typeface="Consolas" panose="020B0609020204030204" pitchFamily="49" charset="0"/>
                <a:ea typeface="宋体" panose="02010600030101010101" pitchFamily="2" charset="-122"/>
              </a:rPr>
              <a:t>&gt; function, </a:t>
            </a:r>
            <a:r>
              <a:rPr lang="en-US" altLang="zh-CN" dirty="0">
                <a:solidFill>
                  <a:srgbClr val="0000FF"/>
                </a:solidFill>
                <a:latin typeface="Consolas" panose="020B0609020204030204" pitchFamily="49" charset="0"/>
                <a:ea typeface="Times New Roman" panose="02020603050405020304" pitchFamily="18" charset="0"/>
              </a:rPr>
              <a:t>int</a:t>
            </a:r>
            <a:r>
              <a:rPr lang="en-US" altLang="zh-CN" dirty="0">
                <a:latin typeface="Consolas" panose="020B0609020204030204" pitchFamily="49" charset="0"/>
                <a:ea typeface="宋体" panose="02010600030101010101" pitchFamily="2" charset="-122"/>
              </a:rPr>
              <a:t> maxTries)</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Times New Roman" panose="02020603050405020304" pitchFamily="18" charset="0"/>
              </a:rPr>
              <a:t>for</a:t>
            </a:r>
            <a:r>
              <a:rPr lang="en-US" altLang="zh-CN" dirty="0">
                <a:latin typeface="Consolas" panose="020B0609020204030204" pitchFamily="49" charset="0"/>
                <a:ea typeface="宋体" panose="02010600030101010101" pitchFamily="2" charset="-122"/>
              </a:rPr>
              <a:t>(</a:t>
            </a:r>
            <a:r>
              <a:rPr lang="en-US" altLang="zh-CN" dirty="0" err="1">
                <a:solidFill>
                  <a:srgbClr val="0000FF"/>
                </a:solidFill>
                <a:latin typeface="Consolas" panose="020B0609020204030204" pitchFamily="49" charset="0"/>
                <a:ea typeface="Times New Roman" panose="02020603050405020304" pitchFamily="18" charset="0"/>
              </a:rPr>
              <a:t>int</a:t>
            </a:r>
            <a:r>
              <a:rPr lang="en-US" altLang="zh-CN" dirty="0">
                <a:latin typeface="Consolas" panose="020B0609020204030204" pitchFamily="49" charset="0"/>
                <a:ea typeface="宋体" panose="02010600030101010101" pitchFamily="2" charset="-122"/>
              </a:rPr>
              <a:t> </a:t>
            </a:r>
            <a:r>
              <a:rPr lang="en-US" altLang="zh-CN" dirty="0" smtClean="0">
                <a:latin typeface="Consolas" panose="020B0609020204030204" pitchFamily="49" charset="0"/>
                <a:ea typeface="宋体" panose="02010600030101010101" pitchFamily="2" charset="-122"/>
              </a:rPr>
              <a:t>i = 0</a:t>
            </a:r>
            <a:r>
              <a:rPr lang="en-US" altLang="zh-CN" dirty="0">
                <a:latin typeface="Consolas" panose="020B0609020204030204" pitchFamily="49" charset="0"/>
                <a:ea typeface="宋体" panose="02010600030101010101" pitchFamily="2" charset="-122"/>
              </a:rPr>
              <a:t>; </a:t>
            </a:r>
            <a:r>
              <a:rPr lang="en-US" altLang="zh-CN" dirty="0" smtClean="0">
                <a:latin typeface="Consolas" panose="020B0609020204030204" pitchFamily="49" charset="0"/>
                <a:ea typeface="宋体" panose="02010600030101010101" pitchFamily="2" charset="-122"/>
              </a:rPr>
              <a:t>i &lt; maxTries</a:t>
            </a:r>
            <a:r>
              <a:rPr lang="en-US" altLang="zh-CN" dirty="0">
                <a:latin typeface="Consolas" panose="020B0609020204030204" pitchFamily="49" charset="0"/>
                <a:ea typeface="宋体" panose="02010600030101010101" pitchFamily="2" charset="-122"/>
              </a:rPr>
              <a:t>; i++)</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    {</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Times New Roman" panose="02020603050405020304" pitchFamily="18" charset="0"/>
              </a:rPr>
              <a:t>try</a:t>
            </a:r>
            <a:r>
              <a:rPr lang="en-US" altLang="zh-CN" dirty="0">
                <a:latin typeface="Consolas" panose="020B0609020204030204" pitchFamily="49" charset="0"/>
                <a:ea typeface="宋体" panose="02010600030101010101" pitchFamily="2" charset="-122"/>
              </a:rPr>
              <a:t> { </a:t>
            </a:r>
            <a:r>
              <a:rPr lang="en-US" altLang="zh-CN" dirty="0">
                <a:solidFill>
                  <a:srgbClr val="0000FF"/>
                </a:solidFill>
                <a:latin typeface="Consolas" panose="020B0609020204030204" pitchFamily="49" charset="0"/>
                <a:ea typeface="Times New Roman" panose="02020603050405020304" pitchFamily="18" charset="0"/>
              </a:rPr>
              <a:t>return</a:t>
            </a:r>
            <a:r>
              <a:rPr lang="en-US" altLang="zh-CN" dirty="0">
                <a:latin typeface="Consolas" panose="020B0609020204030204" pitchFamily="49" charset="0"/>
                <a:ea typeface="宋体" panose="02010600030101010101" pitchFamily="2" charset="-122"/>
              </a:rPr>
              <a:t> function(); }</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Times New Roman" panose="02020603050405020304" pitchFamily="18" charset="0"/>
              </a:rPr>
              <a:t>catch</a:t>
            </a:r>
            <a:r>
              <a:rPr lang="en-US" altLang="zh-CN" dirty="0">
                <a:latin typeface="Consolas" panose="020B0609020204030204" pitchFamily="49" charset="0"/>
                <a:ea typeface="宋体" panose="02010600030101010101" pitchFamily="2" charset="-122"/>
              </a:rPr>
              <a:t> { </a:t>
            </a:r>
            <a:r>
              <a:rPr lang="en-US" altLang="zh-CN" dirty="0">
                <a:solidFill>
                  <a:srgbClr val="0000FF"/>
                </a:solidFill>
                <a:latin typeface="Consolas" panose="020B0609020204030204" pitchFamily="49" charset="0"/>
                <a:ea typeface="Times New Roman" panose="02020603050405020304" pitchFamily="18" charset="0"/>
              </a:rPr>
              <a:t>if</a:t>
            </a:r>
            <a:r>
              <a:rPr lang="en-US" altLang="zh-CN" dirty="0">
                <a:latin typeface="Consolas" panose="020B0609020204030204" pitchFamily="49" charset="0"/>
                <a:ea typeface="宋体" panose="02010600030101010101" pitchFamily="2" charset="-122"/>
              </a:rPr>
              <a:t> (i == maxTries-1) </a:t>
            </a:r>
            <a:r>
              <a:rPr lang="en-US" altLang="zh-CN" dirty="0">
                <a:solidFill>
                  <a:srgbClr val="0000FF"/>
                </a:solidFill>
                <a:latin typeface="Consolas" panose="020B0609020204030204" pitchFamily="49" charset="0"/>
                <a:ea typeface="Times New Roman" panose="02020603050405020304" pitchFamily="18" charset="0"/>
              </a:rPr>
              <a:t>throw</a:t>
            </a:r>
            <a:r>
              <a:rPr lang="en-US" altLang="zh-CN" dirty="0">
                <a:latin typeface="Consolas" panose="020B0609020204030204" pitchFamily="49" charset="0"/>
                <a:ea typeface="宋体" panose="02010600030101010101" pitchFamily="2" charset="-122"/>
              </a:rPr>
              <a:t>; }</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    }</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Times New Roman" panose="02020603050405020304" pitchFamily="18" charset="0"/>
              </a:rPr>
              <a:t>return</a:t>
            </a:r>
            <a:r>
              <a:rPr lang="en-US" altLang="zh-CN" dirty="0">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Times New Roman" panose="02020603050405020304" pitchFamily="18" charset="0"/>
              </a:rPr>
              <a:t>default</a:t>
            </a:r>
            <a:r>
              <a:rPr lang="en-US" altLang="zh-CN" dirty="0">
                <a:latin typeface="Consolas" panose="020B0609020204030204" pitchFamily="49" charset="0"/>
                <a:ea typeface="宋体" panose="02010600030101010101" pitchFamily="2" charset="-122"/>
              </a:rPr>
              <a:t>(T);</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a:t>
            </a:r>
            <a:endParaRPr lang="zh-CN" altLang="zh-CN" dirty="0">
              <a:effectLst/>
              <a:latin typeface="Consolas" panose="020B0609020204030204" pitchFamily="49" charset="0"/>
              <a:ea typeface="宋体" panose="02010600030101010101" pitchFamily="2" charset="-122"/>
            </a:endParaRPr>
          </a:p>
        </p:txBody>
      </p:sp>
      <p:sp>
        <p:nvSpPr>
          <p:cNvPr id="5" name="Rectangle 4"/>
          <p:cNvSpPr/>
          <p:nvPr/>
        </p:nvSpPr>
        <p:spPr>
          <a:xfrm>
            <a:off x="275662" y="1888302"/>
            <a:ext cx="10887638" cy="2862322"/>
          </a:xfrm>
          <a:prstGeom prst="rect">
            <a:avLst/>
          </a:prstGeom>
          <a:solidFill>
            <a:schemeClr val="bg1"/>
          </a:solidFill>
        </p:spPr>
        <p:txBody>
          <a:bodyPr wrap="square">
            <a:spAutoFit/>
          </a:bodyPr>
          <a:lstStyle/>
          <a:p>
            <a:pPr marL="457200">
              <a:spcAft>
                <a:spcPts val="0"/>
              </a:spcAft>
            </a:pPr>
            <a:r>
              <a:rPr lang="en-US" altLang="zh-CN" dirty="0" smtClean="0">
                <a:solidFill>
                  <a:srgbClr val="00B050"/>
                </a:solidFill>
                <a:latin typeface="Consolas" panose="020B0609020204030204" pitchFamily="49" charset="0"/>
                <a:ea typeface="Calibri" panose="020F0502020204030204" pitchFamily="34" charset="0"/>
                <a:cs typeface="Consolas" panose="020B0609020204030204" pitchFamily="49" charset="0"/>
              </a:rPr>
              <a:t>// </a:t>
            </a:r>
            <a:r>
              <a:rPr lang="zh-CN" altLang="en-US" dirty="0" smtClean="0">
                <a:solidFill>
                  <a:srgbClr val="00B050"/>
                </a:solidFill>
                <a:latin typeface="Consolas" panose="020B0609020204030204" pitchFamily="49" charset="0"/>
                <a:ea typeface="Calibri" panose="020F0502020204030204" pitchFamily="34" charset="0"/>
                <a:cs typeface="Consolas" panose="020B0609020204030204" pitchFamily="49" charset="0"/>
              </a:rPr>
              <a:t>异步版本</a:t>
            </a:r>
            <a:endParaRPr lang="en-US" altLang="zh-CN" dirty="0" smtClean="0">
              <a:solidFill>
                <a:srgbClr val="00B050"/>
              </a:solidFill>
              <a:latin typeface="Consolas" panose="020B0609020204030204" pitchFamily="49" charset="0"/>
              <a:ea typeface="Calibri" panose="020F0502020204030204" pitchFamily="34" charset="0"/>
              <a:cs typeface="Consolas" panose="020B0609020204030204" pitchFamily="49" charset="0"/>
            </a:endParaRPr>
          </a:p>
          <a:p>
            <a:pPr marL="457200">
              <a:spcAft>
                <a:spcPts val="0"/>
              </a:spcAft>
            </a:pPr>
            <a:r>
              <a:rPr lang="en-US" altLang="zh-CN"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 </a:t>
            </a:r>
            <a:r>
              <a:rPr lang="en-US" altLang="zh-CN" dirty="0">
                <a:solidFill>
                  <a:srgbClr val="0000FF"/>
                </a:solidFill>
                <a:latin typeface="Consolas" panose="020B0609020204030204" pitchFamily="49" charset="0"/>
                <a:ea typeface="Calibri" panose="020F0502020204030204" pitchFamily="34" charset="0"/>
                <a:cs typeface="Consolas" panose="020B0609020204030204" pitchFamily="49" charset="0"/>
              </a:rPr>
              <a:t>static async</a:t>
            </a:r>
            <a:r>
              <a:rPr lang="en-US" altLang="zh-CN" dirty="0">
                <a:solidFill>
                  <a:srgbClr val="A6A6A6"/>
                </a:solidFill>
                <a:latin typeface="Consolas" panose="020B0609020204030204" pitchFamily="49" charset="0"/>
                <a:ea typeface="宋体" panose="02010600030101010101" pitchFamily="2" charset="-122"/>
              </a:rPr>
              <a:t> </a:t>
            </a:r>
            <a:r>
              <a:rPr lang="en-US" altLang="zh-CN" dirty="0">
                <a:solidFill>
                  <a:srgbClr val="2B91AF"/>
                </a:solidFill>
                <a:latin typeface="Consolas" panose="020B0609020204030204" pitchFamily="49" charset="0"/>
                <a:ea typeface="Times New Roman" panose="02020603050405020304" pitchFamily="18" charset="0"/>
              </a:rPr>
              <a:t>Task</a:t>
            </a:r>
            <a:r>
              <a:rPr lang="en-US" altLang="zh-CN" dirty="0">
                <a:latin typeface="Consolas" panose="020B0609020204030204" pitchFamily="49" charset="0"/>
                <a:ea typeface="宋体" panose="02010600030101010101" pitchFamily="2" charset="-122"/>
              </a:rPr>
              <a:t>&lt;T&gt;</a:t>
            </a:r>
            <a:r>
              <a:rPr lang="en-US" altLang="zh-CN" dirty="0">
                <a:solidFill>
                  <a:srgbClr val="A6A6A6"/>
                </a:solidFill>
                <a:latin typeface="Consolas" panose="020B0609020204030204" pitchFamily="49" charset="0"/>
                <a:ea typeface="宋体" panose="02010600030101010101" pitchFamily="2" charset="-122"/>
              </a:rPr>
              <a:t> </a:t>
            </a:r>
            <a:r>
              <a:rPr lang="en-US" altLang="zh-CN" dirty="0">
                <a:latin typeface="Consolas" panose="020B0609020204030204" pitchFamily="49" charset="0"/>
                <a:ea typeface="宋体" panose="02010600030101010101" pitchFamily="2" charset="-122"/>
              </a:rPr>
              <a:t>RetryOnFault&lt;T</a:t>
            </a:r>
            <a:r>
              <a:rPr lang="en-US" altLang="zh-CN" dirty="0" smtClean="0">
                <a:latin typeface="Consolas" panose="020B0609020204030204" pitchFamily="49" charset="0"/>
                <a:ea typeface="宋体" panose="02010600030101010101" pitchFamily="2" charset="-122"/>
              </a:rPr>
              <a:t>&gt;(</a:t>
            </a:r>
            <a:r>
              <a:rPr lang="en-US" altLang="zh-CN" dirty="0" smtClean="0">
                <a:solidFill>
                  <a:srgbClr val="2B91AF"/>
                </a:solidFill>
                <a:latin typeface="Consolas" panose="020B0609020204030204" pitchFamily="49" charset="0"/>
                <a:ea typeface="Times New Roman" panose="02020603050405020304" pitchFamily="18" charset="0"/>
              </a:rPr>
              <a:t>Func</a:t>
            </a:r>
            <a:r>
              <a:rPr lang="en-US" altLang="zh-CN" dirty="0" smtClean="0">
                <a:latin typeface="Consolas" panose="020B0609020204030204" pitchFamily="49" charset="0"/>
                <a:ea typeface="宋体" panose="02010600030101010101" pitchFamily="2" charset="-122"/>
              </a:rPr>
              <a:t>&lt;</a:t>
            </a:r>
            <a:r>
              <a:rPr lang="en-US" altLang="zh-CN" dirty="0" smtClean="0">
                <a:solidFill>
                  <a:srgbClr val="2B91AF"/>
                </a:solidFill>
                <a:latin typeface="Consolas" panose="020B0609020204030204" pitchFamily="49" charset="0"/>
                <a:ea typeface="Times New Roman" panose="02020603050405020304" pitchFamily="18" charset="0"/>
              </a:rPr>
              <a:t>Task</a:t>
            </a:r>
            <a:r>
              <a:rPr lang="en-US" altLang="zh-CN" dirty="0" smtClean="0">
                <a:latin typeface="Consolas" panose="020B0609020204030204" pitchFamily="49" charset="0"/>
                <a:ea typeface="宋体" panose="02010600030101010101" pitchFamily="2" charset="-122"/>
              </a:rPr>
              <a:t>&lt;T&gt;&gt; function, </a:t>
            </a:r>
            <a:r>
              <a:rPr lang="en-US" altLang="zh-CN"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altLang="zh-CN" dirty="0">
                <a:solidFill>
                  <a:srgbClr val="A6A6A6"/>
                </a:solidFill>
                <a:latin typeface="Consolas" panose="020B0609020204030204" pitchFamily="49" charset="0"/>
                <a:ea typeface="宋体" panose="02010600030101010101" pitchFamily="2" charset="-122"/>
              </a:rPr>
              <a:t> </a:t>
            </a:r>
            <a:r>
              <a:rPr lang="en-US" altLang="zh-CN" dirty="0">
                <a:latin typeface="Consolas" panose="020B0609020204030204" pitchFamily="49" charset="0"/>
                <a:ea typeface="宋体" panose="02010600030101010101" pitchFamily="2" charset="-122"/>
              </a:rPr>
              <a:t>maxTries)</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smtClean="0">
                <a:latin typeface="Consolas" panose="020B0609020204030204" pitchFamily="49" charset="0"/>
                <a:ea typeface="宋体" panose="02010600030101010101" pitchFamily="2" charset="-122"/>
              </a:rPr>
              <a:t>{</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solidFill>
                  <a:srgbClr val="A6A6A6"/>
                </a:solidFill>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altLang="zh-CN" dirty="0">
                <a:latin typeface="Consolas" panose="020B0609020204030204" pitchFamily="49" charset="0"/>
                <a:ea typeface="宋体" panose="02010600030101010101" pitchFamily="2" charset="-122"/>
              </a:rPr>
              <a:t>(</a:t>
            </a:r>
            <a:r>
              <a:rPr lang="en-US" altLang="zh-CN"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altLang="zh-CN" dirty="0">
                <a:solidFill>
                  <a:srgbClr val="A6A6A6"/>
                </a:solidFill>
                <a:latin typeface="Consolas" panose="020B0609020204030204" pitchFamily="49" charset="0"/>
                <a:ea typeface="宋体" panose="02010600030101010101" pitchFamily="2" charset="-122"/>
              </a:rPr>
              <a:t> </a:t>
            </a:r>
            <a:r>
              <a:rPr lang="en-US" altLang="zh-CN" dirty="0" smtClean="0">
                <a:latin typeface="Consolas" panose="020B0609020204030204" pitchFamily="49" charset="0"/>
                <a:ea typeface="宋体" panose="02010600030101010101" pitchFamily="2" charset="-122"/>
              </a:rPr>
              <a:t>i = 0</a:t>
            </a:r>
            <a:r>
              <a:rPr lang="en-US" altLang="zh-CN" dirty="0">
                <a:latin typeface="Consolas" panose="020B0609020204030204" pitchFamily="49" charset="0"/>
                <a:ea typeface="宋体" panose="02010600030101010101" pitchFamily="2" charset="-122"/>
              </a:rPr>
              <a:t>; </a:t>
            </a:r>
            <a:r>
              <a:rPr lang="en-US" altLang="zh-CN" dirty="0" smtClean="0">
                <a:latin typeface="Consolas" panose="020B0609020204030204" pitchFamily="49" charset="0"/>
                <a:ea typeface="宋体" panose="02010600030101010101" pitchFamily="2" charset="-122"/>
              </a:rPr>
              <a:t>i &lt; maxTries</a:t>
            </a:r>
            <a:r>
              <a:rPr lang="en-US" altLang="zh-CN" dirty="0">
                <a:latin typeface="Consolas" panose="020B0609020204030204" pitchFamily="49" charset="0"/>
                <a:ea typeface="宋体" panose="02010600030101010101" pitchFamily="2" charset="-122"/>
              </a:rPr>
              <a:t>; i++)</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solidFill>
                  <a:srgbClr val="A6A6A6"/>
                </a:solidFill>
                <a:latin typeface="Consolas" panose="020B0609020204030204" pitchFamily="49" charset="0"/>
                <a:ea typeface="宋体" panose="02010600030101010101" pitchFamily="2" charset="-122"/>
              </a:rPr>
              <a:t>    </a:t>
            </a:r>
            <a:r>
              <a:rPr lang="en-US" altLang="zh-CN" dirty="0">
                <a:latin typeface="Consolas" panose="020B0609020204030204" pitchFamily="49" charset="0"/>
                <a:ea typeface="宋体" panose="02010600030101010101" pitchFamily="2" charset="-122"/>
              </a:rPr>
              <a:t>{</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solidFill>
                  <a:srgbClr val="A6A6A6"/>
                </a:solidFill>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Calibri" panose="020F0502020204030204" pitchFamily="34" charset="0"/>
                <a:cs typeface="Consolas" panose="020B0609020204030204" pitchFamily="49" charset="0"/>
              </a:rPr>
              <a:t>try</a:t>
            </a:r>
            <a:r>
              <a:rPr lang="en-US" altLang="zh-CN" dirty="0">
                <a:solidFill>
                  <a:srgbClr val="A6A6A6"/>
                </a:solidFill>
                <a:latin typeface="Consolas" panose="020B0609020204030204" pitchFamily="49" charset="0"/>
                <a:ea typeface="宋体" panose="02010600030101010101" pitchFamily="2" charset="-122"/>
              </a:rPr>
              <a:t> </a:t>
            </a:r>
            <a:r>
              <a:rPr lang="en-US" altLang="zh-CN" dirty="0">
                <a:latin typeface="Consolas" panose="020B0609020204030204" pitchFamily="49" charset="0"/>
                <a:ea typeface="宋体" panose="02010600030101010101" pitchFamily="2" charset="-122"/>
              </a:rPr>
              <a:t>{</a:t>
            </a:r>
            <a:r>
              <a:rPr lang="en-US" altLang="zh-CN" dirty="0">
                <a:solidFill>
                  <a:srgbClr val="A6A6A6"/>
                </a:solidFill>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altLang="zh-CN" dirty="0">
                <a:solidFill>
                  <a:srgbClr val="A6A6A6"/>
                </a:solidFill>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Times New Roman" panose="02020603050405020304" pitchFamily="18" charset="0"/>
              </a:rPr>
              <a:t>await</a:t>
            </a:r>
            <a:r>
              <a:rPr lang="en-US" altLang="zh-CN" dirty="0">
                <a:latin typeface="Consolas" panose="020B0609020204030204" pitchFamily="49" charset="0"/>
                <a:ea typeface="宋体" panose="02010600030101010101" pitchFamily="2" charset="-122"/>
              </a:rPr>
              <a:t> function().</a:t>
            </a:r>
            <a:r>
              <a:rPr lang="en-US" altLang="zh-CN" dirty="0" err="1">
                <a:latin typeface="Consolas" panose="020B0609020204030204" pitchFamily="49" charset="0"/>
                <a:ea typeface="宋体" panose="02010600030101010101" pitchFamily="2" charset="-122"/>
              </a:rPr>
              <a:t>ConfigureAwait</a:t>
            </a:r>
            <a:r>
              <a:rPr lang="en-US" altLang="zh-CN" dirty="0">
                <a:latin typeface="Consolas" panose="020B0609020204030204" pitchFamily="49" charset="0"/>
                <a:ea typeface="宋体" panose="02010600030101010101" pitchFamily="2" charset="-122"/>
              </a:rPr>
              <a:t>(</a:t>
            </a:r>
            <a:r>
              <a:rPr lang="en-US" altLang="zh-CN" dirty="0">
                <a:solidFill>
                  <a:srgbClr val="0000FF"/>
                </a:solidFill>
                <a:latin typeface="Consolas" panose="020B0609020204030204" pitchFamily="49" charset="0"/>
                <a:ea typeface="Times New Roman" panose="02020603050405020304" pitchFamily="18" charset="0"/>
              </a:rPr>
              <a:t>false</a:t>
            </a:r>
            <a:r>
              <a:rPr lang="en-US" altLang="zh-CN" dirty="0">
                <a:latin typeface="Consolas" panose="020B0609020204030204" pitchFamily="49" charset="0"/>
                <a:ea typeface="宋体" panose="02010600030101010101" pitchFamily="2" charset="-122"/>
              </a:rPr>
              <a:t>); }</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solidFill>
                  <a:srgbClr val="A6A6A6"/>
                </a:solidFill>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Calibri" panose="020F0502020204030204" pitchFamily="34" charset="0"/>
                <a:cs typeface="Consolas" panose="020B0609020204030204" pitchFamily="49" charset="0"/>
              </a:rPr>
              <a:t>catch</a:t>
            </a:r>
            <a:r>
              <a:rPr lang="en-US" altLang="zh-CN" dirty="0">
                <a:solidFill>
                  <a:srgbClr val="A6A6A6"/>
                </a:solidFill>
                <a:latin typeface="Consolas" panose="020B0609020204030204" pitchFamily="49" charset="0"/>
                <a:ea typeface="宋体" panose="02010600030101010101" pitchFamily="2" charset="-122"/>
              </a:rPr>
              <a:t> </a:t>
            </a:r>
            <a:r>
              <a:rPr lang="en-US" altLang="zh-CN" dirty="0">
                <a:latin typeface="Consolas" panose="020B0609020204030204" pitchFamily="49" charset="0"/>
                <a:ea typeface="宋体" panose="02010600030101010101" pitchFamily="2" charset="-122"/>
              </a:rPr>
              <a:t>{ if (i == maxTries-1) </a:t>
            </a:r>
            <a:r>
              <a:rPr lang="en-US" altLang="zh-CN" dirty="0">
                <a:solidFill>
                  <a:srgbClr val="0000FF"/>
                </a:solidFill>
                <a:latin typeface="Consolas" panose="020B0609020204030204" pitchFamily="49" charset="0"/>
                <a:ea typeface="Calibri" panose="020F0502020204030204" pitchFamily="34" charset="0"/>
                <a:cs typeface="Consolas" panose="020B0609020204030204" pitchFamily="49" charset="0"/>
              </a:rPr>
              <a:t>throw</a:t>
            </a:r>
            <a:r>
              <a:rPr lang="en-US" altLang="zh-CN" dirty="0">
                <a:latin typeface="Consolas" panose="020B0609020204030204" pitchFamily="49" charset="0"/>
                <a:ea typeface="宋体" panose="02010600030101010101" pitchFamily="2" charset="-122"/>
              </a:rPr>
              <a:t>; }</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solidFill>
                  <a:srgbClr val="A6A6A6"/>
                </a:solidFill>
                <a:latin typeface="Consolas" panose="020B0609020204030204" pitchFamily="49" charset="0"/>
                <a:ea typeface="宋体" panose="02010600030101010101" pitchFamily="2" charset="-122"/>
              </a:rPr>
              <a:t>    </a:t>
            </a:r>
            <a:r>
              <a:rPr lang="en-US" altLang="zh-CN" dirty="0">
                <a:latin typeface="Consolas" panose="020B0609020204030204" pitchFamily="49" charset="0"/>
                <a:ea typeface="宋体" panose="02010600030101010101" pitchFamily="2" charset="-122"/>
              </a:rPr>
              <a:t>}</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solidFill>
                  <a:srgbClr val="A6A6A6"/>
                </a:solidFill>
                <a:latin typeface="Consolas" panose="020B0609020204030204" pitchFamily="49" charset="0"/>
                <a:ea typeface="宋体" panose="02010600030101010101" pitchFamily="2" charset="-122"/>
              </a:rPr>
              <a:t>    </a:t>
            </a:r>
            <a:r>
              <a:rPr lang="en-US" altLang="zh-CN" dirty="0">
                <a:solidFill>
                  <a:srgbClr val="0000FF"/>
                </a:solidFill>
                <a:latin typeface="Consolas" panose="020B0609020204030204" pitchFamily="49" charset="0"/>
                <a:ea typeface="Calibri" panose="020F0502020204030204" pitchFamily="34" charset="0"/>
                <a:cs typeface="Consolas" panose="020B0609020204030204" pitchFamily="49" charset="0"/>
              </a:rPr>
              <a:t>return default</a:t>
            </a:r>
            <a:r>
              <a:rPr lang="en-US" altLang="zh-CN" dirty="0">
                <a:latin typeface="Consolas" panose="020B0609020204030204" pitchFamily="49" charset="0"/>
                <a:ea typeface="宋体" panose="02010600030101010101" pitchFamily="2" charset="-122"/>
              </a:rPr>
              <a:t>(T);</a:t>
            </a:r>
            <a:endParaRPr lang="zh-CN" altLang="zh-CN" dirty="0">
              <a:latin typeface="Consolas" panose="020B0609020204030204" pitchFamily="49" charset="0"/>
              <a:ea typeface="宋体" panose="02010600030101010101" pitchFamily="2" charset="-122"/>
            </a:endParaRPr>
          </a:p>
          <a:p>
            <a:pPr marL="457200">
              <a:spcAft>
                <a:spcPts val="0"/>
              </a:spcAft>
            </a:pPr>
            <a:r>
              <a:rPr lang="en-US" altLang="zh-CN" dirty="0">
                <a:latin typeface="Consolas" panose="020B0609020204030204" pitchFamily="49" charset="0"/>
                <a:ea typeface="宋体" panose="02010600030101010101" pitchFamily="2" charset="-122"/>
              </a:rPr>
              <a:t>}</a:t>
            </a:r>
            <a:endParaRPr lang="zh-CN" altLang="zh-CN" dirty="0">
              <a:effectLst/>
              <a:latin typeface="Consolas" panose="020B0609020204030204" pitchFamily="49" charset="0"/>
              <a:ea typeface="宋体" panose="02010600030101010101" pitchFamily="2" charset="-122"/>
            </a:endParaRPr>
          </a:p>
        </p:txBody>
      </p:sp>
    </p:spTree>
    <p:extLst>
      <p:ext uri="{BB962C8B-B14F-4D97-AF65-F5344CB8AC3E}">
        <p14:creationId xmlns:p14="http://schemas.microsoft.com/office/powerpoint/2010/main" val="1978959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await</a:t>
            </a:r>
            <a:endParaRPr lang="en-US" dirty="0"/>
          </a:p>
        </p:txBody>
      </p:sp>
      <p:sp>
        <p:nvSpPr>
          <p:cNvPr id="3" name="Text Placeholder 2"/>
          <p:cNvSpPr>
            <a:spLocks noGrp="1"/>
          </p:cNvSpPr>
          <p:nvPr>
            <p:ph type="body" sz="quarter" idx="10"/>
          </p:nvPr>
        </p:nvSpPr>
        <p:spPr/>
        <p:txBody>
          <a:bodyPr/>
          <a:lstStyle/>
          <a:p>
            <a:r>
              <a:rPr lang="en-US" sz="2800" dirty="0"/>
              <a:t>In an </a:t>
            </a:r>
            <a:r>
              <a:rPr lang="en-US" sz="2800" dirty="0" err="1"/>
              <a:t>async</a:t>
            </a:r>
            <a:r>
              <a:rPr lang="en-US" sz="2800" dirty="0"/>
              <a:t> method, tasks are started when they’re created. The </a:t>
            </a:r>
            <a:r>
              <a:rPr lang="en-US" sz="2800" dirty="0">
                <a:hlinkClick r:id="rId2"/>
              </a:rPr>
              <a:t>Await</a:t>
            </a:r>
            <a:r>
              <a:rPr lang="en-US" sz="2800" dirty="0"/>
              <a:t> (Visual Basic) or </a:t>
            </a:r>
            <a:r>
              <a:rPr lang="en-US" sz="2800" dirty="0">
                <a:hlinkClick r:id="rId3"/>
              </a:rPr>
              <a:t>await</a:t>
            </a:r>
            <a:r>
              <a:rPr lang="en-US" sz="2800" dirty="0"/>
              <a:t> (C#) operator is applied to the task at the point in the method where processing can’t continue until the task finishes. </a:t>
            </a:r>
          </a:p>
          <a:p>
            <a:r>
              <a:rPr lang="en-US" sz="2800" dirty="0"/>
              <a:t>However, you can separate creating the task from awaiting the task if your program has other work to accomplish that doesn’t depend on the completion of the task.</a:t>
            </a:r>
          </a:p>
          <a:p>
            <a:r>
              <a:rPr lang="en-US" sz="2800" dirty="0"/>
              <a:t>Between starting a task and awaiting it, you can start other tasks. The additional tasks implicitly run in parallel, but no additional threads are created.</a:t>
            </a:r>
          </a:p>
          <a:p>
            <a:endParaRPr lang="en-US" sz="900" dirty="0"/>
          </a:p>
        </p:txBody>
      </p:sp>
    </p:spTree>
    <p:extLst>
      <p:ext uri="{BB962C8B-B14F-4D97-AF65-F5344CB8AC3E}">
        <p14:creationId xmlns:p14="http://schemas.microsoft.com/office/powerpoint/2010/main" val="8147115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4"/>
            <a:ext cx="11375536" cy="4225676"/>
          </a:xfrm>
        </p:spPr>
        <p:txBody>
          <a:bodyPr/>
          <a:lstStyle/>
          <a:p>
            <a:r>
              <a:rPr lang="en-US" altLang="zh-CN" sz="2800" dirty="0">
                <a:solidFill>
                  <a:srgbClr val="000000"/>
                </a:solidFill>
                <a:latin typeface="Segoe UI" panose="020B0502040204020203" pitchFamily="34" charset="0"/>
              </a:rPr>
              <a:t>Threading Objects and </a:t>
            </a:r>
            <a:r>
              <a:rPr lang="en-US" altLang="zh-CN" sz="2800" dirty="0" smtClean="0">
                <a:solidFill>
                  <a:srgbClr val="000000"/>
                </a:solidFill>
                <a:latin typeface="Segoe UI" panose="020B0502040204020203" pitchFamily="34" charset="0"/>
              </a:rPr>
              <a:t>Features</a:t>
            </a:r>
            <a:br>
              <a:rPr lang="en-US" altLang="zh-CN" sz="2800" dirty="0" smtClean="0">
                <a:solidFill>
                  <a:srgbClr val="000000"/>
                </a:solidFill>
                <a:latin typeface="Segoe UI" panose="020B0502040204020203" pitchFamily="34" charset="0"/>
              </a:rPr>
            </a:br>
            <a:r>
              <a:rPr lang="en-US" altLang="zh-CN" sz="2800" dirty="0" smtClean="0">
                <a:hlinkClick r:id="rId2"/>
              </a:rPr>
              <a:t>http://msdn.microsoft.com/en-us/library/aa720720(v=vs.71).aspx</a:t>
            </a:r>
            <a:endParaRPr lang="en-US" altLang="zh-CN" sz="2800" dirty="0" smtClean="0"/>
          </a:p>
          <a:p>
            <a:r>
              <a:rPr lang="en-US" altLang="zh-CN" sz="2800" dirty="0">
                <a:solidFill>
                  <a:srgbClr val="000000"/>
                </a:solidFill>
                <a:latin typeface="Segoe UI" panose="020B0502040204020203" pitchFamily="34" charset="0"/>
              </a:rPr>
              <a:t>Task Parallel Library (</a:t>
            </a:r>
            <a:r>
              <a:rPr lang="en-US" altLang="zh-CN" sz="2800" dirty="0" smtClean="0">
                <a:solidFill>
                  <a:srgbClr val="000000"/>
                </a:solidFill>
                <a:latin typeface="Segoe UI" panose="020B0502040204020203" pitchFamily="34" charset="0"/>
              </a:rPr>
              <a:t>TPL)</a:t>
            </a:r>
            <a:br>
              <a:rPr lang="en-US" altLang="zh-CN" sz="2800" dirty="0" smtClean="0">
                <a:solidFill>
                  <a:srgbClr val="000000"/>
                </a:solidFill>
                <a:latin typeface="Segoe UI" panose="020B0502040204020203" pitchFamily="34" charset="0"/>
              </a:rPr>
            </a:br>
            <a:r>
              <a:rPr lang="en-US" altLang="zh-CN" sz="2800" dirty="0" smtClean="0">
                <a:hlinkClick r:id="rId3"/>
              </a:rPr>
              <a:t>http</a:t>
            </a:r>
            <a:r>
              <a:rPr lang="en-US" altLang="zh-CN" sz="2800" dirty="0">
                <a:hlinkClick r:id="rId3"/>
              </a:rPr>
              <a:t>://</a:t>
            </a:r>
            <a:r>
              <a:rPr lang="en-US" altLang="zh-CN" sz="2800" dirty="0" smtClean="0">
                <a:hlinkClick r:id="rId3"/>
              </a:rPr>
              <a:t>msdn.microsoft.com/en-us/library/hh228603.aspx</a:t>
            </a:r>
            <a:endParaRPr lang="en-US" altLang="zh-CN" sz="2800" dirty="0" smtClean="0"/>
          </a:p>
          <a:p>
            <a:r>
              <a:rPr lang="en-US" altLang="zh-CN" sz="2800" dirty="0">
                <a:solidFill>
                  <a:srgbClr val="000000"/>
                </a:solidFill>
                <a:latin typeface="Segoe UI" panose="020B0502040204020203" pitchFamily="34" charset="0"/>
              </a:rPr>
              <a:t>Asynchronous Programming with a</a:t>
            </a:r>
            <a:r>
              <a:rPr lang="en-US" altLang="zh-CN" sz="2800" dirty="0" smtClean="0">
                <a:solidFill>
                  <a:srgbClr val="000000"/>
                </a:solidFill>
                <a:latin typeface="Segoe UI" panose="020B0502040204020203" pitchFamily="34" charset="0"/>
              </a:rPr>
              <a:t>sync </a:t>
            </a:r>
            <a:r>
              <a:rPr lang="en-US" altLang="zh-CN" sz="2800" dirty="0">
                <a:solidFill>
                  <a:srgbClr val="000000"/>
                </a:solidFill>
                <a:latin typeface="Segoe UI" panose="020B0502040204020203" pitchFamily="34" charset="0"/>
              </a:rPr>
              <a:t>and await</a:t>
            </a:r>
            <a:br>
              <a:rPr lang="en-US" altLang="zh-CN" sz="2800" dirty="0">
                <a:solidFill>
                  <a:srgbClr val="000000"/>
                </a:solidFill>
                <a:latin typeface="Segoe UI" panose="020B0502040204020203" pitchFamily="34" charset="0"/>
              </a:rPr>
            </a:br>
            <a:r>
              <a:rPr lang="en-US" altLang="zh-CN" sz="2800" dirty="0">
                <a:hlinkClick r:id="rId4"/>
              </a:rPr>
              <a:t>http://</a:t>
            </a:r>
            <a:r>
              <a:rPr lang="en-US" altLang="zh-CN" sz="2800" dirty="0" smtClean="0">
                <a:hlinkClick r:id="rId4"/>
              </a:rPr>
              <a:t>msdn.microsoft.com/en-us/library/dd460717.aspx</a:t>
            </a:r>
            <a:endParaRPr lang="en-US" altLang="zh-CN" sz="2800" dirty="0" smtClean="0"/>
          </a:p>
          <a:p>
            <a:endParaRPr lang="en-US" altLang="zh-CN" sz="2800" dirty="0"/>
          </a:p>
          <a:p>
            <a:endParaRPr lang="en-US" altLang="zh-CN" sz="2800" dirty="0"/>
          </a:p>
          <a:p>
            <a:endParaRPr lang="en-US" altLang="zh-CN" sz="2800" dirty="0"/>
          </a:p>
          <a:p>
            <a:endParaRPr lang="en-US" altLang="zh-CN" sz="2800" dirty="0"/>
          </a:p>
        </p:txBody>
      </p:sp>
      <p:sp>
        <p:nvSpPr>
          <p:cNvPr id="4" name="Title 3"/>
          <p:cNvSpPr>
            <a:spLocks noGrp="1"/>
          </p:cNvSpPr>
          <p:nvPr>
            <p:ph type="title"/>
          </p:nvPr>
        </p:nvSpPr>
        <p:spPr/>
        <p:txBody>
          <a:bodyPr/>
          <a:lstStyle/>
          <a:p>
            <a:r>
              <a:rPr lang="en-US" altLang="zh-CN" dirty="0" err="1" smtClean="0"/>
              <a:t>msdn</a:t>
            </a:r>
            <a:r>
              <a:rPr lang="en-US" altLang="zh-CN" dirty="0" smtClean="0"/>
              <a:t> reference</a:t>
            </a:r>
            <a:endParaRPr lang="zh-CN" altLang="en-US" dirty="0"/>
          </a:p>
        </p:txBody>
      </p:sp>
      <p:sp>
        <p:nvSpPr>
          <p:cNvPr id="3" name="Slide Number Placeholder 2"/>
          <p:cNvSpPr>
            <a:spLocks noGrp="1"/>
          </p:cNvSpPr>
          <p:nvPr>
            <p:ph type="sldNum" sz="quarter" idx="4294967295"/>
          </p:nvPr>
        </p:nvSpPr>
        <p:spPr>
          <a:xfrm>
            <a:off x="531279" y="6526955"/>
            <a:ext cx="572078" cy="223825"/>
          </a:xfrm>
          <a:prstGeom prst="rect">
            <a:avLst/>
          </a:prstGeom>
        </p:spPr>
        <p:txBody>
          <a:bodyPr/>
          <a:lstStyle/>
          <a:p>
            <a:pPr defTabSz="930959"/>
            <a:fld id="{727B4C2D-45E2-4621-8491-2995EB46A674}" type="slidenum">
              <a:rPr lang="en-US" smtClean="0">
                <a:gradFill>
                  <a:gsLst>
                    <a:gs pos="100000">
                      <a:srgbClr val="797A7D"/>
                    </a:gs>
                    <a:gs pos="0">
                      <a:srgbClr val="797A7D"/>
                    </a:gs>
                  </a:gsLst>
                  <a:lin ang="5400000" scaled="0"/>
                </a:gradFill>
              </a:rPr>
              <a:pPr defTabSz="930959"/>
              <a:t>28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778013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Win32</a:t>
            </a:r>
            <a:r>
              <a:rPr lang="zh-CN" altLang="en-US" dirty="0" smtClean="0"/>
              <a:t>多线程概念</a:t>
            </a:r>
            <a:endParaRPr lang="zh-CN" altLang="en-US" dirty="0"/>
          </a:p>
        </p:txBody>
      </p:sp>
      <p:sp>
        <p:nvSpPr>
          <p:cNvPr id="3" name="Text Placeholder 2"/>
          <p:cNvSpPr>
            <a:spLocks noGrp="1"/>
          </p:cNvSpPr>
          <p:nvPr>
            <p:ph type="body" sz="quarter" idx="10"/>
          </p:nvPr>
        </p:nvSpPr>
        <p:spPr/>
        <p:txBody>
          <a:bodyPr/>
          <a:lstStyle/>
          <a:p>
            <a:r>
              <a:rPr lang="zh-CN" altLang="en-US" dirty="0"/>
              <a:t>线程</a:t>
            </a:r>
            <a:endParaRPr lang="en-US" altLang="zh-CN" dirty="0" smtClean="0"/>
          </a:p>
          <a:p>
            <a:pPr lvl="1"/>
            <a:r>
              <a:rPr lang="en-US" altLang="zh-CN" dirty="0" smtClean="0"/>
              <a:t>UI thread, worker thread</a:t>
            </a:r>
          </a:p>
          <a:p>
            <a:r>
              <a:rPr lang="zh-CN" altLang="en-US" dirty="0"/>
              <a:t>同</a:t>
            </a:r>
            <a:r>
              <a:rPr lang="zh-CN" altLang="en-US" dirty="0" smtClean="0"/>
              <a:t>步对象</a:t>
            </a:r>
            <a:endParaRPr lang="en-US" altLang="zh-CN" dirty="0" smtClean="0"/>
          </a:p>
          <a:p>
            <a:pPr lvl="1"/>
            <a:r>
              <a:rPr lang="en-US" altLang="zh-CN" dirty="0" smtClean="0"/>
              <a:t>Critical Section (</a:t>
            </a:r>
            <a:r>
              <a:rPr lang="zh-CN" altLang="en-US" dirty="0"/>
              <a:t>临</a:t>
            </a:r>
            <a:r>
              <a:rPr lang="zh-CN" altLang="en-US" dirty="0" smtClean="0"/>
              <a:t>界区</a:t>
            </a:r>
            <a:r>
              <a:rPr lang="en-US" altLang="zh-CN" dirty="0" smtClean="0"/>
              <a:t>)</a:t>
            </a:r>
          </a:p>
          <a:p>
            <a:pPr lvl="1"/>
            <a:r>
              <a:rPr lang="en-US" altLang="zh-CN" dirty="0" err="1" smtClean="0"/>
              <a:t>Mutex</a:t>
            </a:r>
            <a:r>
              <a:rPr lang="zh-CN" altLang="en-US" dirty="0" smtClean="0"/>
              <a:t>（互斥量）</a:t>
            </a:r>
            <a:endParaRPr lang="en-US" altLang="zh-CN" dirty="0" smtClean="0"/>
          </a:p>
          <a:p>
            <a:pPr lvl="1"/>
            <a:r>
              <a:rPr lang="en-US" altLang="zh-CN" dirty="0" smtClean="0"/>
              <a:t>Event</a:t>
            </a:r>
            <a:r>
              <a:rPr lang="zh-CN" altLang="en-US" dirty="0" smtClean="0"/>
              <a:t>（事件）</a:t>
            </a:r>
            <a:endParaRPr lang="en-US" altLang="zh-CN" dirty="0" smtClean="0"/>
          </a:p>
          <a:p>
            <a:pPr lvl="1"/>
            <a:r>
              <a:rPr lang="en-US" altLang="zh-CN" dirty="0" smtClean="0"/>
              <a:t>Semaphore</a:t>
            </a:r>
            <a:r>
              <a:rPr lang="zh-CN" altLang="en-US" dirty="0" smtClean="0"/>
              <a:t>（信号量）</a:t>
            </a:r>
            <a:endParaRPr lang="en-US" altLang="zh-CN" dirty="0" smtClean="0"/>
          </a:p>
          <a:p>
            <a:pPr lvl="1"/>
            <a:r>
              <a:rPr lang="en-US" altLang="zh-CN" dirty="0" err="1" smtClean="0"/>
              <a:t>Waitable</a:t>
            </a:r>
            <a:r>
              <a:rPr lang="en-US" altLang="zh-CN" dirty="0" smtClean="0"/>
              <a:t> Timer</a:t>
            </a:r>
            <a:r>
              <a:rPr lang="zh-CN" altLang="en-US" dirty="0" smtClean="0"/>
              <a:t>（可等待计时器）</a:t>
            </a:r>
            <a:endParaRPr lang="en-US" altLang="zh-CN" dirty="0" smtClean="0"/>
          </a:p>
          <a:p>
            <a:pPr lvl="1"/>
            <a:r>
              <a:rPr lang="en-US" altLang="zh-CN" dirty="0" smtClean="0"/>
              <a:t>Interlock, </a:t>
            </a:r>
            <a:r>
              <a:rPr lang="en-US" altLang="zh-CN" dirty="0" err="1" smtClean="0"/>
              <a:t>IOCompletePort</a:t>
            </a:r>
            <a:r>
              <a:rPr lang="zh-CN" altLang="en-US" dirty="0" smtClean="0"/>
              <a:t>（</a:t>
            </a:r>
            <a:r>
              <a:rPr lang="en-US" altLang="zh-CN" dirty="0" smtClean="0"/>
              <a:t>IO</a:t>
            </a:r>
            <a:r>
              <a:rPr lang="zh-CN" altLang="en-US" dirty="0" smtClean="0"/>
              <a:t>完成端口）</a:t>
            </a:r>
            <a:endParaRPr lang="en-US" altLang="zh-CN" dirty="0" smtClean="0"/>
          </a:p>
          <a:p>
            <a:r>
              <a:rPr lang="zh-CN" altLang="en-US" dirty="0"/>
              <a:t>同步</a:t>
            </a:r>
            <a:r>
              <a:rPr lang="zh-CN" altLang="en-US" dirty="0" smtClean="0"/>
              <a:t>操作</a:t>
            </a:r>
            <a:endParaRPr lang="en-US" altLang="zh-CN" dirty="0" smtClean="0"/>
          </a:p>
          <a:p>
            <a:pPr lvl="1"/>
            <a:r>
              <a:rPr lang="en-US" altLang="zh-CN" dirty="0" err="1" smtClean="0"/>
              <a:t>WaitForSingleObject</a:t>
            </a:r>
            <a:r>
              <a:rPr lang="en-US" altLang="zh-CN" dirty="0" smtClean="0"/>
              <a:t>, </a:t>
            </a:r>
            <a:r>
              <a:rPr lang="en-US" altLang="zh-CN" dirty="0" err="1" smtClean="0"/>
              <a:t>WaitForMultiplyObjects</a:t>
            </a:r>
            <a:r>
              <a:rPr lang="en-US" altLang="zh-CN" dirty="0" smtClean="0"/>
              <a:t>, Timeout</a:t>
            </a:r>
          </a:p>
        </p:txBody>
      </p:sp>
      <p:sp>
        <p:nvSpPr>
          <p:cNvPr id="4" name="Slide Number Placeholder 3"/>
          <p:cNvSpPr>
            <a:spLocks noGrp="1"/>
          </p:cNvSpPr>
          <p:nvPr>
            <p:ph type="sldNum" sz="quarter" idx="4294967295"/>
          </p:nvPr>
        </p:nvSpPr>
        <p:spPr>
          <a:xfrm>
            <a:off x="531279" y="6526955"/>
            <a:ext cx="572078" cy="223825"/>
          </a:xfrm>
          <a:prstGeom prst="rect">
            <a:avLst/>
          </a:prstGeom>
        </p:spPr>
        <p:txBody>
          <a:bodyPr/>
          <a:lstStyle/>
          <a:p>
            <a:pPr defTabSz="930959"/>
            <a:fld id="{727B4C2D-45E2-4621-8491-2995EB46A674}" type="slidenum">
              <a:rPr lang="en-US" smtClean="0">
                <a:gradFill>
                  <a:gsLst>
                    <a:gs pos="100000">
                      <a:srgbClr val="797A7D"/>
                    </a:gs>
                    <a:gs pos="0">
                      <a:srgbClr val="797A7D"/>
                    </a:gs>
                  </a:gsLst>
                  <a:lin ang="5400000" scaled="0"/>
                </a:gradFill>
              </a:rPr>
              <a:pPr defTabSz="930959"/>
              <a:t>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72512470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a:t>
            </a:r>
            <a:r>
              <a:rPr lang="zh-CN" altLang="en-US" dirty="0" smtClean="0"/>
              <a:t>多线程</a:t>
            </a:r>
            <a:endParaRPr lang="zh-CN" altLang="en-US" dirty="0"/>
          </a:p>
        </p:txBody>
      </p:sp>
      <p:sp>
        <p:nvSpPr>
          <p:cNvPr id="3" name="Text Placeholder 2"/>
          <p:cNvSpPr>
            <a:spLocks noGrp="1"/>
          </p:cNvSpPr>
          <p:nvPr>
            <p:ph type="body" sz="quarter" idx="10"/>
          </p:nvPr>
        </p:nvSpPr>
        <p:spPr>
          <a:xfrm>
            <a:off x="529662" y="1476621"/>
            <a:ext cx="11375536" cy="5353670"/>
          </a:xfrm>
        </p:spPr>
        <p:txBody>
          <a:bodyPr/>
          <a:lstStyle/>
          <a:p>
            <a:r>
              <a:rPr lang="en-US" altLang="zh-CN" sz="4000" dirty="0" smtClean="0"/>
              <a:t>Thread, </a:t>
            </a:r>
            <a:r>
              <a:rPr lang="en-US" altLang="zh-CN" sz="4000" dirty="0" err="1" smtClean="0"/>
              <a:t>Threadpool</a:t>
            </a:r>
            <a:endParaRPr lang="en-US" altLang="zh-CN" sz="4000" dirty="0" smtClean="0"/>
          </a:p>
          <a:p>
            <a:r>
              <a:rPr lang="en-US" altLang="zh-CN" sz="4000" dirty="0" smtClean="0"/>
              <a:t>C#</a:t>
            </a:r>
          </a:p>
          <a:p>
            <a:pPr lvl="1"/>
            <a:r>
              <a:rPr lang="en-US" altLang="zh-CN" sz="2400" dirty="0" smtClean="0"/>
              <a:t>lock</a:t>
            </a:r>
            <a:r>
              <a:rPr lang="zh-CN" altLang="en-US" sz="2400" dirty="0" smtClean="0"/>
              <a:t>关键字</a:t>
            </a:r>
            <a:endParaRPr lang="en-US" altLang="zh-CN" sz="2400" dirty="0" smtClean="0"/>
          </a:p>
          <a:p>
            <a:r>
              <a:rPr lang="en-US" altLang="zh-CN" sz="4000" dirty="0" err="1" smtClean="0"/>
              <a:t>.net</a:t>
            </a:r>
            <a:endParaRPr lang="en-US" altLang="zh-CN" sz="4000" dirty="0"/>
          </a:p>
          <a:p>
            <a:pPr lvl="1"/>
            <a:r>
              <a:rPr lang="en-US" altLang="zh-CN" sz="2400" dirty="0" smtClean="0"/>
              <a:t>Monitor</a:t>
            </a:r>
          </a:p>
          <a:p>
            <a:pPr lvl="1"/>
            <a:r>
              <a:rPr lang="en-US" altLang="zh-CN" sz="2400" dirty="0" err="1" smtClean="0"/>
              <a:t>Mutex</a:t>
            </a:r>
            <a:endParaRPr lang="en-US" altLang="zh-CN" sz="2400" dirty="0" smtClean="0"/>
          </a:p>
          <a:p>
            <a:pPr lvl="1"/>
            <a:r>
              <a:rPr lang="en-US" altLang="zh-CN" sz="2400" dirty="0" err="1" smtClean="0"/>
              <a:t>AutoResetEvent</a:t>
            </a:r>
            <a:r>
              <a:rPr lang="en-US" altLang="zh-CN" sz="2400" dirty="0" smtClean="0"/>
              <a:t>, </a:t>
            </a:r>
            <a:r>
              <a:rPr lang="en-US" altLang="zh-CN" sz="2400" dirty="0" err="1" smtClean="0"/>
              <a:t>ManualResetEvent</a:t>
            </a:r>
            <a:endParaRPr lang="en-US" altLang="zh-CN" sz="2400" dirty="0" smtClean="0"/>
          </a:p>
          <a:p>
            <a:pPr lvl="1"/>
            <a:r>
              <a:rPr lang="en-US" altLang="zh-CN" sz="2400" dirty="0" smtClean="0"/>
              <a:t>Timer</a:t>
            </a:r>
          </a:p>
          <a:p>
            <a:pPr lvl="1"/>
            <a:r>
              <a:rPr lang="en-US" altLang="zh-CN" sz="2400" dirty="0"/>
              <a:t>[</a:t>
            </a:r>
            <a:r>
              <a:rPr lang="en-US" altLang="zh-CN" sz="2400" dirty="0" err="1"/>
              <a:t>MethodImpl</a:t>
            </a:r>
            <a:r>
              <a:rPr lang="en-US" altLang="zh-CN" sz="2400" dirty="0"/>
              <a:t>(</a:t>
            </a:r>
            <a:r>
              <a:rPr lang="en-US" altLang="zh-CN" sz="2400" dirty="0" err="1"/>
              <a:t>MethodImplOptions.Synchronized</a:t>
            </a:r>
            <a:r>
              <a:rPr lang="en-US" altLang="zh-CN" sz="2400" dirty="0" smtClean="0"/>
              <a:t>)]</a:t>
            </a:r>
          </a:p>
          <a:p>
            <a:r>
              <a:rPr lang="zh-CN" altLang="en-US" sz="3200" dirty="0"/>
              <a:t>同步</a:t>
            </a:r>
            <a:r>
              <a:rPr lang="zh-CN" altLang="en-US" sz="3200" dirty="0" smtClean="0"/>
              <a:t>操作</a:t>
            </a:r>
            <a:endParaRPr lang="en-US" altLang="zh-CN" sz="3200" dirty="0" smtClean="0"/>
          </a:p>
          <a:p>
            <a:pPr lvl="1"/>
            <a:r>
              <a:rPr lang="en-US" altLang="zh-CN" sz="2400" dirty="0" smtClean="0"/>
              <a:t>Wait, </a:t>
            </a:r>
            <a:r>
              <a:rPr lang="en-US" altLang="zh-CN" sz="2400" dirty="0" err="1" smtClean="0"/>
              <a:t>Thread.Join</a:t>
            </a:r>
            <a:r>
              <a:rPr lang="en-US" altLang="zh-CN" sz="2400" dirty="0" smtClean="0"/>
              <a:t>, </a:t>
            </a:r>
            <a:r>
              <a:rPr lang="en-US" altLang="zh-CN" sz="2400" dirty="0" err="1" smtClean="0"/>
              <a:t>WaitHandle.WaitXXX</a:t>
            </a:r>
            <a:r>
              <a:rPr lang="en-US" altLang="zh-CN" sz="2400" dirty="0" smtClean="0"/>
              <a:t>, Enter/Leave, Set/Reset</a:t>
            </a:r>
          </a:p>
        </p:txBody>
      </p:sp>
    </p:spTree>
    <p:extLst>
      <p:ext uri="{BB962C8B-B14F-4D97-AF65-F5344CB8AC3E}">
        <p14:creationId xmlns:p14="http://schemas.microsoft.com/office/powerpoint/2010/main" val="25080165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并</a:t>
            </a:r>
            <a:r>
              <a:rPr lang="zh-CN" altLang="en-US" dirty="0" smtClean="0"/>
              <a:t>行计算 </a:t>
            </a:r>
            <a:r>
              <a:rPr lang="en-US" altLang="zh-CN" dirty="0" smtClean="0"/>
              <a:t>– </a:t>
            </a:r>
            <a:r>
              <a:rPr lang="en-US" altLang="zh-CN" sz="4400" dirty="0" err="1" smtClean="0"/>
              <a:t>.net</a:t>
            </a:r>
            <a:r>
              <a:rPr lang="en-US" altLang="zh-CN" sz="4400" dirty="0" smtClean="0"/>
              <a:t> 4.0</a:t>
            </a:r>
            <a:r>
              <a:rPr lang="en-US" altLang="zh-CN" sz="4000" dirty="0"/>
              <a:t>+</a:t>
            </a:r>
            <a:r>
              <a:rPr lang="zh-CN" altLang="en-US" sz="4800" dirty="0" smtClean="0"/>
              <a:t> </a:t>
            </a:r>
            <a:endParaRPr lang="zh-CN" altLang="en-US" dirty="0"/>
          </a:p>
        </p:txBody>
      </p:sp>
      <p:sp>
        <p:nvSpPr>
          <p:cNvPr id="3" name="Text Placeholder 2"/>
          <p:cNvSpPr>
            <a:spLocks noGrp="1"/>
          </p:cNvSpPr>
          <p:nvPr>
            <p:ph type="body" sz="quarter" idx="10"/>
          </p:nvPr>
        </p:nvSpPr>
        <p:spPr/>
        <p:txBody>
          <a:bodyPr/>
          <a:lstStyle/>
          <a:p>
            <a:r>
              <a:rPr lang="zh-CN" altLang="en-US" sz="4400" dirty="0" smtClean="0">
                <a:solidFill>
                  <a:schemeClr val="tx1"/>
                </a:solidFill>
                <a:highlight>
                  <a:srgbClr val="FFFFFF"/>
                </a:highlight>
                <a:latin typeface="Consolas" panose="020B0609020204030204" pitchFamily="49" charset="0"/>
              </a:rPr>
              <a:t>并行计算基础</a:t>
            </a:r>
            <a:endParaRPr lang="en-US" altLang="zh-CN" sz="4400" dirty="0" smtClean="0">
              <a:solidFill>
                <a:schemeClr val="tx1"/>
              </a:solidFill>
              <a:highlight>
                <a:srgbClr val="FFFFFF"/>
              </a:highlight>
              <a:latin typeface="Consolas" panose="020B0609020204030204" pitchFamily="49" charset="0"/>
            </a:endParaRPr>
          </a:p>
          <a:p>
            <a:pPr lvl="1"/>
            <a:r>
              <a:rPr lang="en-US" altLang="zh-CN" sz="2800" dirty="0" smtClean="0">
                <a:solidFill>
                  <a:srgbClr val="2B91AF"/>
                </a:solidFill>
                <a:highlight>
                  <a:srgbClr val="FFFFFF"/>
                </a:highlight>
                <a:latin typeface="Consolas" panose="020B0609020204030204" pitchFamily="49" charset="0"/>
              </a:rPr>
              <a:t>Action&lt;T&gt;, </a:t>
            </a:r>
            <a:r>
              <a:rPr lang="en-US" altLang="zh-CN" sz="2800" dirty="0" err="1" smtClean="0">
                <a:solidFill>
                  <a:srgbClr val="2B91AF"/>
                </a:solidFill>
                <a:highlight>
                  <a:srgbClr val="FFFFFF"/>
                </a:highlight>
                <a:latin typeface="Consolas" panose="020B0609020204030204" pitchFamily="49" charset="0"/>
              </a:rPr>
              <a:t>Func</a:t>
            </a:r>
            <a:r>
              <a:rPr lang="en-US" altLang="zh-CN" sz="2800" dirty="0" smtClean="0">
                <a:solidFill>
                  <a:srgbClr val="2B91AF"/>
                </a:solidFill>
                <a:highlight>
                  <a:srgbClr val="FFFFFF"/>
                </a:highlight>
                <a:latin typeface="Consolas" panose="020B0609020204030204" pitchFamily="49" charset="0"/>
              </a:rPr>
              <a:t>&lt;T1,T2&gt;</a:t>
            </a:r>
          </a:p>
          <a:p>
            <a:r>
              <a:rPr lang="en-US" altLang="zh-CN" sz="4400" dirty="0" smtClean="0">
                <a:solidFill>
                  <a:schemeClr val="tx1"/>
                </a:solidFill>
                <a:highlight>
                  <a:srgbClr val="FFFFFF"/>
                </a:highlight>
                <a:latin typeface="Consolas" panose="020B0609020204030204" pitchFamily="49" charset="0"/>
              </a:rPr>
              <a:t>Data Parallelism</a:t>
            </a:r>
          </a:p>
          <a:p>
            <a:r>
              <a:rPr lang="en-US" altLang="zh-CN" sz="4400" dirty="0" smtClean="0">
                <a:solidFill>
                  <a:schemeClr val="tx1"/>
                </a:solidFill>
                <a:highlight>
                  <a:srgbClr val="FFFFFF"/>
                </a:highlight>
                <a:latin typeface="Consolas" panose="020B0609020204030204" pitchFamily="49" charset="0"/>
              </a:rPr>
              <a:t>Task Parallelism</a:t>
            </a:r>
          </a:p>
          <a:p>
            <a:endParaRPr lang="en-US" altLang="zh-CN" sz="4400" dirty="0" smtClean="0">
              <a:solidFill>
                <a:srgbClr val="2B91AF"/>
              </a:solidFill>
              <a:highlight>
                <a:srgbClr val="FFFFFF"/>
              </a:highlight>
              <a:latin typeface="Consolas" panose="020B0609020204030204" pitchFamily="49" charset="0"/>
            </a:endParaRPr>
          </a:p>
          <a:p>
            <a:endParaRPr lang="zh-CN" altLang="en-US" dirty="0"/>
          </a:p>
        </p:txBody>
      </p:sp>
      <p:sp>
        <p:nvSpPr>
          <p:cNvPr id="4" name="Slide Number Placeholder 3"/>
          <p:cNvSpPr>
            <a:spLocks noGrp="1"/>
          </p:cNvSpPr>
          <p:nvPr>
            <p:ph type="sldNum" sz="quarter" idx="4294967295"/>
          </p:nvPr>
        </p:nvSpPr>
        <p:spPr>
          <a:xfrm>
            <a:off x="531279" y="6526955"/>
            <a:ext cx="572078" cy="223825"/>
          </a:xfrm>
          <a:prstGeom prst="rect">
            <a:avLst/>
          </a:prstGeom>
        </p:spPr>
        <p:txBody>
          <a:bodyPr/>
          <a:lstStyle/>
          <a:p>
            <a:pPr defTabSz="930959"/>
            <a:fld id="{727B4C2D-45E2-4621-8491-2995EB46A674}" type="slidenum">
              <a:rPr lang="en-US" smtClean="0">
                <a:gradFill>
                  <a:gsLst>
                    <a:gs pos="100000">
                      <a:srgbClr val="797A7D"/>
                    </a:gs>
                    <a:gs pos="0">
                      <a:srgbClr val="797A7D"/>
                    </a:gs>
                  </a:gsLst>
                  <a:lin ang="5400000" scaled="0"/>
                </a:gradFill>
              </a:rPr>
              <a:pPr defTabSz="930959"/>
              <a:t>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817197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 Parallelism</a:t>
            </a:r>
            <a:endParaRPr lang="zh-CN" altLang="en-US" dirty="0"/>
          </a:p>
        </p:txBody>
      </p:sp>
      <p:sp>
        <p:nvSpPr>
          <p:cNvPr id="5" name="Text Placeholder 4"/>
          <p:cNvSpPr>
            <a:spLocks noGrp="1"/>
          </p:cNvSpPr>
          <p:nvPr>
            <p:ph type="body" sz="quarter" idx="10"/>
          </p:nvPr>
        </p:nvSpPr>
        <p:spPr/>
        <p:txBody>
          <a:bodyPr/>
          <a:lstStyle/>
          <a:p>
            <a:r>
              <a:rPr lang="en-US" altLang="zh-CN" sz="2800" dirty="0" err="1" smtClean="0"/>
              <a:t>Parallel.For</a:t>
            </a:r>
            <a:endParaRPr lang="en-US" altLang="zh-CN" sz="2800" dirty="0" smtClean="0"/>
          </a:p>
          <a:p>
            <a:r>
              <a:rPr lang="en-US" altLang="zh-CN" sz="2800" dirty="0" err="1" smtClean="0"/>
              <a:t>Parallel.ForEach</a:t>
            </a:r>
            <a:endParaRPr lang="zh-CN" altLang="en-US" sz="2800"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pPr defTabSz="930959"/>
            <a:fld id="{727B4C2D-45E2-4621-8491-2995EB46A674}" type="slidenum">
              <a:rPr lang="en-US" smtClean="0">
                <a:gradFill>
                  <a:gsLst>
                    <a:gs pos="100000">
                      <a:srgbClr val="797A7D"/>
                    </a:gs>
                    <a:gs pos="0">
                      <a:srgbClr val="797A7D"/>
                    </a:gs>
                  </a:gsLst>
                  <a:lin ang="5400000" scaled="0"/>
                </a:gradFill>
              </a:rPr>
              <a:pPr defTabSz="930959"/>
              <a:t>6</a:t>
            </a:fld>
            <a:endParaRPr lang="en-US" dirty="0">
              <a:gradFill>
                <a:gsLst>
                  <a:gs pos="100000">
                    <a:srgbClr val="797A7D"/>
                  </a:gs>
                  <a:gs pos="0">
                    <a:srgbClr val="797A7D"/>
                  </a:gs>
                </a:gsLst>
                <a:lin ang="5400000" scaled="0"/>
              </a:gradFill>
            </a:endParaRPr>
          </a:p>
        </p:txBody>
      </p:sp>
      <p:sp>
        <p:nvSpPr>
          <p:cNvPr id="6" name="Rectangle 1"/>
          <p:cNvSpPr>
            <a:spLocks noChangeArrowheads="1"/>
          </p:cNvSpPr>
          <p:nvPr/>
        </p:nvSpPr>
        <p:spPr bwMode="auto">
          <a:xfrm>
            <a:off x="528850" y="2868030"/>
            <a:ext cx="10483139"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Sequential version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foreach</a:t>
            </a:r>
            <a:r>
              <a:rPr kumimoji="0" lang="zh-CN"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zh-CN"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item </a:t>
            </a:r>
            <a:r>
              <a:rPr kumimoji="0" lang="zh-CN" altLang="zh-CN"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zh-CN"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sourceCollection) { </a:t>
            </a:r>
            <a:endParaRPr kumimoji="0" lang="en-US"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solidFill>
                  <a:srgbClr val="000000"/>
                </a:solidFill>
                <a:latin typeface="Consolas" panose="020B0609020204030204" pitchFamily="49" charset="0"/>
                <a:cs typeface="Consolas" panose="020B0609020204030204" pitchFamily="49" charset="0"/>
              </a:rPr>
              <a:t>    </a:t>
            </a:r>
            <a:r>
              <a:rPr kumimoji="0" lang="zh-CN"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Process(item); </a:t>
            </a:r>
            <a:endParaRPr kumimoji="0" lang="en-US"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Parallel equivalent</a:t>
            </a:r>
            <a:r>
              <a:rPr kumimoji="0" lang="zh-CN"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Parallel.ForEach(sourceCollection, item =&gt; Process(item));</a:t>
            </a:r>
            <a:r>
              <a:rPr kumimoji="0" lang="zh-CN" altLang="zh-CN" sz="2400" b="0" i="0" u="none" strike="noStrike" cap="none" normalizeH="0" baseline="0" dirty="0" smtClean="0">
                <a:ln>
                  <a:noFill/>
                </a:ln>
                <a:solidFill>
                  <a:schemeClr val="tx1"/>
                </a:solidFill>
                <a:effectLst/>
              </a:rPr>
              <a:t> </a:t>
            </a:r>
            <a:endParaRPr kumimoji="0" lang="en-US" altLang="zh-CN"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endParaRPr>
          </a:p>
          <a:p>
            <a:pPr lvl="0" defTabSz="914400" eaLnBrk="0" fontAlgn="base" hangingPunct="0">
              <a:spcBef>
                <a:spcPct val="0"/>
              </a:spcBef>
              <a:spcAft>
                <a:spcPct val="0"/>
              </a:spcAft>
            </a:pPr>
            <a:r>
              <a:rPr lang="zh-CN" altLang="zh-CN" dirty="0">
                <a:solidFill>
                  <a:srgbClr val="008000"/>
                </a:solidFill>
                <a:latin typeface="Consolas" panose="020B0609020204030204" pitchFamily="49" charset="0"/>
                <a:cs typeface="Consolas" panose="020B0609020204030204" pitchFamily="49" charset="0"/>
              </a:rPr>
              <a:t>// Parallel </a:t>
            </a:r>
            <a:r>
              <a:rPr lang="zh-CN" altLang="zh-CN" dirty="0" smtClean="0">
                <a:solidFill>
                  <a:srgbClr val="008000"/>
                </a:solidFill>
                <a:latin typeface="Consolas" panose="020B0609020204030204" pitchFamily="49" charset="0"/>
                <a:cs typeface="Consolas" panose="020B0609020204030204" pitchFamily="49" charset="0"/>
              </a:rPr>
              <a:t>equivalent</a:t>
            </a:r>
            <a:r>
              <a:rPr lang="en-US" altLang="zh-CN" dirty="0" smtClean="0">
                <a:solidFill>
                  <a:srgbClr val="008000"/>
                </a:solidFill>
                <a:latin typeface="Consolas" panose="020B0609020204030204" pitchFamily="49" charset="0"/>
                <a:cs typeface="Consolas" panose="020B0609020204030204" pitchFamily="49" charset="0"/>
              </a:rPr>
              <a:t> 2</a:t>
            </a:r>
            <a:endParaRPr lang="en-US" altLang="zh-CN"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zh-CN" altLang="zh-CN" dirty="0" smtClean="0">
                <a:solidFill>
                  <a:srgbClr val="000000"/>
                </a:solidFill>
                <a:latin typeface="Consolas" panose="020B0609020204030204" pitchFamily="49" charset="0"/>
                <a:cs typeface="Consolas" panose="020B0609020204030204" pitchFamily="49" charset="0"/>
              </a:rPr>
              <a:t>Parallel.For(</a:t>
            </a:r>
            <a:r>
              <a:rPr lang="en-US" altLang="zh-CN" dirty="0" smtClean="0">
                <a:solidFill>
                  <a:srgbClr val="000000"/>
                </a:solidFill>
                <a:latin typeface="Consolas" panose="020B0609020204030204" pitchFamily="49" charset="0"/>
                <a:cs typeface="Consolas" panose="020B0609020204030204" pitchFamily="49" charset="0"/>
              </a:rPr>
              <a:t>0, </a:t>
            </a:r>
            <a:r>
              <a:rPr lang="zh-CN" altLang="zh-CN" dirty="0" smtClean="0">
                <a:solidFill>
                  <a:srgbClr val="000000"/>
                </a:solidFill>
                <a:latin typeface="Consolas" panose="020B0609020204030204" pitchFamily="49" charset="0"/>
                <a:cs typeface="Consolas" panose="020B0609020204030204" pitchFamily="49" charset="0"/>
              </a:rPr>
              <a:t>sourceCollection</a:t>
            </a:r>
            <a:r>
              <a:rPr lang="en-US" altLang="zh-CN" dirty="0" smtClean="0">
                <a:solidFill>
                  <a:srgbClr val="000000"/>
                </a:solidFill>
                <a:latin typeface="Consolas" panose="020B0609020204030204" pitchFamily="49" charset="0"/>
                <a:cs typeface="Consolas" panose="020B0609020204030204" pitchFamily="49" charset="0"/>
              </a:rPr>
              <a:t>.Count</a:t>
            </a:r>
            <a:r>
              <a:rPr lang="zh-CN" altLang="zh-CN" dirty="0" smtClean="0">
                <a:solidFill>
                  <a:srgbClr val="000000"/>
                </a:solidFill>
                <a:latin typeface="Consolas" panose="020B0609020204030204" pitchFamily="49" charset="0"/>
                <a:cs typeface="Consolas" panose="020B0609020204030204" pitchFamily="49" charset="0"/>
              </a:rPr>
              <a:t>, </a:t>
            </a:r>
            <a:endParaRPr lang="en-US" altLang="zh-CN"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zh-CN" dirty="0">
                <a:solidFill>
                  <a:srgbClr val="000000"/>
                </a:solidFill>
                <a:latin typeface="Consolas" panose="020B0609020204030204" pitchFamily="49" charset="0"/>
                <a:cs typeface="Consolas" panose="020B0609020204030204" pitchFamily="49" charset="0"/>
              </a:rPr>
              <a:t>	</a:t>
            </a:r>
            <a:r>
              <a:rPr lang="en-US" altLang="zh-CN" dirty="0" smtClean="0">
                <a:solidFill>
                  <a:srgbClr val="000000"/>
                </a:solidFill>
                <a:latin typeface="Consolas" panose="020B0609020204030204" pitchFamily="49" charset="0"/>
                <a:cs typeface="Consolas" panose="020B0609020204030204" pitchFamily="49" charset="0"/>
              </a:rPr>
              <a:t>index</a:t>
            </a:r>
            <a:r>
              <a:rPr lang="zh-CN" altLang="zh-CN" dirty="0" smtClean="0">
                <a:solidFill>
                  <a:srgbClr val="000000"/>
                </a:solidFill>
                <a:latin typeface="Consolas" panose="020B0609020204030204" pitchFamily="49" charset="0"/>
                <a:cs typeface="Consolas" panose="020B0609020204030204" pitchFamily="49" charset="0"/>
              </a:rPr>
              <a:t> </a:t>
            </a:r>
            <a:r>
              <a:rPr lang="zh-CN" altLang="zh-CN" dirty="0">
                <a:solidFill>
                  <a:srgbClr val="000000"/>
                </a:solidFill>
                <a:latin typeface="Consolas" panose="020B0609020204030204" pitchFamily="49" charset="0"/>
                <a:cs typeface="Consolas" panose="020B0609020204030204" pitchFamily="49" charset="0"/>
              </a:rPr>
              <a:t>=&gt; </a:t>
            </a:r>
            <a:r>
              <a:rPr lang="zh-CN" altLang="zh-CN" dirty="0" smtClean="0">
                <a:solidFill>
                  <a:srgbClr val="000000"/>
                </a:solidFill>
                <a:latin typeface="Consolas" panose="020B0609020204030204" pitchFamily="49" charset="0"/>
                <a:cs typeface="Consolas" panose="020B0609020204030204" pitchFamily="49" charset="0"/>
              </a:rPr>
              <a:t>Process(sourceCollection</a:t>
            </a:r>
            <a:r>
              <a:rPr lang="en-US" altLang="zh-CN" dirty="0" smtClean="0">
                <a:solidFill>
                  <a:srgbClr val="000000"/>
                </a:solidFill>
                <a:latin typeface="Consolas" panose="020B0609020204030204" pitchFamily="49" charset="0"/>
                <a:cs typeface="Consolas" panose="020B0609020204030204" pitchFamily="49" charset="0"/>
              </a:rPr>
              <a:t>[index]</a:t>
            </a:r>
            <a:r>
              <a:rPr lang="zh-CN" altLang="zh-CN" dirty="0" smtClean="0">
                <a:solidFill>
                  <a:srgbClr val="000000"/>
                </a:solidFill>
                <a:latin typeface="Consolas" panose="020B0609020204030204" pitchFamily="49" charset="0"/>
                <a:cs typeface="Consolas" panose="020B0609020204030204" pitchFamily="49" charset="0"/>
              </a:rPr>
              <a:t>));</a:t>
            </a:r>
            <a:r>
              <a:rPr lang="zh-CN" altLang="zh-CN" sz="2400" dirty="0" smtClean="0">
                <a:solidFill>
                  <a:srgbClr val="000000"/>
                </a:solidFill>
              </a:rPr>
              <a:t> </a:t>
            </a:r>
            <a:endParaRPr lang="en-US" altLang="zh-CN" sz="2400" dirty="0">
              <a:solidFill>
                <a:srgbClr val="000000"/>
              </a:solidFill>
            </a:endParaRPr>
          </a:p>
        </p:txBody>
      </p:sp>
    </p:spTree>
    <p:extLst>
      <p:ext uri="{BB962C8B-B14F-4D97-AF65-F5344CB8AC3E}">
        <p14:creationId xmlns:p14="http://schemas.microsoft.com/office/powerpoint/2010/main" val="16652351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 Parallelism 1</a:t>
            </a:r>
            <a:endParaRPr lang="zh-CN" altLang="en-US" dirty="0"/>
          </a:p>
        </p:txBody>
      </p:sp>
      <p:sp>
        <p:nvSpPr>
          <p:cNvPr id="3" name="Text Placeholder 2"/>
          <p:cNvSpPr>
            <a:spLocks noGrp="1"/>
          </p:cNvSpPr>
          <p:nvPr>
            <p:ph type="body" sz="quarter" idx="10"/>
          </p:nvPr>
        </p:nvSpPr>
        <p:spPr>
          <a:xfrm>
            <a:off x="529662" y="1306802"/>
            <a:ext cx="11375536" cy="2084319"/>
          </a:xfrm>
        </p:spPr>
        <p:txBody>
          <a:bodyPr/>
          <a:lstStyle/>
          <a:p>
            <a:r>
              <a:rPr lang="en-US" altLang="zh-CN" sz="3200" dirty="0">
                <a:solidFill>
                  <a:srgbClr val="2B91AF"/>
                </a:solidFill>
                <a:highlight>
                  <a:srgbClr val="FFFFFF"/>
                </a:highlight>
                <a:latin typeface="Consolas" panose="020B0609020204030204" pitchFamily="49" charset="0"/>
              </a:rPr>
              <a:t>Thread -&gt; </a:t>
            </a:r>
            <a:r>
              <a:rPr lang="en-US" altLang="zh-CN" sz="3200" dirty="0" err="1">
                <a:solidFill>
                  <a:srgbClr val="2B91AF"/>
                </a:solidFill>
                <a:highlight>
                  <a:srgbClr val="FFFFFF"/>
                </a:highlight>
                <a:latin typeface="Consolas" panose="020B0609020204030204" pitchFamily="49" charset="0"/>
              </a:rPr>
              <a:t>ThreadPool</a:t>
            </a:r>
            <a:r>
              <a:rPr lang="en-US" altLang="zh-CN" sz="3200" dirty="0">
                <a:solidFill>
                  <a:srgbClr val="2B91AF"/>
                </a:solidFill>
                <a:highlight>
                  <a:srgbClr val="FFFFFF"/>
                </a:highlight>
                <a:latin typeface="Consolas" panose="020B0609020204030204" pitchFamily="49" charset="0"/>
              </a:rPr>
              <a:t> -&gt; </a:t>
            </a:r>
            <a:r>
              <a:rPr lang="en-US" altLang="zh-CN" sz="3200" dirty="0" smtClean="0">
                <a:solidFill>
                  <a:srgbClr val="2B91AF"/>
                </a:solidFill>
                <a:highlight>
                  <a:srgbClr val="FFFFFF"/>
                </a:highlight>
                <a:latin typeface="Consolas" panose="020B0609020204030204" pitchFamily="49" charset="0"/>
              </a:rPr>
              <a:t>Task</a:t>
            </a:r>
          </a:p>
          <a:p>
            <a:endParaRPr lang="zh-CN" altLang="en-US" sz="3600" dirty="0"/>
          </a:p>
        </p:txBody>
      </p:sp>
      <p:sp>
        <p:nvSpPr>
          <p:cNvPr id="4" name="Slide Number Placeholder 3"/>
          <p:cNvSpPr>
            <a:spLocks noGrp="1"/>
          </p:cNvSpPr>
          <p:nvPr>
            <p:ph type="sldNum" sz="quarter" idx="4294967295"/>
          </p:nvPr>
        </p:nvSpPr>
        <p:spPr>
          <a:xfrm>
            <a:off x="531279" y="6526955"/>
            <a:ext cx="572078" cy="223825"/>
          </a:xfrm>
          <a:prstGeom prst="rect">
            <a:avLst/>
          </a:prstGeom>
        </p:spPr>
        <p:txBody>
          <a:bodyPr/>
          <a:lstStyle/>
          <a:p>
            <a:pPr defTabSz="930959"/>
            <a:fld id="{727B4C2D-45E2-4621-8491-2995EB46A674}" type="slidenum">
              <a:rPr lang="en-US" smtClean="0">
                <a:gradFill>
                  <a:gsLst>
                    <a:gs pos="100000">
                      <a:srgbClr val="797A7D"/>
                    </a:gs>
                    <a:gs pos="0">
                      <a:srgbClr val="797A7D"/>
                    </a:gs>
                  </a:gsLst>
                  <a:lin ang="5400000" scaled="0"/>
                </a:gradFill>
              </a:rPr>
              <a:pPr defTabSz="930959"/>
              <a:t>7</a:t>
            </a:fld>
            <a:endParaRPr lang="en-US" dirty="0">
              <a:gradFill>
                <a:gsLst>
                  <a:gs pos="100000">
                    <a:srgbClr val="797A7D"/>
                  </a:gs>
                  <a:gs pos="0">
                    <a:srgbClr val="797A7D"/>
                  </a:gs>
                </a:gsLst>
                <a:lin ang="5400000" scaled="0"/>
              </a:gradFill>
            </a:endParaRPr>
          </a:p>
        </p:txBody>
      </p:sp>
      <p:sp>
        <p:nvSpPr>
          <p:cNvPr id="6" name="Rectangle 5"/>
          <p:cNvSpPr>
            <a:spLocks noChangeArrowheads="1"/>
          </p:cNvSpPr>
          <p:nvPr/>
        </p:nvSpPr>
        <p:spPr bwMode="auto">
          <a:xfrm>
            <a:off x="817318" y="2079913"/>
            <a:ext cx="104831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eaLnBrk="0" fontAlgn="base" hangingPunct="0">
              <a:spcBef>
                <a:spcPct val="0"/>
              </a:spcBef>
              <a:spcAft>
                <a:spcPct val="0"/>
              </a:spcAft>
            </a:pPr>
            <a:r>
              <a:rPr lang="en-US" altLang="zh-CN" dirty="0" err="1" smtClean="0">
                <a:latin typeface="Consolas" panose="020B0609020204030204" pitchFamily="49" charset="0"/>
                <a:cs typeface="Consolas" panose="020B0609020204030204" pitchFamily="49" charset="0"/>
              </a:rPr>
              <a:t>Parallel.Invoke</a:t>
            </a:r>
            <a:r>
              <a:rPr lang="en-US" altLang="zh-CN" dirty="0">
                <a:latin typeface="Consolas" panose="020B0609020204030204" pitchFamily="49" charset="0"/>
                <a:cs typeface="Consolas" panose="020B0609020204030204" pitchFamily="49" charset="0"/>
              </a:rPr>
              <a:t>(() =&gt; DoSomeWork(), () =&gt; </a:t>
            </a:r>
            <a:r>
              <a:rPr lang="en-US" altLang="zh-CN" dirty="0" err="1">
                <a:latin typeface="Consolas" panose="020B0609020204030204" pitchFamily="49" charset="0"/>
                <a:cs typeface="Consolas" panose="020B0609020204030204" pitchFamily="49" charset="0"/>
              </a:rPr>
              <a:t>DoSomeOtherWork</a:t>
            </a:r>
            <a:r>
              <a:rPr lang="en-US" altLang="zh-CN" dirty="0" smtClean="0">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endParaRPr lang="en-US" altLang="zh-CN"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Creating </a:t>
            </a:r>
            <a:r>
              <a:rPr lang="en-US" altLang="zh-CN" dirty="0" smtClean="0">
                <a:solidFill>
                  <a:srgbClr val="008000"/>
                </a:solidFill>
                <a:latin typeface="Consolas" panose="020B0609020204030204" pitchFamily="49" charset="0"/>
                <a:cs typeface="Consolas" panose="020B0609020204030204" pitchFamily="49" charset="0"/>
              </a:rPr>
              <a:t>Task and start</a:t>
            </a:r>
            <a:r>
              <a:rPr kumimoji="0" lang="zh-CN"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zh-CN" altLang="zh-CN" dirty="0">
                <a:solidFill>
                  <a:srgbClr val="0000FF"/>
                </a:solidFill>
                <a:latin typeface="Consolas" panose="020B0609020204030204" pitchFamily="49" charset="0"/>
                <a:cs typeface="Consolas" panose="020B0609020204030204" pitchFamily="49" charset="0"/>
              </a:rPr>
              <a:t>var</a:t>
            </a:r>
            <a:r>
              <a:rPr lang="zh-CN" altLang="zh-CN" dirty="0">
                <a:solidFill>
                  <a:srgbClr val="000000"/>
                </a:solidFill>
                <a:latin typeface="Consolas" panose="020B0609020204030204" pitchFamily="49" charset="0"/>
                <a:cs typeface="Consolas" panose="020B0609020204030204" pitchFamily="49" charset="0"/>
              </a:rPr>
              <a:t> taskA = </a:t>
            </a:r>
            <a:r>
              <a:rPr lang="zh-CN" altLang="zh-CN" dirty="0">
                <a:solidFill>
                  <a:srgbClr val="0000FF"/>
                </a:solidFill>
                <a:latin typeface="Consolas" panose="020B0609020204030204" pitchFamily="49" charset="0"/>
                <a:cs typeface="Consolas" panose="020B0609020204030204" pitchFamily="49" charset="0"/>
              </a:rPr>
              <a:t>new</a:t>
            </a:r>
            <a:r>
              <a:rPr lang="zh-CN" altLang="zh-CN" dirty="0">
                <a:solidFill>
                  <a:srgbClr val="000000"/>
                </a:solidFill>
                <a:latin typeface="Consolas" panose="020B0609020204030204" pitchFamily="49" charset="0"/>
                <a:cs typeface="Consolas" panose="020B0609020204030204" pitchFamily="49" charset="0"/>
              </a:rPr>
              <a:t> Task(() =&gt; </a:t>
            </a:r>
            <a:r>
              <a:rPr lang="en-US" altLang="zh-CN" dirty="0">
                <a:solidFill>
                  <a:srgbClr val="2B91AF"/>
                </a:solidFill>
                <a:highlight>
                  <a:srgbClr val="FFFFFF"/>
                </a:highlight>
                <a:latin typeface="Consolas" panose="020B0609020204030204" pitchFamily="49" charset="0"/>
              </a:rPr>
              <a:t>Console</a:t>
            </a:r>
            <a:r>
              <a:rPr lang="en-US" altLang="zh-CN" dirty="0">
                <a:solidFill>
                  <a:srgbClr val="000000"/>
                </a:solidFill>
                <a:highlight>
                  <a:srgbClr val="FFFFFF"/>
                </a:highlight>
                <a:latin typeface="Consolas" panose="020B0609020204030204" pitchFamily="49" charset="0"/>
              </a:rPr>
              <a:t>.</a:t>
            </a:r>
            <a:r>
              <a:rPr lang="zh-CN" altLang="zh-CN" dirty="0" smtClean="0">
                <a:solidFill>
                  <a:srgbClr val="000000"/>
                </a:solidFill>
                <a:latin typeface="Consolas" panose="020B0609020204030204" pitchFamily="49" charset="0"/>
                <a:cs typeface="Consolas" panose="020B0609020204030204" pitchFamily="49" charset="0"/>
              </a:rPr>
              <a:t>WriteLine</a:t>
            </a:r>
            <a:r>
              <a:rPr lang="zh-CN" altLang="zh-CN" dirty="0">
                <a:solidFill>
                  <a:srgbClr val="000000"/>
                </a:solidFill>
                <a:latin typeface="Consolas" panose="020B0609020204030204" pitchFamily="49" charset="0"/>
                <a:cs typeface="Consolas" panose="020B0609020204030204" pitchFamily="49" charset="0"/>
              </a:rPr>
              <a:t>(</a:t>
            </a:r>
            <a:r>
              <a:rPr lang="zh-CN" altLang="zh-CN" dirty="0">
                <a:solidFill>
                  <a:srgbClr val="A31515"/>
                </a:solidFill>
                <a:latin typeface="Consolas" panose="020B0609020204030204" pitchFamily="49" charset="0"/>
                <a:cs typeface="Consolas" panose="020B0609020204030204" pitchFamily="49" charset="0"/>
              </a:rPr>
              <a:t>"Hello from taskA</a:t>
            </a:r>
            <a:r>
              <a:rPr lang="zh-CN" altLang="zh-CN" dirty="0" smtClean="0">
                <a:solidFill>
                  <a:srgbClr val="A31515"/>
                </a:solidFill>
                <a:latin typeface="Consolas" panose="020B0609020204030204" pitchFamily="49" charset="0"/>
                <a:cs typeface="Consolas" panose="020B0609020204030204" pitchFamily="49" charset="0"/>
              </a:rPr>
              <a:t>."</a:t>
            </a:r>
            <a:r>
              <a:rPr lang="zh-CN" altLang="zh-CN" dirty="0" smtClean="0">
                <a:solidFill>
                  <a:srgbClr val="000000"/>
                </a:solidFill>
                <a:latin typeface="Consolas" panose="020B0609020204030204" pitchFamily="49" charset="0"/>
                <a:cs typeface="Consolas" panose="020B0609020204030204" pitchFamily="49" charset="0"/>
              </a:rPr>
              <a:t>));</a:t>
            </a:r>
            <a:endParaRPr lang="en-US" altLang="zh-CN"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zh-CN" dirty="0" err="1" smtClean="0">
                <a:solidFill>
                  <a:srgbClr val="000000"/>
                </a:solidFill>
                <a:latin typeface="Consolas" panose="020B0609020204030204" pitchFamily="49" charset="0"/>
                <a:cs typeface="Consolas" panose="020B0609020204030204" pitchFamily="49" charset="0"/>
              </a:rPr>
              <a:t>taskA.Start</a:t>
            </a:r>
            <a:r>
              <a:rPr lang="en-US" altLang="zh-CN" dirty="0" smtClean="0">
                <a:solidFill>
                  <a:srgbClr val="000000"/>
                </a:solidFill>
                <a:latin typeface="Consolas" panose="020B0609020204030204" pitchFamily="49" charset="0"/>
                <a:cs typeface="Consolas" panose="020B0609020204030204" pitchFamily="49" charset="0"/>
              </a:rPr>
              <a:t>();</a:t>
            </a:r>
            <a:endParaRPr kumimoji="0" lang="en-US" altLang="zh-CN" sz="2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zh-CN" altLang="zh-CN" dirty="0">
                <a:solidFill>
                  <a:srgbClr val="008000"/>
                </a:solidFill>
                <a:latin typeface="Consolas" panose="020B0609020204030204" pitchFamily="49" charset="0"/>
                <a:cs typeface="Consolas" panose="020B0609020204030204" pitchFamily="49" charset="0"/>
              </a:rPr>
              <a:t>// </a:t>
            </a:r>
            <a:r>
              <a:rPr lang="en-US" altLang="zh-CN" dirty="0" smtClean="0">
                <a:solidFill>
                  <a:srgbClr val="008000"/>
                </a:solidFill>
                <a:latin typeface="Consolas" panose="020B0609020204030204" pitchFamily="49" charset="0"/>
                <a:cs typeface="Consolas" panose="020B0609020204030204" pitchFamily="49" charset="0"/>
              </a:rPr>
              <a:t>Creating task and running</a:t>
            </a:r>
            <a:endParaRPr lang="en-US" altLang="zh-CN"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zh-CN" altLang="zh-CN" dirty="0" smtClean="0">
                <a:solidFill>
                  <a:srgbClr val="000000"/>
                </a:solidFill>
                <a:latin typeface="Consolas" panose="020B0609020204030204" pitchFamily="49" charset="0"/>
                <a:cs typeface="Consolas" panose="020B0609020204030204" pitchFamily="49" charset="0"/>
              </a:rPr>
              <a:t>Task.</a:t>
            </a:r>
            <a:r>
              <a:rPr lang="en-US" altLang="zh-CN" dirty="0" smtClean="0">
                <a:solidFill>
                  <a:srgbClr val="000000"/>
                </a:solidFill>
                <a:latin typeface="Consolas" panose="020B0609020204030204" pitchFamily="49" charset="0"/>
                <a:cs typeface="Consolas" panose="020B0609020204030204" pitchFamily="49" charset="0"/>
              </a:rPr>
              <a:t>Run(</a:t>
            </a:r>
            <a:r>
              <a:rPr lang="zh-CN" altLang="zh-CN" dirty="0" smtClean="0">
                <a:solidFill>
                  <a:srgbClr val="000000"/>
                </a:solidFill>
                <a:latin typeface="Consolas" panose="020B0609020204030204" pitchFamily="49" charset="0"/>
                <a:cs typeface="Consolas" panose="020B0609020204030204" pitchFamily="49" charset="0"/>
              </a:rPr>
              <a:t>() </a:t>
            </a:r>
            <a:r>
              <a:rPr lang="zh-CN" altLang="zh-CN" dirty="0">
                <a:solidFill>
                  <a:srgbClr val="000000"/>
                </a:solidFill>
                <a:latin typeface="Consolas" panose="020B0609020204030204" pitchFamily="49" charset="0"/>
                <a:cs typeface="Consolas" panose="020B0609020204030204" pitchFamily="49" charset="0"/>
              </a:rPr>
              <a:t>=&gt; </a:t>
            </a:r>
            <a:r>
              <a:rPr lang="en-US" altLang="zh-CN" dirty="0">
                <a:solidFill>
                  <a:srgbClr val="2B91AF"/>
                </a:solidFill>
                <a:highlight>
                  <a:srgbClr val="FFFFFF"/>
                </a:highlight>
                <a:latin typeface="Consolas" panose="020B0609020204030204" pitchFamily="49" charset="0"/>
              </a:rPr>
              <a:t>Console</a:t>
            </a:r>
            <a:r>
              <a:rPr lang="en-US" altLang="zh-CN" dirty="0">
                <a:solidFill>
                  <a:srgbClr val="000000"/>
                </a:solidFill>
                <a:highlight>
                  <a:srgbClr val="FFFFFF"/>
                </a:highlight>
                <a:latin typeface="Consolas" panose="020B0609020204030204" pitchFamily="49" charset="0"/>
              </a:rPr>
              <a:t>.</a:t>
            </a:r>
            <a:r>
              <a:rPr lang="zh-CN" altLang="zh-CN" dirty="0" smtClean="0">
                <a:solidFill>
                  <a:srgbClr val="000000"/>
                </a:solidFill>
                <a:latin typeface="Consolas" panose="020B0609020204030204" pitchFamily="49" charset="0"/>
                <a:cs typeface="Consolas" panose="020B0609020204030204" pitchFamily="49" charset="0"/>
              </a:rPr>
              <a:t>WriteLine</a:t>
            </a:r>
            <a:r>
              <a:rPr lang="zh-CN" altLang="zh-CN" dirty="0">
                <a:solidFill>
                  <a:srgbClr val="000000"/>
                </a:solidFill>
                <a:latin typeface="Consolas" panose="020B0609020204030204" pitchFamily="49" charset="0"/>
                <a:cs typeface="Consolas" panose="020B0609020204030204" pitchFamily="49" charset="0"/>
              </a:rPr>
              <a:t>(</a:t>
            </a:r>
            <a:r>
              <a:rPr lang="zh-CN" altLang="zh-CN" dirty="0">
                <a:solidFill>
                  <a:srgbClr val="A31515"/>
                </a:solidFill>
                <a:latin typeface="Consolas" panose="020B0609020204030204" pitchFamily="49" charset="0"/>
                <a:cs typeface="Consolas" panose="020B0609020204030204" pitchFamily="49" charset="0"/>
              </a:rPr>
              <a:t>"Hello from taskA</a:t>
            </a:r>
            <a:r>
              <a:rPr lang="zh-CN" altLang="zh-CN" dirty="0" smtClean="0">
                <a:solidFill>
                  <a:srgbClr val="A31515"/>
                </a:solidFill>
                <a:latin typeface="Consolas" panose="020B0609020204030204" pitchFamily="49" charset="0"/>
                <a:cs typeface="Consolas" panose="020B0609020204030204" pitchFamily="49" charset="0"/>
              </a:rPr>
              <a:t>."</a:t>
            </a:r>
            <a:r>
              <a:rPr lang="zh-CN" altLang="zh-CN" dirty="0" smtClean="0">
                <a:solidFill>
                  <a:srgbClr val="000000"/>
                </a:solidFill>
                <a:latin typeface="Consolas" panose="020B0609020204030204" pitchFamily="49" charset="0"/>
                <a:cs typeface="Consolas" panose="020B0609020204030204" pitchFamily="49" charset="0"/>
              </a:rPr>
              <a:t>));</a:t>
            </a:r>
            <a:endParaRPr lang="en-US" altLang="zh-CN"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endParaRPr lang="en-US" altLang="zh-CN" dirty="0">
              <a:solidFill>
                <a:srgbClr val="00000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pPr>
            <a:r>
              <a:rPr lang="zh-CN" altLang="zh-CN" dirty="0">
                <a:solidFill>
                  <a:srgbClr val="008000"/>
                </a:solidFill>
                <a:latin typeface="Consolas" panose="020B0609020204030204" pitchFamily="49" charset="0"/>
                <a:cs typeface="Consolas" panose="020B0609020204030204" pitchFamily="49" charset="0"/>
              </a:rPr>
              <a:t>// </a:t>
            </a:r>
            <a:r>
              <a:rPr lang="en-US" altLang="zh-CN" dirty="0" smtClean="0">
                <a:solidFill>
                  <a:srgbClr val="008000"/>
                </a:solidFill>
                <a:latin typeface="Consolas" panose="020B0609020204030204" pitchFamily="49" charset="0"/>
                <a:cs typeface="Consolas" panose="020B0609020204030204" pitchFamily="49" charset="0"/>
              </a:rPr>
              <a:t>Running </a:t>
            </a:r>
            <a:r>
              <a:rPr lang="en-US" altLang="zh-CN" dirty="0">
                <a:solidFill>
                  <a:srgbClr val="008000"/>
                </a:solidFill>
                <a:latin typeface="Consolas" panose="020B0609020204030204" pitchFamily="49" charset="0"/>
                <a:cs typeface="Consolas" panose="020B0609020204030204" pitchFamily="49" charset="0"/>
              </a:rPr>
              <a:t>task and </a:t>
            </a:r>
            <a:r>
              <a:rPr lang="en-US" altLang="zh-CN" dirty="0" smtClean="0">
                <a:solidFill>
                  <a:srgbClr val="008000"/>
                </a:solidFill>
                <a:latin typeface="Consolas" panose="020B0609020204030204" pitchFamily="49" charset="0"/>
                <a:cs typeface="Consolas" panose="020B0609020204030204" pitchFamily="49" charset="0"/>
              </a:rPr>
              <a:t>get result</a:t>
            </a:r>
          </a:p>
          <a:p>
            <a:pPr lvl="0" defTabSz="914400" eaLnBrk="0" fontAlgn="base" hangingPunct="0">
              <a:spcBef>
                <a:spcPct val="0"/>
              </a:spcBef>
              <a:spcAft>
                <a:spcPct val="0"/>
              </a:spcAft>
            </a:pPr>
            <a:r>
              <a:rPr lang="zh-CN" altLang="zh-CN" dirty="0">
                <a:solidFill>
                  <a:srgbClr val="0000FF"/>
                </a:solidFill>
                <a:latin typeface="Consolas" panose="020B0609020204030204" pitchFamily="49" charset="0"/>
                <a:cs typeface="Consolas" panose="020B0609020204030204" pitchFamily="49" charset="0"/>
              </a:rPr>
              <a:t>var</a:t>
            </a:r>
            <a:r>
              <a:rPr lang="zh-CN" altLang="zh-CN" dirty="0">
                <a:solidFill>
                  <a:srgbClr val="000000"/>
                </a:solidFill>
                <a:latin typeface="Consolas" panose="020B0609020204030204" pitchFamily="49" charset="0"/>
                <a:cs typeface="Consolas" panose="020B0609020204030204" pitchFamily="49" charset="0"/>
              </a:rPr>
              <a:t> taskA = </a:t>
            </a:r>
            <a:r>
              <a:rPr lang="zh-CN" altLang="zh-CN" dirty="0">
                <a:solidFill>
                  <a:srgbClr val="0000FF"/>
                </a:solidFill>
                <a:latin typeface="Consolas" panose="020B0609020204030204" pitchFamily="49" charset="0"/>
                <a:cs typeface="Consolas" panose="020B0609020204030204" pitchFamily="49" charset="0"/>
              </a:rPr>
              <a:t>new</a:t>
            </a:r>
            <a:r>
              <a:rPr lang="zh-CN" altLang="zh-CN" dirty="0">
                <a:solidFill>
                  <a:srgbClr val="000000"/>
                </a:solidFill>
                <a:latin typeface="Consolas" panose="020B0609020204030204" pitchFamily="49" charset="0"/>
                <a:cs typeface="Consolas" panose="020B0609020204030204" pitchFamily="49" charset="0"/>
              </a:rPr>
              <a:t> </a:t>
            </a:r>
            <a:r>
              <a:rPr lang="zh-CN" altLang="zh-CN" dirty="0" smtClean="0">
                <a:solidFill>
                  <a:srgbClr val="000000"/>
                </a:solidFill>
                <a:latin typeface="Consolas" panose="020B0609020204030204" pitchFamily="49" charset="0"/>
                <a:cs typeface="Consolas" panose="020B0609020204030204" pitchFamily="49" charset="0"/>
              </a:rPr>
              <a:t>Task</a:t>
            </a:r>
            <a:r>
              <a:rPr lang="en-US" altLang="zh-CN" dirty="0" smtClean="0">
                <a:solidFill>
                  <a:srgbClr val="000000"/>
                </a:solidFill>
                <a:latin typeface="Consolas" panose="020B0609020204030204" pitchFamily="49" charset="0"/>
                <a:cs typeface="Consolas" panose="020B0609020204030204" pitchFamily="49" charset="0"/>
              </a:rPr>
              <a:t>&lt;</a:t>
            </a:r>
            <a:r>
              <a:rPr lang="en-US" altLang="zh-CN" dirty="0" smtClean="0">
                <a:solidFill>
                  <a:srgbClr val="0000FF"/>
                </a:solidFill>
                <a:highlight>
                  <a:srgbClr val="FFFFFF"/>
                </a:highlight>
                <a:latin typeface="Consolas" panose="020B0609020204030204" pitchFamily="49" charset="0"/>
              </a:rPr>
              <a:t>string</a:t>
            </a:r>
            <a:r>
              <a:rPr lang="en-US" altLang="zh-CN" dirty="0" smtClean="0">
                <a:highlight>
                  <a:srgbClr val="FFFFFF"/>
                </a:highlight>
                <a:latin typeface="Consolas" panose="020B0609020204030204" pitchFamily="49" charset="0"/>
              </a:rPr>
              <a:t>&gt;</a:t>
            </a:r>
            <a:r>
              <a:rPr lang="en-US" altLang="zh-CN" dirty="0" smtClean="0">
                <a:solidFill>
                  <a:srgbClr val="000000"/>
                </a:solidFill>
                <a:latin typeface="Consolas" panose="020B0609020204030204" pitchFamily="49" charset="0"/>
                <a:cs typeface="Consolas" panose="020B0609020204030204" pitchFamily="49" charset="0"/>
              </a:rPr>
              <a:t>.Run</a:t>
            </a:r>
            <a:r>
              <a:rPr lang="zh-CN" altLang="zh-CN" dirty="0" smtClean="0">
                <a:solidFill>
                  <a:srgbClr val="000000"/>
                </a:solidFill>
                <a:latin typeface="Consolas" panose="020B0609020204030204" pitchFamily="49" charset="0"/>
                <a:cs typeface="Consolas" panose="020B0609020204030204" pitchFamily="49" charset="0"/>
              </a:rPr>
              <a:t>(() </a:t>
            </a:r>
            <a:r>
              <a:rPr lang="zh-CN" altLang="zh-CN" dirty="0">
                <a:solidFill>
                  <a:srgbClr val="000000"/>
                </a:solidFill>
                <a:latin typeface="Consolas" panose="020B0609020204030204" pitchFamily="49" charset="0"/>
                <a:cs typeface="Consolas" panose="020B0609020204030204" pitchFamily="49" charset="0"/>
              </a:rPr>
              <a:t>=&gt; </a:t>
            </a:r>
            <a:r>
              <a:rPr lang="en-US" altLang="zh-CN" dirty="0" smtClean="0">
                <a:solidFill>
                  <a:srgbClr val="000000"/>
                </a:solidFill>
                <a:latin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cs typeface="Consolas" panose="020B0609020204030204" pitchFamily="49" charset="0"/>
              </a:rPr>
              <a:t> </a:t>
            </a:r>
            <a:r>
              <a:rPr lang="en-US" altLang="zh-CN" dirty="0" smtClean="0">
                <a:solidFill>
                  <a:srgbClr val="000000"/>
                </a:solidFill>
                <a:latin typeface="Consolas" panose="020B0609020204030204" pitchFamily="49" charset="0"/>
                <a:cs typeface="Consolas" panose="020B0609020204030204" pitchFamily="49" charset="0"/>
              </a:rPr>
              <a:t>return </a:t>
            </a:r>
            <a:r>
              <a:rPr lang="zh-CN" altLang="zh-CN" dirty="0" smtClean="0">
                <a:solidFill>
                  <a:srgbClr val="A31515"/>
                </a:solidFill>
                <a:latin typeface="Consolas" panose="020B0609020204030204" pitchFamily="49" charset="0"/>
                <a:cs typeface="Consolas" panose="020B0609020204030204" pitchFamily="49" charset="0"/>
              </a:rPr>
              <a:t>"Hello </a:t>
            </a:r>
            <a:r>
              <a:rPr lang="zh-CN" altLang="zh-CN" dirty="0">
                <a:solidFill>
                  <a:srgbClr val="A31515"/>
                </a:solidFill>
                <a:latin typeface="Consolas" panose="020B0609020204030204" pitchFamily="49" charset="0"/>
                <a:cs typeface="Consolas" panose="020B0609020204030204" pitchFamily="49" charset="0"/>
              </a:rPr>
              <a:t>from taskA</a:t>
            </a:r>
            <a:r>
              <a:rPr lang="zh-CN" altLang="zh-CN" dirty="0" smtClean="0">
                <a:solidFill>
                  <a:srgbClr val="A31515"/>
                </a:solidFill>
                <a:latin typeface="Consolas" panose="020B0609020204030204" pitchFamily="49" charset="0"/>
                <a:cs typeface="Consolas" panose="020B0609020204030204" pitchFamily="49" charset="0"/>
              </a:rPr>
              <a:t>.</a:t>
            </a:r>
            <a:r>
              <a:rPr lang="zh-CN" altLang="zh-CN" dirty="0">
                <a:solidFill>
                  <a:srgbClr val="A31515"/>
                </a:solidFill>
                <a:latin typeface="Consolas" panose="020B0609020204030204" pitchFamily="49" charset="0"/>
                <a:cs typeface="Consolas" panose="020B0609020204030204" pitchFamily="49" charset="0"/>
              </a:rPr>
              <a:t> </a:t>
            </a:r>
            <a:r>
              <a:rPr lang="zh-CN" altLang="zh-CN" dirty="0" smtClean="0">
                <a:solidFill>
                  <a:srgbClr val="A31515"/>
                </a:solidFill>
                <a:latin typeface="Consolas" panose="020B0609020204030204" pitchFamily="49" charset="0"/>
                <a:cs typeface="Consolas" panose="020B0609020204030204" pitchFamily="49" charset="0"/>
              </a:rPr>
              <a:t>"</a:t>
            </a:r>
            <a:r>
              <a:rPr lang="zh-CN" altLang="zh-CN" dirty="0">
                <a:solidFill>
                  <a:srgbClr val="000000"/>
                </a:solidFill>
                <a:latin typeface="Consolas" panose="020B0609020204030204" pitchFamily="49" charset="0"/>
                <a:cs typeface="Consolas" panose="020B0609020204030204" pitchFamily="49" charset="0"/>
              </a:rPr>
              <a:t>;</a:t>
            </a:r>
            <a:r>
              <a:rPr lang="en-US" altLang="zh-CN" dirty="0" smtClean="0">
                <a:solidFill>
                  <a:srgbClr val="A31515"/>
                </a:solidFill>
                <a:latin typeface="Consolas" panose="020B0609020204030204" pitchFamily="49" charset="0"/>
                <a:cs typeface="Consolas" panose="020B0609020204030204" pitchFamily="49" charset="0"/>
              </a:rPr>
              <a:t> </a:t>
            </a:r>
            <a:r>
              <a:rPr lang="en-US" altLang="zh-CN" dirty="0" smtClean="0">
                <a:solidFill>
                  <a:srgbClr val="000000"/>
                </a:solidFill>
                <a:latin typeface="Consolas" panose="020B0609020204030204" pitchFamily="49" charset="0"/>
                <a:cs typeface="Consolas" panose="020B0609020204030204" pitchFamily="49" charset="0"/>
              </a:rPr>
              <a:t>}</a:t>
            </a:r>
            <a:r>
              <a:rPr lang="zh-CN" altLang="zh-CN" dirty="0" smtClean="0">
                <a:solidFill>
                  <a:srgbClr val="000000"/>
                </a:solidFill>
                <a:latin typeface="Consolas" panose="020B0609020204030204" pitchFamily="49" charset="0"/>
                <a:cs typeface="Consolas" panose="020B0609020204030204" pitchFamily="49" charset="0"/>
              </a:rPr>
              <a:t>);</a:t>
            </a:r>
            <a:endParaRPr lang="en-US" altLang="zh-CN"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zh-CN" dirty="0" err="1">
                <a:solidFill>
                  <a:srgbClr val="2B91AF"/>
                </a:solidFill>
                <a:highlight>
                  <a:srgbClr val="FFFFFF"/>
                </a:highlight>
                <a:latin typeface="Consolas" panose="020B0609020204030204" pitchFamily="49" charset="0"/>
              </a:rPr>
              <a:t>Console</a:t>
            </a:r>
            <a:r>
              <a:rPr lang="en-US" altLang="zh-CN" dirty="0" err="1">
                <a:solidFill>
                  <a:srgbClr val="000000"/>
                </a:solidFill>
                <a:highlight>
                  <a:srgbClr val="FFFFFF"/>
                </a:highlight>
                <a:latin typeface="Consolas" panose="020B0609020204030204" pitchFamily="49" charset="0"/>
              </a:rPr>
              <a:t>.</a:t>
            </a:r>
            <a:r>
              <a:rPr lang="en-US" altLang="zh-CN" dirty="0" err="1" smtClean="0">
                <a:solidFill>
                  <a:srgbClr val="000000"/>
                </a:solidFill>
                <a:latin typeface="Consolas" panose="020B0609020204030204" pitchFamily="49" charset="0"/>
                <a:cs typeface="Consolas" panose="020B0609020204030204" pitchFamily="49" charset="0"/>
              </a:rPr>
              <a:t>WriteLine</a:t>
            </a:r>
            <a:r>
              <a:rPr lang="en-US" altLang="zh-CN" dirty="0" smtClean="0">
                <a:solidFill>
                  <a:srgbClr val="000000"/>
                </a:solidFill>
                <a:latin typeface="Consolas" panose="020B0609020204030204" pitchFamily="49" charset="0"/>
                <a:cs typeface="Consolas" panose="020B0609020204030204" pitchFamily="49" charset="0"/>
              </a:rPr>
              <a:t>(</a:t>
            </a:r>
            <a:r>
              <a:rPr lang="en-US" altLang="zh-CN" dirty="0" err="1" smtClean="0">
                <a:solidFill>
                  <a:srgbClr val="000000"/>
                </a:solidFill>
                <a:latin typeface="Consolas" panose="020B0609020204030204" pitchFamily="49" charset="0"/>
                <a:cs typeface="Consolas" panose="020B0609020204030204" pitchFamily="49" charset="0"/>
              </a:rPr>
              <a:t>taskA.Result</a:t>
            </a:r>
            <a:r>
              <a:rPr lang="en-US" altLang="zh-CN" dirty="0" smtClean="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endParaRPr lang="en-US" altLang="zh-CN" dirty="0" smtClean="0">
              <a:solidFill>
                <a:srgbClr val="00000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pPr>
            <a:r>
              <a:rPr lang="zh-CN" altLang="zh-CN" dirty="0">
                <a:solidFill>
                  <a:srgbClr val="008000"/>
                </a:solidFill>
                <a:latin typeface="Consolas" panose="020B0609020204030204" pitchFamily="49" charset="0"/>
                <a:cs typeface="Consolas" panose="020B0609020204030204" pitchFamily="49" charset="0"/>
              </a:rPr>
              <a:t>// </a:t>
            </a:r>
            <a:r>
              <a:rPr lang="en-US" altLang="zh-CN" dirty="0" smtClean="0">
                <a:solidFill>
                  <a:srgbClr val="008000"/>
                </a:solidFill>
                <a:latin typeface="Consolas" panose="020B0609020204030204" pitchFamily="49" charset="0"/>
                <a:cs typeface="Consolas" panose="020B0609020204030204" pitchFamily="49" charset="0"/>
              </a:rPr>
              <a:t>Running task with input and get wait</a:t>
            </a:r>
            <a:endParaRPr lang="en-US" altLang="zh-CN" dirty="0">
              <a:solidFill>
                <a:srgbClr val="000000"/>
              </a:solidFill>
              <a:latin typeface="Consolas" panose="020B0609020204030204" pitchFamily="49" charset="0"/>
              <a:cs typeface="Consolas" panose="020B0609020204030204" pitchFamily="49" charset="0"/>
            </a:endParaRPr>
          </a:p>
          <a:p>
            <a:r>
              <a:rPr lang="en-US" altLang="zh-CN" dirty="0" smtClean="0">
                <a:solidFill>
                  <a:srgbClr val="0000FF"/>
                </a:solidFill>
                <a:highlight>
                  <a:srgbClr val="FFFFFF"/>
                </a:highlight>
                <a:latin typeface="Consolas" panose="020B0609020204030204" pitchFamily="49" charset="0"/>
              </a:rPr>
              <a:t>var</a:t>
            </a:r>
            <a:r>
              <a:rPr lang="en-US" altLang="zh-CN" dirty="0" smtClean="0">
                <a:solidFill>
                  <a:srgbClr val="000000"/>
                </a:solidFill>
                <a:highlight>
                  <a:srgbClr val="FFFFFF"/>
                </a:highlight>
                <a:latin typeface="Consolas" panose="020B0609020204030204" pitchFamily="49" charset="0"/>
              </a:rPr>
              <a:t> </a:t>
            </a:r>
            <a:r>
              <a:rPr lang="en-US" altLang="zh-CN" dirty="0">
                <a:solidFill>
                  <a:srgbClr val="000000"/>
                </a:solidFill>
                <a:highlight>
                  <a:srgbClr val="FFFFFF"/>
                </a:highlight>
                <a:latin typeface="Consolas" panose="020B0609020204030204" pitchFamily="49" charset="0"/>
              </a:rPr>
              <a:t>task = </a:t>
            </a:r>
            <a:r>
              <a:rPr lang="en-US" altLang="zh-CN" dirty="0">
                <a:solidFill>
                  <a:srgbClr val="2B91AF"/>
                </a:solidFill>
                <a:highlight>
                  <a:srgbClr val="FFFFFF"/>
                </a:highlight>
                <a:latin typeface="Consolas" panose="020B0609020204030204" pitchFamily="49" charset="0"/>
              </a:rPr>
              <a:t>Task</a:t>
            </a:r>
            <a:r>
              <a:rPr lang="en-US" altLang="zh-CN" dirty="0">
                <a:solidFill>
                  <a:srgbClr val="000000"/>
                </a:solidFill>
                <a:highlight>
                  <a:srgbClr val="FFFFFF"/>
                </a:highlight>
                <a:latin typeface="Consolas" panose="020B0609020204030204" pitchFamily="49" charset="0"/>
              </a:rPr>
              <a:t>.Factory.StartNew((id) =&gt; </a:t>
            </a:r>
            <a:r>
              <a:rPr lang="en-US" altLang="zh-CN" dirty="0">
                <a:solidFill>
                  <a:srgbClr val="0000FF"/>
                </a:solidFill>
                <a:highlight>
                  <a:srgbClr val="FFFFFF"/>
                </a:highlight>
                <a:latin typeface="Consolas" panose="020B0609020204030204" pitchFamily="49" charset="0"/>
              </a:rPr>
              <a:t>string</a:t>
            </a:r>
            <a:r>
              <a:rPr lang="en-US" altLang="zh-CN" dirty="0">
                <a:solidFill>
                  <a:srgbClr val="000000"/>
                </a:solidFill>
                <a:highlight>
                  <a:srgbClr val="FFFFFF"/>
                </a:highlight>
                <a:latin typeface="Consolas" panose="020B0609020204030204" pitchFamily="49" charset="0"/>
              </a:rPr>
              <a:t>.Format(</a:t>
            </a:r>
            <a:r>
              <a:rPr lang="en-US" altLang="zh-CN" dirty="0">
                <a:solidFill>
                  <a:srgbClr val="A31515"/>
                </a:solidFill>
                <a:highlight>
                  <a:srgbClr val="FFFFFF"/>
                </a:highlight>
                <a:latin typeface="Consolas" panose="020B0609020204030204" pitchFamily="49" charset="0"/>
              </a:rPr>
              <a:t>"id: {0}"</a:t>
            </a:r>
            <a:r>
              <a:rPr lang="en-US" altLang="zh-CN" dirty="0">
                <a:solidFill>
                  <a:srgbClr val="000000"/>
                </a:solidFill>
                <a:highlight>
                  <a:srgbClr val="FFFFFF"/>
                </a:highlight>
                <a:latin typeface="Consolas" panose="020B0609020204030204" pitchFamily="49" charset="0"/>
              </a:rPr>
              <a:t>, id), 100);</a:t>
            </a:r>
          </a:p>
          <a:p>
            <a:r>
              <a:rPr lang="en-US" altLang="zh-CN" dirty="0" err="1" smtClean="0">
                <a:solidFill>
                  <a:srgbClr val="000000"/>
                </a:solidFill>
                <a:highlight>
                  <a:srgbClr val="FFFFFF"/>
                </a:highlight>
                <a:latin typeface="Consolas" panose="020B0609020204030204" pitchFamily="49" charset="0"/>
              </a:rPr>
              <a:t>task.Wait</a:t>
            </a:r>
            <a:r>
              <a:rPr lang="en-US" altLang="zh-CN" dirty="0" smtClean="0">
                <a:solidFill>
                  <a:srgbClr val="000000"/>
                </a:solidFill>
                <a:highlight>
                  <a:srgbClr val="FFFFFF"/>
                </a:highlight>
                <a:latin typeface="Consolas" panose="020B0609020204030204" pitchFamily="49" charset="0"/>
              </a:rPr>
              <a:t>();</a:t>
            </a:r>
            <a:endParaRPr lang="en-US" altLang="zh-CN"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981482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 Parallelism 2</a:t>
            </a:r>
            <a:endParaRPr lang="zh-CN" altLang="en-US" dirty="0"/>
          </a:p>
        </p:txBody>
      </p:sp>
      <p:sp>
        <p:nvSpPr>
          <p:cNvPr id="3" name="Text Placeholder 2"/>
          <p:cNvSpPr>
            <a:spLocks noGrp="1"/>
          </p:cNvSpPr>
          <p:nvPr>
            <p:ph type="body" sz="quarter" idx="10"/>
          </p:nvPr>
        </p:nvSpPr>
        <p:spPr>
          <a:xfrm>
            <a:off x="529662" y="1006353"/>
            <a:ext cx="11375536" cy="5909794"/>
          </a:xfrm>
        </p:spPr>
        <p:txBody>
          <a:bodyPr/>
          <a:lstStyle/>
          <a:p>
            <a:pPr>
              <a:lnSpc>
                <a:spcPct val="150000"/>
              </a:lnSpc>
              <a:buFont typeface="Wingdings" panose="05000000000000000000" pitchFamily="2" charset="2"/>
              <a:buChar char="u"/>
            </a:pPr>
            <a:r>
              <a:rPr lang="en-US" altLang="zh-CN" sz="1800" dirty="0" smtClean="0">
                <a:solidFill>
                  <a:srgbClr val="0000FF"/>
                </a:solidFill>
                <a:highlight>
                  <a:srgbClr val="FFFFFF"/>
                </a:highlight>
                <a:latin typeface="Consolas" panose="020B0609020204030204" pitchFamily="49" charset="0"/>
              </a:rPr>
              <a:t>ContinueWith</a:t>
            </a:r>
          </a:p>
          <a:p>
            <a:pPr marL="0" indent="0">
              <a:buNone/>
            </a:pPr>
            <a:r>
              <a:rPr lang="en-US" altLang="zh-CN" sz="1800" dirty="0" smtClean="0">
                <a:solidFill>
                  <a:srgbClr val="2B91AF"/>
                </a:solidFill>
                <a:highlight>
                  <a:srgbClr val="FFFFFF"/>
                </a:highlight>
                <a:latin typeface="Consolas" panose="020B0609020204030204" pitchFamily="49" charset="0"/>
              </a:rPr>
              <a:t>Task</a:t>
            </a:r>
            <a:r>
              <a:rPr lang="en-US" altLang="zh-CN" sz="1800" dirty="0" smtClean="0">
                <a:solidFill>
                  <a:srgbClr val="000000"/>
                </a:solidFill>
                <a:highlight>
                  <a:srgbClr val="FFFFFF"/>
                </a:highlight>
                <a:latin typeface="Consolas" panose="020B0609020204030204" pitchFamily="49" charset="0"/>
              </a:rPr>
              <a:t>.Factory.StartNew((id) =&gt; </a:t>
            </a:r>
            <a:r>
              <a:rPr lang="en-US" altLang="zh-CN" sz="1800" dirty="0" smtClean="0">
                <a:solidFill>
                  <a:srgbClr val="0000FF"/>
                </a:solidFill>
                <a:highlight>
                  <a:srgbClr val="FFFFFF"/>
                </a:highlight>
                <a:latin typeface="Consolas" panose="020B0609020204030204" pitchFamily="49" charset="0"/>
              </a:rPr>
              <a:t>string</a:t>
            </a:r>
            <a:r>
              <a:rPr lang="en-US" altLang="zh-CN" sz="1800" dirty="0" smtClean="0">
                <a:solidFill>
                  <a:srgbClr val="000000"/>
                </a:solidFill>
                <a:highlight>
                  <a:srgbClr val="FFFFFF"/>
                </a:highlight>
                <a:latin typeface="Consolas" panose="020B0609020204030204" pitchFamily="49" charset="0"/>
              </a:rPr>
              <a:t>.Format(</a:t>
            </a:r>
            <a:r>
              <a:rPr lang="en-US" altLang="zh-CN" sz="1800" dirty="0" smtClean="0">
                <a:solidFill>
                  <a:srgbClr val="A31515"/>
                </a:solidFill>
                <a:highlight>
                  <a:srgbClr val="FFFFFF"/>
                </a:highlight>
                <a:latin typeface="Consolas" panose="020B0609020204030204" pitchFamily="49" charset="0"/>
              </a:rPr>
              <a:t>"id: {0}"</a:t>
            </a:r>
            <a:r>
              <a:rPr lang="en-US" altLang="zh-CN" sz="1800" dirty="0" smtClean="0">
                <a:solidFill>
                  <a:srgbClr val="000000"/>
                </a:solidFill>
                <a:highlight>
                  <a:srgbClr val="FFFFFF"/>
                </a:highlight>
                <a:latin typeface="Consolas" panose="020B0609020204030204" pitchFamily="49" charset="0"/>
              </a:rPr>
              <a:t>, id), 100).ContinueWith(</a:t>
            </a:r>
          </a:p>
          <a:p>
            <a:pPr marL="0" indent="0">
              <a:buNone/>
            </a:pPr>
            <a:r>
              <a:rPr lang="en-US" altLang="zh-CN" sz="1800" dirty="0">
                <a:solidFill>
                  <a:srgbClr val="000000"/>
                </a:solidFill>
                <a:highlight>
                  <a:srgbClr val="FFFFFF"/>
                </a:highlight>
                <a:latin typeface="Consolas" panose="020B0609020204030204" pitchFamily="49" charset="0"/>
              </a:rPr>
              <a:t>	</a:t>
            </a:r>
            <a:r>
              <a:rPr lang="en-US" altLang="zh-CN" sz="1800" dirty="0" smtClean="0">
                <a:solidFill>
                  <a:srgbClr val="000000"/>
                </a:solidFill>
                <a:highlight>
                  <a:srgbClr val="FFFFFF"/>
                </a:highlight>
                <a:latin typeface="Consolas" panose="020B0609020204030204" pitchFamily="49" charset="0"/>
              </a:rPr>
              <a:t>(t) =&gt; </a:t>
            </a:r>
            <a:r>
              <a:rPr lang="en-US" altLang="zh-CN" sz="1800" dirty="0" smtClean="0">
                <a:solidFill>
                  <a:srgbClr val="2B91AF"/>
                </a:solidFill>
                <a:highlight>
                  <a:srgbClr val="FFFFFF"/>
                </a:highlight>
                <a:latin typeface="Consolas" panose="020B0609020204030204" pitchFamily="49" charset="0"/>
              </a:rPr>
              <a:t>Console</a:t>
            </a:r>
            <a:r>
              <a:rPr lang="en-US" altLang="zh-CN" sz="1800" dirty="0" smtClean="0">
                <a:solidFill>
                  <a:srgbClr val="000000"/>
                </a:solidFill>
                <a:highlight>
                  <a:srgbClr val="FFFFFF"/>
                </a:highlight>
                <a:latin typeface="Consolas" panose="020B0609020204030204" pitchFamily="49" charset="0"/>
              </a:rPr>
              <a:t>.WriteLine(</a:t>
            </a:r>
            <a:r>
              <a:rPr lang="en-US" altLang="zh-CN" sz="1800" dirty="0" err="1" smtClean="0">
                <a:solidFill>
                  <a:srgbClr val="000000"/>
                </a:solidFill>
                <a:highlight>
                  <a:srgbClr val="FFFFFF"/>
                </a:highlight>
                <a:latin typeface="Consolas" panose="020B0609020204030204" pitchFamily="49" charset="0"/>
              </a:rPr>
              <a:t>task.Result</a:t>
            </a:r>
            <a:r>
              <a:rPr lang="en-US" altLang="zh-CN" sz="1800" dirty="0" smtClean="0">
                <a:solidFill>
                  <a:srgbClr val="000000"/>
                </a:solidFill>
                <a:highlight>
                  <a:srgbClr val="FFFFFF"/>
                </a:highlight>
                <a:latin typeface="Consolas" panose="020B0609020204030204" pitchFamily="49" charset="0"/>
              </a:rPr>
              <a:t>));</a:t>
            </a:r>
          </a:p>
          <a:p>
            <a:pPr marL="0" indent="0">
              <a:buNone/>
            </a:pPr>
            <a:endParaRPr lang="en-US" altLang="zh-CN" sz="1800" dirty="0" smtClean="0">
              <a:solidFill>
                <a:srgbClr val="000000"/>
              </a:solidFill>
              <a:highlight>
                <a:srgbClr val="FFFFFF"/>
              </a:highlight>
              <a:latin typeface="Consolas" panose="020B0609020204030204" pitchFamily="49" charset="0"/>
            </a:endParaRPr>
          </a:p>
          <a:p>
            <a:pPr>
              <a:buFont typeface="Wingdings" panose="05000000000000000000" pitchFamily="2" charset="2"/>
              <a:buChar char="u"/>
            </a:pPr>
            <a:r>
              <a:rPr lang="en-US" altLang="zh-CN" sz="1800" dirty="0" smtClean="0">
                <a:solidFill>
                  <a:srgbClr val="0000FF"/>
                </a:solidFill>
                <a:highlight>
                  <a:srgbClr val="FFFFFF"/>
                </a:highlight>
                <a:latin typeface="Consolas" panose="020B0609020204030204" pitchFamily="49" charset="0"/>
              </a:rPr>
              <a:t>ContinueWhenAll</a:t>
            </a:r>
            <a:endParaRPr lang="en-US" altLang="zh-CN" sz="1800" dirty="0" smtClean="0">
              <a:solidFill>
                <a:srgbClr val="000000"/>
              </a:solidFill>
              <a:highlight>
                <a:srgbClr val="FFFFFF"/>
              </a:highlight>
              <a:latin typeface="Consolas" panose="020B0609020204030204" pitchFamily="49" charset="0"/>
            </a:endParaRPr>
          </a:p>
          <a:p>
            <a:pPr marL="0" indent="0">
              <a:buNone/>
            </a:pPr>
            <a:r>
              <a:rPr lang="en-US" altLang="zh-CN" sz="1800" dirty="0">
                <a:solidFill>
                  <a:srgbClr val="000000"/>
                </a:solidFill>
                <a:highlight>
                  <a:srgbClr val="FFFFFF"/>
                </a:highlight>
                <a:latin typeface="Consolas" panose="020B0609020204030204" pitchFamily="49" charset="0"/>
              </a:rPr>
              <a:t> </a:t>
            </a:r>
            <a:r>
              <a:rPr lang="en-US" altLang="zh-CN" sz="1800" dirty="0">
                <a:solidFill>
                  <a:srgbClr val="2B91AF"/>
                </a:solidFill>
                <a:highlight>
                  <a:srgbClr val="FFFFFF"/>
                </a:highlight>
                <a:latin typeface="Consolas" panose="020B0609020204030204" pitchFamily="49" charset="0"/>
              </a:rPr>
              <a:t>Task</a:t>
            </a:r>
            <a:r>
              <a:rPr lang="en-US" altLang="zh-CN" sz="1800" dirty="0">
                <a:solidFill>
                  <a:srgbClr val="000000"/>
                </a:solidFill>
                <a:highlight>
                  <a:srgbClr val="FFFFFF"/>
                </a:highlight>
                <a:latin typeface="Consolas" panose="020B0609020204030204" pitchFamily="49" charset="0"/>
              </a:rPr>
              <a:t>&lt;</a:t>
            </a:r>
            <a:r>
              <a:rPr lang="en-US" altLang="zh-CN" sz="1800" dirty="0" err="1">
                <a:solidFill>
                  <a:srgbClr val="0000FF"/>
                </a:solidFill>
                <a:highlight>
                  <a:srgbClr val="FFFFFF"/>
                </a:highlight>
                <a:latin typeface="Consolas" panose="020B0609020204030204" pitchFamily="49" charset="0"/>
              </a:rPr>
              <a:t>int</a:t>
            </a:r>
            <a:r>
              <a:rPr lang="en-US" altLang="zh-CN" sz="1800" dirty="0">
                <a:solidFill>
                  <a:srgbClr val="000000"/>
                </a:solidFill>
                <a:highlight>
                  <a:srgbClr val="FFFFFF"/>
                </a:highlight>
                <a:latin typeface="Consolas" panose="020B0609020204030204" pitchFamily="49" charset="0"/>
              </a:rPr>
              <a:t>&gt;[] tasks = </a:t>
            </a:r>
            <a:r>
              <a:rPr lang="en-US" altLang="zh-CN" sz="1800" dirty="0">
                <a:solidFill>
                  <a:srgbClr val="0000FF"/>
                </a:solidFill>
                <a:highlight>
                  <a:srgbClr val="FFFFFF"/>
                </a:highlight>
                <a:latin typeface="Consolas" panose="020B0609020204030204" pitchFamily="49" charset="0"/>
              </a:rPr>
              <a:t>new</a:t>
            </a:r>
            <a:r>
              <a:rPr lang="en-US" altLang="zh-CN" sz="1800" dirty="0">
                <a:solidFill>
                  <a:srgbClr val="000000"/>
                </a:solidFill>
                <a:highlight>
                  <a:srgbClr val="FFFFFF"/>
                </a:highlight>
                <a:latin typeface="Consolas" panose="020B0609020204030204" pitchFamily="49" charset="0"/>
              </a:rPr>
              <a:t> </a:t>
            </a:r>
            <a:r>
              <a:rPr lang="en-US" altLang="zh-CN" sz="1800" dirty="0">
                <a:solidFill>
                  <a:srgbClr val="2B91AF"/>
                </a:solidFill>
                <a:highlight>
                  <a:srgbClr val="FFFFFF"/>
                </a:highlight>
                <a:latin typeface="Consolas" panose="020B0609020204030204" pitchFamily="49" charset="0"/>
              </a:rPr>
              <a:t>Task</a:t>
            </a:r>
            <a:r>
              <a:rPr lang="en-US" altLang="zh-CN" sz="1800" dirty="0">
                <a:solidFill>
                  <a:srgbClr val="000000"/>
                </a:solidFill>
                <a:highlight>
                  <a:srgbClr val="FFFFFF"/>
                </a:highlight>
                <a:latin typeface="Consolas" panose="020B0609020204030204" pitchFamily="49" charset="0"/>
              </a:rPr>
              <a:t>&lt;</a:t>
            </a:r>
            <a:r>
              <a:rPr lang="en-US" altLang="zh-CN" sz="1800" dirty="0" err="1">
                <a:solidFill>
                  <a:srgbClr val="0000FF"/>
                </a:solidFill>
                <a:highlight>
                  <a:srgbClr val="FFFFFF"/>
                </a:highlight>
                <a:latin typeface="Consolas" panose="020B0609020204030204" pitchFamily="49" charset="0"/>
              </a:rPr>
              <a:t>int</a:t>
            </a:r>
            <a:r>
              <a:rPr lang="en-US" altLang="zh-CN" sz="1800" dirty="0">
                <a:solidFill>
                  <a:srgbClr val="000000"/>
                </a:solidFill>
                <a:highlight>
                  <a:srgbClr val="FFFFFF"/>
                </a:highlight>
                <a:latin typeface="Consolas" panose="020B0609020204030204" pitchFamily="49" charset="0"/>
              </a:rPr>
              <a:t>&gt;[2] {</a:t>
            </a:r>
          </a:p>
          <a:p>
            <a:pPr marL="0" indent="0">
              <a:buNone/>
            </a:pPr>
            <a:r>
              <a:rPr lang="en-US" altLang="zh-CN" sz="1800" dirty="0">
                <a:solidFill>
                  <a:srgbClr val="000000"/>
                </a:solidFill>
                <a:highlight>
                  <a:srgbClr val="FFFFFF"/>
                </a:highlight>
                <a:latin typeface="Consolas" panose="020B0609020204030204" pitchFamily="49" charset="0"/>
              </a:rPr>
              <a:t>                </a:t>
            </a:r>
            <a:r>
              <a:rPr lang="en-US" altLang="zh-CN" sz="1800" dirty="0" err="1">
                <a:solidFill>
                  <a:srgbClr val="2B91AF"/>
                </a:solidFill>
                <a:highlight>
                  <a:srgbClr val="FFFFFF"/>
                </a:highlight>
                <a:latin typeface="Consolas" panose="020B0609020204030204" pitchFamily="49" charset="0"/>
              </a:rPr>
              <a:t>Task</a:t>
            </a:r>
            <a:r>
              <a:rPr lang="en-US" altLang="zh-CN" sz="1800" dirty="0" err="1">
                <a:solidFill>
                  <a:srgbClr val="000000"/>
                </a:solidFill>
                <a:highlight>
                  <a:srgbClr val="FFFFFF"/>
                </a:highlight>
                <a:latin typeface="Consolas" panose="020B0609020204030204" pitchFamily="49" charset="0"/>
              </a:rPr>
              <a:t>.Run</a:t>
            </a:r>
            <a:r>
              <a:rPr lang="en-US" altLang="zh-CN" sz="1800" dirty="0">
                <a:solidFill>
                  <a:srgbClr val="000000"/>
                </a:solidFill>
                <a:highlight>
                  <a:srgbClr val="FFFFFF"/>
                </a:highlight>
                <a:latin typeface="Consolas" panose="020B0609020204030204" pitchFamily="49" charset="0"/>
              </a:rPr>
              <a:t>(() =&gt; { </a:t>
            </a:r>
            <a:r>
              <a:rPr lang="en-US" altLang="zh-CN" sz="1800" dirty="0">
                <a:solidFill>
                  <a:srgbClr val="0000FF"/>
                </a:solidFill>
                <a:highlight>
                  <a:srgbClr val="FFFFFF"/>
                </a:highlight>
                <a:latin typeface="Consolas" panose="020B0609020204030204" pitchFamily="49" charset="0"/>
              </a:rPr>
              <a:t>return</a:t>
            </a:r>
            <a:r>
              <a:rPr lang="en-US" altLang="zh-CN" sz="1800" dirty="0">
                <a:solidFill>
                  <a:srgbClr val="000000"/>
                </a:solidFill>
                <a:highlight>
                  <a:srgbClr val="FFFFFF"/>
                </a:highlight>
                <a:latin typeface="Consolas" panose="020B0609020204030204" pitchFamily="49" charset="0"/>
              </a:rPr>
              <a:t> 34; }),</a:t>
            </a:r>
          </a:p>
          <a:p>
            <a:pPr marL="0" indent="0">
              <a:buNone/>
            </a:pPr>
            <a:r>
              <a:rPr lang="en-US" altLang="zh-CN" sz="1800" dirty="0">
                <a:solidFill>
                  <a:srgbClr val="000000"/>
                </a:solidFill>
                <a:highlight>
                  <a:srgbClr val="FFFFFF"/>
                </a:highlight>
                <a:latin typeface="Consolas" panose="020B0609020204030204" pitchFamily="49" charset="0"/>
              </a:rPr>
              <a:t>                </a:t>
            </a:r>
            <a:r>
              <a:rPr lang="en-US" altLang="zh-CN" sz="1800" dirty="0" err="1">
                <a:solidFill>
                  <a:srgbClr val="2B91AF"/>
                </a:solidFill>
                <a:highlight>
                  <a:srgbClr val="FFFFFF"/>
                </a:highlight>
                <a:latin typeface="Consolas" panose="020B0609020204030204" pitchFamily="49" charset="0"/>
              </a:rPr>
              <a:t>Task</a:t>
            </a:r>
            <a:r>
              <a:rPr lang="en-US" altLang="zh-CN" sz="1800" dirty="0" err="1">
                <a:solidFill>
                  <a:srgbClr val="000000"/>
                </a:solidFill>
                <a:highlight>
                  <a:srgbClr val="FFFFFF"/>
                </a:highlight>
                <a:latin typeface="Consolas" panose="020B0609020204030204" pitchFamily="49" charset="0"/>
              </a:rPr>
              <a:t>.Run</a:t>
            </a:r>
            <a:r>
              <a:rPr lang="en-US" altLang="zh-CN" sz="1800" dirty="0">
                <a:solidFill>
                  <a:srgbClr val="000000"/>
                </a:solidFill>
                <a:highlight>
                  <a:srgbClr val="FFFFFF"/>
                </a:highlight>
                <a:latin typeface="Consolas" panose="020B0609020204030204" pitchFamily="49" charset="0"/>
              </a:rPr>
              <a:t>(() =&gt; { </a:t>
            </a:r>
            <a:r>
              <a:rPr lang="en-US" altLang="zh-CN" sz="1800" dirty="0">
                <a:solidFill>
                  <a:srgbClr val="0000FF"/>
                </a:solidFill>
                <a:highlight>
                  <a:srgbClr val="FFFFFF"/>
                </a:highlight>
                <a:latin typeface="Consolas" panose="020B0609020204030204" pitchFamily="49" charset="0"/>
              </a:rPr>
              <a:t>return</a:t>
            </a:r>
            <a:r>
              <a:rPr lang="en-US" altLang="zh-CN" sz="1800" dirty="0">
                <a:solidFill>
                  <a:srgbClr val="000000"/>
                </a:solidFill>
                <a:highlight>
                  <a:srgbClr val="FFFFFF"/>
                </a:highlight>
                <a:latin typeface="Consolas" panose="020B0609020204030204" pitchFamily="49" charset="0"/>
              </a:rPr>
              <a:t> 8; })</a:t>
            </a:r>
          </a:p>
          <a:p>
            <a:pPr marL="0" indent="0">
              <a:buNone/>
            </a:pPr>
            <a:r>
              <a:rPr lang="zh-CN" altLang="en-US" sz="1800" dirty="0">
                <a:solidFill>
                  <a:srgbClr val="000000"/>
                </a:solidFill>
                <a:highlight>
                  <a:srgbClr val="FFFFFF"/>
                </a:highlight>
                <a:latin typeface="Consolas" panose="020B0609020204030204" pitchFamily="49" charset="0"/>
              </a:rPr>
              <a:t>            </a:t>
            </a:r>
            <a:r>
              <a:rPr lang="en-US" altLang="zh-CN" sz="1800" dirty="0">
                <a:solidFill>
                  <a:srgbClr val="000000"/>
                </a:solidFill>
                <a:highlight>
                  <a:srgbClr val="FFFFFF"/>
                </a:highlight>
                <a:latin typeface="Consolas" panose="020B0609020204030204" pitchFamily="49" charset="0"/>
              </a:rPr>
              <a:t>};</a:t>
            </a:r>
          </a:p>
          <a:p>
            <a:pPr marL="0" indent="0">
              <a:buNone/>
            </a:pPr>
            <a:endParaRPr lang="zh-CN" altLang="en-US" sz="1800" dirty="0">
              <a:solidFill>
                <a:srgbClr val="000000"/>
              </a:solidFill>
              <a:highlight>
                <a:srgbClr val="FFFFFF"/>
              </a:highlight>
              <a:latin typeface="Consolas" panose="020B0609020204030204" pitchFamily="49" charset="0"/>
            </a:endParaRPr>
          </a:p>
          <a:p>
            <a:pPr marL="0" indent="0">
              <a:buNone/>
            </a:pPr>
            <a:r>
              <a:rPr lang="en-US" altLang="zh-CN" sz="1800" dirty="0">
                <a:solidFill>
                  <a:srgbClr val="000000"/>
                </a:solidFill>
                <a:highlight>
                  <a:srgbClr val="FFFFFF"/>
                </a:highlight>
                <a:latin typeface="Consolas" panose="020B0609020204030204" pitchFamily="49" charset="0"/>
              </a:rPr>
              <a:t>            </a:t>
            </a:r>
            <a:r>
              <a:rPr lang="en-US" altLang="zh-CN" sz="1800" dirty="0">
                <a:solidFill>
                  <a:srgbClr val="0000FF"/>
                </a:solidFill>
                <a:highlight>
                  <a:srgbClr val="FFFFFF"/>
                </a:highlight>
                <a:latin typeface="Consolas" panose="020B0609020204030204" pitchFamily="49" charset="0"/>
              </a:rPr>
              <a:t>var</a:t>
            </a:r>
            <a:r>
              <a:rPr lang="en-US" altLang="zh-CN" sz="1800" dirty="0">
                <a:solidFill>
                  <a:srgbClr val="000000"/>
                </a:solidFill>
                <a:highlight>
                  <a:srgbClr val="FFFFFF"/>
                </a:highlight>
                <a:latin typeface="Consolas" panose="020B0609020204030204" pitchFamily="49" charset="0"/>
              </a:rPr>
              <a:t> continuation = </a:t>
            </a:r>
            <a:r>
              <a:rPr lang="en-US" altLang="zh-CN" sz="1800" dirty="0" err="1">
                <a:solidFill>
                  <a:srgbClr val="2B91AF"/>
                </a:solidFill>
                <a:highlight>
                  <a:srgbClr val="FFFFFF"/>
                </a:highlight>
                <a:latin typeface="Consolas" panose="020B0609020204030204" pitchFamily="49" charset="0"/>
              </a:rPr>
              <a:t>Task</a:t>
            </a:r>
            <a:r>
              <a:rPr lang="en-US" altLang="zh-CN" sz="1800" dirty="0" err="1">
                <a:solidFill>
                  <a:srgbClr val="000000"/>
                </a:solidFill>
                <a:highlight>
                  <a:srgbClr val="FFFFFF"/>
                </a:highlight>
                <a:latin typeface="Consolas" panose="020B0609020204030204" pitchFamily="49" charset="0"/>
              </a:rPr>
              <a:t>.Factory.ContinueWhenAll</a:t>
            </a:r>
            <a:r>
              <a:rPr lang="en-US" altLang="zh-CN" sz="1800" dirty="0">
                <a:solidFill>
                  <a:srgbClr val="000000"/>
                </a:solidFill>
                <a:highlight>
                  <a:srgbClr val="FFFFFF"/>
                </a:highlight>
                <a:latin typeface="Consolas" panose="020B0609020204030204" pitchFamily="49" charset="0"/>
              </a:rPr>
              <a:t>(tasks,</a:t>
            </a:r>
          </a:p>
          <a:p>
            <a:pPr marL="0" indent="0">
              <a:buNone/>
            </a:pPr>
            <a:r>
              <a:rPr lang="en-US" altLang="zh-CN" sz="1800" dirty="0">
                <a:solidFill>
                  <a:srgbClr val="000000"/>
                </a:solidFill>
                <a:highlight>
                  <a:srgbClr val="FFFFFF"/>
                </a:highlight>
                <a:latin typeface="Consolas" panose="020B0609020204030204" pitchFamily="49" charset="0"/>
              </a:rPr>
              <a:t>                    (antecedents) =&gt; {</a:t>
            </a:r>
          </a:p>
          <a:p>
            <a:pPr marL="0" indent="0">
              <a:buNone/>
            </a:pPr>
            <a:r>
              <a:rPr lang="en-US" altLang="zh-CN" sz="1800" dirty="0">
                <a:solidFill>
                  <a:srgbClr val="000000"/>
                </a:solidFill>
                <a:highlight>
                  <a:srgbClr val="FFFFFF"/>
                </a:highlight>
                <a:latin typeface="Consolas" panose="020B0609020204030204" pitchFamily="49" charset="0"/>
              </a:rPr>
              <a:t>                        </a:t>
            </a:r>
            <a:r>
              <a:rPr lang="en-US" altLang="zh-CN" sz="1800" dirty="0">
                <a:solidFill>
                  <a:srgbClr val="0000FF"/>
                </a:solidFill>
                <a:highlight>
                  <a:srgbClr val="FFFFFF"/>
                </a:highlight>
                <a:latin typeface="Consolas" panose="020B0609020204030204" pitchFamily="49" charset="0"/>
              </a:rPr>
              <a:t>int</a:t>
            </a:r>
            <a:r>
              <a:rPr lang="en-US" altLang="zh-CN" sz="1800" dirty="0">
                <a:solidFill>
                  <a:srgbClr val="000000"/>
                </a:solidFill>
                <a:highlight>
                  <a:srgbClr val="FFFFFF"/>
                </a:highlight>
                <a:latin typeface="Consolas" panose="020B0609020204030204" pitchFamily="49" charset="0"/>
              </a:rPr>
              <a:t> answer = antecedents[0].Result + antecedents[1].Result;</a:t>
            </a:r>
          </a:p>
          <a:p>
            <a:pPr marL="0" indent="0">
              <a:buNone/>
            </a:pPr>
            <a:r>
              <a:rPr lang="en-US" altLang="zh-CN" sz="1800" dirty="0">
                <a:solidFill>
                  <a:srgbClr val="000000"/>
                </a:solidFill>
                <a:highlight>
                  <a:srgbClr val="FFFFFF"/>
                </a:highlight>
                <a:latin typeface="Consolas" panose="020B0609020204030204" pitchFamily="49" charset="0"/>
              </a:rPr>
              <a:t>                        </a:t>
            </a:r>
            <a:r>
              <a:rPr lang="en-US" altLang="zh-CN" sz="1800" dirty="0">
                <a:solidFill>
                  <a:srgbClr val="2B91AF"/>
                </a:solidFill>
                <a:highlight>
                  <a:srgbClr val="FFFFFF"/>
                </a:highlight>
                <a:latin typeface="Consolas" panose="020B0609020204030204" pitchFamily="49" charset="0"/>
              </a:rPr>
              <a:t>Console</a:t>
            </a:r>
            <a:r>
              <a:rPr lang="en-US" altLang="zh-CN" sz="1800" dirty="0">
                <a:solidFill>
                  <a:srgbClr val="000000"/>
                </a:solidFill>
                <a:highlight>
                  <a:srgbClr val="FFFFFF"/>
                </a:highlight>
                <a:latin typeface="Consolas" panose="020B0609020204030204" pitchFamily="49" charset="0"/>
              </a:rPr>
              <a:t>.WriteLine(</a:t>
            </a:r>
            <a:r>
              <a:rPr lang="en-US" altLang="zh-CN" sz="1800" dirty="0">
                <a:solidFill>
                  <a:srgbClr val="A31515"/>
                </a:solidFill>
                <a:highlight>
                  <a:srgbClr val="FFFFFF"/>
                </a:highlight>
                <a:latin typeface="Consolas" panose="020B0609020204030204" pitchFamily="49" charset="0"/>
              </a:rPr>
              <a:t>"The answer is {0}"</a:t>
            </a:r>
            <a:r>
              <a:rPr lang="en-US" altLang="zh-CN" sz="1800" dirty="0">
                <a:solidFill>
                  <a:srgbClr val="000000"/>
                </a:solidFill>
                <a:highlight>
                  <a:srgbClr val="FFFFFF"/>
                </a:highlight>
                <a:latin typeface="Consolas" panose="020B0609020204030204" pitchFamily="49" charset="0"/>
              </a:rPr>
              <a:t>, answer);</a:t>
            </a:r>
          </a:p>
          <a:p>
            <a:pPr marL="0" indent="0">
              <a:buNone/>
            </a:pPr>
            <a:r>
              <a:rPr lang="zh-CN" altLang="en-US" sz="1800" dirty="0">
                <a:solidFill>
                  <a:srgbClr val="000000"/>
                </a:solidFill>
                <a:highlight>
                  <a:srgbClr val="FFFFFF"/>
                </a:highlight>
                <a:latin typeface="Consolas" panose="020B0609020204030204" pitchFamily="49" charset="0"/>
              </a:rPr>
              <a:t>                    </a:t>
            </a:r>
            <a:r>
              <a:rPr lang="en-US" altLang="zh-CN" sz="1800" dirty="0">
                <a:solidFill>
                  <a:srgbClr val="000000"/>
                </a:solidFill>
                <a:highlight>
                  <a:srgbClr val="FFFFFF"/>
                </a:highlight>
                <a:latin typeface="Consolas" panose="020B0609020204030204" pitchFamily="49" charset="0"/>
              </a:rPr>
              <a:t>});</a:t>
            </a:r>
          </a:p>
          <a:p>
            <a:pPr marL="0" indent="0">
              <a:buNone/>
            </a:pPr>
            <a:r>
              <a:rPr lang="en-US" altLang="zh-CN" sz="1800" dirty="0">
                <a:solidFill>
                  <a:srgbClr val="000000"/>
                </a:solidFill>
                <a:highlight>
                  <a:srgbClr val="FFFFFF"/>
                </a:highlight>
                <a:latin typeface="Consolas" panose="020B0609020204030204" pitchFamily="49" charset="0"/>
              </a:rPr>
              <a:t>            </a:t>
            </a:r>
            <a:r>
              <a:rPr lang="en-US" altLang="zh-CN" sz="1800" dirty="0" err="1">
                <a:solidFill>
                  <a:srgbClr val="000000"/>
                </a:solidFill>
                <a:highlight>
                  <a:srgbClr val="FFFFFF"/>
                </a:highlight>
                <a:latin typeface="Consolas" panose="020B0609020204030204" pitchFamily="49" charset="0"/>
              </a:rPr>
              <a:t>continuation.Wait</a:t>
            </a:r>
            <a:r>
              <a:rPr lang="en-US" altLang="zh-CN" sz="1800" dirty="0" smtClean="0">
                <a:solidFill>
                  <a:srgbClr val="000000"/>
                </a:solidFill>
                <a:highlight>
                  <a:srgbClr val="FFFFFF"/>
                </a:highlight>
                <a:latin typeface="Consolas" panose="020B0609020204030204" pitchFamily="49" charset="0"/>
              </a:rPr>
              <a:t>();</a:t>
            </a:r>
          </a:p>
          <a:p>
            <a:pPr marL="0" indent="0">
              <a:buNone/>
            </a:pPr>
            <a:endParaRPr lang="en-US" altLang="zh-CN" sz="1800" dirty="0" smtClean="0">
              <a:solidFill>
                <a:srgbClr val="0000FF"/>
              </a:solidFill>
              <a:highlight>
                <a:srgbClr val="FFFFFF"/>
              </a:highlight>
              <a:latin typeface="Consolas" panose="020B0609020204030204" pitchFamily="49" charset="0"/>
            </a:endParaRPr>
          </a:p>
          <a:p>
            <a:pPr>
              <a:buFont typeface="Wingdings" panose="05000000000000000000" pitchFamily="2" charset="2"/>
              <a:buChar char="u"/>
            </a:pPr>
            <a:r>
              <a:rPr lang="en-US" altLang="zh-CN" sz="1800" dirty="0" smtClean="0">
                <a:solidFill>
                  <a:srgbClr val="0000FF"/>
                </a:solidFill>
                <a:highlight>
                  <a:srgbClr val="FFFFFF"/>
                </a:highlight>
                <a:latin typeface="Consolas" panose="020B0609020204030204" pitchFamily="49" charset="0"/>
              </a:rPr>
              <a:t>Continuation Options</a:t>
            </a:r>
          </a:p>
          <a:p>
            <a:pPr marL="0" indent="0">
              <a:buNone/>
            </a:pPr>
            <a:r>
              <a:rPr lang="en-US" altLang="zh-CN" sz="1800" dirty="0">
                <a:solidFill>
                  <a:srgbClr val="1382CE"/>
                </a:solidFill>
                <a:latin typeface="Segoe UI" panose="020B0502040204020203" pitchFamily="34" charset="0"/>
              </a:rPr>
              <a:t>	</a:t>
            </a:r>
            <a:r>
              <a:rPr lang="en-US" altLang="zh-CN" sz="1800" dirty="0" err="1" smtClean="0">
                <a:solidFill>
                  <a:srgbClr val="1382CE"/>
                </a:solidFill>
                <a:latin typeface="Segoe UI" panose="020B0502040204020203" pitchFamily="34" charset="0"/>
              </a:rPr>
              <a:t>AttachedToParent</a:t>
            </a:r>
            <a:r>
              <a:rPr lang="en-US" altLang="zh-CN" sz="1800" dirty="0" smtClean="0">
                <a:solidFill>
                  <a:srgbClr val="1382CE"/>
                </a:solidFill>
                <a:latin typeface="Segoe UI" panose="020B0502040204020203" pitchFamily="34" charset="0"/>
              </a:rPr>
              <a:t>, NotOnFaulted, NotOnCanceled, OnlyOnRanToCompletion, </a:t>
            </a:r>
            <a:r>
              <a:rPr lang="en-US" altLang="zh-CN" sz="1800" dirty="0">
                <a:solidFill>
                  <a:srgbClr val="1382CE"/>
                </a:solidFill>
                <a:latin typeface="Segoe UI" panose="020B0502040204020203" pitchFamily="34" charset="0"/>
              </a:rPr>
              <a:t>OnlyOnFaulted, OnlyOnCanceled</a:t>
            </a:r>
            <a:endParaRPr lang="en-US" altLang="zh-CN" sz="1800" dirty="0">
              <a:solidFill>
                <a:srgbClr val="000000"/>
              </a:solidFill>
              <a:highlight>
                <a:srgbClr val="FFFFFF"/>
              </a:highlight>
              <a:latin typeface="Consolas" panose="020B0609020204030204" pitchFamily="49" charset="0"/>
            </a:endParaRPr>
          </a:p>
          <a:p>
            <a:pPr marL="0" indent="0">
              <a:buNone/>
            </a:pPr>
            <a:endParaRPr lang="en-US" altLang="zh-CN" sz="1800" dirty="0">
              <a:solidFill>
                <a:srgbClr val="000000"/>
              </a:solidFill>
              <a:highlight>
                <a:srgbClr val="FFFFFF"/>
              </a:highlight>
              <a:latin typeface="Consolas" panose="020B0609020204030204" pitchFamily="49" charset="0"/>
            </a:endParaRPr>
          </a:p>
          <a:p>
            <a:pPr marL="0" indent="0">
              <a:buNone/>
            </a:pPr>
            <a:endParaRPr lang="zh-CN" altLang="en-US" sz="1800" dirty="0"/>
          </a:p>
        </p:txBody>
      </p:sp>
    </p:spTree>
    <p:extLst>
      <p:ext uri="{BB962C8B-B14F-4D97-AF65-F5344CB8AC3E}">
        <p14:creationId xmlns:p14="http://schemas.microsoft.com/office/powerpoint/2010/main" val="5408265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 Parallelism 3</a:t>
            </a:r>
            <a:endParaRPr lang="zh-CN" altLang="en-US" dirty="0"/>
          </a:p>
        </p:txBody>
      </p:sp>
      <p:sp>
        <p:nvSpPr>
          <p:cNvPr id="3" name="Text Placeholder 2"/>
          <p:cNvSpPr>
            <a:spLocks noGrp="1"/>
          </p:cNvSpPr>
          <p:nvPr>
            <p:ph type="body" sz="quarter" idx="10"/>
          </p:nvPr>
        </p:nvSpPr>
        <p:spPr>
          <a:xfrm>
            <a:off x="529662" y="1084731"/>
            <a:ext cx="11375536" cy="5909794"/>
          </a:xfrm>
        </p:spPr>
        <p:txBody>
          <a:bodyPr/>
          <a:lstStyle/>
          <a:p>
            <a:pPr>
              <a:lnSpc>
                <a:spcPct val="150000"/>
              </a:lnSpc>
              <a:buFont typeface="Wingdings" panose="05000000000000000000" pitchFamily="2" charset="2"/>
              <a:buChar char="u"/>
            </a:pPr>
            <a:r>
              <a:rPr lang="en-US" altLang="zh-CN" sz="2400" b="1" dirty="0" smtClean="0">
                <a:solidFill>
                  <a:schemeClr val="tx1"/>
                </a:solidFill>
                <a:highlight>
                  <a:srgbClr val="FFFFFF"/>
                </a:highlight>
                <a:latin typeface="Consolas" panose="020B0609020204030204" pitchFamily="49" charset="0"/>
              </a:rPr>
              <a:t>Nested Tasks and Child Tasks</a:t>
            </a:r>
          </a:p>
          <a:p>
            <a:pPr marL="0" lvl="0" indent="0">
              <a:buNone/>
            </a:pPr>
            <a:endParaRPr lang="en-US" altLang="zh-CN" sz="1800" dirty="0" smtClean="0">
              <a:solidFill>
                <a:srgbClr val="0000FF"/>
              </a:solidFill>
              <a:latin typeface="Consolas" panose="020B0609020204030204" pitchFamily="49" charset="0"/>
              <a:cs typeface="Consolas" panose="020B0609020204030204" pitchFamily="49" charset="0"/>
            </a:endParaRPr>
          </a:p>
          <a:p>
            <a:pPr marL="0" lvl="0" indent="0">
              <a:buNone/>
            </a:pPr>
            <a:r>
              <a:rPr lang="zh-CN" altLang="zh-CN" sz="1800" dirty="0" smtClean="0">
                <a:solidFill>
                  <a:srgbClr val="0000FF"/>
                </a:solidFill>
                <a:latin typeface="Consolas" panose="020B0609020204030204" pitchFamily="49" charset="0"/>
                <a:cs typeface="Consolas" panose="020B0609020204030204" pitchFamily="49" charset="0"/>
              </a:rPr>
              <a:t>static</a:t>
            </a:r>
            <a:r>
              <a:rPr lang="zh-CN"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a:solidFill>
                  <a:srgbClr val="0000FF"/>
                </a:solidFill>
                <a:latin typeface="Consolas" panose="020B0609020204030204" pitchFamily="49" charset="0"/>
                <a:cs typeface="Consolas" panose="020B0609020204030204" pitchFamily="49" charset="0"/>
              </a:rPr>
              <a:t>void</a:t>
            </a:r>
            <a:r>
              <a:rPr lang="zh-CN" altLang="zh-CN" sz="1800" dirty="0">
                <a:solidFill>
                  <a:srgbClr val="000000"/>
                </a:solidFill>
                <a:latin typeface="Consolas" panose="020B0609020204030204" pitchFamily="49" charset="0"/>
                <a:cs typeface="Consolas" panose="020B0609020204030204" pitchFamily="49" charset="0"/>
              </a:rPr>
              <a:t> SimpleNestedTask() {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FF"/>
                </a:solidFill>
                <a:latin typeface="Consolas" panose="020B0609020204030204" pitchFamily="49" charset="0"/>
                <a:cs typeface="Consolas" panose="020B0609020204030204" pitchFamily="49" charset="0"/>
              </a:rPr>
              <a:t>var</a:t>
            </a:r>
            <a:r>
              <a:rPr lang="zh-CN"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a:solidFill>
                  <a:srgbClr val="000000"/>
                </a:solidFill>
                <a:latin typeface="Consolas" panose="020B0609020204030204" pitchFamily="49" charset="0"/>
                <a:cs typeface="Consolas" panose="020B0609020204030204" pitchFamily="49" charset="0"/>
              </a:rPr>
              <a:t>parent = Task.Factory.StartNew(() =&gt; {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Console.WriteLine</a:t>
            </a:r>
            <a:r>
              <a:rPr lang="zh-CN" altLang="zh-CN" sz="1800" dirty="0">
                <a:solidFill>
                  <a:srgbClr val="000000"/>
                </a:solidFill>
                <a:latin typeface="Consolas" panose="020B0609020204030204" pitchFamily="49" charset="0"/>
                <a:cs typeface="Consolas" panose="020B0609020204030204" pitchFamily="49" charset="0"/>
              </a:rPr>
              <a:t>(</a:t>
            </a:r>
            <a:r>
              <a:rPr lang="zh-CN" altLang="zh-CN" sz="1800" dirty="0">
                <a:solidFill>
                  <a:srgbClr val="A31515"/>
                </a:solidFill>
                <a:latin typeface="Consolas" panose="020B0609020204030204" pitchFamily="49" charset="0"/>
                <a:cs typeface="Consolas" panose="020B0609020204030204" pitchFamily="49" charset="0"/>
              </a:rPr>
              <a:t>"Outer task executing</a:t>
            </a:r>
            <a:r>
              <a:rPr lang="zh-CN" altLang="zh-CN" sz="1800" dirty="0" smtClean="0">
                <a:solidFill>
                  <a:srgbClr val="A31515"/>
                </a:solidFill>
                <a:latin typeface="Consolas" panose="020B0609020204030204" pitchFamily="49" charset="0"/>
                <a:cs typeface="Consolas" panose="020B0609020204030204" pitchFamily="49" charset="0"/>
              </a:rPr>
              <a:t>."</a:t>
            </a:r>
            <a:r>
              <a:rPr lang="zh-CN" altLang="zh-CN" sz="1800" dirty="0" smtClean="0">
                <a:solidFill>
                  <a:srgbClr val="000000"/>
                </a:solidFill>
                <a:latin typeface="Consolas" panose="020B0609020204030204" pitchFamily="49" charset="0"/>
                <a:cs typeface="Consolas" panose="020B0609020204030204" pitchFamily="49" charset="0"/>
              </a:rPr>
              <a:t>);</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zh-CN" altLang="zh-CN" sz="1800" dirty="0" smtClean="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FF"/>
                </a:solidFill>
                <a:latin typeface="Consolas" panose="020B0609020204030204" pitchFamily="49" charset="0"/>
                <a:cs typeface="Consolas" panose="020B0609020204030204" pitchFamily="49" charset="0"/>
              </a:rPr>
              <a:t>var</a:t>
            </a:r>
            <a:r>
              <a:rPr lang="zh-CN"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a:solidFill>
                  <a:srgbClr val="000000"/>
                </a:solidFill>
                <a:latin typeface="Consolas" panose="020B0609020204030204" pitchFamily="49" charset="0"/>
                <a:cs typeface="Consolas" panose="020B0609020204030204" pitchFamily="49" charset="0"/>
              </a:rPr>
              <a:t>child = Task.Factory.StartNew(() =&gt; {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Console.WriteLine</a:t>
            </a:r>
            <a:r>
              <a:rPr lang="zh-CN" altLang="zh-CN" sz="1800" dirty="0">
                <a:solidFill>
                  <a:srgbClr val="000000"/>
                </a:solidFill>
                <a:latin typeface="Consolas" panose="020B0609020204030204" pitchFamily="49" charset="0"/>
                <a:cs typeface="Consolas" panose="020B0609020204030204" pitchFamily="49" charset="0"/>
              </a:rPr>
              <a:t>(</a:t>
            </a:r>
            <a:r>
              <a:rPr lang="zh-CN" altLang="zh-CN" sz="1800" dirty="0">
                <a:solidFill>
                  <a:srgbClr val="A31515"/>
                </a:solidFill>
                <a:latin typeface="Consolas" panose="020B0609020204030204" pitchFamily="49" charset="0"/>
                <a:cs typeface="Consolas" panose="020B0609020204030204" pitchFamily="49" charset="0"/>
              </a:rPr>
              <a:t>"Nested task starting."</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Thread.SpinWait(500000</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Console.WriteLine</a:t>
            </a:r>
            <a:r>
              <a:rPr lang="zh-CN" altLang="zh-CN" sz="1800" dirty="0">
                <a:solidFill>
                  <a:srgbClr val="000000"/>
                </a:solidFill>
                <a:latin typeface="Consolas" panose="020B0609020204030204" pitchFamily="49" charset="0"/>
                <a:cs typeface="Consolas" panose="020B0609020204030204" pitchFamily="49" charset="0"/>
              </a:rPr>
              <a:t>(</a:t>
            </a:r>
            <a:r>
              <a:rPr lang="zh-CN" altLang="zh-CN" sz="1800" dirty="0">
                <a:solidFill>
                  <a:srgbClr val="A31515"/>
                </a:solidFill>
                <a:latin typeface="Consolas" panose="020B0609020204030204" pitchFamily="49" charset="0"/>
                <a:cs typeface="Consolas" panose="020B0609020204030204" pitchFamily="49" charset="0"/>
              </a:rPr>
              <a:t>"Nested task completing."</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parent.Wait</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zh-CN" sz="1800" dirty="0">
                <a:solidFill>
                  <a:srgbClr val="000000"/>
                </a:solidFill>
                <a:latin typeface="Consolas" panose="020B0609020204030204" pitchFamily="49" charset="0"/>
                <a:cs typeface="Consolas" panose="020B0609020204030204" pitchFamily="49" charset="0"/>
              </a:rPr>
              <a:t> </a:t>
            </a:r>
            <a:r>
              <a:rPr lang="en-US" altLang="zh-CN" sz="1800" dirty="0" smtClean="0">
                <a:solidFill>
                  <a:srgbClr val="000000"/>
                </a:solidFill>
                <a:latin typeface="Consolas" panose="020B0609020204030204" pitchFamily="49" charset="0"/>
                <a:cs typeface="Consolas" panose="020B0609020204030204" pitchFamily="49" charset="0"/>
              </a:rPr>
              <a:t>   </a:t>
            </a:r>
            <a:r>
              <a:rPr lang="zh-CN" altLang="zh-CN" sz="1800" dirty="0" smtClean="0">
                <a:solidFill>
                  <a:srgbClr val="000000"/>
                </a:solidFill>
                <a:latin typeface="Consolas" panose="020B0609020204030204" pitchFamily="49" charset="0"/>
                <a:cs typeface="Consolas" panose="020B0609020204030204" pitchFamily="49" charset="0"/>
              </a:rPr>
              <a:t>Console.WriteLine</a:t>
            </a:r>
            <a:r>
              <a:rPr lang="zh-CN" altLang="zh-CN" sz="1800" dirty="0">
                <a:solidFill>
                  <a:srgbClr val="000000"/>
                </a:solidFill>
                <a:latin typeface="Consolas" panose="020B0609020204030204" pitchFamily="49" charset="0"/>
                <a:cs typeface="Consolas" panose="020B0609020204030204" pitchFamily="49" charset="0"/>
              </a:rPr>
              <a:t>(</a:t>
            </a:r>
            <a:r>
              <a:rPr lang="zh-CN" altLang="zh-CN" sz="1800" dirty="0">
                <a:solidFill>
                  <a:srgbClr val="A31515"/>
                </a:solidFill>
                <a:latin typeface="Consolas" panose="020B0609020204030204" pitchFamily="49" charset="0"/>
                <a:cs typeface="Consolas" panose="020B0609020204030204" pitchFamily="49" charset="0"/>
              </a:rPr>
              <a:t>"Outer has completed."</a:t>
            </a:r>
            <a:r>
              <a:rPr lang="zh-CN" altLang="zh-CN" sz="1800" dirty="0">
                <a:solidFill>
                  <a:srgbClr val="000000"/>
                </a:solidFill>
                <a:latin typeface="Consolas" panose="020B0609020204030204" pitchFamily="49" charset="0"/>
                <a:cs typeface="Consolas" panose="020B0609020204030204" pitchFamily="49" charset="0"/>
              </a:rPr>
              <a:t>); </a:t>
            </a:r>
            <a:endParaRPr lang="en-US" altLang="zh-CN" sz="1800" dirty="0" smtClean="0">
              <a:solidFill>
                <a:srgbClr val="000000"/>
              </a:solidFill>
              <a:latin typeface="Consolas" panose="020B0609020204030204" pitchFamily="49" charset="0"/>
              <a:cs typeface="Consolas" panose="020B0609020204030204" pitchFamily="49" charset="0"/>
            </a:endParaRPr>
          </a:p>
          <a:p>
            <a:pPr marL="0" lvl="0" indent="0">
              <a:buNone/>
            </a:pPr>
            <a:r>
              <a:rPr lang="zh-CN" altLang="zh-CN" sz="1800" dirty="0" smtClean="0">
                <a:solidFill>
                  <a:srgbClr val="000000"/>
                </a:solidFill>
                <a:latin typeface="Consolas" panose="020B0609020204030204" pitchFamily="49" charset="0"/>
                <a:cs typeface="Consolas" panose="020B0609020204030204" pitchFamily="49" charset="0"/>
              </a:rPr>
              <a:t>}</a:t>
            </a:r>
            <a:r>
              <a:rPr lang="zh-CN" altLang="zh-CN" sz="2400" dirty="0" smtClean="0">
                <a:solidFill>
                  <a:schemeClr val="tx1"/>
                </a:solidFill>
              </a:rPr>
              <a:t> </a:t>
            </a:r>
            <a:endParaRPr lang="zh-CN" altLang="zh-CN" sz="4000" dirty="0">
              <a:solidFill>
                <a:schemeClr val="tx1"/>
              </a:solidFill>
              <a:latin typeface="Arial" panose="020B0604020202020204" pitchFamily="34" charset="0"/>
            </a:endParaRPr>
          </a:p>
          <a:p>
            <a:pPr marL="0" indent="0">
              <a:buNone/>
            </a:pPr>
            <a:endParaRPr lang="en-US" altLang="zh-CN" sz="1800" dirty="0" smtClean="0">
              <a:solidFill>
                <a:srgbClr val="000000"/>
              </a:solidFill>
              <a:highlight>
                <a:srgbClr val="FFFFFF"/>
              </a:highlight>
              <a:latin typeface="Consolas" panose="020B0609020204030204" pitchFamily="49" charset="0"/>
            </a:endParaRPr>
          </a:p>
          <a:p>
            <a:pPr marL="0" indent="0">
              <a:buNone/>
            </a:pPr>
            <a:endParaRPr lang="en-US" altLang="zh-CN" sz="1800" dirty="0" smtClean="0">
              <a:solidFill>
                <a:srgbClr val="000000"/>
              </a:solidFill>
              <a:highlight>
                <a:srgbClr val="FFFFFF"/>
              </a:highlight>
              <a:latin typeface="Consolas" panose="020B0609020204030204" pitchFamily="49" charset="0"/>
            </a:endParaRPr>
          </a:p>
          <a:p>
            <a:pPr marL="0" indent="0">
              <a:buNone/>
            </a:pPr>
            <a:endParaRPr lang="en-US" altLang="zh-CN" sz="1800" dirty="0">
              <a:solidFill>
                <a:srgbClr val="000000"/>
              </a:solidFill>
              <a:highlight>
                <a:srgbClr val="FFFFFF"/>
              </a:highlight>
              <a:latin typeface="Consolas" panose="020B0609020204030204" pitchFamily="49" charset="0"/>
            </a:endParaRPr>
          </a:p>
          <a:p>
            <a:pPr marL="0" indent="0">
              <a:buNone/>
            </a:pPr>
            <a:endParaRPr lang="zh-CN" altLang="en-US" sz="1800" dirty="0"/>
          </a:p>
        </p:txBody>
      </p:sp>
      <p:sp>
        <p:nvSpPr>
          <p:cNvPr id="7" name="Rectangle 4"/>
          <p:cNvSpPr>
            <a:spLocks noChangeArrowheads="1"/>
          </p:cNvSpPr>
          <p:nvPr/>
        </p:nvSpPr>
        <p:spPr bwMode="auto">
          <a:xfrm>
            <a:off x="8026164" y="1950949"/>
            <a:ext cx="441031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Sample output: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8000"/>
                </a:solidFill>
                <a:latin typeface="Consolas" panose="020B0609020204030204" pitchFamily="49" charset="0"/>
                <a:cs typeface="Consolas" panose="020B0609020204030204" pitchFamily="49" charset="0"/>
              </a:rPr>
              <a:t>	</a:t>
            </a: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Outer task executing.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8000"/>
                </a:solidFill>
                <a:latin typeface="Consolas" panose="020B0609020204030204" pitchFamily="49" charset="0"/>
                <a:cs typeface="Consolas" panose="020B0609020204030204" pitchFamily="49" charset="0"/>
              </a:rPr>
              <a:t> </a:t>
            </a:r>
            <a:r>
              <a:rPr lang="en-US" altLang="zh-CN" dirty="0" smtClean="0">
                <a:solidFill>
                  <a:srgbClr val="008000"/>
                </a:solidFill>
                <a:latin typeface="Consolas" panose="020B0609020204030204" pitchFamily="49" charset="0"/>
                <a:cs typeface="Consolas" panose="020B0609020204030204" pitchFamily="49" charset="0"/>
              </a:rPr>
              <a:t> 	</a:t>
            </a: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Nested task starting.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8000"/>
                </a:solidFill>
                <a:latin typeface="Consolas" panose="020B0609020204030204" pitchFamily="49" charset="0"/>
                <a:cs typeface="Consolas" panose="020B0609020204030204" pitchFamily="49" charset="0"/>
              </a:rPr>
              <a:t>	</a:t>
            </a: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Outer has completed.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8000"/>
                </a:solidFill>
                <a:latin typeface="Consolas" panose="020B0609020204030204" pitchFamily="49" charset="0"/>
                <a:cs typeface="Consolas" panose="020B0609020204030204" pitchFamily="49" charset="0"/>
              </a:rPr>
              <a:t>	</a:t>
            </a: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Nested task completing. </a:t>
            </a:r>
            <a:endParaRPr kumimoji="0" lang="en-US"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1609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harePoint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R16_BO_CT_Template_16x9.potx" id="{05790B7F-9C8A-4494-AA7C-1F0E14ABDB8A}" vid="{5189F93C-271B-4C72-BA44-3870AC796C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0" ma:contentTypeDescription="Create a new document." ma:contentTypeScope="" ma:versionID="16b75628e77f02951c453071cf8a016e">
  <xsd:schema xmlns:xsd="http://www.w3.org/2001/XMLSchema" xmlns:xs="http://www.w3.org/2001/XMLSchema" xmlns:p="http://schemas.microsoft.com/office/2006/metadata/properties" targetNamespace="http://schemas.microsoft.com/office/2006/metadata/properties" ma:root="true" ma:fieldsID="3bf1d1d65b83a35312c7df0375d09d6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3A54C81-9AB5-446A-878C-797D859B3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TechEd_2013_Speaker_PPT_Template</Template>
  <TotalTime>17677</TotalTime>
  <Words>3984</Words>
  <Application>Microsoft Office PowerPoint</Application>
  <PresentationFormat>Custom</PresentationFormat>
  <Paragraphs>583</Paragraphs>
  <Slides>28</Slides>
  <Notes>10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SharePoint Template 2012 - White Background</vt:lpstr>
      <vt:lpstr>5-30404_TR16_BO_CT_Template_16x9</vt:lpstr>
      <vt:lpstr>多线程、并行和异步</vt:lpstr>
      <vt:lpstr>多线程编程 – bug in code?</vt:lpstr>
      <vt:lpstr>Win32多线程概念</vt:lpstr>
      <vt:lpstr>.NET多线程</vt:lpstr>
      <vt:lpstr>并行计算 – .net 4.0+ </vt:lpstr>
      <vt:lpstr>Data Parallelism</vt:lpstr>
      <vt:lpstr>Task Parallelism 1</vt:lpstr>
      <vt:lpstr>Task Parallelism 2</vt:lpstr>
      <vt:lpstr>Task Parallelism 3</vt:lpstr>
      <vt:lpstr>Task Parallelism 3</vt:lpstr>
      <vt:lpstr>Task Parallelism 4</vt:lpstr>
      <vt:lpstr>Task Parallelism 5</vt:lpstr>
      <vt:lpstr>异步编程 async. programming</vt:lpstr>
      <vt:lpstr>异步编程 async. programming</vt:lpstr>
      <vt:lpstr>Understanding Async</vt:lpstr>
      <vt:lpstr>Task, Task&lt;TResult&gt;</vt:lpstr>
      <vt:lpstr>Parallel, Task.Run and async</vt:lpstr>
      <vt:lpstr>Parallel, Task.Run and async</vt:lpstr>
      <vt:lpstr>Is it CPU-bound, or I/O-bound?</vt:lpstr>
      <vt:lpstr>Parallel, Task.Run and async</vt:lpstr>
      <vt:lpstr>Parallel, Task.Run and async</vt:lpstr>
      <vt:lpstr>Parallel, Task.Run and async</vt:lpstr>
      <vt:lpstr>Parallel, Task.Run and async</vt:lpstr>
      <vt:lpstr>Parallel, Task.Run and async</vt:lpstr>
      <vt:lpstr>BlockCollection介绍</vt:lpstr>
      <vt:lpstr>错误重试 – Retry on fault</vt:lpstr>
      <vt:lpstr>await</vt:lpstr>
      <vt:lpstr>msdn reference</vt:lpstr>
    </vt:vector>
  </TitlesOfParts>
  <Manager>&lt;Comms manager/speech writer&gt;</Manager>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DEV-B318: Creating Async Libraries That Are Modular, Reusable and Fast, in Microsoft Visual C# and Visual Basic</dc:title>
  <dc:subject>TechEd 2013</dc:subject>
  <dc:creator>Alex Turner</dc:creator>
  <cp:keywords>TechEd 2013</cp:keywords>
  <dc:description>Template by: Jordan Cayabyab, Artitudes Design, Inc.
Formatting by: Dana KW, Silver Fox Productions, Inc.
Audience Type: Internal/External</dc:description>
  <cp:lastModifiedBy>Niu, Jack</cp:lastModifiedBy>
  <cp:revision>198</cp:revision>
  <dcterms:created xsi:type="dcterms:W3CDTF">2013-06-02T02:56:39Z</dcterms:created>
  <dcterms:modified xsi:type="dcterms:W3CDTF">2014-04-09T01:25:35Z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