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071" r:id="rId2"/>
    <p:sldId id="1473" r:id="rId3"/>
    <p:sldId id="1335" r:id="rId4"/>
    <p:sldId id="1519" r:id="rId5"/>
    <p:sldId id="1384" r:id="rId6"/>
    <p:sldId id="1523" r:id="rId7"/>
    <p:sldId id="1527" r:id="rId8"/>
    <p:sldId id="1524" r:id="rId9"/>
    <p:sldId id="1525" r:id="rId10"/>
    <p:sldId id="1520" r:id="rId11"/>
    <p:sldId id="1526" r:id="rId12"/>
    <p:sldId id="1528" r:id="rId13"/>
    <p:sldId id="1531" r:id="rId14"/>
    <p:sldId id="1529" r:id="rId15"/>
    <p:sldId id="1540" r:id="rId16"/>
    <p:sldId id="1533" r:id="rId17"/>
    <p:sldId id="1535" r:id="rId18"/>
    <p:sldId id="1536" r:id="rId19"/>
    <p:sldId id="1534" r:id="rId20"/>
    <p:sldId id="1537" r:id="rId21"/>
    <p:sldId id="1530" r:id="rId22"/>
    <p:sldId id="1539" r:id="rId23"/>
    <p:sldId id="1538" r:id="rId24"/>
    <p:sldId id="1553" r:id="rId25"/>
    <p:sldId id="1554" r:id="rId26"/>
    <p:sldId id="1555" r:id="rId27"/>
    <p:sldId id="1556" r:id="rId28"/>
    <p:sldId id="1558" r:id="rId29"/>
    <p:sldId id="1521" r:id="rId30"/>
    <p:sldId id="1510" r:id="rId31"/>
    <p:sldId id="1543" r:id="rId32"/>
    <p:sldId id="1541" r:id="rId33"/>
    <p:sldId id="1542" r:id="rId34"/>
    <p:sldId id="1544" r:id="rId35"/>
    <p:sldId id="1545" r:id="rId36"/>
    <p:sldId id="1546" r:id="rId37"/>
    <p:sldId id="1547" r:id="rId38"/>
    <p:sldId id="1548" r:id="rId39"/>
    <p:sldId id="1549" r:id="rId40"/>
    <p:sldId id="1550" r:id="rId41"/>
    <p:sldId id="1551" r:id="rId42"/>
    <p:sldId id="1552" r:id="rId43"/>
    <p:sldId id="1559" r:id="rId44"/>
    <p:sldId id="1561" r:id="rId45"/>
    <p:sldId id="1565" r:id="rId46"/>
    <p:sldId id="1566" r:id="rId47"/>
    <p:sldId id="1562" r:id="rId48"/>
    <p:sldId id="1564" r:id="rId49"/>
    <p:sldId id="1567" r:id="rId50"/>
    <p:sldId id="1563" r:id="rId51"/>
    <p:sldId id="1560" r:id="rId52"/>
    <p:sldId id="1568" r:id="rId53"/>
    <p:sldId id="1569" r:id="rId54"/>
    <p:sldId id="1570" r:id="rId55"/>
    <p:sldId id="1571" r:id="rId56"/>
    <p:sldId id="1572" r:id="rId57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14" autoAdjust="0"/>
  </p:normalViewPr>
  <p:slideViewPr>
    <p:cSldViewPr>
      <p:cViewPr varScale="1">
        <p:scale>
          <a:sx n="70" d="100"/>
          <a:sy n="70" d="100"/>
        </p:scale>
        <p:origin x="1410" y="66"/>
      </p:cViewPr>
      <p:guideLst>
        <p:guide orient="horz" pos="2162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>
        <p:guide orient="horz" pos="288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80F2-9A3A-4E4E-BE9B-DC619ACD769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0C302-9162-47CC-8748-E1F0C7C4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4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1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2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3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2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69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3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85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08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9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2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5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6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21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68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42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63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09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32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91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24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0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7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89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6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11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90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76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7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一般我们需要进行日志分析场景：直接在日志文件中 </a:t>
            </a:r>
            <a:r>
              <a:rPr lang="en-US" altLang="zh-CN" smtClean="0"/>
              <a:t>grep</a:t>
            </a:r>
            <a:r>
              <a:rPr lang="zh-CN" altLang="en-US" smtClean="0"/>
              <a:t>、</a:t>
            </a:r>
            <a:r>
              <a:rPr lang="en-US" altLang="zh-CN" smtClean="0"/>
              <a:t>awk </a:t>
            </a:r>
            <a:r>
              <a:rPr lang="zh-CN" altLang="en-US" smtClean="0"/>
              <a:t>就可以获得自己想要的信息。但在规模较大的场景中，此方法效率低下，面临问题包括日志量太大如何归档、文本搜索太慢怎么办、如何多维度查询。需要集中化的日志管理，所有服务器上的日志收集汇总。常见解决思路是建立集中式日志收集系统，将所有节点上的日志统一收集，管理，访问。</a:t>
            </a:r>
          </a:p>
          <a:p>
            <a:endParaRPr lang="zh-CN" altLang="en-US" smtClean="0"/>
          </a:p>
          <a:p>
            <a:r>
              <a:rPr lang="zh-CN" altLang="en-US" smtClean="0"/>
              <a:t>一般大型系统是一个分布式部署的架构，不同的服务模块部署在不同的服务器上，问题出现时，大部分情况需要根据问题暴露的关键信息，定位到具体的服务器和服务模块，构建一套集中式日志系统，可以提高定位问题的效率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82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99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98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12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63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86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05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575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048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1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961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83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4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5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0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F3C-910C-4D2F-B9F2-64051CA40EEA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094C-3F43-44AE-8B56-ED35B35BC1F4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B656-A76A-4177-BD3D-38B3F631F4E5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产品运行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7062-9915-46C1-936C-196E2A384C9C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市场分析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D4F1-7BA1-4F76-A0E5-2AC751B67864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投资回报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982F-A669-4523-BD82-6A2027A33DE1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614CF-A296-4612-8B52-70FFFBC6074C}" type="datetime1">
              <a:rPr lang="zh-CN" altLang="en-US" smtClean="0"/>
              <a:pPr>
                <a:defRPr/>
              </a:pPr>
              <a:t>2019/4/11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64D8-1DC1-4E8D-A1DA-484CA3218411}" type="datetime1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current/pipeline-to-pipeline.html" TargetMode="External"/><Relationship Id="rId13" Type="http://schemas.openxmlformats.org/officeDocument/2006/relationships/hyperlink" Target="https://www.elastic.co/guide/en/logstash/current/ls-to-ls.html" TargetMode="External"/><Relationship Id="rId3" Type="http://schemas.openxmlformats.org/officeDocument/2006/relationships/hyperlink" Target="https://www.elastic.co/guide/en/logstash/current/configuration-file-structure.html" TargetMode="External"/><Relationship Id="rId7" Type="http://schemas.openxmlformats.org/officeDocument/2006/relationships/hyperlink" Target="https://www.elastic.co/guide/en/logstash/current/multiple-pipelines.html" TargetMode="External"/><Relationship Id="rId12" Type="http://schemas.openxmlformats.org/officeDocument/2006/relationships/hyperlink" Target="https://www.elastic.co/guide/en/logstash/current/ingest-converter.html" TargetMode="External"/><Relationship Id="rId17" Type="http://schemas.openxmlformats.org/officeDocument/2006/relationships/hyperlink" Target="https://www.elastic.co/guide/en/logstash/current/settings-xpack.html" TargetMode="External"/><Relationship Id="rId2" Type="http://schemas.openxmlformats.org/officeDocument/2006/relationships/notesSlide" Target="../notesSlides/notesSlide47.xml"/><Relationship Id="rId16" Type="http://schemas.openxmlformats.org/officeDocument/2006/relationships/hyperlink" Target="https://www.elastic.co/guide/en/logstash/current/ls-security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logstash/current/config-examples.html" TargetMode="External"/><Relationship Id="rId11" Type="http://schemas.openxmlformats.org/officeDocument/2006/relationships/hyperlink" Target="https://www.elastic.co/guide/en/logstash/current/glob-support.html" TargetMode="External"/><Relationship Id="rId5" Type="http://schemas.openxmlformats.org/officeDocument/2006/relationships/hyperlink" Target="https://www.elastic.co/guide/en/logstash/current/environment-variables.html" TargetMode="External"/><Relationship Id="rId15" Type="http://schemas.openxmlformats.org/officeDocument/2006/relationships/hyperlink" Target="https://www.elastic.co/guide/en/logstash/current/configuring-logstash.html" TargetMode="External"/><Relationship Id="rId10" Type="http://schemas.openxmlformats.org/officeDocument/2006/relationships/hyperlink" Target="https://www.elastic.co/guide/en/logstash/current/multiline.html" TargetMode="External"/><Relationship Id="rId4" Type="http://schemas.openxmlformats.org/officeDocument/2006/relationships/hyperlink" Target="https://www.elastic.co/guide/en/logstash/current/event-dependent-configuration.html" TargetMode="External"/><Relationship Id="rId9" Type="http://schemas.openxmlformats.org/officeDocument/2006/relationships/hyperlink" Target="https://www.elastic.co/guide/en/logstash/current/reloading-config.html" TargetMode="External"/><Relationship Id="rId14" Type="http://schemas.openxmlformats.org/officeDocument/2006/relationships/hyperlink" Target="https://www.elastic.co/guide/en/logstash/current/configuring-centralized-pipelines.html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current/community-maintainer.html" TargetMode="External"/><Relationship Id="rId3" Type="http://schemas.openxmlformats.org/officeDocument/2006/relationships/hyperlink" Target="https://www.elastic.co/guide/en/logstash/current/_how_to_write_a_logstash_input_plugin.html" TargetMode="External"/><Relationship Id="rId7" Type="http://schemas.openxmlformats.org/officeDocument/2006/relationships/hyperlink" Target="https://www.elastic.co/guide/en/logstash/current/contributing-patch-plugin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logstash/current/_how_to_write_a_logstash_output_plugin.html" TargetMode="External"/><Relationship Id="rId5" Type="http://schemas.openxmlformats.org/officeDocument/2006/relationships/hyperlink" Target="https://www.elastic.co/guide/en/logstash/current/_how_to_write_a_logstash_filter_plugin.html" TargetMode="External"/><Relationship Id="rId4" Type="http://schemas.openxmlformats.org/officeDocument/2006/relationships/hyperlink" Target="https://www.elastic.co/guide/en/logstash/current/_how_to_write_a_logstash_codec_plugin.html" TargetMode="External"/><Relationship Id="rId9" Type="http://schemas.openxmlformats.org/officeDocument/2006/relationships/hyperlink" Target="https://www.elastic.co/guide/en/logstash/current/submitting-plugin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-副本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97" y="-346710"/>
            <a:ext cx="10057765" cy="75514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75856" y="4437112"/>
            <a:ext cx="278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Mike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242088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>
        <p:checker/>
      </p:transition>
    </mc:Choice>
    <mc:Fallback xmlns=""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2" name="组合 4"/>
          <p:cNvGrpSpPr>
            <a:grpSpLocks/>
          </p:cNvGrpSpPr>
          <p:nvPr/>
        </p:nvGrpSpPr>
        <p:grpSpPr bwMode="auto">
          <a:xfrm>
            <a:off x="1785938" y="4932454"/>
            <a:ext cx="5499100" cy="584778"/>
            <a:chOff x="1854200" y="3609122"/>
            <a:chExt cx="5499100" cy="584343"/>
          </a:xfrm>
        </p:grpSpPr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5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6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Kibana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88838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Beats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Beats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328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官网介绍：</a:t>
            </a:r>
            <a:r>
              <a:rPr lang="en-US" altLang="zh-CN" smtClean="0"/>
              <a:t>https://www.elastic.co/cn/products/beats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轻量型数据采集器。负责从目标源上采集数据。</a:t>
            </a: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55576" y="28529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Beats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的已有种类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61209"/>
            <a:ext cx="2343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780259"/>
            <a:ext cx="2828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818359"/>
            <a:ext cx="28479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5301952"/>
            <a:ext cx="36861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7316" y="5301208"/>
            <a:ext cx="2628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2492896"/>
            <a:ext cx="2981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日志文件采集器   工作原理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 descr="https://images2018.cnblogs.com/blog/830693/201805/830693-20180507234215200-193981669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6364213" cy="51131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88224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Prospector </a:t>
            </a:r>
            <a:r>
              <a:rPr lang="zh-CN" altLang="en-US" b="1" smtClean="0"/>
              <a:t>勘测者</a:t>
            </a:r>
            <a:endParaRPr lang="zh-CN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876256" y="206084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负责管理</a:t>
            </a:r>
            <a:r>
              <a:rPr lang="en-US" altLang="zh-CN" smtClean="0"/>
              <a:t>Harvester</a:t>
            </a:r>
            <a:r>
              <a:rPr lang="zh-CN" altLang="en-US" smtClean="0"/>
              <a:t>并找到所有读取源。</a:t>
            </a:r>
            <a:endParaRPr lang="en-US" altLang="zh-CN" smtClean="0"/>
          </a:p>
          <a:p>
            <a:r>
              <a:rPr lang="en-US" altLang="zh-CN" smtClean="0"/>
              <a:t>6.3</a:t>
            </a:r>
            <a:r>
              <a:rPr lang="zh-CN" altLang="en-US" smtClean="0"/>
              <a:t>开始叫 </a:t>
            </a:r>
            <a:r>
              <a:rPr lang="en-US" altLang="zh-CN" smtClean="0"/>
              <a:t>input </a:t>
            </a:r>
            <a:r>
              <a:rPr lang="zh-CN" altLang="en-US" smtClean="0"/>
              <a:t>了。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88224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Harvestor </a:t>
            </a:r>
            <a:r>
              <a:rPr lang="zh-CN" altLang="en-US" b="1" smtClean="0"/>
              <a:t>收割机</a:t>
            </a:r>
            <a:endParaRPr lang="zh-CN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876256" y="350100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负责读取单个文件内容，发送到输出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获取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3395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最新版下载地址：</a:t>
            </a:r>
            <a:r>
              <a:rPr lang="en-US" altLang="zh-CN" smtClean="0"/>
              <a:t>https://www.elastic.co/cn/downloads/beats/filebeat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6.2.4 </a:t>
            </a:r>
            <a:r>
              <a:rPr lang="zh-CN" altLang="en-US" smtClean="0"/>
              <a:t>版本下载地址：</a:t>
            </a:r>
            <a:endParaRPr lang="en-US" altLang="zh-CN" smtClean="0"/>
          </a:p>
          <a:p>
            <a:r>
              <a:rPr lang="en-US" altLang="zh-CN" smtClean="0"/>
              <a:t>https://www.elastic.co/downloads/past-releases/filebeat-6-2-4</a:t>
            </a:r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9053"/>
            <a:ext cx="6057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6212336"/>
            <a:ext cx="21336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、安装</a:t>
            </a:r>
            <a:endParaRPr lang="en-US" altLang="zh-CN" smtClean="0"/>
          </a:p>
          <a:p>
            <a:r>
              <a:rPr lang="en-US" altLang="zh-CN" smtClean="0"/>
              <a:t>       windows</a:t>
            </a:r>
            <a:r>
              <a:rPr lang="zh-CN" altLang="en-US" smtClean="0"/>
              <a:t>：解压到安装目录即可</a:t>
            </a:r>
            <a:endParaRPr lang="en-US" altLang="zh-CN" smtClean="0"/>
          </a:p>
          <a:p>
            <a:r>
              <a:rPr lang="en-US" altLang="zh-CN" smtClean="0"/>
              <a:t>       linux</a:t>
            </a:r>
            <a:r>
              <a:rPr lang="zh-CN" altLang="en-US" smtClean="0"/>
              <a:t>： </a:t>
            </a:r>
            <a:r>
              <a:rPr lang="en-US" altLang="zh-CN" smtClean="0"/>
              <a:t>rpm -ivh filebeat-6.2.4-x86_64.rpm</a:t>
            </a:r>
          </a:p>
          <a:p>
            <a:endParaRPr lang="en-US" altLang="zh-CN" smtClean="0"/>
          </a:p>
          <a:p>
            <a:r>
              <a:rPr lang="zh-CN" altLang="en-US" smtClean="0"/>
              <a:t>安装后的目录结构：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112474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https://www.elastic.co/guide/en/beats/filebeat/6.2/filebeat-getting-started.html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9632" y="328498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https://www.elastic.co/guide/en/beats/filebeat/6.2/directory-layout.html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6212336"/>
            <a:ext cx="21336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、配置：在 </a:t>
            </a:r>
            <a:r>
              <a:rPr lang="en-US" altLang="zh-CN" smtClean="0"/>
              <a:t>filebeat.yml </a:t>
            </a:r>
            <a:r>
              <a:rPr lang="zh-CN" altLang="en-US" smtClean="0"/>
              <a:t>中配置从哪些文件读取数据，送到哪里去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350621"/>
            <a:ext cx="424847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filebeat.prospectors:</a:t>
            </a:r>
          </a:p>
          <a:p>
            <a:r>
              <a:rPr lang="en-US" altLang="zh-CN" smtClean="0"/>
              <a:t>- type: log</a:t>
            </a:r>
          </a:p>
          <a:p>
            <a:r>
              <a:rPr lang="en-US" altLang="zh-CN" smtClean="0"/>
              <a:t>  enabled: true</a:t>
            </a:r>
          </a:p>
          <a:p>
            <a:r>
              <a:rPr lang="en-US" altLang="zh-CN" smtClean="0"/>
              <a:t>  paths:</a:t>
            </a:r>
          </a:p>
          <a:p>
            <a:r>
              <a:rPr lang="en-US" altLang="zh-CN" smtClean="0"/>
              <a:t>    - /var/log/*.log</a:t>
            </a:r>
          </a:p>
          <a:p>
            <a:r>
              <a:rPr lang="en-US" altLang="zh-CN" smtClean="0"/>
              <a:t>    #- c:\programdata\elasticsearch\logs\*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3568" y="4294837"/>
            <a:ext cx="352839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output.elasticsearch:</a:t>
            </a:r>
          </a:p>
          <a:p>
            <a:r>
              <a:rPr lang="en-US" altLang="zh-CN" smtClean="0"/>
              <a:t>  hosts: ["192.168.1.42:9200"]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36096" y="2564904"/>
            <a:ext cx="338437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output.elasticsearch:</a:t>
            </a:r>
          </a:p>
          <a:p>
            <a:r>
              <a:rPr lang="en-US" altLang="zh-CN" smtClean="0"/>
              <a:t>  hosts: ["myEShost:9200"]</a:t>
            </a:r>
          </a:p>
          <a:p>
            <a:r>
              <a:rPr lang="en-US" altLang="zh-CN" smtClean="0"/>
              <a:t>  username: "elastic"</a:t>
            </a:r>
          </a:p>
          <a:p>
            <a:r>
              <a:rPr lang="en-US" altLang="zh-CN" smtClean="0"/>
              <a:t>  password: "elastic"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1800" y="2494637"/>
            <a:ext cx="186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>
                <a:solidFill>
                  <a:srgbClr val="FF0000"/>
                </a:solidFill>
              </a:rPr>
              <a:t>、配置勘测采集源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4149080"/>
            <a:ext cx="186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、配置输出送到</a:t>
            </a:r>
            <a:r>
              <a:rPr lang="en-US" altLang="zh-CN" b="1" smtClean="0">
                <a:solidFill>
                  <a:srgbClr val="FF0000"/>
                </a:solidFill>
              </a:rPr>
              <a:t>es</a:t>
            </a:r>
            <a:r>
              <a:rPr lang="zh-CN" altLang="en-US" b="1" smtClean="0">
                <a:solidFill>
                  <a:srgbClr val="FF0000"/>
                </a:solidFill>
              </a:rPr>
              <a:t>中去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0112" y="22048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若</a:t>
            </a:r>
            <a:r>
              <a:rPr lang="en-US" altLang="zh-CN" b="1" smtClean="0">
                <a:solidFill>
                  <a:srgbClr val="FF0000"/>
                </a:solidFill>
              </a:rPr>
              <a:t>ES</a:t>
            </a:r>
            <a:r>
              <a:rPr lang="zh-CN" altLang="en-US" b="1" smtClean="0">
                <a:solidFill>
                  <a:srgbClr val="FF0000"/>
                </a:solidFill>
              </a:rPr>
              <a:t>有认证，配置用户密码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、启动</a:t>
            </a:r>
            <a:r>
              <a:rPr lang="en-US" altLang="zh-CN" smtClean="0"/>
              <a:t>filebeat</a:t>
            </a:r>
          </a:p>
          <a:p>
            <a:r>
              <a:rPr lang="en-US" altLang="zh-CN" smtClean="0"/>
              <a:t>       linux</a:t>
            </a:r>
            <a:r>
              <a:rPr lang="zh-CN" altLang="en-US" smtClean="0"/>
              <a:t> </a:t>
            </a:r>
            <a:r>
              <a:rPr lang="en-US" altLang="zh-CN" smtClean="0"/>
              <a:t>rpm :  sudo service filebeat start</a:t>
            </a:r>
          </a:p>
          <a:p>
            <a:r>
              <a:rPr lang="en-US" altLang="zh-CN" smtClean="0"/>
              <a:t>       windows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            </a:t>
            </a:r>
            <a:r>
              <a:rPr lang="zh-CN" altLang="en-US" smtClean="0"/>
              <a:t>安装了服务：</a:t>
            </a:r>
            <a:r>
              <a:rPr lang="en-US" altLang="zh-CN" smtClean="0"/>
              <a:t>PS C:\Program Files\Filebeat&gt; Start-Service filebeat</a:t>
            </a:r>
          </a:p>
          <a:p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如果没有安装服务，在安装目录直接运行启动程序 </a:t>
            </a:r>
            <a:r>
              <a:rPr lang="en-US" altLang="zh-CN" smtClean="0"/>
              <a:t>filebeat</a:t>
            </a:r>
          </a:p>
          <a:p>
            <a:r>
              <a:rPr lang="en-US" altLang="zh-CN" smtClean="0"/>
              <a:t>            sudo ./filebeat</a:t>
            </a:r>
          </a:p>
          <a:p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可加启动选项：</a:t>
            </a:r>
            <a:r>
              <a:rPr lang="en-US" altLang="zh-CN" smtClean="0"/>
              <a:t>-e </a:t>
            </a:r>
            <a:r>
              <a:rPr lang="zh-CN" altLang="en-US" smtClean="0"/>
              <a:t>输入日志到标准输出， </a:t>
            </a:r>
            <a:r>
              <a:rPr lang="en-US" altLang="zh-CN" smtClean="0"/>
              <a:t>-c </a:t>
            </a:r>
            <a:r>
              <a:rPr lang="zh-CN" altLang="en-US" smtClean="0"/>
              <a:t>指定配置文件</a:t>
            </a:r>
            <a:endParaRPr lang="en-US" altLang="zh-CN" smtClean="0"/>
          </a:p>
          <a:p>
            <a:r>
              <a:rPr lang="en-US" altLang="zh-CN" smtClean="0"/>
              <a:t>            </a:t>
            </a:r>
            <a:r>
              <a:rPr lang="zh-CN" altLang="en-US" smtClean="0"/>
              <a:t>如：</a:t>
            </a:r>
            <a:r>
              <a:rPr lang="pt-BR" altLang="zh-CN" smtClean="0"/>
              <a:t>sudo ./filebeat -e -c filebeat.yml</a:t>
            </a:r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86916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 /_cat/indices?v                 </a:t>
            </a:r>
            <a:r>
              <a:rPr lang="zh-CN" altLang="en-US" smtClean="0"/>
              <a:t>查看创建的索引</a:t>
            </a:r>
            <a:endParaRPr lang="en-US" altLang="zh-CN" smtClean="0"/>
          </a:p>
          <a:p>
            <a:r>
              <a:rPr lang="en-US" altLang="zh-CN" smtClean="0"/>
              <a:t>GET /filebeat*/_search?q=*   </a:t>
            </a:r>
            <a:r>
              <a:rPr lang="zh-CN" altLang="en-US" smtClean="0"/>
              <a:t>查看索引的数据格式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、配置索引模板</a:t>
            </a:r>
            <a:endParaRPr lang="en-US" altLang="zh-CN" smtClean="0"/>
          </a:p>
          <a:p>
            <a:r>
              <a:rPr lang="en-US" altLang="zh-CN" smtClean="0"/>
              <a:t>         </a:t>
            </a:r>
            <a:r>
              <a:rPr lang="zh-CN" altLang="en-US" smtClean="0"/>
              <a:t>默认情况下，如果输出是</a:t>
            </a:r>
            <a:r>
              <a:rPr lang="en-US" altLang="zh-CN" smtClean="0"/>
              <a:t>elasticsearch</a:t>
            </a:r>
            <a:r>
              <a:rPr lang="zh-CN" altLang="en-US" smtClean="0"/>
              <a:t>，</a:t>
            </a:r>
            <a:r>
              <a:rPr lang="en-US" altLang="zh-CN" smtClean="0"/>
              <a:t>filebeat</a:t>
            </a:r>
            <a:r>
              <a:rPr lang="zh-CN" altLang="en-US" smtClean="0"/>
              <a:t>自动创建推荐的索引模板（定义在</a:t>
            </a:r>
            <a:r>
              <a:rPr lang="en-US" altLang="zh-CN" smtClean="0"/>
              <a:t>fields.yml</a:t>
            </a:r>
            <a:r>
              <a:rPr lang="zh-CN" altLang="en-US" smtClean="0"/>
              <a:t>中）。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998693"/>
            <a:ext cx="727280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setup.template.name: "your_template_name"</a:t>
            </a:r>
          </a:p>
          <a:p>
            <a:r>
              <a:rPr lang="en-US" altLang="zh-CN" smtClean="0"/>
              <a:t>setup.template.fields: "path/to/fields.yml"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256490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如果你想使用自定义的模板，可在 </a:t>
            </a:r>
            <a:r>
              <a:rPr lang="en-US" altLang="zh-CN" smtClean="0"/>
              <a:t>filebeat.yml</a:t>
            </a:r>
            <a:r>
              <a:rPr lang="zh-CN" altLang="en-US" smtClean="0"/>
              <a:t>中配置指定你的模板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07904" y="119675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https://www.elastic.co/guide/en/beats/filebeat/6.2/filebeat-template.html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4222829"/>
            <a:ext cx="727280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setup.template.overwrite: true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43608" y="378904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覆盖已存在的模板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7624" y="5219908"/>
            <a:ext cx="763284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output.elasticsearch.index</a:t>
            </a:r>
            <a:r>
              <a:rPr lang="en-US" altLang="zh-CN" smtClean="0"/>
              <a:t>: "customname-%{[beat.version]}-%{+yyyy.MM.dd}"</a:t>
            </a:r>
          </a:p>
          <a:p>
            <a:r>
              <a:rPr lang="en-US" altLang="zh-CN" b="1" smtClean="0"/>
              <a:t>setup.template.name</a:t>
            </a:r>
            <a:r>
              <a:rPr lang="en-US" altLang="zh-CN" smtClean="0"/>
              <a:t>: "customname"</a:t>
            </a:r>
          </a:p>
          <a:p>
            <a:r>
              <a:rPr lang="en-US" altLang="zh-CN" b="1" smtClean="0"/>
              <a:t>setup.template.pattern</a:t>
            </a:r>
            <a:r>
              <a:rPr lang="en-US" altLang="zh-CN" smtClean="0"/>
              <a:t>: "customname-*"</a:t>
            </a:r>
          </a:p>
          <a:p>
            <a:r>
              <a:rPr lang="en-US" altLang="zh-CN" b="1" smtClean="0"/>
              <a:t>#setup.dashboards.index</a:t>
            </a:r>
            <a:r>
              <a:rPr lang="en-US" altLang="zh-CN" smtClean="0"/>
              <a:t>: "customname-*"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08" y="478611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改变索引的名字。默认为</a:t>
            </a:r>
            <a:r>
              <a:rPr lang="en-US" altLang="zh-CN" smtClean="0"/>
              <a:t>filebeat-6.2.4-yyyy.MM.dd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08104" y="55892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名字中应包含版本和日期部分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60212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使用</a:t>
            </a:r>
            <a:r>
              <a:rPr lang="en-US" altLang="zh-CN" b="1" smtClean="0">
                <a:solidFill>
                  <a:srgbClr val="FF0000"/>
                </a:solidFill>
              </a:rPr>
              <a:t>kibana</a:t>
            </a:r>
            <a:r>
              <a:rPr lang="zh-CN" altLang="en-US" b="1" smtClean="0">
                <a:solidFill>
                  <a:srgbClr val="FF0000"/>
                </a:solidFill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</a:rPr>
              <a:t>dashboard</a:t>
            </a:r>
            <a:r>
              <a:rPr lang="zh-CN" altLang="en-US" b="1" smtClean="0">
                <a:solidFill>
                  <a:srgbClr val="FF0000"/>
                </a:solidFill>
              </a:rPr>
              <a:t>时需要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64440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重启</a:t>
            </a:r>
            <a:r>
              <a:rPr lang="en-US" altLang="zh-CN" b="1" smtClean="0">
                <a:solidFill>
                  <a:srgbClr val="FF0000"/>
                </a:solidFill>
              </a:rPr>
              <a:t>filebeat</a:t>
            </a:r>
            <a:r>
              <a:rPr lang="zh-CN" altLang="en-US" b="1" smtClean="0">
                <a:solidFill>
                  <a:srgbClr val="FF0000"/>
                </a:solidFill>
              </a:rPr>
              <a:t>后才会创建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、配置索引模板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494637"/>
            <a:ext cx="727280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 setup --template -E output.logstash.enabled=false -E 'output.elasticsearch.hosts=["localhost:9200"]'</a:t>
            </a:r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043608" y="20608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手动载入模板。当输出是</a:t>
            </a:r>
            <a:r>
              <a:rPr lang="en-US" altLang="zh-CN" smtClean="0"/>
              <a:t>logstash</a:t>
            </a:r>
            <a:r>
              <a:rPr lang="zh-CN" altLang="en-US" smtClean="0"/>
              <a:t>时，需手动执行命令来向</a:t>
            </a:r>
            <a:r>
              <a:rPr lang="en-US" altLang="zh-CN" smtClean="0"/>
              <a:t>es</a:t>
            </a:r>
            <a:r>
              <a:rPr lang="zh-CN" altLang="en-US" smtClean="0"/>
              <a:t>创建模板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07904" y="119675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https://www.elastic.co/guide/en/beats/filebeat/6.2/filebeat-template.html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使用步骤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r>
              <a:rPr lang="zh-CN" altLang="en-US" smtClean="0"/>
              <a:t>、配置使用</a:t>
            </a:r>
            <a:r>
              <a:rPr lang="en-US" altLang="zh-CN" smtClean="0"/>
              <a:t>kibana</a:t>
            </a:r>
            <a:r>
              <a:rPr lang="zh-CN" altLang="en-US" smtClean="0"/>
              <a:t>的</a:t>
            </a:r>
            <a:r>
              <a:rPr lang="en-US" altLang="zh-CN" smtClean="0"/>
              <a:t>dashboards</a:t>
            </a:r>
            <a:r>
              <a:rPr lang="zh-CN" altLang="en-US" smtClean="0"/>
              <a:t>。在 </a:t>
            </a:r>
            <a:r>
              <a:rPr lang="en-US" altLang="zh-CN" smtClean="0"/>
              <a:t>filebeat.yml </a:t>
            </a:r>
            <a:r>
              <a:rPr lang="zh-CN" altLang="en-US" smtClean="0"/>
              <a:t>中：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3456384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setup.dashboards.enabled: true</a:t>
            </a:r>
          </a:p>
          <a:p>
            <a:endParaRPr lang="en-US" altLang="zh-CN" smtClean="0"/>
          </a:p>
          <a:p>
            <a:r>
              <a:rPr lang="en-US" altLang="zh-CN" smtClean="0"/>
              <a:t>setup.kibana:</a:t>
            </a:r>
          </a:p>
          <a:p>
            <a:r>
              <a:rPr lang="en-US" altLang="zh-CN" smtClean="0"/>
              <a:t>  host: "mykibanahost:5601"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717032"/>
            <a:ext cx="338437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setup.kibana:</a:t>
            </a:r>
          </a:p>
          <a:p>
            <a:r>
              <a:rPr lang="en-US" altLang="zh-CN" smtClean="0"/>
              <a:t>  host: "mykibanahost:5601"</a:t>
            </a:r>
          </a:p>
          <a:p>
            <a:r>
              <a:rPr lang="en-US" altLang="zh-CN" smtClean="0"/>
              <a:t>  username: "elastic"  </a:t>
            </a:r>
          </a:p>
          <a:p>
            <a:r>
              <a:rPr lang="en-US" altLang="zh-CN" smtClean="0"/>
              <a:t>  password: "elastic"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5736" y="33569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有认证的配置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515719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重启</a:t>
            </a:r>
            <a:r>
              <a:rPr lang="en-US" altLang="zh-CN" b="1" smtClean="0">
                <a:solidFill>
                  <a:srgbClr val="FF0000"/>
                </a:solidFill>
              </a:rPr>
              <a:t>filebeat</a:t>
            </a:r>
            <a:r>
              <a:rPr lang="zh-CN" altLang="en-US" b="1" smtClean="0">
                <a:solidFill>
                  <a:srgbClr val="FF0000"/>
                </a:solidFill>
              </a:rPr>
              <a:t>，在</a:t>
            </a:r>
            <a:r>
              <a:rPr lang="en-US" altLang="zh-CN" b="1" smtClean="0">
                <a:solidFill>
                  <a:srgbClr val="FF0000"/>
                </a:solidFill>
              </a:rPr>
              <a:t>kibana</a:t>
            </a:r>
            <a:r>
              <a:rPr lang="zh-CN" altLang="en-US" b="1" smtClean="0">
                <a:solidFill>
                  <a:srgbClr val="FF0000"/>
                </a:solidFill>
              </a:rPr>
              <a:t>中浏览 </a:t>
            </a:r>
            <a:r>
              <a:rPr lang="en-US" altLang="zh-CN" b="1" smtClean="0">
                <a:solidFill>
                  <a:srgbClr val="FF0000"/>
                </a:solidFill>
              </a:rPr>
              <a:t>Discover   Visualize  DashBoard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7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2" name="组合 4"/>
          <p:cNvGrpSpPr>
            <a:grpSpLocks/>
          </p:cNvGrpSpPr>
          <p:nvPr/>
        </p:nvGrpSpPr>
        <p:grpSpPr bwMode="auto">
          <a:xfrm>
            <a:off x="1785938" y="4932454"/>
            <a:ext cx="5499100" cy="584778"/>
            <a:chOff x="1854200" y="3609122"/>
            <a:chExt cx="5499100" cy="584343"/>
          </a:xfrm>
        </p:grpSpPr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5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6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Kibana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配置输出到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1772816"/>
            <a:ext cx="734481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output.logstash:</a:t>
            </a:r>
          </a:p>
          <a:p>
            <a:r>
              <a:rPr lang="en-US" altLang="zh-CN" smtClean="0"/>
              <a:t>  hosts: ["127.0.0.1:5044"]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51720" y="27809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请记得，需要手动载入索引模板。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149080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https://www.elastic.co/guide/en/beats/filebeat/6.2/configuring-howto-filebeat.html</a:t>
            </a:r>
          </a:p>
          <a:p>
            <a:endParaRPr lang="en-US" altLang="zh-CN" smtClean="0"/>
          </a:p>
          <a:p>
            <a:r>
              <a:rPr lang="en-US" altLang="zh-CN" smtClean="0"/>
              <a:t>https://www.elastic.co/guide/en/beats/filebeat/6.2/elasticsearch-output.html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37077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Filebeat</a:t>
            </a:r>
            <a:r>
              <a:rPr lang="zh-CN" altLang="en-US" b="1" smtClean="0">
                <a:solidFill>
                  <a:srgbClr val="FF0000"/>
                </a:solidFill>
              </a:rPr>
              <a:t>的各种配置的详细说明请参考</a:t>
            </a:r>
            <a:r>
              <a:rPr lang="en-US" altLang="zh-CN" b="1" smtClean="0">
                <a:solidFill>
                  <a:srgbClr val="FF0000"/>
                </a:solidFill>
              </a:rPr>
              <a:t>: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的运行命令说明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7008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https://www.elastic.co/guide/en/beats/filebeat/6.2/command-line-options.html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modules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思考：</a:t>
            </a:r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01816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日志信息只是作为一个文本字段放入</a:t>
            </a:r>
            <a:r>
              <a:rPr lang="en-US" altLang="zh-CN" smtClean="0"/>
              <a:t>ES</a:t>
            </a:r>
            <a:r>
              <a:rPr lang="zh-CN" altLang="en-US" smtClean="0"/>
              <a:t>中，还是应该将其解析为多个特定意义的字段，方便统计分析？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各种应用（如 </a:t>
            </a:r>
            <a:r>
              <a:rPr lang="en-US" altLang="zh-CN" smtClean="0"/>
              <a:t>nginx  tomcat  mysql  redis </a:t>
            </a:r>
            <a:r>
              <a:rPr lang="zh-CN" altLang="en-US" smtClean="0"/>
              <a:t>）输出的日志格式一样吗？包含的信息域一样吗？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FileBeat modules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</a:t>
            </a:r>
            <a:r>
              <a:rPr lang="zh-CN" altLang="en-US" smtClean="0"/>
              <a:t>中提供了很多常见应用日志格式的读取解析模块，来简化我们的使用。</a:t>
            </a:r>
            <a:endParaRPr lang="en-US" altLang="zh-CN" smtClean="0"/>
          </a:p>
          <a:p>
            <a:r>
              <a:rPr lang="zh-CN" altLang="en-US" smtClean="0"/>
              <a:t>官网参考：</a:t>
            </a:r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348880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https://www.elastic.co/guide/en/beats/filebeat/6.2/filebeat-modules-quickstart.html</a:t>
            </a:r>
          </a:p>
          <a:p>
            <a:endParaRPr lang="en-US" altLang="zh-CN" smtClean="0"/>
          </a:p>
          <a:p>
            <a:r>
              <a:rPr lang="en-US" altLang="zh-CN" smtClean="0"/>
              <a:t>https://www.elastic.co/guide/en/beats/filebeat/6.2/filebeat-modules-overview.html</a:t>
            </a:r>
          </a:p>
          <a:p>
            <a:endParaRPr lang="en-US" altLang="zh-CN" smtClean="0"/>
          </a:p>
          <a:p>
            <a:r>
              <a:rPr lang="en-US" altLang="zh-CN" smtClean="0"/>
              <a:t>https://www.elastic.co/guide/en/beats/filebeat/6.2/configuration-filebeat-modules.html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5590981"/>
            <a:ext cx="7416824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 modules list</a:t>
            </a:r>
          </a:p>
          <a:p>
            <a:r>
              <a:rPr lang="en-US" altLang="zh-CN" smtClean="0"/>
              <a:t>filebeat modules enable apache2 auditd mysql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4797152"/>
            <a:ext cx="734481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sudo bin/elasticsearch-plugin install ingest-geoip</a:t>
            </a:r>
          </a:p>
          <a:p>
            <a:r>
              <a:rPr lang="en-US" altLang="zh-CN" smtClean="0"/>
              <a:t>sudo bin/elasticsearch-plugin install ingest-user-agent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72200" y="47878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安装对应插件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2200" y="56612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查看、启用模块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Prospector (input)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配置详细介绍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660719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如何指定查找哪些文件？如何指定多个路径？以及排除哪些文件？</a:t>
            </a:r>
            <a:endParaRPr lang="en-US" altLang="zh-CN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zh-CN" b="1" smtClean="0"/>
              <a:t>paths   </a:t>
            </a:r>
            <a:r>
              <a:rPr lang="en-US" altLang="zh-CN" smtClean="0"/>
              <a:t> </a:t>
            </a:r>
            <a:r>
              <a:rPr lang="en-US" altLang="zh-CN" b="1" smtClean="0"/>
              <a:t>exclude_files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如何过滤文件中行？</a:t>
            </a:r>
            <a:r>
              <a:rPr lang="en-US" altLang="zh-CN" smtClean="0"/>
              <a:t>      </a:t>
            </a:r>
            <a:r>
              <a:rPr lang="en-US" altLang="zh-CN" b="1" smtClean="0"/>
              <a:t>exclude_lines    include_lines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如何指定以何种编码来读取文件？   </a:t>
            </a:r>
            <a:r>
              <a:rPr lang="en-US" altLang="zh-CN" b="1" smtClean="0"/>
              <a:t>encoding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如何为读取的数据加额外的标识字段</a:t>
            </a:r>
            <a:r>
              <a:rPr lang="en-US" altLang="zh-CN" smtClean="0"/>
              <a:t>?</a:t>
            </a:r>
            <a:r>
              <a:rPr lang="zh-CN" altLang="en-US" b="1" smtClean="0"/>
              <a:t>    </a:t>
            </a:r>
            <a:r>
              <a:rPr lang="en-US" altLang="zh-CN" b="1" smtClean="0"/>
              <a:t>tags    fields    fields_under_root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如何对读取的数据进行处理？   </a:t>
            </a:r>
            <a:r>
              <a:rPr lang="en-US" altLang="zh-CN" b="1" smtClean="0"/>
              <a:t>processors   </a:t>
            </a:r>
            <a:r>
              <a:rPr lang="zh-CN" altLang="en-US" b="1" smtClean="0"/>
              <a:t>详细了解见下面的链接</a:t>
            </a:r>
            <a:endParaRPr lang="en-US" altLang="zh-CN" b="1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https://www.elastic.co/guide/en/beats/filebeat/current/configuration-filebeat-options.html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03648" y="525300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https://www.elastic.co/guide/en/beats/filebeat/current/filtering-and-enhancing-data.html</a:t>
            </a:r>
          </a:p>
          <a:p>
            <a:r>
              <a:rPr lang="en-US" altLang="zh-CN" smtClean="0"/>
              <a:t>https://www.elastic.co/guide/en/beats/filebeat/current/defining-processors.html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1600" y="23395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搞清楚如何做下面的配置：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Prospector (input)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配置详细介绍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1556792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mtClean="0"/>
              <a:t>如何设置多行的信息如何读取？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mtClean="0"/>
              <a:t>如何对不同的文件设置不同的读取处理？</a:t>
            </a:r>
            <a:endParaRPr lang="en-US" altLang="zh-CN" smtClean="0"/>
          </a:p>
          <a:p>
            <a:pPr marL="800100" lvl="1" indent="-342900">
              <a:lnSpc>
                <a:spcPct val="150000"/>
              </a:lnSpc>
            </a:pPr>
            <a:r>
              <a:rPr lang="zh-CN" altLang="en-US" b="1" smtClean="0"/>
              <a:t>可配置多个</a:t>
            </a:r>
            <a:r>
              <a:rPr lang="en-US" altLang="zh-CN" b="1" smtClean="0"/>
              <a:t>prospector</a:t>
            </a:r>
            <a:r>
              <a:rPr lang="zh-CN" altLang="en-US" b="1" smtClean="0"/>
              <a:t>，定义不同的行为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206084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https://www.elastic.co/guide/en/beats/filebeat/current/multiline-examples.html</a:t>
            </a:r>
          </a:p>
          <a:p>
            <a:r>
              <a:rPr lang="en-US" altLang="zh-CN" smtClean="0"/>
              <a:t>https://www.elastic.co/guide/en/beats/filebeat/current/_examples_of_multiline_configuration.html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41490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https://www.elastic.co/guide/en/beats/filebeat/current/multiple-prospectors.html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配置详细介绍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16288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https://www.elastic.co/guide/en/beats/filebeat/current/configuring-output.html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3286725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https://www.elastic.co/guide/en/beats/filebeat/current/elasticsearch-output.html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576" y="2710661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Elasticsearch output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036129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如何指定索引</a:t>
            </a:r>
            <a:r>
              <a:rPr lang="en-US" altLang="zh-CN" smtClean="0"/>
              <a:t>?</a:t>
            </a:r>
            <a:r>
              <a:rPr lang="zh-CN" altLang="en-US" b="1" smtClean="0"/>
              <a:t>       </a:t>
            </a:r>
            <a:r>
              <a:rPr lang="en-US" altLang="zh-CN" b="1" smtClean="0"/>
              <a:t>index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如何为不同的数据指定不同的索引？    </a:t>
            </a:r>
            <a:r>
              <a:rPr lang="en-US" altLang="zh-CN" b="1" smtClean="0"/>
              <a:t>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如何指定管道？    </a:t>
            </a:r>
            <a:r>
              <a:rPr lang="en-US" altLang="zh-CN" b="1" smtClean="0"/>
              <a:t>pipeline   pipelines</a:t>
            </a:r>
            <a:r>
              <a:rPr lang="en-US" altLang="zh-CN" smtClean="0"/>
              <a:t>  </a:t>
            </a:r>
            <a:endParaRPr lang="zh-CN" altLang="en-US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530294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https://www.elastic.co/guide/en/beats/filebeat/current/configuring-ingest-node.html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15616" y="371877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重点搞清楚：</a:t>
            </a:r>
            <a:endParaRPr lang="zh-CN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971600" y="2132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可输出到：</a:t>
            </a:r>
            <a:r>
              <a:rPr lang="en-US" altLang="zh-CN" smtClean="0"/>
              <a:t>Elasticsearch  Logstash  Kafka  Redis  File  Console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6288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https://www.elastic.co/guide/en/beats/filebeat/current/logstash-output.html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 output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78204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如何设置负载均衡</a:t>
            </a:r>
            <a:r>
              <a:rPr lang="en-US" altLang="zh-CN" smtClean="0"/>
              <a:t>? </a:t>
            </a:r>
            <a:r>
              <a:rPr lang="zh-CN" altLang="en-US" b="1" smtClean="0"/>
              <a:t>  </a:t>
            </a:r>
            <a:r>
              <a:rPr lang="en-US" altLang="zh-CN" b="1" smtClean="0"/>
              <a:t>loadbalance</a:t>
            </a:r>
            <a:endParaRPr lang="zh-CN" altLang="en-US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如何指定索引</a:t>
            </a:r>
            <a:r>
              <a:rPr lang="en-US" altLang="zh-CN" smtClean="0"/>
              <a:t>?</a:t>
            </a:r>
            <a:r>
              <a:rPr lang="zh-CN" altLang="en-US" b="1" smtClean="0"/>
              <a:t>       </a:t>
            </a:r>
            <a:r>
              <a:rPr lang="en-US" altLang="zh-CN" b="1" smtClean="0"/>
              <a:t>index  + @metadata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20608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重点搞清楚：</a:t>
            </a:r>
            <a:endParaRPr lang="zh-CN" altLang="en-US" b="1"/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827" y="4001383"/>
            <a:ext cx="61055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274787" y="34290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smtClean="0"/>
              <a:t>指定索引前缀名，默认值为 </a:t>
            </a:r>
            <a:r>
              <a:rPr lang="en-US" altLang="zh-CN" b="1" smtClean="0"/>
              <a:t>filebeat</a:t>
            </a:r>
            <a:endParaRPr lang="zh-CN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3707904" y="20608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注意：一定要记得需要手动创建索引模板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文本框 111"/>
          <p:cNvSpPr txBox="1"/>
          <p:nvPr/>
        </p:nvSpPr>
        <p:spPr>
          <a:xfrm>
            <a:off x="1259632" y="332656"/>
            <a:ext cx="120417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 output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1613699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b="1" smtClean="0"/>
              <a:t>配置</a:t>
            </a:r>
            <a:r>
              <a:rPr lang="en-US" altLang="zh-CN" b="1" smtClean="0"/>
              <a:t>logstash</a:t>
            </a:r>
            <a:r>
              <a:rPr lang="zh-CN" altLang="en-US" b="1" smtClean="0"/>
              <a:t>的管道输出的索引（使用</a:t>
            </a:r>
            <a:r>
              <a:rPr lang="en-US" altLang="zh-CN" b="1" smtClean="0"/>
              <a:t>@metadata</a:t>
            </a:r>
            <a:r>
              <a:rPr lang="zh-CN" altLang="en-US" b="1" smtClean="0"/>
              <a:t>）</a:t>
            </a:r>
            <a:endParaRPr lang="zh-CN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115616" y="2034714"/>
            <a:ext cx="7704856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elasticsearch {</a:t>
            </a:r>
          </a:p>
          <a:p>
            <a:r>
              <a:rPr lang="en-US" altLang="zh-CN" smtClean="0"/>
              <a:t>    hosts =&gt; ["http://localhost:9200"]</a:t>
            </a:r>
          </a:p>
          <a:p>
            <a:r>
              <a:rPr lang="en-US" altLang="zh-CN" smtClean="0"/>
              <a:t>    index =&gt; "%{[@metadata][beat]}-%{[@metadata][version]}-%{+YYYY.MM.dd}"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4305870"/>
            <a:ext cx="5544616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stdout { codec =&gt; rubydebug { metadata =&gt; true }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386104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@metadata</a:t>
            </a:r>
            <a:r>
              <a:rPr lang="zh-CN" altLang="en-US" smtClean="0"/>
              <a:t>字段在最终的输出中是没有的，如想看可配置</a:t>
            </a:r>
            <a:r>
              <a:rPr lang="en-US" altLang="zh-CN" smtClean="0"/>
              <a:t>logstash</a:t>
            </a:r>
            <a:r>
              <a:rPr lang="zh-CN" altLang="en-US" smtClean="0"/>
              <a:t>的</a:t>
            </a:r>
            <a:r>
              <a:rPr lang="en-US" altLang="zh-CN" smtClean="0"/>
              <a:t>out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157192"/>
            <a:ext cx="5394945" cy="15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2" name="组合 4"/>
          <p:cNvGrpSpPr>
            <a:grpSpLocks/>
          </p:cNvGrpSpPr>
          <p:nvPr/>
        </p:nvGrpSpPr>
        <p:grpSpPr bwMode="auto">
          <a:xfrm>
            <a:off x="1785938" y="4932454"/>
            <a:ext cx="5499100" cy="584778"/>
            <a:chOff x="1854200" y="3609122"/>
            <a:chExt cx="5499100" cy="584343"/>
          </a:xfrm>
        </p:grpSpPr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5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6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Kibana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21058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学习目标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827584" y="1412776"/>
            <a:ext cx="7164288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学完本课题，你应达成如下目标：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060848"/>
            <a:ext cx="698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了解</a:t>
            </a:r>
            <a:r>
              <a:rPr lang="en-US" altLang="zh-CN" smtClean="0"/>
              <a:t>ELK</a:t>
            </a:r>
            <a:r>
              <a:rPr lang="zh-CN" altLang="en-US" smtClean="0"/>
              <a:t>是什么，用途。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beats</a:t>
            </a:r>
            <a:r>
              <a:rPr lang="zh-CN" altLang="en-US" smtClean="0"/>
              <a:t>的用途、种类、使用。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logstash</a:t>
            </a:r>
            <a:r>
              <a:rPr lang="zh-CN" altLang="en-US" smtClean="0"/>
              <a:t>的用途、工作原理、安装、配置。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logstash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掌握</a:t>
            </a:r>
            <a:r>
              <a:rPr lang="en-US" altLang="zh-CN" smtClean="0"/>
              <a:t>kibana</a:t>
            </a:r>
            <a:r>
              <a:rPr lang="zh-CN" altLang="en-US" smtClean="0"/>
              <a:t>的使用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的角色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https://www.elastic.co/cn/products/logstash</a:t>
            </a:r>
            <a:endParaRPr lang="zh-CN" alt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9802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286125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https://www.elastic.co/cn/products/logstash</a:t>
            </a:r>
            <a:endParaRPr lang="zh-CN" altLang="en-US"/>
          </a:p>
        </p:txBody>
      </p:sp>
      <p:pic>
        <p:nvPicPr>
          <p:cNvPr id="19460" name="Picture 4" descr="static/images/logst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56555"/>
            <a:ext cx="7448550" cy="40767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79912" y="119675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https://www.elastic.co/guide/en/logstash/current/introduction.html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获取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5679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https://www.elastic.co/cn/downloads/logstash</a:t>
            </a:r>
          </a:p>
          <a:p>
            <a:endParaRPr lang="en-US" altLang="zh-CN" smtClean="0"/>
          </a:p>
          <a:p>
            <a:r>
              <a:rPr lang="en-US" altLang="zh-CN" smtClean="0"/>
              <a:t>6.2.4 </a:t>
            </a:r>
            <a:r>
              <a:rPr lang="zh-CN" altLang="en-US" smtClean="0"/>
              <a:t>版本：</a:t>
            </a:r>
            <a:r>
              <a:rPr lang="en-US" altLang="zh-CN" smtClean="0"/>
              <a:t>https://www.elastic.co/downloads/past-releases/logstash-6-2-4</a:t>
            </a:r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713463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安装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5679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开箱即用：</a:t>
            </a:r>
            <a:endParaRPr lang="en-US" altLang="zh-CN" smtClean="0"/>
          </a:p>
          <a:p>
            <a:r>
              <a:rPr lang="zh-CN" altLang="en-US" smtClean="0"/>
              <a:t>压缩包：解压到安装目录</a:t>
            </a:r>
            <a:endParaRPr lang="en-US" altLang="zh-CN" smtClean="0"/>
          </a:p>
          <a:p>
            <a:r>
              <a:rPr lang="en-US" altLang="zh-CN" smtClean="0"/>
              <a:t>rpm</a:t>
            </a:r>
            <a:r>
              <a:rPr lang="zh-CN" altLang="en-US" smtClean="0"/>
              <a:t>包：</a:t>
            </a:r>
            <a:r>
              <a:rPr lang="en-US" altLang="zh-CN" smtClean="0"/>
              <a:t>rpm -ivh logstash-6.2.4.rpm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 Pipeline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管道   工作原理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567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启动</a:t>
            </a:r>
            <a:r>
              <a:rPr lang="en-US" altLang="zh-CN" smtClean="0"/>
              <a:t>logstash</a:t>
            </a:r>
            <a:r>
              <a:rPr lang="zh-CN" altLang="en-US" smtClean="0"/>
              <a:t>实例时需为其指定管道定义。</a:t>
            </a:r>
            <a:endParaRPr lang="zh-CN" altLang="en-US"/>
          </a:p>
        </p:txBody>
      </p:sp>
      <p:pic>
        <p:nvPicPr>
          <p:cNvPr id="89090" name="Picture 2" descr="static/images/basic_logstash_pip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2132856"/>
            <a:ext cx="8736905" cy="1949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55576" y="450912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https://www.elastic.co/guide/en/logstash/6.2/pipeline.html</a:t>
            </a:r>
          </a:p>
          <a:p>
            <a:r>
              <a:rPr lang="en-US" altLang="zh-CN" smtClean="0"/>
              <a:t>https://www.elastic.co/guide/en/logstash/6.2/execution-model.html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试用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34597"/>
            <a:ext cx="72008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cd logstash-6.2.4</a:t>
            </a:r>
          </a:p>
          <a:p>
            <a:r>
              <a:rPr lang="en-US" altLang="zh-CN" smtClean="0"/>
              <a:t>bin/logstash -e 'input { stdin { } } output { stdout {} }'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用最简单的管道定义来启动</a:t>
            </a:r>
            <a:r>
              <a:rPr lang="en-US" altLang="zh-CN" smtClean="0"/>
              <a:t>logstash</a:t>
            </a:r>
            <a:r>
              <a:rPr lang="zh-CN" altLang="en-US" smtClean="0"/>
              <a:t>实例</a:t>
            </a:r>
            <a:endParaRPr lang="zh-CN" altLang="en-US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5825480" cy="214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34597"/>
            <a:ext cx="72008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filebeat.prospectors:</a:t>
            </a:r>
          </a:p>
          <a:p>
            <a:r>
              <a:rPr lang="en-US" altLang="zh-CN" smtClean="0"/>
              <a:t>- type: log</a:t>
            </a:r>
          </a:p>
          <a:p>
            <a:r>
              <a:rPr lang="en-US" altLang="zh-CN" smtClean="0"/>
              <a:t>  paths:</a:t>
            </a:r>
          </a:p>
          <a:p>
            <a:r>
              <a:rPr lang="en-US" altLang="zh-CN" smtClean="0"/>
              <a:t>    - /path/to/file/logstash-tutorial.log </a:t>
            </a:r>
          </a:p>
          <a:p>
            <a:r>
              <a:rPr lang="en-US" altLang="zh-CN" smtClean="0"/>
              <a:t>output.logstash:</a:t>
            </a:r>
          </a:p>
          <a:p>
            <a:r>
              <a:rPr lang="en-US" altLang="zh-CN" smtClean="0"/>
              <a:t>  hosts: ["localhost:5044"]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、配置 </a:t>
            </a:r>
            <a:r>
              <a:rPr lang="en-US" altLang="zh-CN" smtClean="0"/>
              <a:t>Filebeat </a:t>
            </a:r>
            <a:r>
              <a:rPr lang="zh-CN" altLang="en-US" smtClean="0"/>
              <a:t>将日志发送给</a:t>
            </a:r>
            <a:r>
              <a:rPr lang="en-US" altLang="zh-CN" smtClean="0"/>
              <a:t>logstash</a:t>
            </a:r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372200" y="2276872"/>
          <a:ext cx="1728192" cy="156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包装程序外壳对象" showAsIcon="1" r:id="rId4" imgW="914400" imgH="828720" progId="Package">
                  <p:embed/>
                </p:oleObj>
              </mc:Choice>
              <mc:Fallback>
                <p:oleObj name="包装程序外壳对象" showAsIcon="1" r:id="rId4" imgW="914400" imgH="82872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276872"/>
                        <a:ext cx="1728192" cy="1566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564904"/>
            <a:ext cx="7056784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# The # character at the beginning of a line indicates a comment. Use</a:t>
            </a:r>
          </a:p>
          <a:p>
            <a:r>
              <a:rPr lang="en-US" altLang="zh-CN" smtClean="0"/>
              <a:t># comments to describe your configuration.</a:t>
            </a:r>
          </a:p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# The filter part of this file is commented out to indicate that it is</a:t>
            </a:r>
          </a:p>
          <a:p>
            <a:r>
              <a:rPr lang="en-US" altLang="zh-CN" smtClean="0"/>
              <a:t># optional.</a:t>
            </a:r>
          </a:p>
          <a:p>
            <a:r>
              <a:rPr lang="en-US" altLang="zh-CN" smtClean="0"/>
              <a:t># filter {</a:t>
            </a:r>
          </a:p>
          <a:p>
            <a:r>
              <a:rPr lang="en-US" altLang="zh-CN" smtClean="0"/>
              <a:t>#</a:t>
            </a:r>
          </a:p>
          <a:p>
            <a:r>
              <a:rPr lang="en-US" altLang="zh-CN" smtClean="0"/>
              <a:t># }</a:t>
            </a:r>
          </a:p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Logstash</a:t>
            </a:r>
            <a:r>
              <a:rPr lang="zh-CN" altLang="en-US" smtClean="0"/>
              <a:t>的管道输入为 </a:t>
            </a:r>
            <a:r>
              <a:rPr lang="en-US" altLang="zh-CN" smtClean="0"/>
              <a:t>Filebeat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22048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管道定义模板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688009"/>
            <a:ext cx="7056784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    beats {</a:t>
            </a:r>
          </a:p>
          <a:p>
            <a:r>
              <a:rPr lang="en-US" altLang="zh-CN" smtClean="0"/>
              <a:t>        port =&gt; "5044"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# The filter part of this file is commented out to indicate that it is</a:t>
            </a:r>
          </a:p>
          <a:p>
            <a:r>
              <a:rPr lang="en-US" altLang="zh-CN" smtClean="0"/>
              <a:t># optional.</a:t>
            </a:r>
          </a:p>
          <a:p>
            <a:r>
              <a:rPr lang="en-US" altLang="zh-CN" smtClean="0"/>
              <a:t># filter {</a:t>
            </a:r>
          </a:p>
          <a:p>
            <a:r>
              <a:rPr lang="en-US" altLang="zh-CN" smtClean="0"/>
              <a:t>#</a:t>
            </a:r>
          </a:p>
          <a:p>
            <a:r>
              <a:rPr lang="en-US" altLang="zh-CN" smtClean="0"/>
              <a:t># }</a:t>
            </a:r>
          </a:p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stdout { codec =&gt; rubydebug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Logstash</a:t>
            </a:r>
            <a:r>
              <a:rPr lang="zh-CN" altLang="en-US" smtClean="0"/>
              <a:t>的管道输入为 </a:t>
            </a:r>
            <a:r>
              <a:rPr lang="en-US" altLang="zh-CN" smtClean="0"/>
              <a:t>Filebeat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5856" y="290403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定义</a:t>
            </a:r>
            <a:r>
              <a:rPr lang="en-US" altLang="zh-CN" b="1" smtClean="0">
                <a:solidFill>
                  <a:srgbClr val="FF0000"/>
                </a:solidFill>
              </a:rPr>
              <a:t> beats </a:t>
            </a:r>
            <a:r>
              <a:rPr lang="zh-CN" altLang="en-US" b="1" smtClean="0">
                <a:solidFill>
                  <a:srgbClr val="FF0000"/>
                </a:solidFill>
              </a:rPr>
              <a:t>输入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564033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定义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输出到标准输出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219557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logstash home</a:t>
            </a:r>
            <a:r>
              <a:rPr lang="zh-CN" altLang="en-US" smtClean="0"/>
              <a:t>目中创建文件管道配置文件 </a:t>
            </a:r>
            <a:r>
              <a:rPr lang="en-US" altLang="zh-CN" smtClean="0"/>
              <a:t>first-pipeline.conf</a:t>
            </a:r>
            <a:r>
              <a:rPr lang="zh-CN" altLang="en-US" smtClean="0"/>
              <a:t>，配置如下：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627620"/>
            <a:ext cx="705678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bin/logstash -f first-pipeline.conf --config.test_and_exit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Logstash</a:t>
            </a:r>
            <a:r>
              <a:rPr lang="zh-CN" altLang="en-US" smtClean="0"/>
              <a:t>的管道输入为 </a:t>
            </a:r>
            <a:r>
              <a:rPr lang="en-US" altLang="zh-CN" smtClean="0"/>
              <a:t>Filebeat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22048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测试管道配置是否正确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1316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启动</a:t>
            </a:r>
            <a:r>
              <a:rPr lang="en-US" altLang="zh-CN" b="1" smtClean="0">
                <a:solidFill>
                  <a:srgbClr val="FF0000"/>
                </a:solidFill>
              </a:rPr>
              <a:t>logstash</a:t>
            </a:r>
            <a:r>
              <a:rPr lang="zh-CN" altLang="en-US" b="1" smtClean="0">
                <a:solidFill>
                  <a:srgbClr val="FF0000"/>
                </a:solidFill>
              </a:rPr>
              <a:t>实例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3563724"/>
            <a:ext cx="705678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bin/logstash -f first-pipeline.conf --config.reload.automatic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2" name="组合 4"/>
          <p:cNvGrpSpPr>
            <a:grpSpLocks/>
          </p:cNvGrpSpPr>
          <p:nvPr/>
        </p:nvGrpSpPr>
        <p:grpSpPr bwMode="auto">
          <a:xfrm>
            <a:off x="1785938" y="4932454"/>
            <a:ext cx="5499100" cy="584778"/>
            <a:chOff x="1854200" y="3609122"/>
            <a:chExt cx="5499100" cy="584343"/>
          </a:xfrm>
        </p:grpSpPr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5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6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Kibana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、配置</a:t>
            </a:r>
            <a:r>
              <a:rPr lang="en-US" altLang="zh-CN" smtClean="0"/>
              <a:t>filter </a:t>
            </a:r>
            <a:r>
              <a:rPr lang="zh-CN" altLang="en-US" smtClean="0"/>
              <a:t>来解析日志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2204864"/>
            <a:ext cx="7056784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    beats {</a:t>
            </a:r>
          </a:p>
          <a:p>
            <a:r>
              <a:rPr lang="en-US" altLang="zh-CN" smtClean="0"/>
              <a:t>        port =&gt; "5044"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filter {</a:t>
            </a:r>
          </a:p>
          <a:p>
            <a:r>
              <a:rPr lang="en-US" altLang="zh-CN" smtClean="0"/>
              <a:t>    grok {</a:t>
            </a:r>
          </a:p>
          <a:p>
            <a:r>
              <a:rPr lang="en-US" altLang="zh-CN" smtClean="0"/>
              <a:t>        match =&gt; { "message" =&gt; "%{COMBINEDAPACHELOG}"}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stdout { codec =&gt; rubydebug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35010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配置使用 </a:t>
            </a:r>
            <a:r>
              <a:rPr lang="en-US" altLang="zh-CN" b="1" smtClean="0">
                <a:solidFill>
                  <a:srgbClr val="FF0000"/>
                </a:solidFill>
              </a:rPr>
              <a:t>grok </a:t>
            </a:r>
            <a:r>
              <a:rPr lang="zh-CN" altLang="en-US" b="1" smtClean="0">
                <a:solidFill>
                  <a:srgbClr val="FF0000"/>
                </a:solidFill>
              </a:rPr>
              <a:t>过进行滤转换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609329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filebeat</a:t>
            </a:r>
            <a:r>
              <a:rPr lang="zh-CN" altLang="en-US" smtClean="0"/>
              <a:t>实例，执行 </a:t>
            </a:r>
            <a:r>
              <a:rPr lang="en-US" altLang="zh-CN" smtClean="0"/>
              <a:t>sudo rm data/registry </a:t>
            </a:r>
            <a:r>
              <a:rPr lang="zh-CN" altLang="en-US" smtClean="0"/>
              <a:t>删除</a:t>
            </a:r>
            <a:r>
              <a:rPr lang="en-US" altLang="zh-CN" smtClean="0"/>
              <a:t>filebeat</a:t>
            </a:r>
            <a:r>
              <a:rPr lang="zh-CN" altLang="en-US" smtClean="0"/>
              <a:t>记录，再启动</a:t>
            </a:r>
            <a:r>
              <a:rPr lang="en-US" altLang="zh-CN" smtClean="0"/>
              <a:t>filebeat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、再加入一个过滤器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2204864"/>
            <a:ext cx="7056784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geoip {</a:t>
            </a:r>
          </a:p>
          <a:p>
            <a:r>
              <a:rPr lang="en-US" altLang="zh-CN" smtClean="0"/>
              <a:t>        source =&gt; "clientip"</a:t>
            </a:r>
          </a:p>
          <a:p>
            <a:r>
              <a:rPr lang="en-US" altLang="zh-CN" smtClean="0"/>
              <a:t>    }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24208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实现</a:t>
            </a:r>
            <a:r>
              <a:rPr lang="en-US" altLang="zh-CN" b="1" smtClean="0">
                <a:solidFill>
                  <a:srgbClr val="FF0000"/>
                </a:solidFill>
              </a:rPr>
              <a:t>ip</a:t>
            </a:r>
            <a:r>
              <a:rPr lang="zh-CN" altLang="en-US" b="1" smtClean="0">
                <a:solidFill>
                  <a:srgbClr val="FF0000"/>
                </a:solidFill>
              </a:rPr>
              <a:t>转地理坐标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5730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filebeat</a:t>
            </a:r>
            <a:r>
              <a:rPr lang="zh-CN" altLang="en-US" smtClean="0"/>
              <a:t>实例，执行 </a:t>
            </a:r>
            <a:r>
              <a:rPr lang="en-US" altLang="zh-CN" smtClean="0"/>
              <a:t>sudo rm data/registry </a:t>
            </a:r>
            <a:r>
              <a:rPr lang="zh-CN" altLang="en-US" smtClean="0"/>
              <a:t>删除</a:t>
            </a:r>
            <a:r>
              <a:rPr lang="en-US" altLang="zh-CN" smtClean="0"/>
              <a:t>filebeat</a:t>
            </a:r>
            <a:r>
              <a:rPr lang="zh-CN" altLang="en-US" smtClean="0"/>
              <a:t>记录，再启动</a:t>
            </a:r>
            <a:r>
              <a:rPr lang="en-US" altLang="zh-CN" smtClean="0"/>
              <a:t>filebeat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来解析日志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008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r>
              <a:rPr lang="zh-CN" altLang="en-US" smtClean="0"/>
              <a:t>、配置输出到</a:t>
            </a:r>
            <a:r>
              <a:rPr lang="en-US" altLang="zh-CN" smtClean="0"/>
              <a:t>elasticsearch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2204864"/>
            <a:ext cx="7056784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elasticsearch {</a:t>
            </a:r>
          </a:p>
          <a:p>
            <a:r>
              <a:rPr lang="en-US" altLang="zh-CN" smtClean="0"/>
              <a:t>        hosts =&gt; [ "localhost:9200" ]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99577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filebeat</a:t>
            </a:r>
            <a:r>
              <a:rPr lang="zh-CN" altLang="en-US" smtClean="0"/>
              <a:t>实例，执行 </a:t>
            </a:r>
            <a:r>
              <a:rPr lang="en-US" altLang="zh-CN" smtClean="0"/>
              <a:t>sudo rm data/registry </a:t>
            </a:r>
            <a:r>
              <a:rPr lang="zh-CN" altLang="en-US" smtClean="0"/>
              <a:t>删除</a:t>
            </a:r>
            <a:r>
              <a:rPr lang="en-US" altLang="zh-CN" smtClean="0"/>
              <a:t>filebeat</a:t>
            </a:r>
            <a:r>
              <a:rPr lang="zh-CN" altLang="en-US" smtClean="0"/>
              <a:t>记录，再启动</a:t>
            </a:r>
            <a:r>
              <a:rPr lang="en-US" altLang="zh-CN" smtClean="0"/>
              <a:t>filebeat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input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Logstash</a:t>
            </a:r>
            <a:r>
              <a:rPr lang="zh-CN" altLang="en-US" smtClean="0"/>
              <a:t>中实现了很多</a:t>
            </a:r>
            <a:r>
              <a:rPr lang="en-US" altLang="zh-CN" smtClean="0"/>
              <a:t>input </a:t>
            </a:r>
            <a:r>
              <a:rPr lang="zh-CN" altLang="en-US" smtClean="0"/>
              <a:t>插件，可满足我们各种来源数据的接收：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2048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https://www.elastic.co/guide/en/logstash/current/input-plugins.html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9592" y="291565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配置从多个</a:t>
            </a:r>
            <a:r>
              <a:rPr lang="en-US" altLang="zh-CN" smtClean="0"/>
              <a:t>input</a:t>
            </a:r>
            <a:r>
              <a:rPr lang="zh-CN" altLang="en-US" smtClean="0"/>
              <a:t>获取数据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3429000"/>
            <a:ext cx="4464496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input {</a:t>
            </a:r>
          </a:p>
          <a:p>
            <a:r>
              <a:rPr lang="en-US" altLang="zh-CN" smtClean="0"/>
              <a:t>    stdin { }</a:t>
            </a:r>
          </a:p>
          <a:p>
            <a:r>
              <a:rPr lang="en-US" altLang="zh-CN" smtClean="0"/>
              <a:t>    file {</a:t>
            </a:r>
          </a:p>
          <a:p>
            <a:r>
              <a:rPr lang="en-US" altLang="zh-CN" smtClean="0"/>
              <a:t>        path =&gt; "/tmp/*_log"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beats {</a:t>
            </a:r>
          </a:p>
          <a:p>
            <a:r>
              <a:rPr lang="en-US" altLang="zh-CN" smtClean="0"/>
              <a:t>        port =&gt; "5044"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Logstash</a:t>
            </a:r>
            <a:r>
              <a:rPr lang="zh-CN" altLang="en-US" smtClean="0"/>
              <a:t>中实现了很多</a:t>
            </a:r>
            <a:r>
              <a:rPr lang="en-US" altLang="zh-CN" smtClean="0"/>
              <a:t>filter </a:t>
            </a:r>
            <a:r>
              <a:rPr lang="zh-CN" altLang="en-US" smtClean="0"/>
              <a:t>插件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2048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https://www.elastic.co/guide/en/logstash/current/filter-plugins.html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356992"/>
            <a:ext cx="7488832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filter {</a:t>
            </a:r>
          </a:p>
          <a:p>
            <a:r>
              <a:rPr lang="en-US" altLang="zh-CN" smtClean="0"/>
              <a:t>    grok {</a:t>
            </a:r>
          </a:p>
          <a:p>
            <a:r>
              <a:rPr lang="en-US" altLang="zh-CN" smtClean="0"/>
              <a:t>        match =&gt; { "message" =&gt; "%{COMBINEDAPACHELOG}"}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geoip {</a:t>
            </a:r>
          </a:p>
          <a:p>
            <a:r>
              <a:rPr lang="en-US" altLang="zh-CN" smtClean="0"/>
              <a:t>        source =&gt; "clientip"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291565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可多重过滤处理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如何解析日志文本为字段</a:t>
            </a:r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971600" y="21345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 </a:t>
            </a:r>
            <a:r>
              <a:rPr lang="en-US" altLang="zh-CN" smtClean="0"/>
              <a:t>grok </a:t>
            </a:r>
            <a:r>
              <a:rPr lang="zh-CN" altLang="en-US" smtClean="0"/>
              <a:t>过滤器 </a:t>
            </a:r>
            <a:endParaRPr lang="en-US" altLang="zh-CN" smtClean="0"/>
          </a:p>
          <a:p>
            <a:r>
              <a:rPr lang="en-US" altLang="zh-CN" smtClean="0"/>
              <a:t>https://www.elastic.co/guide/en/logstash/current/plugins-filters-grok.html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掌握 </a:t>
            </a:r>
            <a:r>
              <a:rPr lang="en-US" altLang="zh-CN" smtClean="0"/>
              <a:t>Grok match </a:t>
            </a:r>
            <a:r>
              <a:rPr lang="zh-CN" altLang="en-US" smtClean="0"/>
              <a:t>表达式语法</a:t>
            </a:r>
            <a:endParaRPr lang="en-US" altLang="zh-CN" smtClean="0"/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了解从哪里去查看预定义的正则表达式</a:t>
            </a:r>
            <a:endParaRPr lang="en-US" altLang="zh-CN" smtClean="0"/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知道如何定义自己的正则表达式</a:t>
            </a:r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直接定义正则表达式</a:t>
            </a:r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如果要重用就定义一各模式文件，用</a:t>
            </a:r>
            <a:r>
              <a:rPr lang="en-US" altLang="zh-CN" smtClean="0"/>
              <a:t>patterns_dir =&gt; [“./patterns”] </a:t>
            </a:r>
            <a:r>
              <a:rPr lang="zh-CN" altLang="en-US" smtClean="0"/>
              <a:t>指定模式目录</a:t>
            </a:r>
            <a:endParaRPr lang="en-US" altLang="zh-CN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32849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%{SYNTAX:SEMANTIC}</a:t>
            </a:r>
            <a:endParaRPr lang="zh-CN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51520" y="5877272"/>
            <a:ext cx="417646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55.3.244.1 GET /index.html 15824 0.043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1520" y="6330806"/>
            <a:ext cx="864096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%{IP:client} %{WORD:method} %{URIPATHPARAM:request} %{NUMBER:bytes} %{NUMBER:duration}</a:t>
            </a:r>
            <a:endParaRPr lang="zh-CN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971600" y="414908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https://github.com/logstash-plugins/logstash-patterns-core/tree/master/patterns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69151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如何加入、替换、删除字段</a:t>
            </a:r>
            <a:endParaRPr lang="zh-CN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683568" y="321297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如何筛选数据</a:t>
            </a:r>
            <a:endParaRPr lang="zh-CN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55576" y="22048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了解</a:t>
            </a:r>
            <a:r>
              <a:rPr lang="en-US" altLang="zh-CN" smtClean="0"/>
              <a:t>filter</a:t>
            </a:r>
            <a:r>
              <a:rPr lang="zh-CN" altLang="en-US" smtClean="0"/>
              <a:t>通用属性 </a:t>
            </a:r>
            <a:r>
              <a:rPr lang="en-US" altLang="zh-CN" smtClean="0"/>
              <a:t>add_field   add_tag   remove_field   remove_tag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576" y="26276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了解</a:t>
            </a:r>
            <a:r>
              <a:rPr lang="en-US" altLang="zh-CN" smtClean="0"/>
              <a:t>alter</a:t>
            </a:r>
            <a:r>
              <a:rPr lang="zh-CN" altLang="en-US" smtClean="0"/>
              <a:t>、</a:t>
            </a:r>
            <a:r>
              <a:rPr lang="en-US" altLang="zh-CN" smtClean="0"/>
              <a:t>date</a:t>
            </a:r>
            <a:r>
              <a:rPr lang="zh-CN" altLang="en-US" smtClean="0"/>
              <a:t>、</a:t>
            </a:r>
            <a:r>
              <a:rPr lang="en-US" altLang="zh-CN" smtClean="0"/>
              <a:t>range filter</a:t>
            </a:r>
            <a:r>
              <a:rPr lang="zh-CN" altLang="en-US" smtClean="0"/>
              <a:t>的用法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5576" y="37170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了解</a:t>
            </a:r>
            <a:r>
              <a:rPr lang="en-US" altLang="zh-CN" smtClean="0"/>
              <a:t>drop  filter</a:t>
            </a:r>
            <a:r>
              <a:rPr lang="zh-CN" altLang="en-US" smtClean="0"/>
              <a:t>的用法。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3568" y="43558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如何进行条件过滤或条件输出</a:t>
            </a:r>
            <a:endParaRPr lang="zh-CN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755576" y="48598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了解：</a:t>
            </a:r>
            <a:r>
              <a:rPr lang="en-US" altLang="zh-CN" smtClean="0"/>
              <a:t> https://www.elastic.co/guide/en/logstash/current/event-dependent-configuration.html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Logstash</a:t>
            </a:r>
            <a:r>
              <a:rPr lang="zh-CN" altLang="en-US" smtClean="0"/>
              <a:t>中实现了很多</a:t>
            </a:r>
            <a:r>
              <a:rPr lang="en-US" altLang="zh-CN" smtClean="0"/>
              <a:t>output </a:t>
            </a:r>
            <a:r>
              <a:rPr lang="zh-CN" altLang="en-US" smtClean="0"/>
              <a:t>插件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2048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https://www.elastic.co/guide/en/logstash/current/output-plugins.html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3284984"/>
            <a:ext cx="7848872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output {</a:t>
            </a:r>
          </a:p>
          <a:p>
            <a:r>
              <a:rPr lang="en-US" altLang="zh-CN" smtClean="0"/>
              <a:t>    elasticsearch {</a:t>
            </a:r>
          </a:p>
          <a:p>
            <a:r>
              <a:rPr lang="en-US" altLang="zh-CN" smtClean="0"/>
              <a:t>        hosts =&gt; ["IP Address 1:port1", "IP Address 2:port2", "IP Address 3"]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file {</a:t>
            </a:r>
          </a:p>
          <a:p>
            <a:r>
              <a:rPr lang="en-US" altLang="zh-CN" smtClean="0"/>
              <a:t>        path =&gt; "/path/to/target/file"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stdout { codec =&gt; rubydebug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78092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输出到多个地方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如何设置输出的索引？</a:t>
            </a:r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2204864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https://www.elastic.co/guide/en/logstash/current/plugins-outputs-elasticsearch.html#plugins-outputs-elasticsearch-template</a:t>
            </a:r>
          </a:p>
          <a:p>
            <a:endParaRPr lang="en-US" altLang="zh-CN"/>
          </a:p>
          <a:p>
            <a:r>
              <a:rPr lang="en-US" altLang="zh-CN" smtClean="0"/>
              <a:t>Filebeat</a:t>
            </a:r>
            <a:r>
              <a:rPr lang="zh-CN" altLang="en-US" smtClean="0"/>
              <a:t>中 </a:t>
            </a:r>
            <a:r>
              <a:rPr lang="en-US" altLang="zh-CN" smtClean="0"/>
              <a:t>logstash output </a:t>
            </a:r>
            <a:r>
              <a:rPr lang="zh-CN" altLang="en-US" smtClean="0"/>
              <a:t>配置的介绍（</a:t>
            </a:r>
            <a:r>
              <a:rPr lang="en-US" altLang="zh-CN" smtClean="0"/>
              <a:t>p28</a:t>
            </a:r>
            <a:r>
              <a:rPr lang="zh-CN" altLang="en-US" smtClean="0"/>
              <a:t>页）</a:t>
            </a:r>
            <a:endParaRPr lang="en-US" altLang="zh-CN" smtClean="0"/>
          </a:p>
          <a:p>
            <a:r>
              <a:rPr lang="en-US" altLang="zh-CN" smtClean="0"/>
              <a:t>https://www.elastic.co/guide/en/beats/filebeat/current/logstash-output.html</a:t>
            </a:r>
            <a:endParaRPr lang="zh-CN" altLang="en-US" smtClean="0"/>
          </a:p>
          <a:p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如何配置将不同的数据发送给不同的输出目标</a:t>
            </a:r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220486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条件选择输出：</a:t>
            </a:r>
            <a:endParaRPr lang="en-US" altLang="zh-CN" smtClean="0"/>
          </a:p>
          <a:p>
            <a:r>
              <a:rPr lang="en-US" altLang="zh-CN" smtClean="0"/>
              <a:t>https://www.elastic.co/guide/en/logstash/current/event-dependent-configuration.html</a:t>
            </a:r>
          </a:p>
          <a:p>
            <a:endParaRPr lang="en-US" altLang="zh-CN" smtClean="0"/>
          </a:p>
          <a:p>
            <a:r>
              <a:rPr lang="zh-CN" altLang="en-US" smtClean="0"/>
              <a:t>输出索引名称上带动态字段引用。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4208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从官网介绍了解它们：</a:t>
            </a:r>
            <a:r>
              <a:rPr lang="en-US" altLang="zh-CN" smtClean="0"/>
              <a:t>https://www.elastic.co/cn/products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Elasticsearch    Logstash   Kibana </a:t>
            </a:r>
            <a:r>
              <a:rPr lang="zh-CN" altLang="en-US" smtClean="0"/>
              <a:t>原来称为 </a:t>
            </a:r>
            <a:r>
              <a:rPr lang="en-US" altLang="zh-CN" smtClean="0"/>
              <a:t>ELK Stack </a:t>
            </a:r>
            <a:r>
              <a:rPr lang="zh-CN" altLang="en-US" smtClean="0"/>
              <a:t>，现在称为</a:t>
            </a:r>
            <a:r>
              <a:rPr lang="en-US" altLang="zh-CN" smtClean="0"/>
              <a:t>Elastic Stack</a:t>
            </a:r>
            <a:r>
              <a:rPr lang="zh-CN" altLang="en-US" smtClean="0"/>
              <a:t>，加入了 </a:t>
            </a:r>
            <a:r>
              <a:rPr lang="en-US" altLang="zh-CN" smtClean="0"/>
              <a:t>beats </a:t>
            </a:r>
            <a:r>
              <a:rPr lang="zh-CN" altLang="en-US" smtClean="0"/>
              <a:t>来优化</a:t>
            </a:r>
            <a:r>
              <a:rPr lang="en-US" altLang="zh-CN" smtClean="0"/>
              <a:t>Logstash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55576" y="2996952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的主要用途是什么？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364502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大型分布式系统的日志集中分析。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了解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codec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Logstash</a:t>
            </a:r>
            <a:r>
              <a:rPr lang="zh-CN" altLang="en-US" smtClean="0"/>
              <a:t>中实现了很多</a:t>
            </a:r>
            <a:r>
              <a:rPr lang="en-US" altLang="zh-CN" smtClean="0"/>
              <a:t>codec</a:t>
            </a:r>
            <a:r>
              <a:rPr lang="zh-CN" altLang="en-US" smtClean="0"/>
              <a:t>插件，可以在</a:t>
            </a:r>
            <a:r>
              <a:rPr lang="en-US" altLang="zh-CN" smtClean="0"/>
              <a:t>input </a:t>
            </a:r>
            <a:r>
              <a:rPr lang="zh-CN" altLang="en-US" smtClean="0"/>
              <a:t>中指定用什么</a:t>
            </a:r>
            <a:r>
              <a:rPr lang="en-US" altLang="zh-CN" smtClean="0"/>
              <a:t>codec</a:t>
            </a:r>
            <a:r>
              <a:rPr lang="zh-CN" altLang="en-US" smtClean="0"/>
              <a:t>来读取输入内容；可以在</a:t>
            </a:r>
            <a:r>
              <a:rPr lang="en-US" altLang="zh-CN" smtClean="0"/>
              <a:t>output</a:t>
            </a:r>
            <a:r>
              <a:rPr lang="zh-CN" altLang="en-US" smtClean="0"/>
              <a:t>中指定输出为什么格式。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4836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https://www.elastic.co/guide/en/logstash/current/codec-plugins.html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的详细配置说明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17728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请参考官网：</a:t>
            </a:r>
            <a:r>
              <a:rPr lang="en-US" altLang="zh-CN" smtClean="0"/>
              <a:t> https://www.elastic.co/guide/en/logstash/current/configuration.html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2278027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hlinkClick r:id="rId3"/>
              </a:rPr>
              <a:t>Structure of a Config File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Accessing Event Data and Fields in the Configuration</a:t>
            </a:r>
            <a:endParaRPr lang="en-US" altLang="zh-CN" smtClean="0"/>
          </a:p>
          <a:p>
            <a:r>
              <a:rPr lang="en-US" altLang="zh-CN" smtClean="0">
                <a:hlinkClick r:id="rId5"/>
              </a:rPr>
              <a:t>Using Environment Variables in the Configuration</a:t>
            </a:r>
            <a:endParaRPr lang="en-US" altLang="zh-CN" smtClean="0"/>
          </a:p>
          <a:p>
            <a:r>
              <a:rPr lang="en-US" altLang="zh-CN" smtClean="0">
                <a:hlinkClick r:id="rId6"/>
              </a:rPr>
              <a:t>Logstash Configuration Examples</a:t>
            </a:r>
            <a:endParaRPr lang="en-US" altLang="zh-CN" smtClean="0"/>
          </a:p>
          <a:p>
            <a:r>
              <a:rPr lang="en-US" altLang="zh-CN" smtClean="0">
                <a:hlinkClick r:id="rId7"/>
              </a:rPr>
              <a:t>Multiple Pipelines</a:t>
            </a:r>
            <a:endParaRPr lang="en-US" altLang="zh-CN" smtClean="0"/>
          </a:p>
          <a:p>
            <a:r>
              <a:rPr lang="en-US" altLang="zh-CN" smtClean="0">
                <a:hlinkClick r:id="rId8"/>
              </a:rPr>
              <a:t>Pipeline-to-Pipeline Communication (Beta)</a:t>
            </a:r>
            <a:endParaRPr lang="en-US" altLang="zh-CN" smtClean="0"/>
          </a:p>
          <a:p>
            <a:r>
              <a:rPr lang="en-US" altLang="zh-CN" smtClean="0">
                <a:hlinkClick r:id="rId9"/>
              </a:rPr>
              <a:t>Reloading the Config File</a:t>
            </a:r>
            <a:endParaRPr lang="en-US" altLang="zh-CN" smtClean="0"/>
          </a:p>
          <a:p>
            <a:r>
              <a:rPr lang="en-US" altLang="zh-CN" smtClean="0">
                <a:hlinkClick r:id="rId10"/>
              </a:rPr>
              <a:t>Managing Multiline Events</a:t>
            </a:r>
            <a:endParaRPr lang="en-US" altLang="zh-CN" smtClean="0"/>
          </a:p>
          <a:p>
            <a:r>
              <a:rPr lang="en-US" altLang="zh-CN" smtClean="0">
                <a:hlinkClick r:id="rId11"/>
              </a:rPr>
              <a:t>Glob Pattern Support</a:t>
            </a:r>
            <a:endParaRPr lang="en-US" altLang="zh-CN" smtClean="0"/>
          </a:p>
          <a:p>
            <a:r>
              <a:rPr lang="en-US" altLang="zh-CN" smtClean="0">
                <a:hlinkClick r:id="rId12"/>
              </a:rPr>
              <a:t>Converting Ingest Node Pipelines</a:t>
            </a:r>
            <a:endParaRPr lang="en-US" altLang="zh-CN" smtClean="0"/>
          </a:p>
          <a:p>
            <a:r>
              <a:rPr lang="en-US" altLang="zh-CN" smtClean="0">
                <a:hlinkClick r:id="rId13"/>
              </a:rPr>
              <a:t>Logstash-to-Logstash Communication</a:t>
            </a:r>
            <a:endParaRPr lang="en-US" altLang="zh-CN" smtClean="0"/>
          </a:p>
          <a:p>
            <a:r>
              <a:rPr lang="en-US" altLang="zh-CN" smtClean="0">
                <a:hlinkClick r:id="rId14"/>
              </a:rPr>
              <a:t>Centralized Pipeline Management</a:t>
            </a:r>
            <a:endParaRPr lang="en-US" altLang="zh-CN" smtClean="0"/>
          </a:p>
          <a:p>
            <a:r>
              <a:rPr lang="en-US" altLang="zh-CN" smtClean="0">
                <a:hlinkClick r:id="rId15"/>
              </a:rPr>
              <a:t>X-Pack monitoring</a:t>
            </a:r>
            <a:endParaRPr lang="en-US" altLang="zh-CN" smtClean="0"/>
          </a:p>
          <a:p>
            <a:r>
              <a:rPr lang="en-US" altLang="zh-CN" smtClean="0">
                <a:hlinkClick r:id="rId16"/>
              </a:rPr>
              <a:t>X-Pack security</a:t>
            </a:r>
            <a:endParaRPr lang="en-US" altLang="zh-CN" smtClean="0"/>
          </a:p>
          <a:p>
            <a:r>
              <a:rPr lang="en-US" altLang="zh-CN" smtClean="0">
                <a:hlinkClick r:id="rId17"/>
              </a:rPr>
              <a:t>X-Pack Settings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33562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插件扩展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177281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请参考官网：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https://www.elastic.co/guide/en/logstash/current/contributing-to-logstash.html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2621811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hlinkClick r:id="rId3"/>
              </a:rPr>
              <a:t>How to write a Logstash input plugin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How to write a Logstash codec plugin</a:t>
            </a:r>
            <a:endParaRPr lang="en-US" altLang="zh-CN" smtClean="0"/>
          </a:p>
          <a:p>
            <a:r>
              <a:rPr lang="en-US" altLang="zh-CN" smtClean="0">
                <a:hlinkClick r:id="rId5"/>
              </a:rPr>
              <a:t>How to write a Logstash filter plugin</a:t>
            </a:r>
            <a:endParaRPr lang="en-US" altLang="zh-CN" smtClean="0"/>
          </a:p>
          <a:p>
            <a:r>
              <a:rPr lang="en-US" altLang="zh-CN" smtClean="0">
                <a:hlinkClick r:id="rId6"/>
              </a:rPr>
              <a:t>How to write a Logstash output plugin</a:t>
            </a:r>
            <a:endParaRPr lang="en-US" altLang="zh-CN" smtClean="0"/>
          </a:p>
          <a:p>
            <a:r>
              <a:rPr lang="en-US" altLang="zh-CN" smtClean="0">
                <a:hlinkClick r:id="rId7"/>
              </a:rPr>
              <a:t>Contributing a Patch to a Logstash Plugin</a:t>
            </a:r>
            <a:endParaRPr lang="en-US" altLang="zh-CN" smtClean="0"/>
          </a:p>
          <a:p>
            <a:r>
              <a:rPr lang="en-US" altLang="zh-CN" smtClean="0">
                <a:hlinkClick r:id="rId8"/>
              </a:rPr>
              <a:t>Logstash Plugins Community Maintainer Guide</a:t>
            </a:r>
            <a:endParaRPr lang="en-US" altLang="zh-CN" smtClean="0"/>
          </a:p>
          <a:p>
            <a:r>
              <a:rPr lang="en-US" altLang="zh-CN" smtClean="0">
                <a:hlinkClick r:id="rId9"/>
              </a:rPr>
              <a:t>Submitting your plugin to RubyGems.org and the logstash-plugins repository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3170" y="1208563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sz="3200" noProof="1">
                <a:solidFill>
                  <a:srgbClr val="BCB5AC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785938" y="1880875"/>
            <a:ext cx="5502275" cy="585788"/>
            <a:chOff x="1851025" y="1249176"/>
            <a:chExt cx="5502275" cy="585787"/>
          </a:xfrm>
        </p:grpSpPr>
        <p:sp>
          <p:nvSpPr>
            <p:cNvPr id="4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学习目标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1785938" y="2672963"/>
            <a:ext cx="5499100" cy="584200"/>
            <a:chOff x="1854200" y="3609122"/>
            <a:chExt cx="5499100" cy="583765"/>
          </a:xfrm>
        </p:grpSpPr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>
              <a:spLocks noChangeArrowheads="1"/>
            </p:cNvSpPr>
            <p:nvPr/>
          </p:nvSpPr>
          <p:spPr bwMode="auto">
            <a:xfrm>
              <a:off x="1981305" y="3609122"/>
              <a:ext cx="437940" cy="58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12" name="Text Box 8"/>
            <p:cNvSpPr>
              <a:spLocks noChangeArrowheads="1"/>
            </p:cNvSpPr>
            <p:nvPr/>
          </p:nvSpPr>
          <p:spPr bwMode="auto">
            <a:xfrm>
              <a:off x="2585598" y="3655161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ELK</a:t>
              </a: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简介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" name="标题 24"/>
          <p:cNvSpPr>
            <a:spLocks noChangeArrowheads="1"/>
          </p:cNvSpPr>
          <p:nvPr/>
        </p:nvSpPr>
        <p:spPr bwMode="auto">
          <a:xfrm>
            <a:off x="1115616" y="116632"/>
            <a:ext cx="28836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8" tIns="60955" rIns="121908" bIns="60955" anchor="ctr"/>
          <a:lstStyle/>
          <a:p>
            <a:pPr eaLnBrk="1" hangingPunct="1"/>
            <a:r>
              <a:rPr lang="zh-CN" altLang="en-US" sz="36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r>
              <a:rPr lang="zh-CN" altLang="en-US" sz="36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en-US" altLang="zh-CN" sz="3600" b="1">
              <a:solidFill>
                <a:srgbClr val="BFBFBF"/>
              </a:solidFill>
              <a:latin typeface="方正兰亭超细黑简体" pitchFamily="2" charset="-122"/>
              <a:ea typeface="方正兰亭超细黑简体" pitchFamily="2" charset="-122"/>
              <a:sym typeface="微软雅黑" pitchFamily="34" charset="-122"/>
            </a:endParaRPr>
          </a:p>
        </p:txBody>
      </p:sp>
      <p:sp>
        <p:nvSpPr>
          <p:cNvPr id="139" name="灯片编号占位符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53</a:t>
            </a:fld>
            <a:endParaRPr lang="zh-CN" altLang="en-US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785938" y="3420286"/>
            <a:ext cx="5499100" cy="584778"/>
            <a:chOff x="1854200" y="3609122"/>
            <a:chExt cx="5499100" cy="584343"/>
          </a:xfrm>
        </p:grpSpPr>
        <p:sp>
          <p:nvSpPr>
            <p:cNvPr id="137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8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Beats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组合 4"/>
          <p:cNvGrpSpPr>
            <a:grpSpLocks/>
          </p:cNvGrpSpPr>
          <p:nvPr/>
        </p:nvGrpSpPr>
        <p:grpSpPr bwMode="auto">
          <a:xfrm>
            <a:off x="1785938" y="4149080"/>
            <a:ext cx="5499100" cy="584778"/>
            <a:chOff x="1854200" y="3609122"/>
            <a:chExt cx="5499100" cy="584343"/>
          </a:xfrm>
        </p:grpSpPr>
        <p:sp>
          <p:nvSpPr>
            <p:cNvPr id="12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0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Logstash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7" name="组合 4"/>
          <p:cNvGrpSpPr>
            <a:grpSpLocks/>
          </p:cNvGrpSpPr>
          <p:nvPr/>
        </p:nvGrpSpPr>
        <p:grpSpPr bwMode="auto">
          <a:xfrm>
            <a:off x="1785938" y="4932454"/>
            <a:ext cx="5499100" cy="584778"/>
            <a:chOff x="1854200" y="3609122"/>
            <a:chExt cx="5499100" cy="584343"/>
          </a:xfrm>
        </p:grpSpPr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5" name="Text Box 17"/>
            <p:cNvSpPr>
              <a:spLocks noChangeArrowheads="1"/>
            </p:cNvSpPr>
            <p:nvPr/>
          </p:nvSpPr>
          <p:spPr bwMode="auto">
            <a:xfrm>
              <a:off x="1981305" y="3609125"/>
              <a:ext cx="437940" cy="58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6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Kibana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06811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Kibana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kibana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需要学会使用的点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3" y="1727856"/>
            <a:ext cx="7255328" cy="364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06811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Kibana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kibana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的学习资源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Kibana </a:t>
            </a:r>
            <a:r>
              <a:rPr lang="zh-CN" altLang="en-US" smtClean="0"/>
              <a:t>用户手册：</a:t>
            </a:r>
            <a:endParaRPr lang="en-US" altLang="zh-CN" smtClean="0"/>
          </a:p>
          <a:p>
            <a:r>
              <a:rPr lang="en-US" altLang="zh-CN" smtClean="0"/>
              <a:t>https://www.elastic.co/guide/cn/kibana/current/index.html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06811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Kibana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kibana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使用的基本流程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19672" y="1844824"/>
            <a:ext cx="49685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、定义</a:t>
            </a:r>
            <a:r>
              <a:rPr lang="en-US" altLang="zh-CN" b="1" smtClean="0"/>
              <a:t>index pattern</a:t>
            </a:r>
            <a:endParaRPr lang="zh-CN" altLang="en-US" b="1"/>
          </a:p>
        </p:txBody>
      </p:sp>
      <p:sp>
        <p:nvSpPr>
          <p:cNvPr id="9" name="圆角矩形 8"/>
          <p:cNvSpPr/>
          <p:nvPr/>
        </p:nvSpPr>
        <p:spPr>
          <a:xfrm>
            <a:off x="1619672" y="2492896"/>
            <a:ext cx="49685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、在</a:t>
            </a:r>
            <a:r>
              <a:rPr lang="en-US" altLang="zh-CN" b="1" smtClean="0"/>
              <a:t>discover</a:t>
            </a:r>
            <a:r>
              <a:rPr lang="zh-CN" altLang="en-US" b="1" smtClean="0"/>
              <a:t>中查询数据、保存查询</a:t>
            </a:r>
            <a:endParaRPr lang="zh-CN" altLang="en-US" b="1"/>
          </a:p>
        </p:txBody>
      </p:sp>
      <p:sp>
        <p:nvSpPr>
          <p:cNvPr id="10" name="圆角矩形 9"/>
          <p:cNvSpPr/>
          <p:nvPr/>
        </p:nvSpPr>
        <p:spPr>
          <a:xfrm>
            <a:off x="1619672" y="3140968"/>
            <a:ext cx="50405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、在</a:t>
            </a:r>
            <a:r>
              <a:rPr lang="en-US" altLang="zh-CN" b="1" smtClean="0"/>
              <a:t>Visualize</a:t>
            </a:r>
            <a:r>
              <a:rPr lang="zh-CN" altLang="en-US" b="1" smtClean="0"/>
              <a:t>中为查询创建可视化的图表</a:t>
            </a:r>
            <a:endParaRPr lang="zh-CN" altLang="en-US" b="1"/>
          </a:p>
        </p:txBody>
      </p:sp>
      <p:sp>
        <p:nvSpPr>
          <p:cNvPr id="11" name="圆角矩形 10"/>
          <p:cNvSpPr/>
          <p:nvPr/>
        </p:nvSpPr>
        <p:spPr>
          <a:xfrm>
            <a:off x="1619672" y="3789040"/>
            <a:ext cx="50405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smtClean="0"/>
              <a:t>4</a:t>
            </a:r>
            <a:r>
              <a:rPr lang="zh-CN" altLang="en-US" b="1" smtClean="0"/>
              <a:t>、在</a:t>
            </a:r>
            <a:r>
              <a:rPr lang="en-US" altLang="zh-CN" b="1" smtClean="0"/>
              <a:t>dashboard</a:t>
            </a:r>
            <a:r>
              <a:rPr lang="zh-CN" altLang="en-US" b="1" smtClean="0"/>
              <a:t>中汇总展示多个数据图表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1619672" y="4437112"/>
            <a:ext cx="50405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smtClean="0"/>
              <a:t>5</a:t>
            </a:r>
            <a:r>
              <a:rPr lang="zh-CN" altLang="en-US" b="1" smtClean="0"/>
              <a:t>、在</a:t>
            </a:r>
            <a:r>
              <a:rPr lang="en-US" altLang="zh-CN" b="1" smtClean="0"/>
              <a:t>Timelion</a:t>
            </a:r>
            <a:r>
              <a:rPr lang="zh-CN" altLang="en-US" b="1" smtClean="0"/>
              <a:t>中创建时序数据的可视化展示</a:t>
            </a:r>
            <a:endParaRPr lang="zh-CN" altLang="en-US" b="1"/>
          </a:p>
        </p:txBody>
      </p:sp>
      <p:sp>
        <p:nvSpPr>
          <p:cNvPr id="13" name="圆角矩形 12"/>
          <p:cNvSpPr/>
          <p:nvPr/>
        </p:nvSpPr>
        <p:spPr>
          <a:xfrm>
            <a:off x="1619672" y="5085184"/>
            <a:ext cx="50405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smtClean="0"/>
              <a:t>6</a:t>
            </a:r>
            <a:r>
              <a:rPr lang="zh-CN" altLang="en-US" b="1" smtClean="0"/>
              <a:t>、在</a:t>
            </a:r>
            <a:r>
              <a:rPr lang="en-US" altLang="zh-CN" b="1" smtClean="0"/>
              <a:t>management</a:t>
            </a:r>
            <a:r>
              <a:rPr lang="zh-CN" altLang="en-US" b="1" smtClean="0"/>
              <a:t>中管理各种保存的对象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来做日志集中分析？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70080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问</a:t>
            </a:r>
            <a:r>
              <a:rPr lang="en-US" altLang="zh-CN" smtClean="0"/>
              <a:t>1</a:t>
            </a:r>
            <a:r>
              <a:rPr lang="zh-CN" altLang="en-US" smtClean="0"/>
              <a:t>：在生产系统中出现问题，你该如何来定位问题？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问</a:t>
            </a:r>
            <a:r>
              <a:rPr lang="en-US" altLang="zh-CN" smtClean="0"/>
              <a:t>2</a:t>
            </a:r>
            <a:r>
              <a:rPr lang="zh-CN" altLang="en-US" smtClean="0"/>
              <a:t>：在大型的分布式系统中如出现问题，你该如何定位问题？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一个完整的集中式日志系统，需要包含以下几个主要特点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收集－能够采集多种来源的日志数据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传输－能够稳定的把日志数据传输到中央系统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   </a:t>
            </a:r>
            <a:r>
              <a:rPr lang="zh-CN" altLang="en-US" smtClean="0"/>
              <a:t>转换</a:t>
            </a:r>
            <a:r>
              <a:rPr lang="en-US" altLang="zh-CN" smtClean="0"/>
              <a:t>— </a:t>
            </a:r>
            <a:r>
              <a:rPr lang="zh-CN" altLang="en-US" smtClean="0"/>
              <a:t>能够对收集的日志数据进行转换处理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存储－如何存储日志数据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分析－可以支持 </a:t>
            </a:r>
            <a:r>
              <a:rPr lang="en-US" altLang="zh-CN" smtClean="0"/>
              <a:t>UI </a:t>
            </a:r>
            <a:r>
              <a:rPr lang="zh-CN" altLang="en-US" smtClean="0"/>
              <a:t>分析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告警－能够提供错误报告，监控机制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450912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ELK</a:t>
            </a:r>
            <a:r>
              <a:rPr lang="zh-CN" altLang="en-US" b="1" smtClean="0">
                <a:solidFill>
                  <a:srgbClr val="FF0000"/>
                </a:solidFill>
              </a:rPr>
              <a:t>提供了一整套解决方案，并且都是开源软件，之间互相配合使用，完美衔接，高效的满足了很多场合的应用。目前主流的一种日志系统。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架构（一）   老的架构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 descr="https://images2018.cnblogs.com/blog/830693/201805/830693-20180507233846281-2132463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36" y="1628800"/>
            <a:ext cx="7688188" cy="50440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259632" y="332656"/>
            <a:ext cx="11624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576" y="1052736"/>
            <a:ext cx="7164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架构（二）    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beats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来进行采集的架构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4" name="Picture 2" descr="https://images2018.cnblogs.com/blog/830693/201805/830693-20180507233909103-3876379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984" y="1700808"/>
            <a:ext cx="8520504" cy="43924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60212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你是否明白了各部件的分工？？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1536" y="4149080"/>
            <a:ext cx="15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Logstash</a:t>
            </a:r>
            <a:r>
              <a:rPr lang="zh-CN" altLang="en-US" b="1" smtClean="0">
                <a:solidFill>
                  <a:srgbClr val="FF0000"/>
                </a:solidFill>
              </a:rPr>
              <a:t>可以做集群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10726</TotalTime>
  <Words>2774</Words>
  <Application>Microsoft Office PowerPoint</Application>
  <PresentationFormat>全屏显示(4:3)</PresentationFormat>
  <Paragraphs>632</Paragraphs>
  <Slides>56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FontAwesome</vt:lpstr>
      <vt:lpstr>Lato Light</vt:lpstr>
      <vt:lpstr>Lato Regular</vt:lpstr>
      <vt:lpstr>方正兰亭超细黑简体</vt:lpstr>
      <vt:lpstr>方正兰亭黑_GBK</vt:lpstr>
      <vt:lpstr>宋体</vt:lpstr>
      <vt:lpstr>微软雅黑</vt:lpstr>
      <vt:lpstr>Arial</vt:lpstr>
      <vt:lpstr>Calibri</vt:lpstr>
      <vt:lpstr>Wingdings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lv yanghui</cp:lastModifiedBy>
  <cp:revision>1396</cp:revision>
  <dcterms:created xsi:type="dcterms:W3CDTF">2014-11-09T01:07:00Z</dcterms:created>
  <dcterms:modified xsi:type="dcterms:W3CDTF">2019-04-11T12:55:08Z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