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534" r:id="rId3"/>
    <p:sldId id="540" r:id="rId4"/>
    <p:sldId id="542" r:id="rId5"/>
    <p:sldId id="545" r:id="rId6"/>
    <p:sldId id="531" r:id="rId7"/>
    <p:sldId id="532" r:id="rId8"/>
    <p:sldId id="533" r:id="rId9"/>
    <p:sldId id="536" r:id="rId10"/>
    <p:sldId id="544" r:id="rId11"/>
    <p:sldId id="537" r:id="rId12"/>
    <p:sldId id="262"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7" autoAdjust="0"/>
    <p:restoredTop sz="90834" autoAdjust="0"/>
  </p:normalViewPr>
  <p:slideViewPr>
    <p:cSldViewPr>
      <p:cViewPr>
        <p:scale>
          <a:sx n="100" d="100"/>
          <a:sy n="100" d="100"/>
        </p:scale>
        <p:origin x="432" y="82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796708-3575-4B41-AAEE-716A8B3FDD9D}" type="datetimeFigureOut">
              <a:rPr lang="zh-CN" altLang="en-US" smtClean="0"/>
              <a:pPr/>
              <a:t>2015/12/22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B0623-E05D-41E7-B292-CF1BFB8864C8}" type="slidenum">
              <a:rPr lang="zh-CN" altLang="en-US" smtClean="0"/>
              <a:pPr/>
              <a:t>‹#›</a:t>
            </a:fld>
            <a:endParaRPr lang="zh-CN" altLang="en-US"/>
          </a:p>
        </p:txBody>
      </p:sp>
    </p:spTree>
    <p:extLst>
      <p:ext uri="{BB962C8B-B14F-4D97-AF65-F5344CB8AC3E}">
        <p14:creationId xmlns:p14="http://schemas.microsoft.com/office/powerpoint/2010/main" xmlns="" val="152778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21B0623-E05D-41E7-B292-CF1BFB8864C8}"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Hadoop</a:t>
            </a:r>
            <a:r>
              <a:rPr lang="zh-CN" altLang="en-US" dirty="0" smtClean="0"/>
              <a:t>资源管理器，为上层应用提供统一的资源管理和调度</a:t>
            </a:r>
            <a:endParaRPr lang="zh-CN" altLang="en-US" dirty="0"/>
          </a:p>
        </p:txBody>
      </p:sp>
      <p:sp>
        <p:nvSpPr>
          <p:cNvPr id="4" name="灯片编号占位符 3"/>
          <p:cNvSpPr>
            <a:spLocks noGrp="1"/>
          </p:cNvSpPr>
          <p:nvPr>
            <p:ph type="sldNum" sz="quarter" idx="10"/>
          </p:nvPr>
        </p:nvSpPr>
        <p:spPr/>
        <p:txBody>
          <a:bodyPr/>
          <a:lstStyle/>
          <a:p>
            <a:fld id="{B21B0623-E05D-41E7-B292-CF1BFB8864C8}"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Docker</a:t>
            </a:r>
            <a:r>
              <a:rPr lang="zh-CN" altLang="en-US" sz="1200" b="0" i="0" kern="1200" dirty="0" smtClean="0">
                <a:solidFill>
                  <a:schemeClr val="tx1"/>
                </a:solidFill>
                <a:latin typeface="+mn-lt"/>
                <a:ea typeface="+mn-ea"/>
                <a:cs typeface="+mn-cs"/>
              </a:rPr>
              <a:t>是一个开放平台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它为开发者和系统管理员创建</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组织和运行分布式的应用程序</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其中</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Docker</a:t>
            </a:r>
            <a:r>
              <a:rPr lang="en-US" altLang="zh-CN" sz="1200" b="0" i="0" kern="1200" dirty="0" smtClean="0">
                <a:solidFill>
                  <a:schemeClr val="tx1"/>
                </a:solidFill>
                <a:latin typeface="+mn-lt"/>
                <a:ea typeface="+mn-ea"/>
                <a:cs typeface="+mn-cs"/>
              </a:rPr>
              <a:t> Engine</a:t>
            </a:r>
            <a:r>
              <a:rPr lang="zh-CN" altLang="en-US" sz="1200" b="0" i="0" kern="1200" dirty="0" smtClean="0">
                <a:solidFill>
                  <a:schemeClr val="tx1"/>
                </a:solidFill>
                <a:latin typeface="+mn-lt"/>
                <a:ea typeface="+mn-ea"/>
                <a:cs typeface="+mn-cs"/>
              </a:rPr>
              <a:t>是一个可移植的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轻量级的运行时和打包工具</a:t>
            </a:r>
            <a:r>
              <a:rPr lang="en-US" altLang="zh-CN"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Docker</a:t>
            </a:r>
            <a:r>
              <a:rPr lang="en-US" altLang="zh-CN"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Hub</a:t>
            </a:r>
            <a:r>
              <a:rPr lang="zh-CN" altLang="en-US" sz="1200" b="0" i="0" kern="1200" dirty="0" smtClean="0">
                <a:solidFill>
                  <a:schemeClr val="tx1"/>
                </a:solidFill>
                <a:latin typeface="+mn-lt"/>
                <a:ea typeface="+mn-ea"/>
                <a:cs typeface="+mn-cs"/>
              </a:rPr>
              <a:t>是一个云服务</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用来分享应用程序和自动化工作流</a:t>
            </a:r>
            <a:r>
              <a:rPr lang="en-US" altLang="zh-CN"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Docker</a:t>
            </a:r>
            <a:r>
              <a:rPr lang="zh-CN" altLang="en-US" sz="1200" b="0" i="0" kern="1200" dirty="0" smtClean="0">
                <a:solidFill>
                  <a:schemeClr val="tx1"/>
                </a:solidFill>
                <a:latin typeface="+mn-lt"/>
                <a:ea typeface="+mn-ea"/>
                <a:cs typeface="+mn-cs"/>
              </a:rPr>
              <a:t>允许应用程序通过组件来快速组装</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消除了开发</a:t>
            </a:r>
            <a:r>
              <a:rPr lang="en-US" altLang="zh-CN" sz="1200" b="0" i="0" kern="1200" dirty="0" smtClean="0">
                <a:solidFill>
                  <a:schemeClr val="tx1"/>
                </a:solidFill>
                <a:latin typeface="+mn-lt"/>
                <a:ea typeface="+mn-ea"/>
                <a:cs typeface="+mn-cs"/>
              </a:rPr>
              <a:t>,QA</a:t>
            </a:r>
            <a:r>
              <a:rPr lang="zh-CN" altLang="en-US" sz="1200" b="0" i="0" kern="1200" dirty="0" smtClean="0">
                <a:solidFill>
                  <a:schemeClr val="tx1"/>
                </a:solidFill>
                <a:latin typeface="+mn-lt"/>
                <a:ea typeface="+mn-ea"/>
                <a:cs typeface="+mn-cs"/>
              </a:rPr>
              <a:t>和生产环境之间的摩擦</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因此</a:t>
            </a:r>
            <a:r>
              <a:rPr lang="en-US" altLang="zh-CN" sz="1200" b="0" i="0" kern="1200" dirty="0" smtClean="0">
                <a:solidFill>
                  <a:schemeClr val="tx1"/>
                </a:solidFill>
                <a:latin typeface="+mn-lt"/>
                <a:ea typeface="+mn-ea"/>
                <a:cs typeface="+mn-cs"/>
              </a:rPr>
              <a:t>,IT</a:t>
            </a:r>
            <a:r>
              <a:rPr lang="zh-CN" altLang="en-US" sz="1200" b="0" i="0" kern="1200" dirty="0" smtClean="0">
                <a:solidFill>
                  <a:schemeClr val="tx1"/>
                </a:solidFill>
                <a:latin typeface="+mn-lt"/>
                <a:ea typeface="+mn-ea"/>
                <a:cs typeface="+mn-cs"/>
              </a:rPr>
              <a:t>系统可以组织的更快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无需修改即可在笔记本电脑</a:t>
            </a:r>
            <a:r>
              <a:rPr lang="en-US" altLang="zh-CN" sz="1200" b="0" i="0" kern="1200" dirty="0" smtClean="0">
                <a:solidFill>
                  <a:schemeClr val="tx1"/>
                </a:solidFill>
                <a:latin typeface="+mn-lt"/>
                <a:ea typeface="+mn-ea"/>
                <a:cs typeface="+mn-cs"/>
              </a:rPr>
              <a:t>,VM</a:t>
            </a:r>
            <a:r>
              <a:rPr lang="zh-CN" altLang="en-US" sz="1200" b="0" i="0" kern="1200" dirty="0" smtClean="0">
                <a:solidFill>
                  <a:schemeClr val="tx1"/>
                </a:solidFill>
                <a:latin typeface="+mn-lt"/>
                <a:ea typeface="+mn-ea"/>
                <a:cs typeface="+mn-cs"/>
              </a:rPr>
              <a:t>数据中心和任何云中运行同样的应用程序</a:t>
            </a:r>
            <a:r>
              <a:rPr lang="en-US" altLang="zh-CN"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Docker</a:t>
            </a:r>
            <a:r>
              <a:rPr lang="zh-CN" altLang="en-US" sz="1200" b="0" i="0" kern="1200" dirty="0" smtClean="0">
                <a:solidFill>
                  <a:schemeClr val="tx1"/>
                </a:solidFill>
                <a:latin typeface="+mn-lt"/>
                <a:ea typeface="+mn-ea"/>
                <a:cs typeface="+mn-cs"/>
              </a:rPr>
              <a:t>的主要特性包括</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轻量级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可移植</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创建一次</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处处运行</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VM – </a:t>
            </a:r>
            <a:r>
              <a:rPr lang="zh-CN" altLang="en-US" sz="1200" b="0" i="0" kern="1200" dirty="0" smtClean="0">
                <a:solidFill>
                  <a:schemeClr val="tx1"/>
                </a:solidFill>
                <a:latin typeface="+mn-lt"/>
                <a:ea typeface="+mn-ea"/>
                <a:cs typeface="+mn-cs"/>
              </a:rPr>
              <a:t>没有</a:t>
            </a:r>
            <a:r>
              <a:rPr lang="en-US" altLang="zh-CN" sz="1200" b="0" i="0" kern="1200" dirty="0" smtClean="0">
                <a:solidFill>
                  <a:schemeClr val="tx1"/>
                </a:solidFill>
                <a:latin typeface="+mn-lt"/>
                <a:ea typeface="+mn-ea"/>
                <a:cs typeface="+mn-cs"/>
              </a:rPr>
              <a:t>VM</a:t>
            </a:r>
            <a:r>
              <a:rPr lang="zh-CN" altLang="en-US" sz="1200" b="0" i="0" kern="1200" dirty="0" smtClean="0">
                <a:solidFill>
                  <a:schemeClr val="tx1"/>
                </a:solidFill>
                <a:latin typeface="+mn-lt"/>
                <a:ea typeface="+mn-ea"/>
                <a:cs typeface="+mn-cs"/>
              </a:rPr>
              <a:t>的系统开销</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任意一个虚拟化的应用程序不仅仅包含应用程序以及必要的二进制文件和库</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而且还包括整个</a:t>
            </a:r>
            <a:r>
              <a:rPr lang="en-US" altLang="zh-CN" sz="1200" b="0" i="0" kern="1200" dirty="0" smtClean="0">
                <a:solidFill>
                  <a:schemeClr val="tx1"/>
                </a:solidFill>
                <a:latin typeface="+mn-lt"/>
                <a:ea typeface="+mn-ea"/>
                <a:cs typeface="+mn-cs"/>
              </a:rPr>
              <a:t>guest</a:t>
            </a:r>
            <a:r>
              <a:rPr lang="zh-CN" altLang="en-US" sz="1200" b="0" i="0" kern="1200" dirty="0" smtClean="0">
                <a:solidFill>
                  <a:schemeClr val="tx1"/>
                </a:solidFill>
                <a:latin typeface="+mn-lt"/>
                <a:ea typeface="+mn-ea"/>
                <a:cs typeface="+mn-cs"/>
              </a:rPr>
              <a:t>操作系统</a:t>
            </a:r>
            <a:r>
              <a:rPr lang="en-US" altLang="zh-CN"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Docker</a:t>
            </a:r>
            <a:r>
              <a:rPr lang="en-US" altLang="zh-CN" sz="1200" b="0" i="0" kern="1200" dirty="0" smtClean="0">
                <a:solidFill>
                  <a:schemeClr val="tx1"/>
                </a:solidFill>
                <a:latin typeface="+mn-lt"/>
                <a:ea typeface="+mn-ea"/>
                <a:cs typeface="+mn-cs"/>
              </a:rPr>
              <a:t> Engine</a:t>
            </a:r>
            <a:r>
              <a:rPr lang="zh-CN" altLang="en-US" sz="1200" b="0" i="0" kern="1200" dirty="0" smtClean="0">
                <a:solidFill>
                  <a:schemeClr val="tx1"/>
                </a:solidFill>
                <a:latin typeface="+mn-lt"/>
                <a:ea typeface="+mn-ea"/>
                <a:cs typeface="+mn-cs"/>
              </a:rPr>
              <a:t>容器仅仅包含应用程序及其依赖</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它就像一个隔离的进程在</a:t>
            </a:r>
            <a:r>
              <a:rPr lang="en-US" altLang="zh-CN" sz="1200" b="0" i="0" kern="1200" dirty="0" smtClean="0">
                <a:solidFill>
                  <a:schemeClr val="tx1"/>
                </a:solidFill>
                <a:latin typeface="+mn-lt"/>
                <a:ea typeface="+mn-ea"/>
                <a:cs typeface="+mn-cs"/>
              </a:rPr>
              <a:t>host</a:t>
            </a:r>
            <a:r>
              <a:rPr lang="zh-CN" altLang="en-US" sz="1200" b="0" i="0" kern="1200" dirty="0" smtClean="0">
                <a:solidFill>
                  <a:schemeClr val="tx1"/>
                </a:solidFill>
                <a:latin typeface="+mn-lt"/>
                <a:ea typeface="+mn-ea"/>
                <a:cs typeface="+mn-cs"/>
              </a:rPr>
              <a:t>操作系统的用户空间里运行</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并和其它容器共享内核</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容器是相互隔离的</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它可以自动化和脚本化</a:t>
            </a:r>
            <a:r>
              <a:rPr lang="en-US" altLang="zh-CN" sz="1200" b="0" i="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B21B0623-E05D-41E7-B292-CF1BFB8864C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21B0623-E05D-41E7-B292-CF1BFB8864C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21B0623-E05D-41E7-B292-CF1BFB8864C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21B0623-E05D-41E7-B292-CF1BFB8864C8}"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p:nvPicPr>
        <p:blipFill>
          <a:blip r:embed="rId2" cstate="print"/>
          <a:stretch>
            <a:fillRect/>
          </a:stretch>
        </p:blipFill>
        <p:spPr>
          <a:xfrm>
            <a:off x="0" y="0"/>
            <a:ext cx="9144000" cy="6858000"/>
          </a:xfrm>
          <a:prstGeom prst="rect">
            <a:avLst/>
          </a:prstGeom>
        </p:spPr>
      </p:pic>
      <p:sp>
        <p:nvSpPr>
          <p:cNvPr id="8" name="TextBox 7"/>
          <p:cNvSpPr txBox="1"/>
          <p:nvPr/>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
        <p:nvSpPr>
          <p:cNvPr id="5" name="标题 3"/>
          <p:cNvSpPr>
            <a:spLocks noGrp="1"/>
          </p:cNvSpPr>
          <p:nvPr>
            <p:ph type="title"/>
          </p:nvPr>
        </p:nvSpPr>
        <p:spPr>
          <a:xfrm>
            <a:off x="179512" y="116632"/>
            <a:ext cx="7892950" cy="494928"/>
          </a:xfrm>
          <a:prstGeom prst="rect">
            <a:avLst/>
          </a:prstGeom>
        </p:spPr>
        <p:txBody>
          <a:bodyPr/>
          <a:lstStyle>
            <a:lvl1pPr algn="l">
              <a:defRPr sz="2800">
                <a:solidFill>
                  <a:schemeClr val="bg1"/>
                </a:solidFill>
              </a:defRPr>
            </a:lvl1pPr>
          </a:lstStyle>
          <a:p>
            <a:endParaRPr lang="zh-CN" altLang="en-US" dirty="0"/>
          </a:p>
        </p:txBody>
      </p:sp>
      <p:sp>
        <p:nvSpPr>
          <p:cNvPr id="6" name="内容占位符 4"/>
          <p:cNvSpPr>
            <a:spLocks noGrp="1"/>
          </p:cNvSpPr>
          <p:nvPr>
            <p:ph idx="1"/>
          </p:nvPr>
        </p:nvSpPr>
        <p:spPr>
          <a:xfrm>
            <a:off x="457200" y="1412776"/>
            <a:ext cx="8229600" cy="4680520"/>
          </a:xfrm>
          <a:prstGeom prst="rect">
            <a:avLst/>
          </a:prstGeom>
        </p:spPr>
        <p:txBody>
          <a:bodyPr/>
          <a:lstStyle>
            <a:lvl1pPr>
              <a:defRPr sz="2800">
                <a:solidFill>
                  <a:schemeClr val="tx1"/>
                </a:solidFill>
              </a:defRPr>
            </a:lvl1p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7" name="图片 6" descr="ppt模板-0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7892950" cy="494928"/>
          </a:xfrm>
          <a:prstGeom prst="rect">
            <a:avLst/>
          </a:prstGeom>
        </p:spPr>
        <p:txBody>
          <a:bodyPr>
            <a:noAutofit/>
          </a:bodyPr>
          <a:lstStyle>
            <a:lvl1pPr algn="l">
              <a:defRPr sz="2800" b="1">
                <a:solidFill>
                  <a:schemeClr val="tx1"/>
                </a:solidFill>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7" name="灯片编号占位符 5"/>
          <p:cNvSpPr txBox="1">
            <a:spLocks/>
          </p:cNvSpPr>
          <p:nvPr/>
        </p:nvSpPr>
        <p:spPr>
          <a:xfrm>
            <a:off x="8715404" y="6572272"/>
            <a:ext cx="428628"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D0F3B3-1718-485C-BC14-7BBB0EB29D0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图片 7" descr="ppt模板-02.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714348" y="1928802"/>
            <a:ext cx="7772400" cy="1470025"/>
          </a:xfrm>
          <a:prstGeom prst="rect">
            <a:avLst/>
          </a:prstGeom>
        </p:spPr>
        <p:txBody>
          <a:bodyPr/>
          <a:lstStyle/>
          <a:p>
            <a:r>
              <a:rPr lang="en-US" altLang="zh-CN" b="1" dirty="0" err="1" smtClean="0">
                <a:solidFill>
                  <a:srgbClr val="0070C0"/>
                </a:solidFill>
                <a:latin typeface="微软雅黑" pitchFamily="34" charset="-122"/>
                <a:ea typeface="微软雅黑" pitchFamily="34" charset="-122"/>
              </a:rPr>
              <a:t>Docker</a:t>
            </a:r>
            <a:r>
              <a:rPr lang="en-US" altLang="zh-CN" b="1" dirty="0" smtClean="0">
                <a:solidFill>
                  <a:srgbClr val="0070C0"/>
                </a:solidFill>
                <a:latin typeface="微软雅黑" pitchFamily="34" charset="-122"/>
                <a:ea typeface="微软雅黑" pitchFamily="34" charset="-122"/>
              </a:rPr>
              <a:t> on Yarn(1)</a:t>
            </a:r>
            <a:br>
              <a:rPr lang="en-US" altLang="zh-CN" b="1" dirty="0" smtClean="0">
                <a:solidFill>
                  <a:srgbClr val="0070C0"/>
                </a:solidFill>
                <a:latin typeface="微软雅黑" pitchFamily="34" charset="-122"/>
                <a:ea typeface="微软雅黑" pitchFamily="34" charset="-122"/>
              </a:rPr>
            </a:br>
            <a:r>
              <a:rPr lang="en-US" altLang="zh-CN" b="1" dirty="0" smtClean="0">
                <a:solidFill>
                  <a:srgbClr val="0070C0"/>
                </a:solidFill>
                <a:latin typeface="微软雅黑" pitchFamily="34" charset="-122"/>
                <a:ea typeface="微软雅黑" pitchFamily="34" charset="-122"/>
              </a:rPr>
              <a:t>			</a:t>
            </a:r>
            <a:r>
              <a:rPr lang="en-US" altLang="zh-CN" sz="2400" b="1" dirty="0" smtClean="0">
                <a:solidFill>
                  <a:srgbClr val="0070C0"/>
                </a:solidFill>
                <a:latin typeface="微软雅黑" pitchFamily="34" charset="-122"/>
                <a:ea typeface="微软雅黑" pitchFamily="34" charset="-122"/>
              </a:rPr>
              <a:t>-</a:t>
            </a:r>
            <a:r>
              <a:rPr lang="zh-CN" altLang="en-US" sz="2400" b="1" dirty="0" smtClean="0">
                <a:solidFill>
                  <a:srgbClr val="0070C0"/>
                </a:solidFill>
                <a:latin typeface="微软雅黑" pitchFamily="34" charset="-122"/>
                <a:ea typeface="微软雅黑" pitchFamily="34" charset="-122"/>
              </a:rPr>
              <a:t>大数据技术大会分享</a:t>
            </a:r>
            <a:endParaRPr lang="zh-CN" altLang="en-US" sz="2400" b="1" dirty="0">
              <a:solidFill>
                <a:srgbClr val="0070C0"/>
              </a:solidFill>
              <a:latin typeface="微软雅黑" pitchFamily="34" charset="-122"/>
              <a:ea typeface="微软雅黑" pitchFamily="34" charset="-122"/>
            </a:endParaRPr>
          </a:p>
        </p:txBody>
      </p:sp>
      <p:sp>
        <p:nvSpPr>
          <p:cNvPr id="3" name="TextBox 4"/>
          <p:cNvSpPr txBox="1">
            <a:spLocks noChangeArrowheads="1"/>
          </p:cNvSpPr>
          <p:nvPr/>
        </p:nvSpPr>
        <p:spPr bwMode="auto">
          <a:xfrm>
            <a:off x="2428860" y="4143380"/>
            <a:ext cx="405698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zh-CN" altLang="en-US" sz="2400" b="1" dirty="0" smtClean="0">
                <a:solidFill>
                  <a:srgbClr val="0070C0"/>
                </a:solidFill>
                <a:latin typeface="微软雅黑" pitchFamily="34" charset="-122"/>
                <a:ea typeface="微软雅黑" pitchFamily="34" charset="-122"/>
              </a:rPr>
              <a:t>大数据</a:t>
            </a:r>
            <a:r>
              <a:rPr lang="en-US" altLang="zh-CN" sz="2400" b="1" dirty="0">
                <a:solidFill>
                  <a:srgbClr val="0070C0"/>
                </a:solidFill>
                <a:latin typeface="微软雅黑" pitchFamily="34" charset="-122"/>
                <a:ea typeface="微软雅黑" pitchFamily="34" charset="-122"/>
              </a:rPr>
              <a:t>-</a:t>
            </a:r>
            <a:r>
              <a:rPr lang="en-US" altLang="zh-CN" sz="2400" b="1" dirty="0" smtClean="0">
                <a:solidFill>
                  <a:srgbClr val="0070C0"/>
                </a:solidFill>
                <a:latin typeface="微软雅黑" pitchFamily="34" charset="-122"/>
                <a:ea typeface="微软雅黑" pitchFamily="34" charset="-122"/>
              </a:rPr>
              <a:t>BDI</a:t>
            </a:r>
          </a:p>
          <a:p>
            <a:pPr algn="ctr" eaLnBrk="1" hangingPunct="1"/>
            <a:r>
              <a:rPr lang="zh-CN" altLang="en-US" sz="2400" b="1" dirty="0" smtClean="0">
                <a:solidFill>
                  <a:srgbClr val="0070C0"/>
                </a:solidFill>
                <a:latin typeface="微软雅黑" pitchFamily="34" charset="-122"/>
                <a:ea typeface="微软雅黑" pitchFamily="34" charset="-122"/>
              </a:rPr>
              <a:t>冯永设</a:t>
            </a:r>
            <a:endParaRPr lang="en-US" altLang="zh-CN" sz="2400" b="1" dirty="0">
              <a:solidFill>
                <a:srgbClr val="0070C0"/>
              </a:solidFill>
              <a:latin typeface="微软雅黑" pitchFamily="34" charset="-122"/>
              <a:ea typeface="微软雅黑" pitchFamily="34" charset="-122"/>
            </a:endParaRPr>
          </a:p>
          <a:p>
            <a:pPr algn="ctr" eaLnBrk="1" hangingPunct="1"/>
            <a:r>
              <a:rPr lang="en-US" altLang="zh-CN" sz="2400" b="1" dirty="0" smtClean="0">
                <a:solidFill>
                  <a:srgbClr val="0070C0"/>
                </a:solidFill>
                <a:latin typeface="微软雅黑" pitchFamily="34" charset="-122"/>
                <a:ea typeface="微软雅黑" pitchFamily="34" charset="-122"/>
              </a:rPr>
              <a:t>2015</a:t>
            </a:r>
            <a:r>
              <a:rPr lang="zh-CN" altLang="en-US" sz="2400" b="1" dirty="0" smtClean="0">
                <a:solidFill>
                  <a:srgbClr val="0070C0"/>
                </a:solidFill>
                <a:latin typeface="微软雅黑" pitchFamily="34" charset="-122"/>
                <a:ea typeface="微软雅黑" pitchFamily="34" charset="-122"/>
              </a:rPr>
              <a:t>年</a:t>
            </a:r>
            <a:r>
              <a:rPr lang="en-US" altLang="zh-CN" sz="2400" b="1" dirty="0" smtClean="0">
                <a:solidFill>
                  <a:srgbClr val="0070C0"/>
                </a:solidFill>
                <a:latin typeface="微软雅黑" pitchFamily="34" charset="-122"/>
                <a:ea typeface="微软雅黑" pitchFamily="34" charset="-122"/>
              </a:rPr>
              <a:t>12</a:t>
            </a:r>
            <a:r>
              <a:rPr lang="zh-CN" altLang="en-US" sz="2400" b="1" dirty="0" smtClean="0">
                <a:solidFill>
                  <a:srgbClr val="0070C0"/>
                </a:solidFill>
                <a:latin typeface="微软雅黑" pitchFamily="34" charset="-122"/>
                <a:ea typeface="微软雅黑" pitchFamily="34" charset="-122"/>
              </a:rPr>
              <a:t>月</a:t>
            </a:r>
            <a:endParaRPr lang="zh-CN" altLang="en-US" sz="24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8259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smtClean="0">
                <a:solidFill>
                  <a:schemeClr val="bg1"/>
                </a:solidFill>
                <a:latin typeface="+mj-lt"/>
                <a:ea typeface="+mj-ea"/>
              </a:rPr>
              <a:t>Apache Slider</a:t>
            </a:r>
            <a:r>
              <a:rPr lang="zh-CN" altLang="en-US" dirty="0" smtClean="0">
                <a:solidFill>
                  <a:schemeClr val="bg1"/>
                </a:solidFill>
                <a:latin typeface="+mj-lt"/>
                <a:ea typeface="+mj-ea"/>
              </a:rPr>
              <a:t>执行流程</a:t>
            </a:r>
            <a:endParaRPr lang="zh-CN" altLang="en-US" dirty="0">
              <a:solidFill>
                <a:schemeClr val="bg1"/>
              </a:solidFill>
              <a:latin typeface="+mj-lt"/>
              <a:ea typeface="+mj-ea"/>
            </a:endParaRPr>
          </a:p>
        </p:txBody>
      </p:sp>
      <p:sp>
        <p:nvSpPr>
          <p:cNvPr id="6" name="内容占位符 2"/>
          <p:cNvSpPr txBox="1">
            <a:spLocks/>
          </p:cNvSpPr>
          <p:nvPr/>
        </p:nvSpPr>
        <p:spPr>
          <a:xfrm>
            <a:off x="500034" y="1000108"/>
            <a:ext cx="8229600" cy="5143536"/>
          </a:xfrm>
          <a:prstGeom prst="rect">
            <a:avLst/>
          </a:prstGeom>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US" altLang="zh-CN" sz="2000" dirty="0" smtClean="0">
                <a:latin typeface="Times New Roman" pitchFamily="18" charset="0"/>
                <a:ea typeface="华文中宋" pitchFamily="2" charset="-122"/>
                <a:cs typeface="Times New Roman" pitchFamily="18" charset="0"/>
              </a:rPr>
              <a:t>App</a:t>
            </a:r>
            <a:r>
              <a:rPr lang="zh-CN" altLang="en-US" sz="2000" dirty="0" smtClean="0">
                <a:latin typeface="Times New Roman" pitchFamily="18" charset="0"/>
                <a:ea typeface="华文中宋" pitchFamily="2" charset="-122"/>
                <a:cs typeface="Times New Roman" pitchFamily="18" charset="0"/>
              </a:rPr>
              <a:t>执行脚本，及定义服务</a:t>
            </a:r>
            <a:endParaRPr kumimoji="0" lang="en-US" altLang="zh-CN" sz="2000" b="0" i="0" u="none" strike="noStrike" kern="1200" cap="none" spc="0" normalizeH="0" noProof="0" dirty="0" smtClean="0">
              <a:ln>
                <a:noFill/>
              </a:ln>
              <a:solidFill>
                <a:schemeClr val="tx1"/>
              </a:solidFill>
              <a:effectLst/>
              <a:uLnTx/>
              <a:uFillTx/>
              <a:latin typeface="Times New Roman" pitchFamily="18" charset="0"/>
              <a:ea typeface="华文中宋" pitchFamily="2"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000" b="0" i="0" u="none" strike="noStrike" kern="1200" cap="none" spc="0" normalizeH="0" noProof="0" dirty="0" err="1" smtClean="0">
                <a:ln>
                  <a:noFill/>
                </a:ln>
                <a:solidFill>
                  <a:schemeClr val="tx1"/>
                </a:solidFill>
                <a:effectLst/>
                <a:uLnTx/>
                <a:uFillTx/>
                <a:latin typeface="Times New Roman" pitchFamily="18" charset="0"/>
                <a:ea typeface="华文中宋" pitchFamily="2" charset="-122"/>
                <a:cs typeface="Times New Roman" pitchFamily="18" charset="0"/>
              </a:rPr>
              <a:t>SliderClient</a:t>
            </a:r>
            <a:r>
              <a:rPr kumimoji="0" lang="zh-CN" altLang="en-US" sz="2000" b="0" i="0" u="none" strike="noStrike" kern="1200" cap="none" spc="0" normalizeH="0" noProof="0" dirty="0" smtClean="0">
                <a:ln>
                  <a:noFill/>
                </a:ln>
                <a:solidFill>
                  <a:schemeClr val="tx1"/>
                </a:solidFill>
                <a:effectLst/>
                <a:uLnTx/>
                <a:uFillTx/>
                <a:latin typeface="Times New Roman" pitchFamily="18" charset="0"/>
                <a:ea typeface="华文中宋" pitchFamily="2" charset="-122"/>
                <a:cs typeface="Times New Roman" pitchFamily="18" charset="0"/>
              </a:rPr>
              <a:t>将应用创建请求，提交到</a:t>
            </a:r>
            <a:r>
              <a:rPr kumimoji="0" lang="en-US" altLang="zh-CN" sz="2000" b="0" i="0" u="none" strike="noStrike" kern="1200" cap="none" spc="0" normalizeH="0" noProof="0" dirty="0" smtClean="0">
                <a:ln>
                  <a:noFill/>
                </a:ln>
                <a:solidFill>
                  <a:schemeClr val="tx1"/>
                </a:solidFill>
                <a:effectLst/>
                <a:uLnTx/>
                <a:uFillTx/>
                <a:latin typeface="Times New Roman" pitchFamily="18" charset="0"/>
                <a:ea typeface="华文中宋" pitchFamily="2" charset="-122"/>
                <a:cs typeface="Times New Roman" pitchFamily="18" charset="0"/>
              </a:rPr>
              <a:t>RM</a:t>
            </a: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Tahoma" pitchFamily="34" charset="0"/>
              <a:cs typeface="Times New Roman" pitchFamily="18" charset="0"/>
            </a:endParaRPr>
          </a:p>
          <a:p>
            <a:pPr marL="342900" lvl="0" indent="-342900">
              <a:lnSpc>
                <a:spcPct val="150000"/>
              </a:lnSpc>
              <a:spcBef>
                <a:spcPct val="20000"/>
              </a:spcBef>
              <a:buFont typeface="Arial" pitchFamily="34" charset="0"/>
              <a:buChar char="•"/>
              <a:defRPr/>
            </a:pPr>
            <a:r>
              <a:rPr lang="en-US" altLang="zh-CN" sz="2000" dirty="0" smtClean="0">
                <a:latin typeface="Times New Roman" pitchFamily="18" charset="0"/>
                <a:ea typeface="华文中宋" pitchFamily="2" charset="-122"/>
                <a:cs typeface="Times New Roman" pitchFamily="18" charset="0"/>
              </a:rPr>
              <a:t>Slider </a:t>
            </a:r>
            <a:r>
              <a:rPr lang="en-US" altLang="zh-CN" sz="2000" dirty="0" err="1" smtClean="0">
                <a:latin typeface="Times New Roman" pitchFamily="18" charset="0"/>
                <a:ea typeface="华文中宋" pitchFamily="2" charset="-122"/>
                <a:cs typeface="Times New Roman" pitchFamily="18" charset="0"/>
              </a:rPr>
              <a:t>AppMaster</a:t>
            </a:r>
            <a:r>
              <a:rPr lang="zh-CN" altLang="en-US" sz="2000" dirty="0" smtClean="0">
                <a:latin typeface="Times New Roman" pitchFamily="18" charset="0"/>
                <a:ea typeface="华文中宋" pitchFamily="2" charset="-122"/>
                <a:cs typeface="Times New Roman" pitchFamily="18" charset="0"/>
              </a:rPr>
              <a:t>启动</a:t>
            </a:r>
            <a:r>
              <a:rPr lang="en-US" altLang="zh-CN" sz="2000" dirty="0" err="1" smtClean="0">
                <a:latin typeface="Times New Roman" pitchFamily="18" charset="0"/>
                <a:ea typeface="华文中宋" pitchFamily="2" charset="-122"/>
                <a:cs typeface="Times New Roman" pitchFamily="18" charset="0"/>
              </a:rPr>
              <a:t>AgentProviderService</a:t>
            </a:r>
            <a:r>
              <a:rPr lang="zh-CN" altLang="en-US" sz="2000" dirty="0" smtClean="0">
                <a:latin typeface="Times New Roman" pitchFamily="18" charset="0"/>
                <a:ea typeface="华文中宋" pitchFamily="2" charset="-122"/>
                <a:cs typeface="Times New Roman" pitchFamily="18" charset="0"/>
              </a:rPr>
              <a:t>，</a:t>
            </a:r>
            <a:r>
              <a:rPr lang="en-US" altLang="zh-CN" sz="2000" dirty="0" smtClean="0">
                <a:latin typeface="Times New Roman" pitchFamily="18" charset="0"/>
                <a:ea typeface="华文中宋" pitchFamily="2" charset="-122"/>
                <a:cs typeface="Times New Roman" pitchFamily="18" charset="0"/>
              </a:rPr>
              <a:t>,</a:t>
            </a:r>
            <a:r>
              <a:rPr lang="zh-CN" altLang="en-US" sz="2000" dirty="0" smtClean="0">
                <a:latin typeface="Times New Roman" pitchFamily="18" charset="0"/>
                <a:ea typeface="华文中宋" pitchFamily="2" charset="-122"/>
                <a:cs typeface="Times New Roman" pitchFamily="18" charset="0"/>
              </a:rPr>
              <a:t>启动</a:t>
            </a:r>
            <a:r>
              <a:rPr lang="en-US" altLang="zh-CN" sz="2000" dirty="0" err="1" smtClean="0">
                <a:latin typeface="Times New Roman" pitchFamily="18" charset="0"/>
                <a:ea typeface="华文中宋" pitchFamily="2" charset="-122"/>
                <a:cs typeface="Times New Roman" pitchFamily="18" charset="0"/>
              </a:rPr>
              <a:t>AgentProviderService</a:t>
            </a:r>
            <a:r>
              <a:rPr lang="zh-CN" altLang="en-US" sz="2000" dirty="0" smtClean="0">
                <a:latin typeface="Times New Roman" pitchFamily="18" charset="0"/>
                <a:ea typeface="华文中宋" pitchFamily="2" charset="-122"/>
                <a:cs typeface="Times New Roman" pitchFamily="18" charset="0"/>
              </a:rPr>
              <a:t>，根据程序的定义文件（</a:t>
            </a:r>
            <a:r>
              <a:rPr lang="en-US" altLang="zh-CN" sz="2000" dirty="0" err="1" smtClean="0">
                <a:latin typeface="Times New Roman" pitchFamily="18" charset="0"/>
                <a:ea typeface="华文中宋" pitchFamily="2" charset="-122"/>
                <a:cs typeface="Times New Roman" pitchFamily="18" charset="0"/>
              </a:rPr>
              <a:t>appconfig</a:t>
            </a:r>
            <a:r>
              <a:rPr lang="en-US" altLang="zh-CN" sz="2000" dirty="0" smtClean="0">
                <a:latin typeface="Times New Roman" pitchFamily="18" charset="0"/>
                <a:ea typeface="华文中宋" pitchFamily="2" charset="-122"/>
                <a:cs typeface="Times New Roman" pitchFamily="18" charset="0"/>
              </a:rPr>
              <a:t>, resource</a:t>
            </a:r>
            <a:r>
              <a:rPr lang="zh-CN" altLang="en-US" sz="2000" dirty="0" smtClean="0">
                <a:latin typeface="Times New Roman" pitchFamily="18" charset="0"/>
                <a:ea typeface="华文中宋" pitchFamily="2" charset="-122"/>
                <a:cs typeface="Times New Roman" pitchFamily="18" charset="0"/>
              </a:rPr>
              <a:t>），将各个</a:t>
            </a:r>
            <a:r>
              <a:rPr lang="en-US" altLang="zh-CN" sz="2000" dirty="0" smtClean="0">
                <a:latin typeface="Times New Roman" pitchFamily="18" charset="0"/>
                <a:ea typeface="华文中宋" pitchFamily="2" charset="-122"/>
                <a:cs typeface="Times New Roman" pitchFamily="18" charset="0"/>
              </a:rPr>
              <a:t>Component</a:t>
            </a:r>
            <a:r>
              <a:rPr lang="zh-CN" altLang="en-US" sz="2000" dirty="0" smtClean="0">
                <a:latin typeface="Times New Roman" pitchFamily="18" charset="0"/>
                <a:ea typeface="华文中宋" pitchFamily="2" charset="-122"/>
                <a:cs typeface="Times New Roman" pitchFamily="18" charset="0"/>
              </a:rPr>
              <a:t>分到具体</a:t>
            </a:r>
            <a:r>
              <a:rPr lang="en-US" altLang="zh-CN" sz="2000" dirty="0" smtClean="0">
                <a:latin typeface="Times New Roman" pitchFamily="18" charset="0"/>
                <a:ea typeface="华文中宋" pitchFamily="2" charset="-122"/>
                <a:cs typeface="Times New Roman" pitchFamily="18" charset="0"/>
              </a:rPr>
              <a:t>Task</a:t>
            </a:r>
          </a:p>
          <a:p>
            <a:pPr marL="342900" lvl="0" indent="-342900">
              <a:lnSpc>
                <a:spcPct val="150000"/>
              </a:lnSpc>
              <a:spcBef>
                <a:spcPct val="20000"/>
              </a:spcBef>
              <a:buFont typeface="Arial" pitchFamily="34" charset="0"/>
              <a:buChar char="•"/>
              <a:defRPr/>
            </a:pPr>
            <a:r>
              <a:rPr lang="en-US" altLang="zh-CN" sz="2000" dirty="0" err="1" smtClean="0">
                <a:latin typeface="Times New Roman" pitchFamily="18" charset="0"/>
                <a:ea typeface="华文中宋" pitchFamily="2" charset="-122"/>
                <a:cs typeface="Times New Roman" pitchFamily="18" charset="0"/>
              </a:rPr>
              <a:t>AppMaster</a:t>
            </a:r>
            <a:r>
              <a:rPr lang="zh-CN" altLang="en-US" sz="2000" dirty="0" smtClean="0">
                <a:latin typeface="Times New Roman" pitchFamily="18" charset="0"/>
                <a:ea typeface="华文中宋" pitchFamily="2" charset="-122"/>
                <a:cs typeface="Times New Roman" pitchFamily="18" charset="0"/>
              </a:rPr>
              <a:t>，申请</a:t>
            </a:r>
            <a:r>
              <a:rPr lang="en-US" altLang="zh-CN" sz="2000" dirty="0" smtClean="0">
                <a:latin typeface="Times New Roman" pitchFamily="18" charset="0"/>
                <a:ea typeface="华文中宋" pitchFamily="2" charset="-122"/>
                <a:cs typeface="Times New Roman" pitchFamily="18" charset="0"/>
              </a:rPr>
              <a:t>Container</a:t>
            </a:r>
            <a:r>
              <a:rPr lang="zh-CN" altLang="en-US" sz="2000" dirty="0" smtClean="0">
                <a:latin typeface="Times New Roman" pitchFamily="18" charset="0"/>
                <a:ea typeface="华文中宋" pitchFamily="2" charset="-122"/>
                <a:cs typeface="Times New Roman" pitchFamily="18" charset="0"/>
              </a:rPr>
              <a:t>，在</a:t>
            </a:r>
            <a:r>
              <a:rPr lang="en-US" altLang="zh-CN" sz="2000" dirty="0" smtClean="0">
                <a:latin typeface="Times New Roman" pitchFamily="18" charset="0"/>
                <a:ea typeface="华文中宋" pitchFamily="2" charset="-122"/>
                <a:cs typeface="Times New Roman" pitchFamily="18" charset="0"/>
              </a:rPr>
              <a:t>Container</a:t>
            </a:r>
            <a:r>
              <a:rPr lang="zh-CN" altLang="en-US" sz="2000" dirty="0" smtClean="0">
                <a:latin typeface="Times New Roman" pitchFamily="18" charset="0"/>
                <a:ea typeface="华文中宋" pitchFamily="2" charset="-122"/>
                <a:cs typeface="Times New Roman" pitchFamily="18" charset="0"/>
              </a:rPr>
              <a:t>中启动</a:t>
            </a:r>
            <a:r>
              <a:rPr lang="en-US" altLang="zh-CN" sz="2000" dirty="0" smtClean="0">
                <a:latin typeface="Times New Roman" pitchFamily="18" charset="0"/>
                <a:ea typeface="华文中宋" pitchFamily="2" charset="-122"/>
                <a:cs typeface="Times New Roman" pitchFamily="18" charset="0"/>
              </a:rPr>
              <a:t>Slider Agent</a:t>
            </a:r>
          </a:p>
          <a:p>
            <a:pPr marL="342900" lvl="0" indent="-342900">
              <a:lnSpc>
                <a:spcPct val="150000"/>
              </a:lnSpc>
              <a:spcBef>
                <a:spcPct val="20000"/>
              </a:spcBef>
              <a:buFont typeface="Arial" pitchFamily="34" charset="0"/>
              <a:buChar char="•"/>
              <a:defRPr/>
            </a:pPr>
            <a:r>
              <a:rPr lang="en-US" altLang="zh-CN" sz="2000" dirty="0" smtClean="0">
                <a:latin typeface="Times New Roman" pitchFamily="18" charset="0"/>
                <a:ea typeface="华文中宋" pitchFamily="2" charset="-122"/>
                <a:cs typeface="Times New Roman" pitchFamily="18" charset="0"/>
              </a:rPr>
              <a:t>Slider Agent</a:t>
            </a:r>
            <a:r>
              <a:rPr lang="zh-CN" altLang="en-US" sz="2000" dirty="0" smtClean="0">
                <a:latin typeface="Times New Roman" pitchFamily="18" charset="0"/>
                <a:ea typeface="华文中宋" pitchFamily="2" charset="-122"/>
                <a:cs typeface="Times New Roman" pitchFamily="18" charset="0"/>
              </a:rPr>
              <a:t>，负责与</a:t>
            </a:r>
            <a:r>
              <a:rPr lang="en-US" altLang="zh-CN" sz="2000" dirty="0" err="1" smtClean="0">
                <a:latin typeface="Times New Roman" pitchFamily="18" charset="0"/>
                <a:ea typeface="华文中宋" pitchFamily="2" charset="-122"/>
                <a:cs typeface="Times New Roman" pitchFamily="18" charset="0"/>
              </a:rPr>
              <a:t>Docker</a:t>
            </a:r>
            <a:r>
              <a:rPr lang="en-US" altLang="zh-CN" sz="2000" dirty="0" smtClean="0">
                <a:latin typeface="Times New Roman" pitchFamily="18" charset="0"/>
                <a:ea typeface="华文中宋" pitchFamily="2" charset="-122"/>
                <a:cs typeface="Times New Roman" pitchFamily="18" charset="0"/>
              </a:rPr>
              <a:t> engine</a:t>
            </a:r>
            <a:r>
              <a:rPr lang="zh-CN" altLang="en-US" sz="2000" dirty="0" smtClean="0">
                <a:latin typeface="Times New Roman" pitchFamily="18" charset="0"/>
                <a:ea typeface="华文中宋" pitchFamily="2" charset="-122"/>
                <a:cs typeface="Times New Roman" pitchFamily="18" charset="0"/>
              </a:rPr>
              <a:t>通信，并启动</a:t>
            </a:r>
            <a:r>
              <a:rPr lang="en-US" altLang="zh-CN" sz="2000" dirty="0" err="1" smtClean="0">
                <a:latin typeface="Times New Roman" pitchFamily="18" charset="0"/>
                <a:ea typeface="华文中宋" pitchFamily="2" charset="-122"/>
                <a:cs typeface="Times New Roman" pitchFamily="18" charset="0"/>
              </a:rPr>
              <a:t>Docker</a:t>
            </a:r>
            <a:r>
              <a:rPr lang="zh-CN" altLang="en-US" sz="2000" dirty="0" smtClean="0">
                <a:latin typeface="Times New Roman" pitchFamily="18" charset="0"/>
                <a:ea typeface="华文中宋" pitchFamily="2" charset="-122"/>
                <a:cs typeface="Times New Roman" pitchFamily="18" charset="0"/>
              </a:rPr>
              <a:t>容器</a:t>
            </a:r>
            <a:endParaRPr lang="en-US" altLang="zh-CN" sz="2000" dirty="0" smtClean="0">
              <a:latin typeface="华文中宋" pitchFamily="2" charset="-122"/>
              <a:ea typeface="华文中宋" pitchFamily="2" charset="-122"/>
            </a:endParaRPr>
          </a:p>
          <a:p>
            <a:pPr marL="742950" lvl="1" indent="-285750">
              <a:lnSpc>
                <a:spcPct val="150000"/>
              </a:lnSpc>
              <a:spcBef>
                <a:spcPct val="20000"/>
              </a:spcBef>
              <a:defRPr/>
            </a:pPr>
            <a:r>
              <a:rPr lang="en-US" altLang="en-US" sz="1600" dirty="0" smtClean="0">
                <a:latin typeface="华文中宋" pitchFamily="2" charset="-122"/>
                <a:ea typeface="华文中宋" pitchFamily="2" charset="-122"/>
              </a:rPr>
              <a:t>	</a:t>
            </a:r>
            <a:endParaRPr kumimoji="0" lang="en-US" altLang="en-US" sz="1600" b="0" u="none" strike="noStrike" kern="1200" cap="none" spc="0" normalizeH="0" baseline="0" noProof="0" dirty="0" smtClean="0">
              <a:ln>
                <a:noFill/>
              </a:ln>
              <a:solidFill>
                <a:schemeClr val="tx1"/>
              </a:solidFill>
              <a:effectLst/>
              <a:uLnTx/>
              <a:uFillTx/>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2000" b="0" i="1" u="none" strike="noStrike" kern="1200" cap="none" spc="0" normalizeH="0" baseline="0" noProof="0" dirty="0" smtClean="0">
              <a:ln>
                <a:noFill/>
              </a:ln>
              <a:solidFill>
                <a:schemeClr val="tx1"/>
              </a:solidFill>
              <a:effectLst/>
              <a:uLnTx/>
              <a:uFillTx/>
              <a:latin typeface="华文中宋" pitchFamily="2" charset="-122"/>
              <a:ea typeface="华文中宋" pitchFamily="2" charset="-122"/>
              <a:cs typeface="+mn-cs"/>
            </a:endParaRPr>
          </a:p>
        </p:txBody>
      </p:sp>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err="1" smtClean="0">
                <a:solidFill>
                  <a:schemeClr val="bg1"/>
                </a:solidFill>
                <a:latin typeface="+mj-lt"/>
                <a:ea typeface="+mj-ea"/>
              </a:rPr>
              <a:t>Voidbox</a:t>
            </a:r>
            <a:r>
              <a:rPr lang="en-US" altLang="zh-CN" dirty="0" smtClean="0">
                <a:solidFill>
                  <a:schemeClr val="bg1"/>
                </a:solidFill>
                <a:latin typeface="+mj-lt"/>
                <a:ea typeface="+mj-ea"/>
              </a:rPr>
              <a:t> &amp;&amp; Slider</a:t>
            </a:r>
            <a:endParaRPr lang="zh-CN" altLang="en-US" dirty="0">
              <a:solidFill>
                <a:schemeClr val="bg1"/>
              </a:solidFill>
              <a:latin typeface="+mj-lt"/>
              <a:ea typeface="+mj-ea"/>
            </a:endParaRPr>
          </a:p>
        </p:txBody>
      </p:sp>
      <p:graphicFrame>
        <p:nvGraphicFramePr>
          <p:cNvPr id="6" name="表格 5"/>
          <p:cNvGraphicFramePr>
            <a:graphicFrameLocks noGrp="1"/>
          </p:cNvGraphicFramePr>
          <p:nvPr/>
        </p:nvGraphicFramePr>
        <p:xfrm>
          <a:off x="1357290" y="1357298"/>
          <a:ext cx="6096000" cy="2392680"/>
        </p:xfrm>
        <a:graphic>
          <a:graphicData uri="http://schemas.openxmlformats.org/drawingml/2006/table">
            <a:tbl>
              <a:tblPr firstRow="1" bandRow="1">
                <a:tableStyleId>{F5AB1C69-6EDB-4FF4-983F-18BD219EF322}</a:tableStyleId>
              </a:tblPr>
              <a:tblGrid>
                <a:gridCol w="2032000"/>
                <a:gridCol w="2032000"/>
                <a:gridCol w="2032000"/>
              </a:tblGrid>
              <a:tr h="370840">
                <a:tc>
                  <a:txBody>
                    <a:bodyPr/>
                    <a:lstStyle/>
                    <a:p>
                      <a:pPr algn="ctr"/>
                      <a:r>
                        <a:rPr lang="zh-CN" altLang="en-US" dirty="0" smtClean="0"/>
                        <a:t>组件名称</a:t>
                      </a:r>
                      <a:endParaRPr lang="zh-CN" altLang="en-US" dirty="0"/>
                    </a:p>
                  </a:txBody>
                  <a:tcPr/>
                </a:tc>
                <a:tc>
                  <a:txBody>
                    <a:bodyPr/>
                    <a:lstStyle/>
                    <a:p>
                      <a:pPr algn="ctr"/>
                      <a:r>
                        <a:rPr lang="en-US" altLang="zh-CN" dirty="0" err="1" smtClean="0"/>
                        <a:t>Voidbox</a:t>
                      </a:r>
                      <a:endParaRPr lang="zh-CN" altLang="en-US" dirty="0"/>
                    </a:p>
                  </a:txBody>
                  <a:tcPr/>
                </a:tc>
                <a:tc>
                  <a:txBody>
                    <a:bodyPr/>
                    <a:lstStyle/>
                    <a:p>
                      <a:pPr algn="ctr"/>
                      <a:r>
                        <a:rPr lang="en-US" altLang="zh-CN" dirty="0" smtClean="0"/>
                        <a:t>Slider</a:t>
                      </a:r>
                      <a:endParaRPr lang="zh-CN" altLang="en-US" dirty="0"/>
                    </a:p>
                  </a:txBody>
                  <a:tcPr/>
                </a:tc>
              </a:tr>
              <a:tr h="370840">
                <a:tc>
                  <a:txBody>
                    <a:bodyPr/>
                    <a:lstStyle/>
                    <a:p>
                      <a:pPr algn="ctr"/>
                      <a:r>
                        <a:rPr lang="en-US" altLang="zh-CN" dirty="0" err="1" smtClean="0"/>
                        <a:t>AppMaster</a:t>
                      </a:r>
                      <a:endParaRPr lang="zh-CN" altLang="en-US" dirty="0"/>
                    </a:p>
                  </a:txBody>
                  <a:tcPr/>
                </a:tc>
                <a:tc>
                  <a:txBody>
                    <a:bodyPr/>
                    <a:lstStyle/>
                    <a:p>
                      <a:pPr algn="ctr"/>
                      <a:r>
                        <a:rPr lang="en-US" altLang="zh-CN" dirty="0" err="1" smtClean="0"/>
                        <a:t>VoidBox</a:t>
                      </a:r>
                      <a:r>
                        <a:rPr lang="en-US" altLang="zh-CN" dirty="0" smtClean="0"/>
                        <a:t> </a:t>
                      </a:r>
                      <a:r>
                        <a:rPr lang="en-US" altLang="zh-CN" dirty="0" err="1" smtClean="0"/>
                        <a:t>AppMaster</a:t>
                      </a:r>
                      <a:endParaRPr lang="zh-CN" altLang="en-US" dirty="0"/>
                    </a:p>
                  </a:txBody>
                  <a:tcPr/>
                </a:tc>
                <a:tc>
                  <a:txBody>
                    <a:bodyPr/>
                    <a:lstStyle/>
                    <a:p>
                      <a:pPr algn="ctr"/>
                      <a:r>
                        <a:rPr lang="en-US" altLang="zh-CN" dirty="0" err="1" smtClean="0"/>
                        <a:t>SliderAppMaster</a:t>
                      </a:r>
                      <a:endParaRPr lang="en-US" altLang="zh-CN" dirty="0" smtClean="0"/>
                    </a:p>
                  </a:txBody>
                  <a:tcPr/>
                </a:tc>
              </a:tr>
              <a:tr h="370840">
                <a:tc>
                  <a:txBody>
                    <a:bodyPr/>
                    <a:lstStyle/>
                    <a:p>
                      <a:pPr algn="ctr"/>
                      <a:r>
                        <a:rPr lang="en-US" altLang="zh-CN" dirty="0" smtClean="0"/>
                        <a:t>Container</a:t>
                      </a:r>
                      <a:endParaRPr lang="zh-CN" altLang="en-US" dirty="0"/>
                    </a:p>
                  </a:txBody>
                  <a:tcPr/>
                </a:tc>
                <a:tc>
                  <a:txBody>
                    <a:bodyPr/>
                    <a:lstStyle/>
                    <a:p>
                      <a:pPr algn="ctr"/>
                      <a:r>
                        <a:rPr lang="en-US" altLang="zh-CN" dirty="0" err="1" smtClean="0"/>
                        <a:t>Voidbox</a:t>
                      </a:r>
                      <a:r>
                        <a:rPr lang="en-US" altLang="zh-CN" baseline="0" dirty="0" smtClean="0"/>
                        <a:t> Proxy</a:t>
                      </a:r>
                      <a:endParaRPr lang="zh-CN" altLang="en-US" dirty="0"/>
                    </a:p>
                  </a:txBody>
                  <a:tcPr/>
                </a:tc>
                <a:tc>
                  <a:txBody>
                    <a:bodyPr/>
                    <a:lstStyle/>
                    <a:p>
                      <a:pPr algn="ctr"/>
                      <a:r>
                        <a:rPr lang="en-US" altLang="zh-CN" dirty="0" smtClean="0"/>
                        <a:t>Slider Agent</a:t>
                      </a:r>
                    </a:p>
                  </a:txBody>
                  <a:tcPr/>
                </a:tc>
              </a:tr>
              <a:tr h="370840">
                <a:tc>
                  <a:txBody>
                    <a:bodyPr/>
                    <a:lstStyle/>
                    <a:p>
                      <a:pPr algn="ctr"/>
                      <a:r>
                        <a:rPr lang="en-US" altLang="zh-CN" dirty="0" smtClean="0"/>
                        <a:t>Job</a:t>
                      </a:r>
                      <a:r>
                        <a:rPr lang="zh-CN" altLang="en-US" dirty="0" smtClean="0"/>
                        <a:t>解析组件</a:t>
                      </a:r>
                      <a:endParaRPr lang="zh-CN" altLang="en-US" dirty="0"/>
                    </a:p>
                  </a:txBody>
                  <a:tcPr/>
                </a:tc>
                <a:tc>
                  <a:txBody>
                    <a:bodyPr/>
                    <a:lstStyle/>
                    <a:p>
                      <a:pPr algn="ctr"/>
                      <a:r>
                        <a:rPr lang="en-US" altLang="zh-CN" dirty="0" smtClean="0"/>
                        <a:t>DAG API</a:t>
                      </a:r>
                      <a:endParaRPr lang="zh-CN" altLang="en-US" dirty="0"/>
                    </a:p>
                  </a:txBody>
                  <a:tcPr/>
                </a:tc>
                <a:tc>
                  <a:txBody>
                    <a:bodyPr/>
                    <a:lstStyle/>
                    <a:p>
                      <a:pPr algn="ctr"/>
                      <a:r>
                        <a:rPr lang="en-US" altLang="zh-CN" dirty="0" err="1" smtClean="0"/>
                        <a:t>AgentProviderService</a:t>
                      </a:r>
                      <a:endParaRPr lang="en-US" altLang="zh-CN" dirty="0" smtClean="0"/>
                    </a:p>
                  </a:txBody>
                  <a:tcPr/>
                </a:tc>
              </a:tr>
              <a:tr h="370840">
                <a:tc>
                  <a:txBody>
                    <a:bodyPr/>
                    <a:lstStyle/>
                    <a:p>
                      <a:pPr algn="ctr"/>
                      <a:r>
                        <a:rPr lang="zh-CN" altLang="en-US" dirty="0" smtClean="0"/>
                        <a:t>其他</a:t>
                      </a:r>
                      <a:endParaRPr lang="zh-CN" altLang="en-US" dirty="0"/>
                    </a:p>
                  </a:txBody>
                  <a:tcPr/>
                </a:tc>
                <a:tc>
                  <a:txBody>
                    <a:bodyPr/>
                    <a:lstStyle/>
                    <a:p>
                      <a:pPr algn="ctr"/>
                      <a:r>
                        <a:rPr lang="en-US" altLang="zh-CN" dirty="0" err="1" smtClean="0"/>
                        <a:t>Voidbox</a:t>
                      </a:r>
                      <a:r>
                        <a:rPr lang="en-US" altLang="zh-CN" baseline="0" dirty="0" smtClean="0"/>
                        <a:t> </a:t>
                      </a:r>
                      <a:r>
                        <a:rPr lang="en-US" altLang="zh-CN" baseline="0" dirty="0" err="1" smtClean="0"/>
                        <a:t>StateServer</a:t>
                      </a:r>
                      <a:endParaRPr lang="zh-CN" altLang="en-US" dirty="0"/>
                    </a:p>
                  </a:txBody>
                  <a:tcPr/>
                </a:tc>
                <a:tc>
                  <a:txBody>
                    <a:bodyPr/>
                    <a:lstStyle/>
                    <a:p>
                      <a:pPr algn="ctr"/>
                      <a:endParaRPr lang="en-US" altLang="zh-CN" dirty="0" smtClean="0"/>
                    </a:p>
                  </a:txBody>
                  <a:tcPr/>
                </a:tc>
              </a:tr>
            </a:tbl>
          </a:graphicData>
        </a:graphic>
      </p:graphicFrame>
      <p:sp>
        <p:nvSpPr>
          <p:cNvPr id="8" name="矩形 7"/>
          <p:cNvSpPr/>
          <p:nvPr/>
        </p:nvSpPr>
        <p:spPr>
          <a:xfrm>
            <a:off x="1142976" y="4214818"/>
            <a:ext cx="7357912" cy="978729"/>
          </a:xfrm>
          <a:prstGeom prst="rect">
            <a:avLst/>
          </a:prstGeom>
        </p:spPr>
        <p:txBody>
          <a:bodyPr wrap="none">
            <a:spAutoFit/>
          </a:bodyPr>
          <a:lstStyle/>
          <a:p>
            <a:pPr marL="342900" lvl="0" indent="-342900">
              <a:lnSpc>
                <a:spcPct val="150000"/>
              </a:lnSpc>
              <a:spcBef>
                <a:spcPct val="20000"/>
              </a:spcBef>
              <a:buFont typeface="Arial" pitchFamily="34" charset="0"/>
              <a:buChar char="•"/>
              <a:defRPr/>
            </a:pPr>
            <a:r>
              <a:rPr lang="en-US" altLang="zh-CN" dirty="0" err="1" smtClean="0">
                <a:latin typeface="Times New Roman" pitchFamily="18" charset="0"/>
                <a:ea typeface="华文中宋" pitchFamily="2" charset="-122"/>
                <a:cs typeface="Times New Roman" pitchFamily="18" charset="0"/>
              </a:rPr>
              <a:t>Voidbox</a:t>
            </a:r>
            <a:r>
              <a:rPr lang="en-US" altLang="zh-CN" dirty="0" smtClean="0">
                <a:latin typeface="Times New Roman" pitchFamily="18" charset="0"/>
                <a:ea typeface="华文中宋" pitchFamily="2" charset="-122"/>
                <a:cs typeface="Times New Roman" pitchFamily="18" charset="0"/>
              </a:rPr>
              <a:t> </a:t>
            </a:r>
            <a:r>
              <a:rPr lang="en-US" altLang="zh-CN" dirty="0" err="1" smtClean="0">
                <a:latin typeface="Times New Roman" pitchFamily="18" charset="0"/>
                <a:ea typeface="华文中宋" pitchFamily="2" charset="-122"/>
                <a:cs typeface="Times New Roman" pitchFamily="18" charset="0"/>
              </a:rPr>
              <a:t>StateServer</a:t>
            </a:r>
            <a:r>
              <a:rPr lang="zh-CN" altLang="en-US" dirty="0" smtClean="0">
                <a:latin typeface="Times New Roman" pitchFamily="18" charset="0"/>
                <a:ea typeface="华文中宋" pitchFamily="2" charset="-122"/>
                <a:cs typeface="Times New Roman" pitchFamily="18" charset="0"/>
              </a:rPr>
              <a:t>，维护</a:t>
            </a:r>
            <a:r>
              <a:rPr lang="en-US" altLang="zh-CN" dirty="0" err="1" smtClean="0">
                <a:latin typeface="Times New Roman" pitchFamily="18" charset="0"/>
                <a:ea typeface="华文中宋" pitchFamily="2" charset="-122"/>
                <a:cs typeface="Times New Roman" pitchFamily="18" charset="0"/>
              </a:rPr>
              <a:t>Docker</a:t>
            </a:r>
            <a:r>
              <a:rPr lang="zh-CN" altLang="en-US" dirty="0" smtClean="0">
                <a:latin typeface="Times New Roman" pitchFamily="18" charset="0"/>
                <a:ea typeface="华文中宋" pitchFamily="2" charset="-122"/>
                <a:cs typeface="Times New Roman" pitchFamily="18" charset="0"/>
              </a:rPr>
              <a:t>引擎的监控信息，向</a:t>
            </a:r>
            <a:r>
              <a:rPr lang="en-US" altLang="zh-CN" dirty="0" err="1" smtClean="0">
                <a:latin typeface="Times New Roman" pitchFamily="18" charset="0"/>
                <a:ea typeface="华文中宋" pitchFamily="2" charset="-122"/>
                <a:cs typeface="Times New Roman" pitchFamily="18" charset="0"/>
              </a:rPr>
              <a:t>Voidbox</a:t>
            </a:r>
            <a:r>
              <a:rPr lang="en-US" altLang="zh-CN" dirty="0" smtClean="0">
                <a:latin typeface="Times New Roman" pitchFamily="18" charset="0"/>
                <a:ea typeface="华文中宋" pitchFamily="2" charset="-122"/>
                <a:cs typeface="Times New Roman" pitchFamily="18" charset="0"/>
              </a:rPr>
              <a:t> Master</a:t>
            </a:r>
          </a:p>
          <a:p>
            <a:pPr marL="342900" lvl="0" indent="-342900">
              <a:lnSpc>
                <a:spcPct val="150000"/>
              </a:lnSpc>
              <a:spcBef>
                <a:spcPct val="20000"/>
              </a:spcBef>
              <a:defRPr/>
            </a:pPr>
            <a:r>
              <a:rPr lang="zh-CN" altLang="en-US" dirty="0" smtClean="0">
                <a:latin typeface="Times New Roman" pitchFamily="18" charset="0"/>
                <a:ea typeface="华文中宋" pitchFamily="2" charset="-122"/>
                <a:cs typeface="Times New Roman" pitchFamily="18" charset="0"/>
              </a:rPr>
              <a:t>提供可运行的</a:t>
            </a:r>
            <a:r>
              <a:rPr lang="en-US" altLang="zh-CN" dirty="0" err="1" smtClean="0">
                <a:latin typeface="Times New Roman" pitchFamily="18" charset="0"/>
                <a:ea typeface="华文中宋" pitchFamily="2" charset="-122"/>
                <a:cs typeface="Times New Roman" pitchFamily="18" charset="0"/>
              </a:rPr>
              <a:t>DockerContainer</a:t>
            </a:r>
            <a:r>
              <a:rPr lang="zh-CN" altLang="en-US" dirty="0" smtClean="0">
                <a:latin typeface="Times New Roman" pitchFamily="18" charset="0"/>
                <a:ea typeface="华文中宋" pitchFamily="2" charset="-122"/>
                <a:cs typeface="Times New Roman" pitchFamily="18" charset="0"/>
              </a:rPr>
              <a:t>的集群列表</a:t>
            </a:r>
            <a:endParaRPr lang="en-US" altLang="zh-CN" dirty="0" smtClean="0">
              <a:latin typeface="Times New Roman" pitchFamily="18" charset="0"/>
              <a:ea typeface="华文中宋" pitchFamily="2" charset="-122"/>
              <a:cs typeface="Times New Roman" pitchFamily="18" charset="0"/>
            </a:endParaRPr>
          </a:p>
        </p:txBody>
      </p:sp>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3274749" y="2420888"/>
            <a:ext cx="3745523"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6000" b="1" dirty="0" smtClean="0">
                <a:solidFill>
                  <a:srgbClr val="0070C0"/>
                </a:solidFill>
                <a:latin typeface="华文中宋" pitchFamily="2" charset="-122"/>
                <a:ea typeface="华文中宋" pitchFamily="2" charset="-122"/>
              </a:rPr>
              <a:t>谢 谢</a:t>
            </a:r>
            <a:r>
              <a:rPr lang="zh-CN" altLang="en-US" sz="6000" b="1" dirty="0">
                <a:solidFill>
                  <a:srgbClr val="0070C0"/>
                </a:solidFill>
                <a:latin typeface="华文中宋" pitchFamily="2" charset="-122"/>
                <a:ea typeface="华文中宋" pitchFamily="2" charset="-122"/>
              </a:rPr>
              <a:t>！</a:t>
            </a:r>
          </a:p>
        </p:txBody>
      </p:sp>
    </p:spTree>
    <p:extLst>
      <p:ext uri="{BB962C8B-B14F-4D97-AF65-F5344CB8AC3E}">
        <p14:creationId xmlns:p14="http://schemas.microsoft.com/office/powerpoint/2010/main" xmlns="" val="651018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smtClean="0">
                <a:solidFill>
                  <a:schemeClr val="bg1"/>
                </a:solidFill>
                <a:latin typeface="+mj-lt"/>
                <a:ea typeface="+mj-ea"/>
              </a:rPr>
              <a:t>YARN</a:t>
            </a:r>
            <a:endParaRPr lang="zh-CN" altLang="en-US" dirty="0">
              <a:solidFill>
                <a:schemeClr val="bg1"/>
              </a:solidFill>
              <a:latin typeface="+mj-lt"/>
              <a:ea typeface="+mj-ea"/>
            </a:endParaRPr>
          </a:p>
        </p:txBody>
      </p:sp>
      <p:pic>
        <p:nvPicPr>
          <p:cNvPr id="6146" name="Picture 2" descr="C:\Users\yshe\Documents\Fetion\1345511229\temp\227c8592efea4b409950d3ab3fdf5902.jpg"/>
          <p:cNvPicPr>
            <a:picLocks noChangeAspect="1" noChangeArrowheads="1"/>
          </p:cNvPicPr>
          <p:nvPr/>
        </p:nvPicPr>
        <p:blipFill>
          <a:blip r:embed="rId3"/>
          <a:srcRect/>
          <a:stretch>
            <a:fillRect/>
          </a:stretch>
        </p:blipFill>
        <p:spPr bwMode="auto">
          <a:xfrm>
            <a:off x="714348" y="1142984"/>
            <a:ext cx="8042308" cy="5076835"/>
          </a:xfrm>
          <a:prstGeom prst="rect">
            <a:avLst/>
          </a:prstGeom>
          <a:noFill/>
        </p:spPr>
      </p:pic>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err="1" smtClean="0">
                <a:solidFill>
                  <a:schemeClr val="bg1"/>
                </a:solidFill>
                <a:latin typeface="+mj-lt"/>
                <a:ea typeface="+mj-ea"/>
              </a:rPr>
              <a:t>Docker</a:t>
            </a:r>
            <a:endParaRPr lang="zh-CN" altLang="en-US" dirty="0">
              <a:solidFill>
                <a:schemeClr val="bg1"/>
              </a:solidFill>
              <a:latin typeface="+mj-lt"/>
              <a:ea typeface="+mj-ea"/>
            </a:endParaRPr>
          </a:p>
        </p:txBody>
      </p:sp>
      <p:pic>
        <p:nvPicPr>
          <p:cNvPr id="19458" name="Picture 2" descr="C:\Users\yshe\Documents\Fetion\1345511229\temp\e13d46598674ce87d4469b73833f896a.jpg"/>
          <p:cNvPicPr>
            <a:picLocks noChangeAspect="1" noChangeArrowheads="1"/>
          </p:cNvPicPr>
          <p:nvPr/>
        </p:nvPicPr>
        <p:blipFill>
          <a:blip r:embed="rId3"/>
          <a:srcRect/>
          <a:stretch>
            <a:fillRect/>
          </a:stretch>
        </p:blipFill>
        <p:spPr bwMode="auto">
          <a:xfrm>
            <a:off x="214282" y="1571612"/>
            <a:ext cx="8639654" cy="3929090"/>
          </a:xfrm>
          <a:prstGeom prst="rect">
            <a:avLst/>
          </a:prstGeom>
          <a:noFill/>
        </p:spPr>
      </p:pic>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smtClean="0">
                <a:solidFill>
                  <a:schemeClr val="bg1"/>
                </a:solidFill>
                <a:latin typeface="+mj-lt"/>
                <a:ea typeface="+mj-ea"/>
              </a:rPr>
              <a:t>YARN &amp;&amp; </a:t>
            </a:r>
            <a:r>
              <a:rPr lang="en-US" altLang="zh-CN" dirty="0" err="1" smtClean="0">
                <a:solidFill>
                  <a:schemeClr val="bg1"/>
                </a:solidFill>
                <a:latin typeface="+mj-lt"/>
                <a:ea typeface="+mj-ea"/>
              </a:rPr>
              <a:t>Docker</a:t>
            </a:r>
            <a:endParaRPr lang="zh-CN" altLang="en-US" dirty="0">
              <a:solidFill>
                <a:schemeClr val="bg1"/>
              </a:solidFill>
              <a:latin typeface="+mj-lt"/>
              <a:ea typeface="+mj-ea"/>
            </a:endParaRPr>
          </a:p>
        </p:txBody>
      </p:sp>
      <p:sp>
        <p:nvSpPr>
          <p:cNvPr id="5" name="内容占位符 2"/>
          <p:cNvSpPr txBox="1">
            <a:spLocks/>
          </p:cNvSpPr>
          <p:nvPr/>
        </p:nvSpPr>
        <p:spPr>
          <a:xfrm>
            <a:off x="500034" y="1000108"/>
            <a:ext cx="8229600" cy="5143536"/>
          </a:xfrm>
          <a:prstGeom prst="rect">
            <a:avLst/>
          </a:prstGeom>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US" altLang="zh-CN" sz="2400" dirty="0" smtClean="0">
                <a:latin typeface="+mj-lt"/>
                <a:ea typeface="华文中宋" pitchFamily="2" charset="-122"/>
              </a:rPr>
              <a:t>YARN</a:t>
            </a:r>
            <a:endParaRPr kumimoji="0" lang="en-US" altLang="zh-CN" sz="2400" b="0" i="0" u="none" strike="noStrike" kern="1200" cap="none" spc="0" normalizeH="0" baseline="0" noProof="0" dirty="0" smtClean="0">
              <a:ln>
                <a:noFill/>
              </a:ln>
              <a:solidFill>
                <a:schemeClr val="tx1"/>
              </a:solidFill>
              <a:effectLst/>
              <a:uLnTx/>
              <a:uFillTx/>
              <a:latin typeface="+mj-lt"/>
              <a:ea typeface="华文中宋" pitchFamily="2" charset="-122"/>
              <a:cs typeface="+mn-cs"/>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zh-CN" altLang="en-US" sz="1600" dirty="0" smtClean="0">
                <a:latin typeface="华文中宋" pitchFamily="2" charset="-122"/>
                <a:ea typeface="华文中宋" pitchFamily="2" charset="-122"/>
              </a:rPr>
              <a:t>分布式资源管理系统，管理和调度，</a:t>
            </a:r>
            <a:r>
              <a:rPr lang="en-US" altLang="zh-CN" sz="1600" dirty="0" err="1" smtClean="0">
                <a:latin typeface="华文中宋" pitchFamily="2" charset="-122"/>
                <a:ea typeface="华文中宋" pitchFamily="2" charset="-122"/>
              </a:rPr>
              <a:t>cgroup</a:t>
            </a:r>
            <a:r>
              <a:rPr lang="zh-CN" altLang="en-US" sz="1600" dirty="0" smtClean="0">
                <a:latin typeface="华文中宋" pitchFamily="2" charset="-122"/>
                <a:ea typeface="华文中宋" pitchFamily="2" charset="-122"/>
              </a:rPr>
              <a:t>对应用程序进行隔离</a:t>
            </a: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zh-CN" altLang="en-US" sz="1600" dirty="0" smtClean="0">
                <a:latin typeface="华文中宋" pitchFamily="2" charset="-122"/>
                <a:ea typeface="华文中宋" pitchFamily="2" charset="-122"/>
              </a:rPr>
              <a:t>对环境依赖复杂和隔离性需求高的应用程序支持不足</a:t>
            </a:r>
            <a:endParaRPr lang="en-US" altLang="zh-CN" sz="1600" dirty="0" smtClean="0">
              <a:latin typeface="华文中宋" pitchFamily="2" charset="-122"/>
              <a:ea typeface="华文中宋" pitchFamily="2" charset="-122"/>
            </a:endParaRPr>
          </a:p>
          <a:p>
            <a:pPr marL="342900" lvl="0" indent="-342900">
              <a:lnSpc>
                <a:spcPct val="150000"/>
              </a:lnSpc>
              <a:spcBef>
                <a:spcPct val="20000"/>
              </a:spcBef>
              <a:buFont typeface="Arial" pitchFamily="34" charset="0"/>
              <a:buChar char="•"/>
              <a:defRPr/>
            </a:pPr>
            <a:r>
              <a:rPr lang="en-US" altLang="zh-CN" sz="2400" dirty="0" err="1" smtClean="0">
                <a:ea typeface="华文中宋" pitchFamily="2" charset="-122"/>
              </a:rPr>
              <a:t>Docker</a:t>
            </a:r>
            <a:endParaRPr lang="en-US" altLang="zh-CN" sz="2400" dirty="0" smtClean="0">
              <a:ea typeface="华文中宋" pitchFamily="2" charset="-122"/>
            </a:endParaRPr>
          </a:p>
          <a:p>
            <a:pPr marL="742950" lvl="1" indent="-285750">
              <a:lnSpc>
                <a:spcPct val="150000"/>
              </a:lnSpc>
              <a:spcBef>
                <a:spcPct val="20000"/>
              </a:spcBef>
              <a:buFont typeface="Arial" pitchFamily="34" charset="0"/>
              <a:buChar char="–"/>
              <a:defRPr/>
            </a:pPr>
            <a:r>
              <a:rPr lang="zh-CN" altLang="en-US" sz="1600" dirty="0" smtClean="0">
                <a:latin typeface="华文中宋" pitchFamily="2" charset="-122"/>
                <a:ea typeface="华文中宋" pitchFamily="2" charset="-122"/>
              </a:rPr>
              <a:t>基于</a:t>
            </a:r>
            <a:r>
              <a:rPr lang="en-US" altLang="zh-CN" sz="1600" dirty="0" smtClean="0">
                <a:latin typeface="华文中宋" pitchFamily="2" charset="-122"/>
                <a:ea typeface="华文中宋" pitchFamily="2" charset="-122"/>
              </a:rPr>
              <a:t>LXC</a:t>
            </a:r>
            <a:r>
              <a:rPr lang="zh-CN" altLang="en-US" sz="1600" dirty="0" smtClean="0">
                <a:latin typeface="华文中宋" pitchFamily="2" charset="-122"/>
                <a:ea typeface="华文中宋" pitchFamily="2" charset="-122"/>
              </a:rPr>
              <a:t>的高级容器引擎</a:t>
            </a:r>
            <a:r>
              <a:rPr lang="zh-CN" altLang="en-US" sz="1600" dirty="0" smtClean="0">
                <a:latin typeface="华文中宋" pitchFamily="2" charset="-122"/>
                <a:ea typeface="华文中宋" pitchFamily="2" charset="-122"/>
              </a:rPr>
              <a:t>，轻量级</a:t>
            </a:r>
            <a:r>
              <a:rPr lang="en-US" altLang="zh-CN" sz="1600" dirty="0" smtClean="0">
                <a:latin typeface="华文中宋" pitchFamily="2" charset="-122"/>
                <a:ea typeface="华文中宋" pitchFamily="2" charset="-122"/>
              </a:rPr>
              <a:t>/</a:t>
            </a:r>
            <a:r>
              <a:rPr lang="zh-CN" altLang="en-US" sz="1600" dirty="0" smtClean="0">
                <a:latin typeface="华文中宋" pitchFamily="2" charset="-122"/>
                <a:ea typeface="华文中宋" pitchFamily="2" charset="-122"/>
              </a:rPr>
              <a:t>可移植</a:t>
            </a:r>
            <a:endParaRPr lang="en-US" altLang="zh-CN" sz="1600" dirty="0" smtClean="0">
              <a:latin typeface="华文中宋" pitchFamily="2" charset="-122"/>
              <a:ea typeface="华文中宋" pitchFamily="2" charset="-122"/>
            </a:endParaRPr>
          </a:p>
          <a:p>
            <a:pPr marL="742950" lvl="1" indent="-285750">
              <a:lnSpc>
                <a:spcPct val="150000"/>
              </a:lnSpc>
              <a:spcBef>
                <a:spcPct val="20000"/>
              </a:spcBef>
              <a:buFont typeface="Arial" pitchFamily="34" charset="0"/>
              <a:buChar char="–"/>
              <a:defRPr/>
            </a:pPr>
            <a:r>
              <a:rPr lang="zh-CN" altLang="en-US" sz="1600" dirty="0" smtClean="0">
                <a:latin typeface="华文中宋" pitchFamily="2" charset="-122"/>
                <a:ea typeface="华文中宋" pitchFamily="2" charset="-122"/>
              </a:rPr>
              <a:t>隔离</a:t>
            </a:r>
            <a:r>
              <a:rPr lang="zh-CN" altLang="en-US" sz="1600" dirty="0" smtClean="0">
                <a:latin typeface="华文中宋" pitchFamily="2" charset="-122"/>
                <a:ea typeface="华文中宋" pitchFamily="2" charset="-122"/>
              </a:rPr>
              <a:t>性，</a:t>
            </a:r>
            <a:r>
              <a:rPr lang="en-US" altLang="zh-CN" sz="1600" dirty="0" err="1" smtClean="0">
                <a:latin typeface="华文中宋" pitchFamily="2" charset="-122"/>
                <a:ea typeface="华文中宋" pitchFamily="2" charset="-122"/>
              </a:rPr>
              <a:t>Cgroups</a:t>
            </a:r>
            <a:r>
              <a:rPr lang="en-US" altLang="zh-CN" sz="1600" dirty="0" smtClean="0">
                <a:latin typeface="华文中宋" pitchFamily="2" charset="-122"/>
                <a:ea typeface="华文中宋" pitchFamily="2" charset="-122"/>
              </a:rPr>
              <a:t>/Linux </a:t>
            </a:r>
            <a:r>
              <a:rPr lang="en-US" altLang="zh-CN" sz="1600" dirty="0" err="1" smtClean="0">
                <a:latin typeface="华文中宋" pitchFamily="2" charset="-122"/>
                <a:ea typeface="华文中宋" pitchFamily="2" charset="-122"/>
              </a:rPr>
              <a:t>NameSpace</a:t>
            </a:r>
            <a:r>
              <a:rPr lang="en-US" altLang="zh-CN" sz="1600" dirty="0" smtClean="0">
                <a:latin typeface="华文中宋" pitchFamily="2" charset="-122"/>
                <a:ea typeface="华文中宋" pitchFamily="2" charset="-122"/>
              </a:rPr>
              <a:t>,</a:t>
            </a:r>
            <a:endParaRPr lang="en-US" altLang="zh-CN" sz="1600" dirty="0" smtClean="0">
              <a:latin typeface="华文中宋" pitchFamily="2" charset="-122"/>
              <a:ea typeface="华文中宋" pitchFamily="2" charset="-122"/>
            </a:endParaRPr>
          </a:p>
          <a:p>
            <a:pPr marL="742950" lvl="1" indent="-285750">
              <a:lnSpc>
                <a:spcPct val="150000"/>
              </a:lnSpc>
              <a:spcBef>
                <a:spcPct val="20000"/>
              </a:spcBef>
              <a:defRPr/>
            </a:pPr>
            <a:r>
              <a:rPr lang="en-US" altLang="en-US" sz="1600" dirty="0" smtClean="0">
                <a:latin typeface="华文中宋" pitchFamily="2" charset="-122"/>
                <a:ea typeface="华文中宋" pitchFamily="2" charset="-122"/>
              </a:rPr>
              <a:t>	</a:t>
            </a:r>
            <a:endParaRPr kumimoji="0" lang="en-US" altLang="en-US" sz="1600" b="0" u="none" strike="noStrike" kern="1200" cap="none" spc="0" normalizeH="0" baseline="0" noProof="0" dirty="0" smtClean="0">
              <a:ln>
                <a:noFill/>
              </a:ln>
              <a:solidFill>
                <a:schemeClr val="tx1"/>
              </a:solidFill>
              <a:effectLst/>
              <a:uLnTx/>
              <a:uFillTx/>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2000" b="0" i="1" u="none" strike="noStrike" kern="1200" cap="none" spc="0" normalizeH="0" baseline="0" noProof="0" dirty="0" smtClean="0">
              <a:ln>
                <a:noFill/>
              </a:ln>
              <a:solidFill>
                <a:schemeClr val="tx1"/>
              </a:solidFill>
              <a:effectLst/>
              <a:uLnTx/>
              <a:uFillTx/>
              <a:latin typeface="华文中宋" pitchFamily="2" charset="-122"/>
              <a:ea typeface="华文中宋" pitchFamily="2" charset="-122"/>
              <a:cs typeface="+mn-cs"/>
            </a:endParaRPr>
          </a:p>
        </p:txBody>
      </p:sp>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err="1" smtClean="0">
                <a:solidFill>
                  <a:schemeClr val="bg1"/>
                </a:solidFill>
                <a:latin typeface="+mj-lt"/>
                <a:ea typeface="+mj-ea"/>
              </a:rPr>
              <a:t>Docker</a:t>
            </a:r>
            <a:r>
              <a:rPr lang="en-US" altLang="zh-CN" dirty="0" smtClean="0">
                <a:solidFill>
                  <a:schemeClr val="bg1"/>
                </a:solidFill>
                <a:latin typeface="+mj-lt"/>
                <a:ea typeface="+mj-ea"/>
              </a:rPr>
              <a:t> </a:t>
            </a:r>
            <a:r>
              <a:rPr lang="en-US" altLang="zh-CN" smtClean="0">
                <a:solidFill>
                  <a:schemeClr val="bg1"/>
                </a:solidFill>
                <a:latin typeface="+mj-lt"/>
                <a:ea typeface="+mj-ea"/>
              </a:rPr>
              <a:t>on YARN</a:t>
            </a:r>
            <a:endParaRPr lang="zh-CN" altLang="en-US" dirty="0">
              <a:solidFill>
                <a:schemeClr val="bg1"/>
              </a:solidFill>
              <a:latin typeface="+mj-lt"/>
              <a:ea typeface="+mj-ea"/>
            </a:endParaRPr>
          </a:p>
        </p:txBody>
      </p:sp>
      <p:sp>
        <p:nvSpPr>
          <p:cNvPr id="5" name="内容占位符 2"/>
          <p:cNvSpPr txBox="1">
            <a:spLocks/>
          </p:cNvSpPr>
          <p:nvPr/>
        </p:nvSpPr>
        <p:spPr>
          <a:xfrm>
            <a:off x="500034" y="1000108"/>
            <a:ext cx="8229600" cy="5143536"/>
          </a:xfrm>
          <a:prstGeom prst="rect">
            <a:avLst/>
          </a:prstGeom>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US" altLang="zh-CN" sz="2400" dirty="0" err="1" smtClean="0">
                <a:latin typeface="+mj-lt"/>
                <a:ea typeface="华文中宋" pitchFamily="2" charset="-122"/>
              </a:rPr>
              <a:t>DockerContainerExecutor</a:t>
            </a:r>
            <a:endParaRPr kumimoji="0" lang="en-US" altLang="zh-CN" sz="2400" b="0" i="0" u="none" strike="noStrike" kern="1200" cap="none" spc="0" normalizeH="0" baseline="0" noProof="0" dirty="0" smtClean="0">
              <a:ln>
                <a:noFill/>
              </a:ln>
              <a:solidFill>
                <a:schemeClr val="tx1"/>
              </a:solidFill>
              <a:effectLst/>
              <a:uLnTx/>
              <a:uFillTx/>
              <a:latin typeface="+mj-lt"/>
              <a:ea typeface="华文中宋" pitchFamily="2" charset="-122"/>
              <a:cs typeface="+mn-cs"/>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zh-CN" altLang="en-US" sz="1600" dirty="0" smtClean="0">
                <a:latin typeface="华文中宋" pitchFamily="2" charset="-122"/>
                <a:ea typeface="华文中宋" pitchFamily="2" charset="-122"/>
              </a:rPr>
              <a:t>将</a:t>
            </a:r>
            <a:r>
              <a:rPr lang="en-US" altLang="zh-CN" sz="1600" dirty="0" smtClean="0">
                <a:latin typeface="华文中宋" pitchFamily="2" charset="-122"/>
                <a:ea typeface="华文中宋" pitchFamily="2" charset="-122"/>
              </a:rPr>
              <a:t>container</a:t>
            </a:r>
            <a:r>
              <a:rPr lang="zh-CN" altLang="en-US" sz="1600" dirty="0" smtClean="0">
                <a:latin typeface="华文中宋" pitchFamily="2" charset="-122"/>
                <a:ea typeface="华文中宋" pitchFamily="2" charset="-122"/>
              </a:rPr>
              <a:t>进程运行在</a:t>
            </a:r>
            <a:r>
              <a:rPr lang="en-US" altLang="zh-CN" sz="1600" dirty="0" err="1" smtClean="0">
                <a:latin typeface="华文中宋" pitchFamily="2" charset="-122"/>
                <a:ea typeface="华文中宋" pitchFamily="2" charset="-122"/>
              </a:rPr>
              <a:t>Docker</a:t>
            </a:r>
            <a:r>
              <a:rPr lang="zh-CN" altLang="en-US" sz="1600" dirty="0" smtClean="0">
                <a:latin typeface="华文中宋" pitchFamily="2" charset="-122"/>
                <a:ea typeface="华文中宋" pitchFamily="2" charset="-122"/>
              </a:rPr>
              <a:t>容器中</a:t>
            </a: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zh-CN" altLang="en-US" sz="1600" dirty="0" smtClean="0">
                <a:latin typeface="华文中宋" pitchFamily="2" charset="-122"/>
                <a:ea typeface="华文中宋" pitchFamily="2" charset="-122"/>
              </a:rPr>
              <a:t>配置文件</a:t>
            </a: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tabLst/>
              <a:defRPr/>
            </a:pPr>
            <a:endParaRPr lang="en-US" altLang="zh-CN" sz="1600" dirty="0" smtClean="0">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zh-CN" altLang="en-US" sz="1600" dirty="0" smtClean="0">
                <a:latin typeface="华文中宋" pitchFamily="2" charset="-122"/>
                <a:ea typeface="华文中宋" pitchFamily="2" charset="-122"/>
              </a:rPr>
              <a:t>定义</a:t>
            </a:r>
            <a:r>
              <a:rPr lang="en-US" altLang="zh-CN" sz="1600" dirty="0" smtClean="0">
                <a:latin typeface="华文中宋" pitchFamily="2" charset="-122"/>
                <a:ea typeface="华文中宋" pitchFamily="2" charset="-122"/>
              </a:rPr>
              <a:t>Job </a:t>
            </a:r>
            <a:r>
              <a:rPr lang="en-US" altLang="zh-CN" sz="1600" dirty="0" smtClean="0">
                <a:latin typeface="华文中宋" pitchFamily="2" charset="-122"/>
                <a:ea typeface="华文中宋" pitchFamily="2" charset="-122"/>
              </a:rPr>
              <a:t>conf</a:t>
            </a:r>
          </a:p>
          <a:p>
            <a:pPr marL="742950" marR="0" lvl="1" indent="-285750" algn="l" defTabSz="914400" rtl="0" eaLnBrk="1" fontAlgn="auto" latinLnBrk="0" hangingPunct="1">
              <a:lnSpc>
                <a:spcPct val="150000"/>
              </a:lnSpc>
              <a:spcBef>
                <a:spcPct val="20000"/>
              </a:spcBef>
              <a:spcAft>
                <a:spcPts val="0"/>
              </a:spcAft>
              <a:buClrTx/>
              <a:buSzTx/>
              <a:tabLst/>
              <a:defRPr/>
            </a:pPr>
            <a:r>
              <a:rPr lang="en-US" altLang="zh-CN" sz="1600" dirty="0" smtClean="0">
                <a:latin typeface="华文中宋" pitchFamily="2" charset="-122"/>
                <a:ea typeface="华文中宋" pitchFamily="2" charset="-122"/>
              </a:rPr>
              <a:t> </a:t>
            </a:r>
            <a:r>
              <a:rPr lang="en-US" altLang="zh-CN" sz="1600" dirty="0" smtClean="0">
                <a:latin typeface="华文中宋" pitchFamily="2" charset="-122"/>
                <a:ea typeface="华文中宋" pitchFamily="2" charset="-122"/>
              </a:rPr>
              <a:t>   </a:t>
            </a:r>
            <a:r>
              <a:rPr lang="en-US" altLang="zh-CN" sz="1600" dirty="0" err="1" smtClean="0">
                <a:latin typeface="华文中宋" pitchFamily="2" charset="-122"/>
                <a:ea typeface="华文中宋" pitchFamily="2" charset="-122"/>
              </a:rPr>
              <a:t>eg</a:t>
            </a:r>
            <a:r>
              <a:rPr lang="en-US" altLang="zh-CN" sz="1600" dirty="0" smtClean="0">
                <a:latin typeface="华文中宋" pitchFamily="2" charset="-122"/>
                <a:ea typeface="华文中宋" pitchFamily="2" charset="-122"/>
              </a:rPr>
              <a:t>: map</a:t>
            </a:r>
            <a:r>
              <a:rPr lang="zh-CN" altLang="en-US" sz="1600" dirty="0" smtClean="0">
                <a:latin typeface="华文中宋" pitchFamily="2" charset="-122"/>
                <a:ea typeface="华文中宋" pitchFamily="2" charset="-122"/>
              </a:rPr>
              <a:t>执行的</a:t>
            </a:r>
            <a:r>
              <a:rPr lang="en-US" altLang="zh-CN" sz="1600" dirty="0" err="1" smtClean="0">
                <a:latin typeface="华文中宋" pitchFamily="2" charset="-122"/>
                <a:ea typeface="华文中宋" pitchFamily="2" charset="-122"/>
              </a:rPr>
              <a:t>docker</a:t>
            </a:r>
            <a:r>
              <a:rPr lang="en-US" altLang="zh-CN" sz="1600" dirty="0" smtClean="0">
                <a:latin typeface="华文中宋" pitchFamily="2" charset="-122"/>
                <a:ea typeface="华文中宋" pitchFamily="2" charset="-122"/>
              </a:rPr>
              <a:t> image</a:t>
            </a:r>
            <a:endParaRPr lang="en-US" altLang="zh-CN" sz="1600" dirty="0" smtClean="0">
              <a:latin typeface="华文中宋" pitchFamily="2" charset="-122"/>
              <a:ea typeface="华文中宋" pitchFamily="2" charset="-122"/>
            </a:endParaRPr>
          </a:p>
          <a:p>
            <a:pPr marL="742950" lvl="1" indent="-285750">
              <a:lnSpc>
                <a:spcPct val="150000"/>
              </a:lnSpc>
              <a:spcBef>
                <a:spcPct val="20000"/>
              </a:spcBef>
              <a:defRPr/>
            </a:pPr>
            <a:r>
              <a:rPr lang="en-US" altLang="en-US" sz="1600" dirty="0" smtClean="0">
                <a:latin typeface="华文中宋" pitchFamily="2" charset="-122"/>
                <a:ea typeface="华文中宋" pitchFamily="2" charset="-122"/>
              </a:rPr>
              <a:t>	</a:t>
            </a:r>
            <a:endParaRPr kumimoji="0" lang="en-US" altLang="en-US" sz="1600" b="0" u="none" strike="noStrike" kern="1200" cap="none" spc="0" normalizeH="0" baseline="0" noProof="0" dirty="0" smtClean="0">
              <a:ln>
                <a:noFill/>
              </a:ln>
              <a:solidFill>
                <a:schemeClr val="tx1"/>
              </a:solidFill>
              <a:effectLst/>
              <a:uLnTx/>
              <a:uFillTx/>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2000" b="0" i="1" u="none" strike="noStrike" kern="1200" cap="none" spc="0" normalizeH="0" baseline="0" noProof="0" dirty="0" smtClean="0">
              <a:ln>
                <a:noFill/>
              </a:ln>
              <a:solidFill>
                <a:schemeClr val="tx1"/>
              </a:solidFill>
              <a:effectLst/>
              <a:uLnTx/>
              <a:uFillTx/>
              <a:latin typeface="华文中宋" pitchFamily="2" charset="-122"/>
              <a:ea typeface="华文中宋" pitchFamily="2" charset="-122"/>
              <a:cs typeface="+mn-cs"/>
            </a:endParaRPr>
          </a:p>
        </p:txBody>
      </p:sp>
      <p:pic>
        <p:nvPicPr>
          <p:cNvPr id="26626" name="Picture 2" descr="C:\Users\yshe\Documents\Fetion\1345511229\temp\c6d65d412fddca55ddeef91d05dde0e4.jpg"/>
          <p:cNvPicPr>
            <a:picLocks noChangeAspect="1" noChangeArrowheads="1"/>
          </p:cNvPicPr>
          <p:nvPr/>
        </p:nvPicPr>
        <p:blipFill>
          <a:blip r:embed="rId3"/>
          <a:srcRect/>
          <a:stretch>
            <a:fillRect/>
          </a:stretch>
        </p:blipFill>
        <p:spPr bwMode="auto">
          <a:xfrm>
            <a:off x="785786" y="2428868"/>
            <a:ext cx="7448550" cy="1785950"/>
          </a:xfrm>
          <a:prstGeom prst="rect">
            <a:avLst/>
          </a:prstGeom>
          <a:noFill/>
        </p:spPr>
      </p:pic>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err="1" smtClean="0">
                <a:solidFill>
                  <a:schemeClr val="bg1"/>
                </a:solidFill>
                <a:latin typeface="+mj-lt"/>
                <a:ea typeface="+mj-ea"/>
              </a:rPr>
              <a:t>Docker</a:t>
            </a:r>
            <a:r>
              <a:rPr lang="en-US" altLang="zh-CN" dirty="0" smtClean="0">
                <a:solidFill>
                  <a:schemeClr val="bg1"/>
                </a:solidFill>
                <a:latin typeface="+mj-lt"/>
                <a:ea typeface="+mj-ea"/>
              </a:rPr>
              <a:t> &amp; YARN</a:t>
            </a:r>
            <a:endParaRPr lang="zh-CN" altLang="en-US" dirty="0">
              <a:solidFill>
                <a:schemeClr val="bg1"/>
              </a:solidFill>
              <a:latin typeface="+mj-lt"/>
              <a:ea typeface="+mj-ea"/>
            </a:endParaRPr>
          </a:p>
        </p:txBody>
      </p:sp>
      <p:pic>
        <p:nvPicPr>
          <p:cNvPr id="10243" name="Picture 3"/>
          <p:cNvPicPr>
            <a:picLocks noChangeAspect="1" noChangeArrowheads="1"/>
          </p:cNvPicPr>
          <p:nvPr/>
        </p:nvPicPr>
        <p:blipFill>
          <a:blip r:embed="rId2"/>
          <a:srcRect/>
          <a:stretch>
            <a:fillRect/>
          </a:stretch>
        </p:blipFill>
        <p:spPr bwMode="auto">
          <a:xfrm>
            <a:off x="357158" y="1214422"/>
            <a:ext cx="8462327" cy="4786346"/>
          </a:xfrm>
          <a:prstGeom prst="rect">
            <a:avLst/>
          </a:prstGeom>
          <a:noFill/>
          <a:ln w="9525">
            <a:noFill/>
            <a:miter lim="800000"/>
            <a:headEnd/>
            <a:tailEnd/>
          </a:ln>
          <a:effectLst/>
        </p:spPr>
      </p:pic>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err="1" smtClean="0">
                <a:solidFill>
                  <a:schemeClr val="bg1"/>
                </a:solidFill>
                <a:latin typeface="+mj-lt"/>
                <a:ea typeface="+mj-ea"/>
              </a:rPr>
              <a:t>Hulu</a:t>
            </a:r>
            <a:r>
              <a:rPr lang="en-US" altLang="zh-CN" dirty="0" smtClean="0">
                <a:solidFill>
                  <a:schemeClr val="bg1"/>
                </a:solidFill>
                <a:latin typeface="+mj-lt"/>
                <a:ea typeface="+mj-ea"/>
              </a:rPr>
              <a:t> </a:t>
            </a:r>
            <a:r>
              <a:rPr lang="en-US" altLang="zh-CN" dirty="0" err="1" smtClean="0">
                <a:solidFill>
                  <a:schemeClr val="bg1"/>
                </a:solidFill>
                <a:latin typeface="+mj-lt"/>
                <a:ea typeface="+mj-ea"/>
              </a:rPr>
              <a:t>Voidbox</a:t>
            </a:r>
            <a:r>
              <a:rPr lang="zh-CN" altLang="en-US" dirty="0" smtClean="0">
                <a:solidFill>
                  <a:schemeClr val="bg1"/>
                </a:solidFill>
                <a:latin typeface="+mj-lt"/>
                <a:ea typeface="+mj-ea"/>
              </a:rPr>
              <a:t>框架</a:t>
            </a:r>
            <a:endParaRPr lang="zh-CN" altLang="en-US" dirty="0">
              <a:solidFill>
                <a:schemeClr val="bg1"/>
              </a:solidFill>
              <a:latin typeface="+mj-lt"/>
              <a:ea typeface="+mj-ea"/>
            </a:endParaRPr>
          </a:p>
        </p:txBody>
      </p:sp>
      <p:pic>
        <p:nvPicPr>
          <p:cNvPr id="8194" name="Picture 2" descr="C:\Users\yshe\Documents\Fetion\1345511229\temp\d3c18632174de4a36f3e2e15e6e6da8f.jpg"/>
          <p:cNvPicPr>
            <a:picLocks noChangeAspect="1" noChangeArrowheads="1"/>
          </p:cNvPicPr>
          <p:nvPr/>
        </p:nvPicPr>
        <p:blipFill>
          <a:blip r:embed="rId3"/>
          <a:srcRect/>
          <a:stretch>
            <a:fillRect/>
          </a:stretch>
        </p:blipFill>
        <p:spPr bwMode="auto">
          <a:xfrm>
            <a:off x="214281" y="1357298"/>
            <a:ext cx="8806965" cy="4286280"/>
          </a:xfrm>
          <a:prstGeom prst="rect">
            <a:avLst/>
          </a:prstGeom>
          <a:noFill/>
        </p:spPr>
      </p:pic>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err="1" smtClean="0">
                <a:solidFill>
                  <a:schemeClr val="bg1"/>
                </a:solidFill>
                <a:latin typeface="+mj-lt"/>
                <a:ea typeface="+mj-ea"/>
              </a:rPr>
              <a:t>Hulu</a:t>
            </a:r>
            <a:r>
              <a:rPr lang="en-US" altLang="zh-CN" dirty="0" smtClean="0">
                <a:solidFill>
                  <a:schemeClr val="bg1"/>
                </a:solidFill>
                <a:latin typeface="+mj-lt"/>
                <a:ea typeface="+mj-ea"/>
              </a:rPr>
              <a:t> </a:t>
            </a:r>
            <a:r>
              <a:rPr lang="en-US" altLang="zh-CN" dirty="0" err="1" smtClean="0">
                <a:solidFill>
                  <a:schemeClr val="bg1"/>
                </a:solidFill>
                <a:latin typeface="+mj-lt"/>
                <a:ea typeface="+mj-ea"/>
              </a:rPr>
              <a:t>Voidbox</a:t>
            </a:r>
            <a:r>
              <a:rPr lang="zh-CN" altLang="en-US" dirty="0" smtClean="0">
                <a:solidFill>
                  <a:schemeClr val="bg1"/>
                </a:solidFill>
                <a:latin typeface="+mj-lt"/>
                <a:ea typeface="+mj-ea"/>
              </a:rPr>
              <a:t>工作流程</a:t>
            </a:r>
            <a:endParaRPr lang="zh-CN" altLang="en-US" dirty="0">
              <a:solidFill>
                <a:schemeClr val="bg1"/>
              </a:solidFill>
              <a:latin typeface="+mj-lt"/>
              <a:ea typeface="+mj-ea"/>
            </a:endParaRPr>
          </a:p>
        </p:txBody>
      </p:sp>
      <p:sp>
        <p:nvSpPr>
          <p:cNvPr id="7" name="内容占位符 2"/>
          <p:cNvSpPr txBox="1">
            <a:spLocks/>
          </p:cNvSpPr>
          <p:nvPr/>
        </p:nvSpPr>
        <p:spPr>
          <a:xfrm>
            <a:off x="500034" y="1000108"/>
            <a:ext cx="8229600" cy="5143536"/>
          </a:xfrm>
          <a:prstGeom prst="rect">
            <a:avLst/>
          </a:prstGeom>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smtClean="0">
                <a:ln>
                  <a:noFill/>
                </a:ln>
                <a:solidFill>
                  <a:schemeClr val="tx1"/>
                </a:solidFill>
                <a:effectLst/>
                <a:uLnTx/>
                <a:uFillTx/>
                <a:latin typeface="Times New Roman" pitchFamily="18" charset="0"/>
                <a:ea typeface="Tahoma" pitchFamily="34" charset="0"/>
                <a:cs typeface="Times New Roman" pitchFamily="18" charset="0"/>
              </a:rPr>
              <a:t>Voidbox</a:t>
            </a:r>
            <a:r>
              <a:rPr kumimoji="0" lang="en-US" altLang="zh-CN" sz="2000" b="0" i="0" u="none" strike="noStrike" kern="1200" cap="none" spc="0" normalizeH="0" noProof="0" dirty="0" smtClean="0">
                <a:ln>
                  <a:noFill/>
                </a:ln>
                <a:solidFill>
                  <a:schemeClr val="tx1"/>
                </a:solidFill>
                <a:effectLst/>
                <a:uLnTx/>
                <a:uFillTx/>
                <a:latin typeface="Times New Roman" pitchFamily="18" charset="0"/>
                <a:ea typeface="Tahoma" pitchFamily="34" charset="0"/>
                <a:cs typeface="Times New Roman" pitchFamily="18" charset="0"/>
              </a:rPr>
              <a:t> API</a:t>
            </a:r>
            <a:r>
              <a:rPr kumimoji="0" lang="zh-CN" altLang="en-US" sz="2000" b="0" i="0" u="none" strike="noStrike" kern="1200" cap="none" spc="0" normalizeH="0" noProof="0" dirty="0" smtClean="0">
                <a:ln>
                  <a:noFill/>
                </a:ln>
                <a:solidFill>
                  <a:schemeClr val="tx1"/>
                </a:solidFill>
                <a:effectLst/>
                <a:uLnTx/>
                <a:uFillTx/>
                <a:latin typeface="Times New Roman" pitchFamily="18" charset="0"/>
                <a:ea typeface="华文中宋" pitchFamily="2" charset="-122"/>
                <a:cs typeface="Times New Roman" pitchFamily="18" charset="0"/>
              </a:rPr>
              <a:t>编写应用程序</a:t>
            </a:r>
            <a:r>
              <a:rPr kumimoji="0" lang="en-US" altLang="zh-CN" sz="2000" b="0" i="0" u="none" strike="noStrike" kern="1200" cap="none" spc="0" normalizeH="0" noProof="0" dirty="0" smtClean="0">
                <a:ln>
                  <a:noFill/>
                </a:ln>
                <a:solidFill>
                  <a:schemeClr val="tx1"/>
                </a:solidFill>
                <a:effectLst/>
                <a:uLnTx/>
                <a:uFillTx/>
                <a:latin typeface="Times New Roman" pitchFamily="18" charset="0"/>
                <a:ea typeface="华文中宋" pitchFamily="2" charset="-122"/>
                <a:cs typeface="Times New Roman" pitchFamily="18" charset="0"/>
              </a:rPr>
              <a:t>(DAG)</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zh-CN" altLang="en-US" sz="2000" baseline="0" dirty="0" smtClean="0">
                <a:latin typeface="Times New Roman" pitchFamily="18" charset="0"/>
                <a:ea typeface="华文中宋" pitchFamily="2" charset="-122"/>
                <a:cs typeface="Times New Roman" pitchFamily="18" charset="0"/>
              </a:rPr>
              <a:t>提交到</a:t>
            </a:r>
            <a:r>
              <a:rPr lang="en-US" altLang="zh-CN" sz="2000" baseline="0" dirty="0" smtClean="0">
                <a:latin typeface="Times New Roman" pitchFamily="18" charset="0"/>
                <a:ea typeface="华文中宋" pitchFamily="2" charset="-122"/>
                <a:cs typeface="Times New Roman" pitchFamily="18" charset="0"/>
              </a:rPr>
              <a:t>Yarn</a:t>
            </a:r>
            <a:r>
              <a:rPr lang="zh-CN" altLang="en-US" sz="2000" baseline="0" dirty="0" smtClean="0">
                <a:latin typeface="Times New Roman" pitchFamily="18" charset="0"/>
                <a:ea typeface="华文中宋" pitchFamily="2" charset="-122"/>
                <a:cs typeface="Times New Roman" pitchFamily="18" charset="0"/>
              </a:rPr>
              <a:t>，</a:t>
            </a:r>
            <a:r>
              <a:rPr lang="zh-CN" altLang="en-US" sz="2000" dirty="0" smtClean="0">
                <a:latin typeface="Times New Roman" pitchFamily="18" charset="0"/>
                <a:ea typeface="华文中宋" pitchFamily="2" charset="-122"/>
                <a:cs typeface="Times New Roman" pitchFamily="18" charset="0"/>
              </a:rPr>
              <a:t> </a:t>
            </a:r>
            <a:r>
              <a:rPr lang="en-US" altLang="zh-CN" sz="2000" dirty="0" smtClean="0">
                <a:latin typeface="Times New Roman" pitchFamily="18" charset="0"/>
                <a:ea typeface="华文中宋" pitchFamily="2" charset="-122"/>
                <a:cs typeface="Times New Roman" pitchFamily="18" charset="0"/>
              </a:rPr>
              <a:t>RM</a:t>
            </a:r>
            <a:r>
              <a:rPr lang="zh-CN" altLang="en-US" sz="2000" dirty="0" smtClean="0">
                <a:latin typeface="Times New Roman" pitchFamily="18" charset="0"/>
                <a:ea typeface="华文中宋" pitchFamily="2" charset="-122"/>
                <a:cs typeface="Times New Roman" pitchFamily="18" charset="0"/>
              </a:rPr>
              <a:t>分配资源并启动</a:t>
            </a:r>
            <a:r>
              <a:rPr lang="en-US" altLang="zh-CN" sz="2000" dirty="0" err="1" smtClean="0">
                <a:latin typeface="Times New Roman" pitchFamily="18" charset="0"/>
                <a:ea typeface="华文中宋" pitchFamily="2" charset="-122"/>
                <a:cs typeface="Times New Roman" pitchFamily="18" charset="0"/>
              </a:rPr>
              <a:t>Voidbox</a:t>
            </a:r>
            <a:r>
              <a:rPr lang="zh-CN" altLang="en-US" sz="2000" dirty="0" smtClean="0">
                <a:latin typeface="Times New Roman" pitchFamily="18" charset="0"/>
                <a:ea typeface="华文中宋" pitchFamily="2" charset="-122"/>
                <a:cs typeface="Times New Roman" pitchFamily="18" charset="0"/>
              </a:rPr>
              <a:t> </a:t>
            </a:r>
            <a:r>
              <a:rPr lang="en-US" altLang="zh-CN" sz="2000" dirty="0" smtClean="0">
                <a:latin typeface="Times New Roman" pitchFamily="18" charset="0"/>
                <a:ea typeface="华文中宋" pitchFamily="2" charset="-122"/>
                <a:cs typeface="Times New Roman" pitchFamily="18" charset="0"/>
              </a:rPr>
              <a:t>Job</a:t>
            </a: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Tahoma" pitchFamily="34" charset="0"/>
              <a:cs typeface="Times New Roman" pitchFamily="18" charset="0"/>
            </a:endParaRPr>
          </a:p>
          <a:p>
            <a:pPr marL="342900" lvl="0" indent="-342900">
              <a:lnSpc>
                <a:spcPct val="150000"/>
              </a:lnSpc>
              <a:spcBef>
                <a:spcPct val="20000"/>
              </a:spcBef>
              <a:buFont typeface="Arial" pitchFamily="34" charset="0"/>
              <a:buChar char="•"/>
              <a:defRPr/>
            </a:pPr>
            <a:r>
              <a:rPr lang="en-US" altLang="zh-CN" sz="2000" dirty="0" err="1" smtClean="0">
                <a:latin typeface="Times New Roman" pitchFamily="18" charset="0"/>
                <a:ea typeface="华文中宋" pitchFamily="2" charset="-122"/>
                <a:cs typeface="Times New Roman" pitchFamily="18" charset="0"/>
              </a:rPr>
              <a:t>Voidbox</a:t>
            </a:r>
            <a:r>
              <a:rPr lang="en-US" altLang="zh-CN" sz="2000" dirty="0" smtClean="0">
                <a:latin typeface="Times New Roman" pitchFamily="18" charset="0"/>
                <a:ea typeface="华文中宋" pitchFamily="2" charset="-122"/>
                <a:cs typeface="Times New Roman" pitchFamily="18" charset="0"/>
              </a:rPr>
              <a:t> </a:t>
            </a:r>
            <a:r>
              <a:rPr lang="en-US" altLang="zh-CN" sz="2000" dirty="0" err="1" smtClean="0">
                <a:latin typeface="Times New Roman" pitchFamily="18" charset="0"/>
                <a:ea typeface="华文中宋" pitchFamily="2" charset="-122"/>
                <a:cs typeface="Times New Roman" pitchFamily="18" charset="0"/>
              </a:rPr>
              <a:t>AppMaster</a:t>
            </a:r>
            <a:r>
              <a:rPr lang="zh-CN" altLang="en-US" sz="2000" dirty="0" smtClean="0">
                <a:latin typeface="Times New Roman" pitchFamily="18" charset="0"/>
                <a:ea typeface="华文中宋" pitchFamily="2" charset="-122"/>
                <a:cs typeface="Times New Roman" pitchFamily="18" charset="0"/>
              </a:rPr>
              <a:t>启动</a:t>
            </a:r>
            <a:r>
              <a:rPr lang="en-US" altLang="zh-CN" sz="2000" dirty="0" err="1" smtClean="0">
                <a:latin typeface="Times New Roman" pitchFamily="18" charset="0"/>
                <a:ea typeface="华文中宋" pitchFamily="2" charset="-122"/>
                <a:cs typeface="Times New Roman" pitchFamily="18" charset="0"/>
              </a:rPr>
              <a:t>DAGDriver</a:t>
            </a:r>
            <a:r>
              <a:rPr lang="zh-CN" altLang="en-US" sz="2000" dirty="0" smtClean="0">
                <a:latin typeface="Times New Roman" pitchFamily="18" charset="0"/>
                <a:ea typeface="华文中宋" pitchFamily="2" charset="-122"/>
                <a:cs typeface="Times New Roman" pitchFamily="18" charset="0"/>
              </a:rPr>
              <a:t>，</a:t>
            </a:r>
            <a:r>
              <a:rPr lang="en-US" altLang="zh-CN" sz="2000" dirty="0" smtClean="0">
                <a:latin typeface="Times New Roman" pitchFamily="18" charset="0"/>
                <a:ea typeface="华文中宋" pitchFamily="2" charset="-122"/>
                <a:cs typeface="Times New Roman" pitchFamily="18" charset="0"/>
              </a:rPr>
              <a:t> driver</a:t>
            </a:r>
            <a:r>
              <a:rPr lang="zh-CN" altLang="en-US" sz="2000" dirty="0" smtClean="0">
                <a:latin typeface="Times New Roman" pitchFamily="18" charset="0"/>
                <a:ea typeface="华文中宋" pitchFamily="2" charset="-122"/>
                <a:cs typeface="Times New Roman" pitchFamily="18" charset="0"/>
              </a:rPr>
              <a:t>根据代码逻辑将应用分解成若干个</a:t>
            </a:r>
            <a:r>
              <a:rPr lang="en-US" altLang="zh-CN" sz="2000" dirty="0" err="1" smtClean="0">
                <a:latin typeface="Times New Roman" pitchFamily="18" charset="0"/>
                <a:ea typeface="华文中宋" pitchFamily="2" charset="-122"/>
                <a:cs typeface="Times New Roman" pitchFamily="18" charset="0"/>
              </a:rPr>
              <a:t>Docker</a:t>
            </a:r>
            <a:r>
              <a:rPr lang="en-US" altLang="zh-CN" sz="2000" dirty="0" smtClean="0">
                <a:latin typeface="Times New Roman" pitchFamily="18" charset="0"/>
                <a:ea typeface="华文中宋" pitchFamily="2" charset="-122"/>
                <a:cs typeface="Times New Roman" pitchFamily="18" charset="0"/>
              </a:rPr>
              <a:t> Task</a:t>
            </a:r>
          </a:p>
          <a:p>
            <a:pPr marL="342900" lvl="0" indent="-342900">
              <a:lnSpc>
                <a:spcPct val="150000"/>
              </a:lnSpc>
              <a:spcBef>
                <a:spcPct val="20000"/>
              </a:spcBef>
              <a:buFont typeface="Arial" pitchFamily="34" charset="0"/>
              <a:buChar char="•"/>
              <a:defRPr/>
            </a:pPr>
            <a:r>
              <a:rPr lang="en-US" altLang="zh-CN" sz="2000" dirty="0" err="1" smtClean="0">
                <a:latin typeface="Times New Roman" pitchFamily="18" charset="0"/>
                <a:ea typeface="华文中宋" pitchFamily="2" charset="-122"/>
                <a:cs typeface="Times New Roman" pitchFamily="18" charset="0"/>
              </a:rPr>
              <a:t>AppMaster</a:t>
            </a:r>
            <a:r>
              <a:rPr lang="zh-CN" altLang="en-US" sz="2000" dirty="0" smtClean="0">
                <a:latin typeface="Times New Roman" pitchFamily="18" charset="0"/>
                <a:ea typeface="华文中宋" pitchFamily="2" charset="-122"/>
                <a:cs typeface="Times New Roman" pitchFamily="18" charset="0"/>
              </a:rPr>
              <a:t>，申请</a:t>
            </a:r>
            <a:r>
              <a:rPr lang="en-US" altLang="zh-CN" sz="2000" dirty="0" smtClean="0">
                <a:latin typeface="Times New Roman" pitchFamily="18" charset="0"/>
                <a:ea typeface="华文中宋" pitchFamily="2" charset="-122"/>
                <a:cs typeface="Times New Roman" pitchFamily="18" charset="0"/>
              </a:rPr>
              <a:t>Container</a:t>
            </a:r>
            <a:r>
              <a:rPr lang="zh-CN" altLang="en-US" sz="2000" dirty="0" smtClean="0">
                <a:latin typeface="Times New Roman" pitchFamily="18" charset="0"/>
                <a:ea typeface="华文中宋" pitchFamily="2" charset="-122"/>
                <a:cs typeface="Times New Roman" pitchFamily="18" charset="0"/>
              </a:rPr>
              <a:t>，在</a:t>
            </a:r>
            <a:r>
              <a:rPr lang="en-US" altLang="zh-CN" sz="2000" dirty="0" smtClean="0">
                <a:latin typeface="Times New Roman" pitchFamily="18" charset="0"/>
                <a:ea typeface="华文中宋" pitchFamily="2" charset="-122"/>
                <a:cs typeface="Times New Roman" pitchFamily="18" charset="0"/>
              </a:rPr>
              <a:t>Container</a:t>
            </a:r>
            <a:r>
              <a:rPr lang="zh-CN" altLang="en-US" sz="2000" dirty="0" smtClean="0">
                <a:latin typeface="Times New Roman" pitchFamily="18" charset="0"/>
                <a:ea typeface="华文中宋" pitchFamily="2" charset="-122"/>
                <a:cs typeface="Times New Roman" pitchFamily="18" charset="0"/>
              </a:rPr>
              <a:t>中启动</a:t>
            </a:r>
            <a:r>
              <a:rPr lang="en-US" altLang="zh-CN" sz="2000" dirty="0" err="1" smtClean="0">
                <a:latin typeface="Times New Roman" pitchFamily="18" charset="0"/>
                <a:ea typeface="华文中宋" pitchFamily="2" charset="-122"/>
                <a:cs typeface="Times New Roman" pitchFamily="18" charset="0"/>
              </a:rPr>
              <a:t>Voidbox</a:t>
            </a:r>
            <a:r>
              <a:rPr lang="en-US" altLang="zh-CN" sz="2000" dirty="0" smtClean="0">
                <a:latin typeface="Times New Roman" pitchFamily="18" charset="0"/>
                <a:ea typeface="华文中宋" pitchFamily="2" charset="-122"/>
                <a:cs typeface="Times New Roman" pitchFamily="18" charset="0"/>
              </a:rPr>
              <a:t> proxy</a:t>
            </a:r>
          </a:p>
          <a:p>
            <a:pPr marL="342900" lvl="0" indent="-342900">
              <a:lnSpc>
                <a:spcPct val="150000"/>
              </a:lnSpc>
              <a:spcBef>
                <a:spcPct val="20000"/>
              </a:spcBef>
              <a:buFont typeface="Arial" pitchFamily="34" charset="0"/>
              <a:buChar char="•"/>
              <a:defRPr/>
            </a:pPr>
            <a:r>
              <a:rPr lang="en-US" altLang="zh-CN" sz="2000" dirty="0" err="1" smtClean="0">
                <a:latin typeface="Times New Roman" pitchFamily="18" charset="0"/>
                <a:ea typeface="华文中宋" pitchFamily="2" charset="-122"/>
                <a:cs typeface="Times New Roman" pitchFamily="18" charset="0"/>
              </a:rPr>
              <a:t>Voidbox</a:t>
            </a:r>
            <a:r>
              <a:rPr lang="en-US" altLang="zh-CN" sz="2000" dirty="0" smtClean="0">
                <a:latin typeface="Times New Roman" pitchFamily="18" charset="0"/>
                <a:ea typeface="华文中宋" pitchFamily="2" charset="-122"/>
                <a:cs typeface="Times New Roman" pitchFamily="18" charset="0"/>
              </a:rPr>
              <a:t> proxy</a:t>
            </a:r>
            <a:r>
              <a:rPr lang="zh-CN" altLang="en-US" sz="2000" dirty="0" smtClean="0">
                <a:latin typeface="Times New Roman" pitchFamily="18" charset="0"/>
                <a:ea typeface="华文中宋" pitchFamily="2" charset="-122"/>
                <a:cs typeface="Times New Roman" pitchFamily="18" charset="0"/>
              </a:rPr>
              <a:t>，负责与</a:t>
            </a:r>
            <a:r>
              <a:rPr lang="en-US" altLang="zh-CN" sz="2000" dirty="0" err="1" smtClean="0">
                <a:latin typeface="Times New Roman" pitchFamily="18" charset="0"/>
                <a:ea typeface="华文中宋" pitchFamily="2" charset="-122"/>
                <a:cs typeface="Times New Roman" pitchFamily="18" charset="0"/>
              </a:rPr>
              <a:t>Docker</a:t>
            </a:r>
            <a:r>
              <a:rPr lang="en-US" altLang="zh-CN" sz="2000" dirty="0" smtClean="0">
                <a:latin typeface="Times New Roman" pitchFamily="18" charset="0"/>
                <a:ea typeface="华文中宋" pitchFamily="2" charset="-122"/>
                <a:cs typeface="Times New Roman" pitchFamily="18" charset="0"/>
              </a:rPr>
              <a:t> engine</a:t>
            </a:r>
            <a:r>
              <a:rPr lang="zh-CN" altLang="en-US" sz="2000" dirty="0" smtClean="0">
                <a:latin typeface="Times New Roman" pitchFamily="18" charset="0"/>
                <a:ea typeface="华文中宋" pitchFamily="2" charset="-122"/>
                <a:cs typeface="Times New Roman" pitchFamily="18" charset="0"/>
              </a:rPr>
              <a:t>通信，并启动</a:t>
            </a:r>
            <a:r>
              <a:rPr lang="en-US" altLang="zh-CN" sz="2000" dirty="0" err="1" smtClean="0">
                <a:latin typeface="Times New Roman" pitchFamily="18" charset="0"/>
                <a:ea typeface="华文中宋" pitchFamily="2" charset="-122"/>
                <a:cs typeface="Times New Roman" pitchFamily="18" charset="0"/>
              </a:rPr>
              <a:t>Docker</a:t>
            </a:r>
            <a:r>
              <a:rPr lang="zh-CN" altLang="en-US" sz="2000" dirty="0" smtClean="0">
                <a:latin typeface="Times New Roman" pitchFamily="18" charset="0"/>
                <a:ea typeface="华文中宋" pitchFamily="2" charset="-122"/>
                <a:cs typeface="Times New Roman" pitchFamily="18" charset="0"/>
              </a:rPr>
              <a:t>容器</a:t>
            </a:r>
            <a:endParaRPr lang="en-US" altLang="zh-CN" sz="2000" dirty="0" smtClean="0">
              <a:latin typeface="华文中宋" pitchFamily="2" charset="-122"/>
              <a:ea typeface="华文中宋" pitchFamily="2" charset="-122"/>
            </a:endParaRPr>
          </a:p>
          <a:p>
            <a:pPr marL="742950" lvl="1" indent="-285750">
              <a:lnSpc>
                <a:spcPct val="150000"/>
              </a:lnSpc>
              <a:spcBef>
                <a:spcPct val="20000"/>
              </a:spcBef>
              <a:defRPr/>
            </a:pPr>
            <a:r>
              <a:rPr lang="en-US" altLang="en-US" sz="1600" dirty="0" smtClean="0">
                <a:latin typeface="华文中宋" pitchFamily="2" charset="-122"/>
                <a:ea typeface="华文中宋" pitchFamily="2" charset="-122"/>
              </a:rPr>
              <a:t>	</a:t>
            </a:r>
            <a:endParaRPr kumimoji="0" lang="en-US" altLang="en-US" sz="1600" b="0" u="none" strike="noStrike" kern="1200" cap="none" spc="0" normalizeH="0" baseline="0" noProof="0" dirty="0" smtClean="0">
              <a:ln>
                <a:noFill/>
              </a:ln>
              <a:solidFill>
                <a:schemeClr val="tx1"/>
              </a:solidFill>
              <a:effectLst/>
              <a:uLnTx/>
              <a:uFillTx/>
              <a:latin typeface="华文中宋" pitchFamily="2" charset="-122"/>
              <a:ea typeface="华文中宋" pitchFamily="2" charset="-122"/>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2000" b="0" i="1" u="none" strike="noStrike" kern="1200" cap="none" spc="0" normalizeH="0" baseline="0" noProof="0" dirty="0" smtClean="0">
              <a:ln>
                <a:noFill/>
              </a:ln>
              <a:solidFill>
                <a:schemeClr val="tx1"/>
              </a:solidFill>
              <a:effectLst/>
              <a:uLnTx/>
              <a:uFillTx/>
              <a:latin typeface="华文中宋" pitchFamily="2" charset="-122"/>
              <a:ea typeface="华文中宋" pitchFamily="2" charset="-122"/>
              <a:cs typeface="+mn-cs"/>
            </a:endParaRPr>
          </a:p>
        </p:txBody>
      </p:sp>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116632"/>
            <a:ext cx="7892950" cy="494928"/>
          </a:xfrm>
          <a:noFill/>
        </p:spPr>
        <p:txBody>
          <a:bodyPr vert="horz" wrap="square" lIns="91440" tIns="45720" rIns="91440" bIns="45720" numCol="1" anchor="t" anchorCtr="0" compatLnSpc="1">
            <a:prstTxWarp prst="textNoShape">
              <a:avLst/>
            </a:prstTxWarp>
          </a:bodyPr>
          <a:lstStyle/>
          <a:p>
            <a:r>
              <a:rPr lang="en-US" altLang="zh-CN" dirty="0" smtClean="0">
                <a:solidFill>
                  <a:schemeClr val="bg1"/>
                </a:solidFill>
                <a:latin typeface="+mj-lt"/>
                <a:ea typeface="+mj-ea"/>
              </a:rPr>
              <a:t>Apache Slider</a:t>
            </a:r>
            <a:endParaRPr lang="zh-CN" altLang="en-US" dirty="0">
              <a:solidFill>
                <a:schemeClr val="bg1"/>
              </a:solidFill>
              <a:latin typeface="+mj-lt"/>
              <a:ea typeface="+mj-ea"/>
            </a:endParaRP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1" name="Object 5"/>
          <p:cNvGraphicFramePr>
            <a:graphicFrameLocks noChangeAspect="1"/>
          </p:cNvGraphicFramePr>
          <p:nvPr/>
        </p:nvGraphicFramePr>
        <p:xfrm>
          <a:off x="714347" y="1000108"/>
          <a:ext cx="7490599" cy="5214974"/>
        </p:xfrm>
        <a:graphic>
          <a:graphicData uri="http://schemas.openxmlformats.org/presentationml/2006/ole">
            <p:oleObj spid="_x0000_s4101" name="Visio" r:id="rId3" imgW="7259382" imgH="5052221" progId="Visio.Drawing.11">
              <p:embed/>
            </p:oleObj>
          </a:graphicData>
        </a:graphic>
      </p:graphicFrame>
    </p:spTree>
    <p:extLst>
      <p:ext uri="{BB962C8B-B14F-4D97-AF65-F5344CB8AC3E}">
        <p14:creationId xmlns="" xmlns:p14="http://schemas.microsoft.com/office/powerpoint/2010/main" val="11351046"/>
      </p:ext>
    </p:extLst>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BC-BSP项目汇报</Template>
  <TotalTime>27416</TotalTime>
  <Words>504</Words>
  <Application>Microsoft Office PowerPoint</Application>
  <PresentationFormat>全屏显示(4:3)</PresentationFormat>
  <Paragraphs>79</Paragraphs>
  <Slides>12</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Office 主题</vt:lpstr>
      <vt:lpstr>Visio</vt:lpstr>
      <vt:lpstr>Docker on Yarn(1)    -大数据技术大会分享</vt:lpstr>
      <vt:lpstr>YARN</vt:lpstr>
      <vt:lpstr>Docker</vt:lpstr>
      <vt:lpstr>YARN &amp;&amp; Docker</vt:lpstr>
      <vt:lpstr>Docker on YARN</vt:lpstr>
      <vt:lpstr>Docker &amp; YARN</vt:lpstr>
      <vt:lpstr>Hulu Voidbox框架</vt:lpstr>
      <vt:lpstr>Hulu Voidbox工作流程</vt:lpstr>
      <vt:lpstr>Apache Slider</vt:lpstr>
      <vt:lpstr>Apache Slider执行流程</vt:lpstr>
      <vt:lpstr>Voidbox &amp;&amp; Slider</vt:lpstr>
      <vt:lpstr>幻灯片 12</vt:lpstr>
    </vt:vector>
  </TitlesOfParts>
  <Company>BLRC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BDOC产品汇报</dc:title>
  <dc:creator>Qian, Ling</dc:creator>
  <cp:lastModifiedBy>yshe</cp:lastModifiedBy>
  <cp:revision>570</cp:revision>
  <dcterms:created xsi:type="dcterms:W3CDTF">2014-10-29T17:57:20Z</dcterms:created>
  <dcterms:modified xsi:type="dcterms:W3CDTF">2015-12-22T08:47:18Z</dcterms:modified>
</cp:coreProperties>
</file>