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307" r:id="rId5"/>
    <p:sldId id="339" r:id="rId6"/>
    <p:sldId id="340" r:id="rId7"/>
    <p:sldId id="309" r:id="rId8"/>
    <p:sldId id="341" r:id="rId9"/>
    <p:sldId id="342" r:id="rId10"/>
    <p:sldId id="335" r:id="rId11"/>
    <p:sldId id="319" r:id="rId12"/>
    <p:sldId id="304" r:id="rId13"/>
    <p:sldId id="338" r:id="rId14"/>
    <p:sldId id="329" r:id="rId15"/>
    <p:sldId id="324" r:id="rId16"/>
    <p:sldId id="322" r:id="rId17"/>
    <p:sldId id="313" r:id="rId18"/>
    <p:sldId id="316" r:id="rId19"/>
    <p:sldId id="315" r:id="rId20"/>
    <p:sldId id="317" r:id="rId21"/>
    <p:sldId id="306" r:id="rId22"/>
    <p:sldId id="33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53" autoAdjust="0"/>
    <p:restoredTop sz="94660"/>
  </p:normalViewPr>
  <p:slideViewPr>
    <p:cSldViewPr snapToGrid="0">
      <p:cViewPr>
        <p:scale>
          <a:sx n="80" d="100"/>
          <a:sy n="80" d="100"/>
        </p:scale>
        <p:origin x="94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8932D-9BA2-47B5-81D0-0D54B4890F44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CCD07-25BB-49B1-850F-A7282969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52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D440B0-CE91-4AB8-8901-D593A3ACA21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19170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D440B0-CE91-4AB8-8901-D593A3ACA21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4347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D440B0-CE91-4AB8-8901-D593A3ACA21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35285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440B0-CE91-4AB8-8901-D593A3ACA2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606D2-7F90-454E-A961-02133B5F46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6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606D2-7F90-454E-A961-02133B5F46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70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606D2-7F90-454E-A961-02133B5F46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55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606D2-7F90-454E-A961-02133B5F46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57EC-896B-4BF6-ADEF-B479A0D4D0EA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C53-7756-4D6C-9B72-481D5BC5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57EC-896B-4BF6-ADEF-B479A0D4D0EA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C53-7756-4D6C-9B72-481D5BC5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9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57EC-896B-4BF6-ADEF-B479A0D4D0EA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C53-7756-4D6C-9B72-481D5BC5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57EC-896B-4BF6-ADEF-B479A0D4D0E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C53-7756-4D6C-9B72-481D5BC5029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963" y="185123"/>
            <a:ext cx="465667" cy="46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7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57EC-896B-4BF6-ADEF-B479A0D4D0EA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C53-7756-4D6C-9B72-481D5BC5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5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57EC-896B-4BF6-ADEF-B479A0D4D0EA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C53-7756-4D6C-9B72-481D5BC5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1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57EC-896B-4BF6-ADEF-B479A0D4D0EA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C53-7756-4D6C-9B72-481D5BC5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0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57EC-896B-4BF6-ADEF-B479A0D4D0EA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C53-7756-4D6C-9B72-481D5BC5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0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57EC-896B-4BF6-ADEF-B479A0D4D0EA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C53-7756-4D6C-9B72-481D5BC5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4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57EC-896B-4BF6-ADEF-B479A0D4D0EA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C53-7756-4D6C-9B72-481D5BC5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6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57EC-896B-4BF6-ADEF-B479A0D4D0EA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DC53-7756-4D6C-9B72-481D5BC5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1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757EC-896B-4BF6-ADEF-B479A0D4D0EA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EDC53-7756-4D6C-9B72-481D5BC5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1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apache.org/jira/browse/YARN-2877" TargetMode="External"/><Relationship Id="rId2" Type="http://schemas.openxmlformats.org/officeDocument/2006/relationships/hyperlink" Target="https://issues.apache.org/jira/browse/YARN-1051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hyperlink" Target="https://issues.apache.org/jira/browse/YARN-291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apache.org/jira/browse/YARN-291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0090"/>
                </a:solidFill>
              </a:rPr>
              <a:t>YARN Federation</a:t>
            </a:r>
            <a:br>
              <a:rPr lang="en-US" sz="4000" dirty="0">
                <a:solidFill>
                  <a:srgbClr val="000090"/>
                </a:solidFill>
              </a:rPr>
            </a:br>
            <a:r>
              <a:rPr lang="en-US" sz="4000" dirty="0">
                <a:solidFill>
                  <a:srgbClr val="000090"/>
                </a:solidFill>
              </a:rPr>
              <a:t>(YARN-2915)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525929" y="3602038"/>
            <a:ext cx="11140141" cy="2643374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r>
              <a:rPr lang="en-US" dirty="0"/>
              <a:t>Subru Krishnan, Kishore Chaliparambil, </a:t>
            </a:r>
          </a:p>
          <a:p>
            <a:r>
              <a:rPr lang="en-US" dirty="0"/>
              <a:t>Carlo Curino, and Giovanni Fumarola</a:t>
            </a:r>
          </a:p>
          <a:p>
            <a:endParaRPr lang="en-US" dirty="0"/>
          </a:p>
          <a:p>
            <a:r>
              <a:rPr lang="en-US" i="1" dirty="0"/>
              <a:t>Microsoft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187" y="5755100"/>
            <a:ext cx="351966" cy="35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8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>
            <a:spLocks noGrp="1"/>
          </p:cNvSpPr>
          <p:nvPr>
            <p:ph type="title"/>
          </p:nvPr>
        </p:nvSpPr>
        <p:spPr>
          <a:xfrm>
            <a:off x="563282" y="0"/>
            <a:ext cx="10515600" cy="114671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0090"/>
                </a:solidFill>
              </a:rPr>
              <a:t>AM RM Proxy Service Internals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9599" y="1638215"/>
            <a:ext cx="5554896" cy="429273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Node Manager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973065" y="2070243"/>
            <a:ext cx="4823310" cy="358131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dirty="0"/>
              <a:t>AM RM Proxy Service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65452" y="982019"/>
            <a:ext cx="2239766" cy="4104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Master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07085" y="2460662"/>
            <a:ext cx="4347423" cy="2967362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Per Application Pipeline (Interceptor Chain)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57650" y="4196546"/>
            <a:ext cx="4047333" cy="10646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Federation Interceptor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357650" y="2862547"/>
            <a:ext cx="4047333" cy="4141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Security/Throttling Interceptor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57650" y="3530110"/>
            <a:ext cx="4047333" cy="4141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51595" y="4788463"/>
            <a:ext cx="1204281" cy="4036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RM Proxy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742296" y="4788463"/>
            <a:ext cx="1246609" cy="4036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Unmanaged AM </a:t>
            </a:r>
          </a:p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 #2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65014" y="4791529"/>
            <a:ext cx="1263860" cy="4036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Unmanaged AM </a:t>
            </a:r>
          </a:p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 #3</a:t>
            </a:r>
          </a:p>
        </p:txBody>
      </p:sp>
      <p:cxnSp>
        <p:nvCxnSpPr>
          <p:cNvPr id="11" name="Straight Arrow Connector 10"/>
          <p:cNvCxnSpPr>
            <a:stCxn id="29" idx="2"/>
            <a:endCxn id="30" idx="0"/>
          </p:cNvCxnSpPr>
          <p:nvPr/>
        </p:nvCxnSpPr>
        <p:spPr>
          <a:xfrm>
            <a:off x="3381317" y="3276720"/>
            <a:ext cx="0" cy="2533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0" idx="2"/>
            <a:endCxn id="34" idx="0"/>
          </p:cNvCxnSpPr>
          <p:nvPr/>
        </p:nvCxnSpPr>
        <p:spPr>
          <a:xfrm>
            <a:off x="3381317" y="3944283"/>
            <a:ext cx="0" cy="2522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461903" y="6165092"/>
            <a:ext cx="1193973" cy="391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 #1 RM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742296" y="6165092"/>
            <a:ext cx="1246609" cy="391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 #2 RM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065015" y="6165092"/>
            <a:ext cx="1263860" cy="391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SC#3 RM</a:t>
            </a:r>
          </a:p>
        </p:txBody>
      </p:sp>
      <p:cxnSp>
        <p:nvCxnSpPr>
          <p:cNvPr id="16" name="Straight Arrow Connector 15"/>
          <p:cNvCxnSpPr>
            <a:stCxn id="31" idx="2"/>
            <a:endCxn id="52" idx="0"/>
          </p:cNvCxnSpPr>
          <p:nvPr/>
        </p:nvCxnSpPr>
        <p:spPr>
          <a:xfrm>
            <a:off x="2053736" y="5192085"/>
            <a:ext cx="5154" cy="973007"/>
          </a:xfrm>
          <a:prstGeom prst="straightConnector1">
            <a:avLst/>
          </a:prstGeom>
          <a:ln w="28575" cmpd="sng"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5" idx="2"/>
            <a:endCxn id="55" idx="0"/>
          </p:cNvCxnSpPr>
          <p:nvPr/>
        </p:nvCxnSpPr>
        <p:spPr>
          <a:xfrm>
            <a:off x="3365601" y="5192085"/>
            <a:ext cx="0" cy="973007"/>
          </a:xfrm>
          <a:prstGeom prst="straightConnector1">
            <a:avLst/>
          </a:prstGeom>
          <a:ln w="28575" cmpd="sng"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6" idx="2"/>
            <a:endCxn id="56" idx="0"/>
          </p:cNvCxnSpPr>
          <p:nvPr/>
        </p:nvCxnSpPr>
        <p:spPr>
          <a:xfrm>
            <a:off x="4696944" y="5195151"/>
            <a:ext cx="1" cy="969941"/>
          </a:xfrm>
          <a:prstGeom prst="straightConnector1">
            <a:avLst/>
          </a:prstGeom>
          <a:ln w="28575" cmpd="sng"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40" idx="2"/>
            <a:endCxn id="29" idx="0"/>
          </p:cNvCxnSpPr>
          <p:nvPr/>
        </p:nvCxnSpPr>
        <p:spPr>
          <a:xfrm flipH="1">
            <a:off x="3381317" y="1392463"/>
            <a:ext cx="4018" cy="147008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11074" y="1783995"/>
            <a:ext cx="54531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Hosted in NM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Extensible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DDoS </a:t>
            </a:r>
            <a:r>
              <a:rPr lang="en-US" sz="2000" dirty="0"/>
              <a:t>Prevention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Unmanaged AM used for container negotiation. They are created on demand based on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Code Committed to 2.8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349" y="4236967"/>
            <a:ext cx="485400" cy="4854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513935" y="3926783"/>
            <a:ext cx="824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Policy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445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563282" y="0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00009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13432" y="2414016"/>
            <a:ext cx="7434072" cy="244144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Next</a:t>
            </a:r>
          </a:p>
          <a:p>
            <a:pPr marL="0" indent="0" algn="ctr">
              <a:buNone/>
            </a:pPr>
            <a:r>
              <a:rPr lang="en-US" sz="4800"/>
              <a:t>Federation Policies</a:t>
            </a: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by Carlo Curino</a:t>
            </a:r>
            <a:endParaRPr lang="en-US" sz="2000" dirty="0"/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07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831644" y="4141311"/>
            <a:ext cx="2914122" cy="2320787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Yarn Sub-Cluster #1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3789333" y="5262721"/>
            <a:ext cx="873377" cy="328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42697" y="2036353"/>
            <a:ext cx="8855765" cy="1331585"/>
          </a:xfrm>
          <a:prstGeom prst="rect">
            <a:avLst/>
          </a:prstGeom>
          <a:ln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05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953645" y="2244816"/>
            <a:ext cx="2542578" cy="9445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05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84340" y="4141311"/>
            <a:ext cx="2914122" cy="2320787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Yarn Sub-Cluster #3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1688" y="4141310"/>
            <a:ext cx="2914122" cy="2320787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Yarn Sub-Cluster #2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22016" y="4475499"/>
            <a:ext cx="873377" cy="328152"/>
          </a:xfrm>
          <a:prstGeom prst="rect">
            <a:avLst/>
          </a:prstGeom>
          <a:solidFill>
            <a:srgbClr val="0072C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22016" y="4869941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22016" y="5264382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22016" y="5658823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22016" y="6053265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55384" y="4477160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55384" y="4871602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55384" y="5266043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5384" y="5660485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55384" y="6054926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88753" y="4475499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88753" y="4869941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88753" y="5658823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88753" y="6053265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90569" y="4475499"/>
            <a:ext cx="873377" cy="328152"/>
          </a:xfrm>
          <a:prstGeom prst="rect">
            <a:avLst/>
          </a:prstGeom>
          <a:solidFill>
            <a:srgbClr val="0072C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890569" y="4869941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90569" y="5264382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90569" y="5658823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90569" y="6053265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23938" y="4477160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23938" y="4871602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23938" y="5266043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23938" y="5660485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23938" y="6054926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57306" y="4475499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57306" y="4869941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57306" y="5264382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57306" y="5658823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57306" y="6053265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850850" y="4483671"/>
            <a:ext cx="873377" cy="328152"/>
          </a:xfrm>
          <a:prstGeom prst="rect">
            <a:avLst/>
          </a:prstGeom>
          <a:solidFill>
            <a:srgbClr val="0072C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RM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50850" y="4878113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850850" y="5272554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850850" y="5666995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850850" y="6061437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784218" y="4485332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784218" y="4879774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784218" y="5274215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784218" y="5668656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784218" y="6063098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717587" y="4483671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717587" y="4878113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717587" y="5272554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717587" y="5666995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717587" y="6061437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417863" y="2421060"/>
            <a:ext cx="1843280" cy="59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AM RM Proxy Service</a:t>
            </a:r>
          </a:p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(Per Node)</a:t>
            </a:r>
          </a:p>
        </p:txBody>
      </p:sp>
      <p:sp>
        <p:nvSpPr>
          <p:cNvPr id="60" name="Flowchart: Magnetic Disk 59"/>
          <p:cNvSpPr/>
          <p:nvPr/>
        </p:nvSpPr>
        <p:spPr>
          <a:xfrm>
            <a:off x="5159005" y="2418753"/>
            <a:ext cx="901366" cy="63534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Policy</a:t>
            </a:r>
          </a:p>
        </p:txBody>
      </p:sp>
      <p:sp>
        <p:nvSpPr>
          <p:cNvPr id="62" name="Flowchart: Magnetic Disk 61"/>
          <p:cNvSpPr/>
          <p:nvPr/>
        </p:nvSpPr>
        <p:spPr>
          <a:xfrm>
            <a:off x="6392798" y="2418753"/>
            <a:ext cx="901366" cy="63534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State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171228" y="2421060"/>
            <a:ext cx="1843280" cy="59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Router Service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472779" y="1199834"/>
            <a:ext cx="1315974" cy="53502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YARN Client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27322" y="2390430"/>
            <a:ext cx="973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Federation</a:t>
            </a:r>
          </a:p>
          <a:p>
            <a:pPr algn="ctr"/>
            <a:r>
              <a:rPr lang="en-US" sz="1400" dirty="0"/>
              <a:t>Services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8784218" y="4879775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8784218" y="5274216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8784218" y="5668657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27322" y="4878113"/>
            <a:ext cx="1075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YARN</a:t>
            </a:r>
          </a:p>
          <a:p>
            <a:pPr algn="ctr"/>
            <a:r>
              <a:rPr lang="en-US" sz="1400" dirty="0"/>
              <a:t>Sub Clusters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5159005" y="6502346"/>
            <a:ext cx="223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Servers in Datacenter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88753" y="5258737"/>
            <a:ext cx="873377" cy="332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6" name="Title 1"/>
          <p:cNvSpPr>
            <a:spLocks noGrp="1"/>
          </p:cNvSpPr>
          <p:nvPr>
            <p:ph type="title"/>
          </p:nvPr>
        </p:nvSpPr>
        <p:spPr>
          <a:xfrm>
            <a:off x="563282" y="-2054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0090"/>
                </a:solidFill>
              </a:rPr>
              <a:t>Federation</a:t>
            </a:r>
            <a:r>
              <a:rPr lang="en-US" sz="4000">
                <a:solidFill>
                  <a:srgbClr val="000090"/>
                </a:solidFill>
              </a:rPr>
              <a:t>: Policy Engine</a:t>
            </a:r>
            <a:endParaRPr lang="en-US" sz="4000" dirty="0">
              <a:solidFill>
                <a:srgbClr val="000090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592180" y="2909160"/>
            <a:ext cx="5825683" cy="1574510"/>
            <a:chOff x="2622480" y="4275622"/>
            <a:chExt cx="5825683" cy="1574510"/>
          </a:xfrm>
        </p:grpSpPr>
        <p:cxnSp>
          <p:nvCxnSpPr>
            <p:cNvPr id="80" name="Straight Arrow Connector 79"/>
            <p:cNvCxnSpPr/>
            <p:nvPr/>
          </p:nvCxnSpPr>
          <p:spPr>
            <a:xfrm flipH="1">
              <a:off x="4067965" y="4301347"/>
              <a:ext cx="1121340" cy="1704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>
              <a:off x="2622480" y="4377745"/>
              <a:ext cx="2674817" cy="146421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5256271" y="4428732"/>
              <a:ext cx="282430" cy="1421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5975169" y="4377745"/>
              <a:ext cx="2191862" cy="146421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6096331" y="4275622"/>
              <a:ext cx="2351832" cy="271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1002530" y="1120296"/>
            <a:ext cx="8002729" cy="1298457"/>
            <a:chOff x="1002530" y="1120296"/>
            <a:chExt cx="8002729" cy="1298457"/>
          </a:xfrm>
        </p:grpSpPr>
        <p:sp>
          <p:nvSpPr>
            <p:cNvPr id="78" name="Rectangle 77"/>
            <p:cNvSpPr/>
            <p:nvPr/>
          </p:nvSpPr>
          <p:spPr>
            <a:xfrm>
              <a:off x="5271118" y="1147556"/>
              <a:ext cx="1843280" cy="592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Policy Engine</a:t>
              </a:r>
              <a:endPara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79" name="Straight Arrow Connector 78"/>
            <p:cNvCxnSpPr>
              <a:endCxn id="60" idx="1"/>
            </p:cNvCxnSpPr>
            <p:nvPr/>
          </p:nvCxnSpPr>
          <p:spPr>
            <a:xfrm flipH="1">
              <a:off x="5609688" y="1770913"/>
              <a:ext cx="329521" cy="6478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2" idx="1"/>
            </p:cNvCxnSpPr>
            <p:nvPr/>
          </p:nvCxnSpPr>
          <p:spPr>
            <a:xfrm flipH="1" flipV="1">
              <a:off x="6555375" y="1770913"/>
              <a:ext cx="288106" cy="647840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cxnSpLocks/>
              <a:stCxn id="3" idx="1"/>
              <a:endCxn id="78" idx="3"/>
            </p:cNvCxnSpPr>
            <p:nvPr/>
          </p:nvCxnSpPr>
          <p:spPr>
            <a:xfrm flipH="1">
              <a:off x="7114398" y="1442571"/>
              <a:ext cx="848588" cy="125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7962986" y="1180961"/>
              <a:ext cx="10422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n w="0"/>
                </a:rPr>
                <a:t>Federation </a:t>
              </a:r>
            </a:p>
            <a:p>
              <a:r>
                <a:rPr lang="en-US" sz="1400" b="1" dirty="0">
                  <a:ln w="0"/>
                </a:rPr>
                <a:t>Admin APIs</a:t>
              </a:r>
              <a:endParaRPr lang="en-US" sz="1400" dirty="0"/>
            </a:p>
          </p:txBody>
        </p:sp>
        <p:sp>
          <p:nvSpPr>
            <p:cNvPr id="87" name="Speech Bubble: Rectangle with Corners Rounded 86"/>
            <p:cNvSpPr/>
            <p:nvPr/>
          </p:nvSpPr>
          <p:spPr>
            <a:xfrm>
              <a:off x="1002530" y="1120296"/>
              <a:ext cx="3888039" cy="787011"/>
            </a:xfrm>
            <a:prstGeom prst="wedgeRoundRectCallout">
              <a:avLst>
                <a:gd name="adj1" fmla="val 58571"/>
                <a:gd name="adj2" fmla="val 152484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/>
                <a:t>Flexible policies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Manually curated (to start)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Automatically generated (later)</a:t>
              </a:r>
            </a:p>
          </p:txBody>
        </p:sp>
      </p:grpSp>
      <p:sp>
        <p:nvSpPr>
          <p:cNvPr id="88" name="Speech Bubble: Rectangle with Corners Rounded 87"/>
          <p:cNvSpPr/>
          <p:nvPr/>
        </p:nvSpPr>
        <p:spPr>
          <a:xfrm>
            <a:off x="3863046" y="5042189"/>
            <a:ext cx="3888039" cy="1143859"/>
          </a:xfrm>
          <a:prstGeom prst="wedgeRoundRectCallout">
            <a:avLst>
              <a:gd name="adj1" fmla="val 26943"/>
              <a:gd name="adj2" fmla="val -144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General enforcement mechanisms: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AMRMProxy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RM Schedulers</a:t>
            </a:r>
          </a:p>
        </p:txBody>
      </p:sp>
    </p:spTree>
    <p:extLst>
      <p:ext uri="{BB962C8B-B14F-4D97-AF65-F5344CB8AC3E}">
        <p14:creationId xmlns:p14="http://schemas.microsoft.com/office/powerpoint/2010/main" val="36981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563282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0090"/>
                </a:solidFill>
              </a:rPr>
              <a:t>Federation Policies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940" y="1325563"/>
            <a:ext cx="11256643" cy="509017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Goal: efficiently operate a federated cluster </a:t>
            </a:r>
          </a:p>
          <a:p>
            <a:pPr lvl="1"/>
            <a:r>
              <a:rPr lang="en-US" i="1" dirty="0"/>
              <a:t>Complex trade-offs: </a:t>
            </a:r>
            <a:r>
              <a:rPr lang="en-US" dirty="0"/>
              <a:t>load balancing, scaling, global-invariants (fairness), tenant isolation, fault-tolerance,…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Policies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Input:</a:t>
            </a:r>
            <a:r>
              <a:rPr lang="en-US" dirty="0"/>
              <a:t> user, reservation, queue, node labels, </a:t>
            </a:r>
            <a:r>
              <a:rPr lang="en-US" dirty="0" err="1"/>
              <a:t>ResourceRequest</a:t>
            </a:r>
            <a:r>
              <a:rPr lang="en-US" dirty="0"/>
              <a:t>, …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State information: </a:t>
            </a:r>
            <a:r>
              <a:rPr lang="en-US" dirty="0"/>
              <a:t>sub-clusters load, planned maintenance,…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Output</a:t>
            </a:r>
            <a:r>
              <a:rPr lang="en-US" dirty="0"/>
              <a:t>: routing/scheduling decisions (that determine all container allocations)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152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09" y="-18374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Tackling hard problems with policies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82275" y="3027937"/>
            <a:ext cx="2475476" cy="164820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434596" y="2983961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SC1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3269230" y="3011603"/>
            <a:ext cx="2475476" cy="164820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221551" y="296762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SC2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6120383" y="3027937"/>
            <a:ext cx="2475476" cy="164820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6072704" y="2983961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SC3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9020249" y="3055579"/>
            <a:ext cx="2475476" cy="164820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8972570" y="3011603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SC4</a:t>
            </a:r>
          </a:p>
        </p:txBody>
      </p:sp>
      <p:sp>
        <p:nvSpPr>
          <p:cNvPr id="5" name="Rectangle 4"/>
          <p:cNvSpPr/>
          <p:nvPr/>
        </p:nvSpPr>
        <p:spPr>
          <a:xfrm>
            <a:off x="1488981" y="3588595"/>
            <a:ext cx="397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90"/>
                </a:solidFill>
              </a:rPr>
              <a:t>?</a:t>
            </a:r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4217004" y="3584669"/>
            <a:ext cx="397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90"/>
                </a:solidFill>
              </a:rPr>
              <a:t>?</a:t>
            </a:r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>
            <a:off x="7159188" y="3584669"/>
            <a:ext cx="397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90"/>
                </a:solidFill>
              </a:rPr>
              <a:t>?</a:t>
            </a:r>
            <a:endParaRPr lang="en-US" dirty="0"/>
          </a:p>
        </p:txBody>
      </p:sp>
      <p:sp>
        <p:nvSpPr>
          <p:cNvPr id="155" name="Rectangle 154"/>
          <p:cNvSpPr/>
          <p:nvPr/>
        </p:nvSpPr>
        <p:spPr>
          <a:xfrm>
            <a:off x="10059054" y="3584669"/>
            <a:ext cx="397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90"/>
                </a:solidFill>
              </a:rPr>
              <a:t>?</a:t>
            </a:r>
            <a:endParaRPr lang="en-US" dirty="0"/>
          </a:p>
        </p:txBody>
      </p:sp>
      <p:sp>
        <p:nvSpPr>
          <p:cNvPr id="60" name="Speech Bubble: Rectangle with Corners Rounded 59"/>
          <p:cNvSpPr/>
          <p:nvPr/>
        </p:nvSpPr>
        <p:spPr>
          <a:xfrm>
            <a:off x="1609027" y="930705"/>
            <a:ext cx="2793641" cy="561592"/>
          </a:xfrm>
          <a:prstGeom prst="wedgeRoundRectCallout">
            <a:avLst>
              <a:gd name="adj1" fmla="val 71417"/>
              <a:gd name="adj2" fmla="val -2610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Global queue structure</a:t>
            </a:r>
          </a:p>
        </p:txBody>
      </p:sp>
      <p:sp>
        <p:nvSpPr>
          <p:cNvPr id="61" name="Speech Bubble: Rectangle with Corners Rounded 60"/>
          <p:cNvSpPr/>
          <p:nvPr/>
        </p:nvSpPr>
        <p:spPr>
          <a:xfrm>
            <a:off x="8808345" y="2050912"/>
            <a:ext cx="2310405" cy="471343"/>
          </a:xfrm>
          <a:prstGeom prst="wedgeRoundRectCallout">
            <a:avLst>
              <a:gd name="adj1" fmla="val -5061"/>
              <a:gd name="adj2" fmla="val 14714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Local enforcement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596" y="5060138"/>
            <a:ext cx="116329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 hard problem:</a:t>
            </a:r>
          </a:p>
          <a:p>
            <a:pPr lvl="1"/>
            <a:r>
              <a:rPr lang="en-US" sz="2800" i="1" dirty="0"/>
              <a:t>How to transparently enable “global queues” via “local enforcement”?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932759" y="968323"/>
            <a:ext cx="4066873" cy="1751009"/>
            <a:chOff x="3932759" y="968323"/>
            <a:chExt cx="4066873" cy="1751009"/>
          </a:xfrm>
        </p:grpSpPr>
        <p:sp>
          <p:nvSpPr>
            <p:cNvPr id="82" name="Oval 81"/>
            <p:cNvSpPr/>
            <p:nvPr/>
          </p:nvSpPr>
          <p:spPr>
            <a:xfrm>
              <a:off x="5862635" y="1032779"/>
              <a:ext cx="246343" cy="21808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428525" y="1782859"/>
              <a:ext cx="246343" cy="21808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387496" y="1782859"/>
              <a:ext cx="246343" cy="2180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6346467" y="1782859"/>
              <a:ext cx="246343" cy="218082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025624" y="2413042"/>
              <a:ext cx="246343" cy="21808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4807875" y="2420390"/>
              <a:ext cx="246343" cy="218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88" name="Straight Arrow Connector 87"/>
            <p:cNvCxnSpPr>
              <a:stCxn id="82" idx="3"/>
              <a:endCxn id="83" idx="7"/>
            </p:cNvCxnSpPr>
            <p:nvPr/>
          </p:nvCxnSpPr>
          <p:spPr>
            <a:xfrm flipH="1">
              <a:off x="4638792" y="1218924"/>
              <a:ext cx="1259919" cy="59587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2" idx="3"/>
              <a:endCxn id="84" idx="0"/>
            </p:cNvCxnSpPr>
            <p:nvPr/>
          </p:nvCxnSpPr>
          <p:spPr>
            <a:xfrm flipH="1">
              <a:off x="5510668" y="1218924"/>
              <a:ext cx="388043" cy="56393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2" idx="5"/>
              <a:endCxn id="85" idx="1"/>
            </p:cNvCxnSpPr>
            <p:nvPr/>
          </p:nvCxnSpPr>
          <p:spPr>
            <a:xfrm>
              <a:off x="6072902" y="1218924"/>
              <a:ext cx="309641" cy="59587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3" idx="3"/>
              <a:endCxn id="86" idx="0"/>
            </p:cNvCxnSpPr>
            <p:nvPr/>
          </p:nvCxnSpPr>
          <p:spPr>
            <a:xfrm flipH="1">
              <a:off x="4148796" y="1969003"/>
              <a:ext cx="315804" cy="44403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83" idx="5"/>
              <a:endCxn id="87" idx="0"/>
            </p:cNvCxnSpPr>
            <p:nvPr/>
          </p:nvCxnSpPr>
          <p:spPr>
            <a:xfrm>
              <a:off x="4638791" y="1969003"/>
              <a:ext cx="292256" cy="45138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5833997" y="968323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94" name="Rectangle 93"/>
            <p:cNvSpPr/>
            <p:nvPr/>
          </p:nvSpPr>
          <p:spPr>
            <a:xfrm flipH="1">
              <a:off x="4481742" y="1724915"/>
              <a:ext cx="38844" cy="283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323841" y="1726344"/>
              <a:ext cx="3433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 B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305338" y="1730614"/>
              <a:ext cx="293670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932759" y="2344523"/>
              <a:ext cx="45380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A1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098168" y="998384"/>
              <a:ext cx="498748" cy="2576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100%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598549" y="1773498"/>
              <a:ext cx="421117" cy="2576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25%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602546" y="1747280"/>
              <a:ext cx="495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25%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647557" y="1743107"/>
              <a:ext cx="421117" cy="2576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25%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210515" y="2400610"/>
              <a:ext cx="495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40%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002456" y="2411555"/>
              <a:ext cx="495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60%</a:t>
              </a:r>
            </a:p>
          </p:txBody>
        </p:sp>
        <p:sp>
          <p:nvSpPr>
            <p:cNvPr id="104" name="Oval 103"/>
            <p:cNvSpPr/>
            <p:nvPr/>
          </p:nvSpPr>
          <p:spPr>
            <a:xfrm>
              <a:off x="7298445" y="1828185"/>
              <a:ext cx="246343" cy="218082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05" name="Straight Arrow Connector 104"/>
            <p:cNvCxnSpPr>
              <a:stCxn id="82" idx="5"/>
              <a:endCxn id="104" idx="0"/>
            </p:cNvCxnSpPr>
            <p:nvPr/>
          </p:nvCxnSpPr>
          <p:spPr>
            <a:xfrm>
              <a:off x="6072902" y="1218924"/>
              <a:ext cx="1348715" cy="60926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7270156" y="1756536"/>
              <a:ext cx="311304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503983" y="1842775"/>
              <a:ext cx="495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25%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727304" y="2357098"/>
              <a:ext cx="4074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246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07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Spectrum of options: Full Partitioning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48471" y="3036658"/>
            <a:ext cx="2523155" cy="1692180"/>
            <a:chOff x="511109" y="3450591"/>
            <a:chExt cx="2523155" cy="1692180"/>
          </a:xfrm>
        </p:grpSpPr>
        <p:sp>
          <p:nvSpPr>
            <p:cNvPr id="4" name="Rectangle 3"/>
            <p:cNvSpPr/>
            <p:nvPr/>
          </p:nvSpPr>
          <p:spPr>
            <a:xfrm>
              <a:off x="558788" y="3494567"/>
              <a:ext cx="2475476" cy="1648204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1109" y="3450591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SC3</a:t>
              </a: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3289472" y="3036658"/>
            <a:ext cx="2523155" cy="1692180"/>
            <a:chOff x="511109" y="3450591"/>
            <a:chExt cx="2523155" cy="1692180"/>
          </a:xfrm>
        </p:grpSpPr>
        <p:sp>
          <p:nvSpPr>
            <p:cNvPr id="253" name="Rectangle 252"/>
            <p:cNvSpPr/>
            <p:nvPr/>
          </p:nvSpPr>
          <p:spPr>
            <a:xfrm>
              <a:off x="558788" y="3494567"/>
              <a:ext cx="2475476" cy="1648204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511109" y="3450591"/>
              <a:ext cx="5309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SC2</a:t>
              </a:r>
            </a:p>
          </p:txBody>
        </p:sp>
      </p:grpSp>
      <p:sp>
        <p:nvSpPr>
          <p:cNvPr id="281" name="Rectangle 280"/>
          <p:cNvSpPr/>
          <p:nvPr/>
        </p:nvSpPr>
        <p:spPr>
          <a:xfrm>
            <a:off x="578152" y="3080634"/>
            <a:ext cx="2475476" cy="164820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530473" y="303665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SC1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8855150" y="3080634"/>
            <a:ext cx="2475476" cy="164820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8807471" y="303665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SC4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8158" y="5151226"/>
            <a:ext cx="10750684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70C0"/>
                </a:solidFill>
              </a:rPr>
              <a:t>Policies: </a:t>
            </a:r>
            <a:r>
              <a:rPr lang="en-US" sz="2400" dirty="0"/>
              <a:t>Router and </a:t>
            </a:r>
            <a:r>
              <a:rPr lang="en-US" sz="2400" dirty="0" err="1"/>
              <a:t>AMRMProxy</a:t>
            </a:r>
            <a:r>
              <a:rPr lang="en-US" sz="2400" dirty="0"/>
              <a:t> direct to single RM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70C0"/>
                </a:solidFill>
              </a:rPr>
              <a:t>Pros:</a:t>
            </a:r>
            <a:r>
              <a:rPr lang="en-US" sz="2800" b="1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/>
              <a:t>perfect scale-out, isolation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70C0"/>
                </a:solidFill>
              </a:rPr>
              <a:t>Cons: </a:t>
            </a:r>
            <a:r>
              <a:rPr lang="en-US" sz="2400" dirty="0"/>
              <a:t>fragmentation/utilization issues, max-size job, uneven impact of SC failures,…</a:t>
            </a:r>
            <a:endParaRPr lang="en-US" sz="2800" b="1" dirty="0">
              <a:solidFill>
                <a:prstClr val="black">
                  <a:lumMod val="50000"/>
                  <a:lumOff val="50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733084" y="3194302"/>
            <a:ext cx="2557310" cy="1476115"/>
            <a:chOff x="3932759" y="1243217"/>
            <a:chExt cx="2557310" cy="1476115"/>
          </a:xfrm>
        </p:grpSpPr>
        <p:sp>
          <p:nvSpPr>
            <p:cNvPr id="193" name="Oval 192"/>
            <p:cNvSpPr/>
            <p:nvPr/>
          </p:nvSpPr>
          <p:spPr>
            <a:xfrm>
              <a:off x="5031094" y="1307673"/>
              <a:ext cx="246343" cy="21808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94" name="Oval 193"/>
            <p:cNvSpPr/>
            <p:nvPr/>
          </p:nvSpPr>
          <p:spPr>
            <a:xfrm>
              <a:off x="4428525" y="1782859"/>
              <a:ext cx="246343" cy="21808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97" name="Oval 196"/>
            <p:cNvSpPr/>
            <p:nvPr/>
          </p:nvSpPr>
          <p:spPr>
            <a:xfrm>
              <a:off x="4025624" y="2413042"/>
              <a:ext cx="246343" cy="21808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98" name="Oval 197"/>
            <p:cNvSpPr/>
            <p:nvPr/>
          </p:nvSpPr>
          <p:spPr>
            <a:xfrm>
              <a:off x="4807875" y="2420390"/>
              <a:ext cx="246343" cy="218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99" name="Straight Arrow Connector 198"/>
            <p:cNvCxnSpPr>
              <a:stCxn id="193" idx="3"/>
              <a:endCxn id="194" idx="7"/>
            </p:cNvCxnSpPr>
            <p:nvPr/>
          </p:nvCxnSpPr>
          <p:spPr>
            <a:xfrm flipH="1">
              <a:off x="4638792" y="1493818"/>
              <a:ext cx="428378" cy="32097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194" idx="3"/>
              <a:endCxn id="197" idx="0"/>
            </p:cNvCxnSpPr>
            <p:nvPr/>
          </p:nvCxnSpPr>
          <p:spPr>
            <a:xfrm flipH="1">
              <a:off x="4148796" y="1969003"/>
              <a:ext cx="315804" cy="44403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94" idx="5"/>
              <a:endCxn id="198" idx="0"/>
            </p:cNvCxnSpPr>
            <p:nvPr/>
          </p:nvCxnSpPr>
          <p:spPr>
            <a:xfrm>
              <a:off x="4638791" y="1969003"/>
              <a:ext cx="292256" cy="45138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angle 203"/>
            <p:cNvSpPr/>
            <p:nvPr/>
          </p:nvSpPr>
          <p:spPr>
            <a:xfrm>
              <a:off x="5002456" y="1243217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205" name="Rectangle 204"/>
            <p:cNvSpPr/>
            <p:nvPr/>
          </p:nvSpPr>
          <p:spPr>
            <a:xfrm flipH="1">
              <a:off x="4481742" y="1724915"/>
              <a:ext cx="38844" cy="283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5323841" y="1726344"/>
              <a:ext cx="23115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305338" y="1730614"/>
              <a:ext cx="184731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932759" y="2344523"/>
              <a:ext cx="45380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A1</a:t>
              </a: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266627" y="1273278"/>
              <a:ext cx="498748" cy="2576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100%</a:t>
              </a: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647557" y="1743107"/>
              <a:ext cx="5870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100%</a:t>
              </a: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210515" y="2400610"/>
              <a:ext cx="495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40%</a:t>
              </a: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002456" y="2411555"/>
              <a:ext cx="495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60%</a:t>
              </a: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4727304" y="2357098"/>
              <a:ext cx="4074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A2</a:t>
              </a: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4085159" y="1120723"/>
            <a:ext cx="4066873" cy="1751009"/>
            <a:chOff x="3932762" y="968324"/>
            <a:chExt cx="4066874" cy="1751009"/>
          </a:xfrm>
        </p:grpSpPr>
        <p:sp>
          <p:nvSpPr>
            <p:cNvPr id="221" name="Oval 220"/>
            <p:cNvSpPr/>
            <p:nvPr/>
          </p:nvSpPr>
          <p:spPr>
            <a:xfrm>
              <a:off x="5862635" y="1032779"/>
              <a:ext cx="246343" cy="21808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4428525" y="1782859"/>
              <a:ext cx="246343" cy="21808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387496" y="1782859"/>
              <a:ext cx="246343" cy="2180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6346467" y="1782859"/>
              <a:ext cx="246343" cy="218082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4025624" y="2413042"/>
              <a:ext cx="246343" cy="21808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4807875" y="2420390"/>
              <a:ext cx="246343" cy="218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227" name="Straight Arrow Connector 226"/>
            <p:cNvCxnSpPr>
              <a:stCxn id="221" idx="3"/>
              <a:endCxn id="222" idx="7"/>
            </p:cNvCxnSpPr>
            <p:nvPr/>
          </p:nvCxnSpPr>
          <p:spPr>
            <a:xfrm flipH="1">
              <a:off x="4638792" y="1218924"/>
              <a:ext cx="1259919" cy="59587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21" idx="3"/>
              <a:endCxn id="223" idx="0"/>
            </p:cNvCxnSpPr>
            <p:nvPr/>
          </p:nvCxnSpPr>
          <p:spPr>
            <a:xfrm flipH="1">
              <a:off x="5510668" y="1218924"/>
              <a:ext cx="388043" cy="56393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21" idx="5"/>
              <a:endCxn id="224" idx="1"/>
            </p:cNvCxnSpPr>
            <p:nvPr/>
          </p:nvCxnSpPr>
          <p:spPr>
            <a:xfrm>
              <a:off x="6072902" y="1218924"/>
              <a:ext cx="309641" cy="59587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2" idx="3"/>
              <a:endCxn id="225" idx="0"/>
            </p:cNvCxnSpPr>
            <p:nvPr/>
          </p:nvCxnSpPr>
          <p:spPr>
            <a:xfrm flipH="1">
              <a:off x="4148796" y="1969003"/>
              <a:ext cx="315804" cy="44403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stCxn id="222" idx="5"/>
              <a:endCxn id="226" idx="0"/>
            </p:cNvCxnSpPr>
            <p:nvPr/>
          </p:nvCxnSpPr>
          <p:spPr>
            <a:xfrm>
              <a:off x="4638791" y="1969003"/>
              <a:ext cx="292256" cy="45138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Rectangle 231"/>
            <p:cNvSpPr/>
            <p:nvPr/>
          </p:nvSpPr>
          <p:spPr>
            <a:xfrm>
              <a:off x="5834001" y="968324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233" name="Rectangle 232"/>
            <p:cNvSpPr/>
            <p:nvPr/>
          </p:nvSpPr>
          <p:spPr>
            <a:xfrm flipH="1">
              <a:off x="4481745" y="1724916"/>
              <a:ext cx="38844" cy="283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323844" y="1726345"/>
              <a:ext cx="3433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 B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305341" y="1730615"/>
              <a:ext cx="293670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932762" y="2344524"/>
              <a:ext cx="45380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A1</a:t>
              </a: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6098172" y="998385"/>
              <a:ext cx="498748" cy="2576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100%</a:t>
              </a: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6598553" y="1773499"/>
              <a:ext cx="421117" cy="2576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25%</a:t>
              </a: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5602550" y="1747281"/>
              <a:ext cx="495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25%</a:t>
              </a: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4647560" y="1743108"/>
              <a:ext cx="421117" cy="2576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25%</a:t>
              </a: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4210518" y="2400611"/>
              <a:ext cx="495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40%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5002459" y="2411556"/>
              <a:ext cx="495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60%</a:t>
              </a:r>
            </a:p>
          </p:txBody>
        </p:sp>
        <p:sp>
          <p:nvSpPr>
            <p:cNvPr id="243" name="Oval 242"/>
            <p:cNvSpPr/>
            <p:nvPr/>
          </p:nvSpPr>
          <p:spPr>
            <a:xfrm>
              <a:off x="7298445" y="1828185"/>
              <a:ext cx="246343" cy="218082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244" name="Straight Arrow Connector 243"/>
            <p:cNvCxnSpPr>
              <a:stCxn id="221" idx="5"/>
              <a:endCxn id="243" idx="0"/>
            </p:cNvCxnSpPr>
            <p:nvPr/>
          </p:nvCxnSpPr>
          <p:spPr>
            <a:xfrm>
              <a:off x="6072902" y="1218924"/>
              <a:ext cx="1348715" cy="60926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Rectangle 244"/>
            <p:cNvSpPr/>
            <p:nvPr/>
          </p:nvSpPr>
          <p:spPr>
            <a:xfrm>
              <a:off x="7270160" y="1756538"/>
              <a:ext cx="311304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503987" y="1842776"/>
              <a:ext cx="495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25%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4727308" y="2357099"/>
              <a:ext cx="4074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A2</a:t>
              </a: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3030165" y="3267085"/>
            <a:ext cx="2115175" cy="1096575"/>
            <a:chOff x="4481745" y="968324"/>
            <a:chExt cx="2115175" cy="1096575"/>
          </a:xfrm>
        </p:grpSpPr>
        <p:sp>
          <p:nvSpPr>
            <p:cNvPr id="251" name="Oval 250"/>
            <p:cNvSpPr/>
            <p:nvPr/>
          </p:nvSpPr>
          <p:spPr>
            <a:xfrm>
              <a:off x="5862635" y="1032779"/>
              <a:ext cx="246343" cy="21808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0" name="Oval 259"/>
            <p:cNvSpPr/>
            <p:nvPr/>
          </p:nvSpPr>
          <p:spPr>
            <a:xfrm>
              <a:off x="5387496" y="1782859"/>
              <a:ext cx="246343" cy="2180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267" name="Straight Arrow Connector 266"/>
            <p:cNvCxnSpPr>
              <a:stCxn id="251" idx="3"/>
              <a:endCxn id="260" idx="0"/>
            </p:cNvCxnSpPr>
            <p:nvPr/>
          </p:nvCxnSpPr>
          <p:spPr>
            <a:xfrm flipH="1">
              <a:off x="5510668" y="1218924"/>
              <a:ext cx="388043" cy="56393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ectangle 271"/>
            <p:cNvSpPr/>
            <p:nvPr/>
          </p:nvSpPr>
          <p:spPr>
            <a:xfrm>
              <a:off x="5834001" y="968324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273" name="Rectangle 272"/>
            <p:cNvSpPr/>
            <p:nvPr/>
          </p:nvSpPr>
          <p:spPr>
            <a:xfrm flipH="1">
              <a:off x="4481745" y="1724916"/>
              <a:ext cx="388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323844" y="1726345"/>
              <a:ext cx="3433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 B</a:t>
              </a: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6098172" y="998385"/>
              <a:ext cx="498748" cy="2576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100%</a:t>
              </a: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5602550" y="1747281"/>
              <a:ext cx="5870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100%</a:t>
              </a:r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5678683" y="3259861"/>
            <a:ext cx="2703828" cy="1112952"/>
            <a:chOff x="4481745" y="968324"/>
            <a:chExt cx="2703828" cy="1112952"/>
          </a:xfrm>
        </p:grpSpPr>
        <p:sp>
          <p:nvSpPr>
            <p:cNvPr id="317" name="Oval 316"/>
            <p:cNvSpPr/>
            <p:nvPr/>
          </p:nvSpPr>
          <p:spPr>
            <a:xfrm>
              <a:off x="5862635" y="1032779"/>
              <a:ext cx="246343" cy="21808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20" name="Oval 319"/>
            <p:cNvSpPr/>
            <p:nvPr/>
          </p:nvSpPr>
          <p:spPr>
            <a:xfrm>
              <a:off x="6346467" y="1782859"/>
              <a:ext cx="246343" cy="218082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23" name="Straight Arrow Connector 322"/>
            <p:cNvCxnSpPr>
              <a:stCxn id="317" idx="5"/>
              <a:endCxn id="320" idx="1"/>
            </p:cNvCxnSpPr>
            <p:nvPr/>
          </p:nvCxnSpPr>
          <p:spPr>
            <a:xfrm>
              <a:off x="6072902" y="1218924"/>
              <a:ext cx="309641" cy="59587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Rectangle 323"/>
            <p:cNvSpPr/>
            <p:nvPr/>
          </p:nvSpPr>
          <p:spPr>
            <a:xfrm>
              <a:off x="5834001" y="968324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325" name="Rectangle 324"/>
            <p:cNvSpPr/>
            <p:nvPr/>
          </p:nvSpPr>
          <p:spPr>
            <a:xfrm flipH="1">
              <a:off x="4481745" y="1724916"/>
              <a:ext cx="388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6305341" y="1730615"/>
              <a:ext cx="293670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6098172" y="998385"/>
              <a:ext cx="498748" cy="2576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100%</a:t>
              </a: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6598553" y="1773499"/>
              <a:ext cx="5870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100%</a:t>
              </a:r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7502276" y="3358123"/>
            <a:ext cx="3609261" cy="1167494"/>
            <a:chOff x="4481745" y="983059"/>
            <a:chExt cx="3609262" cy="1167494"/>
          </a:xfrm>
        </p:grpSpPr>
        <p:sp>
          <p:nvSpPr>
            <p:cNvPr id="339" name="Oval 338"/>
            <p:cNvSpPr/>
            <p:nvPr/>
          </p:nvSpPr>
          <p:spPr>
            <a:xfrm>
              <a:off x="6451070" y="1047514"/>
              <a:ext cx="246343" cy="21808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6422436" y="983059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345" name="Rectangle 344"/>
            <p:cNvSpPr/>
            <p:nvPr/>
          </p:nvSpPr>
          <p:spPr>
            <a:xfrm flipH="1">
              <a:off x="4481745" y="1724916"/>
              <a:ext cx="388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6305341" y="1730615"/>
              <a:ext cx="293670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6686607" y="1013120"/>
              <a:ext cx="498748" cy="2576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100%</a:t>
              </a:r>
            </a:p>
          </p:txBody>
        </p:sp>
        <p:sp>
          <p:nvSpPr>
            <p:cNvPr id="351" name="Oval 350"/>
            <p:cNvSpPr/>
            <p:nvPr/>
          </p:nvSpPr>
          <p:spPr>
            <a:xfrm>
              <a:off x="7298445" y="1828185"/>
              <a:ext cx="246343" cy="218082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52" name="Straight Arrow Connector 351"/>
            <p:cNvCxnSpPr>
              <a:stCxn id="339" idx="5"/>
              <a:endCxn id="351" idx="0"/>
            </p:cNvCxnSpPr>
            <p:nvPr/>
          </p:nvCxnSpPr>
          <p:spPr>
            <a:xfrm>
              <a:off x="6661337" y="1233659"/>
              <a:ext cx="760280" cy="59452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Rectangle 352"/>
            <p:cNvSpPr/>
            <p:nvPr/>
          </p:nvSpPr>
          <p:spPr>
            <a:xfrm>
              <a:off x="7270160" y="1756538"/>
              <a:ext cx="311304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7503987" y="1842776"/>
              <a:ext cx="5870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100%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646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07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Spectrum of options: Full Replication</a:t>
            </a:r>
          </a:p>
        </p:txBody>
      </p:sp>
      <p:sp>
        <p:nvSpPr>
          <p:cNvPr id="281" name="Rectangle 280"/>
          <p:cNvSpPr/>
          <p:nvPr/>
        </p:nvSpPr>
        <p:spPr>
          <a:xfrm>
            <a:off x="8708331" y="3027937"/>
            <a:ext cx="2475476" cy="164820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8660652" y="2983961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SC4</a:t>
            </a:r>
          </a:p>
        </p:txBody>
      </p:sp>
      <p:sp>
        <p:nvSpPr>
          <p:cNvPr id="337" name="Rectangle 336"/>
          <p:cNvSpPr/>
          <p:nvPr/>
        </p:nvSpPr>
        <p:spPr>
          <a:xfrm>
            <a:off x="482275" y="3027937"/>
            <a:ext cx="2475476" cy="164820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434596" y="2983961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SC1</a:t>
            </a:r>
          </a:p>
        </p:txBody>
      </p:sp>
      <p:sp>
        <p:nvSpPr>
          <p:cNvPr id="365" name="Rectangle 364"/>
          <p:cNvSpPr/>
          <p:nvPr/>
        </p:nvSpPr>
        <p:spPr>
          <a:xfrm>
            <a:off x="3224294" y="3027937"/>
            <a:ext cx="2475476" cy="164820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3176615" y="2983961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SC2</a:t>
            </a:r>
          </a:p>
        </p:txBody>
      </p:sp>
      <p:sp>
        <p:nvSpPr>
          <p:cNvPr id="393" name="Rectangle 392"/>
          <p:cNvSpPr/>
          <p:nvPr/>
        </p:nvSpPr>
        <p:spPr>
          <a:xfrm>
            <a:off x="5966313" y="3027937"/>
            <a:ext cx="2475476" cy="164820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/>
          <p:cNvSpPr/>
          <p:nvPr/>
        </p:nvSpPr>
        <p:spPr>
          <a:xfrm>
            <a:off x="5918634" y="2983961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SC3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900300" y="4855933"/>
            <a:ext cx="10750684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70C0"/>
                </a:solidFill>
              </a:rPr>
              <a:t>Policies: </a:t>
            </a:r>
            <a:r>
              <a:rPr lang="en-US" sz="2400" dirty="0"/>
              <a:t>Router (round-robin/random), and </a:t>
            </a:r>
            <a:r>
              <a:rPr lang="en-US" sz="2400" dirty="0" err="1"/>
              <a:t>AMRMProxy</a:t>
            </a:r>
            <a:r>
              <a:rPr lang="en-US" sz="2400" dirty="0"/>
              <a:t> </a:t>
            </a:r>
            <a:r>
              <a:rPr lang="en-US" sz="2400" dirty="0" err="1"/>
              <a:t>fwd</a:t>
            </a:r>
            <a:r>
              <a:rPr lang="en-US" sz="2400" dirty="0"/>
              <a:t> to RMs based on locality </a:t>
            </a:r>
            <a:r>
              <a:rPr lang="en-US" sz="2400"/>
              <a:t>of Resource Request</a:t>
            </a:r>
            <a:endParaRPr lang="en-US" sz="2400" dirty="0"/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70C0"/>
                </a:solidFill>
              </a:rPr>
              <a:t>Pros:</a:t>
            </a:r>
            <a:r>
              <a:rPr lang="en-US" sz="2800" b="1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/>
              <a:t>simple, symmetric, fair (if all jobs broadcast demand), resilient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70C0"/>
                </a:solidFill>
              </a:rPr>
              <a:t>Cons: </a:t>
            </a:r>
            <a:r>
              <a:rPr lang="en-US" sz="2400" dirty="0"/>
              <a:t>scalability in #jobs, … </a:t>
            </a:r>
            <a:r>
              <a:rPr lang="en-US" sz="2400" dirty="0">
                <a:sym typeface="Wingdings" panose="05000000000000000000" pitchFamily="2" charset="2"/>
              </a:rPr>
              <a:t> (heuristics improvements)</a:t>
            </a:r>
            <a:endParaRPr lang="en-US" sz="2800" b="1" dirty="0">
              <a:solidFill>
                <a:prstClr val="black">
                  <a:lumMod val="50000"/>
                  <a:lumOff val="50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84" name="Group 483"/>
          <p:cNvGrpSpPr/>
          <p:nvPr/>
        </p:nvGrpSpPr>
        <p:grpSpPr>
          <a:xfrm>
            <a:off x="4085159" y="1120723"/>
            <a:ext cx="4066873" cy="1751009"/>
            <a:chOff x="3932762" y="968324"/>
            <a:chExt cx="4066874" cy="1751009"/>
          </a:xfrm>
        </p:grpSpPr>
        <p:sp>
          <p:nvSpPr>
            <p:cNvPr id="485" name="Oval 484"/>
            <p:cNvSpPr/>
            <p:nvPr/>
          </p:nvSpPr>
          <p:spPr>
            <a:xfrm>
              <a:off x="5862635" y="1032779"/>
              <a:ext cx="246343" cy="21808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86" name="Oval 485"/>
            <p:cNvSpPr/>
            <p:nvPr/>
          </p:nvSpPr>
          <p:spPr>
            <a:xfrm>
              <a:off x="4428525" y="1782859"/>
              <a:ext cx="246343" cy="21808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87" name="Oval 486"/>
            <p:cNvSpPr/>
            <p:nvPr/>
          </p:nvSpPr>
          <p:spPr>
            <a:xfrm>
              <a:off x="5387496" y="1782859"/>
              <a:ext cx="246343" cy="2180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488" name="Oval 487"/>
            <p:cNvSpPr/>
            <p:nvPr/>
          </p:nvSpPr>
          <p:spPr>
            <a:xfrm>
              <a:off x="6346467" y="1782859"/>
              <a:ext cx="246343" cy="218082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89" name="Oval 488"/>
            <p:cNvSpPr/>
            <p:nvPr/>
          </p:nvSpPr>
          <p:spPr>
            <a:xfrm>
              <a:off x="4025624" y="2413042"/>
              <a:ext cx="246343" cy="21808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90" name="Oval 489"/>
            <p:cNvSpPr/>
            <p:nvPr/>
          </p:nvSpPr>
          <p:spPr>
            <a:xfrm>
              <a:off x="4807875" y="2420390"/>
              <a:ext cx="246343" cy="218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491" name="Straight Arrow Connector 490"/>
            <p:cNvCxnSpPr>
              <a:stCxn id="485" idx="3"/>
              <a:endCxn id="486" idx="7"/>
            </p:cNvCxnSpPr>
            <p:nvPr/>
          </p:nvCxnSpPr>
          <p:spPr>
            <a:xfrm flipH="1">
              <a:off x="4638792" y="1218924"/>
              <a:ext cx="1259919" cy="59587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Arrow Connector 491"/>
            <p:cNvCxnSpPr>
              <a:stCxn id="485" idx="3"/>
              <a:endCxn id="487" idx="0"/>
            </p:cNvCxnSpPr>
            <p:nvPr/>
          </p:nvCxnSpPr>
          <p:spPr>
            <a:xfrm flipH="1">
              <a:off x="5510668" y="1218924"/>
              <a:ext cx="388043" cy="56393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Arrow Connector 492"/>
            <p:cNvCxnSpPr>
              <a:stCxn id="485" idx="5"/>
              <a:endCxn id="488" idx="1"/>
            </p:cNvCxnSpPr>
            <p:nvPr/>
          </p:nvCxnSpPr>
          <p:spPr>
            <a:xfrm>
              <a:off x="6072902" y="1218924"/>
              <a:ext cx="309641" cy="59587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Arrow Connector 493"/>
            <p:cNvCxnSpPr>
              <a:stCxn id="486" idx="3"/>
              <a:endCxn id="489" idx="0"/>
            </p:cNvCxnSpPr>
            <p:nvPr/>
          </p:nvCxnSpPr>
          <p:spPr>
            <a:xfrm flipH="1">
              <a:off x="4148796" y="1969003"/>
              <a:ext cx="315804" cy="44403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Arrow Connector 494"/>
            <p:cNvCxnSpPr>
              <a:stCxn id="486" idx="5"/>
              <a:endCxn id="490" idx="0"/>
            </p:cNvCxnSpPr>
            <p:nvPr/>
          </p:nvCxnSpPr>
          <p:spPr>
            <a:xfrm>
              <a:off x="4638791" y="1969003"/>
              <a:ext cx="292256" cy="45138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Rectangle 495"/>
            <p:cNvSpPr/>
            <p:nvPr/>
          </p:nvSpPr>
          <p:spPr>
            <a:xfrm>
              <a:off x="5834001" y="968324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 flipH="1">
              <a:off x="4481745" y="1724916"/>
              <a:ext cx="38844" cy="283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5323844" y="1726345"/>
              <a:ext cx="3433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 B</a:t>
              </a: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6305341" y="1730615"/>
              <a:ext cx="293670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3932762" y="2344524"/>
              <a:ext cx="45380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A1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6098172" y="998385"/>
              <a:ext cx="498748" cy="2576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100%</a:t>
              </a: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6598553" y="1773499"/>
              <a:ext cx="421117" cy="2576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25%</a:t>
              </a: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5602550" y="1747281"/>
              <a:ext cx="495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25%</a:t>
              </a: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4647560" y="1743108"/>
              <a:ext cx="421117" cy="2576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25%</a:t>
              </a: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210518" y="2400611"/>
              <a:ext cx="495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40%</a:t>
              </a:r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5002459" y="2411556"/>
              <a:ext cx="495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60%</a:t>
              </a:r>
            </a:p>
          </p:txBody>
        </p:sp>
        <p:sp>
          <p:nvSpPr>
            <p:cNvPr id="507" name="Oval 506"/>
            <p:cNvSpPr/>
            <p:nvPr/>
          </p:nvSpPr>
          <p:spPr>
            <a:xfrm>
              <a:off x="7298445" y="1828185"/>
              <a:ext cx="246343" cy="218082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508" name="Straight Arrow Connector 507"/>
            <p:cNvCxnSpPr>
              <a:stCxn id="485" idx="5"/>
              <a:endCxn id="507" idx="0"/>
            </p:cNvCxnSpPr>
            <p:nvPr/>
          </p:nvCxnSpPr>
          <p:spPr>
            <a:xfrm>
              <a:off x="6072902" y="1218924"/>
              <a:ext cx="1348715" cy="60926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9" name="Rectangle 508"/>
            <p:cNvSpPr/>
            <p:nvPr/>
          </p:nvSpPr>
          <p:spPr>
            <a:xfrm>
              <a:off x="7270160" y="1756538"/>
              <a:ext cx="311304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7503987" y="1842776"/>
              <a:ext cx="495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25%</a:t>
              </a:r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4727308" y="2357099"/>
              <a:ext cx="4074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A2</a:t>
              </a:r>
            </a:p>
          </p:txBody>
        </p:sp>
      </p:grpSp>
      <p:grpSp>
        <p:nvGrpSpPr>
          <p:cNvPr id="512" name="Group 511"/>
          <p:cNvGrpSpPr/>
          <p:nvPr/>
        </p:nvGrpSpPr>
        <p:grpSpPr>
          <a:xfrm>
            <a:off x="465539" y="3262859"/>
            <a:ext cx="2578164" cy="1269615"/>
            <a:chOff x="3883129" y="966572"/>
            <a:chExt cx="4300572" cy="1792640"/>
          </a:xfrm>
        </p:grpSpPr>
        <p:sp>
          <p:nvSpPr>
            <p:cNvPr id="513" name="Oval 512"/>
            <p:cNvSpPr/>
            <p:nvPr/>
          </p:nvSpPr>
          <p:spPr>
            <a:xfrm>
              <a:off x="5862635" y="1032779"/>
              <a:ext cx="246343" cy="21808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14" name="Oval 513"/>
            <p:cNvSpPr/>
            <p:nvPr/>
          </p:nvSpPr>
          <p:spPr>
            <a:xfrm>
              <a:off x="4428525" y="1782859"/>
              <a:ext cx="246343" cy="21808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15" name="Oval 514"/>
            <p:cNvSpPr/>
            <p:nvPr/>
          </p:nvSpPr>
          <p:spPr>
            <a:xfrm>
              <a:off x="5387496" y="1782859"/>
              <a:ext cx="246343" cy="2180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16" name="Oval 515"/>
            <p:cNvSpPr/>
            <p:nvPr/>
          </p:nvSpPr>
          <p:spPr>
            <a:xfrm>
              <a:off x="6346467" y="1782859"/>
              <a:ext cx="246343" cy="218082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17" name="Oval 516"/>
            <p:cNvSpPr/>
            <p:nvPr/>
          </p:nvSpPr>
          <p:spPr>
            <a:xfrm>
              <a:off x="4025624" y="2413042"/>
              <a:ext cx="246343" cy="21808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18" name="Oval 517"/>
            <p:cNvSpPr/>
            <p:nvPr/>
          </p:nvSpPr>
          <p:spPr>
            <a:xfrm>
              <a:off x="4807875" y="2420390"/>
              <a:ext cx="246343" cy="218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519" name="Straight Arrow Connector 518"/>
            <p:cNvCxnSpPr>
              <a:stCxn id="513" idx="3"/>
              <a:endCxn id="514" idx="7"/>
            </p:cNvCxnSpPr>
            <p:nvPr/>
          </p:nvCxnSpPr>
          <p:spPr>
            <a:xfrm flipH="1">
              <a:off x="4638792" y="1218924"/>
              <a:ext cx="1259919" cy="59587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Arrow Connector 519"/>
            <p:cNvCxnSpPr>
              <a:stCxn id="513" idx="3"/>
              <a:endCxn id="515" idx="0"/>
            </p:cNvCxnSpPr>
            <p:nvPr/>
          </p:nvCxnSpPr>
          <p:spPr>
            <a:xfrm flipH="1">
              <a:off x="5510668" y="1218924"/>
              <a:ext cx="388043" cy="56393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Arrow Connector 520"/>
            <p:cNvCxnSpPr>
              <a:stCxn id="513" idx="5"/>
              <a:endCxn id="516" idx="1"/>
            </p:cNvCxnSpPr>
            <p:nvPr/>
          </p:nvCxnSpPr>
          <p:spPr>
            <a:xfrm>
              <a:off x="6072902" y="1218924"/>
              <a:ext cx="309641" cy="59587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Arrow Connector 521"/>
            <p:cNvCxnSpPr>
              <a:stCxn id="514" idx="3"/>
              <a:endCxn id="517" idx="0"/>
            </p:cNvCxnSpPr>
            <p:nvPr/>
          </p:nvCxnSpPr>
          <p:spPr>
            <a:xfrm flipH="1">
              <a:off x="4148796" y="1969003"/>
              <a:ext cx="315805" cy="44403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Arrow Connector 522"/>
            <p:cNvCxnSpPr>
              <a:stCxn id="514" idx="5"/>
              <a:endCxn id="518" idx="0"/>
            </p:cNvCxnSpPr>
            <p:nvPr/>
          </p:nvCxnSpPr>
          <p:spPr>
            <a:xfrm>
              <a:off x="4638791" y="1969003"/>
              <a:ext cx="292256" cy="45138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4" name="Rectangle 523"/>
            <p:cNvSpPr/>
            <p:nvPr/>
          </p:nvSpPr>
          <p:spPr>
            <a:xfrm>
              <a:off x="5770289" y="966572"/>
              <a:ext cx="431037" cy="3585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525" name="Rectangle 524"/>
            <p:cNvSpPr/>
            <p:nvPr/>
          </p:nvSpPr>
          <p:spPr>
            <a:xfrm flipH="1">
              <a:off x="4481743" y="1724915"/>
              <a:ext cx="38844" cy="3585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/>
                <a:t>A</a:t>
              </a: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5274769" y="1712640"/>
              <a:ext cx="481843" cy="3585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 B</a:t>
              </a: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6240484" y="1731631"/>
              <a:ext cx="428365" cy="35851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3883129" y="2348363"/>
              <a:ext cx="682381" cy="3585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/>
                <a:t>A1</a:t>
              </a:r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6098172" y="998385"/>
              <a:ext cx="789343" cy="347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100%</a:t>
              </a:r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6598554" y="1773499"/>
              <a:ext cx="679713" cy="347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25%</a:t>
              </a:r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5602551" y="1747282"/>
              <a:ext cx="679713" cy="347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25%</a:t>
              </a: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4647562" y="1743107"/>
              <a:ext cx="679713" cy="347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25%</a:t>
              </a:r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169007" y="2402586"/>
              <a:ext cx="679713" cy="347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40%</a:t>
              </a:r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5002459" y="2411558"/>
              <a:ext cx="679713" cy="347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60%</a:t>
              </a:r>
            </a:p>
          </p:txBody>
        </p:sp>
        <p:sp>
          <p:nvSpPr>
            <p:cNvPr id="535" name="Oval 534"/>
            <p:cNvSpPr/>
            <p:nvPr/>
          </p:nvSpPr>
          <p:spPr>
            <a:xfrm>
              <a:off x="7298445" y="1828185"/>
              <a:ext cx="246343" cy="218082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536" name="Straight Arrow Connector 535"/>
            <p:cNvCxnSpPr>
              <a:stCxn id="513" idx="5"/>
              <a:endCxn id="535" idx="0"/>
            </p:cNvCxnSpPr>
            <p:nvPr/>
          </p:nvCxnSpPr>
          <p:spPr>
            <a:xfrm>
              <a:off x="6072902" y="1218924"/>
              <a:ext cx="1348715" cy="60926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7" name="Rectangle 536"/>
            <p:cNvSpPr/>
            <p:nvPr/>
          </p:nvSpPr>
          <p:spPr>
            <a:xfrm>
              <a:off x="7208167" y="1757965"/>
              <a:ext cx="447080" cy="35851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7503988" y="1842776"/>
              <a:ext cx="679713" cy="347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25%</a:t>
              </a:r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648571" y="2348363"/>
              <a:ext cx="554037" cy="3585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A2</a:t>
              </a:r>
            </a:p>
          </p:txBody>
        </p:sp>
      </p:grpSp>
      <p:grpSp>
        <p:nvGrpSpPr>
          <p:cNvPr id="540" name="Group 539"/>
          <p:cNvGrpSpPr/>
          <p:nvPr/>
        </p:nvGrpSpPr>
        <p:grpSpPr>
          <a:xfrm>
            <a:off x="3200574" y="3283403"/>
            <a:ext cx="2578164" cy="1269615"/>
            <a:chOff x="3883129" y="966572"/>
            <a:chExt cx="4300572" cy="1792640"/>
          </a:xfrm>
        </p:grpSpPr>
        <p:sp>
          <p:nvSpPr>
            <p:cNvPr id="541" name="Oval 540"/>
            <p:cNvSpPr/>
            <p:nvPr/>
          </p:nvSpPr>
          <p:spPr>
            <a:xfrm>
              <a:off x="5862635" y="1032779"/>
              <a:ext cx="246343" cy="21808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42" name="Oval 541"/>
            <p:cNvSpPr/>
            <p:nvPr/>
          </p:nvSpPr>
          <p:spPr>
            <a:xfrm>
              <a:off x="4428525" y="1782859"/>
              <a:ext cx="246343" cy="21808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43" name="Oval 542"/>
            <p:cNvSpPr/>
            <p:nvPr/>
          </p:nvSpPr>
          <p:spPr>
            <a:xfrm>
              <a:off x="5387496" y="1782859"/>
              <a:ext cx="246343" cy="2180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44" name="Oval 543"/>
            <p:cNvSpPr/>
            <p:nvPr/>
          </p:nvSpPr>
          <p:spPr>
            <a:xfrm>
              <a:off x="6346467" y="1782859"/>
              <a:ext cx="246343" cy="218082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45" name="Oval 544"/>
            <p:cNvSpPr/>
            <p:nvPr/>
          </p:nvSpPr>
          <p:spPr>
            <a:xfrm>
              <a:off x="4025624" y="2413042"/>
              <a:ext cx="246343" cy="21808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46" name="Oval 545"/>
            <p:cNvSpPr/>
            <p:nvPr/>
          </p:nvSpPr>
          <p:spPr>
            <a:xfrm>
              <a:off x="4807875" y="2420390"/>
              <a:ext cx="246343" cy="218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547" name="Straight Arrow Connector 546"/>
            <p:cNvCxnSpPr>
              <a:stCxn id="541" idx="3"/>
              <a:endCxn id="542" idx="7"/>
            </p:cNvCxnSpPr>
            <p:nvPr/>
          </p:nvCxnSpPr>
          <p:spPr>
            <a:xfrm flipH="1">
              <a:off x="4638792" y="1218924"/>
              <a:ext cx="1259919" cy="59587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Arrow Connector 547"/>
            <p:cNvCxnSpPr>
              <a:stCxn id="541" idx="3"/>
              <a:endCxn id="543" idx="0"/>
            </p:cNvCxnSpPr>
            <p:nvPr/>
          </p:nvCxnSpPr>
          <p:spPr>
            <a:xfrm flipH="1">
              <a:off x="5510668" y="1218924"/>
              <a:ext cx="388043" cy="56393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Arrow Connector 548"/>
            <p:cNvCxnSpPr>
              <a:stCxn id="541" idx="5"/>
              <a:endCxn id="544" idx="1"/>
            </p:cNvCxnSpPr>
            <p:nvPr/>
          </p:nvCxnSpPr>
          <p:spPr>
            <a:xfrm>
              <a:off x="6072902" y="1218924"/>
              <a:ext cx="309641" cy="59587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Arrow Connector 549"/>
            <p:cNvCxnSpPr>
              <a:stCxn id="542" idx="3"/>
              <a:endCxn id="545" idx="0"/>
            </p:cNvCxnSpPr>
            <p:nvPr/>
          </p:nvCxnSpPr>
          <p:spPr>
            <a:xfrm flipH="1">
              <a:off x="4148796" y="1969003"/>
              <a:ext cx="315805" cy="44403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Arrow Connector 550"/>
            <p:cNvCxnSpPr>
              <a:stCxn id="542" idx="5"/>
              <a:endCxn id="546" idx="0"/>
            </p:cNvCxnSpPr>
            <p:nvPr/>
          </p:nvCxnSpPr>
          <p:spPr>
            <a:xfrm>
              <a:off x="4638791" y="1969003"/>
              <a:ext cx="292256" cy="45138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2" name="Rectangle 551"/>
            <p:cNvSpPr/>
            <p:nvPr/>
          </p:nvSpPr>
          <p:spPr>
            <a:xfrm>
              <a:off x="5770289" y="966572"/>
              <a:ext cx="431037" cy="3585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553" name="Rectangle 552"/>
            <p:cNvSpPr/>
            <p:nvPr/>
          </p:nvSpPr>
          <p:spPr>
            <a:xfrm flipH="1">
              <a:off x="4481743" y="1724915"/>
              <a:ext cx="38844" cy="3585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/>
                <a:t>A</a:t>
              </a:r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5274769" y="1712640"/>
              <a:ext cx="481843" cy="3585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 B</a:t>
              </a:r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6240484" y="1731631"/>
              <a:ext cx="428365" cy="35851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3883129" y="2348363"/>
              <a:ext cx="682381" cy="3585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/>
                <a:t>A1</a:t>
              </a:r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6098172" y="998385"/>
              <a:ext cx="789343" cy="347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100%</a:t>
              </a:r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6598554" y="1773499"/>
              <a:ext cx="679713" cy="347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25%</a:t>
              </a:r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5602551" y="1747282"/>
              <a:ext cx="679713" cy="347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25%</a:t>
              </a: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647562" y="1743107"/>
              <a:ext cx="679713" cy="347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25%</a:t>
              </a: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4169007" y="2402586"/>
              <a:ext cx="679713" cy="347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40%</a:t>
              </a:r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5002459" y="2411558"/>
              <a:ext cx="679713" cy="347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60%</a:t>
              </a:r>
            </a:p>
          </p:txBody>
        </p:sp>
        <p:sp>
          <p:nvSpPr>
            <p:cNvPr id="563" name="Oval 562"/>
            <p:cNvSpPr/>
            <p:nvPr/>
          </p:nvSpPr>
          <p:spPr>
            <a:xfrm>
              <a:off x="7298445" y="1828185"/>
              <a:ext cx="246343" cy="218082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564" name="Straight Arrow Connector 563"/>
            <p:cNvCxnSpPr>
              <a:stCxn id="541" idx="5"/>
              <a:endCxn id="563" idx="0"/>
            </p:cNvCxnSpPr>
            <p:nvPr/>
          </p:nvCxnSpPr>
          <p:spPr>
            <a:xfrm>
              <a:off x="6072902" y="1218924"/>
              <a:ext cx="1348715" cy="60926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5" name="Rectangle 564"/>
            <p:cNvSpPr/>
            <p:nvPr/>
          </p:nvSpPr>
          <p:spPr>
            <a:xfrm>
              <a:off x="7208167" y="1757965"/>
              <a:ext cx="447080" cy="35851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7503988" y="1842776"/>
              <a:ext cx="679713" cy="347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25%</a:t>
              </a:r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4648571" y="2348363"/>
              <a:ext cx="554037" cy="3585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A2</a:t>
              </a:r>
            </a:p>
          </p:txBody>
        </p:sp>
      </p:grpSp>
      <p:grpSp>
        <p:nvGrpSpPr>
          <p:cNvPr id="568" name="Group 567"/>
          <p:cNvGrpSpPr/>
          <p:nvPr/>
        </p:nvGrpSpPr>
        <p:grpSpPr>
          <a:xfrm>
            <a:off x="5943506" y="3275029"/>
            <a:ext cx="2578164" cy="1269615"/>
            <a:chOff x="3883129" y="966572"/>
            <a:chExt cx="4300572" cy="1792640"/>
          </a:xfrm>
        </p:grpSpPr>
        <p:sp>
          <p:nvSpPr>
            <p:cNvPr id="569" name="Oval 568"/>
            <p:cNvSpPr/>
            <p:nvPr/>
          </p:nvSpPr>
          <p:spPr>
            <a:xfrm>
              <a:off x="5862635" y="1032779"/>
              <a:ext cx="246343" cy="21808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70" name="Oval 569"/>
            <p:cNvSpPr/>
            <p:nvPr/>
          </p:nvSpPr>
          <p:spPr>
            <a:xfrm>
              <a:off x="4428525" y="1782859"/>
              <a:ext cx="246343" cy="21808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71" name="Oval 570"/>
            <p:cNvSpPr/>
            <p:nvPr/>
          </p:nvSpPr>
          <p:spPr>
            <a:xfrm>
              <a:off x="5387496" y="1782859"/>
              <a:ext cx="246343" cy="2180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72" name="Oval 571"/>
            <p:cNvSpPr/>
            <p:nvPr/>
          </p:nvSpPr>
          <p:spPr>
            <a:xfrm>
              <a:off x="6346467" y="1782859"/>
              <a:ext cx="246343" cy="218082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73" name="Oval 572"/>
            <p:cNvSpPr/>
            <p:nvPr/>
          </p:nvSpPr>
          <p:spPr>
            <a:xfrm>
              <a:off x="4025624" y="2413042"/>
              <a:ext cx="246343" cy="21808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74" name="Oval 573"/>
            <p:cNvSpPr/>
            <p:nvPr/>
          </p:nvSpPr>
          <p:spPr>
            <a:xfrm>
              <a:off x="4807875" y="2420390"/>
              <a:ext cx="246343" cy="218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575" name="Straight Arrow Connector 574"/>
            <p:cNvCxnSpPr>
              <a:stCxn id="569" idx="3"/>
              <a:endCxn id="570" idx="7"/>
            </p:cNvCxnSpPr>
            <p:nvPr/>
          </p:nvCxnSpPr>
          <p:spPr>
            <a:xfrm flipH="1">
              <a:off x="4638792" y="1218924"/>
              <a:ext cx="1259919" cy="59587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Arrow Connector 575"/>
            <p:cNvCxnSpPr>
              <a:stCxn id="569" idx="3"/>
              <a:endCxn id="571" idx="0"/>
            </p:cNvCxnSpPr>
            <p:nvPr/>
          </p:nvCxnSpPr>
          <p:spPr>
            <a:xfrm flipH="1">
              <a:off x="5510668" y="1218924"/>
              <a:ext cx="388043" cy="56393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Arrow Connector 576"/>
            <p:cNvCxnSpPr>
              <a:stCxn id="569" idx="5"/>
              <a:endCxn id="572" idx="1"/>
            </p:cNvCxnSpPr>
            <p:nvPr/>
          </p:nvCxnSpPr>
          <p:spPr>
            <a:xfrm>
              <a:off x="6072902" y="1218924"/>
              <a:ext cx="309641" cy="59587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Arrow Connector 577"/>
            <p:cNvCxnSpPr>
              <a:stCxn id="570" idx="3"/>
              <a:endCxn id="573" idx="0"/>
            </p:cNvCxnSpPr>
            <p:nvPr/>
          </p:nvCxnSpPr>
          <p:spPr>
            <a:xfrm flipH="1">
              <a:off x="4148796" y="1969003"/>
              <a:ext cx="315805" cy="44403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Arrow Connector 578"/>
            <p:cNvCxnSpPr>
              <a:stCxn id="570" idx="5"/>
              <a:endCxn id="574" idx="0"/>
            </p:cNvCxnSpPr>
            <p:nvPr/>
          </p:nvCxnSpPr>
          <p:spPr>
            <a:xfrm>
              <a:off x="4638791" y="1969003"/>
              <a:ext cx="292256" cy="45138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0" name="Rectangle 579"/>
            <p:cNvSpPr/>
            <p:nvPr/>
          </p:nvSpPr>
          <p:spPr>
            <a:xfrm>
              <a:off x="5770289" y="966572"/>
              <a:ext cx="431037" cy="3585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581" name="Rectangle 580"/>
            <p:cNvSpPr/>
            <p:nvPr/>
          </p:nvSpPr>
          <p:spPr>
            <a:xfrm flipH="1">
              <a:off x="4481743" y="1724915"/>
              <a:ext cx="38844" cy="3585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/>
                <a:t>A</a:t>
              </a:r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5274769" y="1712640"/>
              <a:ext cx="481843" cy="3585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 B</a:t>
              </a:r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6240484" y="1731631"/>
              <a:ext cx="428365" cy="35851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3883129" y="2348363"/>
              <a:ext cx="682381" cy="3585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/>
                <a:t>A1</a:t>
              </a:r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6098172" y="998385"/>
              <a:ext cx="789343" cy="347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100%</a:t>
              </a:r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6598554" y="1773499"/>
              <a:ext cx="679713" cy="347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25%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5602551" y="1747282"/>
              <a:ext cx="679713" cy="347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25%</a:t>
              </a: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4647562" y="1743107"/>
              <a:ext cx="679713" cy="347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25%</a:t>
              </a: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169007" y="2402586"/>
              <a:ext cx="679713" cy="347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40%</a:t>
              </a:r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5002459" y="2411558"/>
              <a:ext cx="679713" cy="347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60%</a:t>
              </a:r>
            </a:p>
          </p:txBody>
        </p:sp>
        <p:sp>
          <p:nvSpPr>
            <p:cNvPr id="591" name="Oval 590"/>
            <p:cNvSpPr/>
            <p:nvPr/>
          </p:nvSpPr>
          <p:spPr>
            <a:xfrm>
              <a:off x="7298445" y="1828185"/>
              <a:ext cx="246343" cy="218082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592" name="Straight Arrow Connector 591"/>
            <p:cNvCxnSpPr>
              <a:stCxn id="569" idx="5"/>
              <a:endCxn id="591" idx="0"/>
            </p:cNvCxnSpPr>
            <p:nvPr/>
          </p:nvCxnSpPr>
          <p:spPr>
            <a:xfrm>
              <a:off x="6072902" y="1218924"/>
              <a:ext cx="1348715" cy="60926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3" name="Rectangle 592"/>
            <p:cNvSpPr/>
            <p:nvPr/>
          </p:nvSpPr>
          <p:spPr>
            <a:xfrm>
              <a:off x="7208167" y="1757965"/>
              <a:ext cx="447080" cy="35851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7503988" y="1842776"/>
              <a:ext cx="679713" cy="347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25%</a:t>
              </a:r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4648571" y="2348363"/>
              <a:ext cx="554037" cy="3585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A2</a:t>
              </a:r>
            </a:p>
          </p:txBody>
        </p:sp>
      </p:grpSp>
      <p:grpSp>
        <p:nvGrpSpPr>
          <p:cNvPr id="596" name="Group 595"/>
          <p:cNvGrpSpPr/>
          <p:nvPr/>
        </p:nvGrpSpPr>
        <p:grpSpPr>
          <a:xfrm>
            <a:off x="8678232" y="3275029"/>
            <a:ext cx="2578164" cy="1269615"/>
            <a:chOff x="3883129" y="966572"/>
            <a:chExt cx="4300572" cy="1792640"/>
          </a:xfrm>
        </p:grpSpPr>
        <p:sp>
          <p:nvSpPr>
            <p:cNvPr id="597" name="Oval 596"/>
            <p:cNvSpPr/>
            <p:nvPr/>
          </p:nvSpPr>
          <p:spPr>
            <a:xfrm>
              <a:off x="5862635" y="1032779"/>
              <a:ext cx="246343" cy="21808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98" name="Oval 597"/>
            <p:cNvSpPr/>
            <p:nvPr/>
          </p:nvSpPr>
          <p:spPr>
            <a:xfrm>
              <a:off x="4428525" y="1782859"/>
              <a:ext cx="246343" cy="21808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99" name="Oval 598"/>
            <p:cNvSpPr/>
            <p:nvPr/>
          </p:nvSpPr>
          <p:spPr>
            <a:xfrm>
              <a:off x="5387496" y="1782859"/>
              <a:ext cx="246343" cy="2180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00" name="Oval 599"/>
            <p:cNvSpPr/>
            <p:nvPr/>
          </p:nvSpPr>
          <p:spPr>
            <a:xfrm>
              <a:off x="6346467" y="1782859"/>
              <a:ext cx="246343" cy="218082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01" name="Oval 600"/>
            <p:cNvSpPr/>
            <p:nvPr/>
          </p:nvSpPr>
          <p:spPr>
            <a:xfrm>
              <a:off x="4025624" y="2413042"/>
              <a:ext cx="246343" cy="21808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02" name="Oval 601"/>
            <p:cNvSpPr/>
            <p:nvPr/>
          </p:nvSpPr>
          <p:spPr>
            <a:xfrm>
              <a:off x="4807875" y="2420390"/>
              <a:ext cx="246343" cy="218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603" name="Straight Arrow Connector 602"/>
            <p:cNvCxnSpPr>
              <a:stCxn id="597" idx="3"/>
              <a:endCxn id="598" idx="7"/>
            </p:cNvCxnSpPr>
            <p:nvPr/>
          </p:nvCxnSpPr>
          <p:spPr>
            <a:xfrm flipH="1">
              <a:off x="4638792" y="1218924"/>
              <a:ext cx="1259919" cy="59587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Arrow Connector 603"/>
            <p:cNvCxnSpPr>
              <a:stCxn id="597" idx="3"/>
              <a:endCxn id="599" idx="0"/>
            </p:cNvCxnSpPr>
            <p:nvPr/>
          </p:nvCxnSpPr>
          <p:spPr>
            <a:xfrm flipH="1">
              <a:off x="5510668" y="1218924"/>
              <a:ext cx="388043" cy="56393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Arrow Connector 604"/>
            <p:cNvCxnSpPr>
              <a:stCxn id="597" idx="5"/>
              <a:endCxn id="600" idx="1"/>
            </p:cNvCxnSpPr>
            <p:nvPr/>
          </p:nvCxnSpPr>
          <p:spPr>
            <a:xfrm>
              <a:off x="6072902" y="1218924"/>
              <a:ext cx="309641" cy="59587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Arrow Connector 605"/>
            <p:cNvCxnSpPr>
              <a:stCxn id="598" idx="3"/>
              <a:endCxn id="601" idx="0"/>
            </p:cNvCxnSpPr>
            <p:nvPr/>
          </p:nvCxnSpPr>
          <p:spPr>
            <a:xfrm flipH="1">
              <a:off x="4148796" y="1969003"/>
              <a:ext cx="315805" cy="44403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Arrow Connector 606"/>
            <p:cNvCxnSpPr>
              <a:stCxn id="598" idx="5"/>
              <a:endCxn id="602" idx="0"/>
            </p:cNvCxnSpPr>
            <p:nvPr/>
          </p:nvCxnSpPr>
          <p:spPr>
            <a:xfrm>
              <a:off x="4638791" y="1969003"/>
              <a:ext cx="292256" cy="45138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8" name="Rectangle 607"/>
            <p:cNvSpPr/>
            <p:nvPr/>
          </p:nvSpPr>
          <p:spPr>
            <a:xfrm>
              <a:off x="5770289" y="966572"/>
              <a:ext cx="431037" cy="3585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609" name="Rectangle 608"/>
            <p:cNvSpPr/>
            <p:nvPr/>
          </p:nvSpPr>
          <p:spPr>
            <a:xfrm flipH="1">
              <a:off x="4481743" y="1724915"/>
              <a:ext cx="38844" cy="3585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/>
                <a:t>A</a:t>
              </a:r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5274769" y="1712640"/>
              <a:ext cx="481843" cy="3585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 B</a:t>
              </a: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6240484" y="1731631"/>
              <a:ext cx="428365" cy="35851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3883129" y="2348363"/>
              <a:ext cx="682381" cy="3585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/>
                <a:t>A1</a:t>
              </a: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6098172" y="998385"/>
              <a:ext cx="789343" cy="347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100%</a:t>
              </a:r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6598554" y="1773499"/>
              <a:ext cx="679713" cy="347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25%</a:t>
              </a:r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5602551" y="1747282"/>
              <a:ext cx="679713" cy="347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25%</a:t>
              </a:r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4647562" y="1743107"/>
              <a:ext cx="679713" cy="347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25%</a:t>
              </a:r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4169007" y="2402586"/>
              <a:ext cx="679713" cy="347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40%</a:t>
              </a:r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5002459" y="2411558"/>
              <a:ext cx="679713" cy="347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60%</a:t>
              </a:r>
            </a:p>
          </p:txBody>
        </p:sp>
        <p:sp>
          <p:nvSpPr>
            <p:cNvPr id="619" name="Oval 618"/>
            <p:cNvSpPr/>
            <p:nvPr/>
          </p:nvSpPr>
          <p:spPr>
            <a:xfrm>
              <a:off x="7298445" y="1828185"/>
              <a:ext cx="246343" cy="218082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620" name="Straight Arrow Connector 619"/>
            <p:cNvCxnSpPr>
              <a:stCxn id="597" idx="5"/>
              <a:endCxn id="619" idx="0"/>
            </p:cNvCxnSpPr>
            <p:nvPr/>
          </p:nvCxnSpPr>
          <p:spPr>
            <a:xfrm>
              <a:off x="6072902" y="1218924"/>
              <a:ext cx="1348715" cy="60926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" name="Rectangle 620"/>
            <p:cNvSpPr/>
            <p:nvPr/>
          </p:nvSpPr>
          <p:spPr>
            <a:xfrm>
              <a:off x="7208167" y="1757965"/>
              <a:ext cx="447080" cy="35851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7503988" y="1842776"/>
              <a:ext cx="679713" cy="347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25%</a:t>
              </a:r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4648571" y="2348363"/>
              <a:ext cx="554037" cy="3585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7451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0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90"/>
                </a:solidFill>
              </a:rPr>
              <a:t>Spectrum of options: Dynamic Partial Replication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150" y="3080634"/>
            <a:ext cx="2475476" cy="164820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48471" y="303665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SC3</a:t>
            </a:r>
          </a:p>
        </p:txBody>
      </p:sp>
      <p:sp>
        <p:nvSpPr>
          <p:cNvPr id="253" name="Rectangle 252"/>
          <p:cNvSpPr/>
          <p:nvPr/>
        </p:nvSpPr>
        <p:spPr>
          <a:xfrm>
            <a:off x="3337151" y="3080634"/>
            <a:ext cx="2475476" cy="164820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3289472" y="303665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SC2</a:t>
            </a:r>
          </a:p>
        </p:txBody>
      </p:sp>
      <p:sp>
        <p:nvSpPr>
          <p:cNvPr id="281" name="Rectangle 280"/>
          <p:cNvSpPr/>
          <p:nvPr/>
        </p:nvSpPr>
        <p:spPr>
          <a:xfrm>
            <a:off x="578152" y="3080634"/>
            <a:ext cx="2475476" cy="164820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530473" y="303665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SC1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8855150" y="3080634"/>
            <a:ext cx="2475476" cy="164820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8807471" y="303665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SC4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00300" y="4855933"/>
            <a:ext cx="10750684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70C0"/>
                </a:solidFill>
              </a:rPr>
              <a:t>Policies: </a:t>
            </a:r>
            <a:r>
              <a:rPr lang="en-US" sz="2400" dirty="0"/>
              <a:t>Router (round-robin/random on subset of RMs), and </a:t>
            </a:r>
            <a:r>
              <a:rPr lang="en-US" sz="2400" dirty="0" err="1"/>
              <a:t>AMRMProxy</a:t>
            </a:r>
            <a:r>
              <a:rPr lang="en-US" sz="2400" dirty="0"/>
              <a:t> </a:t>
            </a:r>
            <a:r>
              <a:rPr lang="en-US" sz="2400" dirty="0" err="1"/>
              <a:t>fwd</a:t>
            </a:r>
            <a:r>
              <a:rPr lang="en-US" sz="2400" dirty="0"/>
              <a:t> to RMs based on locality of </a:t>
            </a:r>
            <a:r>
              <a:rPr lang="en-US" sz="2400" dirty="0" err="1"/>
              <a:t>ResourceRequest</a:t>
            </a:r>
            <a:r>
              <a:rPr lang="en-US" sz="2400" dirty="0"/>
              <a:t> (on subset of RMs)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70C0"/>
                </a:solidFill>
              </a:rPr>
              <a:t>Pros:</a:t>
            </a:r>
            <a:r>
              <a:rPr lang="en-US" sz="2800" b="1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/>
              <a:t>trade-off between advantages of replication/partitioning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70C0"/>
                </a:solidFill>
              </a:rPr>
              <a:t>Cons: </a:t>
            </a:r>
            <a:r>
              <a:rPr lang="en-US" sz="2400" dirty="0"/>
              <a:t>complexity / rebalancing </a:t>
            </a:r>
            <a:r>
              <a:rPr lang="en-US" sz="2400" dirty="0">
                <a:sym typeface="Wingdings" panose="05000000000000000000" pitchFamily="2" charset="2"/>
              </a:rPr>
              <a:t> could use dynamic approach</a:t>
            </a:r>
            <a:endParaRPr lang="en-US" sz="2800" b="1" dirty="0">
              <a:solidFill>
                <a:prstClr val="black">
                  <a:lumMod val="50000"/>
                  <a:lumOff val="50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7" name="Group 316"/>
          <p:cNvGrpSpPr/>
          <p:nvPr/>
        </p:nvGrpSpPr>
        <p:grpSpPr>
          <a:xfrm>
            <a:off x="4085159" y="1120723"/>
            <a:ext cx="4066873" cy="1751009"/>
            <a:chOff x="3932762" y="968324"/>
            <a:chExt cx="4066874" cy="1751009"/>
          </a:xfrm>
        </p:grpSpPr>
        <p:sp>
          <p:nvSpPr>
            <p:cNvPr id="318" name="Oval 317"/>
            <p:cNvSpPr/>
            <p:nvPr/>
          </p:nvSpPr>
          <p:spPr>
            <a:xfrm>
              <a:off x="5862635" y="1032779"/>
              <a:ext cx="246343" cy="21808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20" name="Oval 319"/>
            <p:cNvSpPr/>
            <p:nvPr/>
          </p:nvSpPr>
          <p:spPr>
            <a:xfrm>
              <a:off x="4428525" y="1782859"/>
              <a:ext cx="246343" cy="21808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23" name="Oval 322"/>
            <p:cNvSpPr/>
            <p:nvPr/>
          </p:nvSpPr>
          <p:spPr>
            <a:xfrm>
              <a:off x="5387496" y="1782859"/>
              <a:ext cx="246343" cy="2180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24" name="Oval 323"/>
            <p:cNvSpPr/>
            <p:nvPr/>
          </p:nvSpPr>
          <p:spPr>
            <a:xfrm>
              <a:off x="6346467" y="1782859"/>
              <a:ext cx="246343" cy="218082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25" name="Oval 324"/>
            <p:cNvSpPr/>
            <p:nvPr/>
          </p:nvSpPr>
          <p:spPr>
            <a:xfrm>
              <a:off x="4025624" y="2413042"/>
              <a:ext cx="246343" cy="21808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28" name="Oval 327"/>
            <p:cNvSpPr/>
            <p:nvPr/>
          </p:nvSpPr>
          <p:spPr>
            <a:xfrm>
              <a:off x="4807875" y="2420390"/>
              <a:ext cx="246343" cy="218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29" name="Straight Arrow Connector 328"/>
            <p:cNvCxnSpPr>
              <a:stCxn id="318" idx="3"/>
              <a:endCxn id="320" idx="7"/>
            </p:cNvCxnSpPr>
            <p:nvPr/>
          </p:nvCxnSpPr>
          <p:spPr>
            <a:xfrm flipH="1">
              <a:off x="4638792" y="1218924"/>
              <a:ext cx="1259919" cy="59587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>
              <a:stCxn id="318" idx="3"/>
              <a:endCxn id="323" idx="0"/>
            </p:cNvCxnSpPr>
            <p:nvPr/>
          </p:nvCxnSpPr>
          <p:spPr>
            <a:xfrm flipH="1">
              <a:off x="5510668" y="1218924"/>
              <a:ext cx="388043" cy="56393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318" idx="5"/>
              <a:endCxn id="324" idx="1"/>
            </p:cNvCxnSpPr>
            <p:nvPr/>
          </p:nvCxnSpPr>
          <p:spPr>
            <a:xfrm>
              <a:off x="6072902" y="1218924"/>
              <a:ext cx="309641" cy="59587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>
              <a:stCxn id="320" idx="3"/>
              <a:endCxn id="325" idx="0"/>
            </p:cNvCxnSpPr>
            <p:nvPr/>
          </p:nvCxnSpPr>
          <p:spPr>
            <a:xfrm flipH="1">
              <a:off x="4148796" y="1969003"/>
              <a:ext cx="315804" cy="44403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>
              <a:stCxn id="320" idx="5"/>
              <a:endCxn id="328" idx="0"/>
            </p:cNvCxnSpPr>
            <p:nvPr/>
          </p:nvCxnSpPr>
          <p:spPr>
            <a:xfrm>
              <a:off x="4638791" y="1969003"/>
              <a:ext cx="292256" cy="45138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Rectangle 336"/>
            <p:cNvSpPr/>
            <p:nvPr/>
          </p:nvSpPr>
          <p:spPr>
            <a:xfrm>
              <a:off x="5834001" y="968324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338" name="Rectangle 337"/>
            <p:cNvSpPr/>
            <p:nvPr/>
          </p:nvSpPr>
          <p:spPr>
            <a:xfrm flipH="1">
              <a:off x="4481745" y="1724916"/>
              <a:ext cx="38844" cy="283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5323844" y="1726345"/>
              <a:ext cx="3433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 B</a:t>
              </a: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6305341" y="1730615"/>
              <a:ext cx="293670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3932762" y="2344524"/>
              <a:ext cx="45380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A1</a:t>
              </a: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6098172" y="998385"/>
              <a:ext cx="498748" cy="2576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100%</a:t>
              </a: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6598553" y="1773499"/>
              <a:ext cx="421117" cy="2576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25%</a:t>
              </a: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602550" y="1747281"/>
              <a:ext cx="495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25%</a:t>
              </a: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4647560" y="1743108"/>
              <a:ext cx="421117" cy="2576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25%</a:t>
              </a: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4210518" y="2400611"/>
              <a:ext cx="495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40%</a:t>
              </a: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5002459" y="2411556"/>
              <a:ext cx="495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60%</a:t>
              </a:r>
            </a:p>
          </p:txBody>
        </p:sp>
        <p:sp>
          <p:nvSpPr>
            <p:cNvPr id="348" name="Oval 347"/>
            <p:cNvSpPr/>
            <p:nvPr/>
          </p:nvSpPr>
          <p:spPr>
            <a:xfrm>
              <a:off x="7298445" y="1828185"/>
              <a:ext cx="246343" cy="218082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49" name="Straight Arrow Connector 348"/>
            <p:cNvCxnSpPr>
              <a:stCxn id="318" idx="5"/>
              <a:endCxn id="348" idx="0"/>
            </p:cNvCxnSpPr>
            <p:nvPr/>
          </p:nvCxnSpPr>
          <p:spPr>
            <a:xfrm>
              <a:off x="6072902" y="1218924"/>
              <a:ext cx="1348715" cy="60926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Rectangle 349"/>
            <p:cNvSpPr/>
            <p:nvPr/>
          </p:nvSpPr>
          <p:spPr>
            <a:xfrm>
              <a:off x="7270160" y="1756538"/>
              <a:ext cx="311304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7503987" y="1842776"/>
              <a:ext cx="495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25%</a:t>
              </a: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4727308" y="2357099"/>
              <a:ext cx="4074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A2</a:t>
              </a:r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703935" y="3041440"/>
            <a:ext cx="2209000" cy="1671933"/>
            <a:chOff x="3949694" y="1036455"/>
            <a:chExt cx="2209000" cy="1671933"/>
          </a:xfrm>
        </p:grpSpPr>
        <p:sp>
          <p:nvSpPr>
            <p:cNvPr id="354" name="Oval 353"/>
            <p:cNvSpPr/>
            <p:nvPr/>
          </p:nvSpPr>
          <p:spPr>
            <a:xfrm>
              <a:off x="5054218" y="1100251"/>
              <a:ext cx="246343" cy="21808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55" name="Oval 354"/>
            <p:cNvSpPr/>
            <p:nvPr/>
          </p:nvSpPr>
          <p:spPr>
            <a:xfrm>
              <a:off x="4428525" y="1782859"/>
              <a:ext cx="246343" cy="21808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58" name="Oval 357"/>
            <p:cNvSpPr/>
            <p:nvPr/>
          </p:nvSpPr>
          <p:spPr>
            <a:xfrm>
              <a:off x="4025624" y="2413042"/>
              <a:ext cx="246343" cy="21808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60" name="Straight Arrow Connector 359"/>
            <p:cNvCxnSpPr>
              <a:stCxn id="354" idx="3"/>
              <a:endCxn id="355" idx="7"/>
            </p:cNvCxnSpPr>
            <p:nvPr/>
          </p:nvCxnSpPr>
          <p:spPr>
            <a:xfrm flipH="1">
              <a:off x="4638792" y="1286396"/>
              <a:ext cx="451502" cy="52840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355" idx="3"/>
              <a:endCxn id="358" idx="0"/>
            </p:cNvCxnSpPr>
            <p:nvPr/>
          </p:nvCxnSpPr>
          <p:spPr>
            <a:xfrm flipH="1">
              <a:off x="4148796" y="1969003"/>
              <a:ext cx="315804" cy="44403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Rectangle 364"/>
            <p:cNvSpPr/>
            <p:nvPr/>
          </p:nvSpPr>
          <p:spPr>
            <a:xfrm>
              <a:off x="5029218" y="1036455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366" name="Rectangle 365"/>
            <p:cNvSpPr/>
            <p:nvPr/>
          </p:nvSpPr>
          <p:spPr>
            <a:xfrm flipH="1">
              <a:off x="4469046" y="1724916"/>
              <a:ext cx="38844" cy="283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3949694" y="2344524"/>
              <a:ext cx="45380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A1</a:t>
              </a: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5281530" y="1060697"/>
              <a:ext cx="498748" cy="2576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100%</a:t>
              </a: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4647560" y="1743108"/>
              <a:ext cx="495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50%</a:t>
              </a: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4210518" y="2400611"/>
              <a:ext cx="495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80%</a:t>
              </a:r>
            </a:p>
          </p:txBody>
        </p:sp>
        <p:sp>
          <p:nvSpPr>
            <p:cNvPr id="376" name="Oval 375"/>
            <p:cNvSpPr/>
            <p:nvPr/>
          </p:nvSpPr>
          <p:spPr>
            <a:xfrm>
              <a:off x="5464950" y="1750921"/>
              <a:ext cx="246343" cy="218082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77" name="Straight Arrow Connector 376"/>
            <p:cNvCxnSpPr>
              <a:stCxn id="354" idx="5"/>
              <a:endCxn id="376" idx="0"/>
            </p:cNvCxnSpPr>
            <p:nvPr/>
          </p:nvCxnSpPr>
          <p:spPr>
            <a:xfrm>
              <a:off x="5264485" y="1286396"/>
              <a:ext cx="323636" cy="46452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Rectangle 377"/>
            <p:cNvSpPr/>
            <p:nvPr/>
          </p:nvSpPr>
          <p:spPr>
            <a:xfrm>
              <a:off x="5429218" y="1676563"/>
              <a:ext cx="311304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5663045" y="1762801"/>
              <a:ext cx="495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50%</a:t>
              </a:r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3917479" y="3080634"/>
            <a:ext cx="1503673" cy="1656897"/>
            <a:chOff x="4428525" y="1036455"/>
            <a:chExt cx="1503673" cy="1656897"/>
          </a:xfrm>
        </p:grpSpPr>
        <p:sp>
          <p:nvSpPr>
            <p:cNvPr id="382" name="Oval 381"/>
            <p:cNvSpPr/>
            <p:nvPr/>
          </p:nvSpPr>
          <p:spPr>
            <a:xfrm>
              <a:off x="5054218" y="1100251"/>
              <a:ext cx="246343" cy="21808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3" name="Oval 382"/>
            <p:cNvSpPr/>
            <p:nvPr/>
          </p:nvSpPr>
          <p:spPr>
            <a:xfrm>
              <a:off x="4428525" y="1782859"/>
              <a:ext cx="246343" cy="21808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5" name="Oval 384"/>
            <p:cNvSpPr/>
            <p:nvPr/>
          </p:nvSpPr>
          <p:spPr>
            <a:xfrm>
              <a:off x="4807875" y="2420390"/>
              <a:ext cx="246343" cy="218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86" name="Straight Arrow Connector 385"/>
            <p:cNvCxnSpPr>
              <a:stCxn id="382" idx="3"/>
              <a:endCxn id="383" idx="7"/>
            </p:cNvCxnSpPr>
            <p:nvPr/>
          </p:nvCxnSpPr>
          <p:spPr>
            <a:xfrm flipH="1">
              <a:off x="4638792" y="1286396"/>
              <a:ext cx="451502" cy="52840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/>
            <p:cNvCxnSpPr>
              <a:stCxn id="383" idx="5"/>
              <a:endCxn id="385" idx="0"/>
            </p:cNvCxnSpPr>
            <p:nvPr/>
          </p:nvCxnSpPr>
          <p:spPr>
            <a:xfrm>
              <a:off x="4638791" y="1969003"/>
              <a:ext cx="292256" cy="45138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Rectangle 388"/>
            <p:cNvSpPr/>
            <p:nvPr/>
          </p:nvSpPr>
          <p:spPr>
            <a:xfrm>
              <a:off x="5029218" y="1036455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390" name="Rectangle 389"/>
            <p:cNvSpPr/>
            <p:nvPr/>
          </p:nvSpPr>
          <p:spPr>
            <a:xfrm flipH="1">
              <a:off x="4481745" y="1724916"/>
              <a:ext cx="38844" cy="283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5281530" y="1060697"/>
              <a:ext cx="498748" cy="2576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100%</a:t>
              </a: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4647560" y="1743108"/>
              <a:ext cx="495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50%</a:t>
              </a:r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5003005" y="2385575"/>
              <a:ext cx="5870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100%</a:t>
              </a:r>
            </a:p>
          </p:txBody>
        </p:sp>
        <p:sp>
          <p:nvSpPr>
            <p:cNvPr id="396" name="Oval 395"/>
            <p:cNvSpPr/>
            <p:nvPr/>
          </p:nvSpPr>
          <p:spPr>
            <a:xfrm>
              <a:off x="5229123" y="1757946"/>
              <a:ext cx="246343" cy="218082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97" name="Straight Arrow Connector 396"/>
            <p:cNvCxnSpPr>
              <a:stCxn id="382" idx="5"/>
              <a:endCxn id="396" idx="0"/>
            </p:cNvCxnSpPr>
            <p:nvPr/>
          </p:nvCxnSpPr>
          <p:spPr>
            <a:xfrm>
              <a:off x="5264485" y="1286396"/>
              <a:ext cx="87810" cy="47155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Rectangle 397"/>
            <p:cNvSpPr/>
            <p:nvPr/>
          </p:nvSpPr>
          <p:spPr>
            <a:xfrm>
              <a:off x="5209977" y="1697710"/>
              <a:ext cx="293670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5436549" y="1728739"/>
              <a:ext cx="495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50%</a:t>
              </a:r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4727681" y="2354215"/>
              <a:ext cx="4074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A2</a:t>
              </a:r>
            </a:p>
          </p:txBody>
        </p:sp>
      </p:grpSp>
      <p:grpSp>
        <p:nvGrpSpPr>
          <p:cNvPr id="401" name="Group 400"/>
          <p:cNvGrpSpPr/>
          <p:nvPr/>
        </p:nvGrpSpPr>
        <p:grpSpPr>
          <a:xfrm>
            <a:off x="6044784" y="3233354"/>
            <a:ext cx="2115175" cy="1096575"/>
            <a:chOff x="4481745" y="968324"/>
            <a:chExt cx="2115175" cy="1096575"/>
          </a:xfrm>
        </p:grpSpPr>
        <p:sp>
          <p:nvSpPr>
            <p:cNvPr id="402" name="Oval 401"/>
            <p:cNvSpPr/>
            <p:nvPr/>
          </p:nvSpPr>
          <p:spPr>
            <a:xfrm>
              <a:off x="5862635" y="1032779"/>
              <a:ext cx="246343" cy="21808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04" name="Oval 403"/>
            <p:cNvSpPr/>
            <p:nvPr/>
          </p:nvSpPr>
          <p:spPr>
            <a:xfrm>
              <a:off x="5387496" y="1782859"/>
              <a:ext cx="246343" cy="21808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409" name="Straight Arrow Connector 408"/>
            <p:cNvCxnSpPr>
              <a:stCxn id="402" idx="3"/>
              <a:endCxn id="404" idx="0"/>
            </p:cNvCxnSpPr>
            <p:nvPr/>
          </p:nvCxnSpPr>
          <p:spPr>
            <a:xfrm flipH="1">
              <a:off x="5510668" y="1218924"/>
              <a:ext cx="388043" cy="56393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" name="Rectangle 412"/>
            <p:cNvSpPr/>
            <p:nvPr/>
          </p:nvSpPr>
          <p:spPr>
            <a:xfrm>
              <a:off x="5834001" y="968324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 flipH="1">
              <a:off x="4481745" y="1724916"/>
              <a:ext cx="388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5323844" y="1726345"/>
              <a:ext cx="3433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 B</a:t>
              </a:r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6098172" y="998385"/>
              <a:ext cx="498748" cy="2576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100%</a:t>
              </a: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5602550" y="1747281"/>
              <a:ext cx="5870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100%</a:t>
              </a:r>
            </a:p>
          </p:txBody>
        </p:sp>
      </p:grpSp>
      <p:grpSp>
        <p:nvGrpSpPr>
          <p:cNvPr id="429" name="Group 428"/>
          <p:cNvGrpSpPr/>
          <p:nvPr/>
        </p:nvGrpSpPr>
        <p:grpSpPr>
          <a:xfrm>
            <a:off x="9623735" y="3280347"/>
            <a:ext cx="1694295" cy="1199691"/>
            <a:chOff x="6305341" y="950862"/>
            <a:chExt cx="1694295" cy="1199691"/>
          </a:xfrm>
        </p:grpSpPr>
        <p:sp>
          <p:nvSpPr>
            <p:cNvPr id="430" name="Oval 429"/>
            <p:cNvSpPr/>
            <p:nvPr/>
          </p:nvSpPr>
          <p:spPr>
            <a:xfrm>
              <a:off x="6864156" y="1018783"/>
              <a:ext cx="246343" cy="21808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33" name="Oval 432"/>
            <p:cNvSpPr/>
            <p:nvPr/>
          </p:nvSpPr>
          <p:spPr>
            <a:xfrm>
              <a:off x="6346467" y="1782859"/>
              <a:ext cx="246343" cy="218082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438" name="Straight Arrow Connector 437"/>
            <p:cNvCxnSpPr>
              <a:stCxn id="430" idx="3"/>
              <a:endCxn id="433" idx="7"/>
            </p:cNvCxnSpPr>
            <p:nvPr/>
          </p:nvCxnSpPr>
          <p:spPr>
            <a:xfrm flipH="1">
              <a:off x="6556734" y="1204928"/>
              <a:ext cx="343498" cy="60986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Rectangle 440"/>
            <p:cNvSpPr/>
            <p:nvPr/>
          </p:nvSpPr>
          <p:spPr>
            <a:xfrm>
              <a:off x="6830518" y="950862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6305341" y="1730615"/>
              <a:ext cx="293670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7115855" y="963991"/>
              <a:ext cx="498748" cy="2576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100%</a:t>
              </a: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6598553" y="1773499"/>
              <a:ext cx="495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50%</a:t>
              </a:r>
            </a:p>
          </p:txBody>
        </p:sp>
        <p:sp>
          <p:nvSpPr>
            <p:cNvPr id="452" name="Oval 451"/>
            <p:cNvSpPr/>
            <p:nvPr/>
          </p:nvSpPr>
          <p:spPr>
            <a:xfrm>
              <a:off x="7298445" y="1828185"/>
              <a:ext cx="246343" cy="218082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453" name="Straight Arrow Connector 452"/>
            <p:cNvCxnSpPr>
              <a:stCxn id="430" idx="5"/>
              <a:endCxn id="452" idx="0"/>
            </p:cNvCxnSpPr>
            <p:nvPr/>
          </p:nvCxnSpPr>
          <p:spPr>
            <a:xfrm>
              <a:off x="7074423" y="1204928"/>
              <a:ext cx="347193" cy="623257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Rectangle 453"/>
            <p:cNvSpPr/>
            <p:nvPr/>
          </p:nvSpPr>
          <p:spPr>
            <a:xfrm>
              <a:off x="7270160" y="1756538"/>
              <a:ext cx="311304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7503987" y="1842776"/>
              <a:ext cx="4956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50%</a:t>
              </a:r>
            </a:p>
          </p:txBody>
        </p:sp>
      </p:grpSp>
      <p:cxnSp>
        <p:nvCxnSpPr>
          <p:cNvPr id="457" name="Straight Arrow Connector 456"/>
          <p:cNvCxnSpPr/>
          <p:nvPr/>
        </p:nvCxnSpPr>
        <p:spPr>
          <a:xfrm>
            <a:off x="1391825" y="3987202"/>
            <a:ext cx="292256" cy="4513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Oval 459"/>
          <p:cNvSpPr/>
          <p:nvPr/>
        </p:nvSpPr>
        <p:spPr>
          <a:xfrm>
            <a:off x="1591099" y="4442571"/>
            <a:ext cx="246343" cy="218082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58" name="Rectangle 457"/>
          <p:cNvSpPr/>
          <p:nvPr/>
        </p:nvSpPr>
        <p:spPr>
          <a:xfrm>
            <a:off x="1755493" y="4429755"/>
            <a:ext cx="4956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20%</a:t>
            </a:r>
          </a:p>
        </p:txBody>
      </p:sp>
      <p:sp>
        <p:nvSpPr>
          <p:cNvPr id="459" name="Rectangle 458"/>
          <p:cNvSpPr/>
          <p:nvPr/>
        </p:nvSpPr>
        <p:spPr>
          <a:xfrm>
            <a:off x="1509973" y="4375298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3734029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Show basic job running across sub-clusters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 some UIs and ops commands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Showcase </a:t>
            </a:r>
            <a:r>
              <a:rPr lang="en-US" i="1" dirty="0"/>
              <a:t>user</a:t>
            </a:r>
            <a:r>
              <a:rPr lang="en-US" dirty="0"/>
              <a:t>-based, partially-replicated, routing policy</a:t>
            </a:r>
          </a:p>
          <a:p>
            <a:pPr lvl="1"/>
            <a:r>
              <a:rPr lang="en-US" dirty="0"/>
              <a:t>Router: random-weighted among a set of sub-clusters… </a:t>
            </a:r>
          </a:p>
          <a:p>
            <a:pPr lvl="1"/>
            <a:r>
              <a:rPr lang="en-US" dirty="0" err="1"/>
              <a:t>AMRMProxy</a:t>
            </a:r>
            <a:r>
              <a:rPr lang="en-US" dirty="0"/>
              <a:t>: broadcast request to set of sub-clusters…</a:t>
            </a:r>
          </a:p>
        </p:txBody>
      </p:sp>
    </p:spTree>
    <p:extLst>
      <p:ext uri="{BB962C8B-B14F-4D97-AF65-F5344CB8AC3E}">
        <p14:creationId xmlns:p14="http://schemas.microsoft.com/office/powerpoint/2010/main" val="3459498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563282" y="0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00009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13432" y="2414016"/>
            <a:ext cx="7434072" cy="244144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Next</a:t>
            </a:r>
          </a:p>
          <a:p>
            <a:pPr marL="0" indent="0" algn="ctr">
              <a:buNone/>
            </a:pPr>
            <a:r>
              <a:rPr lang="en-US" sz="4800" dirty="0"/>
              <a:t>YARN Federation Demo</a:t>
            </a:r>
          </a:p>
          <a:p>
            <a:pPr marL="0" indent="0" algn="ctr">
              <a:buNone/>
            </a:pPr>
            <a:r>
              <a:rPr lang="en-US" sz="4800" dirty="0"/>
              <a:t>by Giovanni Fumarola</a:t>
            </a:r>
            <a:endParaRPr lang="en-US" sz="2000" dirty="0"/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7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605897" y="138556"/>
            <a:ext cx="10514108" cy="899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Who are we?</a:t>
            </a:r>
            <a:endParaRPr lang="en-US" sz="4313" dirty="0"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9734550" cy="4485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Large team:</a:t>
            </a:r>
          </a:p>
          <a:p>
            <a:r>
              <a:rPr lang="en-US" dirty="0"/>
              <a:t>Cloud and Information Services Lab (CISL)</a:t>
            </a:r>
          </a:p>
          <a:p>
            <a:pPr lvl="1"/>
            <a:r>
              <a:rPr lang="en-US" dirty="0"/>
              <a:t>Applied research group in large-scale systems and machine learning</a:t>
            </a:r>
          </a:p>
          <a:p>
            <a:r>
              <a:rPr lang="en-US" dirty="0"/>
              <a:t>BigData Resource Management team</a:t>
            </a:r>
          </a:p>
          <a:p>
            <a:pPr lvl="1"/>
            <a:r>
              <a:rPr lang="en-US" dirty="0"/>
              <a:t>Design, build and operate Microsoft’s big data infrastructure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3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605897" y="138556"/>
            <a:ext cx="10514108" cy="89997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Agenda</a:t>
            </a:r>
            <a:endParaRPr lang="en-US" sz="4313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45173" y="1283699"/>
            <a:ext cx="10514108" cy="5444063"/>
          </a:xfrm>
        </p:spPr>
        <p:txBody>
          <a:bodyPr>
            <a:normAutofit/>
          </a:bodyPr>
          <a:lstStyle/>
          <a:p>
            <a:r>
              <a:rPr lang="en-US" sz="2400" dirty="0"/>
              <a:t>YARN @MS</a:t>
            </a:r>
          </a:p>
          <a:p>
            <a:r>
              <a:rPr lang="en-US" sz="2400" dirty="0"/>
              <a:t>Federation Architecture</a:t>
            </a:r>
          </a:p>
          <a:p>
            <a:r>
              <a:rPr lang="en-US" sz="2400" dirty="0"/>
              <a:t>Policy space</a:t>
            </a:r>
          </a:p>
          <a:p>
            <a:r>
              <a:rPr lang="en-US" sz="2400" dirty="0"/>
              <a:t>Demo</a:t>
            </a:r>
          </a:p>
          <a:p>
            <a:endParaRPr lang="en-US" sz="1608" dirty="0"/>
          </a:p>
        </p:txBody>
      </p:sp>
    </p:spTree>
    <p:extLst>
      <p:ext uri="{BB962C8B-B14F-4D97-AF65-F5344CB8AC3E}">
        <p14:creationId xmlns:p14="http://schemas.microsoft.com/office/powerpoint/2010/main" val="365568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605897" y="138556"/>
            <a:ext cx="10514108" cy="899978"/>
          </a:xfrm>
        </p:spPr>
        <p:txBody>
          <a:bodyPr>
            <a:normAutofit/>
          </a:bodyPr>
          <a:lstStyle/>
          <a:p>
            <a:r>
              <a:rPr lang="en-US" sz="4313" dirty="0">
                <a:latin typeface="+mn-lt"/>
              </a:rPr>
              <a:t>YARN @MS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44473" y="1767737"/>
            <a:ext cx="10514108" cy="5444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45" dirty="0">
                <a:solidFill>
                  <a:srgbClr val="0070C0"/>
                </a:solidFill>
              </a:rPr>
              <a:t>Familiar Challenges:</a:t>
            </a:r>
          </a:p>
          <a:p>
            <a:pPr marL="712062" lvl="1" indent="-457200"/>
            <a:r>
              <a:rPr lang="en-US" dirty="0"/>
              <a:t>Diverse workloads (batch, interactive, services,…)</a:t>
            </a:r>
          </a:p>
          <a:p>
            <a:pPr marL="712062" lvl="1" indent="-457200"/>
            <a:r>
              <a:rPr lang="en-US" dirty="0"/>
              <a:t>Support for production SLAs</a:t>
            </a:r>
          </a:p>
          <a:p>
            <a:pPr marL="712062" lvl="1" indent="-457200"/>
            <a:r>
              <a:rPr lang="en-US" dirty="0"/>
              <a:t>ROI on cluster investments (utilization)</a:t>
            </a:r>
            <a:endParaRPr lang="en-US" sz="2745" dirty="0"/>
          </a:p>
          <a:p>
            <a:pPr marL="0" indent="0">
              <a:buNone/>
            </a:pPr>
            <a:r>
              <a:rPr lang="en-US" sz="2745" dirty="0">
                <a:solidFill>
                  <a:srgbClr val="0070C0"/>
                </a:solidFill>
              </a:rPr>
              <a:t>Special Challenges:</a:t>
            </a:r>
          </a:p>
          <a:p>
            <a:pPr marL="712062" lvl="1" indent="-457200"/>
            <a:r>
              <a:rPr lang="en-US" dirty="0"/>
              <a:t>Leverage existing strong infrastructure (Cosmos/Scope/REEF/Azure)</a:t>
            </a:r>
          </a:p>
          <a:p>
            <a:pPr marL="712062" lvl="1" indent="-457200"/>
            <a:r>
              <a:rPr lang="en-US" dirty="0"/>
              <a:t>Enable all OSS technologies </a:t>
            </a:r>
          </a:p>
          <a:p>
            <a:pPr marL="712062" lvl="1" indent="-457200"/>
            <a:r>
              <a:rPr lang="en-US" dirty="0"/>
              <a:t>Scale of first-party clusters (each can exceed 50k nodes)</a:t>
            </a:r>
          </a:p>
          <a:p>
            <a:pPr marL="712062" lvl="1" indent="-457200"/>
            <a:r>
              <a:rPr lang="en-US" dirty="0"/>
              <a:t>Public Cloud (security,  number of tenants, service integration…)</a:t>
            </a:r>
          </a:p>
          <a:p>
            <a:pPr marL="712062" lvl="1" indent="-457200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254862" lvl="1" indent="0">
              <a:buNone/>
            </a:pPr>
            <a:r>
              <a:rPr lang="en-US" sz="2745" dirty="0">
                <a:solidFill>
                  <a:srgbClr val="0070C0"/>
                </a:solidFill>
              </a:rPr>
              <a:t>Big Bet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/>
              <a:t>Unified Resource Management through YARN (OSS)</a:t>
            </a:r>
          </a:p>
          <a:p>
            <a:pPr marL="254862" lvl="1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55766" y="820101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+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704381" y="408059"/>
            <a:ext cx="1827960" cy="1593524"/>
            <a:chOff x="7005034" y="930379"/>
            <a:chExt cx="1827960" cy="159352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5034" y="930379"/>
              <a:ext cx="1126435" cy="112643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0386" y="1780788"/>
              <a:ext cx="609601" cy="54559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452" y="1974730"/>
              <a:ext cx="804368" cy="53892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451" y="1730217"/>
              <a:ext cx="771387" cy="23623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3878" y="1776108"/>
              <a:ext cx="399116" cy="74779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373" y="1247361"/>
              <a:ext cx="318861" cy="480694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27685" t="-1649" r="-828" b="1649"/>
          <a:stretch/>
        </p:blipFill>
        <p:spPr>
          <a:xfrm>
            <a:off x="6950726" y="960534"/>
            <a:ext cx="1799469" cy="547288"/>
          </a:xfrm>
          <a:prstGeom prst="rect">
            <a:avLst/>
          </a:prstGeom>
        </p:spPr>
      </p:pic>
      <p:pic>
        <p:nvPicPr>
          <p:cNvPr id="1026" name="Picture 2" descr="Microsoft Azur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221" y="903647"/>
            <a:ext cx="604175" cy="60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66151" y="1424667"/>
            <a:ext cx="722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2C5"/>
                </a:solidFill>
              </a:rPr>
              <a:t>Azure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02142" y="820100"/>
            <a:ext cx="514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+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63" y="1999613"/>
            <a:ext cx="1061157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@MS: Innovate and Contribute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72764" y="1820836"/>
            <a:ext cx="4454610" cy="46215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" b="1" dirty="0"/>
              <a:t>Problems</a:t>
            </a:r>
          </a:p>
          <a:p>
            <a:pPr marL="0" indent="0" algn="ctr">
              <a:buNone/>
            </a:pPr>
            <a:endParaRPr lang="en-US" sz="2000" b="1" dirty="0"/>
          </a:p>
          <a:p>
            <a:r>
              <a:rPr lang="en-US" sz="2000" dirty="0"/>
              <a:t>Lack of SLAs for production jobs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High utilization for a broad range of workloads</a:t>
            </a:r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YARN scalability, </a:t>
            </a:r>
          </a:p>
          <a:p>
            <a:r>
              <a:rPr lang="en-US" sz="2000" dirty="0"/>
              <a:t>Private cloud (from disjoint clusters)</a:t>
            </a:r>
          </a:p>
          <a:p>
            <a:r>
              <a:rPr lang="en-US" sz="2000" dirty="0"/>
              <a:t>Cross-DC?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28675" y="1741322"/>
            <a:ext cx="4184034" cy="511667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/>
              <a:t>Our Solution…</a:t>
            </a:r>
          </a:p>
          <a:p>
            <a:pPr marL="0" indent="0" algn="ctr">
              <a:buNone/>
            </a:pPr>
            <a:endParaRPr lang="en-US" sz="2000" b="1" dirty="0"/>
          </a:p>
          <a:p>
            <a:r>
              <a:rPr lang="en-US" sz="2000" dirty="0">
                <a:solidFill>
                  <a:srgbClr val="5FCBEF"/>
                </a:solidFill>
              </a:rPr>
              <a:t>Rayon: </a:t>
            </a:r>
            <a:r>
              <a:rPr lang="en-US" sz="2000" dirty="0"/>
              <a:t>resource reservation framework (</a:t>
            </a:r>
            <a:r>
              <a:rPr lang="en-US" sz="2000" dirty="0">
                <a:hlinkClick r:id="rId2"/>
              </a:rPr>
              <a:t>YARN-1051</a:t>
            </a:r>
            <a:r>
              <a:rPr lang="en-US" sz="2000" dirty="0"/>
              <a:t>)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br>
              <a:rPr lang="en-US" sz="2000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rgbClr val="5FCBEF"/>
                </a:solidFill>
              </a:rPr>
              <a:t>Mercury: </a:t>
            </a:r>
            <a:r>
              <a:rPr lang="en-US" sz="2000" dirty="0"/>
              <a:t>introduce container types and node-level queueing (</a:t>
            </a:r>
            <a:r>
              <a:rPr lang="en-US" sz="2000" dirty="0">
                <a:hlinkClick r:id="rId3"/>
              </a:rPr>
              <a:t>YARN-2877</a:t>
            </a:r>
            <a:r>
              <a:rPr lang="en-US" sz="2000" dirty="0"/>
              <a:t>)</a:t>
            </a:r>
          </a:p>
          <a:p>
            <a:pPr marL="0" indent="0" algn="ctr"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rgbClr val="5FCBEF"/>
                </a:solidFill>
                <a:highlight>
                  <a:srgbClr val="FFFF00"/>
                </a:highlight>
              </a:rPr>
              <a:t>Federation: </a:t>
            </a:r>
            <a:r>
              <a:rPr lang="en-US" sz="2000" dirty="0">
                <a:highlight>
                  <a:srgbClr val="FFFF00"/>
                </a:highlight>
              </a:rPr>
              <a:t>“federate” multiple YARN clusters (</a:t>
            </a:r>
            <a:r>
              <a:rPr lang="en-US" sz="2000" dirty="0">
                <a:highlight>
                  <a:srgbClr val="FFFF00"/>
                </a:highlight>
                <a:hlinkClick r:id="rId4"/>
              </a:rPr>
              <a:t>YARN-2915</a:t>
            </a:r>
            <a:r>
              <a:rPr lang="en-US" sz="2000" dirty="0">
                <a:highlight>
                  <a:srgbClr val="FFFF00"/>
                </a:highlight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963" y="191099"/>
            <a:ext cx="465667" cy="46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8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838200" y="80117"/>
            <a:ext cx="10515600" cy="127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0090"/>
                </a:solidFill>
              </a:rPr>
              <a:t>YARN Federation in Apache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55" y="1934699"/>
            <a:ext cx="11109890" cy="5684941"/>
          </a:xfrm>
        </p:spPr>
        <p:txBody>
          <a:bodyPr>
            <a:normAutofit/>
          </a:bodyPr>
          <a:lstStyle/>
          <a:p>
            <a:r>
              <a:rPr lang="en-US" dirty="0"/>
              <a:t>Umbrella JIRA: </a:t>
            </a:r>
            <a:r>
              <a:rPr lang="en-US" dirty="0">
                <a:hlinkClick r:id="rId3"/>
              </a:rPr>
              <a:t>YARN-2915</a:t>
            </a:r>
            <a:endParaRPr lang="en-US" dirty="0"/>
          </a:p>
          <a:p>
            <a:pPr lvl="1"/>
            <a:r>
              <a:rPr lang="en-US" dirty="0"/>
              <a:t>Includes detailed design proposal and e2e patch</a:t>
            </a:r>
          </a:p>
          <a:p>
            <a:r>
              <a:rPr lang="en-US" dirty="0"/>
              <a:t>Federation branch created and API patches posted</a:t>
            </a:r>
          </a:p>
          <a:p>
            <a:r>
              <a:rPr lang="en-US" dirty="0"/>
              <a:t>You are welcome to join and contribute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/>
              <a:t>Thanks: Wangda, Karthik, Vinod, Jian….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9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563282" y="0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00009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13432" y="2414016"/>
            <a:ext cx="7434072" cy="2441447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4800" b="1" dirty="0"/>
              <a:t>Next</a:t>
            </a:r>
          </a:p>
          <a:p>
            <a:pPr marL="0" indent="0" algn="ctr">
              <a:buNone/>
            </a:pPr>
            <a:r>
              <a:rPr lang="en-US" sz="4800" dirty="0"/>
              <a:t>YARN Federation Architecture</a:t>
            </a:r>
          </a:p>
          <a:p>
            <a:pPr marL="0" indent="0" algn="ctr">
              <a:buNone/>
            </a:pPr>
            <a:r>
              <a:rPr lang="en-US" sz="4800" dirty="0"/>
              <a:t>by Kishore Chaliparambil</a:t>
            </a:r>
            <a:endParaRPr lang="en-US" sz="2000" dirty="0"/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5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563282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0090"/>
                </a:solidFill>
              </a:rPr>
              <a:t>YARN Federation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941" y="1325563"/>
            <a:ext cx="10515600" cy="5090178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Enables applications to scale </a:t>
            </a:r>
            <a:r>
              <a:rPr lang="en-US" sz="3600"/>
              <a:t>to </a:t>
            </a:r>
            <a:r>
              <a:rPr lang="en-US" sz="3600" b="1"/>
              <a:t>100k</a:t>
            </a:r>
            <a:r>
              <a:rPr lang="en-US" sz="3600"/>
              <a:t> </a:t>
            </a:r>
            <a:r>
              <a:rPr lang="en-US" sz="3600" dirty="0"/>
              <a:t>of thousands of nodes</a:t>
            </a:r>
          </a:p>
          <a:p>
            <a:r>
              <a:rPr lang="en-US" sz="3600" dirty="0"/>
              <a:t>YARN Resource Manager (RM) is a single instance.</a:t>
            </a:r>
          </a:p>
          <a:p>
            <a:r>
              <a:rPr lang="en-US" sz="3600" dirty="0"/>
              <a:t> Scalability of RM is affected by</a:t>
            </a:r>
          </a:p>
          <a:p>
            <a:pPr lvl="1"/>
            <a:r>
              <a:rPr lang="en-US" sz="3200" dirty="0"/>
              <a:t>Cardinality: |</a:t>
            </a:r>
            <a:r>
              <a:rPr lang="en-US" sz="3200" b="1" dirty="0"/>
              <a:t>nodes</a:t>
            </a:r>
            <a:r>
              <a:rPr lang="en-US" sz="3200" dirty="0"/>
              <a:t>|, |</a:t>
            </a:r>
            <a:r>
              <a:rPr lang="en-US" sz="3200" b="1" dirty="0"/>
              <a:t>apps</a:t>
            </a:r>
            <a:r>
              <a:rPr lang="en-US" sz="3200" dirty="0"/>
              <a:t>|, |</a:t>
            </a:r>
            <a:r>
              <a:rPr lang="en-US" sz="3200" b="1" dirty="0"/>
              <a:t>tasks</a:t>
            </a:r>
            <a:r>
              <a:rPr lang="en-US" sz="3200" dirty="0"/>
              <a:t>|</a:t>
            </a:r>
          </a:p>
          <a:p>
            <a:pPr lvl="1"/>
            <a:r>
              <a:rPr lang="en-US" sz="3200" dirty="0"/>
              <a:t>Frequency: NM and AM </a:t>
            </a:r>
            <a:r>
              <a:rPr lang="en-US" sz="3200" b="1" dirty="0"/>
              <a:t>heartbeat</a:t>
            </a:r>
            <a:r>
              <a:rPr lang="en-US" sz="3200" dirty="0"/>
              <a:t> intervals, task </a:t>
            </a:r>
            <a:r>
              <a:rPr lang="en-US" sz="3200" b="1" dirty="0"/>
              <a:t>duration</a:t>
            </a:r>
          </a:p>
          <a:p>
            <a:r>
              <a:rPr lang="en-US" sz="3600" dirty="0"/>
              <a:t>YARN is battle-tested on 4-8k nodes</a:t>
            </a:r>
          </a:p>
          <a:p>
            <a:r>
              <a:rPr lang="en-US" sz="3600" dirty="0"/>
              <a:t>@Microsoft: &gt;50k node clusters, short lived tasks</a:t>
            </a:r>
          </a:p>
          <a:p>
            <a:r>
              <a:rPr lang="en-US" sz="3600" dirty="0"/>
              <a:t>So how does federation work?</a:t>
            </a:r>
          </a:p>
          <a:p>
            <a:endParaRPr lang="en-US" sz="3600" dirty="0"/>
          </a:p>
          <a:p>
            <a:pPr marL="457200" lvl="1" indent="0">
              <a:buNone/>
            </a:pPr>
            <a:endParaRPr lang="en-US" sz="3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4468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817747" y="3973745"/>
            <a:ext cx="2914122" cy="2320787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Yarn Sub-Cluster #1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3775436" y="5095155"/>
            <a:ext cx="873377" cy="328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828800" y="1868787"/>
            <a:ext cx="8855765" cy="1331585"/>
          </a:xfrm>
          <a:prstGeom prst="rect">
            <a:avLst/>
          </a:prstGeom>
          <a:ln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05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939748" y="2077250"/>
            <a:ext cx="2542578" cy="9445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05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70443" y="3973745"/>
            <a:ext cx="2914122" cy="2320787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Yarn Sub-Cluster #3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97791" y="3973744"/>
            <a:ext cx="2914122" cy="2320787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Yarn Sub-Cluster #2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08119" y="4307933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08119" y="4702375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8119" y="5096816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08119" y="5491257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08119" y="5885699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Task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41487" y="4309594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41487" y="4704036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1487" y="5098477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41487" y="5492919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41487" y="5887360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74856" y="4307933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74856" y="4702375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74856" y="5491257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74856" y="5885699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76672" y="4307933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876672" y="4702375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76672" y="5096816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76672" y="5491257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76672" y="5885699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10041" y="4309594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10041" y="4704036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10041" y="5098477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10041" y="5492919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10041" y="5887360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Task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743409" y="4307933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43409" y="4702375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43409" y="5096816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43409" y="5491257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43409" y="5885699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836953" y="4316105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RM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36953" y="4710547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Task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836953" y="5104988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836953" y="5499429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836953" y="5893871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770321" y="4317766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770321" y="4712208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770321" y="5106649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770321" y="5501090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770321" y="5895532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703690" y="4316105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703690" y="4710547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703690" y="5104988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703690" y="5499429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703690" y="5893871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403966" y="2251187"/>
            <a:ext cx="1843280" cy="59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AM RM Proxy Service</a:t>
            </a:r>
          </a:p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(Per Node)</a:t>
            </a:r>
          </a:p>
        </p:txBody>
      </p:sp>
      <p:sp>
        <p:nvSpPr>
          <p:cNvPr id="60" name="Flowchart: Magnetic Disk 59"/>
          <p:cNvSpPr/>
          <p:nvPr/>
        </p:nvSpPr>
        <p:spPr>
          <a:xfrm>
            <a:off x="5145108" y="2251187"/>
            <a:ext cx="901366" cy="63534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Policy</a:t>
            </a:r>
          </a:p>
        </p:txBody>
      </p:sp>
      <p:sp>
        <p:nvSpPr>
          <p:cNvPr id="62" name="Flowchart: Magnetic Disk 61"/>
          <p:cNvSpPr/>
          <p:nvPr/>
        </p:nvSpPr>
        <p:spPr>
          <a:xfrm>
            <a:off x="6378901" y="2251187"/>
            <a:ext cx="901366" cy="63534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State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122825" y="2255800"/>
            <a:ext cx="1843280" cy="59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Router Service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387602" y="976488"/>
            <a:ext cx="1315974" cy="53502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YARN Client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13425" y="2222864"/>
            <a:ext cx="973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Federation</a:t>
            </a:r>
          </a:p>
          <a:p>
            <a:pPr algn="ctr"/>
            <a:r>
              <a:rPr lang="en-US" sz="1400" dirty="0"/>
              <a:t>Services</a:t>
            </a:r>
          </a:p>
        </p:txBody>
      </p:sp>
      <p:cxnSp>
        <p:nvCxnSpPr>
          <p:cNvPr id="80" name="Straight Arrow Connector 79"/>
          <p:cNvCxnSpPr>
            <a:endCxn id="64" idx="0"/>
          </p:cNvCxnSpPr>
          <p:nvPr/>
        </p:nvCxnSpPr>
        <p:spPr>
          <a:xfrm>
            <a:off x="9325606" y="1416424"/>
            <a:ext cx="0" cy="834763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81" idx="1"/>
          </p:cNvCxnSpPr>
          <p:nvPr/>
        </p:nvCxnSpPr>
        <p:spPr>
          <a:xfrm flipV="1">
            <a:off x="3966105" y="2549503"/>
            <a:ext cx="973643" cy="2563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1"/>
            <a:endCxn id="81" idx="3"/>
          </p:cNvCxnSpPr>
          <p:nvPr/>
        </p:nvCxnSpPr>
        <p:spPr>
          <a:xfrm flipH="1">
            <a:off x="7482326" y="2547453"/>
            <a:ext cx="921640" cy="2050"/>
          </a:xfrm>
          <a:prstGeom prst="straightConnector1">
            <a:avLst/>
          </a:prstGeom>
          <a:ln w="28575" cmpd="sng">
            <a:solidFill>
              <a:srgbClr val="008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5" idx="2"/>
            <a:endCxn id="68" idx="0"/>
          </p:cNvCxnSpPr>
          <p:nvPr/>
        </p:nvCxnSpPr>
        <p:spPr>
          <a:xfrm flipH="1">
            <a:off x="3044465" y="1511517"/>
            <a:ext cx="1124" cy="744283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8770321" y="4712209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8770321" y="5106650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8770321" y="5501091"/>
            <a:ext cx="873377" cy="32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13425" y="4710547"/>
            <a:ext cx="1075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YARN</a:t>
            </a:r>
          </a:p>
          <a:p>
            <a:pPr algn="ctr"/>
            <a:r>
              <a:rPr lang="en-US" sz="1400" dirty="0"/>
              <a:t>Sub Clusters</a:t>
            </a:r>
          </a:p>
        </p:txBody>
      </p:sp>
      <p:cxnSp>
        <p:nvCxnSpPr>
          <p:cNvPr id="206" name="Elbow Connector 205"/>
          <p:cNvCxnSpPr>
            <a:stCxn id="68" idx="2"/>
          </p:cNvCxnSpPr>
          <p:nvPr/>
        </p:nvCxnSpPr>
        <p:spPr>
          <a:xfrm rot="5400000">
            <a:off x="1964836" y="3228304"/>
            <a:ext cx="1459603" cy="699657"/>
          </a:xfrm>
          <a:prstGeom prst="bentConnector3">
            <a:avLst>
              <a:gd name="adj1" fmla="val 63396"/>
            </a:avLst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4" idx="2"/>
            <a:endCxn id="12" idx="3"/>
          </p:cNvCxnSpPr>
          <p:nvPr/>
        </p:nvCxnSpPr>
        <p:spPr>
          <a:xfrm flipH="1">
            <a:off x="2781496" y="2843718"/>
            <a:ext cx="6544110" cy="1628291"/>
          </a:xfrm>
          <a:prstGeom prst="straightConnector1">
            <a:avLst/>
          </a:prstGeom>
          <a:ln w="28575" cmpd="sng"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64" idx="2"/>
            <a:endCxn id="27" idx="3"/>
          </p:cNvCxnSpPr>
          <p:nvPr/>
        </p:nvCxnSpPr>
        <p:spPr>
          <a:xfrm flipH="1">
            <a:off x="5750049" y="2843718"/>
            <a:ext cx="3575557" cy="1628291"/>
          </a:xfrm>
          <a:prstGeom prst="straightConnector1">
            <a:avLst/>
          </a:prstGeom>
          <a:ln w="28575" cmpd="sng"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64" idx="2"/>
            <a:endCxn id="42" idx="0"/>
          </p:cNvCxnSpPr>
          <p:nvPr/>
        </p:nvCxnSpPr>
        <p:spPr>
          <a:xfrm flipH="1">
            <a:off x="8273642" y="2843718"/>
            <a:ext cx="1051964" cy="1472387"/>
          </a:xfrm>
          <a:prstGeom prst="straightConnector1">
            <a:avLst/>
          </a:prstGeom>
          <a:ln w="28575" cmpd="sng"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211" idx="3"/>
            <a:endCxn id="43" idx="3"/>
          </p:cNvCxnSpPr>
          <p:nvPr/>
        </p:nvCxnSpPr>
        <p:spPr>
          <a:xfrm flipH="1">
            <a:off x="8710330" y="1269317"/>
            <a:ext cx="1051964" cy="3605306"/>
          </a:xfrm>
          <a:prstGeom prst="bentConnector3">
            <a:avLst>
              <a:gd name="adj1" fmla="val -120995"/>
            </a:avLst>
          </a:prstGeom>
          <a:ln w="28575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>
            <a:stCxn id="211" idx="3"/>
            <a:endCxn id="36" idx="3"/>
          </p:cNvCxnSpPr>
          <p:nvPr/>
        </p:nvCxnSpPr>
        <p:spPr>
          <a:xfrm flipH="1">
            <a:off x="6683418" y="1269317"/>
            <a:ext cx="3078876" cy="4782119"/>
          </a:xfrm>
          <a:prstGeom prst="bentConnector3">
            <a:avLst>
              <a:gd name="adj1" fmla="val -50507"/>
            </a:avLst>
          </a:prstGeom>
          <a:ln w="28575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211" idx="3"/>
            <a:endCxn id="16" idx="2"/>
          </p:cNvCxnSpPr>
          <p:nvPr/>
        </p:nvCxnSpPr>
        <p:spPr>
          <a:xfrm flipH="1">
            <a:off x="2344808" y="1269317"/>
            <a:ext cx="7417486" cy="4944534"/>
          </a:xfrm>
          <a:prstGeom prst="bentConnector4">
            <a:avLst>
              <a:gd name="adj1" fmla="val -24389"/>
              <a:gd name="adj2" fmla="val 107819"/>
            </a:avLst>
          </a:prstGeom>
          <a:ln w="28575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5145108" y="6334780"/>
            <a:ext cx="223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Servers in Datacenter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74856" y="5091171"/>
            <a:ext cx="873377" cy="332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AM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8888917" y="1105241"/>
            <a:ext cx="873377" cy="328152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AM</a:t>
            </a:r>
          </a:p>
        </p:txBody>
      </p:sp>
      <p:sp>
        <p:nvSpPr>
          <p:cNvPr id="76" name="Title 1"/>
          <p:cNvSpPr>
            <a:spLocks noGrp="1"/>
          </p:cNvSpPr>
          <p:nvPr>
            <p:ph type="title"/>
          </p:nvPr>
        </p:nvSpPr>
        <p:spPr>
          <a:xfrm>
            <a:off x="563282" y="0"/>
            <a:ext cx="10515600" cy="93950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0090"/>
                </a:solidFill>
              </a:rPr>
              <a:t>Federation Architecture</a:t>
            </a:r>
          </a:p>
        </p:txBody>
      </p:sp>
      <p:sp>
        <p:nvSpPr>
          <p:cNvPr id="2" name="Speech Bubble: Rectangle with Corners Rounded 1"/>
          <p:cNvSpPr/>
          <p:nvPr/>
        </p:nvSpPr>
        <p:spPr>
          <a:xfrm>
            <a:off x="4781228" y="2025249"/>
            <a:ext cx="3513720" cy="994666"/>
          </a:xfrm>
          <a:prstGeom prst="wedgeRoundRectCallout">
            <a:avLst>
              <a:gd name="adj1" fmla="val -83889"/>
              <a:gd name="adj2" fmla="val 1035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Implements Client-RM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Stateless, Scalable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Multiple Instances with Load Balancer</a:t>
            </a:r>
          </a:p>
        </p:txBody>
      </p:sp>
      <p:sp>
        <p:nvSpPr>
          <p:cNvPr id="78" name="Speech Bubble: Rectangle with Corners Rounded 77"/>
          <p:cNvSpPr/>
          <p:nvPr/>
        </p:nvSpPr>
        <p:spPr>
          <a:xfrm>
            <a:off x="4497992" y="731489"/>
            <a:ext cx="3513720" cy="1021660"/>
          </a:xfrm>
          <a:prstGeom prst="wedgeRoundRectCallout">
            <a:avLst>
              <a:gd name="adj1" fmla="val 75363"/>
              <a:gd name="adj2" fmla="val 11095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Implements AM-RM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Hosted in NM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Intercepts all AM-RM communications</a:t>
            </a:r>
          </a:p>
        </p:txBody>
      </p:sp>
      <p:sp>
        <p:nvSpPr>
          <p:cNvPr id="79" name="Speech Bubble: Rectangle with Corners Rounded 78"/>
          <p:cNvSpPr/>
          <p:nvPr/>
        </p:nvSpPr>
        <p:spPr>
          <a:xfrm>
            <a:off x="3788304" y="2856050"/>
            <a:ext cx="3888039" cy="787011"/>
          </a:xfrm>
          <a:prstGeom prst="wedgeRoundRectCallout">
            <a:avLst>
              <a:gd name="adj1" fmla="val -60507"/>
              <a:gd name="adj2" fmla="val 10040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Sub-clusters are unmodified standalone YARN clusters with about 6K nodes.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24555" y="3367581"/>
            <a:ext cx="136041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Start Containers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513200" y="3311104"/>
            <a:ext cx="12479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Submit App</a:t>
            </a:r>
          </a:p>
        </p:txBody>
      </p:sp>
      <p:sp>
        <p:nvSpPr>
          <p:cNvPr id="84" name="Speech Bubble: Rectangle with Corners Rounded 83"/>
          <p:cNvSpPr/>
          <p:nvPr/>
        </p:nvSpPr>
        <p:spPr>
          <a:xfrm>
            <a:off x="4147573" y="665199"/>
            <a:ext cx="4198314" cy="987660"/>
          </a:xfrm>
          <a:prstGeom prst="wedgeRoundRectCallout">
            <a:avLst>
              <a:gd name="adj1" fmla="val 67247"/>
              <a:gd name="adj2" fmla="val 230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Voila! Applications can transparently </a:t>
            </a:r>
            <a:r>
              <a:rPr lang="en-US" sz="1600" i="1" dirty="0"/>
              <a:t>span</a:t>
            </a:r>
            <a:r>
              <a:rPr lang="en-US" sz="1600" dirty="0"/>
              <a:t> across multiple YARN sub clusters and scale to Datacenter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code change in any application</a:t>
            </a:r>
          </a:p>
        </p:txBody>
      </p:sp>
      <p:sp>
        <p:nvSpPr>
          <p:cNvPr id="87" name="Speech Bubble: Rectangle with Corners Rounded 86"/>
          <p:cNvSpPr/>
          <p:nvPr/>
        </p:nvSpPr>
        <p:spPr>
          <a:xfrm>
            <a:off x="4318852" y="1155431"/>
            <a:ext cx="3906525" cy="586638"/>
          </a:xfrm>
          <a:prstGeom prst="wedgeRoundRectCallout">
            <a:avLst>
              <a:gd name="adj1" fmla="val -6705"/>
              <a:gd name="adj2" fmla="val 9914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Centralized, highly-available repository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RDBMS, Zookeeper, HDFS,…</a:t>
            </a:r>
          </a:p>
        </p:txBody>
      </p:sp>
    </p:spTree>
    <p:extLst>
      <p:ext uri="{BB962C8B-B14F-4D97-AF65-F5344CB8AC3E}">
        <p14:creationId xmlns:p14="http://schemas.microsoft.com/office/powerpoint/2010/main" val="376655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0.4194 -0.58288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4" y="-29144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0.41797 -0.58288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98" y="-2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3" dur="1000" fill="hold"/>
                                        <p:tgtEl>
                                          <p:spTgt spid="2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8" grpId="0" animBg="1"/>
      <p:bldP spid="81" grpId="0" animBg="1"/>
      <p:bldP spid="9" grpId="0" animBg="1"/>
      <p:bldP spid="10" grpId="0" animBg="1"/>
      <p:bldP spid="64" grpId="0" animBg="1"/>
      <p:bldP spid="60" grpId="0" animBg="1"/>
      <p:bldP spid="62" grpId="0" animBg="1"/>
      <p:bldP spid="68" grpId="0" animBg="1"/>
      <p:bldP spid="75" grpId="0" animBg="1"/>
      <p:bldP spid="77" grpId="0"/>
      <p:bldP spid="205" grpId="0"/>
      <p:bldP spid="217" grpId="0"/>
      <p:bldP spid="24" grpId="0" uiExpand="1" build="allAtOnce" animBg="1"/>
      <p:bldP spid="211" grpId="0" animBg="1"/>
      <p:bldP spid="211" grpId="1" animBg="1"/>
      <p:bldP spid="2" grpId="0" animBg="1"/>
      <p:bldP spid="2" grpId="1" animBg="1"/>
      <p:bldP spid="78" grpId="0" animBg="1"/>
      <p:bldP spid="78" grpId="1" animBg="1"/>
      <p:bldP spid="79" grpId="0" animBg="1"/>
      <p:bldP spid="79" grpId="1" animBg="1"/>
      <p:bldP spid="3" grpId="0" animBg="1"/>
      <p:bldP spid="3" grpId="1" animBg="1"/>
      <p:bldP spid="86" grpId="0" animBg="1"/>
      <p:bldP spid="86" grpId="1" animBg="1"/>
      <p:bldP spid="84" grpId="0" animBg="1"/>
      <p:bldP spid="84" grpId="1" animBg="1"/>
      <p:bldP spid="87" grpId="0" animBg="1"/>
      <p:bldP spid="8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03210651C6FA418BFF7D69E065ADEC" ma:contentTypeVersion="4" ma:contentTypeDescription="Create a new document." ma:contentTypeScope="" ma:versionID="2b096cab5e0522cc2052b32bc8fdb3d6">
  <xsd:schema xmlns:xsd="http://www.w3.org/2001/XMLSchema" xmlns:xs="http://www.w3.org/2001/XMLSchema" xmlns:p="http://schemas.microsoft.com/office/2006/metadata/properties" xmlns:ns1="http://schemas.microsoft.com/sharepoint/v3" xmlns:ns2="53b21a11-d38a-4572-96f9-de6277f02ec5" targetNamespace="http://schemas.microsoft.com/office/2006/metadata/properties" ma:root="true" ma:fieldsID="79feac7566ec20042b19d066a87dd27a" ns1:_="" ns2:_="">
    <xsd:import namespace="http://schemas.microsoft.com/sharepoint/v3"/>
    <xsd:import namespace="53b21a11-d38a-4572-96f9-de6277f02ec5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b21a11-d38a-4572-96f9-de6277f02e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SharedWithUsers xmlns="53b21a11-d38a-4572-96f9-de6277f02ec5">
      <UserInfo>
        <DisplayName>Kishore Chaliparambil</DisplayName>
        <AccountId>56</AccountId>
        <AccountType/>
      </UserInfo>
      <UserInfo>
        <DisplayName>Giovanni Matteo Fumarola</DisplayName>
        <AccountId>641</AccountId>
        <AccountType/>
      </UserInfo>
      <UserInfo>
        <DisplayName>Carlo Curino</DisplayName>
        <AccountId>51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D354FA8-6441-423D-9A56-EF2B8DB10F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3b21a11-d38a-4572-96f9-de6277f02e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486C9E-976B-460F-BB4C-2C3B909A7C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215808-9F34-4CA3-B702-9477EBF9696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53b21a11-d38a-4572-96f9-de6277f02ec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15707</TotalTime>
  <Words>1094</Words>
  <Application>Microsoft Office PowerPoint</Application>
  <PresentationFormat>Widescreen</PresentationFormat>
  <Paragraphs>392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Segoe UI Light</vt:lpstr>
      <vt:lpstr>Wingdings</vt:lpstr>
      <vt:lpstr>Office Theme</vt:lpstr>
      <vt:lpstr>YARN Federation (YARN-2915)</vt:lpstr>
      <vt:lpstr>Who are we?</vt:lpstr>
      <vt:lpstr>Agenda</vt:lpstr>
      <vt:lpstr>YARN @MS</vt:lpstr>
      <vt:lpstr>YARN @MS: Innovate and Contribute</vt:lpstr>
      <vt:lpstr>YARN Federation in Apache</vt:lpstr>
      <vt:lpstr>PowerPoint Presentation</vt:lpstr>
      <vt:lpstr>YARN Federation</vt:lpstr>
      <vt:lpstr>Federation Architecture</vt:lpstr>
      <vt:lpstr>AM RM Proxy Service Internals</vt:lpstr>
      <vt:lpstr>PowerPoint Presentation</vt:lpstr>
      <vt:lpstr>Federation: Policy Engine</vt:lpstr>
      <vt:lpstr>Federation Policies</vt:lpstr>
      <vt:lpstr>Tackling hard problems with policies</vt:lpstr>
      <vt:lpstr>Spectrum of options: Full Partitioning</vt:lpstr>
      <vt:lpstr>Spectrum of options: Full Replication</vt:lpstr>
      <vt:lpstr>Spectrum of options: Dynamic Partial Replication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Scale Out Resource Management: YARN++</dc:title>
  <dc:creator>Subramaniam Venkatraman Krishnan</dc:creator>
  <cp:lastModifiedBy>Carlo Curino</cp:lastModifiedBy>
  <cp:revision>354</cp:revision>
  <dcterms:created xsi:type="dcterms:W3CDTF">2016-05-27T00:34:14Z</dcterms:created>
  <dcterms:modified xsi:type="dcterms:W3CDTF">2016-06-29T16:24:46Z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0x010100C003210651C6FA418BFF7D69E065ADEC</vt:lpwstr>
  </property>
</Properties>
</file>