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57" r:id="rId3"/>
    <p:sldId id="370" r:id="rId4"/>
    <p:sldId id="371" r:id="rId5"/>
    <p:sldId id="372" r:id="rId6"/>
    <p:sldId id="373" r:id="rId7"/>
    <p:sldId id="369" r:id="rId8"/>
    <p:sldId id="262" r:id="rId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3692"/>
  </p:normalViewPr>
  <p:slideViewPr>
    <p:cSldViewPr snapToGrid="0" snapToObjects="1">
      <p:cViewPr varScale="1">
        <p:scale>
          <a:sx n="78" d="100"/>
          <a:sy n="78" d="100"/>
        </p:scale>
        <p:origin x="-26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5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561A-9830-4400-9DF2-77493EBCA53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DBDB-A726-4F18-B575-32BFBF1CD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5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3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1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2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3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5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6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7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8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0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1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2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3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4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1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2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3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4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5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6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7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8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9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5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7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6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35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36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7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8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9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0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1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2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3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4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45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7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8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9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0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62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3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4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5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7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9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0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1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2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73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74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7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7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17019" y="2649451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80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90" name="文本占位符 8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63130" y="3731836"/>
            <a:ext cx="35702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平台方案汇报</a:t>
            </a:r>
            <a:endParaRPr lang="zh-CN" altLang="en-US" dirty="0"/>
          </a:p>
        </p:txBody>
      </p:sp>
      <p:sp>
        <p:nvSpPr>
          <p:cNvPr id="77" name="文本占位符 76"/>
          <p:cNvSpPr>
            <a:spLocks noGrp="1"/>
          </p:cNvSpPr>
          <p:nvPr>
            <p:ph type="body" sz="quarter" idx="16" hasCustomPrompt="1"/>
          </p:nvPr>
        </p:nvSpPr>
        <p:spPr>
          <a:xfrm>
            <a:off x="6103938" y="5061810"/>
            <a:ext cx="4813300" cy="923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 smtClean="0"/>
              <a:t>苏州研发中心</a:t>
            </a:r>
            <a:endParaRPr lang="zh-CN" altLang="en-US" dirty="0"/>
          </a:p>
        </p:txBody>
      </p:sp>
      <p:sp>
        <p:nvSpPr>
          <p:cNvPr id="92" name="文本占位符 76"/>
          <p:cNvSpPr>
            <a:spLocks noGrp="1"/>
          </p:cNvSpPr>
          <p:nvPr>
            <p:ph type="body" sz="quarter" idx="17" hasCustomPrompt="1"/>
          </p:nvPr>
        </p:nvSpPr>
        <p:spPr>
          <a:xfrm>
            <a:off x="6103938" y="4781351"/>
            <a:ext cx="4813300" cy="2738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PRESENTED </a:t>
            </a:r>
            <a:r>
              <a:rPr lang="en-US" altLang="zh-CN" dirty="0" smtClean="0"/>
              <a:t>BY</a:t>
            </a:r>
            <a:endParaRPr lang="zh-CN" altLang="en-US" dirty="0"/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02" y="15210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c.office.msn.com.cn/t/1/7ED2490309B9A21E19CC4A6B31EDAE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13" t="-599" r="21702" b="-169"/>
          <a:stretch>
            <a:fillRect/>
          </a:stretch>
        </p:blipFill>
        <p:spPr bwMode="auto">
          <a:xfrm>
            <a:off x="-1" y="-50800"/>
            <a:ext cx="4484811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平行四边形 4"/>
          <p:cNvSpPr/>
          <p:nvPr userDrawn="1"/>
        </p:nvSpPr>
        <p:spPr>
          <a:xfrm>
            <a:off x="3104250" y="-50800"/>
            <a:ext cx="2180513" cy="6908800"/>
          </a:xfrm>
          <a:prstGeom prst="parallelogram">
            <a:avLst>
              <a:gd name="adj" fmla="val 241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1" name="任意多边形 10"/>
          <p:cNvSpPr/>
          <p:nvPr userDrawn="1"/>
        </p:nvSpPr>
        <p:spPr>
          <a:xfrm rot="5400000">
            <a:off x="5224584" y="-109421"/>
            <a:ext cx="1742837" cy="12192002"/>
          </a:xfrm>
          <a:custGeom>
            <a:avLst/>
            <a:gdLst>
              <a:gd name="connsiteX0" fmla="*/ 0 w 1742837"/>
              <a:gd name="connsiteY0" fmla="*/ 0 h 12192002"/>
              <a:gd name="connsiteX1" fmla="*/ 1082438 w 1742837"/>
              <a:gd name="connsiteY1" fmla="*/ 0 h 12192002"/>
              <a:gd name="connsiteX2" fmla="*/ 1082438 w 1742837"/>
              <a:gd name="connsiteY2" fmla="*/ 3 h 12192002"/>
              <a:gd name="connsiteX3" fmla="*/ 1742837 w 1742837"/>
              <a:gd name="connsiteY3" fmla="*/ 3 h 12192002"/>
              <a:gd name="connsiteX4" fmla="*/ 1742836 w 1742837"/>
              <a:gd name="connsiteY4" fmla="*/ 12192002 h 12192002"/>
              <a:gd name="connsiteX5" fmla="*/ 1082437 w 1742837"/>
              <a:gd name="connsiteY5" fmla="*/ 12192002 h 12192002"/>
              <a:gd name="connsiteX6" fmla="*/ 1082437 w 1742837"/>
              <a:gd name="connsiteY6" fmla="*/ 12191910 h 12192002"/>
              <a:gd name="connsiteX7" fmla="*/ 1077970 w 1742837"/>
              <a:gd name="connsiteY7" fmla="*/ 11363467 h 12192002"/>
              <a:gd name="connsiteX8" fmla="*/ 42084 w 1742837"/>
              <a:gd name="connsiteY8" fmla="*/ 208233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837" h="12192002">
                <a:moveTo>
                  <a:pt x="0" y="0"/>
                </a:moveTo>
                <a:lnTo>
                  <a:pt x="1082438" y="0"/>
                </a:lnTo>
                <a:lnTo>
                  <a:pt x="1082438" y="3"/>
                </a:lnTo>
                <a:lnTo>
                  <a:pt x="1742837" y="3"/>
                </a:lnTo>
                <a:lnTo>
                  <a:pt x="1742836" y="12192002"/>
                </a:lnTo>
                <a:lnTo>
                  <a:pt x="1082437" y="12192002"/>
                </a:lnTo>
                <a:lnTo>
                  <a:pt x="1082437" y="12191910"/>
                </a:lnTo>
                <a:lnTo>
                  <a:pt x="1077970" y="11363467"/>
                </a:lnTo>
                <a:cubicBezTo>
                  <a:pt x="1033429" y="7240206"/>
                  <a:pt x="657858" y="3415267"/>
                  <a:pt x="42084" y="208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6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64951" y="6608765"/>
            <a:ext cx="52705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>
              <a:defRPr/>
            </a:pPr>
            <a:fld id="{80CB8C70-3851-4CC6-BAC8-F8ACF1324B07}" type="slidenum">
              <a:rPr lang="zh-CN" altLang="en-US" sz="1200" b="1" smtClean="0">
                <a:solidFill>
                  <a:srgbClr val="9BBB59"/>
                </a:solidFill>
                <a:latin typeface="微软雅黑" pitchFamily="34" charset="-122"/>
                <a:ea typeface="微软雅黑" pitchFamily="34" charset="-122"/>
              </a:rPr>
              <a:pPr algn="r">
                <a:defRPr/>
              </a:pPr>
              <a:t>‹#›</a:t>
            </a:fld>
            <a:endParaRPr lang="zh-CN" altLang="en-US" sz="1200" b="1" smtClean="0">
              <a:solidFill>
                <a:srgbClr val="9BBB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484" y="44624"/>
            <a:ext cx="10350011" cy="6115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32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1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en-US" altLang="zh-CN" dirty="0" smtClean="0"/>
              <a:t>Content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  <p:sp>
        <p:nvSpPr>
          <p:cNvPr id="25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8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整体认识</a:t>
            </a:r>
            <a:endParaRPr lang="zh-CN" altLang="en-US" dirty="0"/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技术方案</a:t>
            </a:r>
            <a:endParaRPr lang="zh-CN" altLang="en-US" dirty="0"/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案例说明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1443994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1582338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整体认识</a:t>
            </a:r>
            <a:endParaRPr lang="zh-CN" altLang="en-US" dirty="0"/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技术方案</a:t>
            </a:r>
            <a:endParaRPr lang="zh-CN" altLang="en-US" dirty="0"/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案例说明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17066" y="726122"/>
            <a:ext cx="6557868" cy="5086478"/>
            <a:chOff x="1180541" y="726122"/>
            <a:chExt cx="6557868" cy="5086478"/>
          </a:xfrm>
        </p:grpSpPr>
        <p:grpSp>
          <p:nvGrpSpPr>
            <p:cNvPr id="4" name="组合 3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54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17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13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2" name="任意多边形 81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 userDrawn="1"/>
        </p:nvCxnSpPr>
        <p:spPr>
          <a:xfrm>
            <a:off x="4707526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8"/>
          <p:cNvSpPr>
            <a:spLocks noGrp="1"/>
          </p:cNvSpPr>
          <p:nvPr>
            <p:ph type="body" sz="quarter" idx="10" hasCustomPrompt="1"/>
          </p:nvPr>
        </p:nvSpPr>
        <p:spPr>
          <a:xfrm>
            <a:off x="4529447" y="2649451"/>
            <a:ext cx="307080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 defTabSz="913765">
              <a:buNone/>
              <a:defRPr lang="zh-CN" altLang="en-US" sz="72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86" name="文本占位符 88"/>
          <p:cNvSpPr>
            <a:spLocks noGrp="1"/>
          </p:cNvSpPr>
          <p:nvPr>
            <p:ph type="body" sz="quarter" idx="11" hasCustomPrompt="1"/>
          </p:nvPr>
        </p:nvSpPr>
        <p:spPr>
          <a:xfrm>
            <a:off x="4633700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平台方案</a:t>
            </a:r>
            <a:endParaRPr lang="zh-CN" altLang="en-US" dirty="0"/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02" y="265738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One</a:t>
            </a:r>
            <a:endParaRPr kumimoji="1" lang="en-US" altLang="zh-CN" sz="2800" dirty="0"/>
          </a:p>
        </p:txBody>
      </p:sp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Two</a:t>
            </a:r>
            <a:endParaRPr kumimoji="1" lang="en-US" altLang="zh-CN" sz="2800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3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Three</a:t>
            </a:r>
            <a:endParaRPr kumimoji="1" lang="en-US" altLang="zh-CN" sz="2800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79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20415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96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c.office.msn.com.cn/t/75/EC775E05A9DF44A62710AC19D0BA18D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078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1599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</a:p>
        </p:txBody>
      </p:sp>
      <p:sp>
        <p:nvSpPr>
          <p:cNvPr id="13" name="任意多边形 12"/>
          <p:cNvSpPr/>
          <p:nvPr userDrawn="1"/>
        </p:nvSpPr>
        <p:spPr>
          <a:xfrm flipV="1">
            <a:off x="7438414" y="-1"/>
            <a:ext cx="4769663" cy="6865143"/>
          </a:xfrm>
          <a:custGeom>
            <a:avLst/>
            <a:gdLst>
              <a:gd name="connsiteX0" fmla="*/ 1082438 w 4769663"/>
              <a:gd name="connsiteY0" fmla="*/ 6865143 h 6865143"/>
              <a:gd name="connsiteX1" fmla="*/ 4769663 w 4769663"/>
              <a:gd name="connsiteY1" fmla="*/ 6865143 h 6865143"/>
              <a:gd name="connsiteX2" fmla="*/ 4769663 w 4769663"/>
              <a:gd name="connsiteY2" fmla="*/ 0 h 6865143"/>
              <a:gd name="connsiteX3" fmla="*/ 1082438 w 4769663"/>
              <a:gd name="connsiteY3" fmla="*/ 0 h 6865143"/>
              <a:gd name="connsiteX4" fmla="*/ 1082438 w 4769663"/>
              <a:gd name="connsiteY4" fmla="*/ 7142 h 6865143"/>
              <a:gd name="connsiteX5" fmla="*/ 0 w 4769663"/>
              <a:gd name="connsiteY5" fmla="*/ 7142 h 6865143"/>
              <a:gd name="connsiteX6" fmla="*/ 42084 w 4769663"/>
              <a:gd name="connsiteY6" fmla="*/ 124272 h 6865143"/>
              <a:gd name="connsiteX7" fmla="*/ 1082438 w 4769663"/>
              <a:gd name="connsiteY7" fmla="*/ 6865143 h 68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663" h="6865143">
                <a:moveTo>
                  <a:pt x="1082438" y="6865143"/>
                </a:moveTo>
                <a:lnTo>
                  <a:pt x="4769663" y="6865143"/>
                </a:lnTo>
                <a:lnTo>
                  <a:pt x="4769663" y="0"/>
                </a:lnTo>
                <a:lnTo>
                  <a:pt x="1082438" y="0"/>
                </a:lnTo>
                <a:lnTo>
                  <a:pt x="1082438" y="7142"/>
                </a:lnTo>
                <a:lnTo>
                  <a:pt x="0" y="7142"/>
                </a:lnTo>
                <a:lnTo>
                  <a:pt x="42084" y="124272"/>
                </a:lnTo>
                <a:cubicBezTo>
                  <a:pt x="698909" y="2048493"/>
                  <a:pt x="1082438" y="4368173"/>
                  <a:pt x="1082438" y="6865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61" r:id="rId6"/>
    <p:sldLayoutId id="2147483662" r:id="rId7"/>
    <p:sldLayoutId id="2147483663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docs/current/hadoop-project-dist/hadoop-hdfs/HDFSRouterFederation.html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020" y="3024120"/>
            <a:ext cx="7738712" cy="1716367"/>
          </a:xfrm>
        </p:spPr>
        <p:txBody>
          <a:bodyPr wrap="square"/>
          <a:lstStyle/>
          <a:p>
            <a:pPr algn="ctr"/>
            <a:r>
              <a:rPr lang="en-US" altLang="zh-CN" sz="5400" dirty="0" smtClean="0"/>
              <a:t>Router</a:t>
            </a:r>
          </a:p>
          <a:p>
            <a:pPr algn="ctr"/>
            <a:r>
              <a:rPr lang="en-US" altLang="zh-CN" sz="5400" dirty="0" smtClean="0"/>
              <a:t>Federation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dirty="0" smtClean="0"/>
              <a:t>苏州研发中心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PRESENT BY </a:t>
            </a:r>
            <a:r>
              <a:rPr lang="en-US" altLang="zh-CN" dirty="0" smtClean="0"/>
              <a:t>CMCC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Router Federation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5276" y="1433573"/>
            <a:ext cx="98198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/>
              <a:t>Router Federation</a:t>
            </a:r>
            <a:r>
              <a:rPr lang="zh-CN" altLang="en-US" sz="2400" dirty="0" smtClean="0"/>
              <a:t>是在</a:t>
            </a:r>
            <a:r>
              <a:rPr lang="en-US" altLang="zh-CN" sz="2400" dirty="0" smtClean="0"/>
              <a:t>hadoop3.0GA</a:t>
            </a:r>
            <a:r>
              <a:rPr lang="zh-CN" altLang="en-US" sz="2400" dirty="0" smtClean="0"/>
              <a:t>版本中引入的功能，并且合并到了</a:t>
            </a:r>
            <a:r>
              <a:rPr lang="en-US" altLang="zh-CN" sz="2400" dirty="0" smtClean="0"/>
              <a:t>Hadoop2.9</a:t>
            </a:r>
            <a:r>
              <a:rPr lang="zh-CN" altLang="en-US" sz="2400" dirty="0" smtClean="0"/>
              <a:t>版本中。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可以在官网上找到发布版本相关文档。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hadoop.apache.org/docs/current/hadoop-project-dist/hadoop-hdfs/HDFSRouterFederation.html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Router </a:t>
            </a:r>
            <a:r>
              <a:rPr lang="en-US" altLang="zh-CN" sz="2400" dirty="0" smtClean="0"/>
              <a:t>Federation</a:t>
            </a:r>
            <a:r>
              <a:rPr lang="zh-CN" altLang="en-US" sz="2400" dirty="0" smtClean="0"/>
              <a:t>是解决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扩展性问题的一个方案。对原先</a:t>
            </a:r>
            <a:r>
              <a:rPr lang="en-US" altLang="zh-CN" sz="2400" dirty="0" err="1" smtClean="0"/>
              <a:t>Federation+viewfs</a:t>
            </a:r>
            <a:r>
              <a:rPr lang="zh-CN" altLang="en-US" sz="2400" dirty="0" smtClean="0"/>
              <a:t>方案进行改进，可以理解成</a:t>
            </a:r>
            <a:r>
              <a:rPr lang="zh-CN" altLang="en-US" sz="2400" dirty="0" smtClean="0">
                <a:solidFill>
                  <a:srgbClr val="FF0000"/>
                </a:solidFill>
              </a:rPr>
              <a:t>服务端</a:t>
            </a:r>
            <a:r>
              <a:rPr lang="en-US" altLang="zh-CN" sz="2400" dirty="0" err="1" smtClean="0"/>
              <a:t>viewfs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相对</a:t>
            </a:r>
            <a:r>
              <a:rPr lang="zh-CN" altLang="en-US" sz="2400" dirty="0" smtClean="0"/>
              <a:t>于</a:t>
            </a:r>
            <a:r>
              <a:rPr lang="en-US" altLang="zh-CN" sz="2400" dirty="0" err="1" smtClean="0"/>
              <a:t>viewfs</a:t>
            </a:r>
            <a:r>
              <a:rPr lang="zh-CN" altLang="en-US" sz="2400" dirty="0" smtClean="0"/>
              <a:t>最大的好处在于做到对用户完全透明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577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整体架构</a:t>
            </a:r>
            <a:endParaRPr lang="zh-CN" altLang="en-US" dirty="0"/>
          </a:p>
        </p:txBody>
      </p:sp>
      <p:sp>
        <p:nvSpPr>
          <p:cNvPr id="3" name="AutoShape 2" descr="Router-based Federation Sequence Diagram | width=8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8" y="2323214"/>
            <a:ext cx="7753504" cy="2991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7922" y="1387929"/>
            <a:ext cx="31422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底层由多个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的子集群组成，可以是独立的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集群，也可以是</a:t>
            </a:r>
            <a:r>
              <a:rPr lang="en-US" altLang="zh-CN" dirty="0" smtClean="0"/>
              <a:t>Federation</a:t>
            </a:r>
            <a:r>
              <a:rPr lang="zh-CN" altLang="en-US" dirty="0" smtClean="0"/>
              <a:t>集群，或者他们的混合。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通常每个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节点上会部署一个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向客户端提供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接口的服务。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本身无状态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StateStore</a:t>
            </a:r>
            <a:r>
              <a:rPr lang="zh-CN" altLang="en-US" dirty="0" smtClean="0"/>
              <a:t>维护</a:t>
            </a:r>
            <a:r>
              <a:rPr lang="en-US" altLang="zh-CN" dirty="0" smtClean="0"/>
              <a:t>federation</a:t>
            </a:r>
            <a:r>
              <a:rPr lang="zh-CN" altLang="en-US" dirty="0" smtClean="0"/>
              <a:t>的状态信息，类似于</a:t>
            </a:r>
            <a:r>
              <a:rPr lang="en-US" altLang="zh-CN" dirty="0" err="1" smtClean="0"/>
              <a:t>viewFS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mounttable</a:t>
            </a:r>
            <a:r>
              <a:rPr lang="zh-CN" altLang="en-US" dirty="0" smtClean="0"/>
              <a:t>。默认的实现</a:t>
            </a:r>
            <a:r>
              <a:rPr lang="en-US" altLang="zh-CN" dirty="0" err="1" smtClean="0"/>
              <a:t>stateStore</a:t>
            </a:r>
            <a:r>
              <a:rPr lang="zh-CN" altLang="en-US" dirty="0" smtClean="0"/>
              <a:t>信息存放在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4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9715" y="2849336"/>
            <a:ext cx="4310742" cy="2318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02229" y="1265464"/>
            <a:ext cx="3004457" cy="726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StateStore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2653393" y="2163536"/>
            <a:ext cx="1094014" cy="620486"/>
          </a:xfrm>
          <a:prstGeom prst="upDownArrow">
            <a:avLst>
              <a:gd name="adj1" fmla="val 50000"/>
              <a:gd name="adj2" fmla="val 279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613" y="223118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同步</a:t>
            </a:r>
            <a:r>
              <a:rPr lang="en-US" altLang="zh-CN" dirty="0" err="1" smtClean="0"/>
              <a:t>mounttable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1450" y="2247510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同步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200150" y="5731329"/>
            <a:ext cx="4220936" cy="93889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</p:txBody>
      </p:sp>
      <p:sp>
        <p:nvSpPr>
          <p:cNvPr id="10" name="下箭头 9"/>
          <p:cNvSpPr/>
          <p:nvPr/>
        </p:nvSpPr>
        <p:spPr>
          <a:xfrm>
            <a:off x="3004457" y="5225143"/>
            <a:ext cx="547008" cy="506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51465" y="5339443"/>
            <a:ext cx="21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维护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心跳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498270" y="3135085"/>
            <a:ext cx="1796143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RPC Server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98270" y="4169228"/>
            <a:ext cx="1796143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Server</a:t>
            </a:r>
          </a:p>
        </p:txBody>
      </p:sp>
      <p:sp>
        <p:nvSpPr>
          <p:cNvPr id="14" name="椭圆 13"/>
          <p:cNvSpPr/>
          <p:nvPr/>
        </p:nvSpPr>
        <p:spPr>
          <a:xfrm>
            <a:off x="6049736" y="3494313"/>
            <a:ext cx="1877785" cy="8572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cxnSp>
        <p:nvCxnSpPr>
          <p:cNvPr id="16" name="直接箭头连接符 15"/>
          <p:cNvCxnSpPr>
            <a:stCxn id="14" idx="2"/>
            <a:endCxn id="12" idx="3"/>
          </p:cNvCxnSpPr>
          <p:nvPr/>
        </p:nvCxnSpPr>
        <p:spPr>
          <a:xfrm flipH="1" flipV="1">
            <a:off x="4294413" y="3494314"/>
            <a:ext cx="1755323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</p:cNvCxnSpPr>
          <p:nvPr/>
        </p:nvCxnSpPr>
        <p:spPr>
          <a:xfrm flipH="1">
            <a:off x="4294413" y="3922939"/>
            <a:ext cx="1755323" cy="605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9715" y="2849336"/>
            <a:ext cx="134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Router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2871" y="4457700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提供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27521" y="1183821"/>
            <a:ext cx="3608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Router</a:t>
            </a:r>
            <a:r>
              <a:rPr lang="zh-CN" altLang="en-US" dirty="0" smtClean="0"/>
              <a:t>通常部署在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节点上，本身无状态，通过</a:t>
            </a:r>
            <a:r>
              <a:rPr lang="en-US" altLang="zh-CN" dirty="0" smtClean="0"/>
              <a:t>ZK</a:t>
            </a:r>
            <a:r>
              <a:rPr lang="zh-CN" altLang="en-US" dirty="0" smtClean="0"/>
              <a:t>实现节点高可用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Router</a:t>
            </a:r>
            <a:r>
              <a:rPr lang="zh-CN" altLang="en-US" dirty="0" smtClean="0"/>
              <a:t>主要承担三方面角色：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，向客户端提供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的接口。负责处理统一路径到子集群路径的映射解析。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，通过</a:t>
            </a:r>
            <a:r>
              <a:rPr lang="en-US" altLang="zh-CN" dirty="0" err="1" smtClean="0"/>
              <a:t>StateStore</a:t>
            </a:r>
            <a:r>
              <a:rPr lang="zh-CN" altLang="en-US" dirty="0" smtClean="0"/>
              <a:t>维护映射关系（</a:t>
            </a:r>
            <a:r>
              <a:rPr lang="en-US" altLang="zh-CN" dirty="0" err="1" smtClean="0"/>
              <a:t>mounttable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，维护每个子集群的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可用性状态。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57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典型配置（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-site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963385"/>
            <a:ext cx="956037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dfs.nameservices</a:t>
            </a:r>
            <a:r>
              <a:rPr lang="en-US" altLang="zh-CN" sz="1400" dirty="0" smtClean="0"/>
              <a:t>=ns1,ns2,ns-fed</a:t>
            </a:r>
          </a:p>
          <a:p>
            <a:r>
              <a:rPr lang="en-US" altLang="zh-CN" sz="1400" dirty="0" smtClean="0"/>
              <a:t>dfs.nameservice.id=ns2 //router</a:t>
            </a:r>
            <a:r>
              <a:rPr lang="zh-CN" altLang="en-US" sz="1400" dirty="0" smtClean="0"/>
              <a:t>节点配置当前节点所在</a:t>
            </a:r>
            <a:r>
              <a:rPr lang="en-US" altLang="zh-CN" sz="1400" dirty="0" smtClean="0"/>
              <a:t>namespace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//federation-ha</a:t>
            </a:r>
            <a:r>
              <a:rPr lang="zh-CN" altLang="en-US" sz="1400" dirty="0" smtClean="0"/>
              <a:t>配置</a:t>
            </a:r>
            <a:endParaRPr lang="en-US" altLang="zh-CN" sz="1400" dirty="0"/>
          </a:p>
          <a:p>
            <a:r>
              <a:rPr lang="en-US" altLang="zh-CN" sz="1400" dirty="0" smtClean="0"/>
              <a:t>dfs.client.failover.proxy.provider.ns1=org.apache.hadoop.hdfs.server.namenode.ha.ConfiguredFailoverProxyProvider</a:t>
            </a:r>
          </a:p>
          <a:p>
            <a:r>
              <a:rPr lang="en-US" altLang="zh-CN" sz="1400" dirty="0" smtClean="0"/>
              <a:t>dfs.client.failover.proxy.provider.ns2=</a:t>
            </a:r>
            <a:r>
              <a:rPr lang="en-US" altLang="zh-CN" sz="1400" dirty="0"/>
              <a:t>org.apache.hadoop.hdfs.server.namenode.ha.ConfiguredFailoverProxyProvider</a:t>
            </a:r>
            <a:endParaRPr lang="en-US" altLang="zh-CN" sz="1400" dirty="0" smtClean="0"/>
          </a:p>
          <a:p>
            <a:r>
              <a:rPr lang="en-US" altLang="zh-CN" sz="1400" dirty="0" smtClean="0"/>
              <a:t>dfs.ha.namenodes.ns1=nn1,nn2</a:t>
            </a:r>
          </a:p>
          <a:p>
            <a:r>
              <a:rPr lang="en-US" altLang="zh-CN" sz="1400" dirty="0" smtClean="0"/>
              <a:t>dfs.ha.namenodes.ns2=nn3,nn4</a:t>
            </a:r>
          </a:p>
          <a:p>
            <a:r>
              <a:rPr lang="en-US" altLang="zh-CN" sz="1400" dirty="0" smtClean="0"/>
              <a:t>dfs.namenode.rpc-address.ns1.nn1=cmhtj1:8020</a:t>
            </a:r>
          </a:p>
          <a:p>
            <a:r>
              <a:rPr lang="en-US" altLang="zh-CN" sz="1400" dirty="0" smtClean="0"/>
              <a:t>dfs.namenode.rpc-address.ns1.nn2=cmhtj2:8020</a:t>
            </a:r>
          </a:p>
          <a:p>
            <a:r>
              <a:rPr lang="en-US" altLang="zh-CN" sz="1400" dirty="0" smtClean="0"/>
              <a:t>dfs.namenode.rpc-address.ns2</a:t>
            </a:r>
            <a:r>
              <a:rPr lang="en-US" altLang="zh-CN" sz="1400" dirty="0"/>
              <a:t>.</a:t>
            </a:r>
            <a:r>
              <a:rPr lang="en-US" altLang="zh-CN" sz="1400" dirty="0" smtClean="0"/>
              <a:t>nn3=cmhtj3:8020</a:t>
            </a:r>
          </a:p>
          <a:p>
            <a:r>
              <a:rPr lang="en-US" altLang="zh-CN" sz="1400" dirty="0" smtClean="0"/>
              <a:t>dfs.namenode.rpc-address.ns2.nn4=cmhtj4:8020</a:t>
            </a:r>
          </a:p>
          <a:p>
            <a:r>
              <a:rPr lang="en-US" altLang="zh-CN" sz="1400" dirty="0" smtClean="0"/>
              <a:t>dfs.namenode.http-address.ns1.nn1=cmhtj1:50070</a:t>
            </a:r>
            <a:endParaRPr lang="en-US" altLang="zh-CN" sz="1400" dirty="0"/>
          </a:p>
          <a:p>
            <a:r>
              <a:rPr lang="en-US" altLang="zh-CN" sz="1400" dirty="0" smtClean="0"/>
              <a:t>dfs.namenode.http-address.ns1.nn2=cmhtj2:50070</a:t>
            </a:r>
            <a:endParaRPr lang="en-US" altLang="zh-CN" sz="1400" dirty="0"/>
          </a:p>
          <a:p>
            <a:r>
              <a:rPr lang="en-US" altLang="zh-CN" sz="1400" dirty="0" smtClean="0"/>
              <a:t>dfs.namenode.http-address.ns2.nn3=cmhtj3:50070</a:t>
            </a:r>
            <a:endParaRPr lang="en-US" altLang="zh-CN" sz="1400" dirty="0"/>
          </a:p>
          <a:p>
            <a:r>
              <a:rPr lang="en-US" altLang="zh-CN" sz="1400" dirty="0" smtClean="0"/>
              <a:t>dfs.namenode.http-address.ns2.nn4=cmhtj4:50070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// router</a:t>
            </a:r>
            <a:r>
              <a:rPr lang="zh-CN" altLang="en-US" sz="1400" dirty="0" smtClean="0"/>
              <a:t>相关配置</a:t>
            </a:r>
            <a:endParaRPr lang="en-US" altLang="zh-CN" sz="1400" dirty="0" smtClean="0"/>
          </a:p>
          <a:p>
            <a:r>
              <a:rPr lang="en-US" altLang="zh-CN" sz="1400" dirty="0" err="1" smtClean="0"/>
              <a:t>dfs.ha.namenodes.ns</a:t>
            </a:r>
            <a:r>
              <a:rPr lang="en-US" altLang="zh-CN" sz="1400" dirty="0" smtClean="0"/>
              <a:t>-fed=r1,r2,r3,r4</a:t>
            </a:r>
          </a:p>
          <a:p>
            <a:r>
              <a:rPr lang="en-US" altLang="zh-CN" sz="1400" dirty="0" smtClean="0"/>
              <a:t>dfs.namenode.rpc-address.ns-fed.r1=cmhtj1:8888</a:t>
            </a:r>
          </a:p>
          <a:p>
            <a:r>
              <a:rPr lang="en-US" altLang="zh-CN" sz="1400" dirty="0" smtClean="0"/>
              <a:t>dfs.namenode.rpc-address.ns-fed.r2=cmhtj2:8888</a:t>
            </a:r>
          </a:p>
          <a:p>
            <a:r>
              <a:rPr lang="en-US" altLang="zh-CN" sz="1400" dirty="0" smtClean="0"/>
              <a:t>dfs.namenode.rpc-address.ns-fed.r3=cmhtj3:8888</a:t>
            </a:r>
            <a:endParaRPr lang="en-US" altLang="zh-CN" sz="1400" dirty="0"/>
          </a:p>
          <a:p>
            <a:r>
              <a:rPr lang="en-US" altLang="zh-CN" sz="1400" dirty="0" smtClean="0"/>
              <a:t>dfs.namenode.rpc-address.ns-fed.r4=cmhtj4:8888</a:t>
            </a:r>
          </a:p>
          <a:p>
            <a:r>
              <a:rPr lang="en-US" altLang="zh-CN" sz="1400" dirty="0" err="1" smtClean="0"/>
              <a:t>dfs.client.failover.proxy.provider.ns</a:t>
            </a:r>
            <a:r>
              <a:rPr lang="en-US" altLang="zh-CN" sz="1400" dirty="0" smtClean="0"/>
              <a:t>-fed=org.apache.hadoop.hdfs.server.namenode.ha.ConfiguredFailoverProxyProvider</a:t>
            </a:r>
          </a:p>
          <a:p>
            <a:r>
              <a:rPr lang="en-US" altLang="zh-CN" sz="1400" dirty="0" err="1" smtClean="0"/>
              <a:t>dfs.client.failover.random.order</a:t>
            </a:r>
            <a:r>
              <a:rPr lang="en-US" altLang="zh-CN" sz="1400" dirty="0" smtClean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18542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dfsrouteradmin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6236" y="1347107"/>
            <a:ext cx="9682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/</a:t>
            </a:r>
            <a:r>
              <a:rPr lang="zh-CN" altLang="en-US" dirty="0"/>
              <a:t>删除</a:t>
            </a:r>
            <a:r>
              <a:rPr lang="en-US" altLang="zh-CN" dirty="0" err="1" smtClean="0"/>
              <a:t>mounttable</a:t>
            </a:r>
            <a:endParaRPr lang="en-US" altLang="zh-CN" dirty="0" smtClean="0"/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/>
              <a:t>dfsrouteradmin</a:t>
            </a:r>
            <a:r>
              <a:rPr lang="en-US" altLang="zh-CN" dirty="0"/>
              <a:t> -add /</a:t>
            </a:r>
            <a:r>
              <a:rPr lang="en-US" altLang="zh-CN" dirty="0" err="1"/>
              <a:t>tmp</a:t>
            </a:r>
            <a:r>
              <a:rPr lang="en-US" altLang="zh-CN" dirty="0"/>
              <a:t> ns1 /</a:t>
            </a:r>
            <a:r>
              <a:rPr lang="en-US" altLang="zh-CN" dirty="0" err="1" smtClean="0"/>
              <a:t>tmp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 smtClean="0"/>
              <a:t>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dfsrouteradmin</a:t>
            </a:r>
            <a:r>
              <a:rPr lang="en-US" altLang="zh-CN" dirty="0" smtClean="0"/>
              <a:t> </a:t>
            </a:r>
            <a:r>
              <a:rPr lang="en-US" altLang="zh-CN" dirty="0"/>
              <a:t>-add /data/app1 ns2 /</a:t>
            </a:r>
            <a:r>
              <a:rPr lang="en-US" altLang="zh-CN" dirty="0" smtClean="0"/>
              <a:t>data/app1</a:t>
            </a:r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/>
              <a:t>dfsrouteradmin</a:t>
            </a:r>
            <a:r>
              <a:rPr lang="en-US" altLang="zh-CN" dirty="0"/>
              <a:t> -add /data/app2 ns3 /</a:t>
            </a:r>
            <a:r>
              <a:rPr lang="en-US" altLang="zh-CN" dirty="0" smtClean="0"/>
              <a:t>data/app2</a:t>
            </a:r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/>
              <a:t>dfsrouteradmin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ls</a:t>
            </a:r>
            <a:endParaRPr lang="en-US" altLang="zh-CN" dirty="0" smtClean="0"/>
          </a:p>
          <a:p>
            <a:r>
              <a:rPr lang="en-US" altLang="zh-CN" dirty="0"/>
              <a:t>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dfsrouteradmin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 err="1"/>
              <a:t>rm</a:t>
            </a:r>
            <a:r>
              <a:rPr lang="en-US" altLang="zh-CN" dirty="0" smtClean="0"/>
              <a:t> /data/app2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20536" y="3290207"/>
            <a:ext cx="987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quota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safemode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一些功能还不支持，例如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0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一些实际关注点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9329" y="1747157"/>
            <a:ext cx="956854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，目前虽然功能已经发布，但显然还不够稳定，官网文档也存在一些错误。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，对应用访问的透明性要好于</a:t>
            </a:r>
            <a:r>
              <a:rPr lang="en-US" altLang="zh-CN" sz="2000" dirty="0" err="1" smtClean="0"/>
              <a:t>viewfs</a:t>
            </a:r>
            <a:r>
              <a:rPr lang="zh-CN" altLang="en-US" sz="2000" dirty="0" smtClean="0"/>
              <a:t>，首先是服务端能够统一管理</a:t>
            </a:r>
            <a:r>
              <a:rPr lang="en-US" altLang="zh-CN" sz="2000" dirty="0" err="1" smtClean="0"/>
              <a:t>mounttable</a:t>
            </a:r>
            <a:r>
              <a:rPr lang="zh-CN" altLang="en-US" sz="2000" dirty="0" smtClean="0"/>
              <a:t>，其次</a:t>
            </a:r>
            <a:r>
              <a:rPr lang="en-US" altLang="zh-CN" sz="2000" dirty="0" smtClean="0"/>
              <a:t>namespace</a:t>
            </a:r>
            <a:r>
              <a:rPr lang="zh-CN" altLang="en-US" sz="2000" dirty="0" smtClean="0"/>
              <a:t>的路径是</a:t>
            </a:r>
            <a:r>
              <a:rPr lang="en-US" altLang="zh-CN" sz="2000" dirty="0" smtClean="0"/>
              <a:t>hdfs</a:t>
            </a:r>
            <a:r>
              <a:rPr lang="en-US" altLang="zh-CN" sz="2000" dirty="0" smtClean="0"/>
              <a:t>://xxxx</a:t>
            </a:r>
            <a:r>
              <a:rPr lang="zh-CN" altLang="en-US" sz="2000" dirty="0" smtClean="0"/>
              <a:t>，而</a:t>
            </a:r>
            <a:r>
              <a:rPr lang="en-US" altLang="zh-CN" sz="2000" dirty="0" err="1" smtClean="0"/>
              <a:t>viewfs</a:t>
            </a:r>
            <a:r>
              <a:rPr lang="zh-CN" altLang="en-US" sz="2000" dirty="0" smtClean="0"/>
              <a:t>使用的是</a:t>
            </a:r>
            <a:r>
              <a:rPr lang="en-US" altLang="zh-CN" sz="2000" dirty="0" smtClean="0"/>
              <a:t>viewfs://xxxx</a:t>
            </a:r>
          </a:p>
          <a:p>
            <a:pPr>
              <a:spcBef>
                <a:spcPts val="1800"/>
              </a:spcBef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，使用</a:t>
            </a:r>
            <a:r>
              <a:rPr lang="en-US" altLang="zh-CN" sz="2000" dirty="0" err="1" smtClean="0"/>
              <a:t>RouterFederation</a:t>
            </a:r>
            <a:r>
              <a:rPr lang="zh-CN" altLang="en-US" sz="2000" dirty="0" smtClean="0"/>
              <a:t>的话预期所有的请求都通过</a:t>
            </a:r>
            <a:r>
              <a:rPr lang="en-US" altLang="zh-CN" sz="2000" dirty="0" smtClean="0"/>
              <a:t>router</a:t>
            </a:r>
            <a:r>
              <a:rPr lang="zh-CN" altLang="en-US" sz="2000" dirty="0" smtClean="0"/>
              <a:t>，客户端不会直接访问</a:t>
            </a:r>
            <a:r>
              <a:rPr lang="en-US" altLang="zh-CN" sz="2000" dirty="0" err="1" smtClean="0"/>
              <a:t>namenode</a:t>
            </a:r>
            <a:r>
              <a:rPr lang="zh-CN" altLang="en-US" sz="2000" dirty="0" smtClean="0"/>
              <a:t>。并且统一视图挂载点的路径与子集群上挂载目录路径一致，便于管理。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dirty="0"/>
              <a:t>4</a:t>
            </a:r>
            <a:r>
              <a:rPr lang="zh-CN" altLang="en-US" sz="2000" dirty="0" smtClean="0"/>
              <a:t>，一些</a:t>
            </a:r>
            <a:r>
              <a:rPr lang="en-US" altLang="zh-CN" sz="2000" dirty="0" err="1" smtClean="0"/>
              <a:t>viewfs</a:t>
            </a:r>
            <a:r>
              <a:rPr lang="zh-CN" altLang="en-US" sz="2000" dirty="0" smtClean="0"/>
              <a:t>中存在的局限性在</a:t>
            </a:r>
            <a:r>
              <a:rPr lang="en-US" altLang="zh-CN" sz="2000" dirty="0" err="1" smtClean="0"/>
              <a:t>routerFederation</a:t>
            </a:r>
            <a:r>
              <a:rPr lang="zh-CN" altLang="en-US" sz="2000" dirty="0" smtClean="0"/>
              <a:t>中仍然存在，比如说不支持跨</a:t>
            </a:r>
            <a:r>
              <a:rPr lang="en-US" altLang="zh-CN" sz="2000" dirty="0" smtClean="0"/>
              <a:t>ns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move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，规划有基于</a:t>
            </a:r>
            <a:r>
              <a:rPr lang="en-US" altLang="zh-CN" sz="2000" dirty="0" err="1" smtClean="0"/>
              <a:t>distcp</a:t>
            </a:r>
            <a:r>
              <a:rPr lang="zh-CN" altLang="en-US" sz="2000" dirty="0" smtClean="0"/>
              <a:t>做子集群间的</a:t>
            </a:r>
            <a:r>
              <a:rPr lang="en-US" altLang="zh-CN" sz="2000" dirty="0" smtClean="0"/>
              <a:t>balance</a:t>
            </a:r>
            <a:r>
              <a:rPr lang="zh-CN" altLang="en-US" sz="2000" dirty="0" smtClean="0"/>
              <a:t>，但是还没有实现</a:t>
            </a:r>
            <a:r>
              <a:rPr lang="en-US" altLang="zh-CN" sz="2000" dirty="0" smtClean="0"/>
              <a:t>HDFS-13123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，目前开源</a:t>
            </a:r>
            <a:r>
              <a:rPr lang="en-US" altLang="zh-CN" sz="2000" dirty="0" smtClean="0"/>
              <a:t>3.0GA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2.9</a:t>
            </a:r>
            <a:r>
              <a:rPr lang="zh-CN" altLang="en-US" sz="2000" dirty="0" smtClean="0"/>
              <a:t>中都有支持</a:t>
            </a:r>
            <a:r>
              <a:rPr lang="en-US" altLang="zh-CN" sz="2000" dirty="0" err="1" smtClean="0"/>
              <a:t>RouterFederation</a:t>
            </a:r>
            <a:r>
              <a:rPr lang="zh-CN" altLang="en-US" sz="2000" dirty="0" smtClean="0"/>
              <a:t>，但功能相对比较独立，我们可以在</a:t>
            </a:r>
            <a:r>
              <a:rPr lang="en-US" altLang="zh-CN" sz="2000" dirty="0" smtClean="0"/>
              <a:t>CMH2.0rebase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3.X</a:t>
            </a:r>
            <a:r>
              <a:rPr lang="zh-CN" altLang="en-US" sz="2000" dirty="0" smtClean="0"/>
              <a:t>或者考虑</a:t>
            </a:r>
            <a:r>
              <a:rPr lang="en-US" altLang="zh-CN" sz="2000" dirty="0" smtClean="0"/>
              <a:t>CMH1.4.x</a:t>
            </a:r>
            <a:r>
              <a:rPr lang="zh-CN" altLang="en-US" sz="2000" dirty="0" smtClean="0"/>
              <a:t>版本中引入。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44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819957" y="3265143"/>
            <a:ext cx="3197354" cy="1200329"/>
          </a:xfrm>
        </p:spPr>
        <p:txBody>
          <a:bodyPr/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感谢聆听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Presented </a:t>
            </a:r>
            <a:r>
              <a:rPr lang="en-US" altLang="zh-CN"/>
              <a:t>by PLATINUM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2D050"/>
      </a:accent1>
      <a:accent2>
        <a:srgbClr val="00B050"/>
      </a:accent2>
      <a:accent3>
        <a:srgbClr val="00B0F0"/>
      </a:accent3>
      <a:accent4>
        <a:srgbClr val="0070C0"/>
      </a:accent4>
      <a:accent5>
        <a:srgbClr val="00206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3565</TotalTime>
  <Words>525</Words>
  <Application>Microsoft Office PowerPoint</Application>
  <PresentationFormat>自定义</PresentationFormat>
  <Paragraphs>79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模板页面</vt:lpstr>
      <vt:lpstr>PowerPoint 演示文稿</vt:lpstr>
      <vt:lpstr>Router Federation</vt:lpstr>
      <vt:lpstr>整体架构</vt:lpstr>
      <vt:lpstr>Router</vt:lpstr>
      <vt:lpstr>典型配置（hdfs-site）</vt:lpstr>
      <vt:lpstr>dfsrouteradmin</vt:lpstr>
      <vt:lpstr>一些实际关注点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匿名用户</cp:lastModifiedBy>
  <cp:revision>252</cp:revision>
  <dcterms:created xsi:type="dcterms:W3CDTF">2015-08-18T02:51:00Z</dcterms:created>
  <dcterms:modified xsi:type="dcterms:W3CDTF">2018-03-05T09:31:17Z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