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3"/>
    <p:sldId id="358" r:id="rId4"/>
    <p:sldId id="361" r:id="rId5"/>
    <p:sldId id="382" r:id="rId6"/>
    <p:sldId id="387" r:id="rId7"/>
    <p:sldId id="388" r:id="rId8"/>
    <p:sldId id="389" r:id="rId9"/>
    <p:sldId id="390" r:id="rId10"/>
    <p:sldId id="424" r:id="rId11"/>
    <p:sldId id="422" r:id="rId12"/>
    <p:sldId id="423" r:id="rId13"/>
    <p:sldId id="385" r:id="rId14"/>
    <p:sldId id="379" r:id="rId15"/>
    <p:sldId id="406" r:id="rId16"/>
    <p:sldId id="392" r:id="rId17"/>
    <p:sldId id="393" r:id="rId18"/>
    <p:sldId id="425" r:id="rId19"/>
    <p:sldId id="395" r:id="rId20"/>
    <p:sldId id="396" r:id="rId21"/>
    <p:sldId id="386" r:id="rId22"/>
    <p:sldId id="398" r:id="rId23"/>
    <p:sldId id="399" r:id="rId24"/>
    <p:sldId id="400" r:id="rId25"/>
    <p:sldId id="426" r:id="rId26"/>
    <p:sldId id="427" r:id="rId27"/>
    <p:sldId id="262" r:id="rId2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3692"/>
  </p:normalViewPr>
  <p:slideViewPr>
    <p:cSldViewPr snapToGrid="0" snapToObjects="1">
      <p:cViewPr>
        <p:scale>
          <a:sx n="66" d="100"/>
          <a:sy n="66" d="100"/>
        </p:scale>
        <p:origin x="-540" y="16"/>
      </p:cViewPr>
      <p:guideLst>
        <p:guide orient="horz" pos="2197"/>
        <p:guide pos="37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5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17019" y="2649451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63130" y="3731836"/>
            <a:ext cx="35702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平台方案汇报</a:t>
            </a:r>
            <a:endParaRPr lang="zh-CN" altLang="en-US" dirty="0"/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 smtClean="0"/>
              <a:t>苏州研发中心</a:t>
            </a:r>
            <a:endParaRPr lang="zh-CN" altLang="en-US" dirty="0"/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</a:t>
            </a:r>
            <a:r>
              <a:rPr lang="en-US" altLang="zh-CN" dirty="0" smtClean="0"/>
              <a:t>BY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02" y="15210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>
            <a:fillRect/>
          </a:stretch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64951" y="6608765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80CB8C70-3851-4CC6-BAC8-F8ACF1324B07}" type="slidenum">
              <a:rPr lang="zh-CN" altLang="en-US" sz="1200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smtClean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484" y="44624"/>
            <a:ext cx="10350011" cy="6115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1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en-US" altLang="zh-CN" dirty="0" smtClean="0"/>
              <a:t>Content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  <p:sp>
        <p:nvSpPr>
          <p:cNvPr id="25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8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整体认识</a:t>
            </a:r>
            <a:endParaRPr lang="zh-CN" altLang="en-US" dirty="0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技术方案</a:t>
            </a:r>
            <a:endParaRPr lang="zh-CN" altLang="en-US" dirty="0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案例说明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1443994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1582338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整体认识</a:t>
            </a:r>
            <a:endParaRPr lang="zh-CN" altLang="en-US" dirty="0"/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技术方案</a:t>
            </a:r>
            <a:endParaRPr lang="zh-CN" altLang="en-US" dirty="0"/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案例说明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529447" y="2649451"/>
            <a:ext cx="307080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 defTabSz="913765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700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平台方案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02" y="265738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One</a:t>
            </a:r>
            <a:endParaRPr kumimoji="1" lang="en-US" altLang="zh-CN" sz="2800" dirty="0"/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Two</a:t>
            </a:r>
            <a:endParaRPr kumimoji="1" lang="en-US" altLang="zh-CN" sz="2800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Three</a:t>
            </a:r>
            <a:endParaRPr kumimoji="1" lang="en-US" altLang="zh-CN" sz="2800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20415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75466" y="2894230"/>
            <a:ext cx="3505201" cy="1827167"/>
          </a:xfrm>
        </p:spPr>
        <p:txBody>
          <a:bodyPr wrap="square"/>
          <a:lstStyle/>
          <a:p>
            <a:pPr algn="ctr"/>
            <a:r>
              <a:rPr lang="zh-CN" altLang="en-US" sz="3600" dirty="0" smtClean="0"/>
              <a:t>大数据存储高效优化实现技术</a:t>
            </a:r>
            <a:endParaRPr lang="en-US" altLang="zh-CN" sz="3600" dirty="0" smtClean="0"/>
          </a:p>
          <a:p>
            <a:pPr algn="ctr"/>
            <a:r>
              <a:rPr lang="en-US" altLang="zh-CN" sz="4400" dirty="0" smtClean="0"/>
              <a:t>SSM</a:t>
            </a:r>
            <a:endParaRPr lang="en-US" altLang="zh-CN" sz="44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537075" y="4744176"/>
            <a:ext cx="5407877" cy="9239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z="4000" dirty="0" smtClean="0"/>
              <a:t>中国移动苏州研发中心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6537075" y="4357839"/>
            <a:ext cx="48133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PRESENT BY </a:t>
            </a:r>
            <a:r>
              <a:rPr lang="en-US" altLang="zh-CN" dirty="0" smtClean="0"/>
              <a:t>CMCC</a:t>
            </a:r>
            <a:endParaRPr lang="en-US" altLang="zh-CN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47226" y="5562223"/>
            <a:ext cx="4813300" cy="9239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zh-CN" sz="4000" dirty="0" smtClean="0"/>
              <a:t>2018</a:t>
            </a:r>
            <a:r>
              <a:rPr lang="zh-CN" altLang="en-US" sz="4000" dirty="0" smtClean="0"/>
              <a:t>年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月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ErasureCode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82345" y="4637405"/>
            <a:ext cx="9394190" cy="1476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Zone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，即配置用于保存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文件的目录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hdfs ec -setPolicy -path /ec -policy XOR-2-1-1024k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将文件保存到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Zone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中，自动保存为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4555" y="1248410"/>
            <a:ext cx="9394190" cy="31534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Group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，将文件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被分成Group来计算校验码，例如EC(6block,3 parity block)，将6个数据块分成一组，然后计算出3个校验块，从而构成一个EC Group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Coder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Parity 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的算法，目前支持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Schema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，定义生成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文件的执行参数，其中包括数据块和校验块的数目，codec算法（RS或者XOR）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Cell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分成多个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进行计算，默认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Policy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，定义了EC文件的读写及编解码码的执行策略，其示例如下：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String name;    //Policy Name，如XOR-2-1-1024k，RS-6-3-1024k等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ECSchema schema; //EC schema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int cellSize;  //cell大小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byte id;     //id，用于ErasureCodingPolicyManager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ErasureCode </a:t>
            </a:r>
            <a:r>
              <a:rPr lang="zh-CN" altLang="en-US" dirty="0"/>
              <a:t>写文件流程</a:t>
            </a:r>
            <a:endParaRPr lang="zh-CN" altLang="en-US" dirty="0"/>
          </a:p>
        </p:txBody>
      </p:sp>
      <p:graphicFrame>
        <p:nvGraphicFramePr>
          <p:cNvPr id="3" name="对象 -2147482624"/>
          <p:cNvGraphicFramePr/>
          <p:nvPr/>
        </p:nvGraphicFramePr>
        <p:xfrm>
          <a:off x="1425893" y="1352550"/>
          <a:ext cx="8401050" cy="484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441440" imgH="3939540" progId="Visio.Drawing.11">
                  <p:embed/>
                </p:oleObj>
              </mc:Choice>
              <mc:Fallback>
                <p:oleObj name="" r:id="rId1" imgW="6441440" imgH="393954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5893" y="1352550"/>
                        <a:ext cx="8401050" cy="4841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29447" y="2844775"/>
            <a:ext cx="3070807" cy="1716367"/>
          </a:xfrm>
        </p:spPr>
        <p:txBody>
          <a:bodyPr/>
          <a:lstStyle/>
          <a:p>
            <a:r>
              <a:rPr lang="en-US" altLang="zh-CN" sz="5400" dirty="0" smtClean="0"/>
              <a:t>SSM</a:t>
            </a:r>
            <a:endParaRPr lang="en-US" altLang="zh-CN" sz="5400" dirty="0" smtClean="0"/>
          </a:p>
          <a:p>
            <a:r>
              <a:rPr lang="zh-CN" altLang="en-US" sz="5400" dirty="0" smtClean="0"/>
              <a:t>系统架构</a:t>
            </a:r>
            <a:endParaRPr lang="en-US" altLang="zh-CN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面临的挑战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065530" y="1376045"/>
            <a:ext cx="884745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0">
                <a:ea typeface="宋体" panose="02010600030101010101" pitchFamily="2" charset="-122"/>
              </a:rPr>
              <a:t>1）文件大小不同，既要支持大文件的高性能处理，也要考虑小文件的存储    2）数据的冷热程度不同，根据访问情况，将其存储到不同的存储介质上，根据存储介质的特点，可以将存储分为以下几层：</a:t>
            </a:r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  Ø </a:t>
            </a:r>
            <a:r>
              <a:rPr lang="zh-CN" sz="2000" b="0">
                <a:ea typeface="宋体" panose="02010600030101010101" pitchFamily="2" charset="-122"/>
              </a:rPr>
              <a:t>内存（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r>
              <a:rPr lang="zh-CN" sz="2000" b="0">
                <a:ea typeface="宋体" panose="02010600030101010101" pitchFamily="2" charset="-122"/>
              </a:rPr>
              <a:t>），缓存最热的数据</a:t>
            </a:r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  Ø 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NVMe SSD</a:t>
            </a:r>
            <a:r>
              <a:rPr lang="zh-CN" sz="2000" b="0">
                <a:ea typeface="宋体" panose="02010600030101010101" pitchFamily="2" charset="-122"/>
              </a:rPr>
              <a:t>，高速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SSD</a:t>
            </a:r>
            <a:r>
              <a:rPr lang="zh-CN" sz="2000" b="0">
                <a:ea typeface="宋体" panose="02010600030101010101" pitchFamily="2" charset="-122"/>
              </a:rPr>
              <a:t>，适合存储热数据</a:t>
            </a:r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  Ø 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SATA SSD</a:t>
            </a:r>
            <a:r>
              <a:rPr lang="zh-CN" sz="2000" b="0">
                <a:ea typeface="宋体" panose="02010600030101010101" pitchFamily="2" charset="-122"/>
              </a:rPr>
              <a:t>，新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HDD</a:t>
            </a:r>
            <a:r>
              <a:rPr lang="zh-CN" sz="2000" b="0">
                <a:ea typeface="宋体" panose="02010600030101010101" pitchFamily="2" charset="-122"/>
              </a:rPr>
              <a:t>，适合存储暖数据</a:t>
            </a:r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  Ø 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HDD</a:t>
            </a:r>
            <a:r>
              <a:rPr lang="zh-CN" sz="2000" b="0">
                <a:ea typeface="宋体" panose="02010600030101010101" pitchFamily="2" charset="-122"/>
              </a:rPr>
              <a:t>，普通磁盘，量大价廉，适合存储冷数据   3）数据格式不仅仅是纯文本，也要考虑更高效的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Parquet/ORC</a:t>
            </a:r>
            <a:r>
              <a:rPr lang="zh-CN" sz="2000" b="0">
                <a:ea typeface="宋体" panose="02010600030101010101" pitchFamily="2" charset="-122"/>
              </a:rPr>
              <a:t>等文件格式   4）在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sz="2000" b="0">
                <a:ea typeface="宋体" panose="02010600030101010101" pitchFamily="2" charset="-122"/>
              </a:rPr>
              <a:t>中，可以运行多种计算模块包括流计算、内存计算及批计算等多种任务，因此需要考虑不同计算框架对存储的需求</a:t>
            </a:r>
            <a:endParaRPr lang="zh-CN" altLang="en-US" sz="2000"/>
          </a:p>
        </p:txBody>
      </p:sp>
      <p:pic>
        <p:nvPicPr>
          <p:cNvPr id="7" name="Picture 7" descr="https://github.com/apache/incubator-carbondata/raw/master/docs/images/format/CarbonData_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67" y="5033059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Apache Parque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65" y="4969559"/>
            <a:ext cx="1790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99" y="4969559"/>
            <a:ext cx="1257669" cy="50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Smart Storage Management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5276" y="1655546"/>
            <a:ext cx="9685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SSM</a:t>
            </a:r>
            <a:r>
              <a:rPr lang="zh-CN" altLang="en-US" sz="2000" dirty="0" smtClean="0"/>
              <a:t>智能存储管理是</a:t>
            </a:r>
            <a:r>
              <a:rPr lang="en-US" altLang="zh-CN" sz="2000" dirty="0" smtClean="0"/>
              <a:t>Intel</a:t>
            </a:r>
            <a:r>
              <a:rPr lang="zh-CN" altLang="en-US" sz="2000" dirty="0" smtClean="0"/>
              <a:t>和中国移动共同研发的开源项目，旨在对大数据存储进行自动优化。</a:t>
            </a:r>
            <a:endParaRPr lang="en-US" altLang="zh-CN" sz="2000" dirty="0" smtClean="0"/>
          </a:p>
          <a:p>
            <a:r>
              <a:rPr lang="en-US" altLang="zh-CN" sz="2000" dirty="0" smtClean="0"/>
              <a:t>SSM</a:t>
            </a:r>
            <a:r>
              <a:rPr lang="zh-CN" altLang="en-US" sz="2000" dirty="0" smtClean="0"/>
              <a:t>的主要思路是获取并分析数据的热度情况，针对不同热度的数据，采用相应的存储优化策略，从而提升整个存储系统的效率。</a:t>
            </a:r>
            <a:endParaRPr lang="en-US" altLang="zh-CN" sz="2000" dirty="0" smtClean="0"/>
          </a:p>
        </p:txBody>
      </p:sp>
      <p:sp>
        <p:nvSpPr>
          <p:cNvPr id="4" name="TextBox 1"/>
          <p:cNvSpPr txBox="1"/>
          <p:nvPr/>
        </p:nvSpPr>
        <p:spPr>
          <a:xfrm>
            <a:off x="959085" y="3533355"/>
            <a:ext cx="8127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系统目标：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HDFS</a:t>
            </a:r>
            <a:r>
              <a:rPr lang="zh-CN" altLang="en-US" dirty="0" smtClean="0"/>
              <a:t>冷热数据智能调度和迁移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HDFS Namespace</a:t>
            </a:r>
            <a:r>
              <a:rPr lang="zh-CN" altLang="en-US" dirty="0" smtClean="0"/>
              <a:t>扩展性改进和优化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HDFS </a:t>
            </a:r>
            <a:r>
              <a:rPr lang="zh-CN" altLang="en-US" dirty="0" smtClean="0"/>
              <a:t>小文件支持和优化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块级别的</a:t>
            </a:r>
            <a:r>
              <a:rPr lang="en-US" altLang="zh-CN" dirty="0" smtClean="0"/>
              <a:t>EC</a:t>
            </a:r>
            <a:r>
              <a:rPr lang="zh-CN" altLang="en-US" dirty="0" smtClean="0"/>
              <a:t>支持，类似于</a:t>
            </a:r>
            <a:r>
              <a:rPr lang="en-US" altLang="zh-CN" dirty="0" smtClean="0"/>
              <a:t>HDFS-RAID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多集群支持，更好的容灾备份，同步和异步兼具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支</a:t>
            </a:r>
            <a:r>
              <a:rPr lang="zh-CN" altLang="en-US" dirty="0" smtClean="0"/>
              <a:t>持云存储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扩</a:t>
            </a:r>
            <a:r>
              <a:rPr lang="zh-CN" altLang="en-US" dirty="0" smtClean="0"/>
              <a:t>展支持深度学习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68018" y="4324866"/>
            <a:ext cx="472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://github.com/Intel-bigdata/SSM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SSM--</a:t>
            </a: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1" y="1438692"/>
            <a:ext cx="7826418" cy="46943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SSM—</a:t>
            </a:r>
            <a:r>
              <a:rPr lang="zh-CN" altLang="en-US" dirty="0" smtClean="0"/>
              <a:t>服务端设计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66" y="1047974"/>
            <a:ext cx="8136714" cy="4714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259" y="1597794"/>
            <a:ext cx="2598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Statemanager</a:t>
            </a:r>
            <a:r>
              <a:rPr lang="zh-CN" altLang="en-US" dirty="0" smtClean="0"/>
              <a:t>：维护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的状态，包括整个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namesapce</a:t>
            </a:r>
            <a:r>
              <a:rPr lang="zh-CN" altLang="en-US" dirty="0" smtClean="0"/>
              <a:t>结构，每个文件的访问热度等信息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ruleManager</a:t>
            </a:r>
            <a:r>
              <a:rPr lang="zh-CN" altLang="en-US" dirty="0" smtClean="0"/>
              <a:t>：维护规则相关的信息，负责规则的解析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CacheManager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StorageManager</a:t>
            </a:r>
            <a:endParaRPr lang="en-US" altLang="zh-CN" dirty="0" smtClean="0"/>
          </a:p>
          <a:p>
            <a:r>
              <a:rPr lang="zh-CN" altLang="en-US" dirty="0" smtClean="0"/>
              <a:t>根据热度和规则，生成具体的执行任务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ActionExecutor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执行具体的任务，把任务分配给</a:t>
            </a:r>
            <a:r>
              <a:rPr lang="en-US" altLang="zh-CN" dirty="0" smtClean="0"/>
              <a:t>Agent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SSM—</a:t>
            </a:r>
            <a:r>
              <a:rPr lang="zh-CN" altLang="en-US" dirty="0" smtClean="0"/>
              <a:t>服务端设计</a:t>
            </a:r>
            <a:endParaRPr lang="zh-CN" altLang="en-US" dirty="0"/>
          </a:p>
        </p:txBody>
      </p:sp>
      <p:graphicFrame>
        <p:nvGraphicFramePr>
          <p:cNvPr id="3" name="对象 -2147482624"/>
          <p:cNvGraphicFramePr/>
          <p:nvPr/>
        </p:nvGraphicFramePr>
        <p:xfrm>
          <a:off x="1389380" y="1143000"/>
          <a:ext cx="8880475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736715" imgH="3295015" progId="Visio.Drawing.11">
                  <p:embed/>
                </p:oleObj>
              </mc:Choice>
              <mc:Fallback>
                <p:oleObj name="" r:id="rId1" imgW="6736715" imgH="329501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380" y="1143000"/>
                        <a:ext cx="8880475" cy="507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SSM—</a:t>
            </a:r>
            <a:r>
              <a:rPr lang="zh-CN" altLang="en-US" dirty="0" smtClean="0"/>
              <a:t>文件信息的采集</a:t>
            </a:r>
            <a:endParaRPr lang="zh-CN" altLang="en-US" dirty="0" smtClean="0"/>
          </a:p>
        </p:txBody>
      </p:sp>
      <p:graphicFrame>
        <p:nvGraphicFramePr>
          <p:cNvPr id="4" name="对象 3"/>
          <p:cNvGraphicFramePr/>
          <p:nvPr/>
        </p:nvGraphicFramePr>
        <p:xfrm>
          <a:off x="1616075" y="1510665"/>
          <a:ext cx="2723515" cy="154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516380" imgH="833755" progId="Visio.Drawing.11">
                  <p:embed/>
                </p:oleObj>
              </mc:Choice>
              <mc:Fallback>
                <p:oleObj name="" r:id="rId1" imgW="1516380" imgH="83375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6075" y="1510665"/>
                        <a:ext cx="2723515" cy="1544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482715" y="1510665"/>
          <a:ext cx="250761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250315" imgH="690245" progId="Visio.Drawing.11">
                  <p:embed/>
                </p:oleObj>
              </mc:Choice>
              <mc:Fallback>
                <p:oleObj name="" r:id="rId3" imgW="1250315" imgH="690245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2715" y="1510665"/>
                        <a:ext cx="2507615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099685" y="4094480"/>
          <a:ext cx="11207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474345" imgH="649605" progId="Visio.Drawing.11">
                  <p:embed/>
                </p:oleObj>
              </mc:Choice>
              <mc:Fallback>
                <p:oleObj name="" r:id="rId5" imgW="474345" imgH="649605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9685" y="4094480"/>
                        <a:ext cx="1120775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4339590" y="2283460"/>
            <a:ext cx="2143125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0"/>
          </p:cNvCxnSpPr>
          <p:nvPr/>
        </p:nvCxnSpPr>
        <p:spPr>
          <a:xfrm>
            <a:off x="2974975" y="3055620"/>
            <a:ext cx="2685415" cy="103886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11320" y="1960245"/>
            <a:ext cx="2508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周期性从</a:t>
            </a:r>
            <a:r>
              <a:rPr lang="en-US" altLang="zh-CN"/>
              <a:t>HDFS</a:t>
            </a:r>
            <a:r>
              <a:rPr lang="zh-CN" altLang="en-US"/>
              <a:t>中获取</a:t>
            </a:r>
            <a:endParaRPr lang="zh-CN" altLang="en-US"/>
          </a:p>
          <a:p>
            <a:r>
              <a:rPr lang="zh-CN" altLang="en-US"/>
              <a:t>文件访问信息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21660" y="3390900"/>
            <a:ext cx="3098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将文件信息写入到数据库中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</a:t>
            </a:r>
            <a:r>
              <a:rPr lang="zh-CN" altLang="en-US" dirty="0" smtClean="0"/>
              <a:t>规则定义</a:t>
            </a:r>
            <a:endParaRPr lang="zh-CN" altLang="en-US" dirty="0"/>
          </a:p>
        </p:txBody>
      </p:sp>
      <p:pic>
        <p:nvPicPr>
          <p:cNvPr id="1026" name="Picture 2" descr="https://github.com/Intel-bigdata/SSM/raw/trunk/docs/image/rule-syntax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45" y="1370631"/>
            <a:ext cx="76295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24539" y="5043638"/>
            <a:ext cx="844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Rule</a:t>
            </a:r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 err="1" smtClean="0"/>
              <a:t>file.path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matchs</a:t>
            </a:r>
            <a:r>
              <a:rPr lang="en-US" altLang="zh-CN" dirty="0" smtClean="0"/>
              <a:t> ”/foo/*”: </a:t>
            </a:r>
            <a:r>
              <a:rPr lang="en-US" altLang="zh-CN" dirty="0" err="1" smtClean="0"/>
              <a:t>accessCount</a:t>
            </a:r>
            <a:r>
              <a:rPr lang="en-US" altLang="zh-CN" dirty="0" smtClean="0"/>
              <a:t>(10min) &gt;= 3 | one-</a:t>
            </a:r>
            <a:r>
              <a:rPr lang="en-US" altLang="zh-CN" dirty="0" err="1" smtClean="0"/>
              <a:t>ssd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62816" y="4006317"/>
            <a:ext cx="1181734" cy="1089529"/>
          </a:xfrm>
        </p:spPr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461363" y="4006317"/>
            <a:ext cx="1181734" cy="1089529"/>
          </a:xfrm>
        </p:spPr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059910" y="4006317"/>
            <a:ext cx="1181734" cy="1089529"/>
          </a:xfrm>
        </p:spPr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2044735" y="4283487"/>
            <a:ext cx="2160000" cy="534035"/>
          </a:xfrm>
        </p:spPr>
        <p:txBody>
          <a:bodyPr/>
          <a:lstStyle/>
          <a:p>
            <a:pPr algn="ctr"/>
            <a:r>
              <a:rPr lang="en-US" altLang="zh-CN" dirty="0" smtClean="0"/>
              <a:t>HDFS EC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668513" y="4117117"/>
            <a:ext cx="2160000" cy="978729"/>
          </a:xfrm>
        </p:spPr>
        <p:txBody>
          <a:bodyPr/>
          <a:lstStyle/>
          <a:p>
            <a:r>
              <a:rPr lang="en-US" altLang="zh-CN" dirty="0" smtClean="0"/>
              <a:t>SSM</a:t>
            </a:r>
            <a:r>
              <a:rPr lang="zh-CN" altLang="en-US" dirty="0" smtClean="0"/>
              <a:t>系统介绍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9373274" y="4284122"/>
            <a:ext cx="2160000" cy="534035"/>
          </a:xfrm>
        </p:spPr>
        <p:txBody>
          <a:bodyPr/>
          <a:lstStyle/>
          <a:p>
            <a:r>
              <a:rPr lang="en-US" altLang="zh-CN" dirty="0" smtClean="0"/>
              <a:t>SSM EC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29447" y="2844775"/>
            <a:ext cx="3070807" cy="1716367"/>
          </a:xfrm>
        </p:spPr>
        <p:txBody>
          <a:bodyPr/>
          <a:lstStyle/>
          <a:p>
            <a:r>
              <a:rPr lang="en-US" altLang="zh-CN" sz="5400" dirty="0" smtClean="0"/>
              <a:t>SSM</a:t>
            </a:r>
            <a:endParaRPr lang="en-US" altLang="zh-CN" sz="5400" dirty="0" smtClean="0"/>
          </a:p>
          <a:p>
            <a:r>
              <a:rPr lang="zh-CN" altLang="en-US" sz="5400" dirty="0" smtClean="0"/>
              <a:t>应用场景</a:t>
            </a:r>
            <a:endParaRPr lang="en-US" altLang="zh-CN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</a:t>
            </a:r>
            <a:r>
              <a:rPr lang="zh-CN" altLang="en-US" dirty="0" smtClean="0"/>
              <a:t>应用场景：热点数据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42253" y="3417287"/>
            <a:ext cx="2507759" cy="1840692"/>
            <a:chOff x="232514" y="2778933"/>
            <a:chExt cx="2507759" cy="1840692"/>
          </a:xfrm>
        </p:grpSpPr>
        <p:sp>
          <p:nvSpPr>
            <p:cNvPr id="4" name="TextBox 3"/>
            <p:cNvSpPr txBox="1"/>
            <p:nvPr/>
          </p:nvSpPr>
          <p:spPr>
            <a:xfrm>
              <a:off x="1745876" y="3215477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DataNode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14" y="3215477"/>
              <a:ext cx="2205886" cy="140414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9455" y="3539907"/>
              <a:ext cx="2072003" cy="1014304"/>
              <a:chOff x="1153391" y="4236773"/>
              <a:chExt cx="3377046" cy="181073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153391" y="5642263"/>
                <a:ext cx="3377046" cy="40524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HDD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53391" y="4939518"/>
                <a:ext cx="1943100" cy="40524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SSD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53391" y="4236773"/>
                <a:ext cx="1205345" cy="40524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MEM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Flowchart: Alternate Process 6"/>
            <p:cNvSpPr/>
            <p:nvPr/>
          </p:nvSpPr>
          <p:spPr>
            <a:xfrm>
              <a:off x="1996990" y="4222438"/>
              <a:ext cx="293268" cy="104770"/>
            </a:xfrm>
            <a:prstGeom prst="flowChartAlternateProcess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>
              <a:off x="1172883" y="2778933"/>
              <a:ext cx="255016" cy="384159"/>
            </a:xfrm>
            <a:prstGeom prst="up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9153" y="2894072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Read (slow)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1275445" y="3343866"/>
              <a:ext cx="841641" cy="791747"/>
            </a:xfrm>
            <a:prstGeom prst="curvedConnector3">
              <a:avLst/>
            </a:prstGeom>
            <a:noFill/>
            <a:ln w="31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365161" y="2360544"/>
            <a:ext cx="3189707" cy="2897435"/>
            <a:chOff x="3037365" y="2045923"/>
            <a:chExt cx="3189707" cy="2573702"/>
          </a:xfrm>
        </p:grpSpPr>
        <p:grpSp>
          <p:nvGrpSpPr>
            <p:cNvPr id="15" name="Group 14"/>
            <p:cNvGrpSpPr/>
            <p:nvPr/>
          </p:nvGrpSpPr>
          <p:grpSpPr>
            <a:xfrm>
              <a:off x="3605499" y="2606644"/>
              <a:ext cx="2621573" cy="2012981"/>
              <a:chOff x="3605499" y="2606644"/>
              <a:chExt cx="2621573" cy="201298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118861" y="3215477"/>
                <a:ext cx="7617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DataNode</a:t>
                </a: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05499" y="3215477"/>
                <a:ext cx="2205886" cy="1404148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672440" y="3539907"/>
                <a:ext cx="2072003" cy="1014304"/>
                <a:chOff x="1153391" y="4236773"/>
                <a:chExt cx="3377046" cy="181073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153391" y="5642263"/>
                  <a:ext cx="3377046" cy="40524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HDD</a:t>
                  </a: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153391" y="4939518"/>
                  <a:ext cx="1943100" cy="40524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SSD</a:t>
                  </a: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153391" y="4236773"/>
                  <a:ext cx="1205345" cy="40524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MEM</a:t>
                  </a: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Flowchart: Alternate Process 19"/>
              <p:cNvSpPr/>
              <p:nvPr/>
            </p:nvSpPr>
            <p:spPr>
              <a:xfrm>
                <a:off x="4538871" y="3824859"/>
                <a:ext cx="293268" cy="104770"/>
              </a:xfrm>
              <a:prstGeom prst="flowChartAlternateProcess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4545868" y="2606644"/>
                <a:ext cx="286270" cy="537447"/>
              </a:xfrm>
              <a:prstGeom prst="upArrow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832138" y="2894072"/>
                <a:ext cx="139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Read (faster)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cxnSp>
            <p:nvCxnSpPr>
              <p:cNvPr id="23" name="Curved Connector 22"/>
              <p:cNvCxnSpPr/>
              <p:nvPr/>
            </p:nvCxnSpPr>
            <p:spPr>
              <a:xfrm rot="16200000" flipV="1">
                <a:off x="4421643" y="3452940"/>
                <a:ext cx="510528" cy="63070"/>
              </a:xfrm>
              <a:prstGeom prst="curvedConnector3">
                <a:avLst/>
              </a:prstGeom>
              <a:noFill/>
              <a:ln w="28575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4" name="Flowchart: Alternate Process 23"/>
              <p:cNvSpPr/>
              <p:nvPr/>
            </p:nvSpPr>
            <p:spPr>
              <a:xfrm>
                <a:off x="5343519" y="4222438"/>
                <a:ext cx="293268" cy="104770"/>
              </a:xfrm>
              <a:prstGeom prst="flowChartAlternateProcess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" name="Curved Connector 24"/>
              <p:cNvCxnSpPr/>
              <p:nvPr/>
            </p:nvCxnSpPr>
            <p:spPr>
              <a:xfrm rot="10800000">
                <a:off x="4879421" y="3869966"/>
                <a:ext cx="463371" cy="288445"/>
              </a:xfrm>
              <a:prstGeom prst="curvedConnector3">
                <a:avLst>
                  <a:gd name="adj1" fmla="val 19731"/>
                </a:avLst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6" name="Rectangle 15"/>
            <p:cNvSpPr/>
            <p:nvPr/>
          </p:nvSpPr>
          <p:spPr>
            <a:xfrm>
              <a:off x="3037365" y="2045923"/>
              <a:ext cx="2989895" cy="4100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i="1" dirty="0" err="1" smtClean="0">
                  <a:solidFill>
                    <a:srgbClr val="002060"/>
                  </a:solidFill>
                  <a:latin typeface="Calibri" panose="020F0502020204030204"/>
                </a:rPr>
                <a:t>file.path</a:t>
              </a:r>
              <a:r>
                <a:rPr lang="en-US" sz="1200" i="1" dirty="0" smtClean="0">
                  <a:solidFill>
                    <a:srgbClr val="002060"/>
                  </a:solidFill>
                  <a:latin typeface="Calibri" panose="020F0502020204030204"/>
                </a:rPr>
                <a:t> </a:t>
              </a:r>
              <a:r>
                <a:rPr lang="en-US" sz="1200" i="1" dirty="0" err="1" smtClean="0">
                  <a:solidFill>
                    <a:srgbClr val="002060"/>
                  </a:solidFill>
                  <a:latin typeface="Calibri" panose="020F0502020204030204"/>
                </a:rPr>
                <a:t>matchs</a:t>
              </a:r>
              <a:r>
                <a:rPr lang="en-US" sz="1200" i="1" dirty="0" smtClean="0">
                  <a:solidFill>
                    <a:srgbClr val="002060"/>
                  </a:solidFill>
                  <a:latin typeface="Calibri" panose="020F0502020204030204"/>
                </a:rPr>
                <a:t> “/foo/*”:</a:t>
              </a:r>
              <a:endParaRPr lang="en-US" sz="1200" i="1" dirty="0" smtClean="0">
                <a:solidFill>
                  <a:srgbClr val="002060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accent5"/>
                  </a:solidFill>
                  <a:latin typeface="Calibri" panose="020F0502020204030204"/>
                </a:rPr>
                <a:t>accessCount</a:t>
              </a:r>
              <a:r>
                <a:rPr lang="en-US" sz="1200" i="1" dirty="0" smtClean="0">
                  <a:solidFill>
                    <a:srgbClr val="002060"/>
                  </a:solidFill>
                  <a:latin typeface="Calibri" panose="020F0502020204030204"/>
                </a:rPr>
                <a:t>(10min) &gt;= </a:t>
              </a:r>
              <a:r>
                <a:rPr lang="en-US" sz="1200" i="1" dirty="0">
                  <a:solidFill>
                    <a:srgbClr val="002060"/>
                  </a:solidFill>
                  <a:latin typeface="Calibri" panose="020F0502020204030204"/>
                </a:rPr>
                <a:t>3</a:t>
              </a:r>
              <a:r>
                <a:rPr kumimoji="0" lang="en-US" sz="1200" b="0" i="1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rPr>
                <a:t>  | </a:t>
              </a:r>
              <a:r>
                <a:rPr lang="en-US" sz="1200" i="1" dirty="0" smtClean="0">
                  <a:solidFill>
                    <a:srgbClr val="002060"/>
                  </a:solidFill>
                  <a:latin typeface="Calibri" panose="020F0502020204030204"/>
                </a:rPr>
                <a:t>one-</a:t>
              </a:r>
              <a:r>
                <a:rPr lang="en-US" sz="1200" i="1" dirty="0" err="1" smtClean="0">
                  <a:solidFill>
                    <a:srgbClr val="002060"/>
                  </a:solidFill>
                  <a:latin typeface="Calibri" panose="020F0502020204030204"/>
                </a:rPr>
                <a:t>ssd</a:t>
              </a:r>
              <a:endPara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76723" y="2347874"/>
            <a:ext cx="2698824" cy="2904746"/>
            <a:chOff x="6604044" y="2028931"/>
            <a:chExt cx="2698824" cy="2590694"/>
          </a:xfrm>
        </p:grpSpPr>
        <p:grpSp>
          <p:nvGrpSpPr>
            <p:cNvPr id="30" name="Group 29"/>
            <p:cNvGrpSpPr/>
            <p:nvPr/>
          </p:nvGrpSpPr>
          <p:grpSpPr>
            <a:xfrm>
              <a:off x="6744757" y="2548092"/>
              <a:ext cx="2558111" cy="2071533"/>
              <a:chOff x="6744757" y="2548092"/>
              <a:chExt cx="2558111" cy="20715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258119" y="3215477"/>
                <a:ext cx="7617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DataNode</a:t>
                </a: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44757" y="3215477"/>
                <a:ext cx="2205886" cy="1404148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11698" y="4327208"/>
                <a:ext cx="2072003" cy="227003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HDD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11698" y="3933557"/>
                <a:ext cx="1192199" cy="227003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SSD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11698" y="3539907"/>
                <a:ext cx="739545" cy="227003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MEM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lowchart: Alternate Process 36"/>
              <p:cNvSpPr/>
              <p:nvPr/>
            </p:nvSpPr>
            <p:spPr>
              <a:xfrm>
                <a:off x="7249682" y="3428750"/>
                <a:ext cx="293268" cy="104770"/>
              </a:xfrm>
              <a:prstGeom prst="flowChartAlternateProcess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Up Arrow 37"/>
              <p:cNvSpPr/>
              <p:nvPr/>
            </p:nvSpPr>
            <p:spPr>
              <a:xfrm>
                <a:off x="7551244" y="2548092"/>
                <a:ext cx="233386" cy="615001"/>
              </a:xfrm>
              <a:prstGeom prst="upArrow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768474" y="2873261"/>
                <a:ext cx="153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Read (fastest)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cxnSp>
            <p:nvCxnSpPr>
              <p:cNvPr id="40" name="Curved Connector 39"/>
              <p:cNvCxnSpPr/>
              <p:nvPr/>
            </p:nvCxnSpPr>
            <p:spPr>
              <a:xfrm flipV="1">
                <a:off x="7551244" y="3229212"/>
                <a:ext cx="233386" cy="168383"/>
              </a:xfrm>
              <a:prstGeom prst="curvedConnector3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1" name="Flowchart: Alternate Process 40"/>
              <p:cNvSpPr/>
              <p:nvPr/>
            </p:nvSpPr>
            <p:spPr>
              <a:xfrm>
                <a:off x="7701065" y="3814417"/>
                <a:ext cx="293268" cy="104770"/>
              </a:xfrm>
              <a:prstGeom prst="flowChartAlternateProcess">
                <a:avLst/>
              </a:prstGeom>
              <a:solidFill>
                <a:srgbClr val="70AD47"/>
              </a:solidFill>
              <a:ln w="12700" cap="flat" cmpd="sng" algn="ctr">
                <a:gradFill>
                  <a:gsLst>
                    <a:gs pos="0">
                      <a:schemeClr val="tx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2" name="Curved Connector 41"/>
              <p:cNvCxnSpPr/>
              <p:nvPr/>
            </p:nvCxnSpPr>
            <p:spPr>
              <a:xfrm rot="10800000">
                <a:off x="7557358" y="3490823"/>
                <a:ext cx="421102" cy="334036"/>
              </a:xfrm>
              <a:prstGeom prst="curved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1" name="Rectangle 30"/>
            <p:cNvSpPr/>
            <p:nvPr/>
          </p:nvSpPr>
          <p:spPr>
            <a:xfrm>
              <a:off x="6604044" y="2028931"/>
              <a:ext cx="2415822" cy="41175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i="1" dirty="0" err="1" smtClean="0">
                  <a:solidFill>
                    <a:srgbClr val="002060"/>
                  </a:solidFill>
                  <a:latin typeface="Calibri" panose="020F0502020204030204"/>
                </a:rPr>
                <a:t>file.path</a:t>
              </a:r>
              <a:r>
                <a:rPr lang="en-US" sz="1200" i="1" dirty="0" smtClean="0">
                  <a:solidFill>
                    <a:srgbClr val="002060"/>
                  </a:solidFill>
                  <a:latin typeface="Calibri" panose="020F0502020204030204"/>
                </a:rPr>
                <a:t> </a:t>
              </a:r>
              <a:r>
                <a:rPr lang="en-US" sz="1200" i="1" dirty="0" err="1" smtClean="0">
                  <a:solidFill>
                    <a:srgbClr val="002060"/>
                  </a:solidFill>
                  <a:latin typeface="Calibri" panose="020F0502020204030204"/>
                </a:rPr>
                <a:t>matchs</a:t>
              </a:r>
              <a:r>
                <a:rPr lang="en-US" sz="1200" i="1" dirty="0" smtClean="0">
                  <a:solidFill>
                    <a:srgbClr val="002060"/>
                  </a:solidFill>
                  <a:latin typeface="Calibri" panose="020F0502020204030204"/>
                </a:rPr>
                <a:t> “/foo/*”:</a:t>
              </a:r>
              <a:endParaRPr lang="en-US" sz="1200" i="1" dirty="0" smtClean="0">
                <a:solidFill>
                  <a:srgbClr val="002060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accent5"/>
                  </a:solidFill>
                  <a:latin typeface="Calibri" panose="020F0502020204030204"/>
                </a:rPr>
                <a:t>accessCount</a:t>
              </a:r>
              <a:r>
                <a:rPr lang="en-US" sz="1200" i="1" dirty="0" smtClean="0">
                  <a:solidFill>
                    <a:srgbClr val="002060"/>
                  </a:solidFill>
                  <a:latin typeface="Calibri" panose="020F0502020204030204"/>
                </a:rPr>
                <a:t>(10min) &gt;= </a:t>
              </a:r>
              <a:r>
                <a:rPr lang="en-US" sz="1200" i="1" dirty="0">
                  <a:solidFill>
                    <a:srgbClr val="002060"/>
                  </a:solidFill>
                  <a:latin typeface="Calibri" panose="020F0502020204030204"/>
                </a:rPr>
                <a:t>3</a:t>
              </a:r>
              <a:r>
                <a:rPr kumimoji="0" lang="en-US" sz="1200" b="0" i="1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rPr>
                <a:t>  | cache</a:t>
              </a:r>
              <a:endPara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06295" y="1498017"/>
            <a:ext cx="249030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3C71"/>
                </a:solidFill>
              </a:rPr>
              <a:t>User defined Rule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 rot="2044113">
            <a:off x="5869715" y="1786412"/>
            <a:ext cx="343283" cy="61235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9373441">
            <a:off x="7031111" y="1813716"/>
            <a:ext cx="294635" cy="5853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</a:t>
            </a:r>
            <a:r>
              <a:rPr lang="zh-CN" altLang="en-US" dirty="0" smtClean="0"/>
              <a:t>应用场景：冷数据存储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45677" y="3533168"/>
            <a:ext cx="2329963" cy="1404148"/>
            <a:chOff x="232514" y="3215477"/>
            <a:chExt cx="2275109" cy="1404148"/>
          </a:xfrm>
        </p:grpSpPr>
        <p:sp>
          <p:nvSpPr>
            <p:cNvPr id="4" name="TextBox 3"/>
            <p:cNvSpPr txBox="1"/>
            <p:nvPr/>
          </p:nvSpPr>
          <p:spPr>
            <a:xfrm>
              <a:off x="1745876" y="3215477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DataNode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14" y="3215477"/>
              <a:ext cx="2205886" cy="140414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9455" y="3539907"/>
              <a:ext cx="2072003" cy="1014304"/>
              <a:chOff x="1153391" y="4236773"/>
              <a:chExt cx="3377046" cy="181073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153391" y="5642263"/>
                <a:ext cx="3377046" cy="40524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HDD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53391" y="4939518"/>
                <a:ext cx="1943100" cy="40524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SSD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3391" y="4236773"/>
                <a:ext cx="1205345" cy="40524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MEM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Flowchart: Alternate Process 6"/>
            <p:cNvSpPr/>
            <p:nvPr/>
          </p:nvSpPr>
          <p:spPr>
            <a:xfrm>
              <a:off x="1188822" y="3828788"/>
              <a:ext cx="293268" cy="104770"/>
            </a:xfrm>
            <a:prstGeom prst="flowChartAlternateProcess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68536" y="3520346"/>
            <a:ext cx="2275109" cy="1404148"/>
            <a:chOff x="3605499" y="3215477"/>
            <a:chExt cx="2275109" cy="1404148"/>
          </a:xfrm>
        </p:grpSpPr>
        <p:sp>
          <p:nvSpPr>
            <p:cNvPr id="12" name="TextBox 11"/>
            <p:cNvSpPr txBox="1"/>
            <p:nvPr/>
          </p:nvSpPr>
          <p:spPr>
            <a:xfrm>
              <a:off x="5118861" y="3215477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DataNode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05499" y="3215477"/>
              <a:ext cx="2205886" cy="140414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672440" y="3539907"/>
              <a:ext cx="2072003" cy="1014304"/>
              <a:chOff x="1153391" y="4236773"/>
              <a:chExt cx="3377046" cy="181073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53391" y="5642263"/>
                <a:ext cx="3377046" cy="40524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HDD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53391" y="4939518"/>
                <a:ext cx="1943100" cy="40524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SSD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53391" y="4236773"/>
                <a:ext cx="1205345" cy="40524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MEM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Flowchart: Alternate Process 14"/>
            <p:cNvSpPr/>
            <p:nvPr/>
          </p:nvSpPr>
          <p:spPr>
            <a:xfrm>
              <a:off x="4538871" y="3824859"/>
              <a:ext cx="293268" cy="104770"/>
            </a:xfrm>
            <a:prstGeom prst="flowChartAlternateProcess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5343519" y="4222438"/>
              <a:ext cx="293268" cy="104770"/>
            </a:xfrm>
            <a:prstGeom prst="flowChartAlternateProcess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Curved Connector 16"/>
            <p:cNvCxnSpPr/>
            <p:nvPr/>
          </p:nvCxnSpPr>
          <p:spPr>
            <a:xfrm rot="16200000" flipV="1">
              <a:off x="4977447" y="3747736"/>
              <a:ext cx="352469" cy="610731"/>
            </a:xfrm>
            <a:prstGeom prst="curvedConnector2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</p:grpSp>
      <p:sp>
        <p:nvSpPr>
          <p:cNvPr id="21" name="Rectangle 20"/>
          <p:cNvSpPr/>
          <p:nvPr/>
        </p:nvSpPr>
        <p:spPr>
          <a:xfrm>
            <a:off x="2045677" y="2425553"/>
            <a:ext cx="2252237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i="1" dirty="0" err="1">
                <a:solidFill>
                  <a:srgbClr val="002060"/>
                </a:solidFill>
                <a:latin typeface="Calibri" panose="020F0502020204030204"/>
              </a:rPr>
              <a:t>file.path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1200" i="1" dirty="0" err="1">
                <a:solidFill>
                  <a:srgbClr val="002060"/>
                </a:solidFill>
                <a:latin typeface="Calibri" panose="020F0502020204030204"/>
              </a:rPr>
              <a:t>matchs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“/foo/*”:</a:t>
            </a:r>
            <a:endParaRPr lang="en-US" sz="1200" i="1" dirty="0">
              <a:solidFill>
                <a:srgbClr val="002060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1200" i="1" dirty="0">
                <a:solidFill>
                  <a:srgbClr val="FF0000"/>
                </a:solidFill>
                <a:latin typeface="Calibri" panose="020F0502020204030204"/>
              </a:rPr>
              <a:t>age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&gt; 30d | archive</a:t>
            </a:r>
            <a:endParaRPr lang="en-US" sz="1200" i="1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8535" y="2646475"/>
            <a:ext cx="2205886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i="1" dirty="0" err="1">
                <a:solidFill>
                  <a:srgbClr val="002060"/>
                </a:solidFill>
                <a:latin typeface="Calibri" panose="020F0502020204030204"/>
              </a:rPr>
              <a:t>file.path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1200" i="1" dirty="0" err="1">
                <a:solidFill>
                  <a:srgbClr val="002060"/>
                </a:solidFill>
                <a:latin typeface="Calibri" panose="020F0502020204030204"/>
              </a:rPr>
              <a:t>matchs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“/foo/*”:</a:t>
            </a:r>
            <a:endParaRPr lang="en-US" sz="1200" i="1" dirty="0">
              <a:solidFill>
                <a:srgbClr val="002060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1200" i="1" dirty="0" err="1">
                <a:solidFill>
                  <a:srgbClr val="FF0000"/>
                </a:solidFill>
                <a:latin typeface="Calibri" panose="020F0502020204030204"/>
              </a:rPr>
              <a:t>accessCount</a:t>
            </a:r>
            <a:r>
              <a:rPr lang="en-US" sz="1200" i="1" dirty="0">
                <a:latin typeface="Calibri" panose="020F0502020204030204"/>
              </a:rPr>
              <a:t>(30d) &lt; 3</a:t>
            </a:r>
            <a:r>
              <a:rPr lang="en-US" sz="1200" i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| archive</a:t>
            </a:r>
            <a:endParaRPr lang="en-US" sz="1200" i="1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0102" y="1709995"/>
            <a:ext cx="2537266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3C71"/>
                </a:solidFill>
              </a:rPr>
              <a:t>User defined Rule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 rot="2044113">
            <a:off x="4454413" y="1986119"/>
            <a:ext cx="381857" cy="7776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8941975">
            <a:off x="5764573" y="1941467"/>
            <a:ext cx="412681" cy="8659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914407" y="4058096"/>
            <a:ext cx="926834" cy="4073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</a:t>
            </a:r>
            <a:r>
              <a:rPr lang="zh-CN" altLang="en-US" dirty="0" smtClean="0"/>
              <a:t>应用场景：</a:t>
            </a:r>
            <a:r>
              <a:rPr lang="zh-CN" altLang="en-US" dirty="0"/>
              <a:t>纠删码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245270" y="2118778"/>
            <a:ext cx="2252237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i="1" dirty="0" err="1">
                <a:solidFill>
                  <a:srgbClr val="002060"/>
                </a:solidFill>
                <a:latin typeface="Calibri" panose="020F0502020204030204"/>
              </a:rPr>
              <a:t>file.path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1200" i="1" dirty="0" err="1">
                <a:solidFill>
                  <a:srgbClr val="002060"/>
                </a:solidFill>
                <a:latin typeface="Calibri" panose="020F0502020204030204"/>
              </a:rPr>
              <a:t>matchs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“/foo/*”:</a:t>
            </a:r>
            <a:endParaRPr lang="en-US" sz="1200" i="1" dirty="0">
              <a:solidFill>
                <a:srgbClr val="002060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1200" i="1" dirty="0">
                <a:solidFill>
                  <a:srgbClr val="FF0000"/>
                </a:solidFill>
                <a:latin typeface="Calibri" panose="020F0502020204030204"/>
              </a:rPr>
              <a:t>age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&gt; 30d | </a:t>
            </a:r>
            <a:r>
              <a:rPr lang="en-US" sz="1200" i="1" dirty="0" err="1" smtClean="0">
                <a:solidFill>
                  <a:srgbClr val="002060"/>
                </a:solidFill>
                <a:latin typeface="Calibri" panose="020F0502020204030204"/>
              </a:rPr>
              <a:t>erasure_code</a:t>
            </a:r>
            <a:endParaRPr lang="en-US" sz="1200" i="1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6098" y="2122636"/>
            <a:ext cx="297853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i="1" dirty="0" err="1">
                <a:solidFill>
                  <a:srgbClr val="002060"/>
                </a:solidFill>
                <a:latin typeface="Calibri" panose="020F0502020204030204"/>
              </a:rPr>
              <a:t>file.path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1200" i="1" dirty="0" err="1">
                <a:solidFill>
                  <a:srgbClr val="002060"/>
                </a:solidFill>
                <a:latin typeface="Calibri" panose="020F0502020204030204"/>
              </a:rPr>
              <a:t>matchs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 “/foo/*”:</a:t>
            </a:r>
            <a:endParaRPr lang="en-US" sz="1200" i="1" dirty="0">
              <a:solidFill>
                <a:srgbClr val="002060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1200" i="1" dirty="0">
                <a:solidFill>
                  <a:srgbClr val="FF0000"/>
                </a:solidFill>
                <a:latin typeface="Calibri" panose="020F0502020204030204"/>
              </a:rPr>
              <a:t>accessCount</a:t>
            </a:r>
            <a:r>
              <a:rPr lang="en-US" sz="1200" i="1" dirty="0">
                <a:latin typeface="Calibri" panose="020F0502020204030204"/>
              </a:rPr>
              <a:t>(30d) &lt; 3</a:t>
            </a:r>
            <a:r>
              <a:rPr lang="en-US" sz="1200" i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/>
              </a:rPr>
              <a:t>| </a:t>
            </a:r>
            <a:r>
              <a:rPr lang="en-US" sz="1200" i="1" dirty="0" err="1" smtClean="0">
                <a:solidFill>
                  <a:srgbClr val="002060"/>
                </a:solidFill>
                <a:latin typeface="Calibri" panose="020F0502020204030204"/>
              </a:rPr>
              <a:t>erasure_code</a:t>
            </a:r>
            <a:endParaRPr lang="en-US" sz="1200" i="1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9015" y="1562881"/>
            <a:ext cx="230173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3C71"/>
                </a:solidFill>
              </a:rPr>
              <a:t>User defined Rule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4165870">
            <a:off x="3763837" y="1756311"/>
            <a:ext cx="407123" cy="76809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8010822">
            <a:off x="5815495" y="1817684"/>
            <a:ext cx="403439" cy="73780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456254" y="2346359"/>
            <a:ext cx="3654938" cy="2824892"/>
            <a:chOff x="636596" y="1457840"/>
            <a:chExt cx="6044574" cy="4323570"/>
          </a:xfrm>
        </p:grpSpPr>
        <p:pic>
          <p:nvPicPr>
            <p:cNvPr id="9" name="Picture 4" descr="Related image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917" y="1457840"/>
              <a:ext cx="809395" cy="813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636596" y="1471813"/>
              <a:ext cx="6044574" cy="4309597"/>
              <a:chOff x="636596" y="1471813"/>
              <a:chExt cx="6044574" cy="430959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66898" y="2260696"/>
                <a:ext cx="1237151" cy="33295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rgbClr val="7030A0"/>
                    </a:solidFill>
                  </a:rPr>
                  <a:t>3 Replica</a:t>
                </a:r>
                <a:r>
                  <a:rPr lang="en-US" sz="600" dirty="0">
                    <a:solidFill>
                      <a:srgbClr val="7030A0"/>
                    </a:solidFill>
                  </a:rPr>
                  <a:t> </a:t>
                </a:r>
                <a:r>
                  <a:rPr lang="en-US" sz="700" dirty="0">
                    <a:solidFill>
                      <a:srgbClr val="7030A0"/>
                    </a:solidFill>
                  </a:rPr>
                  <a:t>*</a:t>
                </a:r>
                <a:endParaRPr lang="en-US" sz="7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21146" y="2226812"/>
                <a:ext cx="2060024" cy="33295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rgbClr val="7030A0"/>
                    </a:solidFill>
                  </a:rPr>
                  <a:t>Erasure Coding RS(6,3)</a:t>
                </a:r>
                <a:endParaRPr lang="en-US" sz="7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13" name="Picture 4" descr="Related imag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1598" y="1471813"/>
                <a:ext cx="809395" cy="813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Down Arrow 13"/>
              <p:cNvSpPr/>
              <p:nvPr/>
            </p:nvSpPr>
            <p:spPr>
              <a:xfrm>
                <a:off x="1767754" y="2273958"/>
                <a:ext cx="317041" cy="400110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Down Arrow 14"/>
              <p:cNvSpPr/>
              <p:nvPr/>
            </p:nvSpPr>
            <p:spPr>
              <a:xfrm>
                <a:off x="4636632" y="4566594"/>
                <a:ext cx="317041" cy="400110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4224462" y="2233809"/>
                <a:ext cx="317041" cy="400110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1765665" y="4514127"/>
                <a:ext cx="317041" cy="400110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36596" y="2688202"/>
                <a:ext cx="2402168" cy="1800671"/>
                <a:chOff x="636596" y="2688202"/>
                <a:chExt cx="3881336" cy="197738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040525" y="2923160"/>
                  <a:ext cx="3134711" cy="315312"/>
                  <a:chOff x="1040525" y="2514599"/>
                  <a:chExt cx="3134711" cy="315312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1040525" y="2514600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  <a:endParaRPr lang="en-US" sz="1350" dirty="0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1610711" y="2514600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  <a:endParaRPr lang="en-US" sz="1350" dirty="0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180897" y="2514600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  <a:endParaRPr lang="en-US" sz="1350" dirty="0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2751083" y="2514600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  <a:endParaRPr lang="en-US" sz="1350" dirty="0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3281856" y="2514599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  <a:endParaRPr lang="en-US" sz="1350" dirty="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3812629" y="2514599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  <a:endParaRPr lang="en-US" sz="1350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38680" y="3806650"/>
                  <a:ext cx="3134711" cy="315312"/>
                  <a:chOff x="1040525" y="2514599"/>
                  <a:chExt cx="3134711" cy="315312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1040525" y="2514600"/>
                    <a:ext cx="362607" cy="31531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  <a:endParaRPr lang="en-US" sz="1350" dirty="0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1610711" y="2514600"/>
                    <a:ext cx="362607" cy="31531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  <a:endParaRPr lang="en-US" sz="1350" dirty="0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180897" y="2514600"/>
                    <a:ext cx="362607" cy="31531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  <a:endParaRPr lang="en-US" sz="1350" dirty="0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751083" y="2514600"/>
                    <a:ext cx="362607" cy="31531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  <a:endParaRPr lang="en-US" sz="1350" dirty="0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3281856" y="2514599"/>
                    <a:ext cx="362607" cy="31531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  <a:endParaRPr lang="en-US" sz="1350" dirty="0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3812629" y="2514599"/>
                    <a:ext cx="362607" cy="31531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  <a:endParaRPr lang="en-US" sz="1350" dirty="0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38680" y="4220037"/>
                  <a:ext cx="3134711" cy="315312"/>
                  <a:chOff x="1040525" y="2514599"/>
                  <a:chExt cx="3134711" cy="315312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1040525" y="2514600"/>
                    <a:ext cx="362607" cy="315311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  <a:endParaRPr lang="en-US" sz="1350" dirty="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610711" y="2514600"/>
                    <a:ext cx="362607" cy="315311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  <a:endParaRPr lang="en-US" sz="1350" dirty="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2180897" y="2514600"/>
                    <a:ext cx="362607" cy="315311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  <a:endParaRPr lang="en-US" sz="1350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751083" y="2514600"/>
                    <a:ext cx="362607" cy="315311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  <a:endParaRPr lang="en-US" sz="1350" dirty="0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3281856" y="2514599"/>
                    <a:ext cx="362607" cy="315311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  <a:endParaRPr lang="en-US" sz="1350" dirty="0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3812629" y="2514599"/>
                    <a:ext cx="362607" cy="315311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  <a:endParaRPr lang="en-US" sz="1350" dirty="0"/>
                  </a:p>
                </p:txBody>
              </p:sp>
            </p:grpSp>
            <p:sp>
              <p:nvSpPr>
                <p:cNvPr id="39" name="Plus 38"/>
                <p:cNvSpPr/>
                <p:nvPr/>
              </p:nvSpPr>
              <p:spPr>
                <a:xfrm>
                  <a:off x="2259838" y="3320192"/>
                  <a:ext cx="457200" cy="408561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36596" y="2688202"/>
                  <a:ext cx="3881336" cy="1977380"/>
                </a:xfrm>
                <a:prstGeom prst="rect">
                  <a:avLst/>
                </a:prstGeom>
                <a:noFill/>
                <a:ln w="9525">
                  <a:solidFill>
                    <a:schemeClr val="accent1">
                      <a:shade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687474" y="2708697"/>
                <a:ext cx="2598074" cy="1805430"/>
                <a:chOff x="5804311" y="2711067"/>
                <a:chExt cx="3881336" cy="197738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6192942" y="2928509"/>
                  <a:ext cx="3134711" cy="315312"/>
                  <a:chOff x="1040525" y="2514599"/>
                  <a:chExt cx="3134711" cy="315312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1040525" y="2514600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  <a:endParaRPr lang="en-US" sz="1350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610711" y="2514600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  <a:endParaRPr lang="en-US" sz="1350" dirty="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2180897" y="2514600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  <a:endParaRPr lang="en-US" sz="1350" dirty="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2751083" y="2514600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  <a:endParaRPr lang="en-US" sz="1350" dirty="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281856" y="2514599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  <a:endParaRPr lang="en-US" sz="1350" dirty="0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3812629" y="2514599"/>
                    <a:ext cx="362607" cy="3153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  <a:endParaRPr lang="en-US" sz="1350" dirty="0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7080169" y="3819222"/>
                  <a:ext cx="1502979" cy="315311"/>
                  <a:chOff x="1040525" y="2514600"/>
                  <a:chExt cx="1502979" cy="315311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1040525" y="2514600"/>
                    <a:ext cx="362607" cy="31531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  <a:endParaRPr lang="en-US" sz="1350" dirty="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610711" y="2514600"/>
                    <a:ext cx="362607" cy="31531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8</a:t>
                    </a:r>
                    <a:endParaRPr lang="en-US" sz="1350" dirty="0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2180897" y="2514600"/>
                    <a:ext cx="362607" cy="31531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9</a:t>
                    </a:r>
                    <a:endParaRPr lang="en-US" sz="1350" dirty="0"/>
                  </a:p>
                </p:txBody>
              </p:sp>
            </p:grpSp>
            <p:sp>
              <p:nvSpPr>
                <p:cNvPr id="25" name="Plus 24"/>
                <p:cNvSpPr/>
                <p:nvPr/>
              </p:nvSpPr>
              <p:spPr>
                <a:xfrm>
                  <a:off x="7680684" y="3327241"/>
                  <a:ext cx="457200" cy="408561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804311" y="2711067"/>
                  <a:ext cx="3881336" cy="1977380"/>
                </a:xfrm>
                <a:prstGeom prst="rect">
                  <a:avLst/>
                </a:prstGeom>
                <a:noFill/>
                <a:ln w="9525">
                  <a:solidFill>
                    <a:schemeClr val="accent1">
                      <a:shade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51744" y="4629623"/>
                <a:ext cx="5648952" cy="1151787"/>
                <a:chOff x="2314695" y="4944034"/>
                <a:chExt cx="5769474" cy="120050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314695" y="5307823"/>
                  <a:ext cx="5769474" cy="4182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7030A0"/>
                      </a:solidFill>
                    </a:rPr>
                    <a:t>Erasure  Coding  saves </a:t>
                  </a:r>
                  <a:r>
                    <a:rPr lang="en-US" sz="900" dirty="0" smtClean="0">
                      <a:solidFill>
                        <a:srgbClr val="7030A0"/>
                      </a:solidFill>
                    </a:rPr>
                    <a:t>     </a:t>
                  </a:r>
                  <a:r>
                    <a:rPr lang="en-US" sz="1100" dirty="0">
                      <a:solidFill>
                        <a:srgbClr val="C00000"/>
                      </a:solidFill>
                    </a:rPr>
                    <a:t>50%</a:t>
                  </a:r>
                  <a:r>
                    <a:rPr lang="en-US" sz="900" dirty="0">
                      <a:solidFill>
                        <a:srgbClr val="7030A0"/>
                      </a:solidFill>
                    </a:rPr>
                    <a:t>  </a:t>
                  </a:r>
                  <a:r>
                    <a:rPr lang="en-US" sz="900" dirty="0" smtClean="0">
                      <a:solidFill>
                        <a:srgbClr val="7030A0"/>
                      </a:solidFill>
                    </a:rPr>
                    <a:t>   space  </a:t>
                  </a:r>
                  <a:r>
                    <a:rPr lang="en-US" sz="900" dirty="0">
                      <a:solidFill>
                        <a:srgbClr val="7030A0"/>
                      </a:solidFill>
                    </a:rPr>
                    <a:t>than 3 Replica</a:t>
                  </a:r>
                  <a:endParaRPr lang="en-US" sz="9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2" name="Explosion 1 21"/>
                <p:cNvSpPr/>
                <p:nvPr/>
              </p:nvSpPr>
              <p:spPr>
                <a:xfrm>
                  <a:off x="4585530" y="4944034"/>
                  <a:ext cx="1394269" cy="1200508"/>
                </a:xfrm>
                <a:prstGeom prst="irregularSeal1">
                  <a:avLst/>
                </a:prstGeom>
                <a:solidFill>
                  <a:srgbClr val="C00000">
                    <a:alpha val="42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b="1" dirty="0"/>
                </a:p>
              </p:txBody>
            </p:sp>
          </p:grpSp>
        </p:grpSp>
      </p:grpSp>
      <p:sp>
        <p:nvSpPr>
          <p:cNvPr id="100" name="文本框 99"/>
          <p:cNvSpPr txBox="1"/>
          <p:nvPr/>
        </p:nvSpPr>
        <p:spPr>
          <a:xfrm>
            <a:off x="842010" y="5426710"/>
            <a:ext cx="102577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目前在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SSM</a:t>
            </a:r>
            <a:r>
              <a:rPr lang="zh-CN" alt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中为了支持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</a:t>
            </a:r>
            <a:r>
              <a:rPr lang="zh-CN" alt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，增加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SetErasureCodingPolicAction</a:t>
            </a:r>
            <a:r>
              <a:rPr lang="zh-CN" alt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ErasureCodeFileAction</a:t>
            </a:r>
            <a:endParaRPr lang="en-US" b="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file:path matches "/ec" a | setecpolicy  -ecPolicy  XOR-2-1-1024k</a:t>
            </a:r>
            <a:endParaRPr lang="en-US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file: every 5min | path matches "/tmp/*" | ec -dest /ec</a:t>
            </a:r>
            <a:endParaRPr lang="en-US" altLang="en-US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 </a:t>
            </a:r>
            <a:r>
              <a:rPr lang="zh-CN" altLang="en-US" dirty="0" smtClean="0"/>
              <a:t>执行示例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617855" y="1384300"/>
            <a:ext cx="10257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）根据文件的访问情况设置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 policy,Rule</a:t>
            </a:r>
            <a:r>
              <a:rPr lang="zh-CN" alt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定义如下</a:t>
            </a:r>
            <a:endParaRPr lang="en-US" altLang="zh-CN" b="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file:path matches "/ec" a | setecpolicy  -ecPolicy  XOR-2-1-1024k</a:t>
            </a:r>
            <a:endParaRPr lang="en-US" altLang="en-US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17855" y="2232025"/>
            <a:ext cx="1025779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解析成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Cmdlet</a:t>
            </a:r>
            <a:endParaRPr lang="en-US" altLang="zh-CN" b="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b="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actionCommon = {}, </a:t>
            </a:r>
            <a:endParaRPr lang="en-US" altLang="en-US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actionNames = [setecpolicy],</a:t>
            </a:r>
            <a:endParaRPr lang="en-US" altLang="en-US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actionArgs = [{-policy = XOR - 2 - 1 - 1024 k}],</a:t>
            </a:r>
            <a:endParaRPr lang="en-US" altLang="en-US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cmdletString = 'setecpolicy -policy XOR-2-1-1024k'</a:t>
            </a:r>
            <a:endParaRPr lang="en-US" altLang="en-US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en-US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8950" y="4480560"/>
            <a:ext cx="10257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）文件的触发条件，从文件数据库表中获取文件</a:t>
            </a:r>
            <a:endParaRPr lang="en-US" altLang="zh-CN" b="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en-US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SELECT path FROM file WHERE (((path LIKE '/ec') AND (($NOW - modification_time) &gt; 300000)))</a:t>
            </a:r>
            <a:endParaRPr lang="en-US" altLang="en-US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 </a:t>
            </a:r>
            <a:r>
              <a:rPr lang="zh-CN" altLang="en-US" dirty="0" smtClean="0"/>
              <a:t>可能会遇到的问题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65530" y="1376045"/>
            <a:ext cx="88474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0">
                <a:ea typeface="宋体" panose="02010600030101010101" pitchFamily="2" charset="-122"/>
              </a:rPr>
              <a:t>1）周期性的从文件系统获取访问信息，对文件系统有一定负担</a:t>
            </a:r>
            <a:endParaRPr lang="zh-CN" sz="2000" b="0">
              <a:ea typeface="宋体" panose="02010600030101010101" pitchFamily="2" charset="-122"/>
            </a:endParaRPr>
          </a:p>
          <a:p>
            <a:pPr indent="266700"/>
            <a:r>
              <a:rPr lang="en-US" altLang="zh-CN" sz="2000" b="0">
                <a:ea typeface="宋体" panose="02010600030101010101" pitchFamily="2" charset="-122"/>
              </a:rPr>
              <a:t>2</a:t>
            </a:r>
            <a:r>
              <a:rPr lang="zh-CN" altLang="en-US" sz="2000" b="0">
                <a:ea typeface="宋体" panose="02010600030101010101" pitchFamily="2" charset="-122"/>
              </a:rPr>
              <a:t>）使用关系型数据库作为</a:t>
            </a:r>
            <a:r>
              <a:rPr lang="en-US" altLang="zh-CN" sz="2000" b="0">
                <a:ea typeface="宋体" panose="02010600030101010101" pitchFamily="2" charset="-122"/>
              </a:rPr>
              <a:t>MetaStore DB</a:t>
            </a:r>
            <a:r>
              <a:rPr lang="zh-CN" altLang="en-US" sz="2000" b="0">
                <a:ea typeface="宋体" panose="02010600030101010101" pitchFamily="2" charset="-122"/>
              </a:rPr>
              <a:t>，当文件达到一定程度，其是否可以支撑</a:t>
            </a:r>
            <a:r>
              <a:rPr lang="en-US" altLang="zh-CN" sz="2000" b="0">
                <a:ea typeface="宋体" panose="02010600030101010101" pitchFamily="2" charset="-122"/>
              </a:rPr>
              <a:t>SSM</a:t>
            </a:r>
            <a:r>
              <a:rPr lang="zh-CN" altLang="en-US" sz="2000" b="0">
                <a:ea typeface="宋体" panose="02010600030101010101" pitchFamily="2" charset="-122"/>
              </a:rPr>
              <a:t>的运行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819957" y="3265143"/>
            <a:ext cx="3197354" cy="1200329"/>
          </a:xfrm>
        </p:spPr>
        <p:txBody>
          <a:bodyPr/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 smtClean="0"/>
              <a:t>感谢聆听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Presented by PLATINUM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055318" y="3637161"/>
            <a:ext cx="4726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SSM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https</a:t>
            </a:r>
            <a:r>
              <a:rPr lang="en-US" altLang="zh-CN" sz="2000" dirty="0"/>
              <a:t>://github.com/Intel-bigdata/SSM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72585" y="2696845"/>
            <a:ext cx="3847465" cy="2590800"/>
          </a:xfrm>
        </p:spPr>
        <p:txBody>
          <a:bodyPr wrap="square"/>
          <a:lstStyle/>
          <a:p>
            <a:r>
              <a:rPr lang="en-US" altLang="zh-CN" sz="5400" dirty="0"/>
              <a:t>HDFS</a:t>
            </a:r>
            <a:endParaRPr lang="en-US" altLang="zh-CN" sz="5400" dirty="0" smtClean="0"/>
          </a:p>
          <a:p>
            <a:r>
              <a:rPr lang="en-US" altLang="zh-CN" sz="5400" dirty="0"/>
              <a:t>Erasure</a:t>
            </a:r>
            <a:endParaRPr lang="en-US" altLang="zh-CN" sz="5400" dirty="0"/>
          </a:p>
          <a:p>
            <a:r>
              <a:rPr lang="en-US" altLang="zh-CN" sz="5400" dirty="0"/>
              <a:t>Code</a:t>
            </a:r>
            <a:endParaRPr lang="en-US" altLang="zh-C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纠删码</a:t>
            </a:r>
            <a:r>
              <a:rPr lang="en-US" altLang="zh-CN" dirty="0" smtClean="0"/>
              <a:t>—HDFS</a:t>
            </a:r>
            <a:r>
              <a:rPr lang="zh-CN" altLang="en-US" dirty="0" smtClean="0"/>
              <a:t>三副本机制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6728" y="3812426"/>
            <a:ext cx="4392488" cy="201622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96728" y="2444274"/>
            <a:ext cx="4392488" cy="10801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96728" y="179620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/foo.txt   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84760" y="2660298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724920" y="2660298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65080" y="2679038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284760" y="393770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Block1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24920" y="393770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Block2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165080" y="395644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Block3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284760" y="503656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724920" y="503656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Block2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65080" y="505530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Block3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068736" y="6116682"/>
            <a:ext cx="4392488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749256" y="2679038"/>
            <a:ext cx="0" cy="3149612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8896" y="626069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blocks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1224" y="4063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replicas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8588" y="2612097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个块组成的文件，一共需要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3=9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个副本。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冗余度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6/3=200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存储空间的浪费！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是否可以优化？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纠删码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纠删码原理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0578" y="1600344"/>
            <a:ext cx="4081338" cy="100811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10618" y="18163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322786" y="18163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8690" y="18790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001" y="1847726"/>
            <a:ext cx="53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546922" y="18163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3066" y="116829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我们需要存储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3066" y="2824480"/>
            <a:ext cx="757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通过异或运算，我们得到新的校验位，值为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，那么，生成的数据为：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1  0 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如果发生数据丢失，则会触发恢复运算，根据剩余的位数重新计算出丢失的位。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3066" y="3760584"/>
            <a:ext cx="8111132" cy="244827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36390" y="397660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2962746" y="397660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042866" y="397660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050978" y="4089266"/>
            <a:ext cx="432048" cy="2473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87082" y="400796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499250" y="400796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35154" y="407068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89465" y="4039324"/>
            <a:ext cx="53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723386" y="400796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865114" y="46966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991470" y="46966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071590" y="46966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乘号 26"/>
          <p:cNvSpPr/>
          <p:nvPr/>
        </p:nvSpPr>
        <p:spPr>
          <a:xfrm>
            <a:off x="3173834" y="4896482"/>
            <a:ext cx="334268" cy="36004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5082356" y="4789021"/>
            <a:ext cx="432048" cy="2473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969570" y="46966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481738" y="46966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17642" y="47594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71953" y="4728046"/>
            <a:ext cx="53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8705874" y="46966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50578" y="630235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允许的出错位数为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865114" y="54167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3017242" y="54167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4097362" y="541676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乘号 38"/>
          <p:cNvSpPr/>
          <p:nvPr/>
        </p:nvSpPr>
        <p:spPr>
          <a:xfrm>
            <a:off x="3212802" y="5632792"/>
            <a:ext cx="334268" cy="36004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乘号 39"/>
          <p:cNvSpPr/>
          <p:nvPr/>
        </p:nvSpPr>
        <p:spPr>
          <a:xfrm>
            <a:off x="4279961" y="5632792"/>
            <a:ext cx="334268" cy="36004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5105474" y="5565430"/>
            <a:ext cx="432048" cy="2473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笑脸 41"/>
          <p:cNvSpPr/>
          <p:nvPr/>
        </p:nvSpPr>
        <p:spPr>
          <a:xfrm>
            <a:off x="5969570" y="5416768"/>
            <a:ext cx="521568" cy="504056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乘号 42"/>
          <p:cNvSpPr/>
          <p:nvPr/>
        </p:nvSpPr>
        <p:spPr>
          <a:xfrm>
            <a:off x="2026642" y="4192632"/>
            <a:ext cx="334268" cy="36004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纠删码</a:t>
            </a:r>
            <a:r>
              <a:rPr lang="en-US" altLang="zh-CN" dirty="0"/>
              <a:t>—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Erasure Code</a:t>
            </a:r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51422" y="1346401"/>
            <a:ext cx="10710135" cy="21544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  <a:prstDash val="dash"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0000FF"/>
              </a:buClr>
              <a:buSzPct val="70000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 EC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Clr>
                <a:srgbClr val="0000FF"/>
              </a:buClr>
              <a:buSzPct val="70000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Hadoop3.0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开始，支持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文件块级别的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，底层采用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Reed-Solomon(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k,m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Clr>
                <a:srgbClr val="0000FF"/>
              </a:buClr>
              <a:buSzPct val="70000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RS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的算法，通过矩阵运算，可以为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位数据生成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位校验位，根据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的取值不同，可以实现的容错能力也不同，是一种灵活的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Clr>
                <a:srgbClr val="0000FF"/>
              </a:buClr>
              <a:buSzPct val="70000"/>
            </a:pP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RS(3,2)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RS(6,3)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RS(10,4)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Clr>
                <a:srgbClr val="0000FF"/>
              </a:buClr>
              <a:buSzPct val="70000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的冗余度可配置，表示每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个文件块，生成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个校验块，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一起构成一个组，这个组内可以允许丢失任意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个块。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Reed Solomon纠删码 - peterylh - 晨云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33" y="3500837"/>
            <a:ext cx="5472608" cy="324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纠删码</a:t>
            </a:r>
            <a:r>
              <a:rPr lang="en-US" altLang="zh-CN" dirty="0" smtClean="0"/>
              <a:t>—HDFS EC</a:t>
            </a:r>
            <a:r>
              <a:rPr lang="zh-CN" altLang="en-US" dirty="0" smtClean="0"/>
              <a:t>的冗余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30487" y="2164214"/>
            <a:ext cx="3024336" cy="10801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86591" y="2164214"/>
            <a:ext cx="4392488" cy="10801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6590" y="1516142"/>
            <a:ext cx="576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/foo.txt   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RS(3,2)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4623" y="2380238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414783" y="2380238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854943" y="2398978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Block3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18519" y="2380238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Block4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158679" y="2380238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Block5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86591" y="3676382"/>
            <a:ext cx="4392488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430487" y="3676382"/>
            <a:ext cx="3032968" cy="1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16761" y="382451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9219" y="3811106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9278" y="4575318"/>
            <a:ext cx="6532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个块组成的文件，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一共只需要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3+2=5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个副本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冗余度为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2/3 =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67%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大大节约了存储空间。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纠删</a:t>
            </a:r>
            <a:r>
              <a:rPr lang="zh-CN" altLang="en-US" dirty="0" smtClean="0"/>
              <a:t>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数据恢复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1719548"/>
            <a:ext cx="4392488" cy="10801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23728" y="193557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63888" y="193557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Block2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04048" y="195431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79592" y="1719548"/>
            <a:ext cx="3024336" cy="10801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67624" y="193557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Block4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307784" y="193557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Block5</a:t>
            </a:r>
            <a:endParaRPr lang="zh-CN" altLang="en-US" dirty="0"/>
          </a:p>
        </p:txBody>
      </p:sp>
      <p:sp>
        <p:nvSpPr>
          <p:cNvPr id="10" name="乘号 9"/>
          <p:cNvSpPr/>
          <p:nvPr/>
        </p:nvSpPr>
        <p:spPr>
          <a:xfrm>
            <a:off x="5148064" y="1883138"/>
            <a:ext cx="648072" cy="75294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76576" y="3510456"/>
            <a:ext cx="330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从分组中，选择任意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个副本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1940" y="4383844"/>
            <a:ext cx="330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算法恢复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60032" y="5391956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Block3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5526680"/>
            <a:ext cx="229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4" idx="2"/>
          </p:cNvCxnSpPr>
          <p:nvPr/>
        </p:nvCxnSpPr>
        <p:spPr>
          <a:xfrm>
            <a:off x="2591780" y="2583644"/>
            <a:ext cx="2988332" cy="7920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031940" y="2602384"/>
            <a:ext cx="1548172" cy="7733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</p:cNvCxnSpPr>
          <p:nvPr/>
        </p:nvCxnSpPr>
        <p:spPr>
          <a:xfrm flipH="1">
            <a:off x="5580112" y="2583644"/>
            <a:ext cx="1755564" cy="7920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292080" y="3879788"/>
            <a:ext cx="0" cy="5040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283200" y="4753176"/>
            <a:ext cx="0" cy="5040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159972" y="1114998"/>
            <a:ext cx="239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Reed-Solomon(3,2)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ErasureCode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6" name="图片 4" descr="C:\Users\fys\Desktop\hdfs-erasure-f3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1905635"/>
            <a:ext cx="5532120" cy="348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8" descr="http://blog.cloudera.com/wp-content/uploads/2015/09/hdfs-erasure-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0615" y="2007235"/>
            <a:ext cx="3605530" cy="3278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3885</Words>
  <Application>WPS 演示</Application>
  <PresentationFormat>自定义</PresentationFormat>
  <Paragraphs>445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黑体</vt:lpstr>
      <vt:lpstr>Calibri</vt:lpstr>
      <vt:lpstr>Wingdings</vt:lpstr>
      <vt:lpstr>Segoe UI</vt:lpstr>
      <vt:lpstr>Arial Unicode MS</vt:lpstr>
      <vt:lpstr>等线</vt:lpstr>
      <vt:lpstr>Times New Roman</vt:lpstr>
      <vt:lpstr>Calibri</vt:lpstr>
      <vt:lpstr>模板页面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HDFS纠删码—HDFS三副本机制</vt:lpstr>
      <vt:lpstr>HDFS纠删码—纠删码原理</vt:lpstr>
      <vt:lpstr>HDFS纠删码—HDFS的Erasure Code</vt:lpstr>
      <vt:lpstr>HDFS纠删码—HDFS EC的冗余</vt:lpstr>
      <vt:lpstr>HDFS纠删码—数据恢复</vt:lpstr>
      <vt:lpstr>HDFS ErasureCode实现</vt:lpstr>
      <vt:lpstr>HDFS ErasureCode实现</vt:lpstr>
      <vt:lpstr>HDFS ErasureCode 写文件流程</vt:lpstr>
      <vt:lpstr>PowerPoint 演示文稿</vt:lpstr>
      <vt:lpstr>HDFS面临的挑战</vt:lpstr>
      <vt:lpstr>SSM：Smart Storage Management</vt:lpstr>
      <vt:lpstr>SSM--整体架构</vt:lpstr>
      <vt:lpstr>SSM—服务端设计</vt:lpstr>
      <vt:lpstr>SSM—服务端设计</vt:lpstr>
      <vt:lpstr>SSM—文件信息的采集</vt:lpstr>
      <vt:lpstr>SSM规则定义</vt:lpstr>
      <vt:lpstr>PowerPoint 演示文稿</vt:lpstr>
      <vt:lpstr>SSM应用场景：热点数据</vt:lpstr>
      <vt:lpstr>SSM应用场景：冷数据存储</vt:lpstr>
      <vt:lpstr>SSM应用场景：纠删码</vt:lpstr>
      <vt:lpstr>SSM 执行示例</vt:lpstr>
      <vt:lpstr>SSM 可能会遇到的问题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fys</cp:lastModifiedBy>
  <cp:revision>262</cp:revision>
  <dcterms:created xsi:type="dcterms:W3CDTF">2015-08-18T02:51:00Z</dcterms:created>
  <dcterms:modified xsi:type="dcterms:W3CDTF">2018-07-31T01:00:10Z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