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357" r:id="rId4"/>
    <p:sldId id="370" r:id="rId5"/>
    <p:sldId id="369" r:id="rId6"/>
    <p:sldId id="371" r:id="rId7"/>
    <p:sldId id="375" r:id="rId8"/>
    <p:sldId id="262" r:id="rId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3247" autoAdjust="0"/>
  </p:normalViewPr>
  <p:slideViewPr>
    <p:cSldViewPr snapToGrid="0" snapToObjects="1">
      <p:cViewPr varScale="1">
        <p:scale>
          <a:sx n="63" d="100"/>
          <a:sy n="63" d="100"/>
        </p:scale>
        <p:origin x="-6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5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3561A-9830-4400-9DF2-77493EBCA5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DBDB-A726-4F18-B575-32BFBF1CD0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 userDrawn="1"/>
        </p:nvGrpSpPr>
        <p:grpSpPr>
          <a:xfrm>
            <a:off x="1180541" y="726122"/>
            <a:ext cx="6557868" cy="5086478"/>
            <a:chOff x="1180541" y="726122"/>
            <a:chExt cx="6557868" cy="5086478"/>
          </a:xfrm>
        </p:grpSpPr>
        <p:grpSp>
          <p:nvGrpSpPr>
            <p:cNvPr id="3" name="组合 2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1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2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3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4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5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6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7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8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9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0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1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2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3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4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1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2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3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4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5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6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7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8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9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5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7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6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35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36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7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8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9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0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1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2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3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4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45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46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7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8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0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2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3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4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5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6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7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8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9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0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62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3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4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5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7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8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9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0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1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2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73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74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5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76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98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78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79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0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5" name="任意多边形 84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8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817019" y="2649451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80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90" name="文本占位符 8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663130" y="3731836"/>
            <a:ext cx="357020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平台方案汇报</a:t>
            </a:r>
            <a:endParaRPr lang="zh-CN" altLang="en-US" dirty="0"/>
          </a:p>
        </p:txBody>
      </p:sp>
      <p:sp>
        <p:nvSpPr>
          <p:cNvPr id="77" name="文本占位符 76"/>
          <p:cNvSpPr>
            <a:spLocks noGrp="1"/>
          </p:cNvSpPr>
          <p:nvPr>
            <p:ph type="body" sz="quarter" idx="16" hasCustomPrompt="1"/>
          </p:nvPr>
        </p:nvSpPr>
        <p:spPr>
          <a:xfrm>
            <a:off x="6103938" y="5061810"/>
            <a:ext cx="4813300" cy="923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 smtClean="0"/>
              <a:t>苏州研发中心</a:t>
            </a:r>
            <a:endParaRPr lang="zh-CN" altLang="en-US" dirty="0"/>
          </a:p>
        </p:txBody>
      </p:sp>
      <p:sp>
        <p:nvSpPr>
          <p:cNvPr id="92" name="文本占位符 76"/>
          <p:cNvSpPr>
            <a:spLocks noGrp="1"/>
          </p:cNvSpPr>
          <p:nvPr>
            <p:ph type="body" sz="quarter" idx="17" hasCustomPrompt="1"/>
          </p:nvPr>
        </p:nvSpPr>
        <p:spPr>
          <a:xfrm>
            <a:off x="6103938" y="4781351"/>
            <a:ext cx="4813300" cy="2738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PRESENTED </a:t>
            </a:r>
            <a:r>
              <a:rPr lang="en-US" altLang="zh-CN" dirty="0" smtClean="0"/>
              <a:t>BY</a:t>
            </a:r>
            <a:endParaRPr lang="zh-CN" altLang="en-US" dirty="0"/>
          </a:p>
        </p:txBody>
      </p: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02" y="15210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c.office.msn.com.cn/t/1/7ED2490309B9A21E19CC4A6B31EDAE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13" t="-599" r="21702" b="-169"/>
          <a:stretch>
            <a:fillRect/>
          </a:stretch>
        </p:blipFill>
        <p:spPr bwMode="auto">
          <a:xfrm>
            <a:off x="-1" y="-50800"/>
            <a:ext cx="4484811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平行四边形 4"/>
          <p:cNvSpPr/>
          <p:nvPr userDrawn="1"/>
        </p:nvSpPr>
        <p:spPr>
          <a:xfrm>
            <a:off x="3104250" y="-50800"/>
            <a:ext cx="2180513" cy="6908800"/>
          </a:xfrm>
          <a:prstGeom prst="parallelogram">
            <a:avLst>
              <a:gd name="adj" fmla="val 2411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12" name="圆角矩形 11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9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1" name="任意多边形 10"/>
          <p:cNvSpPr/>
          <p:nvPr userDrawn="1"/>
        </p:nvSpPr>
        <p:spPr>
          <a:xfrm rot="5400000">
            <a:off x="5224584" y="-109421"/>
            <a:ext cx="1742837" cy="12192002"/>
          </a:xfrm>
          <a:custGeom>
            <a:avLst/>
            <a:gdLst>
              <a:gd name="connsiteX0" fmla="*/ 0 w 1742837"/>
              <a:gd name="connsiteY0" fmla="*/ 0 h 12192002"/>
              <a:gd name="connsiteX1" fmla="*/ 1082438 w 1742837"/>
              <a:gd name="connsiteY1" fmla="*/ 0 h 12192002"/>
              <a:gd name="connsiteX2" fmla="*/ 1082438 w 1742837"/>
              <a:gd name="connsiteY2" fmla="*/ 3 h 12192002"/>
              <a:gd name="connsiteX3" fmla="*/ 1742837 w 1742837"/>
              <a:gd name="connsiteY3" fmla="*/ 3 h 12192002"/>
              <a:gd name="connsiteX4" fmla="*/ 1742836 w 1742837"/>
              <a:gd name="connsiteY4" fmla="*/ 12192002 h 12192002"/>
              <a:gd name="connsiteX5" fmla="*/ 1082437 w 1742837"/>
              <a:gd name="connsiteY5" fmla="*/ 12192002 h 12192002"/>
              <a:gd name="connsiteX6" fmla="*/ 1082437 w 1742837"/>
              <a:gd name="connsiteY6" fmla="*/ 12191910 h 12192002"/>
              <a:gd name="connsiteX7" fmla="*/ 1077970 w 1742837"/>
              <a:gd name="connsiteY7" fmla="*/ 11363467 h 12192002"/>
              <a:gd name="connsiteX8" fmla="*/ 42084 w 1742837"/>
              <a:gd name="connsiteY8" fmla="*/ 208233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837" h="12192002">
                <a:moveTo>
                  <a:pt x="0" y="0"/>
                </a:moveTo>
                <a:lnTo>
                  <a:pt x="1082438" y="0"/>
                </a:lnTo>
                <a:lnTo>
                  <a:pt x="1082438" y="3"/>
                </a:lnTo>
                <a:lnTo>
                  <a:pt x="1742837" y="3"/>
                </a:lnTo>
                <a:lnTo>
                  <a:pt x="1742836" y="12192002"/>
                </a:lnTo>
                <a:lnTo>
                  <a:pt x="1082437" y="12192002"/>
                </a:lnTo>
                <a:lnTo>
                  <a:pt x="1082437" y="12191910"/>
                </a:lnTo>
                <a:lnTo>
                  <a:pt x="1077970" y="11363467"/>
                </a:lnTo>
                <a:cubicBezTo>
                  <a:pt x="1033429" y="7240206"/>
                  <a:pt x="657858" y="3415267"/>
                  <a:pt x="42084" y="208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3" name="圆角矩形 1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6" name="圆角矩形 15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ppt模板-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64951" y="6608765"/>
            <a:ext cx="52705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fld id="{80CB8C70-3851-4CC6-BAC8-F8ACF1324B07}" type="slidenum">
              <a:rPr lang="zh-CN" altLang="en-US" sz="1200" b="1" smtClean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smtClean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484" y="44624"/>
            <a:ext cx="10350011" cy="6115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11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en-US" altLang="zh-CN" dirty="0" smtClean="0"/>
              <a:t>Content</a:t>
            </a:r>
            <a:endParaRPr lang="en-US" altLang="zh-CN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  <p:sp>
        <p:nvSpPr>
          <p:cNvPr id="25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8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整体认识</a:t>
            </a:r>
            <a:endParaRPr lang="zh-CN" altLang="en-US" dirty="0"/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技术方案</a:t>
            </a:r>
            <a:endParaRPr lang="zh-CN" altLang="en-US" dirty="0"/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案例说明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1443994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1582338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600" indent="0">
              <a:buNone/>
              <a:defRPr lang="zh-CN" altLang="en-US" sz="1800" dirty="0" smtClean="0"/>
            </a:lvl2pPr>
            <a:lvl3pPr marL="685800" indent="0">
              <a:buNone/>
              <a:defRPr lang="zh-CN" altLang="en-US" sz="1800" dirty="0" smtClean="0"/>
            </a:lvl3pPr>
            <a:lvl4pPr marL="1143000" indent="0">
              <a:buNone/>
              <a:defRPr lang="zh-CN" altLang="en-US" dirty="0" smtClean="0"/>
            </a:lvl4pPr>
            <a:lvl5pPr marL="1600200" indent="0">
              <a:buNone/>
              <a:defRPr lang="zh-CN" altLang="en-US" dirty="0"/>
            </a:lvl5pPr>
          </a:lstStyle>
          <a:p>
            <a:pPr marL="0" lvl="0" defTabSz="913765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4006317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整体认识</a:t>
            </a:r>
            <a:endParaRPr lang="zh-CN" altLang="en-US" dirty="0"/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技术方案</a:t>
            </a:r>
            <a:endParaRPr lang="zh-CN" altLang="en-US" dirty="0"/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4505858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 smtClean="0"/>
              <a:t>案例说明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17066" y="726122"/>
            <a:ext cx="6557868" cy="5086478"/>
            <a:chOff x="1180541" y="726122"/>
            <a:chExt cx="6557868" cy="5086478"/>
          </a:xfrm>
        </p:grpSpPr>
        <p:grpSp>
          <p:nvGrpSpPr>
            <p:cNvPr id="4" name="组合 3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67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8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9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0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1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2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3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4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5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6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7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8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79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0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1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56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7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8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9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0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1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2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3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4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5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54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7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8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45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6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7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8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9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0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1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2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53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1" name="Freeform 10"/>
              <p:cNvSpPr/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2" name="Freeform 11"/>
              <p:cNvSpPr/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3" name="Freeform 12"/>
              <p:cNvSpPr/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4" name="Freeform 13"/>
              <p:cNvSpPr/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5" name="Freeform 14"/>
              <p:cNvSpPr/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6" name="Freeform 15"/>
              <p:cNvSpPr/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7" name="Freeform 16"/>
              <p:cNvSpPr/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8" name="Freeform 17"/>
              <p:cNvSpPr/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39" name="Freeform 18"/>
              <p:cNvSpPr/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0" name="Freeform 19"/>
              <p:cNvSpPr/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1" name="Freeform 20"/>
              <p:cNvSpPr/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2" name="Freeform 21"/>
              <p:cNvSpPr/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3" name="Freeform 22"/>
              <p:cNvSpPr/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44" name="Freeform 23"/>
              <p:cNvSpPr/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1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0" name="Freeform 35"/>
              <p:cNvSpPr/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1" name="Freeform 36"/>
              <p:cNvSpPr/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2" name="Freeform 37"/>
              <p:cNvSpPr/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3" name="Freeform 38"/>
              <p:cNvSpPr/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4" name="Freeform 39"/>
              <p:cNvSpPr/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5" name="Freeform 40"/>
              <p:cNvSpPr/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6" name="Freeform 41"/>
              <p:cNvSpPr/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7" name="Freeform 42"/>
              <p:cNvSpPr/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8" name="Freeform 43"/>
              <p:cNvSpPr/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29" name="Freeform 44"/>
              <p:cNvSpPr/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grpSp>
          <p:nvGrpSpPr>
            <p:cNvPr id="11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17" name="Freeform 28"/>
              <p:cNvSpPr/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8" name="Freeform 29"/>
              <p:cNvSpPr/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</p:grpSp>
        <p:sp>
          <p:nvSpPr>
            <p:cNvPr id="12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/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14" name="椭圆 13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" name="椭圆 14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2" name="任意多边形 81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 userDrawn="1"/>
        </p:nvCxnSpPr>
        <p:spPr>
          <a:xfrm>
            <a:off x="4707526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占位符 88"/>
          <p:cNvSpPr>
            <a:spLocks noGrp="1"/>
          </p:cNvSpPr>
          <p:nvPr>
            <p:ph type="body" sz="quarter" idx="10" hasCustomPrompt="1"/>
          </p:nvPr>
        </p:nvSpPr>
        <p:spPr>
          <a:xfrm>
            <a:off x="4529447" y="2649451"/>
            <a:ext cx="307080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 defTabSz="913765">
              <a:buNone/>
              <a:defRPr lang="zh-CN" altLang="en-US" sz="72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86" name="文本占位符 88"/>
          <p:cNvSpPr>
            <a:spLocks noGrp="1"/>
          </p:cNvSpPr>
          <p:nvPr>
            <p:ph type="body" sz="quarter" idx="11" hasCustomPrompt="1"/>
          </p:nvPr>
        </p:nvSpPr>
        <p:spPr>
          <a:xfrm>
            <a:off x="4633700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3765"/>
            <a:r>
              <a:rPr lang="zh-CN" altLang="en-US" dirty="0" smtClean="0"/>
              <a:t>平台方案</a:t>
            </a:r>
            <a:endParaRPr lang="zh-CN" altLang="en-US" dirty="0"/>
          </a:p>
        </p:txBody>
      </p:sp>
      <p:pic>
        <p:nvPicPr>
          <p:cNvPr id="87" name="图片 8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02" y="265738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97436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400" b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defTabSz="913765"/>
            <a:r>
              <a:rPr kumimoji="1" lang="en-US" altLang="zh-CN" sz="2800" dirty="0" smtClean="0"/>
              <a:t>Step One</a:t>
            </a:r>
            <a:endParaRPr kumimoji="1" lang="en-US" altLang="zh-CN" sz="2800" dirty="0"/>
          </a:p>
        </p:txBody>
      </p:sp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5276" y="563279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97436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400" b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defTabSz="913765"/>
            <a:r>
              <a:rPr kumimoji="1" lang="en-US" altLang="zh-CN" sz="2800" dirty="0" smtClean="0"/>
              <a:t>Step Two</a:t>
            </a:r>
            <a:endParaRPr kumimoji="1" lang="en-US" altLang="zh-CN" sz="2800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5276" y="563279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97436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400" b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defTabSz="913765"/>
            <a:r>
              <a:rPr kumimoji="1" lang="en-US" altLang="zh-CN" sz="2800" dirty="0" smtClean="0"/>
              <a:t>Step Three</a:t>
            </a:r>
            <a:endParaRPr kumimoji="1" lang="en-US" altLang="zh-CN" sz="2800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5276" y="563279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-346537" y="16449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26" y="83911"/>
            <a:ext cx="2747939" cy="45832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5276" y="520415"/>
            <a:ext cx="10350011" cy="5275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c.office.msn.com.cn/t/75/EC775E05A9DF44A62710AC19D0BA18D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8078" cy="68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1599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3765"/>
            <a:r>
              <a:rPr kumimoji="1" lang="en-US" altLang="zh-CN" sz="2800" dirty="0"/>
              <a:t>Part One</a:t>
            </a:r>
            <a:endParaRPr kumimoji="1" lang="en-US" altLang="zh-CN" sz="2800" dirty="0"/>
          </a:p>
        </p:txBody>
      </p:sp>
      <p:sp>
        <p:nvSpPr>
          <p:cNvPr id="13" name="任意多边形 12"/>
          <p:cNvSpPr/>
          <p:nvPr userDrawn="1"/>
        </p:nvSpPr>
        <p:spPr>
          <a:xfrm flipV="1">
            <a:off x="7438414" y="-1"/>
            <a:ext cx="4769663" cy="6865143"/>
          </a:xfrm>
          <a:custGeom>
            <a:avLst/>
            <a:gdLst>
              <a:gd name="connsiteX0" fmla="*/ 1082438 w 4769663"/>
              <a:gd name="connsiteY0" fmla="*/ 6865143 h 6865143"/>
              <a:gd name="connsiteX1" fmla="*/ 4769663 w 4769663"/>
              <a:gd name="connsiteY1" fmla="*/ 6865143 h 6865143"/>
              <a:gd name="connsiteX2" fmla="*/ 4769663 w 4769663"/>
              <a:gd name="connsiteY2" fmla="*/ 0 h 6865143"/>
              <a:gd name="connsiteX3" fmla="*/ 1082438 w 4769663"/>
              <a:gd name="connsiteY3" fmla="*/ 0 h 6865143"/>
              <a:gd name="connsiteX4" fmla="*/ 1082438 w 4769663"/>
              <a:gd name="connsiteY4" fmla="*/ 7142 h 6865143"/>
              <a:gd name="connsiteX5" fmla="*/ 0 w 4769663"/>
              <a:gd name="connsiteY5" fmla="*/ 7142 h 6865143"/>
              <a:gd name="connsiteX6" fmla="*/ 42084 w 4769663"/>
              <a:gd name="connsiteY6" fmla="*/ 124272 h 6865143"/>
              <a:gd name="connsiteX7" fmla="*/ 1082438 w 4769663"/>
              <a:gd name="connsiteY7" fmla="*/ 6865143 h 686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663" h="6865143">
                <a:moveTo>
                  <a:pt x="1082438" y="6865143"/>
                </a:moveTo>
                <a:lnTo>
                  <a:pt x="4769663" y="6865143"/>
                </a:lnTo>
                <a:lnTo>
                  <a:pt x="4769663" y="0"/>
                </a:lnTo>
                <a:lnTo>
                  <a:pt x="1082438" y="0"/>
                </a:lnTo>
                <a:lnTo>
                  <a:pt x="1082438" y="7142"/>
                </a:lnTo>
                <a:lnTo>
                  <a:pt x="0" y="7142"/>
                </a:lnTo>
                <a:lnTo>
                  <a:pt x="42084" y="124272"/>
                </a:lnTo>
                <a:cubicBezTo>
                  <a:pt x="698909" y="2048493"/>
                  <a:pt x="1082438" y="4368173"/>
                  <a:pt x="1082438" y="68651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36" y="272872"/>
            <a:ext cx="2747939" cy="4583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3020" y="3024120"/>
            <a:ext cx="7738712" cy="838835"/>
          </a:xfrm>
        </p:spPr>
        <p:txBody>
          <a:bodyPr wrap="square"/>
          <a:lstStyle/>
          <a:p>
            <a:pPr algn="ctr"/>
            <a:r>
              <a:rPr lang="en-US" altLang="zh-CN" sz="5400" dirty="0" smtClean="0"/>
              <a:t>HDFS Erasue Code</a:t>
            </a:r>
            <a:endParaRPr lang="en-US" altLang="zh-CN" sz="54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dirty="0" smtClean="0"/>
              <a:t>苏州研发中心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PRESENT BY </a:t>
            </a:r>
            <a:r>
              <a:rPr lang="en-US" altLang="zh-CN" dirty="0" smtClean="0"/>
              <a:t>CMCC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问题背景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5276" y="1214912"/>
            <a:ext cx="98198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/>
              <a:t>HDFS</a:t>
            </a:r>
            <a:r>
              <a:rPr lang="zh-CN" altLang="en-US" sz="2400" dirty="0" smtClean="0"/>
              <a:t>通过副本实现数据的高可用，默认使用三副本，存储利用率</a:t>
            </a:r>
            <a:r>
              <a:rPr lang="en-US" altLang="zh-CN" sz="2400" dirty="0" smtClean="0"/>
              <a:t>1/3</a:t>
            </a:r>
            <a:endParaRPr lang="zh-CN" altLang="en-US" sz="2400" dirty="0" smtClean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1758315"/>
            <a:ext cx="8092440" cy="4906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Erasure Code(</a:t>
            </a:r>
            <a:r>
              <a:rPr lang="zh-CN" altLang="en-US" dirty="0"/>
              <a:t>纠删码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835276" y="1047974"/>
            <a:ext cx="102567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通过校验码（</a:t>
            </a:r>
            <a:r>
              <a:rPr lang="en-US" altLang="zh-CN" dirty="0" smtClean="0"/>
              <a:t>Parity Code</a:t>
            </a:r>
            <a:r>
              <a:rPr lang="zh-CN" altLang="en-US" dirty="0" smtClean="0"/>
              <a:t>）实现数据可用性，当数据丢失时，通过纠删码恢复数据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0540" y="1449070"/>
            <a:ext cx="5330190" cy="2524125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703831" y="3973419"/>
            <a:ext cx="102567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两种算法（</a:t>
            </a:r>
            <a:r>
              <a:rPr lang="en-US" altLang="zh-CN" dirty="0" smtClean="0"/>
              <a:t>XOR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4408805"/>
            <a:ext cx="2388870" cy="22434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910" y="4170680"/>
            <a:ext cx="4227830" cy="2719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ErasureCode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pic>
        <p:nvPicPr>
          <p:cNvPr id="6" name="图片 4" descr="C:\Users\fys\Desktop\hdfs-erasure-f3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850" y="1905635"/>
            <a:ext cx="5532120" cy="348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8" descr="http://blog.cloudera.com/wp-content/uploads/2015/09/hdfs-erasure-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0615" y="2007235"/>
            <a:ext cx="3605530" cy="3278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ErasureCode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82345" y="4637405"/>
            <a:ext cx="9394190" cy="1476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marL="0" indent="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Zone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，即配置用于保存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hdfs ec -setPolicy -path /ec -policy XOR-2-1-1024k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将文件保存到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Zone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中，自动保存为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格式文件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4555" y="1248410"/>
            <a:ext cx="9394190" cy="31534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marL="0" indent="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Group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，将文件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被分成Group来计算校验码，例如EC(6block,3 parity block)，将6个数据块分成一组，然后计算出3个校验块，从而构成一个EC Group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Coder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Parity Block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的算法，目前支持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Schema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，定义生成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文件的执行参数，其中包括数据块和校验块的数目，codec算法（RS或者XOR）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Cell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分成多个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进行计算，默认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4KB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 Policy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，定义了EC文件的读写及编解码码的执行策略，其示例如下：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private final String name;    //Policy Name，如XOR-2-1-1024k，RS-6-3-1024k等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private final ECSchema schema; //EC schema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private final int cellSize;  //cell大小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private final byte id;     //id，用于ErasureCodingPolicyManager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 ErasureCode </a:t>
            </a:r>
            <a:r>
              <a:rPr lang="zh-CN" altLang="en-US" dirty="0"/>
              <a:t>写文件流程</a:t>
            </a:r>
            <a:endParaRPr lang="zh-CN" altLang="en-US" dirty="0"/>
          </a:p>
        </p:txBody>
      </p:sp>
      <p:graphicFrame>
        <p:nvGraphicFramePr>
          <p:cNvPr id="-2147482623" name="对象 -2147482624"/>
          <p:cNvGraphicFramePr/>
          <p:nvPr/>
        </p:nvGraphicFramePr>
        <p:xfrm>
          <a:off x="1426210" y="1352550"/>
          <a:ext cx="8400415" cy="484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441440" imgH="3939540" progId="Visio.Drawing.11">
                  <p:embed/>
                </p:oleObj>
              </mc:Choice>
              <mc:Fallback>
                <p:oleObj name="" r:id="rId1" imgW="6441440" imgH="393954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6210" y="1352550"/>
                        <a:ext cx="8400415" cy="4841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819957" y="3265143"/>
            <a:ext cx="3197354" cy="1200329"/>
          </a:xfrm>
        </p:spPr>
        <p:txBody>
          <a:bodyPr/>
          <a:lstStyle/>
          <a:p>
            <a:r>
              <a:rPr lang="en-US" altLang="zh-CN" sz="7200" dirty="0"/>
              <a:t>Thanks</a:t>
            </a:r>
            <a:endParaRPr lang="zh-CN" altLang="en-US" sz="7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mtClean="0"/>
              <a:t>感谢聆听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Presented </a:t>
            </a:r>
            <a:r>
              <a:rPr lang="en-US" altLang="zh-CN"/>
              <a:t>by PLATINUM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2D050"/>
      </a:accent1>
      <a:accent2>
        <a:srgbClr val="00B050"/>
      </a:accent2>
      <a:accent3>
        <a:srgbClr val="00B0F0"/>
      </a:accent3>
      <a:accent4>
        <a:srgbClr val="0070C0"/>
      </a:accent4>
      <a:accent5>
        <a:srgbClr val="00206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855</Words>
  <Application>WPS 演示</Application>
  <PresentationFormat>自定义</PresentationFormat>
  <Paragraphs>47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黑体</vt:lpstr>
      <vt:lpstr>Calibri</vt:lpstr>
      <vt:lpstr>Segoe UI</vt:lpstr>
      <vt:lpstr>Arial Unicode MS</vt:lpstr>
      <vt:lpstr>等线</vt:lpstr>
      <vt:lpstr>Wingdings</vt:lpstr>
      <vt:lpstr>模板页面</vt:lpstr>
      <vt:lpstr>Visio.Drawing.11</vt:lpstr>
      <vt:lpstr>PowerPoint 演示文稿</vt:lpstr>
      <vt:lpstr>问题背景</vt:lpstr>
      <vt:lpstr>原因分析</vt:lpstr>
      <vt:lpstr>优化思路</vt:lpstr>
      <vt:lpstr>测试结果</vt:lpstr>
      <vt:lpstr>问题背景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fys</cp:lastModifiedBy>
  <cp:revision>254</cp:revision>
  <dcterms:created xsi:type="dcterms:W3CDTF">2015-08-18T02:51:00Z</dcterms:created>
  <dcterms:modified xsi:type="dcterms:W3CDTF">2018-07-30T09:52:12Z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