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3"/>
    <p:sldId id="358" r:id="rId4"/>
    <p:sldId id="361" r:id="rId5"/>
    <p:sldId id="379" r:id="rId6"/>
    <p:sldId id="380" r:id="rId7"/>
    <p:sldId id="381" r:id="rId8"/>
    <p:sldId id="383" r:id="rId9"/>
    <p:sldId id="384" r:id="rId10"/>
    <p:sldId id="382" r:id="rId11"/>
    <p:sldId id="387" r:id="rId12"/>
    <p:sldId id="388" r:id="rId13"/>
    <p:sldId id="389" r:id="rId14"/>
    <p:sldId id="390" r:id="rId15"/>
    <p:sldId id="385" r:id="rId16"/>
    <p:sldId id="406" r:id="rId17"/>
    <p:sldId id="392" r:id="rId18"/>
    <p:sldId id="393" r:id="rId19"/>
    <p:sldId id="395" r:id="rId20"/>
    <p:sldId id="396" r:id="rId21"/>
    <p:sldId id="386" r:id="rId22"/>
    <p:sldId id="398" r:id="rId23"/>
    <p:sldId id="399" r:id="rId24"/>
    <p:sldId id="400" r:id="rId25"/>
    <p:sldId id="402" r:id="rId26"/>
    <p:sldId id="401" r:id="rId27"/>
    <p:sldId id="403" r:id="rId28"/>
    <p:sldId id="404" r:id="rId29"/>
    <p:sldId id="405" r:id="rId30"/>
    <p:sldId id="407" r:id="rId31"/>
    <p:sldId id="262" r:id="rId32"/>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3692"/>
  </p:normalViewPr>
  <p:slideViewPr>
    <p:cSldViewPr snapToGrid="0" snapToObjects="1">
      <p:cViewPr>
        <p:scale>
          <a:sx n="66" d="100"/>
          <a:sy n="66" d="100"/>
        </p:scale>
        <p:origin x="-540" y="1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7" d="100"/>
          <a:sy n="87" d="100"/>
        </p:scale>
        <p:origin x="352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3561A-9830-4400-9DF2-77493EBCA5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5DBDB-A726-4F18-B575-32BFBF1CD0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1.png"/><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1.png"/><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grpSp>
        <p:nvGrpSpPr>
          <p:cNvPr id="99" name="组合 98"/>
          <p:cNvGrpSpPr/>
          <p:nvPr userDrawn="1"/>
        </p:nvGrpSpPr>
        <p:grpSpPr>
          <a:xfrm>
            <a:off x="1180541" y="726122"/>
            <a:ext cx="6557868" cy="5086478"/>
            <a:chOff x="1180541" y="726122"/>
            <a:chExt cx="6557868" cy="5086478"/>
          </a:xfrm>
        </p:grpSpPr>
        <p:grpSp>
          <p:nvGrpSpPr>
            <p:cNvPr id="3" name="组合 2"/>
            <p:cNvGrpSpPr/>
            <p:nvPr/>
          </p:nvGrpSpPr>
          <p:grpSpPr>
            <a:xfrm>
              <a:off x="2181379" y="1621679"/>
              <a:ext cx="880776" cy="748079"/>
              <a:chOff x="3501778" y="1348073"/>
              <a:chExt cx="974202" cy="827430"/>
            </a:xfrm>
            <a:solidFill>
              <a:schemeClr val="accent2"/>
            </a:solidFill>
          </p:grpSpPr>
          <p:sp>
            <p:nvSpPr>
              <p:cNvPr id="20"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2"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3"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4"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5"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6"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7"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8"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9"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0"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1"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2"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3"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4"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4" name="组合 3"/>
            <p:cNvGrpSpPr>
              <a:grpSpLocks noChangeAspect="1"/>
            </p:cNvGrpSpPr>
            <p:nvPr/>
          </p:nvGrpSpPr>
          <p:grpSpPr>
            <a:xfrm rot="17766877">
              <a:off x="1373365" y="1970928"/>
              <a:ext cx="1040545" cy="1426193"/>
              <a:chOff x="2869665" y="2321667"/>
              <a:chExt cx="3448984" cy="4727255"/>
            </a:xfrm>
            <a:solidFill>
              <a:schemeClr val="accent1"/>
            </a:solidFill>
          </p:grpSpPr>
          <p:sp>
            <p:nvSpPr>
              <p:cNvPr id="9"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0"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1"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2"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3"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4"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5"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6"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7"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9"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5" name="Group 26"/>
            <p:cNvGrpSpPr>
              <a:grpSpLocks noChangeAspect="1"/>
            </p:cNvGrpSpPr>
            <p:nvPr/>
          </p:nvGrpSpPr>
          <p:grpSpPr bwMode="auto">
            <a:xfrm rot="20456619">
              <a:off x="3541704" y="726122"/>
              <a:ext cx="296669" cy="927398"/>
              <a:chOff x="-731" y="-627"/>
              <a:chExt cx="365" cy="1141"/>
            </a:xfrm>
            <a:solidFill>
              <a:schemeClr val="accent4"/>
            </a:solidFill>
          </p:grpSpPr>
          <p:sp>
            <p:nvSpPr>
              <p:cNvPr id="7"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6" name="Freeform 111"/>
            <p:cNvSpPr>
              <a:spLocks noChangeAspect="1" noEditPoints="1"/>
            </p:cNvSpPr>
            <p:nvPr/>
          </p:nvSpPr>
          <p:spPr bwMode="auto">
            <a:xfrm rot="19270136">
              <a:off x="2960448" y="973460"/>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4"/>
            </a:solidFill>
            <a:ln>
              <a:noFill/>
            </a:ln>
          </p:spPr>
          <p:txBody>
            <a:bodyPr vert="horz" wrap="square" lIns="91440" tIns="45720" rIns="91440" bIns="45720" numCol="1" anchor="t" anchorCtr="0" compatLnSpc="1"/>
            <a:lstStyle/>
            <a:p>
              <a:endParaRPr lang="zh-CN" altLang="en-US" sz="1400"/>
            </a:p>
          </p:txBody>
        </p:sp>
        <p:grpSp>
          <p:nvGrpSpPr>
            <p:cNvPr id="35" name="Group 158"/>
            <p:cNvGrpSpPr>
              <a:grpSpLocks noChangeAspect="1"/>
            </p:cNvGrpSpPr>
            <p:nvPr userDrawn="1"/>
          </p:nvGrpSpPr>
          <p:grpSpPr bwMode="auto">
            <a:xfrm>
              <a:off x="4053189" y="731331"/>
              <a:ext cx="845722" cy="846129"/>
              <a:chOff x="1651" y="-118"/>
              <a:chExt cx="2077" cy="2078"/>
            </a:xfrm>
            <a:solidFill>
              <a:schemeClr val="accent4"/>
            </a:solidFill>
          </p:grpSpPr>
          <p:sp>
            <p:nvSpPr>
              <p:cNvPr id="36" name="Freeform 160"/>
              <p:cNvSpPr>
                <a:spLocks noEditPoints="1"/>
              </p:cNvSpPr>
              <p:nvPr/>
            </p:nvSpPr>
            <p:spPr bwMode="auto">
              <a:xfrm>
                <a:off x="1651" y="-118"/>
                <a:ext cx="2077" cy="2078"/>
              </a:xfrm>
              <a:custGeom>
                <a:avLst/>
                <a:gdLst>
                  <a:gd name="T0" fmla="*/ 0 w 2456"/>
                  <a:gd name="T1" fmla="*/ 2454 h 2454"/>
                  <a:gd name="T2" fmla="*/ 0 w 2456"/>
                  <a:gd name="T3" fmla="*/ 2433 h 2454"/>
                  <a:gd name="T4" fmla="*/ 0 w 2456"/>
                  <a:gd name="T5" fmla="*/ 107 h 2454"/>
                  <a:gd name="T6" fmla="*/ 79 w 2456"/>
                  <a:gd name="T7" fmla="*/ 2 h 2454"/>
                  <a:gd name="T8" fmla="*/ 104 w 2456"/>
                  <a:gd name="T9" fmla="*/ 0 h 2454"/>
                  <a:gd name="T10" fmla="*/ 1430 w 2456"/>
                  <a:gd name="T11" fmla="*/ 0 h 2454"/>
                  <a:gd name="T12" fmla="*/ 1535 w 2456"/>
                  <a:gd name="T13" fmla="*/ 105 h 2454"/>
                  <a:gd name="T14" fmla="*/ 1535 w 2456"/>
                  <a:gd name="T15" fmla="*/ 587 h 2454"/>
                  <a:gd name="T16" fmla="*/ 1535 w 2456"/>
                  <a:gd name="T17" fmla="*/ 614 h 2454"/>
                  <a:gd name="T18" fmla="*/ 1562 w 2456"/>
                  <a:gd name="T19" fmla="*/ 614 h 2454"/>
                  <a:gd name="T20" fmla="*/ 2348 w 2456"/>
                  <a:gd name="T21" fmla="*/ 614 h 2454"/>
                  <a:gd name="T22" fmla="*/ 2454 w 2456"/>
                  <a:gd name="T23" fmla="*/ 693 h 2454"/>
                  <a:gd name="T24" fmla="*/ 2456 w 2456"/>
                  <a:gd name="T25" fmla="*/ 715 h 2454"/>
                  <a:gd name="T26" fmla="*/ 2456 w 2456"/>
                  <a:gd name="T27" fmla="*/ 2439 h 2454"/>
                  <a:gd name="T28" fmla="*/ 2456 w 2456"/>
                  <a:gd name="T29" fmla="*/ 2454 h 2454"/>
                  <a:gd name="T30" fmla="*/ 0 w 2456"/>
                  <a:gd name="T31" fmla="*/ 2454 h 2454"/>
                  <a:gd name="T32" fmla="*/ 1329 w 2456"/>
                  <a:gd name="T33" fmla="*/ 204 h 2454"/>
                  <a:gd name="T34" fmla="*/ 1304 w 2456"/>
                  <a:gd name="T35" fmla="*/ 204 h 2454"/>
                  <a:gd name="T36" fmla="*/ 230 w 2456"/>
                  <a:gd name="T37" fmla="*/ 204 h 2454"/>
                  <a:gd name="T38" fmla="*/ 205 w 2456"/>
                  <a:gd name="T39" fmla="*/ 231 h 2454"/>
                  <a:gd name="T40" fmla="*/ 205 w 2456"/>
                  <a:gd name="T41" fmla="*/ 907 h 2454"/>
                  <a:gd name="T42" fmla="*/ 204 w 2456"/>
                  <a:gd name="T43" fmla="*/ 2227 h 2454"/>
                  <a:gd name="T44" fmla="*/ 229 w 2456"/>
                  <a:gd name="T45" fmla="*/ 2251 h 2454"/>
                  <a:gd name="T46" fmla="*/ 489 w 2456"/>
                  <a:gd name="T47" fmla="*/ 2251 h 2454"/>
                  <a:gd name="T48" fmla="*/ 512 w 2456"/>
                  <a:gd name="T49" fmla="*/ 2228 h 2454"/>
                  <a:gd name="T50" fmla="*/ 511 w 2456"/>
                  <a:gd name="T51" fmla="*/ 1764 h 2454"/>
                  <a:gd name="T52" fmla="*/ 535 w 2456"/>
                  <a:gd name="T53" fmla="*/ 1739 h 2454"/>
                  <a:gd name="T54" fmla="*/ 999 w 2456"/>
                  <a:gd name="T55" fmla="*/ 1739 h 2454"/>
                  <a:gd name="T56" fmla="*/ 1024 w 2456"/>
                  <a:gd name="T57" fmla="*/ 1764 h 2454"/>
                  <a:gd name="T58" fmla="*/ 1023 w 2456"/>
                  <a:gd name="T59" fmla="*/ 2230 h 2454"/>
                  <a:gd name="T60" fmla="*/ 1044 w 2456"/>
                  <a:gd name="T61" fmla="*/ 2251 h 2454"/>
                  <a:gd name="T62" fmla="*/ 1310 w 2456"/>
                  <a:gd name="T63" fmla="*/ 2251 h 2454"/>
                  <a:gd name="T64" fmla="*/ 1329 w 2456"/>
                  <a:gd name="T65" fmla="*/ 2249 h 2454"/>
                  <a:gd name="T66" fmla="*/ 1329 w 2456"/>
                  <a:gd name="T67" fmla="*/ 204 h 2454"/>
                  <a:gd name="T68" fmla="*/ 1536 w 2456"/>
                  <a:gd name="T69" fmla="*/ 2250 h 2454"/>
                  <a:gd name="T70" fmla="*/ 1557 w 2456"/>
                  <a:gd name="T71" fmla="*/ 2251 h 2454"/>
                  <a:gd name="T72" fmla="*/ 2229 w 2456"/>
                  <a:gd name="T73" fmla="*/ 2251 h 2454"/>
                  <a:gd name="T74" fmla="*/ 2252 w 2456"/>
                  <a:gd name="T75" fmla="*/ 2229 h 2454"/>
                  <a:gd name="T76" fmla="*/ 2252 w 2456"/>
                  <a:gd name="T77" fmla="*/ 841 h 2454"/>
                  <a:gd name="T78" fmla="*/ 2228 w 2456"/>
                  <a:gd name="T79" fmla="*/ 818 h 2454"/>
                  <a:gd name="T80" fmla="*/ 1558 w 2456"/>
                  <a:gd name="T81" fmla="*/ 819 h 2454"/>
                  <a:gd name="T82" fmla="*/ 1536 w 2456"/>
                  <a:gd name="T83" fmla="*/ 819 h 2454"/>
                  <a:gd name="T84" fmla="*/ 1536 w 2456"/>
                  <a:gd name="T85" fmla="*/ 2250 h 2454"/>
                  <a:gd name="T86" fmla="*/ 615 w 2456"/>
                  <a:gd name="T87" fmla="*/ 2249 h 2454"/>
                  <a:gd name="T88" fmla="*/ 919 w 2456"/>
                  <a:gd name="T89" fmla="*/ 2249 h 2454"/>
                  <a:gd name="T90" fmla="*/ 919 w 2456"/>
                  <a:gd name="T91" fmla="*/ 1843 h 2454"/>
                  <a:gd name="T92" fmla="*/ 615 w 2456"/>
                  <a:gd name="T93" fmla="*/ 1843 h 2454"/>
                  <a:gd name="T94" fmla="*/ 615 w 2456"/>
                  <a:gd name="T95" fmla="*/ 2249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6" h="2454">
                    <a:moveTo>
                      <a:pt x="0" y="2454"/>
                    </a:moveTo>
                    <a:cubicBezTo>
                      <a:pt x="0" y="2446"/>
                      <a:pt x="0" y="2439"/>
                      <a:pt x="0" y="2433"/>
                    </a:cubicBezTo>
                    <a:cubicBezTo>
                      <a:pt x="0" y="1657"/>
                      <a:pt x="0" y="882"/>
                      <a:pt x="0" y="107"/>
                    </a:cubicBezTo>
                    <a:cubicBezTo>
                      <a:pt x="0" y="49"/>
                      <a:pt x="27" y="13"/>
                      <a:pt x="79" y="2"/>
                    </a:cubicBezTo>
                    <a:cubicBezTo>
                      <a:pt x="87" y="0"/>
                      <a:pt x="96" y="0"/>
                      <a:pt x="104" y="0"/>
                    </a:cubicBezTo>
                    <a:cubicBezTo>
                      <a:pt x="546" y="0"/>
                      <a:pt x="988" y="0"/>
                      <a:pt x="1430" y="0"/>
                    </a:cubicBezTo>
                    <a:cubicBezTo>
                      <a:pt x="1495" y="0"/>
                      <a:pt x="1535" y="39"/>
                      <a:pt x="1535" y="105"/>
                    </a:cubicBezTo>
                    <a:cubicBezTo>
                      <a:pt x="1536" y="265"/>
                      <a:pt x="1535" y="426"/>
                      <a:pt x="1535" y="587"/>
                    </a:cubicBezTo>
                    <a:cubicBezTo>
                      <a:pt x="1535" y="594"/>
                      <a:pt x="1535" y="602"/>
                      <a:pt x="1535" y="614"/>
                    </a:cubicBezTo>
                    <a:cubicBezTo>
                      <a:pt x="1545" y="614"/>
                      <a:pt x="1553" y="614"/>
                      <a:pt x="1562" y="614"/>
                    </a:cubicBezTo>
                    <a:cubicBezTo>
                      <a:pt x="1824" y="614"/>
                      <a:pt x="2086" y="614"/>
                      <a:pt x="2348" y="614"/>
                    </a:cubicBezTo>
                    <a:cubicBezTo>
                      <a:pt x="2407" y="614"/>
                      <a:pt x="2443" y="641"/>
                      <a:pt x="2454" y="693"/>
                    </a:cubicBezTo>
                    <a:cubicBezTo>
                      <a:pt x="2456" y="700"/>
                      <a:pt x="2456" y="707"/>
                      <a:pt x="2456" y="715"/>
                    </a:cubicBezTo>
                    <a:cubicBezTo>
                      <a:pt x="2456" y="1289"/>
                      <a:pt x="2456" y="1864"/>
                      <a:pt x="2456" y="2439"/>
                    </a:cubicBezTo>
                    <a:cubicBezTo>
                      <a:pt x="2456" y="2443"/>
                      <a:pt x="2456" y="2448"/>
                      <a:pt x="2456" y="2454"/>
                    </a:cubicBezTo>
                    <a:cubicBezTo>
                      <a:pt x="1637" y="2454"/>
                      <a:pt x="820" y="2454"/>
                      <a:pt x="0" y="2454"/>
                    </a:cubicBezTo>
                    <a:close/>
                    <a:moveTo>
                      <a:pt x="1329" y="204"/>
                    </a:moveTo>
                    <a:cubicBezTo>
                      <a:pt x="1320" y="204"/>
                      <a:pt x="1312" y="204"/>
                      <a:pt x="1304" y="204"/>
                    </a:cubicBezTo>
                    <a:cubicBezTo>
                      <a:pt x="946" y="204"/>
                      <a:pt x="588" y="204"/>
                      <a:pt x="230" y="204"/>
                    </a:cubicBezTo>
                    <a:cubicBezTo>
                      <a:pt x="205" y="204"/>
                      <a:pt x="205" y="204"/>
                      <a:pt x="205" y="231"/>
                    </a:cubicBezTo>
                    <a:cubicBezTo>
                      <a:pt x="205" y="456"/>
                      <a:pt x="205" y="682"/>
                      <a:pt x="205" y="907"/>
                    </a:cubicBezTo>
                    <a:cubicBezTo>
                      <a:pt x="205" y="1347"/>
                      <a:pt x="205" y="1787"/>
                      <a:pt x="204" y="2227"/>
                    </a:cubicBezTo>
                    <a:cubicBezTo>
                      <a:pt x="204" y="2246"/>
                      <a:pt x="210" y="2251"/>
                      <a:pt x="229" y="2251"/>
                    </a:cubicBezTo>
                    <a:cubicBezTo>
                      <a:pt x="316" y="2250"/>
                      <a:pt x="402" y="2250"/>
                      <a:pt x="489" y="2251"/>
                    </a:cubicBezTo>
                    <a:cubicBezTo>
                      <a:pt x="508" y="2251"/>
                      <a:pt x="512" y="2246"/>
                      <a:pt x="512" y="2228"/>
                    </a:cubicBezTo>
                    <a:cubicBezTo>
                      <a:pt x="511" y="2073"/>
                      <a:pt x="512" y="1918"/>
                      <a:pt x="511" y="1764"/>
                    </a:cubicBezTo>
                    <a:cubicBezTo>
                      <a:pt x="511" y="1745"/>
                      <a:pt x="516" y="1739"/>
                      <a:pt x="535" y="1739"/>
                    </a:cubicBezTo>
                    <a:cubicBezTo>
                      <a:pt x="690" y="1740"/>
                      <a:pt x="845" y="1740"/>
                      <a:pt x="999" y="1739"/>
                    </a:cubicBezTo>
                    <a:cubicBezTo>
                      <a:pt x="1019" y="1739"/>
                      <a:pt x="1024" y="1745"/>
                      <a:pt x="1024" y="1764"/>
                    </a:cubicBezTo>
                    <a:cubicBezTo>
                      <a:pt x="1023" y="1919"/>
                      <a:pt x="1024" y="2074"/>
                      <a:pt x="1023" y="2230"/>
                    </a:cubicBezTo>
                    <a:cubicBezTo>
                      <a:pt x="1023" y="2246"/>
                      <a:pt x="1028" y="2251"/>
                      <a:pt x="1044" y="2251"/>
                    </a:cubicBezTo>
                    <a:cubicBezTo>
                      <a:pt x="1133" y="2250"/>
                      <a:pt x="1222" y="2251"/>
                      <a:pt x="1310" y="2251"/>
                    </a:cubicBezTo>
                    <a:cubicBezTo>
                      <a:pt x="1316" y="2251"/>
                      <a:pt x="1322" y="2250"/>
                      <a:pt x="1329" y="2249"/>
                    </a:cubicBezTo>
                    <a:cubicBezTo>
                      <a:pt x="1329" y="1568"/>
                      <a:pt x="1329" y="887"/>
                      <a:pt x="1329" y="204"/>
                    </a:cubicBezTo>
                    <a:close/>
                    <a:moveTo>
                      <a:pt x="1536" y="2250"/>
                    </a:moveTo>
                    <a:cubicBezTo>
                      <a:pt x="1544" y="2250"/>
                      <a:pt x="1551" y="2251"/>
                      <a:pt x="1557" y="2251"/>
                    </a:cubicBezTo>
                    <a:cubicBezTo>
                      <a:pt x="1781" y="2251"/>
                      <a:pt x="2005" y="2251"/>
                      <a:pt x="2229" y="2251"/>
                    </a:cubicBezTo>
                    <a:cubicBezTo>
                      <a:pt x="2246" y="2251"/>
                      <a:pt x="2252" y="2247"/>
                      <a:pt x="2252" y="2229"/>
                    </a:cubicBezTo>
                    <a:cubicBezTo>
                      <a:pt x="2251" y="1766"/>
                      <a:pt x="2251" y="1304"/>
                      <a:pt x="2252" y="841"/>
                    </a:cubicBezTo>
                    <a:cubicBezTo>
                      <a:pt x="2252" y="822"/>
                      <a:pt x="2246" y="818"/>
                      <a:pt x="2228" y="818"/>
                    </a:cubicBezTo>
                    <a:cubicBezTo>
                      <a:pt x="2005" y="819"/>
                      <a:pt x="1781" y="819"/>
                      <a:pt x="1558" y="819"/>
                    </a:cubicBezTo>
                    <a:cubicBezTo>
                      <a:pt x="1551" y="819"/>
                      <a:pt x="1544" y="819"/>
                      <a:pt x="1536" y="819"/>
                    </a:cubicBezTo>
                    <a:cubicBezTo>
                      <a:pt x="1536" y="1297"/>
                      <a:pt x="1536" y="1773"/>
                      <a:pt x="1536" y="2250"/>
                    </a:cubicBezTo>
                    <a:close/>
                    <a:moveTo>
                      <a:pt x="615" y="2249"/>
                    </a:moveTo>
                    <a:cubicBezTo>
                      <a:pt x="717" y="2249"/>
                      <a:pt x="818" y="2249"/>
                      <a:pt x="919" y="2249"/>
                    </a:cubicBezTo>
                    <a:cubicBezTo>
                      <a:pt x="919" y="2113"/>
                      <a:pt x="919" y="1978"/>
                      <a:pt x="919" y="1843"/>
                    </a:cubicBezTo>
                    <a:cubicBezTo>
                      <a:pt x="817" y="1843"/>
                      <a:pt x="716" y="1843"/>
                      <a:pt x="615" y="1843"/>
                    </a:cubicBezTo>
                    <a:cubicBezTo>
                      <a:pt x="615" y="1980"/>
                      <a:pt x="615" y="2114"/>
                      <a:pt x="615" y="2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7" name="Freeform 164"/>
              <p:cNvSpPr>
                <a:spLocks noEditPoints="1"/>
              </p:cNvSpPr>
              <p:nvPr/>
            </p:nvSpPr>
            <p:spPr bwMode="auto">
              <a:xfrm>
                <a:off x="1997" y="922"/>
                <a:ext cx="261" cy="259"/>
              </a:xfrm>
              <a:custGeom>
                <a:avLst/>
                <a:gdLst>
                  <a:gd name="T0" fmla="*/ 307 w 308"/>
                  <a:gd name="T1" fmla="*/ 0 h 306"/>
                  <a:gd name="T2" fmla="*/ 307 w 308"/>
                  <a:gd name="T3" fmla="*/ 174 h 306"/>
                  <a:gd name="T4" fmla="*/ 307 w 308"/>
                  <a:gd name="T5" fmla="*/ 287 h 306"/>
                  <a:gd name="T6" fmla="*/ 290 w 308"/>
                  <a:gd name="T7" fmla="*/ 306 h 306"/>
                  <a:gd name="T8" fmla="*/ 16 w 308"/>
                  <a:gd name="T9" fmla="*/ 306 h 306"/>
                  <a:gd name="T10" fmla="*/ 0 w 308"/>
                  <a:gd name="T11" fmla="*/ 292 h 306"/>
                  <a:gd name="T12" fmla="*/ 0 w 308"/>
                  <a:gd name="T13" fmla="*/ 7 h 306"/>
                  <a:gd name="T14" fmla="*/ 2 w 308"/>
                  <a:gd name="T15" fmla="*/ 0 h 306"/>
                  <a:gd name="T16" fmla="*/ 307 w 308"/>
                  <a:gd name="T17" fmla="*/ 0 h 306"/>
                  <a:gd name="T18" fmla="*/ 153 w 308"/>
                  <a:gd name="T19" fmla="*/ 100 h 306"/>
                  <a:gd name="T20" fmla="*/ 103 w 308"/>
                  <a:gd name="T21" fmla="*/ 150 h 306"/>
                  <a:gd name="T22" fmla="*/ 103 w 308"/>
                  <a:gd name="T23" fmla="*/ 152 h 306"/>
                  <a:gd name="T24" fmla="*/ 154 w 308"/>
                  <a:gd name="T25" fmla="*/ 203 h 306"/>
                  <a:gd name="T26" fmla="*/ 205 w 308"/>
                  <a:gd name="T27" fmla="*/ 153 h 306"/>
                  <a:gd name="T28" fmla="*/ 153 w 308"/>
                  <a:gd name="T29" fmla="*/ 10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06">
                    <a:moveTo>
                      <a:pt x="307" y="0"/>
                    </a:moveTo>
                    <a:cubicBezTo>
                      <a:pt x="307" y="59"/>
                      <a:pt x="307" y="116"/>
                      <a:pt x="307" y="174"/>
                    </a:cubicBezTo>
                    <a:cubicBezTo>
                      <a:pt x="307" y="212"/>
                      <a:pt x="307" y="249"/>
                      <a:pt x="307" y="287"/>
                    </a:cubicBezTo>
                    <a:cubicBezTo>
                      <a:pt x="308" y="301"/>
                      <a:pt x="305" y="306"/>
                      <a:pt x="290" y="306"/>
                    </a:cubicBezTo>
                    <a:cubicBezTo>
                      <a:pt x="199" y="306"/>
                      <a:pt x="107" y="306"/>
                      <a:pt x="16" y="306"/>
                    </a:cubicBezTo>
                    <a:cubicBezTo>
                      <a:pt x="6" y="306"/>
                      <a:pt x="0" y="305"/>
                      <a:pt x="0" y="292"/>
                    </a:cubicBezTo>
                    <a:cubicBezTo>
                      <a:pt x="0" y="197"/>
                      <a:pt x="0" y="102"/>
                      <a:pt x="0" y="7"/>
                    </a:cubicBezTo>
                    <a:cubicBezTo>
                      <a:pt x="0" y="5"/>
                      <a:pt x="1" y="3"/>
                      <a:pt x="2" y="0"/>
                    </a:cubicBezTo>
                    <a:cubicBezTo>
                      <a:pt x="103" y="0"/>
                      <a:pt x="204" y="0"/>
                      <a:pt x="307" y="0"/>
                    </a:cubicBezTo>
                    <a:close/>
                    <a:moveTo>
                      <a:pt x="153" y="100"/>
                    </a:moveTo>
                    <a:cubicBezTo>
                      <a:pt x="103" y="100"/>
                      <a:pt x="103" y="100"/>
                      <a:pt x="103" y="150"/>
                    </a:cubicBezTo>
                    <a:cubicBezTo>
                      <a:pt x="103" y="151"/>
                      <a:pt x="103" y="151"/>
                      <a:pt x="103" y="152"/>
                    </a:cubicBezTo>
                    <a:cubicBezTo>
                      <a:pt x="103" y="203"/>
                      <a:pt x="103" y="203"/>
                      <a:pt x="154" y="203"/>
                    </a:cubicBezTo>
                    <a:cubicBezTo>
                      <a:pt x="205" y="203"/>
                      <a:pt x="205" y="203"/>
                      <a:pt x="205" y="153"/>
                    </a:cubicBezTo>
                    <a:cubicBezTo>
                      <a:pt x="205" y="100"/>
                      <a:pt x="205"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8" name="Freeform 165"/>
              <p:cNvSpPr>
                <a:spLocks noEditPoints="1"/>
              </p:cNvSpPr>
              <p:nvPr/>
            </p:nvSpPr>
            <p:spPr bwMode="auto">
              <a:xfrm>
                <a:off x="2345" y="922"/>
                <a:ext cx="258" cy="258"/>
              </a:xfrm>
              <a:custGeom>
                <a:avLst/>
                <a:gdLst>
                  <a:gd name="T0" fmla="*/ 0 w 305"/>
                  <a:gd name="T1" fmla="*/ 304 h 304"/>
                  <a:gd name="T2" fmla="*/ 0 w 305"/>
                  <a:gd name="T3" fmla="*/ 0 h 304"/>
                  <a:gd name="T4" fmla="*/ 305 w 305"/>
                  <a:gd name="T5" fmla="*/ 0 h 304"/>
                  <a:gd name="T6" fmla="*/ 305 w 305"/>
                  <a:gd name="T7" fmla="*/ 304 h 304"/>
                  <a:gd name="T8" fmla="*/ 0 w 305"/>
                  <a:gd name="T9" fmla="*/ 304 h 304"/>
                  <a:gd name="T10" fmla="*/ 153 w 305"/>
                  <a:gd name="T11" fmla="*/ 100 h 304"/>
                  <a:gd name="T12" fmla="*/ 119 w 305"/>
                  <a:gd name="T13" fmla="*/ 100 h 304"/>
                  <a:gd name="T14" fmla="*/ 101 w 305"/>
                  <a:gd name="T15" fmla="*/ 118 h 304"/>
                  <a:gd name="T16" fmla="*/ 101 w 305"/>
                  <a:gd name="T17" fmla="*/ 154 h 304"/>
                  <a:gd name="T18" fmla="*/ 150 w 305"/>
                  <a:gd name="T19" fmla="*/ 203 h 304"/>
                  <a:gd name="T20" fmla="*/ 203 w 305"/>
                  <a:gd name="T21" fmla="*/ 150 h 304"/>
                  <a:gd name="T22" fmla="*/ 153 w 305"/>
                  <a:gd name="T23" fmla="*/ 1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5" h="304">
                    <a:moveTo>
                      <a:pt x="0" y="304"/>
                    </a:moveTo>
                    <a:cubicBezTo>
                      <a:pt x="0" y="202"/>
                      <a:pt x="0" y="102"/>
                      <a:pt x="0" y="0"/>
                    </a:cubicBezTo>
                    <a:cubicBezTo>
                      <a:pt x="101" y="0"/>
                      <a:pt x="202" y="0"/>
                      <a:pt x="305" y="0"/>
                    </a:cubicBezTo>
                    <a:cubicBezTo>
                      <a:pt x="305" y="101"/>
                      <a:pt x="305" y="202"/>
                      <a:pt x="305" y="304"/>
                    </a:cubicBezTo>
                    <a:cubicBezTo>
                      <a:pt x="203" y="304"/>
                      <a:pt x="103" y="304"/>
                      <a:pt x="0" y="304"/>
                    </a:cubicBezTo>
                    <a:close/>
                    <a:moveTo>
                      <a:pt x="153" y="100"/>
                    </a:moveTo>
                    <a:cubicBezTo>
                      <a:pt x="142" y="100"/>
                      <a:pt x="130" y="101"/>
                      <a:pt x="119" y="100"/>
                    </a:cubicBezTo>
                    <a:cubicBezTo>
                      <a:pt x="105" y="99"/>
                      <a:pt x="99" y="104"/>
                      <a:pt x="101" y="118"/>
                    </a:cubicBezTo>
                    <a:cubicBezTo>
                      <a:pt x="102" y="130"/>
                      <a:pt x="101" y="142"/>
                      <a:pt x="101" y="154"/>
                    </a:cubicBezTo>
                    <a:cubicBezTo>
                      <a:pt x="101" y="203"/>
                      <a:pt x="101" y="203"/>
                      <a:pt x="150" y="203"/>
                    </a:cubicBezTo>
                    <a:cubicBezTo>
                      <a:pt x="203" y="203"/>
                      <a:pt x="203" y="203"/>
                      <a:pt x="203" y="150"/>
                    </a:cubicBezTo>
                    <a:cubicBezTo>
                      <a:pt x="203" y="100"/>
                      <a:pt x="203"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9" name="Freeform 166"/>
              <p:cNvSpPr>
                <a:spLocks noEditPoints="1"/>
              </p:cNvSpPr>
              <p:nvPr/>
            </p:nvSpPr>
            <p:spPr bwMode="auto">
              <a:xfrm>
                <a:off x="1996" y="227"/>
                <a:ext cx="262" cy="261"/>
              </a:xfrm>
              <a:custGeom>
                <a:avLst/>
                <a:gdLst>
                  <a:gd name="T0" fmla="*/ 308 w 309"/>
                  <a:gd name="T1" fmla="*/ 156 h 308"/>
                  <a:gd name="T2" fmla="*/ 308 w 309"/>
                  <a:gd name="T3" fmla="*/ 289 h 308"/>
                  <a:gd name="T4" fmla="*/ 291 w 309"/>
                  <a:gd name="T5" fmla="*/ 308 h 308"/>
                  <a:gd name="T6" fmla="*/ 19 w 309"/>
                  <a:gd name="T7" fmla="*/ 308 h 308"/>
                  <a:gd name="T8" fmla="*/ 0 w 309"/>
                  <a:gd name="T9" fmla="*/ 290 h 308"/>
                  <a:gd name="T10" fmla="*/ 1 w 309"/>
                  <a:gd name="T11" fmla="*/ 18 h 308"/>
                  <a:gd name="T12" fmla="*/ 18 w 309"/>
                  <a:gd name="T13" fmla="*/ 0 h 308"/>
                  <a:gd name="T14" fmla="*/ 291 w 309"/>
                  <a:gd name="T15" fmla="*/ 0 h 308"/>
                  <a:gd name="T16" fmla="*/ 308 w 309"/>
                  <a:gd name="T17" fmla="*/ 18 h 308"/>
                  <a:gd name="T18" fmla="*/ 308 w 309"/>
                  <a:gd name="T19" fmla="*/ 156 h 308"/>
                  <a:gd name="T20" fmla="*/ 104 w 309"/>
                  <a:gd name="T21" fmla="*/ 204 h 308"/>
                  <a:gd name="T22" fmla="*/ 205 w 309"/>
                  <a:gd name="T23" fmla="*/ 204 h 308"/>
                  <a:gd name="T24" fmla="*/ 205 w 309"/>
                  <a:gd name="T25" fmla="*/ 104 h 308"/>
                  <a:gd name="T26" fmla="*/ 116 w 309"/>
                  <a:gd name="T27" fmla="*/ 104 h 308"/>
                  <a:gd name="T28" fmla="*/ 105 w 309"/>
                  <a:gd name="T29" fmla="*/ 114 h 308"/>
                  <a:gd name="T30" fmla="*/ 104 w 309"/>
                  <a:gd name="T31" fmla="*/ 2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6"/>
                    </a:moveTo>
                    <a:cubicBezTo>
                      <a:pt x="308" y="200"/>
                      <a:pt x="308" y="245"/>
                      <a:pt x="308" y="289"/>
                    </a:cubicBezTo>
                    <a:cubicBezTo>
                      <a:pt x="309" y="303"/>
                      <a:pt x="305" y="308"/>
                      <a:pt x="291" y="308"/>
                    </a:cubicBezTo>
                    <a:cubicBezTo>
                      <a:pt x="200" y="308"/>
                      <a:pt x="109" y="308"/>
                      <a:pt x="19" y="308"/>
                    </a:cubicBezTo>
                    <a:cubicBezTo>
                      <a:pt x="5" y="308"/>
                      <a:pt x="0" y="303"/>
                      <a:pt x="0" y="290"/>
                    </a:cubicBezTo>
                    <a:cubicBezTo>
                      <a:pt x="1" y="199"/>
                      <a:pt x="1" y="108"/>
                      <a:pt x="1" y="18"/>
                    </a:cubicBezTo>
                    <a:cubicBezTo>
                      <a:pt x="1" y="5"/>
                      <a:pt x="4" y="0"/>
                      <a:pt x="18" y="0"/>
                    </a:cubicBezTo>
                    <a:cubicBezTo>
                      <a:pt x="109" y="1"/>
                      <a:pt x="200" y="1"/>
                      <a:pt x="291" y="0"/>
                    </a:cubicBezTo>
                    <a:cubicBezTo>
                      <a:pt x="305" y="0"/>
                      <a:pt x="309" y="5"/>
                      <a:pt x="308" y="18"/>
                    </a:cubicBezTo>
                    <a:cubicBezTo>
                      <a:pt x="308" y="64"/>
                      <a:pt x="308" y="110"/>
                      <a:pt x="308" y="156"/>
                    </a:cubicBezTo>
                    <a:close/>
                    <a:moveTo>
                      <a:pt x="104" y="204"/>
                    </a:moveTo>
                    <a:cubicBezTo>
                      <a:pt x="139" y="204"/>
                      <a:pt x="172" y="204"/>
                      <a:pt x="205" y="204"/>
                    </a:cubicBezTo>
                    <a:cubicBezTo>
                      <a:pt x="205" y="170"/>
                      <a:pt x="205" y="138"/>
                      <a:pt x="205" y="104"/>
                    </a:cubicBezTo>
                    <a:cubicBezTo>
                      <a:pt x="174" y="104"/>
                      <a:pt x="145" y="103"/>
                      <a:pt x="116" y="104"/>
                    </a:cubicBezTo>
                    <a:cubicBezTo>
                      <a:pt x="112" y="104"/>
                      <a:pt x="105" y="110"/>
                      <a:pt x="105" y="114"/>
                    </a:cubicBezTo>
                    <a:cubicBezTo>
                      <a:pt x="104" y="144"/>
                      <a:pt x="104" y="173"/>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0" name="Freeform 167"/>
              <p:cNvSpPr>
                <a:spLocks noEditPoints="1"/>
              </p:cNvSpPr>
              <p:nvPr/>
            </p:nvSpPr>
            <p:spPr bwMode="auto">
              <a:xfrm>
                <a:off x="2343" y="227"/>
                <a:ext cx="260" cy="262"/>
              </a:xfrm>
              <a:custGeom>
                <a:avLst/>
                <a:gdLst>
                  <a:gd name="T0" fmla="*/ 152 w 308"/>
                  <a:gd name="T1" fmla="*/ 308 h 309"/>
                  <a:gd name="T2" fmla="*/ 23 w 308"/>
                  <a:gd name="T3" fmla="*/ 308 h 309"/>
                  <a:gd name="T4" fmla="*/ 1 w 308"/>
                  <a:gd name="T5" fmla="*/ 287 h 309"/>
                  <a:gd name="T6" fmla="*/ 1 w 308"/>
                  <a:gd name="T7" fmla="*/ 20 h 309"/>
                  <a:gd name="T8" fmla="*/ 19 w 308"/>
                  <a:gd name="T9" fmla="*/ 0 h 309"/>
                  <a:gd name="T10" fmla="*/ 289 w 308"/>
                  <a:gd name="T11" fmla="*/ 0 h 309"/>
                  <a:gd name="T12" fmla="*/ 308 w 308"/>
                  <a:gd name="T13" fmla="*/ 20 h 309"/>
                  <a:gd name="T14" fmla="*/ 308 w 308"/>
                  <a:gd name="T15" fmla="*/ 287 h 309"/>
                  <a:gd name="T16" fmla="*/ 288 w 308"/>
                  <a:gd name="T17" fmla="*/ 308 h 309"/>
                  <a:gd name="T18" fmla="*/ 152 w 308"/>
                  <a:gd name="T19" fmla="*/ 308 h 309"/>
                  <a:gd name="T20" fmla="*/ 104 w 308"/>
                  <a:gd name="T21" fmla="*/ 204 h 309"/>
                  <a:gd name="T22" fmla="*/ 205 w 308"/>
                  <a:gd name="T23" fmla="*/ 204 h 309"/>
                  <a:gd name="T24" fmla="*/ 205 w 308"/>
                  <a:gd name="T25" fmla="*/ 115 h 309"/>
                  <a:gd name="T26" fmla="*/ 195 w 308"/>
                  <a:gd name="T27" fmla="*/ 104 h 309"/>
                  <a:gd name="T28" fmla="*/ 104 w 308"/>
                  <a:gd name="T29" fmla="*/ 104 h 309"/>
                  <a:gd name="T30" fmla="*/ 104 w 308"/>
                  <a:gd name="T31" fmla="*/ 2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9">
                    <a:moveTo>
                      <a:pt x="152" y="308"/>
                    </a:moveTo>
                    <a:cubicBezTo>
                      <a:pt x="109" y="308"/>
                      <a:pt x="66" y="307"/>
                      <a:pt x="23" y="308"/>
                    </a:cubicBezTo>
                    <a:cubicBezTo>
                      <a:pt x="7" y="308"/>
                      <a:pt x="0" y="305"/>
                      <a:pt x="1" y="287"/>
                    </a:cubicBezTo>
                    <a:cubicBezTo>
                      <a:pt x="1" y="198"/>
                      <a:pt x="1" y="109"/>
                      <a:pt x="1" y="20"/>
                    </a:cubicBezTo>
                    <a:cubicBezTo>
                      <a:pt x="1" y="6"/>
                      <a:pt x="4" y="0"/>
                      <a:pt x="19" y="0"/>
                    </a:cubicBezTo>
                    <a:cubicBezTo>
                      <a:pt x="109" y="1"/>
                      <a:pt x="199" y="1"/>
                      <a:pt x="289" y="0"/>
                    </a:cubicBezTo>
                    <a:cubicBezTo>
                      <a:pt x="304" y="0"/>
                      <a:pt x="308" y="5"/>
                      <a:pt x="308" y="20"/>
                    </a:cubicBezTo>
                    <a:cubicBezTo>
                      <a:pt x="308" y="109"/>
                      <a:pt x="308" y="198"/>
                      <a:pt x="308" y="287"/>
                    </a:cubicBezTo>
                    <a:cubicBezTo>
                      <a:pt x="308" y="303"/>
                      <a:pt x="304" y="309"/>
                      <a:pt x="288" y="308"/>
                    </a:cubicBezTo>
                    <a:cubicBezTo>
                      <a:pt x="243" y="307"/>
                      <a:pt x="198" y="308"/>
                      <a:pt x="152" y="308"/>
                    </a:cubicBezTo>
                    <a:close/>
                    <a:moveTo>
                      <a:pt x="104" y="204"/>
                    </a:moveTo>
                    <a:cubicBezTo>
                      <a:pt x="138" y="204"/>
                      <a:pt x="170" y="204"/>
                      <a:pt x="205" y="204"/>
                    </a:cubicBezTo>
                    <a:cubicBezTo>
                      <a:pt x="205" y="173"/>
                      <a:pt x="205" y="144"/>
                      <a:pt x="205" y="115"/>
                    </a:cubicBezTo>
                    <a:cubicBezTo>
                      <a:pt x="204" y="111"/>
                      <a:pt x="198" y="104"/>
                      <a:pt x="195" y="104"/>
                    </a:cubicBezTo>
                    <a:cubicBezTo>
                      <a:pt x="165" y="103"/>
                      <a:pt x="135" y="104"/>
                      <a:pt x="104" y="104"/>
                    </a:cubicBezTo>
                    <a:cubicBezTo>
                      <a:pt x="104" y="138"/>
                      <a:pt x="104" y="171"/>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1" name="Freeform 168"/>
              <p:cNvSpPr>
                <a:spLocks noEditPoints="1"/>
              </p:cNvSpPr>
              <p:nvPr/>
            </p:nvSpPr>
            <p:spPr bwMode="auto">
              <a:xfrm>
                <a:off x="1996" y="574"/>
                <a:ext cx="262" cy="261"/>
              </a:xfrm>
              <a:custGeom>
                <a:avLst/>
                <a:gdLst>
                  <a:gd name="T0" fmla="*/ 308 w 309"/>
                  <a:gd name="T1" fmla="*/ 154 h 308"/>
                  <a:gd name="T2" fmla="*/ 309 w 309"/>
                  <a:gd name="T3" fmla="*/ 288 h 308"/>
                  <a:gd name="T4" fmla="*/ 290 w 309"/>
                  <a:gd name="T5" fmla="*/ 308 h 308"/>
                  <a:gd name="T6" fmla="*/ 20 w 309"/>
                  <a:gd name="T7" fmla="*/ 308 h 308"/>
                  <a:gd name="T8" fmla="*/ 0 w 309"/>
                  <a:gd name="T9" fmla="*/ 289 h 308"/>
                  <a:gd name="T10" fmla="*/ 0 w 309"/>
                  <a:gd name="T11" fmla="*/ 19 h 308"/>
                  <a:gd name="T12" fmla="*/ 18 w 309"/>
                  <a:gd name="T13" fmla="*/ 0 h 308"/>
                  <a:gd name="T14" fmla="*/ 290 w 309"/>
                  <a:gd name="T15" fmla="*/ 0 h 308"/>
                  <a:gd name="T16" fmla="*/ 309 w 309"/>
                  <a:gd name="T17" fmla="*/ 20 h 308"/>
                  <a:gd name="T18" fmla="*/ 308 w 309"/>
                  <a:gd name="T19" fmla="*/ 154 h 308"/>
                  <a:gd name="T20" fmla="*/ 104 w 309"/>
                  <a:gd name="T21" fmla="*/ 103 h 308"/>
                  <a:gd name="T22" fmla="*/ 104 w 309"/>
                  <a:gd name="T23" fmla="*/ 193 h 308"/>
                  <a:gd name="T24" fmla="*/ 113 w 309"/>
                  <a:gd name="T25" fmla="*/ 204 h 308"/>
                  <a:gd name="T26" fmla="*/ 204 w 309"/>
                  <a:gd name="T27" fmla="*/ 204 h 308"/>
                  <a:gd name="T28" fmla="*/ 204 w 309"/>
                  <a:gd name="T29" fmla="*/ 103 h 308"/>
                  <a:gd name="T30" fmla="*/ 104 w 309"/>
                  <a:gd name="T31" fmla="*/ 10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4"/>
                    </a:moveTo>
                    <a:cubicBezTo>
                      <a:pt x="308" y="199"/>
                      <a:pt x="308" y="243"/>
                      <a:pt x="309" y="288"/>
                    </a:cubicBezTo>
                    <a:cubicBezTo>
                      <a:pt x="309" y="302"/>
                      <a:pt x="305" y="308"/>
                      <a:pt x="290" y="308"/>
                    </a:cubicBezTo>
                    <a:cubicBezTo>
                      <a:pt x="200" y="307"/>
                      <a:pt x="110" y="307"/>
                      <a:pt x="20" y="308"/>
                    </a:cubicBezTo>
                    <a:cubicBezTo>
                      <a:pt x="6" y="308"/>
                      <a:pt x="0" y="304"/>
                      <a:pt x="0" y="289"/>
                    </a:cubicBezTo>
                    <a:cubicBezTo>
                      <a:pt x="1" y="199"/>
                      <a:pt x="1" y="109"/>
                      <a:pt x="0" y="19"/>
                    </a:cubicBezTo>
                    <a:cubicBezTo>
                      <a:pt x="0" y="5"/>
                      <a:pt x="4" y="0"/>
                      <a:pt x="18" y="0"/>
                    </a:cubicBezTo>
                    <a:cubicBezTo>
                      <a:pt x="109" y="1"/>
                      <a:pt x="199" y="1"/>
                      <a:pt x="290" y="0"/>
                    </a:cubicBezTo>
                    <a:cubicBezTo>
                      <a:pt x="306" y="0"/>
                      <a:pt x="309" y="6"/>
                      <a:pt x="309" y="20"/>
                    </a:cubicBezTo>
                    <a:cubicBezTo>
                      <a:pt x="308" y="65"/>
                      <a:pt x="308" y="109"/>
                      <a:pt x="308" y="154"/>
                    </a:cubicBezTo>
                    <a:close/>
                    <a:moveTo>
                      <a:pt x="104" y="103"/>
                    </a:moveTo>
                    <a:cubicBezTo>
                      <a:pt x="104" y="135"/>
                      <a:pt x="104" y="164"/>
                      <a:pt x="104" y="193"/>
                    </a:cubicBezTo>
                    <a:cubicBezTo>
                      <a:pt x="105" y="197"/>
                      <a:pt x="110" y="204"/>
                      <a:pt x="113" y="204"/>
                    </a:cubicBezTo>
                    <a:cubicBezTo>
                      <a:pt x="143" y="205"/>
                      <a:pt x="174" y="204"/>
                      <a:pt x="204" y="204"/>
                    </a:cubicBezTo>
                    <a:cubicBezTo>
                      <a:pt x="204" y="169"/>
                      <a:pt x="204" y="136"/>
                      <a:pt x="204" y="103"/>
                    </a:cubicBezTo>
                    <a:cubicBezTo>
                      <a:pt x="170" y="103"/>
                      <a:pt x="139" y="103"/>
                      <a:pt x="10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2" name="Freeform 169"/>
              <p:cNvSpPr>
                <a:spLocks noEditPoints="1"/>
              </p:cNvSpPr>
              <p:nvPr/>
            </p:nvSpPr>
            <p:spPr bwMode="auto">
              <a:xfrm>
                <a:off x="2345" y="576"/>
                <a:ext cx="258" cy="259"/>
              </a:xfrm>
              <a:custGeom>
                <a:avLst/>
                <a:gdLst>
                  <a:gd name="T0" fmla="*/ 0 w 306"/>
                  <a:gd name="T1" fmla="*/ 0 h 306"/>
                  <a:gd name="T2" fmla="*/ 304 w 306"/>
                  <a:gd name="T3" fmla="*/ 0 h 306"/>
                  <a:gd name="T4" fmla="*/ 306 w 306"/>
                  <a:gd name="T5" fmla="*/ 16 h 306"/>
                  <a:gd name="T6" fmla="*/ 306 w 306"/>
                  <a:gd name="T7" fmla="*/ 288 h 306"/>
                  <a:gd name="T8" fmla="*/ 289 w 306"/>
                  <a:gd name="T9" fmla="*/ 306 h 306"/>
                  <a:gd name="T10" fmla="*/ 13 w 306"/>
                  <a:gd name="T11" fmla="*/ 305 h 306"/>
                  <a:gd name="T12" fmla="*/ 0 w 306"/>
                  <a:gd name="T13" fmla="*/ 303 h 306"/>
                  <a:gd name="T14" fmla="*/ 0 w 306"/>
                  <a:gd name="T15" fmla="*/ 0 h 306"/>
                  <a:gd name="T16" fmla="*/ 102 w 306"/>
                  <a:gd name="T17" fmla="*/ 203 h 306"/>
                  <a:gd name="T18" fmla="*/ 193 w 306"/>
                  <a:gd name="T19" fmla="*/ 202 h 306"/>
                  <a:gd name="T20" fmla="*/ 203 w 306"/>
                  <a:gd name="T21" fmla="*/ 191 h 306"/>
                  <a:gd name="T22" fmla="*/ 203 w 306"/>
                  <a:gd name="T23" fmla="*/ 111 h 306"/>
                  <a:gd name="T24" fmla="*/ 194 w 306"/>
                  <a:gd name="T25" fmla="*/ 101 h 306"/>
                  <a:gd name="T26" fmla="*/ 102 w 306"/>
                  <a:gd name="T27" fmla="*/ 100 h 306"/>
                  <a:gd name="T28" fmla="*/ 102 w 306"/>
                  <a:gd name="T29" fmla="*/ 20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06">
                    <a:moveTo>
                      <a:pt x="0" y="0"/>
                    </a:moveTo>
                    <a:cubicBezTo>
                      <a:pt x="102" y="0"/>
                      <a:pt x="203" y="0"/>
                      <a:pt x="304" y="0"/>
                    </a:cubicBezTo>
                    <a:cubicBezTo>
                      <a:pt x="305" y="6"/>
                      <a:pt x="306" y="11"/>
                      <a:pt x="306" y="16"/>
                    </a:cubicBezTo>
                    <a:cubicBezTo>
                      <a:pt x="306" y="107"/>
                      <a:pt x="306" y="198"/>
                      <a:pt x="306" y="288"/>
                    </a:cubicBezTo>
                    <a:cubicBezTo>
                      <a:pt x="306" y="301"/>
                      <a:pt x="302" y="306"/>
                      <a:pt x="289" y="306"/>
                    </a:cubicBezTo>
                    <a:cubicBezTo>
                      <a:pt x="197" y="305"/>
                      <a:pt x="105" y="306"/>
                      <a:pt x="13" y="305"/>
                    </a:cubicBezTo>
                    <a:cubicBezTo>
                      <a:pt x="9" y="305"/>
                      <a:pt x="5" y="304"/>
                      <a:pt x="0" y="303"/>
                    </a:cubicBezTo>
                    <a:cubicBezTo>
                      <a:pt x="0" y="203"/>
                      <a:pt x="0" y="102"/>
                      <a:pt x="0" y="0"/>
                    </a:cubicBezTo>
                    <a:close/>
                    <a:moveTo>
                      <a:pt x="102" y="203"/>
                    </a:moveTo>
                    <a:cubicBezTo>
                      <a:pt x="133" y="203"/>
                      <a:pt x="163" y="203"/>
                      <a:pt x="193" y="202"/>
                    </a:cubicBezTo>
                    <a:cubicBezTo>
                      <a:pt x="196" y="202"/>
                      <a:pt x="202" y="195"/>
                      <a:pt x="203" y="191"/>
                    </a:cubicBezTo>
                    <a:cubicBezTo>
                      <a:pt x="203" y="164"/>
                      <a:pt x="203" y="138"/>
                      <a:pt x="203" y="111"/>
                    </a:cubicBezTo>
                    <a:cubicBezTo>
                      <a:pt x="203" y="108"/>
                      <a:pt x="197" y="101"/>
                      <a:pt x="194" y="101"/>
                    </a:cubicBezTo>
                    <a:cubicBezTo>
                      <a:pt x="163" y="100"/>
                      <a:pt x="133" y="100"/>
                      <a:pt x="102" y="100"/>
                    </a:cubicBezTo>
                    <a:cubicBezTo>
                      <a:pt x="102" y="136"/>
                      <a:pt x="102" y="167"/>
                      <a:pt x="102"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3" name="Freeform 170"/>
              <p:cNvSpPr>
                <a:spLocks noEditPoints="1"/>
              </p:cNvSpPr>
              <p:nvPr/>
            </p:nvSpPr>
            <p:spPr bwMode="auto">
              <a:xfrm>
                <a:off x="3122" y="1094"/>
                <a:ext cx="261" cy="261"/>
              </a:xfrm>
              <a:custGeom>
                <a:avLst/>
                <a:gdLst>
                  <a:gd name="T0" fmla="*/ 1 w 309"/>
                  <a:gd name="T1" fmla="*/ 154 h 308"/>
                  <a:gd name="T2" fmla="*/ 0 w 309"/>
                  <a:gd name="T3" fmla="*/ 18 h 308"/>
                  <a:gd name="T4" fmla="*/ 19 w 309"/>
                  <a:gd name="T5" fmla="*/ 0 h 308"/>
                  <a:gd name="T6" fmla="*/ 289 w 309"/>
                  <a:gd name="T7" fmla="*/ 0 h 308"/>
                  <a:gd name="T8" fmla="*/ 308 w 309"/>
                  <a:gd name="T9" fmla="*/ 19 h 308"/>
                  <a:gd name="T10" fmla="*/ 308 w 309"/>
                  <a:gd name="T11" fmla="*/ 289 h 308"/>
                  <a:gd name="T12" fmla="*/ 289 w 309"/>
                  <a:gd name="T13" fmla="*/ 308 h 308"/>
                  <a:gd name="T14" fmla="*/ 19 w 309"/>
                  <a:gd name="T15" fmla="*/ 308 h 308"/>
                  <a:gd name="T16" fmla="*/ 0 w 309"/>
                  <a:gd name="T17" fmla="*/ 288 h 308"/>
                  <a:gd name="T18" fmla="*/ 1 w 309"/>
                  <a:gd name="T19" fmla="*/ 154 h 308"/>
                  <a:gd name="T20" fmla="*/ 104 w 309"/>
                  <a:gd name="T21" fmla="*/ 104 h 308"/>
                  <a:gd name="T22" fmla="*/ 104 w 309"/>
                  <a:gd name="T23" fmla="*/ 203 h 308"/>
                  <a:gd name="T24" fmla="*/ 203 w 309"/>
                  <a:gd name="T25" fmla="*/ 203 h 308"/>
                  <a:gd name="T26" fmla="*/ 203 w 309"/>
                  <a:gd name="T27" fmla="*/ 104 h 308"/>
                  <a:gd name="T28" fmla="*/ 104 w 309"/>
                  <a:gd name="T29"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9" h="308">
                    <a:moveTo>
                      <a:pt x="1" y="154"/>
                    </a:moveTo>
                    <a:cubicBezTo>
                      <a:pt x="1" y="109"/>
                      <a:pt x="1" y="63"/>
                      <a:pt x="0" y="18"/>
                    </a:cubicBezTo>
                    <a:cubicBezTo>
                      <a:pt x="0" y="4"/>
                      <a:pt x="5" y="0"/>
                      <a:pt x="19" y="0"/>
                    </a:cubicBezTo>
                    <a:cubicBezTo>
                      <a:pt x="109" y="0"/>
                      <a:pt x="199" y="0"/>
                      <a:pt x="289" y="0"/>
                    </a:cubicBezTo>
                    <a:cubicBezTo>
                      <a:pt x="303" y="0"/>
                      <a:pt x="309" y="3"/>
                      <a:pt x="308" y="19"/>
                    </a:cubicBezTo>
                    <a:cubicBezTo>
                      <a:pt x="308" y="109"/>
                      <a:pt x="308" y="199"/>
                      <a:pt x="308" y="289"/>
                    </a:cubicBezTo>
                    <a:cubicBezTo>
                      <a:pt x="309" y="304"/>
                      <a:pt x="303" y="308"/>
                      <a:pt x="289" y="308"/>
                    </a:cubicBezTo>
                    <a:cubicBezTo>
                      <a:pt x="199" y="307"/>
                      <a:pt x="109" y="307"/>
                      <a:pt x="19" y="308"/>
                    </a:cubicBezTo>
                    <a:cubicBezTo>
                      <a:pt x="3" y="308"/>
                      <a:pt x="0" y="302"/>
                      <a:pt x="0" y="288"/>
                    </a:cubicBezTo>
                    <a:cubicBezTo>
                      <a:pt x="1" y="243"/>
                      <a:pt x="1" y="199"/>
                      <a:pt x="1" y="154"/>
                    </a:cubicBezTo>
                    <a:close/>
                    <a:moveTo>
                      <a:pt x="104" y="104"/>
                    </a:moveTo>
                    <a:cubicBezTo>
                      <a:pt x="104" y="137"/>
                      <a:pt x="104" y="170"/>
                      <a:pt x="104" y="203"/>
                    </a:cubicBezTo>
                    <a:cubicBezTo>
                      <a:pt x="138" y="203"/>
                      <a:pt x="171" y="203"/>
                      <a:pt x="203" y="203"/>
                    </a:cubicBezTo>
                    <a:cubicBezTo>
                      <a:pt x="203" y="169"/>
                      <a:pt x="203" y="136"/>
                      <a:pt x="203" y="104"/>
                    </a:cubicBezTo>
                    <a:cubicBezTo>
                      <a:pt x="170" y="104"/>
                      <a:pt x="138" y="104"/>
                      <a:pt x="10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4" name="Freeform 171"/>
              <p:cNvSpPr>
                <a:spLocks noEditPoints="1"/>
              </p:cNvSpPr>
              <p:nvPr/>
            </p:nvSpPr>
            <p:spPr bwMode="auto">
              <a:xfrm>
                <a:off x="3122" y="747"/>
                <a:ext cx="260" cy="261"/>
              </a:xfrm>
              <a:custGeom>
                <a:avLst/>
                <a:gdLst>
                  <a:gd name="T0" fmla="*/ 156 w 308"/>
                  <a:gd name="T1" fmla="*/ 1 h 308"/>
                  <a:gd name="T2" fmla="*/ 290 w 308"/>
                  <a:gd name="T3" fmla="*/ 0 h 308"/>
                  <a:gd name="T4" fmla="*/ 308 w 308"/>
                  <a:gd name="T5" fmla="*/ 19 h 308"/>
                  <a:gd name="T6" fmla="*/ 308 w 308"/>
                  <a:gd name="T7" fmla="*/ 289 h 308"/>
                  <a:gd name="T8" fmla="*/ 291 w 308"/>
                  <a:gd name="T9" fmla="*/ 308 h 308"/>
                  <a:gd name="T10" fmla="*/ 17 w 308"/>
                  <a:gd name="T11" fmla="*/ 308 h 308"/>
                  <a:gd name="T12" fmla="*/ 0 w 308"/>
                  <a:gd name="T13" fmla="*/ 291 h 308"/>
                  <a:gd name="T14" fmla="*/ 0 w 308"/>
                  <a:gd name="T15" fmla="*/ 18 h 308"/>
                  <a:gd name="T16" fmla="*/ 18 w 308"/>
                  <a:gd name="T17" fmla="*/ 1 h 308"/>
                  <a:gd name="T18" fmla="*/ 156 w 308"/>
                  <a:gd name="T19" fmla="*/ 1 h 308"/>
                  <a:gd name="T20" fmla="*/ 205 w 308"/>
                  <a:gd name="T21" fmla="*/ 205 h 308"/>
                  <a:gd name="T22" fmla="*/ 204 w 308"/>
                  <a:gd name="T23" fmla="*/ 115 h 308"/>
                  <a:gd name="T24" fmla="*/ 194 w 308"/>
                  <a:gd name="T25" fmla="*/ 104 h 308"/>
                  <a:gd name="T26" fmla="*/ 105 w 308"/>
                  <a:gd name="T27" fmla="*/ 104 h 308"/>
                  <a:gd name="T28" fmla="*/ 105 w 308"/>
                  <a:gd name="T29" fmla="*/ 205 h 308"/>
                  <a:gd name="T30" fmla="*/ 205 w 308"/>
                  <a:gd name="T31" fmla="*/ 20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8">
                    <a:moveTo>
                      <a:pt x="156" y="1"/>
                    </a:moveTo>
                    <a:cubicBezTo>
                      <a:pt x="201" y="1"/>
                      <a:pt x="245" y="1"/>
                      <a:pt x="290" y="0"/>
                    </a:cubicBezTo>
                    <a:cubicBezTo>
                      <a:pt x="304" y="0"/>
                      <a:pt x="308" y="5"/>
                      <a:pt x="308" y="19"/>
                    </a:cubicBezTo>
                    <a:cubicBezTo>
                      <a:pt x="308" y="109"/>
                      <a:pt x="308" y="199"/>
                      <a:pt x="308" y="289"/>
                    </a:cubicBezTo>
                    <a:cubicBezTo>
                      <a:pt x="308" y="302"/>
                      <a:pt x="305" y="308"/>
                      <a:pt x="291" y="308"/>
                    </a:cubicBezTo>
                    <a:cubicBezTo>
                      <a:pt x="199" y="307"/>
                      <a:pt x="108" y="307"/>
                      <a:pt x="17" y="308"/>
                    </a:cubicBezTo>
                    <a:cubicBezTo>
                      <a:pt x="5" y="308"/>
                      <a:pt x="0" y="304"/>
                      <a:pt x="0" y="291"/>
                    </a:cubicBezTo>
                    <a:cubicBezTo>
                      <a:pt x="1" y="200"/>
                      <a:pt x="1" y="109"/>
                      <a:pt x="0" y="18"/>
                    </a:cubicBezTo>
                    <a:cubicBezTo>
                      <a:pt x="0" y="4"/>
                      <a:pt x="5" y="0"/>
                      <a:pt x="18" y="1"/>
                    </a:cubicBezTo>
                    <a:cubicBezTo>
                      <a:pt x="64" y="1"/>
                      <a:pt x="110" y="1"/>
                      <a:pt x="156" y="1"/>
                    </a:cubicBezTo>
                    <a:close/>
                    <a:moveTo>
                      <a:pt x="205" y="205"/>
                    </a:moveTo>
                    <a:cubicBezTo>
                      <a:pt x="205" y="173"/>
                      <a:pt x="205" y="144"/>
                      <a:pt x="204" y="115"/>
                    </a:cubicBezTo>
                    <a:cubicBezTo>
                      <a:pt x="204" y="111"/>
                      <a:pt x="198" y="104"/>
                      <a:pt x="194" y="104"/>
                    </a:cubicBezTo>
                    <a:cubicBezTo>
                      <a:pt x="165" y="103"/>
                      <a:pt x="135" y="104"/>
                      <a:pt x="105" y="104"/>
                    </a:cubicBezTo>
                    <a:cubicBezTo>
                      <a:pt x="105" y="139"/>
                      <a:pt x="105" y="172"/>
                      <a:pt x="105" y="205"/>
                    </a:cubicBezTo>
                    <a:cubicBezTo>
                      <a:pt x="138" y="205"/>
                      <a:pt x="170" y="205"/>
                      <a:pt x="205"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45" name="组合 44"/>
            <p:cNvGrpSpPr/>
            <p:nvPr userDrawn="1"/>
          </p:nvGrpSpPr>
          <p:grpSpPr>
            <a:xfrm rot="20985436" flipH="1">
              <a:off x="5636321" y="1449552"/>
              <a:ext cx="880776" cy="748079"/>
              <a:chOff x="3501778" y="1348073"/>
              <a:chExt cx="974202" cy="827430"/>
            </a:xfrm>
            <a:solidFill>
              <a:schemeClr val="accent3"/>
            </a:solidFill>
          </p:grpSpPr>
          <p:sp>
            <p:nvSpPr>
              <p:cNvPr id="46"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7"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8"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9"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0"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1"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2"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3"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4"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5"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6"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7"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8"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0"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61" name="组合 60"/>
            <p:cNvGrpSpPr>
              <a:grpSpLocks noChangeAspect="1"/>
            </p:cNvGrpSpPr>
            <p:nvPr userDrawn="1"/>
          </p:nvGrpSpPr>
          <p:grpSpPr>
            <a:xfrm rot="1777598" flipH="1">
              <a:off x="5061403" y="1004568"/>
              <a:ext cx="580600" cy="795783"/>
              <a:chOff x="2869665" y="2321667"/>
              <a:chExt cx="3448984" cy="4727255"/>
            </a:xfrm>
            <a:solidFill>
              <a:schemeClr val="accent3"/>
            </a:solidFill>
          </p:grpSpPr>
          <p:sp>
            <p:nvSpPr>
              <p:cNvPr id="62"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3"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4"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5"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6"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7"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8"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9"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0"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1"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2"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73" name="Group 26"/>
            <p:cNvGrpSpPr>
              <a:grpSpLocks noChangeAspect="1"/>
            </p:cNvGrpSpPr>
            <p:nvPr userDrawn="1"/>
          </p:nvGrpSpPr>
          <p:grpSpPr bwMode="auto">
            <a:xfrm rot="3495810" flipH="1">
              <a:off x="6650575" y="1361080"/>
              <a:ext cx="527303" cy="1648364"/>
              <a:chOff x="-731" y="-627"/>
              <a:chExt cx="365" cy="1141"/>
            </a:xfrm>
            <a:solidFill>
              <a:schemeClr val="accent2"/>
            </a:solidFill>
          </p:grpSpPr>
          <p:sp>
            <p:nvSpPr>
              <p:cNvPr id="74"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5"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76" name="Freeform 111"/>
            <p:cNvSpPr>
              <a:spLocks noChangeAspect="1" noEditPoints="1"/>
            </p:cNvSpPr>
            <p:nvPr userDrawn="1"/>
          </p:nvSpPr>
          <p:spPr bwMode="auto">
            <a:xfrm rot="3896820" flipH="1">
              <a:off x="6691611" y="2353174"/>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a:p>
          </p:txBody>
        </p:sp>
        <p:grpSp>
          <p:nvGrpSpPr>
            <p:cNvPr id="98" name="组合 97"/>
            <p:cNvGrpSpPr/>
            <p:nvPr userDrawn="1"/>
          </p:nvGrpSpPr>
          <p:grpSpPr>
            <a:xfrm>
              <a:off x="2328918" y="1577773"/>
              <a:ext cx="4245990" cy="4234827"/>
              <a:chOff x="2328918" y="1577773"/>
              <a:chExt cx="4245990" cy="4234827"/>
            </a:xfrm>
          </p:grpSpPr>
          <p:sp>
            <p:nvSpPr>
              <p:cNvPr id="78" name="椭圆 77"/>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5" name="任意多边形 84"/>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userDrawn="1"/>
        </p:nvSpPr>
        <p:spPr>
          <a:xfrm flipH="1">
            <a:off x="0" y="0"/>
            <a:ext cx="1032049" cy="6894518"/>
          </a:xfrm>
          <a:custGeom>
            <a:avLst/>
            <a:gdLst>
              <a:gd name="connsiteX0" fmla="*/ 1032049 w 1032049"/>
              <a:gd name="connsiteY0" fmla="*/ 0 h 3392932"/>
              <a:gd name="connsiteX1" fmla="*/ 1032049 w 1032049"/>
              <a:gd name="connsiteY1" fmla="*/ 3392932 h 3392932"/>
              <a:gd name="connsiteX2" fmla="*/ 0 w 1032049"/>
              <a:gd name="connsiteY2" fmla="*/ 3392932 h 3392932"/>
              <a:gd name="connsiteX3" fmla="*/ 150144 w 1032049"/>
              <a:gd name="connsiteY3" fmla="*/ 3158730 h 3392932"/>
              <a:gd name="connsiteX4" fmla="*/ 1032049 w 1032049"/>
              <a:gd name="connsiteY4" fmla="*/ 0 h 339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049" h="3392932">
                <a:moveTo>
                  <a:pt x="1032049" y="0"/>
                </a:moveTo>
                <a:lnTo>
                  <a:pt x="1032049" y="3392932"/>
                </a:lnTo>
                <a:lnTo>
                  <a:pt x="0" y="3392932"/>
                </a:lnTo>
                <a:lnTo>
                  <a:pt x="150144" y="3158730"/>
                </a:lnTo>
                <a:cubicBezTo>
                  <a:pt x="709778" y="2237695"/>
                  <a:pt x="1032049" y="1156483"/>
                  <a:pt x="10320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占位符 88"/>
          <p:cNvSpPr>
            <a:spLocks noGrp="1"/>
          </p:cNvSpPr>
          <p:nvPr userDrawn="1">
            <p:ph type="body" sz="quarter" idx="10" hasCustomPrompt="1"/>
          </p:nvPr>
        </p:nvSpPr>
        <p:spPr>
          <a:xfrm>
            <a:off x="2817019" y="2649451"/>
            <a:ext cx="3262432" cy="1200329"/>
          </a:xfrm>
          <a:prstGeom prst="rect">
            <a:avLst/>
          </a:prstGeom>
          <a:noFill/>
        </p:spPr>
        <p:txBody>
          <a:bodyPr wrap="none" rtlCol="0">
            <a:spAutoFit/>
          </a:bodyPr>
          <a:lstStyle>
            <a:lvl1pPr marL="0" indent="0">
              <a:buNone/>
              <a:defRPr lang="zh-CN" altLang="en-US" sz="8000" b="1" dirty="0">
                <a:solidFill>
                  <a:schemeClr val="accent4"/>
                </a:solidFill>
                <a:ea typeface="微软雅黑" panose="020B0503020204020204" pitchFamily="34" charset="-122"/>
              </a:defRPr>
            </a:lvl1pPr>
          </a:lstStyle>
          <a:p>
            <a:pPr marL="0" lvl="0" algn="ctr" defTabSz="913765"/>
            <a:r>
              <a:rPr lang="zh-CN" altLang="en-US" dirty="0" smtClean="0"/>
              <a:t>大数据</a:t>
            </a:r>
            <a:endParaRPr lang="zh-CN" altLang="en-US" dirty="0"/>
          </a:p>
        </p:txBody>
      </p:sp>
      <p:sp>
        <p:nvSpPr>
          <p:cNvPr id="90" name="文本占位符 88"/>
          <p:cNvSpPr>
            <a:spLocks noGrp="1"/>
          </p:cNvSpPr>
          <p:nvPr userDrawn="1">
            <p:ph type="body" sz="quarter" idx="11" hasCustomPrompt="1"/>
          </p:nvPr>
        </p:nvSpPr>
        <p:spPr>
          <a:xfrm>
            <a:off x="2663130" y="3731836"/>
            <a:ext cx="3570208" cy="701731"/>
          </a:xfrm>
          <a:prstGeom prst="rect">
            <a:avLst/>
          </a:prstGeom>
          <a:noFill/>
        </p:spPr>
        <p:txBody>
          <a:bodyPr wrap="none" rtlCol="0">
            <a:spAutoFit/>
          </a:bodyPr>
          <a:lstStyle>
            <a:lvl1pPr marL="0" indent="0">
              <a:buNone/>
              <a:defRPr lang="zh-CN" altLang="en-US" sz="4400" b="1" dirty="0">
                <a:solidFill>
                  <a:schemeClr val="accent4"/>
                </a:solidFill>
                <a:latin typeface="微软雅黑" panose="020B0503020204020204" pitchFamily="34" charset="-122"/>
                <a:ea typeface="微软雅黑" panose="020B0503020204020204" pitchFamily="34" charset="-122"/>
              </a:defRPr>
            </a:lvl1pPr>
          </a:lstStyle>
          <a:p>
            <a:pPr marL="0" lvl="0" algn="ctr" defTabSz="913765"/>
            <a:r>
              <a:rPr lang="zh-CN" altLang="en-US" dirty="0" smtClean="0"/>
              <a:t>平台方案汇报</a:t>
            </a:r>
            <a:endParaRPr lang="zh-CN" altLang="en-US" dirty="0"/>
          </a:p>
        </p:txBody>
      </p:sp>
      <p:sp>
        <p:nvSpPr>
          <p:cNvPr id="77" name="文本占位符 76"/>
          <p:cNvSpPr>
            <a:spLocks noGrp="1"/>
          </p:cNvSpPr>
          <p:nvPr>
            <p:ph type="body" sz="quarter" idx="16" hasCustomPrompt="1"/>
          </p:nvPr>
        </p:nvSpPr>
        <p:spPr>
          <a:xfrm>
            <a:off x="6103938" y="5061810"/>
            <a:ext cx="4813300" cy="923925"/>
          </a:xfrm>
          <a:prstGeom prst="rect">
            <a:avLst/>
          </a:prstGeom>
        </p:spPr>
        <p:txBody>
          <a:bodyPr/>
          <a:lstStyle>
            <a:lvl1pPr marL="0" indent="0" algn="r">
              <a:buNone/>
              <a:defRPr sz="6000" b="1">
                <a:solidFill>
                  <a:schemeClr val="accent4"/>
                </a:solidFill>
              </a:defRPr>
            </a:lvl1pPr>
          </a:lstStyle>
          <a:p>
            <a:pPr lvl="0"/>
            <a:r>
              <a:rPr lang="zh-CN" altLang="en-US" dirty="0" smtClean="0"/>
              <a:t>苏州研发中心</a:t>
            </a:r>
            <a:endParaRPr lang="zh-CN" altLang="en-US" dirty="0"/>
          </a:p>
        </p:txBody>
      </p:sp>
      <p:sp>
        <p:nvSpPr>
          <p:cNvPr id="92" name="文本占位符 76"/>
          <p:cNvSpPr>
            <a:spLocks noGrp="1"/>
          </p:cNvSpPr>
          <p:nvPr>
            <p:ph type="body" sz="quarter" idx="17" hasCustomPrompt="1"/>
          </p:nvPr>
        </p:nvSpPr>
        <p:spPr>
          <a:xfrm>
            <a:off x="6103938" y="4781351"/>
            <a:ext cx="4813300" cy="273844"/>
          </a:xfrm>
          <a:prstGeom prst="rect">
            <a:avLst/>
          </a:prstGeom>
        </p:spPr>
        <p:txBody>
          <a:bodyPr/>
          <a:lstStyle>
            <a:lvl1pPr marL="0" indent="0" algn="r">
              <a:buNone/>
              <a:defRPr sz="1600" b="1">
                <a:solidFill>
                  <a:schemeClr val="accent2"/>
                </a:solidFill>
              </a:defRPr>
            </a:lvl1pPr>
          </a:lstStyle>
          <a:p>
            <a:pPr lvl="0"/>
            <a:r>
              <a:rPr lang="en-US" altLang="zh-CN" dirty="0"/>
              <a:t>PRESENTED </a:t>
            </a:r>
            <a:r>
              <a:rPr lang="en-US" altLang="zh-CN" dirty="0" smtClean="0"/>
              <a:t>BY</a:t>
            </a:r>
            <a:endParaRPr lang="zh-CN" altLang="en-US" dirty="0"/>
          </a:p>
        </p:txBody>
      </p:sp>
      <p:pic>
        <p:nvPicPr>
          <p:cNvPr id="87" name="图片 8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62502" y="152102"/>
            <a:ext cx="2747939" cy="45832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4" name="Picture 2" descr="http://dc.office.msn.com.cn/t/1/7ED2490309B9A21E19CC4A6B31EDAE3.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41513" t="-599" r="21702" b="-169"/>
          <a:stretch>
            <a:fillRect/>
          </a:stretch>
        </p:blipFill>
        <p:spPr bwMode="auto">
          <a:xfrm>
            <a:off x="-1" y="-50800"/>
            <a:ext cx="4484811" cy="6908800"/>
          </a:xfrm>
          <a:prstGeom prst="rect">
            <a:avLst/>
          </a:prstGeom>
          <a:noFill/>
          <a:extLst>
            <a:ext uri="{909E8E84-426E-40DD-AFC4-6F175D3DCCD1}">
              <a14:hiddenFill xmlns:a14="http://schemas.microsoft.com/office/drawing/2010/main">
                <a:solidFill>
                  <a:srgbClr val="FFFFFF"/>
                </a:solidFill>
              </a14:hiddenFill>
            </a:ext>
          </a:extLst>
        </p:spPr>
      </p:pic>
      <p:sp>
        <p:nvSpPr>
          <p:cNvPr id="5" name="平行四边形 4"/>
          <p:cNvSpPr/>
          <p:nvPr userDrawn="1"/>
        </p:nvSpPr>
        <p:spPr>
          <a:xfrm>
            <a:off x="3104250" y="-50800"/>
            <a:ext cx="2180513" cy="6908800"/>
          </a:xfrm>
          <a:prstGeom prst="parallelogram">
            <a:avLst>
              <a:gd name="adj" fmla="val 2411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346537" y="359361"/>
            <a:ext cx="1136267" cy="1209181"/>
            <a:chOff x="-741145" y="548639"/>
            <a:chExt cx="1799925" cy="1915427"/>
          </a:xfrm>
          <a:solidFill>
            <a:schemeClr val="accent3">
              <a:alpha val="80000"/>
            </a:schemeClr>
          </a:solidFill>
        </p:grpSpPr>
        <p:sp>
          <p:nvSpPr>
            <p:cNvPr id="12" name="圆角矩形 11"/>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19"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Part One</a:t>
            </a:r>
            <a:endParaRPr kumimoji="1" lang="en-US" altLang="zh-CN" sz="2800" dirty="0"/>
          </a:p>
        </p:txBody>
      </p:sp>
      <p:pic>
        <p:nvPicPr>
          <p:cNvPr id="17" name="图片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sp>
        <p:nvSpPr>
          <p:cNvPr id="11" name="任意多边形 10"/>
          <p:cNvSpPr/>
          <p:nvPr userDrawn="1"/>
        </p:nvSpPr>
        <p:spPr>
          <a:xfrm rot="5400000">
            <a:off x="5224584" y="-109421"/>
            <a:ext cx="1742837" cy="12192002"/>
          </a:xfrm>
          <a:custGeom>
            <a:avLst/>
            <a:gdLst>
              <a:gd name="connsiteX0" fmla="*/ 0 w 1742837"/>
              <a:gd name="connsiteY0" fmla="*/ 0 h 12192002"/>
              <a:gd name="connsiteX1" fmla="*/ 1082438 w 1742837"/>
              <a:gd name="connsiteY1" fmla="*/ 0 h 12192002"/>
              <a:gd name="connsiteX2" fmla="*/ 1082438 w 1742837"/>
              <a:gd name="connsiteY2" fmla="*/ 3 h 12192002"/>
              <a:gd name="connsiteX3" fmla="*/ 1742837 w 1742837"/>
              <a:gd name="connsiteY3" fmla="*/ 3 h 12192002"/>
              <a:gd name="connsiteX4" fmla="*/ 1742836 w 1742837"/>
              <a:gd name="connsiteY4" fmla="*/ 12192002 h 12192002"/>
              <a:gd name="connsiteX5" fmla="*/ 1082437 w 1742837"/>
              <a:gd name="connsiteY5" fmla="*/ 12192002 h 12192002"/>
              <a:gd name="connsiteX6" fmla="*/ 1082437 w 1742837"/>
              <a:gd name="connsiteY6" fmla="*/ 12191910 h 12192002"/>
              <a:gd name="connsiteX7" fmla="*/ 1077970 w 1742837"/>
              <a:gd name="connsiteY7" fmla="*/ 11363467 h 12192002"/>
              <a:gd name="connsiteX8" fmla="*/ 42084 w 1742837"/>
              <a:gd name="connsiteY8" fmla="*/ 208233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2837" h="12192002">
                <a:moveTo>
                  <a:pt x="0" y="0"/>
                </a:moveTo>
                <a:lnTo>
                  <a:pt x="1082438" y="0"/>
                </a:lnTo>
                <a:lnTo>
                  <a:pt x="1082438" y="3"/>
                </a:lnTo>
                <a:lnTo>
                  <a:pt x="1742837" y="3"/>
                </a:lnTo>
                <a:lnTo>
                  <a:pt x="1742836" y="12192002"/>
                </a:lnTo>
                <a:lnTo>
                  <a:pt x="1082437" y="12192002"/>
                </a:lnTo>
                <a:lnTo>
                  <a:pt x="1082437" y="12191910"/>
                </a:lnTo>
                <a:lnTo>
                  <a:pt x="1077970" y="11363467"/>
                </a:lnTo>
                <a:cubicBezTo>
                  <a:pt x="1033429" y="7240206"/>
                  <a:pt x="657858" y="3415267"/>
                  <a:pt x="42084" y="208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grpSp>
        <p:nvGrpSpPr>
          <p:cNvPr id="12" name="组合 11"/>
          <p:cNvGrpSpPr/>
          <p:nvPr userDrawn="1"/>
        </p:nvGrpSpPr>
        <p:grpSpPr>
          <a:xfrm>
            <a:off x="-346537" y="359361"/>
            <a:ext cx="1136267" cy="1209181"/>
            <a:chOff x="-741145" y="548639"/>
            <a:chExt cx="1799925" cy="1915427"/>
          </a:xfrm>
          <a:solidFill>
            <a:schemeClr val="accent4">
              <a:alpha val="80000"/>
            </a:schemeClr>
          </a:solidFill>
        </p:grpSpPr>
        <p:sp>
          <p:nvSpPr>
            <p:cNvPr id="13" name="圆角矩形 1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sp>
        <p:nvSpPr>
          <p:cNvPr id="14"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grpSp>
        <p:nvGrpSpPr>
          <p:cNvPr id="15" name="组合 14"/>
          <p:cNvGrpSpPr/>
          <p:nvPr userDrawn="1"/>
        </p:nvGrpSpPr>
        <p:grpSpPr>
          <a:xfrm>
            <a:off x="-346537" y="359361"/>
            <a:ext cx="1136267" cy="1209181"/>
            <a:chOff x="-741145" y="548639"/>
            <a:chExt cx="1799925" cy="1915427"/>
          </a:xfrm>
          <a:solidFill>
            <a:schemeClr val="accent4">
              <a:alpha val="80000"/>
            </a:schemeClr>
          </a:solidFill>
        </p:grpSpPr>
        <p:sp>
          <p:nvSpPr>
            <p:cNvPr id="16" name="圆角矩形 15"/>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图片 1" descr="ppt模板-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1664951" y="6608765"/>
            <a:ext cx="527050" cy="276225"/>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defRPr/>
            </a:pPr>
            <a:fld id="{80CB8C70-3851-4CC6-BAC8-F8ACF1324B07}" type="slidenum">
              <a:rPr lang="zh-CN" altLang="en-US" sz="1200" b="1" smtClean="0">
                <a:solidFill>
                  <a:srgbClr val="9BBB59"/>
                </a:solidFill>
                <a:latin typeface="微软雅黑" panose="020B0503020204020204" pitchFamily="34" charset="-122"/>
                <a:ea typeface="微软雅黑" panose="020B0503020204020204" pitchFamily="34" charset="-122"/>
              </a:rPr>
            </a:fld>
            <a:endParaRPr lang="zh-CN" altLang="en-US" sz="1200" b="1" smtClean="0">
              <a:solidFill>
                <a:srgbClr val="9BBB59"/>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9484" y="44624"/>
            <a:ext cx="10350011" cy="611560"/>
          </a:xfrm>
          <a:prstGeom prst="rect">
            <a:avLst/>
          </a:prstGeom>
        </p:spPr>
        <p:txBody>
          <a:bodyPr>
            <a:noAutofit/>
          </a:bodyPr>
          <a:lstStyle>
            <a:lvl1pPr algn="l">
              <a:defRPr sz="2800" b="1">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117503"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smtClean="0"/>
              <a:t>Content</a:t>
            </a:r>
            <a:endParaRPr lang="en-US" altLang="zh-CN"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
        <p:nvSpPr>
          <p:cNvPr id="25" name="文本占位符 20"/>
          <p:cNvSpPr>
            <a:spLocks noGrp="1"/>
          </p:cNvSpPr>
          <p:nvPr>
            <p:ph type="body" sz="quarter" idx="12" hasCustomPrompt="1"/>
          </p:nvPr>
        </p:nvSpPr>
        <p:spPr>
          <a:xfrm>
            <a:off x="862816" y="4006317"/>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7" name="文本占位符 20"/>
          <p:cNvSpPr>
            <a:spLocks noGrp="1"/>
          </p:cNvSpPr>
          <p:nvPr>
            <p:ph type="body" sz="quarter" idx="13" hasCustomPrompt="1"/>
          </p:nvPr>
        </p:nvSpPr>
        <p:spPr>
          <a:xfrm>
            <a:off x="4461363" y="4006317"/>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smtClean="0"/>
              <a:t>02</a:t>
            </a:r>
            <a:endParaRPr lang="zh-CN" altLang="en-US" dirty="0"/>
          </a:p>
        </p:txBody>
      </p:sp>
      <p:sp>
        <p:nvSpPr>
          <p:cNvPr id="28" name="文本占位符 20"/>
          <p:cNvSpPr>
            <a:spLocks noGrp="1"/>
          </p:cNvSpPr>
          <p:nvPr>
            <p:ph type="body" sz="quarter" idx="14" hasCustomPrompt="1"/>
          </p:nvPr>
        </p:nvSpPr>
        <p:spPr>
          <a:xfrm>
            <a:off x="8059910" y="4006317"/>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smtClean="0"/>
              <a:t>03</a:t>
            </a:r>
            <a:endParaRPr lang="zh-CN" altLang="en-US" dirty="0"/>
          </a:p>
        </p:txBody>
      </p:sp>
      <p:sp>
        <p:nvSpPr>
          <p:cNvPr id="29" name="文本占位符 29"/>
          <p:cNvSpPr>
            <a:spLocks noGrp="1"/>
          </p:cNvSpPr>
          <p:nvPr>
            <p:ph type="body" sz="quarter" idx="18" hasCustomPrompt="1"/>
          </p:nvPr>
        </p:nvSpPr>
        <p:spPr>
          <a:xfrm>
            <a:off x="2092995" y="4505858"/>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smtClean="0"/>
              <a:t>整体认识</a:t>
            </a:r>
            <a:endParaRPr lang="zh-CN" altLang="en-US" dirty="0"/>
          </a:p>
        </p:txBody>
      </p:sp>
      <p:sp>
        <p:nvSpPr>
          <p:cNvPr id="31" name="文本占位符 29"/>
          <p:cNvSpPr>
            <a:spLocks noGrp="1"/>
          </p:cNvSpPr>
          <p:nvPr>
            <p:ph type="body" sz="quarter" idx="20" hasCustomPrompt="1"/>
          </p:nvPr>
        </p:nvSpPr>
        <p:spPr>
          <a:xfrm>
            <a:off x="5668513" y="4505858"/>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smtClean="0"/>
              <a:t>技术方案</a:t>
            </a:r>
            <a:endParaRPr lang="zh-CN" altLang="en-US" dirty="0"/>
          </a:p>
        </p:txBody>
      </p:sp>
      <p:sp>
        <p:nvSpPr>
          <p:cNvPr id="32" name="文本占位符 29"/>
          <p:cNvSpPr>
            <a:spLocks noGrp="1"/>
          </p:cNvSpPr>
          <p:nvPr>
            <p:ph type="body" sz="quarter" idx="22" hasCustomPrompt="1"/>
          </p:nvPr>
        </p:nvSpPr>
        <p:spPr>
          <a:xfrm>
            <a:off x="9290089" y="4505858"/>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smtClean="0"/>
              <a:t>案例说明</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1443994"/>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1582338"/>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21" name="文本占位符 20"/>
          <p:cNvSpPr>
            <a:spLocks noGrp="1"/>
          </p:cNvSpPr>
          <p:nvPr>
            <p:ph type="body" sz="quarter" idx="12" hasCustomPrompt="1"/>
          </p:nvPr>
        </p:nvSpPr>
        <p:spPr>
          <a:xfrm>
            <a:off x="862816" y="4006317"/>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2" name="文本占位符 20"/>
          <p:cNvSpPr>
            <a:spLocks noGrp="1"/>
          </p:cNvSpPr>
          <p:nvPr>
            <p:ph type="body" sz="quarter" idx="13" hasCustomPrompt="1"/>
          </p:nvPr>
        </p:nvSpPr>
        <p:spPr>
          <a:xfrm>
            <a:off x="4461363" y="4006317"/>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smtClean="0"/>
              <a:t>02</a:t>
            </a:r>
            <a:endParaRPr lang="zh-CN" altLang="en-US" dirty="0"/>
          </a:p>
        </p:txBody>
      </p:sp>
      <p:sp>
        <p:nvSpPr>
          <p:cNvPr id="23" name="文本占位符 20"/>
          <p:cNvSpPr>
            <a:spLocks noGrp="1"/>
          </p:cNvSpPr>
          <p:nvPr>
            <p:ph type="body" sz="quarter" idx="14" hasCustomPrompt="1"/>
          </p:nvPr>
        </p:nvSpPr>
        <p:spPr>
          <a:xfrm>
            <a:off x="8059910" y="4006317"/>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smtClean="0"/>
              <a:t>03</a:t>
            </a:r>
            <a:endParaRPr lang="zh-CN" altLang="en-US" dirty="0"/>
          </a:p>
        </p:txBody>
      </p:sp>
      <p:sp>
        <p:nvSpPr>
          <p:cNvPr id="30" name="文本占位符 29"/>
          <p:cNvSpPr>
            <a:spLocks noGrp="1"/>
          </p:cNvSpPr>
          <p:nvPr>
            <p:ph type="body" sz="quarter" idx="18" hasCustomPrompt="1"/>
          </p:nvPr>
        </p:nvSpPr>
        <p:spPr>
          <a:xfrm>
            <a:off x="2092995" y="4505858"/>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smtClean="0"/>
              <a:t>整体认识</a:t>
            </a:r>
            <a:endParaRPr lang="zh-CN" altLang="en-US" dirty="0"/>
          </a:p>
        </p:txBody>
      </p:sp>
      <p:sp>
        <p:nvSpPr>
          <p:cNvPr id="35" name="文本占位符 29"/>
          <p:cNvSpPr>
            <a:spLocks noGrp="1"/>
          </p:cNvSpPr>
          <p:nvPr>
            <p:ph type="body" sz="quarter" idx="20" hasCustomPrompt="1"/>
          </p:nvPr>
        </p:nvSpPr>
        <p:spPr>
          <a:xfrm>
            <a:off x="5668513" y="4505858"/>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smtClean="0"/>
              <a:t>技术方案</a:t>
            </a:r>
            <a:endParaRPr lang="zh-CN" altLang="en-US" dirty="0"/>
          </a:p>
        </p:txBody>
      </p:sp>
      <p:sp>
        <p:nvSpPr>
          <p:cNvPr id="37" name="文本占位符 29"/>
          <p:cNvSpPr>
            <a:spLocks noGrp="1"/>
          </p:cNvSpPr>
          <p:nvPr>
            <p:ph type="body" sz="quarter" idx="22" hasCustomPrompt="1"/>
          </p:nvPr>
        </p:nvSpPr>
        <p:spPr>
          <a:xfrm>
            <a:off x="9290089" y="4505858"/>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smtClean="0"/>
              <a:t>案例说明</a:t>
            </a:r>
            <a:endParaRPr lang="zh-CN" altLang="en-US" dirty="0"/>
          </a:p>
        </p:txBody>
      </p:sp>
      <p:pic>
        <p:nvPicPr>
          <p:cNvPr id="27" name="图片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3" name="组合 2"/>
          <p:cNvGrpSpPr/>
          <p:nvPr userDrawn="1"/>
        </p:nvGrpSpPr>
        <p:grpSpPr>
          <a:xfrm>
            <a:off x="2817066" y="726122"/>
            <a:ext cx="6557868" cy="5086478"/>
            <a:chOff x="1180541" y="726122"/>
            <a:chExt cx="6557868" cy="5086478"/>
          </a:xfrm>
        </p:grpSpPr>
        <p:grpSp>
          <p:nvGrpSpPr>
            <p:cNvPr id="4" name="组合 3"/>
            <p:cNvGrpSpPr/>
            <p:nvPr/>
          </p:nvGrpSpPr>
          <p:grpSpPr>
            <a:xfrm>
              <a:off x="2181379" y="1621679"/>
              <a:ext cx="880776" cy="748079"/>
              <a:chOff x="3501778" y="1348073"/>
              <a:chExt cx="974202" cy="827430"/>
            </a:xfrm>
            <a:solidFill>
              <a:schemeClr val="accent2"/>
            </a:solidFill>
          </p:grpSpPr>
          <p:sp>
            <p:nvSpPr>
              <p:cNvPr id="67"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8"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9"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0"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1"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2"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3"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4"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5"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6"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7"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8"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9"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0"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1"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5" name="组合 4"/>
            <p:cNvGrpSpPr>
              <a:grpSpLocks noChangeAspect="1"/>
            </p:cNvGrpSpPr>
            <p:nvPr/>
          </p:nvGrpSpPr>
          <p:grpSpPr>
            <a:xfrm rot="17766877">
              <a:off x="1373365" y="1970928"/>
              <a:ext cx="1040545" cy="1426193"/>
              <a:chOff x="2869665" y="2321667"/>
              <a:chExt cx="3448984" cy="4727255"/>
            </a:xfrm>
            <a:solidFill>
              <a:schemeClr val="accent1"/>
            </a:solidFill>
          </p:grpSpPr>
          <p:sp>
            <p:nvSpPr>
              <p:cNvPr id="56"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7"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8"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0"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1"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2"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3"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4"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5"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6"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6" name="Group 26"/>
            <p:cNvGrpSpPr>
              <a:grpSpLocks noChangeAspect="1"/>
            </p:cNvGrpSpPr>
            <p:nvPr/>
          </p:nvGrpSpPr>
          <p:grpSpPr bwMode="auto">
            <a:xfrm rot="20456619">
              <a:off x="3541704" y="726122"/>
              <a:ext cx="296669" cy="927398"/>
              <a:chOff x="-731" y="-627"/>
              <a:chExt cx="365" cy="1141"/>
            </a:xfrm>
            <a:solidFill>
              <a:schemeClr val="accent4"/>
            </a:solidFill>
          </p:grpSpPr>
          <p:sp>
            <p:nvSpPr>
              <p:cNvPr id="54"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5"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7" name="Freeform 111"/>
            <p:cNvSpPr>
              <a:spLocks noChangeAspect="1" noEditPoints="1"/>
            </p:cNvSpPr>
            <p:nvPr/>
          </p:nvSpPr>
          <p:spPr bwMode="auto">
            <a:xfrm rot="19270136">
              <a:off x="2960448" y="973460"/>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4"/>
            </a:solidFill>
            <a:ln>
              <a:noFill/>
            </a:ln>
          </p:spPr>
          <p:txBody>
            <a:bodyPr vert="horz" wrap="square" lIns="91440" tIns="45720" rIns="91440" bIns="45720" numCol="1" anchor="t" anchorCtr="0" compatLnSpc="1"/>
            <a:lstStyle/>
            <a:p>
              <a:endParaRPr lang="zh-CN" altLang="en-US" sz="1400"/>
            </a:p>
          </p:txBody>
        </p:sp>
        <p:grpSp>
          <p:nvGrpSpPr>
            <p:cNvPr id="8" name="Group 158"/>
            <p:cNvGrpSpPr>
              <a:grpSpLocks noChangeAspect="1"/>
            </p:cNvGrpSpPr>
            <p:nvPr userDrawn="1"/>
          </p:nvGrpSpPr>
          <p:grpSpPr bwMode="auto">
            <a:xfrm>
              <a:off x="4053189" y="731331"/>
              <a:ext cx="845722" cy="846129"/>
              <a:chOff x="1651" y="-118"/>
              <a:chExt cx="2077" cy="2078"/>
            </a:xfrm>
            <a:solidFill>
              <a:schemeClr val="accent4"/>
            </a:solidFill>
          </p:grpSpPr>
          <p:sp>
            <p:nvSpPr>
              <p:cNvPr id="45" name="Freeform 160"/>
              <p:cNvSpPr>
                <a:spLocks noEditPoints="1"/>
              </p:cNvSpPr>
              <p:nvPr/>
            </p:nvSpPr>
            <p:spPr bwMode="auto">
              <a:xfrm>
                <a:off x="1651" y="-118"/>
                <a:ext cx="2077" cy="2078"/>
              </a:xfrm>
              <a:custGeom>
                <a:avLst/>
                <a:gdLst>
                  <a:gd name="T0" fmla="*/ 0 w 2456"/>
                  <a:gd name="T1" fmla="*/ 2454 h 2454"/>
                  <a:gd name="T2" fmla="*/ 0 w 2456"/>
                  <a:gd name="T3" fmla="*/ 2433 h 2454"/>
                  <a:gd name="T4" fmla="*/ 0 w 2456"/>
                  <a:gd name="T5" fmla="*/ 107 h 2454"/>
                  <a:gd name="T6" fmla="*/ 79 w 2456"/>
                  <a:gd name="T7" fmla="*/ 2 h 2454"/>
                  <a:gd name="T8" fmla="*/ 104 w 2456"/>
                  <a:gd name="T9" fmla="*/ 0 h 2454"/>
                  <a:gd name="T10" fmla="*/ 1430 w 2456"/>
                  <a:gd name="T11" fmla="*/ 0 h 2454"/>
                  <a:gd name="T12" fmla="*/ 1535 w 2456"/>
                  <a:gd name="T13" fmla="*/ 105 h 2454"/>
                  <a:gd name="T14" fmla="*/ 1535 w 2456"/>
                  <a:gd name="T15" fmla="*/ 587 h 2454"/>
                  <a:gd name="T16" fmla="*/ 1535 w 2456"/>
                  <a:gd name="T17" fmla="*/ 614 h 2454"/>
                  <a:gd name="T18" fmla="*/ 1562 w 2456"/>
                  <a:gd name="T19" fmla="*/ 614 h 2454"/>
                  <a:gd name="T20" fmla="*/ 2348 w 2456"/>
                  <a:gd name="T21" fmla="*/ 614 h 2454"/>
                  <a:gd name="T22" fmla="*/ 2454 w 2456"/>
                  <a:gd name="T23" fmla="*/ 693 h 2454"/>
                  <a:gd name="T24" fmla="*/ 2456 w 2456"/>
                  <a:gd name="T25" fmla="*/ 715 h 2454"/>
                  <a:gd name="T26" fmla="*/ 2456 w 2456"/>
                  <a:gd name="T27" fmla="*/ 2439 h 2454"/>
                  <a:gd name="T28" fmla="*/ 2456 w 2456"/>
                  <a:gd name="T29" fmla="*/ 2454 h 2454"/>
                  <a:gd name="T30" fmla="*/ 0 w 2456"/>
                  <a:gd name="T31" fmla="*/ 2454 h 2454"/>
                  <a:gd name="T32" fmla="*/ 1329 w 2456"/>
                  <a:gd name="T33" fmla="*/ 204 h 2454"/>
                  <a:gd name="T34" fmla="*/ 1304 w 2456"/>
                  <a:gd name="T35" fmla="*/ 204 h 2454"/>
                  <a:gd name="T36" fmla="*/ 230 w 2456"/>
                  <a:gd name="T37" fmla="*/ 204 h 2454"/>
                  <a:gd name="T38" fmla="*/ 205 w 2456"/>
                  <a:gd name="T39" fmla="*/ 231 h 2454"/>
                  <a:gd name="T40" fmla="*/ 205 w 2456"/>
                  <a:gd name="T41" fmla="*/ 907 h 2454"/>
                  <a:gd name="T42" fmla="*/ 204 w 2456"/>
                  <a:gd name="T43" fmla="*/ 2227 h 2454"/>
                  <a:gd name="T44" fmla="*/ 229 w 2456"/>
                  <a:gd name="T45" fmla="*/ 2251 h 2454"/>
                  <a:gd name="T46" fmla="*/ 489 w 2456"/>
                  <a:gd name="T47" fmla="*/ 2251 h 2454"/>
                  <a:gd name="T48" fmla="*/ 512 w 2456"/>
                  <a:gd name="T49" fmla="*/ 2228 h 2454"/>
                  <a:gd name="T50" fmla="*/ 511 w 2456"/>
                  <a:gd name="T51" fmla="*/ 1764 h 2454"/>
                  <a:gd name="T52" fmla="*/ 535 w 2456"/>
                  <a:gd name="T53" fmla="*/ 1739 h 2454"/>
                  <a:gd name="T54" fmla="*/ 999 w 2456"/>
                  <a:gd name="T55" fmla="*/ 1739 h 2454"/>
                  <a:gd name="T56" fmla="*/ 1024 w 2456"/>
                  <a:gd name="T57" fmla="*/ 1764 h 2454"/>
                  <a:gd name="T58" fmla="*/ 1023 w 2456"/>
                  <a:gd name="T59" fmla="*/ 2230 h 2454"/>
                  <a:gd name="T60" fmla="*/ 1044 w 2456"/>
                  <a:gd name="T61" fmla="*/ 2251 h 2454"/>
                  <a:gd name="T62" fmla="*/ 1310 w 2456"/>
                  <a:gd name="T63" fmla="*/ 2251 h 2454"/>
                  <a:gd name="T64" fmla="*/ 1329 w 2456"/>
                  <a:gd name="T65" fmla="*/ 2249 h 2454"/>
                  <a:gd name="T66" fmla="*/ 1329 w 2456"/>
                  <a:gd name="T67" fmla="*/ 204 h 2454"/>
                  <a:gd name="T68" fmla="*/ 1536 w 2456"/>
                  <a:gd name="T69" fmla="*/ 2250 h 2454"/>
                  <a:gd name="T70" fmla="*/ 1557 w 2456"/>
                  <a:gd name="T71" fmla="*/ 2251 h 2454"/>
                  <a:gd name="T72" fmla="*/ 2229 w 2456"/>
                  <a:gd name="T73" fmla="*/ 2251 h 2454"/>
                  <a:gd name="T74" fmla="*/ 2252 w 2456"/>
                  <a:gd name="T75" fmla="*/ 2229 h 2454"/>
                  <a:gd name="T76" fmla="*/ 2252 w 2456"/>
                  <a:gd name="T77" fmla="*/ 841 h 2454"/>
                  <a:gd name="T78" fmla="*/ 2228 w 2456"/>
                  <a:gd name="T79" fmla="*/ 818 h 2454"/>
                  <a:gd name="T80" fmla="*/ 1558 w 2456"/>
                  <a:gd name="T81" fmla="*/ 819 h 2454"/>
                  <a:gd name="T82" fmla="*/ 1536 w 2456"/>
                  <a:gd name="T83" fmla="*/ 819 h 2454"/>
                  <a:gd name="T84" fmla="*/ 1536 w 2456"/>
                  <a:gd name="T85" fmla="*/ 2250 h 2454"/>
                  <a:gd name="T86" fmla="*/ 615 w 2456"/>
                  <a:gd name="T87" fmla="*/ 2249 h 2454"/>
                  <a:gd name="T88" fmla="*/ 919 w 2456"/>
                  <a:gd name="T89" fmla="*/ 2249 h 2454"/>
                  <a:gd name="T90" fmla="*/ 919 w 2456"/>
                  <a:gd name="T91" fmla="*/ 1843 h 2454"/>
                  <a:gd name="T92" fmla="*/ 615 w 2456"/>
                  <a:gd name="T93" fmla="*/ 1843 h 2454"/>
                  <a:gd name="T94" fmla="*/ 615 w 2456"/>
                  <a:gd name="T95" fmla="*/ 2249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6" h="2454">
                    <a:moveTo>
                      <a:pt x="0" y="2454"/>
                    </a:moveTo>
                    <a:cubicBezTo>
                      <a:pt x="0" y="2446"/>
                      <a:pt x="0" y="2439"/>
                      <a:pt x="0" y="2433"/>
                    </a:cubicBezTo>
                    <a:cubicBezTo>
                      <a:pt x="0" y="1657"/>
                      <a:pt x="0" y="882"/>
                      <a:pt x="0" y="107"/>
                    </a:cubicBezTo>
                    <a:cubicBezTo>
                      <a:pt x="0" y="49"/>
                      <a:pt x="27" y="13"/>
                      <a:pt x="79" y="2"/>
                    </a:cubicBezTo>
                    <a:cubicBezTo>
                      <a:pt x="87" y="0"/>
                      <a:pt x="96" y="0"/>
                      <a:pt x="104" y="0"/>
                    </a:cubicBezTo>
                    <a:cubicBezTo>
                      <a:pt x="546" y="0"/>
                      <a:pt x="988" y="0"/>
                      <a:pt x="1430" y="0"/>
                    </a:cubicBezTo>
                    <a:cubicBezTo>
                      <a:pt x="1495" y="0"/>
                      <a:pt x="1535" y="39"/>
                      <a:pt x="1535" y="105"/>
                    </a:cubicBezTo>
                    <a:cubicBezTo>
                      <a:pt x="1536" y="265"/>
                      <a:pt x="1535" y="426"/>
                      <a:pt x="1535" y="587"/>
                    </a:cubicBezTo>
                    <a:cubicBezTo>
                      <a:pt x="1535" y="594"/>
                      <a:pt x="1535" y="602"/>
                      <a:pt x="1535" y="614"/>
                    </a:cubicBezTo>
                    <a:cubicBezTo>
                      <a:pt x="1545" y="614"/>
                      <a:pt x="1553" y="614"/>
                      <a:pt x="1562" y="614"/>
                    </a:cubicBezTo>
                    <a:cubicBezTo>
                      <a:pt x="1824" y="614"/>
                      <a:pt x="2086" y="614"/>
                      <a:pt x="2348" y="614"/>
                    </a:cubicBezTo>
                    <a:cubicBezTo>
                      <a:pt x="2407" y="614"/>
                      <a:pt x="2443" y="641"/>
                      <a:pt x="2454" y="693"/>
                    </a:cubicBezTo>
                    <a:cubicBezTo>
                      <a:pt x="2456" y="700"/>
                      <a:pt x="2456" y="707"/>
                      <a:pt x="2456" y="715"/>
                    </a:cubicBezTo>
                    <a:cubicBezTo>
                      <a:pt x="2456" y="1289"/>
                      <a:pt x="2456" y="1864"/>
                      <a:pt x="2456" y="2439"/>
                    </a:cubicBezTo>
                    <a:cubicBezTo>
                      <a:pt x="2456" y="2443"/>
                      <a:pt x="2456" y="2448"/>
                      <a:pt x="2456" y="2454"/>
                    </a:cubicBezTo>
                    <a:cubicBezTo>
                      <a:pt x="1637" y="2454"/>
                      <a:pt x="820" y="2454"/>
                      <a:pt x="0" y="2454"/>
                    </a:cubicBezTo>
                    <a:close/>
                    <a:moveTo>
                      <a:pt x="1329" y="204"/>
                    </a:moveTo>
                    <a:cubicBezTo>
                      <a:pt x="1320" y="204"/>
                      <a:pt x="1312" y="204"/>
                      <a:pt x="1304" y="204"/>
                    </a:cubicBezTo>
                    <a:cubicBezTo>
                      <a:pt x="946" y="204"/>
                      <a:pt x="588" y="204"/>
                      <a:pt x="230" y="204"/>
                    </a:cubicBezTo>
                    <a:cubicBezTo>
                      <a:pt x="205" y="204"/>
                      <a:pt x="205" y="204"/>
                      <a:pt x="205" y="231"/>
                    </a:cubicBezTo>
                    <a:cubicBezTo>
                      <a:pt x="205" y="456"/>
                      <a:pt x="205" y="682"/>
                      <a:pt x="205" y="907"/>
                    </a:cubicBezTo>
                    <a:cubicBezTo>
                      <a:pt x="205" y="1347"/>
                      <a:pt x="205" y="1787"/>
                      <a:pt x="204" y="2227"/>
                    </a:cubicBezTo>
                    <a:cubicBezTo>
                      <a:pt x="204" y="2246"/>
                      <a:pt x="210" y="2251"/>
                      <a:pt x="229" y="2251"/>
                    </a:cubicBezTo>
                    <a:cubicBezTo>
                      <a:pt x="316" y="2250"/>
                      <a:pt x="402" y="2250"/>
                      <a:pt x="489" y="2251"/>
                    </a:cubicBezTo>
                    <a:cubicBezTo>
                      <a:pt x="508" y="2251"/>
                      <a:pt x="512" y="2246"/>
                      <a:pt x="512" y="2228"/>
                    </a:cubicBezTo>
                    <a:cubicBezTo>
                      <a:pt x="511" y="2073"/>
                      <a:pt x="512" y="1918"/>
                      <a:pt x="511" y="1764"/>
                    </a:cubicBezTo>
                    <a:cubicBezTo>
                      <a:pt x="511" y="1745"/>
                      <a:pt x="516" y="1739"/>
                      <a:pt x="535" y="1739"/>
                    </a:cubicBezTo>
                    <a:cubicBezTo>
                      <a:pt x="690" y="1740"/>
                      <a:pt x="845" y="1740"/>
                      <a:pt x="999" y="1739"/>
                    </a:cubicBezTo>
                    <a:cubicBezTo>
                      <a:pt x="1019" y="1739"/>
                      <a:pt x="1024" y="1745"/>
                      <a:pt x="1024" y="1764"/>
                    </a:cubicBezTo>
                    <a:cubicBezTo>
                      <a:pt x="1023" y="1919"/>
                      <a:pt x="1024" y="2074"/>
                      <a:pt x="1023" y="2230"/>
                    </a:cubicBezTo>
                    <a:cubicBezTo>
                      <a:pt x="1023" y="2246"/>
                      <a:pt x="1028" y="2251"/>
                      <a:pt x="1044" y="2251"/>
                    </a:cubicBezTo>
                    <a:cubicBezTo>
                      <a:pt x="1133" y="2250"/>
                      <a:pt x="1222" y="2251"/>
                      <a:pt x="1310" y="2251"/>
                    </a:cubicBezTo>
                    <a:cubicBezTo>
                      <a:pt x="1316" y="2251"/>
                      <a:pt x="1322" y="2250"/>
                      <a:pt x="1329" y="2249"/>
                    </a:cubicBezTo>
                    <a:cubicBezTo>
                      <a:pt x="1329" y="1568"/>
                      <a:pt x="1329" y="887"/>
                      <a:pt x="1329" y="204"/>
                    </a:cubicBezTo>
                    <a:close/>
                    <a:moveTo>
                      <a:pt x="1536" y="2250"/>
                    </a:moveTo>
                    <a:cubicBezTo>
                      <a:pt x="1544" y="2250"/>
                      <a:pt x="1551" y="2251"/>
                      <a:pt x="1557" y="2251"/>
                    </a:cubicBezTo>
                    <a:cubicBezTo>
                      <a:pt x="1781" y="2251"/>
                      <a:pt x="2005" y="2251"/>
                      <a:pt x="2229" y="2251"/>
                    </a:cubicBezTo>
                    <a:cubicBezTo>
                      <a:pt x="2246" y="2251"/>
                      <a:pt x="2252" y="2247"/>
                      <a:pt x="2252" y="2229"/>
                    </a:cubicBezTo>
                    <a:cubicBezTo>
                      <a:pt x="2251" y="1766"/>
                      <a:pt x="2251" y="1304"/>
                      <a:pt x="2252" y="841"/>
                    </a:cubicBezTo>
                    <a:cubicBezTo>
                      <a:pt x="2252" y="822"/>
                      <a:pt x="2246" y="818"/>
                      <a:pt x="2228" y="818"/>
                    </a:cubicBezTo>
                    <a:cubicBezTo>
                      <a:pt x="2005" y="819"/>
                      <a:pt x="1781" y="819"/>
                      <a:pt x="1558" y="819"/>
                    </a:cubicBezTo>
                    <a:cubicBezTo>
                      <a:pt x="1551" y="819"/>
                      <a:pt x="1544" y="819"/>
                      <a:pt x="1536" y="819"/>
                    </a:cubicBezTo>
                    <a:cubicBezTo>
                      <a:pt x="1536" y="1297"/>
                      <a:pt x="1536" y="1773"/>
                      <a:pt x="1536" y="2250"/>
                    </a:cubicBezTo>
                    <a:close/>
                    <a:moveTo>
                      <a:pt x="615" y="2249"/>
                    </a:moveTo>
                    <a:cubicBezTo>
                      <a:pt x="717" y="2249"/>
                      <a:pt x="818" y="2249"/>
                      <a:pt x="919" y="2249"/>
                    </a:cubicBezTo>
                    <a:cubicBezTo>
                      <a:pt x="919" y="2113"/>
                      <a:pt x="919" y="1978"/>
                      <a:pt x="919" y="1843"/>
                    </a:cubicBezTo>
                    <a:cubicBezTo>
                      <a:pt x="817" y="1843"/>
                      <a:pt x="716" y="1843"/>
                      <a:pt x="615" y="1843"/>
                    </a:cubicBezTo>
                    <a:cubicBezTo>
                      <a:pt x="615" y="1980"/>
                      <a:pt x="615" y="2114"/>
                      <a:pt x="615" y="2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6" name="Freeform 164"/>
              <p:cNvSpPr>
                <a:spLocks noEditPoints="1"/>
              </p:cNvSpPr>
              <p:nvPr/>
            </p:nvSpPr>
            <p:spPr bwMode="auto">
              <a:xfrm>
                <a:off x="1997" y="922"/>
                <a:ext cx="261" cy="259"/>
              </a:xfrm>
              <a:custGeom>
                <a:avLst/>
                <a:gdLst>
                  <a:gd name="T0" fmla="*/ 307 w 308"/>
                  <a:gd name="T1" fmla="*/ 0 h 306"/>
                  <a:gd name="T2" fmla="*/ 307 w 308"/>
                  <a:gd name="T3" fmla="*/ 174 h 306"/>
                  <a:gd name="T4" fmla="*/ 307 w 308"/>
                  <a:gd name="T5" fmla="*/ 287 h 306"/>
                  <a:gd name="T6" fmla="*/ 290 w 308"/>
                  <a:gd name="T7" fmla="*/ 306 h 306"/>
                  <a:gd name="T8" fmla="*/ 16 w 308"/>
                  <a:gd name="T9" fmla="*/ 306 h 306"/>
                  <a:gd name="T10" fmla="*/ 0 w 308"/>
                  <a:gd name="T11" fmla="*/ 292 h 306"/>
                  <a:gd name="T12" fmla="*/ 0 w 308"/>
                  <a:gd name="T13" fmla="*/ 7 h 306"/>
                  <a:gd name="T14" fmla="*/ 2 w 308"/>
                  <a:gd name="T15" fmla="*/ 0 h 306"/>
                  <a:gd name="T16" fmla="*/ 307 w 308"/>
                  <a:gd name="T17" fmla="*/ 0 h 306"/>
                  <a:gd name="T18" fmla="*/ 153 w 308"/>
                  <a:gd name="T19" fmla="*/ 100 h 306"/>
                  <a:gd name="T20" fmla="*/ 103 w 308"/>
                  <a:gd name="T21" fmla="*/ 150 h 306"/>
                  <a:gd name="T22" fmla="*/ 103 w 308"/>
                  <a:gd name="T23" fmla="*/ 152 h 306"/>
                  <a:gd name="T24" fmla="*/ 154 w 308"/>
                  <a:gd name="T25" fmla="*/ 203 h 306"/>
                  <a:gd name="T26" fmla="*/ 205 w 308"/>
                  <a:gd name="T27" fmla="*/ 153 h 306"/>
                  <a:gd name="T28" fmla="*/ 153 w 308"/>
                  <a:gd name="T29" fmla="*/ 10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06">
                    <a:moveTo>
                      <a:pt x="307" y="0"/>
                    </a:moveTo>
                    <a:cubicBezTo>
                      <a:pt x="307" y="59"/>
                      <a:pt x="307" y="116"/>
                      <a:pt x="307" y="174"/>
                    </a:cubicBezTo>
                    <a:cubicBezTo>
                      <a:pt x="307" y="212"/>
                      <a:pt x="307" y="249"/>
                      <a:pt x="307" y="287"/>
                    </a:cubicBezTo>
                    <a:cubicBezTo>
                      <a:pt x="308" y="301"/>
                      <a:pt x="305" y="306"/>
                      <a:pt x="290" y="306"/>
                    </a:cubicBezTo>
                    <a:cubicBezTo>
                      <a:pt x="199" y="306"/>
                      <a:pt x="107" y="306"/>
                      <a:pt x="16" y="306"/>
                    </a:cubicBezTo>
                    <a:cubicBezTo>
                      <a:pt x="6" y="306"/>
                      <a:pt x="0" y="305"/>
                      <a:pt x="0" y="292"/>
                    </a:cubicBezTo>
                    <a:cubicBezTo>
                      <a:pt x="0" y="197"/>
                      <a:pt x="0" y="102"/>
                      <a:pt x="0" y="7"/>
                    </a:cubicBezTo>
                    <a:cubicBezTo>
                      <a:pt x="0" y="5"/>
                      <a:pt x="1" y="3"/>
                      <a:pt x="2" y="0"/>
                    </a:cubicBezTo>
                    <a:cubicBezTo>
                      <a:pt x="103" y="0"/>
                      <a:pt x="204" y="0"/>
                      <a:pt x="307" y="0"/>
                    </a:cubicBezTo>
                    <a:close/>
                    <a:moveTo>
                      <a:pt x="153" y="100"/>
                    </a:moveTo>
                    <a:cubicBezTo>
                      <a:pt x="103" y="100"/>
                      <a:pt x="103" y="100"/>
                      <a:pt x="103" y="150"/>
                    </a:cubicBezTo>
                    <a:cubicBezTo>
                      <a:pt x="103" y="151"/>
                      <a:pt x="103" y="151"/>
                      <a:pt x="103" y="152"/>
                    </a:cubicBezTo>
                    <a:cubicBezTo>
                      <a:pt x="103" y="203"/>
                      <a:pt x="103" y="203"/>
                      <a:pt x="154" y="203"/>
                    </a:cubicBezTo>
                    <a:cubicBezTo>
                      <a:pt x="205" y="203"/>
                      <a:pt x="205" y="203"/>
                      <a:pt x="205" y="153"/>
                    </a:cubicBezTo>
                    <a:cubicBezTo>
                      <a:pt x="205" y="100"/>
                      <a:pt x="205"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7" name="Freeform 165"/>
              <p:cNvSpPr>
                <a:spLocks noEditPoints="1"/>
              </p:cNvSpPr>
              <p:nvPr/>
            </p:nvSpPr>
            <p:spPr bwMode="auto">
              <a:xfrm>
                <a:off x="2345" y="922"/>
                <a:ext cx="258" cy="258"/>
              </a:xfrm>
              <a:custGeom>
                <a:avLst/>
                <a:gdLst>
                  <a:gd name="T0" fmla="*/ 0 w 305"/>
                  <a:gd name="T1" fmla="*/ 304 h 304"/>
                  <a:gd name="T2" fmla="*/ 0 w 305"/>
                  <a:gd name="T3" fmla="*/ 0 h 304"/>
                  <a:gd name="T4" fmla="*/ 305 w 305"/>
                  <a:gd name="T5" fmla="*/ 0 h 304"/>
                  <a:gd name="T6" fmla="*/ 305 w 305"/>
                  <a:gd name="T7" fmla="*/ 304 h 304"/>
                  <a:gd name="T8" fmla="*/ 0 w 305"/>
                  <a:gd name="T9" fmla="*/ 304 h 304"/>
                  <a:gd name="T10" fmla="*/ 153 w 305"/>
                  <a:gd name="T11" fmla="*/ 100 h 304"/>
                  <a:gd name="T12" fmla="*/ 119 w 305"/>
                  <a:gd name="T13" fmla="*/ 100 h 304"/>
                  <a:gd name="T14" fmla="*/ 101 w 305"/>
                  <a:gd name="T15" fmla="*/ 118 h 304"/>
                  <a:gd name="T16" fmla="*/ 101 w 305"/>
                  <a:gd name="T17" fmla="*/ 154 h 304"/>
                  <a:gd name="T18" fmla="*/ 150 w 305"/>
                  <a:gd name="T19" fmla="*/ 203 h 304"/>
                  <a:gd name="T20" fmla="*/ 203 w 305"/>
                  <a:gd name="T21" fmla="*/ 150 h 304"/>
                  <a:gd name="T22" fmla="*/ 153 w 305"/>
                  <a:gd name="T23" fmla="*/ 1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5" h="304">
                    <a:moveTo>
                      <a:pt x="0" y="304"/>
                    </a:moveTo>
                    <a:cubicBezTo>
                      <a:pt x="0" y="202"/>
                      <a:pt x="0" y="102"/>
                      <a:pt x="0" y="0"/>
                    </a:cubicBezTo>
                    <a:cubicBezTo>
                      <a:pt x="101" y="0"/>
                      <a:pt x="202" y="0"/>
                      <a:pt x="305" y="0"/>
                    </a:cubicBezTo>
                    <a:cubicBezTo>
                      <a:pt x="305" y="101"/>
                      <a:pt x="305" y="202"/>
                      <a:pt x="305" y="304"/>
                    </a:cubicBezTo>
                    <a:cubicBezTo>
                      <a:pt x="203" y="304"/>
                      <a:pt x="103" y="304"/>
                      <a:pt x="0" y="304"/>
                    </a:cubicBezTo>
                    <a:close/>
                    <a:moveTo>
                      <a:pt x="153" y="100"/>
                    </a:moveTo>
                    <a:cubicBezTo>
                      <a:pt x="142" y="100"/>
                      <a:pt x="130" y="101"/>
                      <a:pt x="119" y="100"/>
                    </a:cubicBezTo>
                    <a:cubicBezTo>
                      <a:pt x="105" y="99"/>
                      <a:pt x="99" y="104"/>
                      <a:pt x="101" y="118"/>
                    </a:cubicBezTo>
                    <a:cubicBezTo>
                      <a:pt x="102" y="130"/>
                      <a:pt x="101" y="142"/>
                      <a:pt x="101" y="154"/>
                    </a:cubicBezTo>
                    <a:cubicBezTo>
                      <a:pt x="101" y="203"/>
                      <a:pt x="101" y="203"/>
                      <a:pt x="150" y="203"/>
                    </a:cubicBezTo>
                    <a:cubicBezTo>
                      <a:pt x="203" y="203"/>
                      <a:pt x="203" y="203"/>
                      <a:pt x="203" y="150"/>
                    </a:cubicBezTo>
                    <a:cubicBezTo>
                      <a:pt x="203" y="100"/>
                      <a:pt x="203"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8" name="Freeform 166"/>
              <p:cNvSpPr>
                <a:spLocks noEditPoints="1"/>
              </p:cNvSpPr>
              <p:nvPr/>
            </p:nvSpPr>
            <p:spPr bwMode="auto">
              <a:xfrm>
                <a:off x="1996" y="227"/>
                <a:ext cx="262" cy="261"/>
              </a:xfrm>
              <a:custGeom>
                <a:avLst/>
                <a:gdLst>
                  <a:gd name="T0" fmla="*/ 308 w 309"/>
                  <a:gd name="T1" fmla="*/ 156 h 308"/>
                  <a:gd name="T2" fmla="*/ 308 w 309"/>
                  <a:gd name="T3" fmla="*/ 289 h 308"/>
                  <a:gd name="T4" fmla="*/ 291 w 309"/>
                  <a:gd name="T5" fmla="*/ 308 h 308"/>
                  <a:gd name="T6" fmla="*/ 19 w 309"/>
                  <a:gd name="T7" fmla="*/ 308 h 308"/>
                  <a:gd name="T8" fmla="*/ 0 w 309"/>
                  <a:gd name="T9" fmla="*/ 290 h 308"/>
                  <a:gd name="T10" fmla="*/ 1 w 309"/>
                  <a:gd name="T11" fmla="*/ 18 h 308"/>
                  <a:gd name="T12" fmla="*/ 18 w 309"/>
                  <a:gd name="T13" fmla="*/ 0 h 308"/>
                  <a:gd name="T14" fmla="*/ 291 w 309"/>
                  <a:gd name="T15" fmla="*/ 0 h 308"/>
                  <a:gd name="T16" fmla="*/ 308 w 309"/>
                  <a:gd name="T17" fmla="*/ 18 h 308"/>
                  <a:gd name="T18" fmla="*/ 308 w 309"/>
                  <a:gd name="T19" fmla="*/ 156 h 308"/>
                  <a:gd name="T20" fmla="*/ 104 w 309"/>
                  <a:gd name="T21" fmla="*/ 204 h 308"/>
                  <a:gd name="T22" fmla="*/ 205 w 309"/>
                  <a:gd name="T23" fmla="*/ 204 h 308"/>
                  <a:gd name="T24" fmla="*/ 205 w 309"/>
                  <a:gd name="T25" fmla="*/ 104 h 308"/>
                  <a:gd name="T26" fmla="*/ 116 w 309"/>
                  <a:gd name="T27" fmla="*/ 104 h 308"/>
                  <a:gd name="T28" fmla="*/ 105 w 309"/>
                  <a:gd name="T29" fmla="*/ 114 h 308"/>
                  <a:gd name="T30" fmla="*/ 104 w 309"/>
                  <a:gd name="T31" fmla="*/ 2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6"/>
                    </a:moveTo>
                    <a:cubicBezTo>
                      <a:pt x="308" y="200"/>
                      <a:pt x="308" y="245"/>
                      <a:pt x="308" y="289"/>
                    </a:cubicBezTo>
                    <a:cubicBezTo>
                      <a:pt x="309" y="303"/>
                      <a:pt x="305" y="308"/>
                      <a:pt x="291" y="308"/>
                    </a:cubicBezTo>
                    <a:cubicBezTo>
                      <a:pt x="200" y="308"/>
                      <a:pt x="109" y="308"/>
                      <a:pt x="19" y="308"/>
                    </a:cubicBezTo>
                    <a:cubicBezTo>
                      <a:pt x="5" y="308"/>
                      <a:pt x="0" y="303"/>
                      <a:pt x="0" y="290"/>
                    </a:cubicBezTo>
                    <a:cubicBezTo>
                      <a:pt x="1" y="199"/>
                      <a:pt x="1" y="108"/>
                      <a:pt x="1" y="18"/>
                    </a:cubicBezTo>
                    <a:cubicBezTo>
                      <a:pt x="1" y="5"/>
                      <a:pt x="4" y="0"/>
                      <a:pt x="18" y="0"/>
                    </a:cubicBezTo>
                    <a:cubicBezTo>
                      <a:pt x="109" y="1"/>
                      <a:pt x="200" y="1"/>
                      <a:pt x="291" y="0"/>
                    </a:cubicBezTo>
                    <a:cubicBezTo>
                      <a:pt x="305" y="0"/>
                      <a:pt x="309" y="5"/>
                      <a:pt x="308" y="18"/>
                    </a:cubicBezTo>
                    <a:cubicBezTo>
                      <a:pt x="308" y="64"/>
                      <a:pt x="308" y="110"/>
                      <a:pt x="308" y="156"/>
                    </a:cubicBezTo>
                    <a:close/>
                    <a:moveTo>
                      <a:pt x="104" y="204"/>
                    </a:moveTo>
                    <a:cubicBezTo>
                      <a:pt x="139" y="204"/>
                      <a:pt x="172" y="204"/>
                      <a:pt x="205" y="204"/>
                    </a:cubicBezTo>
                    <a:cubicBezTo>
                      <a:pt x="205" y="170"/>
                      <a:pt x="205" y="138"/>
                      <a:pt x="205" y="104"/>
                    </a:cubicBezTo>
                    <a:cubicBezTo>
                      <a:pt x="174" y="104"/>
                      <a:pt x="145" y="103"/>
                      <a:pt x="116" y="104"/>
                    </a:cubicBezTo>
                    <a:cubicBezTo>
                      <a:pt x="112" y="104"/>
                      <a:pt x="105" y="110"/>
                      <a:pt x="105" y="114"/>
                    </a:cubicBezTo>
                    <a:cubicBezTo>
                      <a:pt x="104" y="144"/>
                      <a:pt x="104" y="173"/>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9" name="Freeform 167"/>
              <p:cNvSpPr>
                <a:spLocks noEditPoints="1"/>
              </p:cNvSpPr>
              <p:nvPr/>
            </p:nvSpPr>
            <p:spPr bwMode="auto">
              <a:xfrm>
                <a:off x="2343" y="227"/>
                <a:ext cx="260" cy="262"/>
              </a:xfrm>
              <a:custGeom>
                <a:avLst/>
                <a:gdLst>
                  <a:gd name="T0" fmla="*/ 152 w 308"/>
                  <a:gd name="T1" fmla="*/ 308 h 309"/>
                  <a:gd name="T2" fmla="*/ 23 w 308"/>
                  <a:gd name="T3" fmla="*/ 308 h 309"/>
                  <a:gd name="T4" fmla="*/ 1 w 308"/>
                  <a:gd name="T5" fmla="*/ 287 h 309"/>
                  <a:gd name="T6" fmla="*/ 1 w 308"/>
                  <a:gd name="T7" fmla="*/ 20 h 309"/>
                  <a:gd name="T8" fmla="*/ 19 w 308"/>
                  <a:gd name="T9" fmla="*/ 0 h 309"/>
                  <a:gd name="T10" fmla="*/ 289 w 308"/>
                  <a:gd name="T11" fmla="*/ 0 h 309"/>
                  <a:gd name="T12" fmla="*/ 308 w 308"/>
                  <a:gd name="T13" fmla="*/ 20 h 309"/>
                  <a:gd name="T14" fmla="*/ 308 w 308"/>
                  <a:gd name="T15" fmla="*/ 287 h 309"/>
                  <a:gd name="T16" fmla="*/ 288 w 308"/>
                  <a:gd name="T17" fmla="*/ 308 h 309"/>
                  <a:gd name="T18" fmla="*/ 152 w 308"/>
                  <a:gd name="T19" fmla="*/ 308 h 309"/>
                  <a:gd name="T20" fmla="*/ 104 w 308"/>
                  <a:gd name="T21" fmla="*/ 204 h 309"/>
                  <a:gd name="T22" fmla="*/ 205 w 308"/>
                  <a:gd name="T23" fmla="*/ 204 h 309"/>
                  <a:gd name="T24" fmla="*/ 205 w 308"/>
                  <a:gd name="T25" fmla="*/ 115 h 309"/>
                  <a:gd name="T26" fmla="*/ 195 w 308"/>
                  <a:gd name="T27" fmla="*/ 104 h 309"/>
                  <a:gd name="T28" fmla="*/ 104 w 308"/>
                  <a:gd name="T29" fmla="*/ 104 h 309"/>
                  <a:gd name="T30" fmla="*/ 104 w 308"/>
                  <a:gd name="T31" fmla="*/ 2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9">
                    <a:moveTo>
                      <a:pt x="152" y="308"/>
                    </a:moveTo>
                    <a:cubicBezTo>
                      <a:pt x="109" y="308"/>
                      <a:pt x="66" y="307"/>
                      <a:pt x="23" y="308"/>
                    </a:cubicBezTo>
                    <a:cubicBezTo>
                      <a:pt x="7" y="308"/>
                      <a:pt x="0" y="305"/>
                      <a:pt x="1" y="287"/>
                    </a:cubicBezTo>
                    <a:cubicBezTo>
                      <a:pt x="1" y="198"/>
                      <a:pt x="1" y="109"/>
                      <a:pt x="1" y="20"/>
                    </a:cubicBezTo>
                    <a:cubicBezTo>
                      <a:pt x="1" y="6"/>
                      <a:pt x="4" y="0"/>
                      <a:pt x="19" y="0"/>
                    </a:cubicBezTo>
                    <a:cubicBezTo>
                      <a:pt x="109" y="1"/>
                      <a:pt x="199" y="1"/>
                      <a:pt x="289" y="0"/>
                    </a:cubicBezTo>
                    <a:cubicBezTo>
                      <a:pt x="304" y="0"/>
                      <a:pt x="308" y="5"/>
                      <a:pt x="308" y="20"/>
                    </a:cubicBezTo>
                    <a:cubicBezTo>
                      <a:pt x="308" y="109"/>
                      <a:pt x="308" y="198"/>
                      <a:pt x="308" y="287"/>
                    </a:cubicBezTo>
                    <a:cubicBezTo>
                      <a:pt x="308" y="303"/>
                      <a:pt x="304" y="309"/>
                      <a:pt x="288" y="308"/>
                    </a:cubicBezTo>
                    <a:cubicBezTo>
                      <a:pt x="243" y="307"/>
                      <a:pt x="198" y="308"/>
                      <a:pt x="152" y="308"/>
                    </a:cubicBezTo>
                    <a:close/>
                    <a:moveTo>
                      <a:pt x="104" y="204"/>
                    </a:moveTo>
                    <a:cubicBezTo>
                      <a:pt x="138" y="204"/>
                      <a:pt x="170" y="204"/>
                      <a:pt x="205" y="204"/>
                    </a:cubicBezTo>
                    <a:cubicBezTo>
                      <a:pt x="205" y="173"/>
                      <a:pt x="205" y="144"/>
                      <a:pt x="205" y="115"/>
                    </a:cubicBezTo>
                    <a:cubicBezTo>
                      <a:pt x="204" y="111"/>
                      <a:pt x="198" y="104"/>
                      <a:pt x="195" y="104"/>
                    </a:cubicBezTo>
                    <a:cubicBezTo>
                      <a:pt x="165" y="103"/>
                      <a:pt x="135" y="104"/>
                      <a:pt x="104" y="104"/>
                    </a:cubicBezTo>
                    <a:cubicBezTo>
                      <a:pt x="104" y="138"/>
                      <a:pt x="104" y="171"/>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0" name="Freeform 168"/>
              <p:cNvSpPr>
                <a:spLocks noEditPoints="1"/>
              </p:cNvSpPr>
              <p:nvPr/>
            </p:nvSpPr>
            <p:spPr bwMode="auto">
              <a:xfrm>
                <a:off x="1996" y="574"/>
                <a:ext cx="262" cy="261"/>
              </a:xfrm>
              <a:custGeom>
                <a:avLst/>
                <a:gdLst>
                  <a:gd name="T0" fmla="*/ 308 w 309"/>
                  <a:gd name="T1" fmla="*/ 154 h 308"/>
                  <a:gd name="T2" fmla="*/ 309 w 309"/>
                  <a:gd name="T3" fmla="*/ 288 h 308"/>
                  <a:gd name="T4" fmla="*/ 290 w 309"/>
                  <a:gd name="T5" fmla="*/ 308 h 308"/>
                  <a:gd name="T6" fmla="*/ 20 w 309"/>
                  <a:gd name="T7" fmla="*/ 308 h 308"/>
                  <a:gd name="T8" fmla="*/ 0 w 309"/>
                  <a:gd name="T9" fmla="*/ 289 h 308"/>
                  <a:gd name="T10" fmla="*/ 0 w 309"/>
                  <a:gd name="T11" fmla="*/ 19 h 308"/>
                  <a:gd name="T12" fmla="*/ 18 w 309"/>
                  <a:gd name="T13" fmla="*/ 0 h 308"/>
                  <a:gd name="T14" fmla="*/ 290 w 309"/>
                  <a:gd name="T15" fmla="*/ 0 h 308"/>
                  <a:gd name="T16" fmla="*/ 309 w 309"/>
                  <a:gd name="T17" fmla="*/ 20 h 308"/>
                  <a:gd name="T18" fmla="*/ 308 w 309"/>
                  <a:gd name="T19" fmla="*/ 154 h 308"/>
                  <a:gd name="T20" fmla="*/ 104 w 309"/>
                  <a:gd name="T21" fmla="*/ 103 h 308"/>
                  <a:gd name="T22" fmla="*/ 104 w 309"/>
                  <a:gd name="T23" fmla="*/ 193 h 308"/>
                  <a:gd name="T24" fmla="*/ 113 w 309"/>
                  <a:gd name="T25" fmla="*/ 204 h 308"/>
                  <a:gd name="T26" fmla="*/ 204 w 309"/>
                  <a:gd name="T27" fmla="*/ 204 h 308"/>
                  <a:gd name="T28" fmla="*/ 204 w 309"/>
                  <a:gd name="T29" fmla="*/ 103 h 308"/>
                  <a:gd name="T30" fmla="*/ 104 w 309"/>
                  <a:gd name="T31" fmla="*/ 10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4"/>
                    </a:moveTo>
                    <a:cubicBezTo>
                      <a:pt x="308" y="199"/>
                      <a:pt x="308" y="243"/>
                      <a:pt x="309" y="288"/>
                    </a:cubicBezTo>
                    <a:cubicBezTo>
                      <a:pt x="309" y="302"/>
                      <a:pt x="305" y="308"/>
                      <a:pt x="290" y="308"/>
                    </a:cubicBezTo>
                    <a:cubicBezTo>
                      <a:pt x="200" y="307"/>
                      <a:pt x="110" y="307"/>
                      <a:pt x="20" y="308"/>
                    </a:cubicBezTo>
                    <a:cubicBezTo>
                      <a:pt x="6" y="308"/>
                      <a:pt x="0" y="304"/>
                      <a:pt x="0" y="289"/>
                    </a:cubicBezTo>
                    <a:cubicBezTo>
                      <a:pt x="1" y="199"/>
                      <a:pt x="1" y="109"/>
                      <a:pt x="0" y="19"/>
                    </a:cubicBezTo>
                    <a:cubicBezTo>
                      <a:pt x="0" y="5"/>
                      <a:pt x="4" y="0"/>
                      <a:pt x="18" y="0"/>
                    </a:cubicBezTo>
                    <a:cubicBezTo>
                      <a:pt x="109" y="1"/>
                      <a:pt x="199" y="1"/>
                      <a:pt x="290" y="0"/>
                    </a:cubicBezTo>
                    <a:cubicBezTo>
                      <a:pt x="306" y="0"/>
                      <a:pt x="309" y="6"/>
                      <a:pt x="309" y="20"/>
                    </a:cubicBezTo>
                    <a:cubicBezTo>
                      <a:pt x="308" y="65"/>
                      <a:pt x="308" y="109"/>
                      <a:pt x="308" y="154"/>
                    </a:cubicBezTo>
                    <a:close/>
                    <a:moveTo>
                      <a:pt x="104" y="103"/>
                    </a:moveTo>
                    <a:cubicBezTo>
                      <a:pt x="104" y="135"/>
                      <a:pt x="104" y="164"/>
                      <a:pt x="104" y="193"/>
                    </a:cubicBezTo>
                    <a:cubicBezTo>
                      <a:pt x="105" y="197"/>
                      <a:pt x="110" y="204"/>
                      <a:pt x="113" y="204"/>
                    </a:cubicBezTo>
                    <a:cubicBezTo>
                      <a:pt x="143" y="205"/>
                      <a:pt x="174" y="204"/>
                      <a:pt x="204" y="204"/>
                    </a:cubicBezTo>
                    <a:cubicBezTo>
                      <a:pt x="204" y="169"/>
                      <a:pt x="204" y="136"/>
                      <a:pt x="204" y="103"/>
                    </a:cubicBezTo>
                    <a:cubicBezTo>
                      <a:pt x="170" y="103"/>
                      <a:pt x="139" y="103"/>
                      <a:pt x="10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1" name="Freeform 169"/>
              <p:cNvSpPr>
                <a:spLocks noEditPoints="1"/>
              </p:cNvSpPr>
              <p:nvPr/>
            </p:nvSpPr>
            <p:spPr bwMode="auto">
              <a:xfrm>
                <a:off x="2345" y="576"/>
                <a:ext cx="258" cy="259"/>
              </a:xfrm>
              <a:custGeom>
                <a:avLst/>
                <a:gdLst>
                  <a:gd name="T0" fmla="*/ 0 w 306"/>
                  <a:gd name="T1" fmla="*/ 0 h 306"/>
                  <a:gd name="T2" fmla="*/ 304 w 306"/>
                  <a:gd name="T3" fmla="*/ 0 h 306"/>
                  <a:gd name="T4" fmla="*/ 306 w 306"/>
                  <a:gd name="T5" fmla="*/ 16 h 306"/>
                  <a:gd name="T6" fmla="*/ 306 w 306"/>
                  <a:gd name="T7" fmla="*/ 288 h 306"/>
                  <a:gd name="T8" fmla="*/ 289 w 306"/>
                  <a:gd name="T9" fmla="*/ 306 h 306"/>
                  <a:gd name="T10" fmla="*/ 13 w 306"/>
                  <a:gd name="T11" fmla="*/ 305 h 306"/>
                  <a:gd name="T12" fmla="*/ 0 w 306"/>
                  <a:gd name="T13" fmla="*/ 303 h 306"/>
                  <a:gd name="T14" fmla="*/ 0 w 306"/>
                  <a:gd name="T15" fmla="*/ 0 h 306"/>
                  <a:gd name="T16" fmla="*/ 102 w 306"/>
                  <a:gd name="T17" fmla="*/ 203 h 306"/>
                  <a:gd name="T18" fmla="*/ 193 w 306"/>
                  <a:gd name="T19" fmla="*/ 202 h 306"/>
                  <a:gd name="T20" fmla="*/ 203 w 306"/>
                  <a:gd name="T21" fmla="*/ 191 h 306"/>
                  <a:gd name="T22" fmla="*/ 203 w 306"/>
                  <a:gd name="T23" fmla="*/ 111 h 306"/>
                  <a:gd name="T24" fmla="*/ 194 w 306"/>
                  <a:gd name="T25" fmla="*/ 101 h 306"/>
                  <a:gd name="T26" fmla="*/ 102 w 306"/>
                  <a:gd name="T27" fmla="*/ 100 h 306"/>
                  <a:gd name="T28" fmla="*/ 102 w 306"/>
                  <a:gd name="T29" fmla="*/ 20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06">
                    <a:moveTo>
                      <a:pt x="0" y="0"/>
                    </a:moveTo>
                    <a:cubicBezTo>
                      <a:pt x="102" y="0"/>
                      <a:pt x="203" y="0"/>
                      <a:pt x="304" y="0"/>
                    </a:cubicBezTo>
                    <a:cubicBezTo>
                      <a:pt x="305" y="6"/>
                      <a:pt x="306" y="11"/>
                      <a:pt x="306" y="16"/>
                    </a:cubicBezTo>
                    <a:cubicBezTo>
                      <a:pt x="306" y="107"/>
                      <a:pt x="306" y="198"/>
                      <a:pt x="306" y="288"/>
                    </a:cubicBezTo>
                    <a:cubicBezTo>
                      <a:pt x="306" y="301"/>
                      <a:pt x="302" y="306"/>
                      <a:pt x="289" y="306"/>
                    </a:cubicBezTo>
                    <a:cubicBezTo>
                      <a:pt x="197" y="305"/>
                      <a:pt x="105" y="306"/>
                      <a:pt x="13" y="305"/>
                    </a:cubicBezTo>
                    <a:cubicBezTo>
                      <a:pt x="9" y="305"/>
                      <a:pt x="5" y="304"/>
                      <a:pt x="0" y="303"/>
                    </a:cubicBezTo>
                    <a:cubicBezTo>
                      <a:pt x="0" y="203"/>
                      <a:pt x="0" y="102"/>
                      <a:pt x="0" y="0"/>
                    </a:cubicBezTo>
                    <a:close/>
                    <a:moveTo>
                      <a:pt x="102" y="203"/>
                    </a:moveTo>
                    <a:cubicBezTo>
                      <a:pt x="133" y="203"/>
                      <a:pt x="163" y="203"/>
                      <a:pt x="193" y="202"/>
                    </a:cubicBezTo>
                    <a:cubicBezTo>
                      <a:pt x="196" y="202"/>
                      <a:pt x="202" y="195"/>
                      <a:pt x="203" y="191"/>
                    </a:cubicBezTo>
                    <a:cubicBezTo>
                      <a:pt x="203" y="164"/>
                      <a:pt x="203" y="138"/>
                      <a:pt x="203" y="111"/>
                    </a:cubicBezTo>
                    <a:cubicBezTo>
                      <a:pt x="203" y="108"/>
                      <a:pt x="197" y="101"/>
                      <a:pt x="194" y="101"/>
                    </a:cubicBezTo>
                    <a:cubicBezTo>
                      <a:pt x="163" y="100"/>
                      <a:pt x="133" y="100"/>
                      <a:pt x="102" y="100"/>
                    </a:cubicBezTo>
                    <a:cubicBezTo>
                      <a:pt x="102" y="136"/>
                      <a:pt x="102" y="167"/>
                      <a:pt x="102"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2" name="Freeform 170"/>
              <p:cNvSpPr>
                <a:spLocks noEditPoints="1"/>
              </p:cNvSpPr>
              <p:nvPr/>
            </p:nvSpPr>
            <p:spPr bwMode="auto">
              <a:xfrm>
                <a:off x="3122" y="1094"/>
                <a:ext cx="261" cy="261"/>
              </a:xfrm>
              <a:custGeom>
                <a:avLst/>
                <a:gdLst>
                  <a:gd name="T0" fmla="*/ 1 w 309"/>
                  <a:gd name="T1" fmla="*/ 154 h 308"/>
                  <a:gd name="T2" fmla="*/ 0 w 309"/>
                  <a:gd name="T3" fmla="*/ 18 h 308"/>
                  <a:gd name="T4" fmla="*/ 19 w 309"/>
                  <a:gd name="T5" fmla="*/ 0 h 308"/>
                  <a:gd name="T6" fmla="*/ 289 w 309"/>
                  <a:gd name="T7" fmla="*/ 0 h 308"/>
                  <a:gd name="T8" fmla="*/ 308 w 309"/>
                  <a:gd name="T9" fmla="*/ 19 h 308"/>
                  <a:gd name="T10" fmla="*/ 308 w 309"/>
                  <a:gd name="T11" fmla="*/ 289 h 308"/>
                  <a:gd name="T12" fmla="*/ 289 w 309"/>
                  <a:gd name="T13" fmla="*/ 308 h 308"/>
                  <a:gd name="T14" fmla="*/ 19 w 309"/>
                  <a:gd name="T15" fmla="*/ 308 h 308"/>
                  <a:gd name="T16" fmla="*/ 0 w 309"/>
                  <a:gd name="T17" fmla="*/ 288 h 308"/>
                  <a:gd name="T18" fmla="*/ 1 w 309"/>
                  <a:gd name="T19" fmla="*/ 154 h 308"/>
                  <a:gd name="T20" fmla="*/ 104 w 309"/>
                  <a:gd name="T21" fmla="*/ 104 h 308"/>
                  <a:gd name="T22" fmla="*/ 104 w 309"/>
                  <a:gd name="T23" fmla="*/ 203 h 308"/>
                  <a:gd name="T24" fmla="*/ 203 w 309"/>
                  <a:gd name="T25" fmla="*/ 203 h 308"/>
                  <a:gd name="T26" fmla="*/ 203 w 309"/>
                  <a:gd name="T27" fmla="*/ 104 h 308"/>
                  <a:gd name="T28" fmla="*/ 104 w 309"/>
                  <a:gd name="T29"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9" h="308">
                    <a:moveTo>
                      <a:pt x="1" y="154"/>
                    </a:moveTo>
                    <a:cubicBezTo>
                      <a:pt x="1" y="109"/>
                      <a:pt x="1" y="63"/>
                      <a:pt x="0" y="18"/>
                    </a:cubicBezTo>
                    <a:cubicBezTo>
                      <a:pt x="0" y="4"/>
                      <a:pt x="5" y="0"/>
                      <a:pt x="19" y="0"/>
                    </a:cubicBezTo>
                    <a:cubicBezTo>
                      <a:pt x="109" y="0"/>
                      <a:pt x="199" y="0"/>
                      <a:pt x="289" y="0"/>
                    </a:cubicBezTo>
                    <a:cubicBezTo>
                      <a:pt x="303" y="0"/>
                      <a:pt x="309" y="3"/>
                      <a:pt x="308" y="19"/>
                    </a:cubicBezTo>
                    <a:cubicBezTo>
                      <a:pt x="308" y="109"/>
                      <a:pt x="308" y="199"/>
                      <a:pt x="308" y="289"/>
                    </a:cubicBezTo>
                    <a:cubicBezTo>
                      <a:pt x="309" y="304"/>
                      <a:pt x="303" y="308"/>
                      <a:pt x="289" y="308"/>
                    </a:cubicBezTo>
                    <a:cubicBezTo>
                      <a:pt x="199" y="307"/>
                      <a:pt x="109" y="307"/>
                      <a:pt x="19" y="308"/>
                    </a:cubicBezTo>
                    <a:cubicBezTo>
                      <a:pt x="3" y="308"/>
                      <a:pt x="0" y="302"/>
                      <a:pt x="0" y="288"/>
                    </a:cubicBezTo>
                    <a:cubicBezTo>
                      <a:pt x="1" y="243"/>
                      <a:pt x="1" y="199"/>
                      <a:pt x="1" y="154"/>
                    </a:cubicBezTo>
                    <a:close/>
                    <a:moveTo>
                      <a:pt x="104" y="104"/>
                    </a:moveTo>
                    <a:cubicBezTo>
                      <a:pt x="104" y="137"/>
                      <a:pt x="104" y="170"/>
                      <a:pt x="104" y="203"/>
                    </a:cubicBezTo>
                    <a:cubicBezTo>
                      <a:pt x="138" y="203"/>
                      <a:pt x="171" y="203"/>
                      <a:pt x="203" y="203"/>
                    </a:cubicBezTo>
                    <a:cubicBezTo>
                      <a:pt x="203" y="169"/>
                      <a:pt x="203" y="136"/>
                      <a:pt x="203" y="104"/>
                    </a:cubicBezTo>
                    <a:cubicBezTo>
                      <a:pt x="170" y="104"/>
                      <a:pt x="138" y="104"/>
                      <a:pt x="10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3" name="Freeform 171"/>
              <p:cNvSpPr>
                <a:spLocks noEditPoints="1"/>
              </p:cNvSpPr>
              <p:nvPr/>
            </p:nvSpPr>
            <p:spPr bwMode="auto">
              <a:xfrm>
                <a:off x="3122" y="747"/>
                <a:ext cx="260" cy="261"/>
              </a:xfrm>
              <a:custGeom>
                <a:avLst/>
                <a:gdLst>
                  <a:gd name="T0" fmla="*/ 156 w 308"/>
                  <a:gd name="T1" fmla="*/ 1 h 308"/>
                  <a:gd name="T2" fmla="*/ 290 w 308"/>
                  <a:gd name="T3" fmla="*/ 0 h 308"/>
                  <a:gd name="T4" fmla="*/ 308 w 308"/>
                  <a:gd name="T5" fmla="*/ 19 h 308"/>
                  <a:gd name="T6" fmla="*/ 308 w 308"/>
                  <a:gd name="T7" fmla="*/ 289 h 308"/>
                  <a:gd name="T8" fmla="*/ 291 w 308"/>
                  <a:gd name="T9" fmla="*/ 308 h 308"/>
                  <a:gd name="T10" fmla="*/ 17 w 308"/>
                  <a:gd name="T11" fmla="*/ 308 h 308"/>
                  <a:gd name="T12" fmla="*/ 0 w 308"/>
                  <a:gd name="T13" fmla="*/ 291 h 308"/>
                  <a:gd name="T14" fmla="*/ 0 w 308"/>
                  <a:gd name="T15" fmla="*/ 18 h 308"/>
                  <a:gd name="T16" fmla="*/ 18 w 308"/>
                  <a:gd name="T17" fmla="*/ 1 h 308"/>
                  <a:gd name="T18" fmla="*/ 156 w 308"/>
                  <a:gd name="T19" fmla="*/ 1 h 308"/>
                  <a:gd name="T20" fmla="*/ 205 w 308"/>
                  <a:gd name="T21" fmla="*/ 205 h 308"/>
                  <a:gd name="T22" fmla="*/ 204 w 308"/>
                  <a:gd name="T23" fmla="*/ 115 h 308"/>
                  <a:gd name="T24" fmla="*/ 194 w 308"/>
                  <a:gd name="T25" fmla="*/ 104 h 308"/>
                  <a:gd name="T26" fmla="*/ 105 w 308"/>
                  <a:gd name="T27" fmla="*/ 104 h 308"/>
                  <a:gd name="T28" fmla="*/ 105 w 308"/>
                  <a:gd name="T29" fmla="*/ 205 h 308"/>
                  <a:gd name="T30" fmla="*/ 205 w 308"/>
                  <a:gd name="T31" fmla="*/ 20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8">
                    <a:moveTo>
                      <a:pt x="156" y="1"/>
                    </a:moveTo>
                    <a:cubicBezTo>
                      <a:pt x="201" y="1"/>
                      <a:pt x="245" y="1"/>
                      <a:pt x="290" y="0"/>
                    </a:cubicBezTo>
                    <a:cubicBezTo>
                      <a:pt x="304" y="0"/>
                      <a:pt x="308" y="5"/>
                      <a:pt x="308" y="19"/>
                    </a:cubicBezTo>
                    <a:cubicBezTo>
                      <a:pt x="308" y="109"/>
                      <a:pt x="308" y="199"/>
                      <a:pt x="308" y="289"/>
                    </a:cubicBezTo>
                    <a:cubicBezTo>
                      <a:pt x="308" y="302"/>
                      <a:pt x="305" y="308"/>
                      <a:pt x="291" y="308"/>
                    </a:cubicBezTo>
                    <a:cubicBezTo>
                      <a:pt x="199" y="307"/>
                      <a:pt x="108" y="307"/>
                      <a:pt x="17" y="308"/>
                    </a:cubicBezTo>
                    <a:cubicBezTo>
                      <a:pt x="5" y="308"/>
                      <a:pt x="0" y="304"/>
                      <a:pt x="0" y="291"/>
                    </a:cubicBezTo>
                    <a:cubicBezTo>
                      <a:pt x="1" y="200"/>
                      <a:pt x="1" y="109"/>
                      <a:pt x="0" y="18"/>
                    </a:cubicBezTo>
                    <a:cubicBezTo>
                      <a:pt x="0" y="4"/>
                      <a:pt x="5" y="0"/>
                      <a:pt x="18" y="1"/>
                    </a:cubicBezTo>
                    <a:cubicBezTo>
                      <a:pt x="64" y="1"/>
                      <a:pt x="110" y="1"/>
                      <a:pt x="156" y="1"/>
                    </a:cubicBezTo>
                    <a:close/>
                    <a:moveTo>
                      <a:pt x="205" y="205"/>
                    </a:moveTo>
                    <a:cubicBezTo>
                      <a:pt x="205" y="173"/>
                      <a:pt x="205" y="144"/>
                      <a:pt x="204" y="115"/>
                    </a:cubicBezTo>
                    <a:cubicBezTo>
                      <a:pt x="204" y="111"/>
                      <a:pt x="198" y="104"/>
                      <a:pt x="194" y="104"/>
                    </a:cubicBezTo>
                    <a:cubicBezTo>
                      <a:pt x="165" y="103"/>
                      <a:pt x="135" y="104"/>
                      <a:pt x="105" y="104"/>
                    </a:cubicBezTo>
                    <a:cubicBezTo>
                      <a:pt x="105" y="139"/>
                      <a:pt x="105" y="172"/>
                      <a:pt x="105" y="205"/>
                    </a:cubicBezTo>
                    <a:cubicBezTo>
                      <a:pt x="138" y="205"/>
                      <a:pt x="170" y="205"/>
                      <a:pt x="205"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9" name="组合 8"/>
            <p:cNvGrpSpPr/>
            <p:nvPr userDrawn="1"/>
          </p:nvGrpSpPr>
          <p:grpSpPr>
            <a:xfrm rot="20985436" flipH="1">
              <a:off x="5636321" y="1449552"/>
              <a:ext cx="880776" cy="748079"/>
              <a:chOff x="3501778" y="1348073"/>
              <a:chExt cx="974202" cy="827430"/>
            </a:xfrm>
            <a:solidFill>
              <a:schemeClr val="accent3"/>
            </a:solidFill>
          </p:grpSpPr>
          <p:sp>
            <p:nvSpPr>
              <p:cNvPr id="30"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1"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2"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3"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4"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5"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6"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7"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8"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9"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0"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1"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2"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3"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4"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10" name="组合 9"/>
            <p:cNvGrpSpPr>
              <a:grpSpLocks noChangeAspect="1"/>
            </p:cNvGrpSpPr>
            <p:nvPr userDrawn="1"/>
          </p:nvGrpSpPr>
          <p:grpSpPr>
            <a:xfrm rot="1777598" flipH="1">
              <a:off x="5061403" y="1004568"/>
              <a:ext cx="580600" cy="795783"/>
              <a:chOff x="2869665" y="2321667"/>
              <a:chExt cx="3448984" cy="4727255"/>
            </a:xfrm>
            <a:solidFill>
              <a:schemeClr val="accent3"/>
            </a:solidFill>
          </p:grpSpPr>
          <p:sp>
            <p:nvSpPr>
              <p:cNvPr id="19"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0"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2"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3"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4"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5"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6"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7"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8"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9"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11" name="Group 26"/>
            <p:cNvGrpSpPr>
              <a:grpSpLocks noChangeAspect="1"/>
            </p:cNvGrpSpPr>
            <p:nvPr userDrawn="1"/>
          </p:nvGrpSpPr>
          <p:grpSpPr bwMode="auto">
            <a:xfrm rot="3495810" flipH="1">
              <a:off x="6650575" y="1361080"/>
              <a:ext cx="527303" cy="1648364"/>
              <a:chOff x="-731" y="-627"/>
              <a:chExt cx="365" cy="1141"/>
            </a:xfrm>
            <a:solidFill>
              <a:schemeClr val="accent2"/>
            </a:solidFill>
          </p:grpSpPr>
          <p:sp>
            <p:nvSpPr>
              <p:cNvPr id="17"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12" name="Freeform 111"/>
            <p:cNvSpPr>
              <a:spLocks noChangeAspect="1" noEditPoints="1"/>
            </p:cNvSpPr>
            <p:nvPr userDrawn="1"/>
          </p:nvSpPr>
          <p:spPr bwMode="auto">
            <a:xfrm rot="3896820" flipH="1">
              <a:off x="6691611" y="2353174"/>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a:p>
          </p:txBody>
        </p:sp>
        <p:grpSp>
          <p:nvGrpSpPr>
            <p:cNvPr id="13" name="组合 12"/>
            <p:cNvGrpSpPr/>
            <p:nvPr userDrawn="1"/>
          </p:nvGrpSpPr>
          <p:grpSpPr>
            <a:xfrm>
              <a:off x="2328918" y="1577773"/>
              <a:ext cx="4245990" cy="4234827"/>
              <a:chOff x="2328918" y="1577773"/>
              <a:chExt cx="4245990" cy="4234827"/>
            </a:xfrm>
          </p:grpSpPr>
          <p:sp>
            <p:nvSpPr>
              <p:cNvPr id="14" name="椭圆 13"/>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2" name="任意多边形 81"/>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userDrawn="1"/>
        </p:nvSpPr>
        <p:spPr>
          <a:xfrm flipH="1">
            <a:off x="0" y="0"/>
            <a:ext cx="1032049" cy="6894518"/>
          </a:xfrm>
          <a:custGeom>
            <a:avLst/>
            <a:gdLst>
              <a:gd name="connsiteX0" fmla="*/ 1032049 w 1032049"/>
              <a:gd name="connsiteY0" fmla="*/ 0 h 3392932"/>
              <a:gd name="connsiteX1" fmla="*/ 1032049 w 1032049"/>
              <a:gd name="connsiteY1" fmla="*/ 3392932 h 3392932"/>
              <a:gd name="connsiteX2" fmla="*/ 0 w 1032049"/>
              <a:gd name="connsiteY2" fmla="*/ 3392932 h 3392932"/>
              <a:gd name="connsiteX3" fmla="*/ 150144 w 1032049"/>
              <a:gd name="connsiteY3" fmla="*/ 3158730 h 3392932"/>
              <a:gd name="connsiteX4" fmla="*/ 1032049 w 1032049"/>
              <a:gd name="connsiteY4" fmla="*/ 0 h 339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049" h="3392932">
                <a:moveTo>
                  <a:pt x="1032049" y="0"/>
                </a:moveTo>
                <a:lnTo>
                  <a:pt x="1032049" y="3392932"/>
                </a:lnTo>
                <a:lnTo>
                  <a:pt x="0" y="3392932"/>
                </a:lnTo>
                <a:lnTo>
                  <a:pt x="150144" y="3158730"/>
                </a:lnTo>
                <a:cubicBezTo>
                  <a:pt x="709778" y="2237695"/>
                  <a:pt x="1032049" y="1156483"/>
                  <a:pt x="10320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p:nvPr userDrawn="1"/>
        </p:nvCxnSpPr>
        <p:spPr>
          <a:xfrm>
            <a:off x="4707526" y="3706553"/>
            <a:ext cx="2772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本占位符 88"/>
          <p:cNvSpPr>
            <a:spLocks noGrp="1"/>
          </p:cNvSpPr>
          <p:nvPr>
            <p:ph type="body" sz="quarter" idx="10" hasCustomPrompt="1"/>
          </p:nvPr>
        </p:nvSpPr>
        <p:spPr>
          <a:xfrm>
            <a:off x="4529447" y="2649451"/>
            <a:ext cx="3070807" cy="1089529"/>
          </a:xfrm>
          <a:prstGeom prst="rect">
            <a:avLst/>
          </a:prstGeom>
          <a:noFill/>
        </p:spPr>
        <p:txBody>
          <a:bodyPr wrap="square" rtlCol="0">
            <a:spAutoFit/>
          </a:bodyPr>
          <a:lstStyle>
            <a:lvl1pPr marL="0" indent="0" algn="ctr" defTabSz="913765">
              <a:buNone/>
              <a:defRPr lang="zh-CN" altLang="en-US" sz="7200" b="1" dirty="0">
                <a:solidFill>
                  <a:schemeClr val="accent4"/>
                </a:solidFill>
                <a:ea typeface="微软雅黑" panose="020B0503020204020204" pitchFamily="34" charset="-122"/>
              </a:defRPr>
            </a:lvl1pPr>
          </a:lstStyle>
          <a:p>
            <a:pPr marL="0" lvl="0" algn="ctr" defTabSz="913765"/>
            <a:r>
              <a:rPr lang="zh-CN" altLang="en-US" dirty="0" smtClean="0"/>
              <a:t>大数据</a:t>
            </a:r>
            <a:endParaRPr lang="zh-CN" altLang="en-US" dirty="0"/>
          </a:p>
        </p:txBody>
      </p:sp>
      <p:sp>
        <p:nvSpPr>
          <p:cNvPr id="86" name="文本占位符 88"/>
          <p:cNvSpPr>
            <a:spLocks noGrp="1"/>
          </p:cNvSpPr>
          <p:nvPr>
            <p:ph type="body" sz="quarter" idx="11" hasCustomPrompt="1"/>
          </p:nvPr>
        </p:nvSpPr>
        <p:spPr>
          <a:xfrm>
            <a:off x="4633700" y="3731836"/>
            <a:ext cx="2954655" cy="840230"/>
          </a:xfrm>
          <a:prstGeom prst="rect">
            <a:avLst/>
          </a:prstGeom>
          <a:noFill/>
        </p:spPr>
        <p:txBody>
          <a:bodyPr wrap="none" rtlCol="0">
            <a:spAutoFit/>
          </a:bodyPr>
          <a:lstStyle>
            <a:lvl1pPr marL="0" indent="0">
              <a:buNone/>
              <a:defRPr lang="zh-CN" altLang="en-US" sz="5400" b="1" dirty="0">
                <a:solidFill>
                  <a:schemeClr val="accent4"/>
                </a:solidFill>
                <a:latin typeface="微软雅黑" panose="020B0503020204020204" pitchFamily="34" charset="-122"/>
                <a:ea typeface="微软雅黑" panose="020B0503020204020204" pitchFamily="34" charset="-122"/>
              </a:defRPr>
            </a:lvl1pPr>
          </a:lstStyle>
          <a:p>
            <a:pPr marL="0" lvl="0" algn="ctr" defTabSz="913765"/>
            <a:r>
              <a:rPr lang="zh-CN" altLang="en-US" dirty="0" smtClean="0"/>
              <a:t>平台方案</a:t>
            </a:r>
            <a:endParaRPr lang="zh-CN" altLang="en-US" dirty="0"/>
          </a:p>
        </p:txBody>
      </p:sp>
      <p:pic>
        <p:nvPicPr>
          <p:cNvPr id="87" name="图片 8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62502" y="265738"/>
            <a:ext cx="2747939" cy="45832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2" name="组合 1"/>
          <p:cNvGrpSpPr/>
          <p:nvPr userDrawn="1"/>
        </p:nvGrpSpPr>
        <p:grpSpPr>
          <a:xfrm>
            <a:off x="-346537" y="16449"/>
            <a:ext cx="1136267" cy="1209181"/>
            <a:chOff x="-741145" y="548639"/>
            <a:chExt cx="1799925" cy="1915427"/>
          </a:xfrm>
          <a:solidFill>
            <a:schemeClr val="accent4">
              <a:alpha val="80000"/>
            </a:schemeClr>
          </a:solidFill>
        </p:grpSpPr>
        <p:sp>
          <p:nvSpPr>
            <p:cNvPr id="3" name="圆角矩形 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占位符 29"/>
          <p:cNvSpPr>
            <a:spLocks noGrp="1"/>
          </p:cNvSpPr>
          <p:nvPr>
            <p:ph type="body" sz="quarter" idx="19" hasCustomPrompt="1"/>
          </p:nvPr>
        </p:nvSpPr>
        <p:spPr>
          <a:xfrm>
            <a:off x="835276" y="97436"/>
            <a:ext cx="2974723" cy="480131"/>
          </a:xfrm>
          <a:prstGeom prst="rect">
            <a:avLst/>
          </a:prstGeom>
          <a:noFill/>
        </p:spPr>
        <p:txBody>
          <a:bodyPr wrap="square" rtlCol="0">
            <a:spAutoFit/>
          </a:bodyPr>
          <a:lstStyle>
            <a:lvl1pPr marL="0" indent="0">
              <a:buNone/>
              <a:defRPr kumimoji="1" lang="en-US" altLang="zh-CN" sz="2400" b="0" dirty="0" smtClean="0">
                <a:solidFill>
                  <a:schemeClr val="tx1"/>
                </a:solidFill>
                <a:latin typeface="+mn-lt"/>
              </a:defRPr>
            </a:lvl1pPr>
          </a:lstStyle>
          <a:p>
            <a:pPr marL="0" lvl="0" defTabSz="913765"/>
            <a:r>
              <a:rPr kumimoji="1" lang="en-US" altLang="zh-CN" sz="2800" dirty="0" smtClean="0"/>
              <a:t>Step One</a:t>
            </a:r>
            <a:endParaRPr kumimoji="1" lang="en-US" altLang="zh-CN" sz="2800" dirty="0"/>
          </a:p>
        </p:txBody>
      </p:sp>
      <p:sp>
        <p:nvSpPr>
          <p:cNvPr id="10" name="任意多边形 9"/>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sp>
        <p:nvSpPr>
          <p:cNvPr id="12" name="标题 1"/>
          <p:cNvSpPr>
            <a:spLocks noGrp="1"/>
          </p:cNvSpPr>
          <p:nvPr>
            <p:ph type="title"/>
          </p:nvPr>
        </p:nvSpPr>
        <p:spPr>
          <a:xfrm>
            <a:off x="835276" y="563279"/>
            <a:ext cx="10350011" cy="527559"/>
          </a:xfrm>
          <a:prstGeom prst="rect">
            <a:avLst/>
          </a:prstGeom>
        </p:spPr>
        <p:txBody>
          <a:bodyPr>
            <a:noAutofit/>
          </a:bodyPr>
          <a:lstStyle>
            <a:lvl1pPr algn="l">
              <a:defRPr sz="2800" b="1">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页_1">
    <p:spTree>
      <p:nvGrpSpPr>
        <p:cNvPr id="1" name=""/>
        <p:cNvGrpSpPr/>
        <p:nvPr/>
      </p:nvGrpSpPr>
      <p:grpSpPr>
        <a:xfrm>
          <a:off x="0" y="0"/>
          <a:ext cx="0" cy="0"/>
          <a:chOff x="0" y="0"/>
          <a:chExt cx="0" cy="0"/>
        </a:xfrm>
      </p:grpSpPr>
      <p:sp>
        <p:nvSpPr>
          <p:cNvPr id="10" name="任意多边形 9"/>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grpSp>
        <p:nvGrpSpPr>
          <p:cNvPr id="13" name="组合 12"/>
          <p:cNvGrpSpPr/>
          <p:nvPr userDrawn="1"/>
        </p:nvGrpSpPr>
        <p:grpSpPr>
          <a:xfrm>
            <a:off x="-346537" y="16449"/>
            <a:ext cx="1136267" cy="1209181"/>
            <a:chOff x="-741145" y="548639"/>
            <a:chExt cx="1799925" cy="1915427"/>
          </a:xfrm>
          <a:solidFill>
            <a:schemeClr val="accent4">
              <a:alpha val="80000"/>
            </a:schemeClr>
          </a:solidFill>
        </p:grpSpPr>
        <p:sp>
          <p:nvSpPr>
            <p:cNvPr id="14" name="圆角矩形 13"/>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占位符 29"/>
          <p:cNvSpPr>
            <a:spLocks noGrp="1"/>
          </p:cNvSpPr>
          <p:nvPr>
            <p:ph type="body" sz="quarter" idx="19" hasCustomPrompt="1"/>
          </p:nvPr>
        </p:nvSpPr>
        <p:spPr>
          <a:xfrm>
            <a:off x="835276" y="97436"/>
            <a:ext cx="2974723" cy="480131"/>
          </a:xfrm>
          <a:prstGeom prst="rect">
            <a:avLst/>
          </a:prstGeom>
          <a:noFill/>
        </p:spPr>
        <p:txBody>
          <a:bodyPr wrap="square" rtlCol="0">
            <a:spAutoFit/>
          </a:bodyPr>
          <a:lstStyle>
            <a:lvl1pPr marL="0" indent="0">
              <a:buNone/>
              <a:defRPr kumimoji="1" lang="en-US" altLang="zh-CN" sz="2400" b="0" dirty="0" smtClean="0">
                <a:solidFill>
                  <a:schemeClr val="tx1"/>
                </a:solidFill>
                <a:latin typeface="+mn-lt"/>
              </a:defRPr>
            </a:lvl1pPr>
          </a:lstStyle>
          <a:p>
            <a:pPr marL="0" lvl="0" defTabSz="913765"/>
            <a:r>
              <a:rPr kumimoji="1" lang="en-US" altLang="zh-CN" sz="2800" dirty="0" smtClean="0"/>
              <a:t>Step Two</a:t>
            </a:r>
            <a:endParaRPr kumimoji="1" lang="en-US" altLang="zh-CN" sz="2800" dirty="0"/>
          </a:p>
        </p:txBody>
      </p:sp>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sp>
        <p:nvSpPr>
          <p:cNvPr id="20" name="标题 1"/>
          <p:cNvSpPr>
            <a:spLocks noGrp="1"/>
          </p:cNvSpPr>
          <p:nvPr>
            <p:ph type="title"/>
          </p:nvPr>
        </p:nvSpPr>
        <p:spPr>
          <a:xfrm>
            <a:off x="835276" y="563279"/>
            <a:ext cx="10350011" cy="527559"/>
          </a:xfrm>
          <a:prstGeom prst="rect">
            <a:avLst/>
          </a:prstGeom>
        </p:spPr>
        <p:txBody>
          <a:bodyPr>
            <a:noAutofit/>
          </a:bodyPr>
          <a:lstStyle>
            <a:lvl1pPr algn="l">
              <a:defRPr sz="2800" b="1">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页_1">
    <p:spTree>
      <p:nvGrpSpPr>
        <p:cNvPr id="1" name=""/>
        <p:cNvGrpSpPr/>
        <p:nvPr/>
      </p:nvGrpSpPr>
      <p:grpSpPr>
        <a:xfrm>
          <a:off x="0" y="0"/>
          <a:ext cx="0" cy="0"/>
          <a:chOff x="0" y="0"/>
          <a:chExt cx="0" cy="0"/>
        </a:xfrm>
      </p:grpSpPr>
      <p:sp>
        <p:nvSpPr>
          <p:cNvPr id="10" name="任意多边形 9"/>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grpSp>
        <p:nvGrpSpPr>
          <p:cNvPr id="13" name="组合 12"/>
          <p:cNvGrpSpPr/>
          <p:nvPr userDrawn="1"/>
        </p:nvGrpSpPr>
        <p:grpSpPr>
          <a:xfrm>
            <a:off x="-346537" y="16449"/>
            <a:ext cx="1136267" cy="1209181"/>
            <a:chOff x="-741145" y="548639"/>
            <a:chExt cx="1799925" cy="1915427"/>
          </a:xfrm>
          <a:solidFill>
            <a:schemeClr val="accent4">
              <a:alpha val="80000"/>
            </a:schemeClr>
          </a:solidFill>
        </p:grpSpPr>
        <p:sp>
          <p:nvSpPr>
            <p:cNvPr id="14" name="圆角矩形 13"/>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占位符 29"/>
          <p:cNvSpPr>
            <a:spLocks noGrp="1"/>
          </p:cNvSpPr>
          <p:nvPr>
            <p:ph type="body" sz="quarter" idx="19" hasCustomPrompt="1"/>
          </p:nvPr>
        </p:nvSpPr>
        <p:spPr>
          <a:xfrm>
            <a:off x="835276" y="97436"/>
            <a:ext cx="2974723" cy="480131"/>
          </a:xfrm>
          <a:prstGeom prst="rect">
            <a:avLst/>
          </a:prstGeom>
          <a:noFill/>
        </p:spPr>
        <p:txBody>
          <a:bodyPr wrap="square" rtlCol="0">
            <a:spAutoFit/>
          </a:bodyPr>
          <a:lstStyle>
            <a:lvl1pPr marL="0" indent="0">
              <a:buNone/>
              <a:defRPr kumimoji="1" lang="en-US" altLang="zh-CN" sz="2400" b="0" dirty="0" smtClean="0">
                <a:solidFill>
                  <a:schemeClr val="tx1"/>
                </a:solidFill>
                <a:latin typeface="+mn-lt"/>
              </a:defRPr>
            </a:lvl1pPr>
          </a:lstStyle>
          <a:p>
            <a:pPr marL="0" lvl="0" defTabSz="913765"/>
            <a:r>
              <a:rPr kumimoji="1" lang="en-US" altLang="zh-CN" sz="2800" dirty="0" smtClean="0"/>
              <a:t>Step Three</a:t>
            </a:r>
            <a:endParaRPr kumimoji="1" lang="en-US" altLang="zh-CN" sz="2800" dirty="0"/>
          </a:p>
        </p:txBody>
      </p:sp>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sp>
        <p:nvSpPr>
          <p:cNvPr id="20" name="标题 1"/>
          <p:cNvSpPr>
            <a:spLocks noGrp="1"/>
          </p:cNvSpPr>
          <p:nvPr>
            <p:ph type="title"/>
          </p:nvPr>
        </p:nvSpPr>
        <p:spPr>
          <a:xfrm>
            <a:off x="835276" y="563279"/>
            <a:ext cx="10350011" cy="527559"/>
          </a:xfrm>
          <a:prstGeom prst="rect">
            <a:avLst/>
          </a:prstGeom>
        </p:spPr>
        <p:txBody>
          <a:bodyPr>
            <a:noAutofit/>
          </a:bodyPr>
          <a:lstStyle>
            <a:lvl1pPr algn="l">
              <a:defRPr sz="2800" b="1">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页_1">
    <p:spTree>
      <p:nvGrpSpPr>
        <p:cNvPr id="1" name=""/>
        <p:cNvGrpSpPr/>
        <p:nvPr/>
      </p:nvGrpSpPr>
      <p:grpSpPr>
        <a:xfrm>
          <a:off x="0" y="0"/>
          <a:ext cx="0" cy="0"/>
          <a:chOff x="0" y="0"/>
          <a:chExt cx="0" cy="0"/>
        </a:xfrm>
      </p:grpSpPr>
      <p:sp>
        <p:nvSpPr>
          <p:cNvPr id="10" name="任意多边形 9"/>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grpSp>
        <p:nvGrpSpPr>
          <p:cNvPr id="13" name="组合 12"/>
          <p:cNvGrpSpPr/>
          <p:nvPr userDrawn="1"/>
        </p:nvGrpSpPr>
        <p:grpSpPr>
          <a:xfrm>
            <a:off x="-346537" y="16449"/>
            <a:ext cx="1136267" cy="1209181"/>
            <a:chOff x="-741145" y="548639"/>
            <a:chExt cx="1799925" cy="1915427"/>
          </a:xfrm>
          <a:solidFill>
            <a:schemeClr val="accent4">
              <a:alpha val="80000"/>
            </a:schemeClr>
          </a:solidFill>
        </p:grpSpPr>
        <p:sp>
          <p:nvSpPr>
            <p:cNvPr id="14" name="圆角矩形 13"/>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6426" y="83911"/>
            <a:ext cx="2747939" cy="458329"/>
          </a:xfrm>
          <a:prstGeom prst="rect">
            <a:avLst/>
          </a:prstGeom>
        </p:spPr>
      </p:pic>
      <p:sp>
        <p:nvSpPr>
          <p:cNvPr id="20" name="标题 1"/>
          <p:cNvSpPr>
            <a:spLocks noGrp="1"/>
          </p:cNvSpPr>
          <p:nvPr>
            <p:ph type="title"/>
          </p:nvPr>
        </p:nvSpPr>
        <p:spPr>
          <a:xfrm>
            <a:off x="835276" y="520415"/>
            <a:ext cx="10350011" cy="527559"/>
          </a:xfrm>
          <a:prstGeom prst="rect">
            <a:avLst/>
          </a:prstGeom>
        </p:spPr>
        <p:txBody>
          <a:bodyPr>
            <a:noAutofit/>
          </a:bodyPr>
          <a:lstStyle>
            <a:lvl1pPr algn="l">
              <a:defRPr sz="2800" b="1">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2052" name="Picture 4" descr="http://dc.office.msn.com.cn/t/75/EC775E05A9DF44A62710AC19D0BA18D0.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208078" cy="686514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userDrawn="1"/>
        </p:nvGrpSpPr>
        <p:grpSpPr>
          <a:xfrm>
            <a:off x="-346537" y="359361"/>
            <a:ext cx="1136267" cy="1209181"/>
            <a:chOff x="-741145" y="548639"/>
            <a:chExt cx="1799925" cy="1915427"/>
          </a:xfrm>
          <a:solidFill>
            <a:schemeClr val="accent3">
              <a:alpha val="80000"/>
            </a:schemeClr>
          </a:solidFill>
        </p:grpSpPr>
        <p:sp>
          <p:nvSpPr>
            <p:cNvPr id="3" name="圆角矩形 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8" name="文本占位符 29"/>
          <p:cNvSpPr>
            <a:spLocks noGrp="1"/>
          </p:cNvSpPr>
          <p:nvPr>
            <p:ph type="body" sz="quarter" idx="19" hasCustomPrompt="1"/>
          </p:nvPr>
        </p:nvSpPr>
        <p:spPr>
          <a:xfrm>
            <a:off x="835276" y="515999"/>
            <a:ext cx="2974723"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Part One</a:t>
            </a:r>
            <a:endParaRPr kumimoji="1" lang="en-US" altLang="zh-CN" sz="2800" dirty="0"/>
          </a:p>
        </p:txBody>
      </p:sp>
      <p:sp>
        <p:nvSpPr>
          <p:cNvPr id="13" name="任意多边形 12"/>
          <p:cNvSpPr/>
          <p:nvPr userDrawn="1"/>
        </p:nvSpPr>
        <p:spPr>
          <a:xfrm flipV="1">
            <a:off x="7438414" y="-1"/>
            <a:ext cx="4769663" cy="6865143"/>
          </a:xfrm>
          <a:custGeom>
            <a:avLst/>
            <a:gdLst>
              <a:gd name="connsiteX0" fmla="*/ 1082438 w 4769663"/>
              <a:gd name="connsiteY0" fmla="*/ 6865143 h 6865143"/>
              <a:gd name="connsiteX1" fmla="*/ 4769663 w 4769663"/>
              <a:gd name="connsiteY1" fmla="*/ 6865143 h 6865143"/>
              <a:gd name="connsiteX2" fmla="*/ 4769663 w 4769663"/>
              <a:gd name="connsiteY2" fmla="*/ 0 h 6865143"/>
              <a:gd name="connsiteX3" fmla="*/ 1082438 w 4769663"/>
              <a:gd name="connsiteY3" fmla="*/ 0 h 6865143"/>
              <a:gd name="connsiteX4" fmla="*/ 1082438 w 4769663"/>
              <a:gd name="connsiteY4" fmla="*/ 7142 h 6865143"/>
              <a:gd name="connsiteX5" fmla="*/ 0 w 4769663"/>
              <a:gd name="connsiteY5" fmla="*/ 7142 h 6865143"/>
              <a:gd name="connsiteX6" fmla="*/ 42084 w 4769663"/>
              <a:gd name="connsiteY6" fmla="*/ 124272 h 6865143"/>
              <a:gd name="connsiteX7" fmla="*/ 1082438 w 4769663"/>
              <a:gd name="connsiteY7" fmla="*/ 6865143 h 686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9663" h="6865143">
                <a:moveTo>
                  <a:pt x="1082438" y="6865143"/>
                </a:moveTo>
                <a:lnTo>
                  <a:pt x="4769663" y="6865143"/>
                </a:lnTo>
                <a:lnTo>
                  <a:pt x="4769663" y="0"/>
                </a:lnTo>
                <a:lnTo>
                  <a:pt x="1082438" y="0"/>
                </a:lnTo>
                <a:lnTo>
                  <a:pt x="1082438" y="7142"/>
                </a:lnTo>
                <a:lnTo>
                  <a:pt x="0" y="7142"/>
                </a:lnTo>
                <a:lnTo>
                  <a:pt x="42084" y="124272"/>
                </a:lnTo>
                <a:cubicBezTo>
                  <a:pt x="698909" y="2048493"/>
                  <a:pt x="1082438" y="4368173"/>
                  <a:pt x="1082438" y="686514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71736" y="272872"/>
            <a:ext cx="2747939" cy="45832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75466" y="2894230"/>
            <a:ext cx="3505201" cy="1827167"/>
          </a:xfrm>
        </p:spPr>
        <p:txBody>
          <a:bodyPr wrap="square"/>
          <a:lstStyle/>
          <a:p>
            <a:pPr algn="ctr"/>
            <a:r>
              <a:rPr lang="zh-CN" altLang="en-US" sz="3600" dirty="0" smtClean="0"/>
              <a:t>大数据存储高效优化实现技术</a:t>
            </a:r>
            <a:endParaRPr lang="en-US" altLang="zh-CN" sz="3600" dirty="0" smtClean="0"/>
          </a:p>
          <a:p>
            <a:pPr algn="ctr"/>
            <a:r>
              <a:rPr lang="en-US" altLang="zh-CN" sz="4400" dirty="0" smtClean="0"/>
              <a:t>SSM</a:t>
            </a:r>
            <a:endParaRPr lang="en-US" altLang="zh-CN" sz="4400" dirty="0" smtClean="0"/>
          </a:p>
        </p:txBody>
      </p:sp>
      <p:sp>
        <p:nvSpPr>
          <p:cNvPr id="4" name="文本占位符 3"/>
          <p:cNvSpPr>
            <a:spLocks noGrp="1"/>
          </p:cNvSpPr>
          <p:nvPr>
            <p:ph type="body" sz="quarter" idx="16"/>
          </p:nvPr>
        </p:nvSpPr>
        <p:spPr>
          <a:xfrm>
            <a:off x="6537075" y="4744176"/>
            <a:ext cx="5407877" cy="923925"/>
          </a:xfrm>
          <a:prstGeom prst="rect">
            <a:avLst/>
          </a:prstGeom>
        </p:spPr>
        <p:txBody>
          <a:bodyPr/>
          <a:lstStyle/>
          <a:p>
            <a:pPr algn="r"/>
            <a:r>
              <a:rPr lang="zh-CN" altLang="en-US" sz="4000" dirty="0" smtClean="0"/>
              <a:t>中国移动苏州研发中心</a:t>
            </a:r>
            <a:endParaRPr lang="zh-CN" altLang="en-US" sz="4000" dirty="0"/>
          </a:p>
        </p:txBody>
      </p:sp>
      <p:sp>
        <p:nvSpPr>
          <p:cNvPr id="5" name="文本占位符 4"/>
          <p:cNvSpPr>
            <a:spLocks noGrp="1"/>
          </p:cNvSpPr>
          <p:nvPr>
            <p:ph type="body" sz="quarter" idx="17"/>
          </p:nvPr>
        </p:nvSpPr>
        <p:spPr>
          <a:xfrm>
            <a:off x="6537075" y="4357839"/>
            <a:ext cx="4813300" cy="273844"/>
          </a:xfrm>
          <a:prstGeom prst="rect">
            <a:avLst/>
          </a:prstGeom>
        </p:spPr>
        <p:txBody>
          <a:bodyPr/>
          <a:lstStyle/>
          <a:p>
            <a:r>
              <a:rPr lang="en-US" altLang="zh-CN" dirty="0"/>
              <a:t>PRESENT BY </a:t>
            </a:r>
            <a:r>
              <a:rPr lang="en-US" altLang="zh-CN" dirty="0" smtClean="0"/>
              <a:t>CMCC</a:t>
            </a:r>
            <a:endParaRPr lang="en-US" altLang="zh-CN" dirty="0"/>
          </a:p>
        </p:txBody>
      </p:sp>
      <p:sp>
        <p:nvSpPr>
          <p:cNvPr id="6" name="文本占位符 3"/>
          <p:cNvSpPr>
            <a:spLocks noGrp="1"/>
          </p:cNvSpPr>
          <p:nvPr>
            <p:ph type="body" sz="quarter" idx="16"/>
          </p:nvPr>
        </p:nvSpPr>
        <p:spPr>
          <a:xfrm>
            <a:off x="6747226" y="5562223"/>
            <a:ext cx="4813300" cy="923925"/>
          </a:xfrm>
          <a:prstGeom prst="rect">
            <a:avLst/>
          </a:prstGeom>
        </p:spPr>
        <p:txBody>
          <a:bodyPr/>
          <a:lstStyle/>
          <a:p>
            <a:pPr algn="r"/>
            <a:r>
              <a:rPr lang="en-US" altLang="zh-CN" sz="4000" dirty="0" smtClean="0"/>
              <a:t>2017</a:t>
            </a:r>
            <a:r>
              <a:rPr lang="zh-CN" altLang="en-US" sz="4000" dirty="0" smtClean="0"/>
              <a:t>年</a:t>
            </a:r>
            <a:r>
              <a:rPr lang="en-US" altLang="zh-CN" sz="4000" dirty="0" smtClean="0"/>
              <a:t>10</a:t>
            </a:r>
            <a:r>
              <a:rPr lang="zh-CN" altLang="en-US" sz="4000" dirty="0" smtClean="0"/>
              <a:t>月</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纠删码</a:t>
            </a:r>
            <a:r>
              <a:rPr lang="en-US" altLang="zh-CN" dirty="0" smtClean="0"/>
              <a:t>—</a:t>
            </a:r>
            <a:r>
              <a:rPr lang="zh-CN" altLang="en-US" dirty="0" smtClean="0"/>
              <a:t>纠删码原理</a:t>
            </a:r>
            <a:endParaRPr lang="zh-CN" altLang="en-US" dirty="0"/>
          </a:p>
        </p:txBody>
      </p:sp>
      <p:sp>
        <p:nvSpPr>
          <p:cNvPr id="4" name="矩形 3"/>
          <p:cNvSpPr/>
          <p:nvPr/>
        </p:nvSpPr>
        <p:spPr>
          <a:xfrm>
            <a:off x="1450578" y="1600344"/>
            <a:ext cx="4081338" cy="1008112"/>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椭圆 5"/>
          <p:cNvSpPr/>
          <p:nvPr/>
        </p:nvSpPr>
        <p:spPr>
          <a:xfrm>
            <a:off x="1810618" y="181636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7" name="椭圆 6"/>
          <p:cNvSpPr/>
          <p:nvPr/>
        </p:nvSpPr>
        <p:spPr>
          <a:xfrm>
            <a:off x="3322786" y="181636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0</a:t>
            </a:r>
            <a:endParaRPr lang="zh-CN" altLang="en-US" dirty="0"/>
          </a:p>
        </p:txBody>
      </p:sp>
      <p:sp>
        <p:nvSpPr>
          <p:cNvPr id="8" name="TextBox 7"/>
          <p:cNvSpPr txBox="1"/>
          <p:nvPr/>
        </p:nvSpPr>
        <p:spPr>
          <a:xfrm>
            <a:off x="2458690" y="1879084"/>
            <a:ext cx="864096" cy="369332"/>
          </a:xfrm>
          <a:prstGeom prst="rect">
            <a:avLst/>
          </a:prstGeom>
          <a:noFill/>
        </p:spPr>
        <p:txBody>
          <a:bodyPr wrap="square" rtlCol="0">
            <a:spAutoFit/>
          </a:bodyPr>
          <a:lstStyle/>
          <a:p>
            <a:r>
              <a:rPr lang="en-US" altLang="zh-CN" dirty="0" smtClean="0"/>
              <a:t>XOR</a:t>
            </a:r>
            <a:endParaRPr lang="zh-CN" altLang="en-US" dirty="0"/>
          </a:p>
        </p:txBody>
      </p:sp>
      <p:sp>
        <p:nvSpPr>
          <p:cNvPr id="9" name="TextBox 8"/>
          <p:cNvSpPr txBox="1"/>
          <p:nvPr/>
        </p:nvSpPr>
        <p:spPr>
          <a:xfrm>
            <a:off x="4013001" y="1847726"/>
            <a:ext cx="533921" cy="369332"/>
          </a:xfrm>
          <a:prstGeom prst="rect">
            <a:avLst/>
          </a:prstGeom>
          <a:noFill/>
        </p:spPr>
        <p:txBody>
          <a:bodyPr wrap="square" rtlCol="0">
            <a:spAutoFit/>
          </a:bodyPr>
          <a:lstStyle/>
          <a:p>
            <a:r>
              <a:rPr lang="en-US" altLang="zh-CN" dirty="0" smtClean="0"/>
              <a:t>=</a:t>
            </a:r>
            <a:endParaRPr lang="zh-CN" altLang="en-US" dirty="0"/>
          </a:p>
        </p:txBody>
      </p:sp>
      <p:sp>
        <p:nvSpPr>
          <p:cNvPr id="10" name="椭圆 9"/>
          <p:cNvSpPr/>
          <p:nvPr/>
        </p:nvSpPr>
        <p:spPr>
          <a:xfrm>
            <a:off x="4546922" y="181636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11" name="TextBox 10"/>
          <p:cNvSpPr txBox="1"/>
          <p:nvPr/>
        </p:nvSpPr>
        <p:spPr>
          <a:xfrm>
            <a:off x="1433066" y="1168296"/>
            <a:ext cx="388843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我们需要存储</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位</a:t>
            </a:r>
            <a:r>
              <a:rPr lang="zh-CN" altLang="en-US" sz="1600" dirty="0" smtClean="0">
                <a:latin typeface="微软雅黑" panose="020B0503020204020204" pitchFamily="34" charset="-122"/>
                <a:ea typeface="微软雅黑" panose="020B0503020204020204" pitchFamily="34" charset="-122"/>
              </a:rPr>
              <a:t>数据：   </a:t>
            </a:r>
            <a:r>
              <a:rPr lang="en-US" altLang="zh-CN" sz="1600" dirty="0">
                <a:latin typeface="微软雅黑" panose="020B0503020204020204" pitchFamily="34" charset="-122"/>
                <a:ea typeface="微软雅黑" panose="020B0503020204020204" pitchFamily="34" charset="-122"/>
              </a:rPr>
              <a:t>1  0</a:t>
            </a:r>
            <a:endParaRPr lang="zh-CN" altLang="en-US" sz="16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433066" y="2824480"/>
            <a:ext cx="7578352"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通过异或运算，我们得到新的校验位，值为</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，那么，生成的数据为：  </a:t>
            </a:r>
            <a:r>
              <a:rPr lang="en-US" altLang="zh-CN" sz="1600" dirty="0" smtClean="0">
                <a:latin typeface="微软雅黑" panose="020B0503020204020204" pitchFamily="34" charset="-122"/>
                <a:ea typeface="微软雅黑" panose="020B0503020204020204" pitchFamily="34" charset="-122"/>
              </a:rPr>
              <a:t>1  0  </a:t>
            </a:r>
            <a:r>
              <a:rPr lang="en-US" altLang="zh-CN" sz="1600" dirty="0" smtClean="0">
                <a:solidFill>
                  <a:srgbClr val="FF0000"/>
                </a:solidFill>
                <a:latin typeface="微软雅黑" panose="020B0503020204020204" pitchFamily="34" charset="-122"/>
                <a:ea typeface="微软雅黑" panose="020B0503020204020204" pitchFamily="34" charset="-122"/>
              </a:rPr>
              <a:t>1</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a:solidFill>
                <a:srgbClr val="FF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如果发生数据丢失，则会触发恢复运算，根据剩余的位数重新计算出丢失的位。</a:t>
            </a:r>
            <a:endParaRPr lang="en-US" altLang="zh-CN" sz="160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1433066" y="3760584"/>
            <a:ext cx="8111132" cy="2448272"/>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椭圆 13"/>
          <p:cNvSpPr/>
          <p:nvPr/>
        </p:nvSpPr>
        <p:spPr>
          <a:xfrm>
            <a:off x="1836390" y="397660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椭圆 14"/>
          <p:cNvSpPr/>
          <p:nvPr/>
        </p:nvSpPr>
        <p:spPr>
          <a:xfrm>
            <a:off x="2962746" y="397660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0</a:t>
            </a:r>
            <a:endParaRPr lang="zh-CN" altLang="en-US" dirty="0"/>
          </a:p>
        </p:txBody>
      </p:sp>
      <p:sp>
        <p:nvSpPr>
          <p:cNvPr id="16" name="椭圆 15"/>
          <p:cNvSpPr/>
          <p:nvPr/>
        </p:nvSpPr>
        <p:spPr>
          <a:xfrm>
            <a:off x="4042866" y="397660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17" name="右箭头 16"/>
          <p:cNvSpPr/>
          <p:nvPr/>
        </p:nvSpPr>
        <p:spPr>
          <a:xfrm>
            <a:off x="5050978" y="4089266"/>
            <a:ext cx="432048" cy="24738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9" name="椭圆 18"/>
          <p:cNvSpPr/>
          <p:nvPr/>
        </p:nvSpPr>
        <p:spPr>
          <a:xfrm>
            <a:off x="5987082" y="4007966"/>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0</a:t>
            </a:r>
            <a:endParaRPr lang="zh-CN" altLang="en-US" dirty="0"/>
          </a:p>
        </p:txBody>
      </p:sp>
      <p:sp>
        <p:nvSpPr>
          <p:cNvPr id="20" name="椭圆 19"/>
          <p:cNvSpPr/>
          <p:nvPr/>
        </p:nvSpPr>
        <p:spPr>
          <a:xfrm>
            <a:off x="7499250" y="4007966"/>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21" name="TextBox 20"/>
          <p:cNvSpPr txBox="1"/>
          <p:nvPr/>
        </p:nvSpPr>
        <p:spPr>
          <a:xfrm>
            <a:off x="6635154" y="4070682"/>
            <a:ext cx="864096" cy="369332"/>
          </a:xfrm>
          <a:prstGeom prst="rect">
            <a:avLst/>
          </a:prstGeom>
          <a:noFill/>
        </p:spPr>
        <p:txBody>
          <a:bodyPr wrap="square" rtlCol="0">
            <a:spAutoFit/>
          </a:bodyPr>
          <a:lstStyle/>
          <a:p>
            <a:r>
              <a:rPr lang="en-US" altLang="zh-CN" dirty="0" smtClean="0"/>
              <a:t>XOR</a:t>
            </a:r>
            <a:endParaRPr lang="zh-CN" altLang="en-US" dirty="0"/>
          </a:p>
        </p:txBody>
      </p:sp>
      <p:sp>
        <p:nvSpPr>
          <p:cNvPr id="22" name="TextBox 21"/>
          <p:cNvSpPr txBox="1"/>
          <p:nvPr/>
        </p:nvSpPr>
        <p:spPr>
          <a:xfrm>
            <a:off x="8189465" y="4039324"/>
            <a:ext cx="533921" cy="369332"/>
          </a:xfrm>
          <a:prstGeom prst="rect">
            <a:avLst/>
          </a:prstGeom>
          <a:noFill/>
        </p:spPr>
        <p:txBody>
          <a:bodyPr wrap="square" rtlCol="0">
            <a:spAutoFit/>
          </a:bodyPr>
          <a:lstStyle/>
          <a:p>
            <a:r>
              <a:rPr lang="en-US" altLang="zh-CN" dirty="0" smtClean="0"/>
              <a:t>=</a:t>
            </a:r>
            <a:endParaRPr lang="zh-CN" altLang="en-US" dirty="0"/>
          </a:p>
        </p:txBody>
      </p:sp>
      <p:sp>
        <p:nvSpPr>
          <p:cNvPr id="23" name="椭圆 22"/>
          <p:cNvSpPr/>
          <p:nvPr/>
        </p:nvSpPr>
        <p:spPr>
          <a:xfrm>
            <a:off x="8723386" y="4007966"/>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24" name="椭圆 23"/>
          <p:cNvSpPr/>
          <p:nvPr/>
        </p:nvSpPr>
        <p:spPr>
          <a:xfrm>
            <a:off x="1865114" y="469668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椭圆 24"/>
          <p:cNvSpPr/>
          <p:nvPr/>
        </p:nvSpPr>
        <p:spPr>
          <a:xfrm>
            <a:off x="2991470" y="469668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0</a:t>
            </a:r>
            <a:endParaRPr lang="zh-CN" altLang="en-US" dirty="0"/>
          </a:p>
        </p:txBody>
      </p:sp>
      <p:sp>
        <p:nvSpPr>
          <p:cNvPr id="26" name="椭圆 25"/>
          <p:cNvSpPr/>
          <p:nvPr/>
        </p:nvSpPr>
        <p:spPr>
          <a:xfrm>
            <a:off x="4071590" y="469668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27" name="乘号 26"/>
          <p:cNvSpPr/>
          <p:nvPr/>
        </p:nvSpPr>
        <p:spPr>
          <a:xfrm>
            <a:off x="3173834" y="4896482"/>
            <a:ext cx="334268" cy="36004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右箭头 27"/>
          <p:cNvSpPr/>
          <p:nvPr/>
        </p:nvSpPr>
        <p:spPr>
          <a:xfrm>
            <a:off x="5082356" y="4789021"/>
            <a:ext cx="432048" cy="24738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0" name="椭圆 29"/>
          <p:cNvSpPr/>
          <p:nvPr/>
        </p:nvSpPr>
        <p:spPr>
          <a:xfrm>
            <a:off x="5969570" y="469668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31" name="椭圆 30"/>
          <p:cNvSpPr/>
          <p:nvPr/>
        </p:nvSpPr>
        <p:spPr>
          <a:xfrm>
            <a:off x="7481738" y="469668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32" name="TextBox 31"/>
          <p:cNvSpPr txBox="1"/>
          <p:nvPr/>
        </p:nvSpPr>
        <p:spPr>
          <a:xfrm>
            <a:off x="6617642" y="4759404"/>
            <a:ext cx="864096" cy="369332"/>
          </a:xfrm>
          <a:prstGeom prst="rect">
            <a:avLst/>
          </a:prstGeom>
          <a:noFill/>
        </p:spPr>
        <p:txBody>
          <a:bodyPr wrap="square" rtlCol="0">
            <a:spAutoFit/>
          </a:bodyPr>
          <a:lstStyle/>
          <a:p>
            <a:r>
              <a:rPr lang="en-US" altLang="zh-CN" dirty="0" smtClean="0"/>
              <a:t>XOR</a:t>
            </a:r>
            <a:endParaRPr lang="zh-CN" altLang="en-US" dirty="0"/>
          </a:p>
        </p:txBody>
      </p:sp>
      <p:sp>
        <p:nvSpPr>
          <p:cNvPr id="33" name="TextBox 32"/>
          <p:cNvSpPr txBox="1"/>
          <p:nvPr/>
        </p:nvSpPr>
        <p:spPr>
          <a:xfrm>
            <a:off x="8171953" y="4728046"/>
            <a:ext cx="533921" cy="369332"/>
          </a:xfrm>
          <a:prstGeom prst="rect">
            <a:avLst/>
          </a:prstGeom>
          <a:noFill/>
        </p:spPr>
        <p:txBody>
          <a:bodyPr wrap="square" rtlCol="0">
            <a:spAutoFit/>
          </a:bodyPr>
          <a:lstStyle/>
          <a:p>
            <a:r>
              <a:rPr lang="en-US" altLang="zh-CN" dirty="0" smtClean="0"/>
              <a:t>=</a:t>
            </a:r>
            <a:endParaRPr lang="zh-CN" altLang="en-US" dirty="0"/>
          </a:p>
        </p:txBody>
      </p:sp>
      <p:sp>
        <p:nvSpPr>
          <p:cNvPr id="34" name="椭圆 33"/>
          <p:cNvSpPr/>
          <p:nvPr/>
        </p:nvSpPr>
        <p:spPr>
          <a:xfrm>
            <a:off x="8705874" y="469668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0</a:t>
            </a:r>
            <a:endParaRPr lang="zh-CN" altLang="en-US" dirty="0"/>
          </a:p>
        </p:txBody>
      </p:sp>
      <p:sp>
        <p:nvSpPr>
          <p:cNvPr id="35" name="TextBox 34"/>
          <p:cNvSpPr txBox="1"/>
          <p:nvPr/>
        </p:nvSpPr>
        <p:spPr>
          <a:xfrm>
            <a:off x="1450578" y="6302350"/>
            <a:ext cx="3888432"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允许的出错位数为</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6" name="椭圆 35"/>
          <p:cNvSpPr/>
          <p:nvPr/>
        </p:nvSpPr>
        <p:spPr>
          <a:xfrm>
            <a:off x="1865114" y="541676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37" name="椭圆 36"/>
          <p:cNvSpPr/>
          <p:nvPr/>
        </p:nvSpPr>
        <p:spPr>
          <a:xfrm>
            <a:off x="3017242" y="541676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0</a:t>
            </a:r>
            <a:endParaRPr lang="zh-CN" altLang="en-US" dirty="0"/>
          </a:p>
        </p:txBody>
      </p:sp>
      <p:sp>
        <p:nvSpPr>
          <p:cNvPr id="38" name="椭圆 37"/>
          <p:cNvSpPr/>
          <p:nvPr/>
        </p:nvSpPr>
        <p:spPr>
          <a:xfrm>
            <a:off x="4097362" y="541676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1</a:t>
            </a:r>
            <a:endParaRPr lang="zh-CN" altLang="en-US" dirty="0"/>
          </a:p>
        </p:txBody>
      </p:sp>
      <p:sp>
        <p:nvSpPr>
          <p:cNvPr id="39" name="乘号 38"/>
          <p:cNvSpPr/>
          <p:nvPr/>
        </p:nvSpPr>
        <p:spPr>
          <a:xfrm>
            <a:off x="3212802" y="5632792"/>
            <a:ext cx="334268" cy="36004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乘号 39"/>
          <p:cNvSpPr/>
          <p:nvPr/>
        </p:nvSpPr>
        <p:spPr>
          <a:xfrm>
            <a:off x="4279961" y="5632792"/>
            <a:ext cx="334268" cy="36004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右箭头 40"/>
          <p:cNvSpPr/>
          <p:nvPr/>
        </p:nvSpPr>
        <p:spPr>
          <a:xfrm>
            <a:off x="5105474" y="5565430"/>
            <a:ext cx="432048" cy="24738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2" name="笑脸 41"/>
          <p:cNvSpPr/>
          <p:nvPr/>
        </p:nvSpPr>
        <p:spPr>
          <a:xfrm>
            <a:off x="5969570" y="5416768"/>
            <a:ext cx="521568" cy="504056"/>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3" name="乘号 42"/>
          <p:cNvSpPr/>
          <p:nvPr/>
        </p:nvSpPr>
        <p:spPr>
          <a:xfrm>
            <a:off x="2026642" y="4192632"/>
            <a:ext cx="334268" cy="36004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纠删码</a:t>
            </a:r>
            <a:r>
              <a:rPr lang="en-US" altLang="zh-CN" dirty="0"/>
              <a:t>—</a:t>
            </a:r>
            <a:r>
              <a:rPr lang="en-US" altLang="zh-CN" dirty="0" smtClean="0"/>
              <a:t>HDFS</a:t>
            </a:r>
            <a:r>
              <a:rPr lang="zh-CN" altLang="en-US" dirty="0" smtClean="0"/>
              <a:t>的</a:t>
            </a:r>
            <a:r>
              <a:rPr lang="en-US" altLang="zh-CN" dirty="0" smtClean="0"/>
              <a:t>Erasure Code</a:t>
            </a:r>
            <a:endParaRPr lang="zh-CN" altLang="en-US" dirty="0"/>
          </a:p>
        </p:txBody>
      </p:sp>
      <p:sp>
        <p:nvSpPr>
          <p:cNvPr id="3" name="TextBox 2"/>
          <p:cNvSpPr txBox="1">
            <a:spLocks noChangeArrowheads="1"/>
          </p:cNvSpPr>
          <p:nvPr/>
        </p:nvSpPr>
        <p:spPr bwMode="auto">
          <a:xfrm>
            <a:off x="551422" y="1346401"/>
            <a:ext cx="10710135" cy="2154436"/>
          </a:xfrm>
          <a:prstGeom prst="rect">
            <a:avLst/>
          </a:prstGeom>
          <a:solidFill>
            <a:schemeClr val="accent3">
              <a:lumMod val="40000"/>
              <a:lumOff val="60000"/>
            </a:schemeClr>
          </a:solidFill>
          <a:ln w="19050">
            <a:solidFill>
              <a:schemeClr val="accent1"/>
            </a:solidFill>
            <a:prstDash val="dash"/>
            <a:miter lim="800000"/>
          </a:ln>
        </p:spPr>
        <p:txBody>
          <a:bodyPr wrap="square">
            <a:spAutoFit/>
          </a:bodyPr>
          <a:lstStyle/>
          <a:p>
            <a:pPr marL="285750" indent="-285750">
              <a:spcAft>
                <a:spcPts val="600"/>
              </a:spcAft>
              <a:buClr>
                <a:srgbClr val="0000FF"/>
              </a:buClr>
              <a:buSzPct val="70000"/>
            </a:pPr>
            <a:r>
              <a:rPr lang="en-US" altLang="zh-CN" b="1" dirty="0" smtClean="0">
                <a:latin typeface="微软雅黑" panose="020B0503020204020204" pitchFamily="34" charset="-122"/>
                <a:ea typeface="微软雅黑" panose="020B0503020204020204" pitchFamily="34" charset="-122"/>
              </a:rPr>
              <a:t>HDFS EC</a:t>
            </a:r>
            <a:r>
              <a:rPr lang="zh-CN" altLang="en-US" b="1"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600" dirty="0" smtClean="0">
                <a:latin typeface="微软雅黑" panose="020B0503020204020204" pitchFamily="34" charset="-122"/>
                <a:ea typeface="微软雅黑" panose="020B0503020204020204" pitchFamily="34" charset="-122"/>
              </a:rPr>
              <a:t>	Hadoop3.0</a:t>
            </a:r>
            <a:r>
              <a:rPr lang="zh-CN" altLang="en-US" sz="1600" dirty="0" smtClean="0">
                <a:latin typeface="微软雅黑" panose="020B0503020204020204" pitchFamily="34" charset="-122"/>
                <a:ea typeface="微软雅黑" panose="020B0503020204020204" pitchFamily="34" charset="-122"/>
              </a:rPr>
              <a:t>开始，支持</a:t>
            </a:r>
            <a:r>
              <a:rPr lang="en-US" altLang="zh-CN" sz="1600" dirty="0" smtClean="0">
                <a:latin typeface="微软雅黑" panose="020B0503020204020204" pitchFamily="34" charset="-122"/>
                <a:ea typeface="微软雅黑" panose="020B0503020204020204" pitchFamily="34" charset="-122"/>
              </a:rPr>
              <a:t>HDFS</a:t>
            </a:r>
            <a:r>
              <a:rPr lang="zh-CN" altLang="en-US" sz="1600" dirty="0" smtClean="0">
                <a:latin typeface="微软雅黑" panose="020B0503020204020204" pitchFamily="34" charset="-122"/>
                <a:ea typeface="微软雅黑" panose="020B0503020204020204" pitchFamily="34" charset="-122"/>
              </a:rPr>
              <a:t>文件块级别的</a:t>
            </a:r>
            <a:r>
              <a:rPr lang="en-US" altLang="zh-CN" sz="1600" dirty="0" smtClean="0">
                <a:latin typeface="微软雅黑" panose="020B0503020204020204" pitchFamily="34" charset="-122"/>
                <a:ea typeface="微软雅黑" panose="020B0503020204020204" pitchFamily="34" charset="-122"/>
              </a:rPr>
              <a:t>EC</a:t>
            </a:r>
            <a:r>
              <a:rPr lang="zh-CN" altLang="en-US" sz="1600" dirty="0" smtClean="0">
                <a:latin typeface="微软雅黑" panose="020B0503020204020204" pitchFamily="34" charset="-122"/>
                <a:ea typeface="微软雅黑" panose="020B0503020204020204" pitchFamily="34" charset="-122"/>
              </a:rPr>
              <a:t>，底层采用</a:t>
            </a:r>
            <a:r>
              <a:rPr lang="en-US" altLang="zh-CN" sz="1600" dirty="0" smtClean="0">
                <a:latin typeface="微软雅黑" panose="020B0503020204020204" pitchFamily="34" charset="-122"/>
                <a:ea typeface="微软雅黑" panose="020B0503020204020204" pitchFamily="34" charset="-122"/>
              </a:rPr>
              <a:t>Reed-Solomon(</a:t>
            </a:r>
            <a:r>
              <a:rPr lang="en-US" altLang="zh-CN" sz="1600" dirty="0" err="1" smtClean="0">
                <a:latin typeface="微软雅黑" panose="020B0503020204020204" pitchFamily="34" charset="-122"/>
                <a:ea typeface="微软雅黑" panose="020B0503020204020204" pitchFamily="34" charset="-122"/>
              </a:rPr>
              <a:t>k,m</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算法。</a:t>
            </a:r>
            <a:endParaRPr lang="en-US" altLang="zh-CN" sz="1600" dirty="0" smtClean="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600" dirty="0" smtClean="0">
                <a:latin typeface="微软雅黑" panose="020B0503020204020204" pitchFamily="34" charset="-122"/>
                <a:ea typeface="微软雅黑" panose="020B0503020204020204" pitchFamily="34" charset="-122"/>
              </a:rPr>
              <a:t>	RS</a:t>
            </a:r>
            <a:r>
              <a:rPr lang="zh-CN" altLang="zh-CN" sz="1600" dirty="0">
                <a:latin typeface="微软雅黑" panose="020B0503020204020204" pitchFamily="34" charset="-122"/>
                <a:ea typeface="微软雅黑" panose="020B0503020204020204" pitchFamily="34" charset="-122"/>
              </a:rPr>
              <a:t>是一种</a:t>
            </a:r>
            <a:r>
              <a:rPr lang="zh-CN" altLang="en-US" sz="1600" dirty="0">
                <a:latin typeface="微软雅黑" panose="020B0503020204020204" pitchFamily="34" charset="-122"/>
                <a:ea typeface="微软雅黑" panose="020B0503020204020204" pitchFamily="34" charset="-122"/>
              </a:rPr>
              <a:t>常用</a:t>
            </a:r>
            <a:r>
              <a:rPr lang="en-US" altLang="zh-CN" sz="1600" dirty="0">
                <a:latin typeface="微软雅黑" panose="020B0503020204020204" pitchFamily="34" charset="-122"/>
                <a:ea typeface="微软雅黑" panose="020B0503020204020204" pitchFamily="34" charset="-122"/>
              </a:rPr>
              <a:t>EC</a:t>
            </a:r>
            <a:r>
              <a:rPr lang="zh-CN" altLang="zh-CN" sz="1600" dirty="0">
                <a:latin typeface="微软雅黑" panose="020B0503020204020204" pitchFamily="34" charset="-122"/>
                <a:ea typeface="微软雅黑" panose="020B0503020204020204" pitchFamily="34" charset="-122"/>
              </a:rPr>
              <a:t>的算法，通过矩阵运算，可以为</a:t>
            </a:r>
            <a:r>
              <a:rPr lang="en-US" altLang="zh-CN" sz="1600" dirty="0">
                <a:latin typeface="微软雅黑" panose="020B0503020204020204" pitchFamily="34" charset="-122"/>
                <a:ea typeface="微软雅黑" panose="020B0503020204020204" pitchFamily="34" charset="-122"/>
              </a:rPr>
              <a:t>k</a:t>
            </a:r>
            <a:r>
              <a:rPr lang="zh-CN" altLang="zh-CN" sz="1600" dirty="0">
                <a:latin typeface="微软雅黑" panose="020B0503020204020204" pitchFamily="34" charset="-122"/>
                <a:ea typeface="微软雅黑" panose="020B0503020204020204" pitchFamily="34" charset="-122"/>
              </a:rPr>
              <a:t>位数据生成</a:t>
            </a:r>
            <a:r>
              <a:rPr lang="en-US" altLang="zh-CN" sz="1600" dirty="0">
                <a:latin typeface="微软雅黑" panose="020B0503020204020204" pitchFamily="34" charset="-122"/>
                <a:ea typeface="微软雅黑" panose="020B0503020204020204" pitchFamily="34" charset="-122"/>
              </a:rPr>
              <a:t>m</a:t>
            </a:r>
            <a:r>
              <a:rPr lang="zh-CN" altLang="zh-CN" sz="1600" dirty="0">
                <a:latin typeface="微软雅黑" panose="020B0503020204020204" pitchFamily="34" charset="-122"/>
                <a:ea typeface="微软雅黑" panose="020B0503020204020204" pitchFamily="34" charset="-122"/>
              </a:rPr>
              <a:t>位校验位，根据</a:t>
            </a:r>
            <a:r>
              <a:rPr lang="en-US" altLang="zh-CN" sz="1600" dirty="0">
                <a:latin typeface="微软雅黑" panose="020B0503020204020204" pitchFamily="34" charset="-122"/>
                <a:ea typeface="微软雅黑" panose="020B0503020204020204" pitchFamily="34" charset="-122"/>
              </a:rPr>
              <a:t>k</a:t>
            </a:r>
            <a:r>
              <a:rPr lang="zh-CN" altLang="zh-CN"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t>
            </a:r>
            <a:r>
              <a:rPr lang="zh-CN" altLang="zh-CN" sz="1600" dirty="0">
                <a:latin typeface="微软雅黑" panose="020B0503020204020204" pitchFamily="34" charset="-122"/>
                <a:ea typeface="微软雅黑" panose="020B0503020204020204" pitchFamily="34" charset="-122"/>
              </a:rPr>
              <a:t>的取值不同，可以实现的容错能力也不同，是一种灵活的</a:t>
            </a:r>
            <a:r>
              <a:rPr lang="en-US" altLang="zh-CN" sz="1600" dirty="0">
                <a:latin typeface="微软雅黑" panose="020B0503020204020204" pitchFamily="34" charset="-122"/>
                <a:ea typeface="微软雅黑" panose="020B0503020204020204" pitchFamily="34" charset="-122"/>
              </a:rPr>
              <a:t>EC</a:t>
            </a:r>
            <a:r>
              <a:rPr lang="zh-CN" altLang="zh-CN" sz="1600" dirty="0" smtClean="0">
                <a:latin typeface="微软雅黑" panose="020B0503020204020204" pitchFamily="34" charset="-122"/>
                <a:ea typeface="微软雅黑" panose="020B0503020204020204" pitchFamily="34" charset="-122"/>
              </a:rPr>
              <a:t>算法</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600" dirty="0" smtClean="0">
                <a:solidFill>
                  <a:srgbClr val="0070C0"/>
                </a:solidFill>
                <a:latin typeface="微软雅黑" panose="020B0503020204020204" pitchFamily="34" charset="-122"/>
                <a:ea typeface="微软雅黑" panose="020B0503020204020204" pitchFamily="34" charset="-122"/>
              </a:rPr>
              <a:t>RS(3,2)</a:t>
            </a:r>
            <a:r>
              <a:rPr lang="zh-CN" altLang="en-US" sz="1600" dirty="0" smtClean="0">
                <a:solidFill>
                  <a:srgbClr val="0070C0"/>
                </a:solidFill>
                <a:latin typeface="微软雅黑" panose="020B0503020204020204" pitchFamily="34" charset="-122"/>
                <a:ea typeface="微软雅黑" panose="020B0503020204020204" pitchFamily="34" charset="-122"/>
              </a:rPr>
              <a:t>、</a:t>
            </a:r>
            <a:r>
              <a:rPr lang="en-US" altLang="zh-CN" sz="1600" dirty="0" smtClean="0">
                <a:solidFill>
                  <a:srgbClr val="0070C0"/>
                </a:solidFill>
                <a:latin typeface="微软雅黑" panose="020B0503020204020204" pitchFamily="34" charset="-122"/>
                <a:ea typeface="微软雅黑" panose="020B0503020204020204" pitchFamily="34" charset="-122"/>
              </a:rPr>
              <a:t>RS(6,3)</a:t>
            </a:r>
            <a:r>
              <a:rPr lang="zh-CN" altLang="en-US" sz="1600" dirty="0" smtClean="0">
                <a:solidFill>
                  <a:srgbClr val="0070C0"/>
                </a:solidFill>
                <a:latin typeface="微软雅黑" panose="020B0503020204020204" pitchFamily="34" charset="-122"/>
                <a:ea typeface="微软雅黑" panose="020B0503020204020204" pitchFamily="34" charset="-122"/>
              </a:rPr>
              <a:t>、</a:t>
            </a:r>
            <a:r>
              <a:rPr lang="en-US" altLang="zh-CN" sz="1600" dirty="0" smtClean="0">
                <a:solidFill>
                  <a:srgbClr val="0070C0"/>
                </a:solidFill>
                <a:latin typeface="微软雅黑" panose="020B0503020204020204" pitchFamily="34" charset="-122"/>
                <a:ea typeface="微软雅黑" panose="020B0503020204020204" pitchFamily="34" charset="-122"/>
              </a:rPr>
              <a:t>RS(10,4)</a:t>
            </a:r>
            <a:endParaRPr lang="en-US" altLang="zh-CN" sz="1600" dirty="0" smtClean="0">
              <a:solidFill>
                <a:srgbClr val="0070C0"/>
              </a:solidFill>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600" dirty="0" smtClean="0">
                <a:latin typeface="微软雅黑" panose="020B0503020204020204" pitchFamily="34" charset="-122"/>
                <a:ea typeface="微软雅黑" panose="020B0503020204020204" pitchFamily="34" charset="-122"/>
              </a:rPr>
              <a:t>	RS</a:t>
            </a:r>
            <a:r>
              <a:rPr lang="zh-CN" altLang="en-US" sz="1600" dirty="0" smtClean="0">
                <a:latin typeface="微软雅黑" panose="020B0503020204020204" pitchFamily="34" charset="-122"/>
                <a:ea typeface="微软雅黑" panose="020B0503020204020204" pitchFamily="34" charset="-122"/>
              </a:rPr>
              <a:t>的冗余度可配置，表示每</a:t>
            </a:r>
            <a:r>
              <a:rPr lang="en-US" altLang="zh-CN" sz="1600" dirty="0" smtClean="0">
                <a:latin typeface="微软雅黑" panose="020B0503020204020204" pitchFamily="34" charset="-122"/>
                <a:ea typeface="微软雅黑" panose="020B0503020204020204" pitchFamily="34" charset="-122"/>
              </a:rPr>
              <a:t>k</a:t>
            </a:r>
            <a:r>
              <a:rPr lang="zh-CN" altLang="en-US" sz="1600" dirty="0" smtClean="0">
                <a:latin typeface="微软雅黑" panose="020B0503020204020204" pitchFamily="34" charset="-122"/>
                <a:ea typeface="微软雅黑" panose="020B0503020204020204" pitchFamily="34" charset="-122"/>
              </a:rPr>
              <a:t>个文件块，生成</a:t>
            </a:r>
            <a:r>
              <a:rPr lang="en-US" altLang="zh-CN" sz="1600" dirty="0" smtClean="0">
                <a:latin typeface="微软雅黑" panose="020B0503020204020204" pitchFamily="34" charset="-122"/>
                <a:ea typeface="微软雅黑" panose="020B0503020204020204" pitchFamily="34" charset="-122"/>
              </a:rPr>
              <a:t>m</a:t>
            </a:r>
            <a:r>
              <a:rPr lang="zh-CN" altLang="en-US" sz="1600" dirty="0" smtClean="0">
                <a:latin typeface="微软雅黑" panose="020B0503020204020204" pitchFamily="34" charset="-122"/>
                <a:ea typeface="微软雅黑" panose="020B0503020204020204" pitchFamily="34" charset="-122"/>
              </a:rPr>
              <a:t>个校验块，</a:t>
            </a:r>
            <a:r>
              <a:rPr lang="en-US" altLang="zh-CN" sz="1600" dirty="0" smtClean="0">
                <a:latin typeface="微软雅黑" panose="020B0503020204020204" pitchFamily="34" charset="-122"/>
                <a:ea typeface="微软雅黑" panose="020B0503020204020204" pitchFamily="34" charset="-122"/>
              </a:rPr>
              <a:t>k</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m</a:t>
            </a:r>
            <a:r>
              <a:rPr lang="zh-CN" altLang="en-US" sz="1600" dirty="0" smtClean="0">
                <a:latin typeface="微软雅黑" panose="020B0503020204020204" pitchFamily="34" charset="-122"/>
                <a:ea typeface="微软雅黑" panose="020B0503020204020204" pitchFamily="34" charset="-122"/>
              </a:rPr>
              <a:t>一起构成一个组，这个组内可以允许丢失任意</a:t>
            </a:r>
            <a:r>
              <a:rPr lang="en-US" altLang="zh-CN" sz="1600" dirty="0" smtClean="0">
                <a:latin typeface="微软雅黑" panose="020B0503020204020204" pitchFamily="34" charset="-122"/>
                <a:ea typeface="微软雅黑" panose="020B0503020204020204" pitchFamily="34" charset="-122"/>
              </a:rPr>
              <a:t>m</a:t>
            </a:r>
            <a:r>
              <a:rPr lang="zh-CN" altLang="en-US" sz="1600" dirty="0" smtClean="0">
                <a:latin typeface="微软雅黑" panose="020B0503020204020204" pitchFamily="34" charset="-122"/>
                <a:ea typeface="微软雅黑" panose="020B0503020204020204" pitchFamily="34" charset="-122"/>
              </a:rPr>
              <a:t>个块。</a:t>
            </a:r>
            <a:endParaRPr lang="en-US" altLang="zh-CN" sz="1600" dirty="0" smtClean="0">
              <a:latin typeface="微软雅黑" panose="020B0503020204020204" pitchFamily="34" charset="-122"/>
              <a:ea typeface="微软雅黑" panose="020B0503020204020204" pitchFamily="34" charset="-122"/>
            </a:endParaRPr>
          </a:p>
        </p:txBody>
      </p:sp>
      <p:pic>
        <p:nvPicPr>
          <p:cNvPr id="4" name="图片 3" descr="Reed Solomon纠删码 - peterylh - 晨云"/>
          <p:cNvPicPr/>
          <p:nvPr/>
        </p:nvPicPr>
        <p:blipFill>
          <a:blip r:embed="rId1">
            <a:extLst>
              <a:ext uri="{28A0092B-C50C-407E-A947-70E740481C1C}">
                <a14:useLocalDpi xmlns:a14="http://schemas.microsoft.com/office/drawing/2010/main" val="0"/>
              </a:ext>
            </a:extLst>
          </a:blip>
          <a:srcRect/>
          <a:stretch>
            <a:fillRect/>
          </a:stretch>
        </p:blipFill>
        <p:spPr bwMode="auto">
          <a:xfrm>
            <a:off x="2466333" y="3500837"/>
            <a:ext cx="5472608" cy="3240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纠删码</a:t>
            </a:r>
            <a:r>
              <a:rPr lang="en-US" altLang="zh-CN" dirty="0" smtClean="0"/>
              <a:t>—HDFS EC</a:t>
            </a:r>
            <a:r>
              <a:rPr lang="zh-CN" altLang="en-US" dirty="0" smtClean="0"/>
              <a:t>的冗余</a:t>
            </a:r>
            <a:endParaRPr lang="zh-CN" altLang="en-US" dirty="0"/>
          </a:p>
        </p:txBody>
      </p:sp>
      <p:sp>
        <p:nvSpPr>
          <p:cNvPr id="3" name="矩形 2"/>
          <p:cNvSpPr/>
          <p:nvPr/>
        </p:nvSpPr>
        <p:spPr>
          <a:xfrm>
            <a:off x="6430487" y="2164214"/>
            <a:ext cx="3024336" cy="108012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a:off x="1686591" y="2164214"/>
            <a:ext cx="4392488" cy="1080120"/>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 name="TextBox 4"/>
          <p:cNvSpPr txBox="1"/>
          <p:nvPr/>
        </p:nvSpPr>
        <p:spPr>
          <a:xfrm>
            <a:off x="1686590" y="1516142"/>
            <a:ext cx="576009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/foo.txt    3</a:t>
            </a:r>
            <a:r>
              <a:rPr lang="zh-CN" altLang="en-US" dirty="0">
                <a:latin typeface="微软雅黑" panose="020B0503020204020204" pitchFamily="34" charset="-122"/>
                <a:ea typeface="微软雅黑" panose="020B0503020204020204" pitchFamily="34" charset="-122"/>
              </a:rPr>
              <a:t>个</a:t>
            </a:r>
            <a:r>
              <a:rPr lang="en-US" altLang="zh-CN" dirty="0" smtClean="0">
                <a:latin typeface="微软雅黑" panose="020B0503020204020204" pitchFamily="34" charset="-122"/>
                <a:ea typeface="微软雅黑" panose="020B0503020204020204" pitchFamily="34" charset="-122"/>
              </a:rPr>
              <a:t>block</a:t>
            </a:r>
            <a:r>
              <a:rPr lang="zh-CN" altLang="en-US" dirty="0" smtClean="0">
                <a:latin typeface="微软雅黑" panose="020B0503020204020204" pitchFamily="34" charset="-122"/>
                <a:ea typeface="微软雅黑" panose="020B0503020204020204" pitchFamily="34" charset="-122"/>
              </a:rPr>
              <a:t>，采用</a:t>
            </a:r>
            <a:r>
              <a:rPr lang="en-US" altLang="zh-CN" dirty="0" smtClean="0">
                <a:latin typeface="微软雅黑" panose="020B0503020204020204" pitchFamily="34" charset="-122"/>
                <a:ea typeface="微软雅黑" panose="020B0503020204020204" pitchFamily="34" charset="-122"/>
              </a:rPr>
              <a:t>RS(3,2)</a:t>
            </a:r>
            <a:r>
              <a:rPr lang="zh-CN" altLang="en-US" dirty="0" smtClean="0">
                <a:latin typeface="微软雅黑" panose="020B0503020204020204" pitchFamily="34" charset="-122"/>
                <a:ea typeface="微软雅黑" panose="020B0503020204020204" pitchFamily="34" charset="-122"/>
              </a:rPr>
              <a:t>做</a:t>
            </a:r>
            <a:r>
              <a:rPr lang="en-US" altLang="zh-CN" dirty="0" smtClean="0">
                <a:latin typeface="微软雅黑" panose="020B0503020204020204" pitchFamily="34" charset="-122"/>
                <a:ea typeface="微软雅黑" panose="020B0503020204020204" pitchFamily="34" charset="-122"/>
              </a:rPr>
              <a:t>EC</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1974623" y="238023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Block1</a:t>
            </a:r>
            <a:endParaRPr lang="zh-CN" altLang="en-US" dirty="0"/>
          </a:p>
        </p:txBody>
      </p:sp>
      <p:sp>
        <p:nvSpPr>
          <p:cNvPr id="7" name="圆角矩形 6"/>
          <p:cNvSpPr/>
          <p:nvPr/>
        </p:nvSpPr>
        <p:spPr>
          <a:xfrm>
            <a:off x="3414783" y="238023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Block2</a:t>
            </a:r>
            <a:endParaRPr lang="zh-CN" altLang="en-US" dirty="0"/>
          </a:p>
        </p:txBody>
      </p:sp>
      <p:sp>
        <p:nvSpPr>
          <p:cNvPr id="8" name="圆角矩形 7"/>
          <p:cNvSpPr/>
          <p:nvPr/>
        </p:nvSpPr>
        <p:spPr>
          <a:xfrm>
            <a:off x="4854943" y="239897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Block3</a:t>
            </a:r>
            <a:endParaRPr lang="zh-CN" altLang="en-US" dirty="0"/>
          </a:p>
        </p:txBody>
      </p:sp>
      <p:sp>
        <p:nvSpPr>
          <p:cNvPr id="9" name="圆角矩形 8"/>
          <p:cNvSpPr/>
          <p:nvPr/>
        </p:nvSpPr>
        <p:spPr>
          <a:xfrm>
            <a:off x="6718519" y="238023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Block4</a:t>
            </a:r>
            <a:endParaRPr lang="zh-CN" altLang="en-US" dirty="0"/>
          </a:p>
        </p:txBody>
      </p:sp>
      <p:sp>
        <p:nvSpPr>
          <p:cNvPr id="10" name="圆角矩形 9"/>
          <p:cNvSpPr/>
          <p:nvPr/>
        </p:nvSpPr>
        <p:spPr>
          <a:xfrm>
            <a:off x="8158679" y="238023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Block5</a:t>
            </a:r>
            <a:endParaRPr lang="zh-CN" altLang="en-US" dirty="0"/>
          </a:p>
        </p:txBody>
      </p:sp>
      <p:cxnSp>
        <p:nvCxnSpPr>
          <p:cNvPr id="11" name="直接箭头连接符 10"/>
          <p:cNvCxnSpPr/>
          <p:nvPr/>
        </p:nvCxnSpPr>
        <p:spPr>
          <a:xfrm>
            <a:off x="1686591" y="3676382"/>
            <a:ext cx="4392488" cy="0"/>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430487" y="3676382"/>
            <a:ext cx="3032968" cy="1"/>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16761" y="3824515"/>
            <a:ext cx="133214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文件块</a:t>
            </a: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7339219" y="3811106"/>
            <a:ext cx="133214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校验快</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2499278" y="4575318"/>
            <a:ext cx="6532129"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此时，由</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个块组成的文件，</a:t>
            </a:r>
            <a:r>
              <a:rPr lang="zh-CN" altLang="en-US" dirty="0" smtClean="0">
                <a:latin typeface="微软雅黑" panose="020B0503020204020204" pitchFamily="34" charset="-122"/>
                <a:ea typeface="微软雅黑" panose="020B0503020204020204" pitchFamily="34" charset="-122"/>
              </a:rPr>
              <a:t>一共只需要</a:t>
            </a:r>
            <a:r>
              <a:rPr lang="en-US" altLang="zh-CN" dirty="0" smtClean="0">
                <a:latin typeface="微软雅黑" panose="020B0503020204020204" pitchFamily="34" charset="-122"/>
                <a:ea typeface="微软雅黑" panose="020B0503020204020204" pitchFamily="34" charset="-122"/>
              </a:rPr>
              <a:t>3+2=5</a:t>
            </a:r>
            <a:r>
              <a:rPr lang="zh-CN" altLang="en-US" dirty="0" smtClean="0">
                <a:latin typeface="微软雅黑" panose="020B0503020204020204" pitchFamily="34" charset="-122"/>
                <a:ea typeface="微软雅黑" panose="020B0503020204020204" pitchFamily="34" charset="-122"/>
              </a:rPr>
              <a:t>个副本</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冗余度为 </a:t>
            </a:r>
            <a:r>
              <a:rPr lang="en-US" altLang="zh-CN" dirty="0" smtClean="0">
                <a:latin typeface="微软雅黑" panose="020B0503020204020204" pitchFamily="34" charset="-122"/>
                <a:ea typeface="微软雅黑" panose="020B0503020204020204" pitchFamily="34" charset="-122"/>
              </a:rPr>
              <a:t>2/3 = </a:t>
            </a:r>
            <a:r>
              <a:rPr lang="en-US" altLang="zh-CN" dirty="0" smtClean="0">
                <a:solidFill>
                  <a:schemeClr val="accent3">
                    <a:lumMod val="75000"/>
                  </a:schemeClr>
                </a:solidFill>
                <a:latin typeface="微软雅黑" panose="020B0503020204020204" pitchFamily="34" charset="-122"/>
                <a:ea typeface="微软雅黑" panose="020B0503020204020204" pitchFamily="34" charset="-122"/>
              </a:rPr>
              <a:t>67%</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大大节约了存储空间。</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纠删</a:t>
            </a:r>
            <a:r>
              <a:rPr lang="zh-CN" altLang="en-US" dirty="0" smtClean="0"/>
              <a:t>码</a:t>
            </a:r>
            <a:r>
              <a:rPr lang="en-US" altLang="zh-CN" dirty="0" smtClean="0"/>
              <a:t>—</a:t>
            </a:r>
            <a:r>
              <a:rPr lang="zh-CN" altLang="en-US" dirty="0" smtClean="0"/>
              <a:t>数据恢复</a:t>
            </a:r>
            <a:endParaRPr lang="zh-CN" altLang="en-US" dirty="0"/>
          </a:p>
        </p:txBody>
      </p:sp>
      <p:sp>
        <p:nvSpPr>
          <p:cNvPr id="3" name="矩形 2"/>
          <p:cNvSpPr/>
          <p:nvPr/>
        </p:nvSpPr>
        <p:spPr>
          <a:xfrm>
            <a:off x="1835696" y="1719548"/>
            <a:ext cx="4392488" cy="1080120"/>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 name="圆角矩形 3"/>
          <p:cNvSpPr/>
          <p:nvPr/>
        </p:nvSpPr>
        <p:spPr>
          <a:xfrm>
            <a:off x="2123728" y="193557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Block1</a:t>
            </a:r>
            <a:endParaRPr lang="zh-CN" altLang="en-US" dirty="0"/>
          </a:p>
        </p:txBody>
      </p:sp>
      <p:sp>
        <p:nvSpPr>
          <p:cNvPr id="5" name="圆角矩形 4"/>
          <p:cNvSpPr/>
          <p:nvPr/>
        </p:nvSpPr>
        <p:spPr>
          <a:xfrm>
            <a:off x="3563888" y="193557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Block2</a:t>
            </a:r>
            <a:endParaRPr lang="zh-CN" altLang="en-US" dirty="0"/>
          </a:p>
        </p:txBody>
      </p:sp>
      <p:sp>
        <p:nvSpPr>
          <p:cNvPr id="6" name="圆角矩形 5"/>
          <p:cNvSpPr/>
          <p:nvPr/>
        </p:nvSpPr>
        <p:spPr>
          <a:xfrm>
            <a:off x="5004048" y="195431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Block3</a:t>
            </a:r>
            <a:endParaRPr lang="zh-CN" altLang="en-US" dirty="0"/>
          </a:p>
        </p:txBody>
      </p:sp>
      <p:sp>
        <p:nvSpPr>
          <p:cNvPr id="7" name="矩形 6"/>
          <p:cNvSpPr/>
          <p:nvPr/>
        </p:nvSpPr>
        <p:spPr>
          <a:xfrm>
            <a:off x="6579592" y="1719548"/>
            <a:ext cx="3024336" cy="108012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圆角矩形 7"/>
          <p:cNvSpPr/>
          <p:nvPr/>
        </p:nvSpPr>
        <p:spPr>
          <a:xfrm>
            <a:off x="6867624" y="193557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Block4</a:t>
            </a:r>
            <a:endParaRPr lang="zh-CN" altLang="en-US" dirty="0"/>
          </a:p>
        </p:txBody>
      </p:sp>
      <p:sp>
        <p:nvSpPr>
          <p:cNvPr id="9" name="圆角矩形 8"/>
          <p:cNvSpPr/>
          <p:nvPr/>
        </p:nvSpPr>
        <p:spPr>
          <a:xfrm>
            <a:off x="8307784" y="193557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Block5</a:t>
            </a:r>
            <a:endParaRPr lang="zh-CN" altLang="en-US" dirty="0"/>
          </a:p>
        </p:txBody>
      </p:sp>
      <p:sp>
        <p:nvSpPr>
          <p:cNvPr id="10" name="乘号 9"/>
          <p:cNvSpPr/>
          <p:nvPr/>
        </p:nvSpPr>
        <p:spPr>
          <a:xfrm>
            <a:off x="5148064" y="1883138"/>
            <a:ext cx="648072" cy="75294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4076576" y="3510456"/>
            <a:ext cx="33037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从分组中，选择任意</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个副本</a:t>
            </a:r>
            <a:endParaRPr lang="zh-CN" altLang="en-US" dirty="0">
              <a:latin typeface="微软雅黑" panose="020B0503020204020204" pitchFamily="34" charset="-122"/>
              <a:ea typeface="微软雅黑" panose="020B0503020204020204" pitchFamily="34" charset="-122"/>
            </a:endParaRPr>
          </a:p>
        </p:txBody>
      </p:sp>
      <p:sp>
        <p:nvSpPr>
          <p:cNvPr id="12" name="TextBox 11"/>
          <p:cNvSpPr txBox="1"/>
          <p:nvPr/>
        </p:nvSpPr>
        <p:spPr>
          <a:xfrm>
            <a:off x="4131940" y="4383844"/>
            <a:ext cx="330373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执行</a:t>
            </a:r>
            <a:r>
              <a:rPr lang="en-US" altLang="zh-CN" dirty="0" smtClean="0">
                <a:latin typeface="微软雅黑" panose="020B0503020204020204" pitchFamily="34" charset="-122"/>
                <a:ea typeface="微软雅黑" panose="020B0503020204020204" pitchFamily="34" charset="-122"/>
              </a:rPr>
              <a:t>RS</a:t>
            </a:r>
            <a:r>
              <a:rPr lang="zh-CN" altLang="en-US" dirty="0" smtClean="0">
                <a:latin typeface="微软雅黑" panose="020B0503020204020204" pitchFamily="34" charset="-122"/>
                <a:ea typeface="微软雅黑" panose="020B0503020204020204" pitchFamily="34" charset="-122"/>
              </a:rPr>
              <a:t>算法恢复</a:t>
            </a:r>
            <a:r>
              <a:rPr lang="en-US" altLang="zh-CN" dirty="0" smtClean="0">
                <a:latin typeface="微软雅黑" panose="020B0503020204020204" pitchFamily="34" charset="-122"/>
                <a:ea typeface="微软雅黑" panose="020B0503020204020204" pitchFamily="34" charset="-122"/>
              </a:rPr>
              <a:t>Block3</a:t>
            </a:r>
            <a:endParaRPr lang="zh-CN" altLang="en-US" dirty="0">
              <a:latin typeface="微软雅黑" panose="020B0503020204020204" pitchFamily="34" charset="-122"/>
              <a:ea typeface="微软雅黑" panose="020B0503020204020204" pitchFamily="34" charset="-122"/>
            </a:endParaRPr>
          </a:p>
        </p:txBody>
      </p:sp>
      <p:sp>
        <p:nvSpPr>
          <p:cNvPr id="13" name="圆角矩形 12"/>
          <p:cNvSpPr/>
          <p:nvPr/>
        </p:nvSpPr>
        <p:spPr>
          <a:xfrm>
            <a:off x="4860032" y="5391956"/>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Block3</a:t>
            </a:r>
            <a:endParaRPr lang="zh-CN" altLang="en-US" dirty="0"/>
          </a:p>
        </p:txBody>
      </p:sp>
      <p:sp>
        <p:nvSpPr>
          <p:cNvPr id="14" name="TextBox 13"/>
          <p:cNvSpPr txBox="1"/>
          <p:nvPr/>
        </p:nvSpPr>
        <p:spPr>
          <a:xfrm>
            <a:off x="6012160" y="5526680"/>
            <a:ext cx="229562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新的</a:t>
            </a:r>
            <a:r>
              <a:rPr lang="en-US" altLang="zh-CN" dirty="0" smtClean="0">
                <a:latin typeface="微软雅黑" panose="020B0503020204020204" pitchFamily="34" charset="-122"/>
                <a:ea typeface="微软雅黑" panose="020B0503020204020204" pitchFamily="34" charset="-122"/>
              </a:rPr>
              <a:t>Block3</a:t>
            </a:r>
            <a:r>
              <a:rPr lang="zh-CN" altLang="en-US" dirty="0" smtClean="0">
                <a:latin typeface="微软雅黑" panose="020B0503020204020204" pitchFamily="34" charset="-122"/>
                <a:ea typeface="微软雅黑" panose="020B0503020204020204" pitchFamily="34" charset="-122"/>
              </a:rPr>
              <a:t>文件块</a:t>
            </a:r>
            <a:endParaRPr lang="zh-CN" altLang="en-US" dirty="0">
              <a:latin typeface="微软雅黑" panose="020B0503020204020204" pitchFamily="34" charset="-122"/>
              <a:ea typeface="微软雅黑" panose="020B0503020204020204" pitchFamily="34" charset="-122"/>
            </a:endParaRPr>
          </a:p>
        </p:txBody>
      </p:sp>
      <p:cxnSp>
        <p:nvCxnSpPr>
          <p:cNvPr id="15" name="直接箭头连接符 14"/>
          <p:cNvCxnSpPr>
            <a:stCxn id="4" idx="2"/>
          </p:cNvCxnSpPr>
          <p:nvPr/>
        </p:nvCxnSpPr>
        <p:spPr>
          <a:xfrm>
            <a:off x="2591780" y="2583644"/>
            <a:ext cx="2988332" cy="7920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031940" y="2602384"/>
            <a:ext cx="1548172" cy="77334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p:cNvCxnSpPr>
          <p:nvPr/>
        </p:nvCxnSpPr>
        <p:spPr>
          <a:xfrm flipH="1">
            <a:off x="5580112" y="2583644"/>
            <a:ext cx="1755564" cy="7920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292080" y="3879788"/>
            <a:ext cx="0" cy="5040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83200" y="4753176"/>
            <a:ext cx="0" cy="5040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159972" y="1114998"/>
            <a:ext cx="2395015"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Reed-Solomon(3,2)</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29447" y="2844775"/>
            <a:ext cx="3070807" cy="1716367"/>
          </a:xfrm>
        </p:spPr>
        <p:txBody>
          <a:bodyPr/>
          <a:lstStyle/>
          <a:p>
            <a:r>
              <a:rPr lang="en-US" altLang="zh-CN" sz="5400" dirty="0" smtClean="0"/>
              <a:t>SSM</a:t>
            </a:r>
            <a:endParaRPr lang="en-US" altLang="zh-CN" sz="5400" dirty="0" smtClean="0"/>
          </a:p>
          <a:p>
            <a:r>
              <a:rPr lang="zh-CN" altLang="en-US" sz="5400" dirty="0" smtClean="0"/>
              <a:t>系统架构</a:t>
            </a:r>
            <a:endParaRPr lang="en-US" altLang="zh-CN" sz="5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a:t>
            </a:r>
            <a:r>
              <a:rPr lang="en-US" altLang="zh-CN" dirty="0" smtClean="0"/>
              <a:t>Smart Storage Management</a:t>
            </a:r>
            <a:endParaRPr lang="zh-CN" altLang="en-US" dirty="0"/>
          </a:p>
        </p:txBody>
      </p:sp>
      <p:sp>
        <p:nvSpPr>
          <p:cNvPr id="3" name="TextBox 2"/>
          <p:cNvSpPr txBox="1"/>
          <p:nvPr/>
        </p:nvSpPr>
        <p:spPr>
          <a:xfrm>
            <a:off x="835276" y="1655546"/>
            <a:ext cx="9685137" cy="1323439"/>
          </a:xfrm>
          <a:prstGeom prst="rect">
            <a:avLst/>
          </a:prstGeom>
          <a:noFill/>
        </p:spPr>
        <p:txBody>
          <a:bodyPr wrap="square" rtlCol="0">
            <a:spAutoFit/>
          </a:bodyPr>
          <a:lstStyle/>
          <a:p>
            <a:r>
              <a:rPr lang="en-US" altLang="zh-CN" sz="2000" dirty="0" smtClean="0"/>
              <a:t>SSM</a:t>
            </a:r>
            <a:r>
              <a:rPr lang="zh-CN" altLang="en-US" sz="2000" dirty="0" smtClean="0"/>
              <a:t>智能存储管理是</a:t>
            </a:r>
            <a:r>
              <a:rPr lang="en-US" altLang="zh-CN" sz="2000" dirty="0" smtClean="0"/>
              <a:t>Intel</a:t>
            </a:r>
            <a:r>
              <a:rPr lang="zh-CN" altLang="en-US" sz="2000" dirty="0" smtClean="0"/>
              <a:t>和中国移动共同研发的开源项目，旨在对大数据存储进行自动优化。</a:t>
            </a:r>
            <a:endParaRPr lang="en-US" altLang="zh-CN" sz="2000" dirty="0" smtClean="0"/>
          </a:p>
          <a:p>
            <a:r>
              <a:rPr lang="en-US" altLang="zh-CN" sz="2000" dirty="0" smtClean="0"/>
              <a:t>SSM</a:t>
            </a:r>
            <a:r>
              <a:rPr lang="zh-CN" altLang="en-US" sz="2000" dirty="0" smtClean="0"/>
              <a:t>的主要思路是获取并分析数据的热度情况，针对不同热度的数据，采用相应的存储优化策略，从而提升整个存储系统的效率。</a:t>
            </a:r>
            <a:endParaRPr lang="en-US" altLang="zh-CN" sz="2000" dirty="0" smtClean="0"/>
          </a:p>
        </p:txBody>
      </p:sp>
      <p:sp>
        <p:nvSpPr>
          <p:cNvPr id="4" name="TextBox 1"/>
          <p:cNvSpPr txBox="1"/>
          <p:nvPr/>
        </p:nvSpPr>
        <p:spPr>
          <a:xfrm>
            <a:off x="959085" y="3608285"/>
            <a:ext cx="8127728"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系统目标：</a:t>
            </a:r>
            <a:endParaRPr lang="en-US" altLang="zh-CN" dirty="0" smtClean="0"/>
          </a:p>
          <a:p>
            <a:pPr marL="342900" indent="-342900">
              <a:buFont typeface="+mj-lt"/>
              <a:buAutoNum type="arabicPeriod"/>
            </a:pPr>
            <a:r>
              <a:rPr lang="en-US" altLang="zh-CN" dirty="0" smtClean="0"/>
              <a:t>HDFS</a:t>
            </a:r>
            <a:r>
              <a:rPr lang="zh-CN" altLang="en-US" dirty="0" smtClean="0"/>
              <a:t>冷热数据智能调度和迁移</a:t>
            </a:r>
            <a:endParaRPr lang="en-US" altLang="zh-CN" dirty="0" smtClean="0"/>
          </a:p>
          <a:p>
            <a:pPr marL="342900" indent="-342900">
              <a:buFont typeface="+mj-lt"/>
              <a:buAutoNum type="arabicPeriod"/>
            </a:pPr>
            <a:r>
              <a:rPr lang="en-US" altLang="zh-CN" dirty="0" smtClean="0"/>
              <a:t>HDFS Namespace</a:t>
            </a:r>
            <a:r>
              <a:rPr lang="zh-CN" altLang="en-US" dirty="0" smtClean="0"/>
              <a:t>扩展性改进和优化</a:t>
            </a:r>
            <a:endParaRPr lang="en-US" altLang="zh-CN" dirty="0" smtClean="0"/>
          </a:p>
          <a:p>
            <a:pPr marL="342900" indent="-342900">
              <a:buFont typeface="+mj-lt"/>
              <a:buAutoNum type="arabicPeriod"/>
            </a:pPr>
            <a:r>
              <a:rPr lang="en-US" altLang="zh-CN" dirty="0" smtClean="0"/>
              <a:t>HDFS </a:t>
            </a:r>
            <a:r>
              <a:rPr lang="zh-CN" altLang="en-US" dirty="0" smtClean="0"/>
              <a:t>小文件支持和优化</a:t>
            </a:r>
            <a:endParaRPr lang="en-US" altLang="zh-CN" dirty="0" smtClean="0"/>
          </a:p>
          <a:p>
            <a:pPr marL="342900" indent="-342900">
              <a:buFont typeface="+mj-lt"/>
              <a:buAutoNum type="arabicPeriod"/>
            </a:pPr>
            <a:r>
              <a:rPr lang="zh-CN" altLang="en-US" dirty="0" smtClean="0"/>
              <a:t>块级别的</a:t>
            </a:r>
            <a:r>
              <a:rPr lang="en-US" altLang="zh-CN" dirty="0" smtClean="0"/>
              <a:t>EC</a:t>
            </a:r>
            <a:r>
              <a:rPr lang="zh-CN" altLang="en-US" dirty="0" smtClean="0"/>
              <a:t>支持，类似于</a:t>
            </a:r>
            <a:r>
              <a:rPr lang="en-US" altLang="zh-CN" dirty="0" smtClean="0"/>
              <a:t>HDFS-RAID</a:t>
            </a:r>
            <a:endParaRPr lang="en-US" altLang="zh-CN" dirty="0" smtClean="0"/>
          </a:p>
          <a:p>
            <a:pPr marL="342900" indent="-342900">
              <a:buFont typeface="+mj-lt"/>
              <a:buAutoNum type="arabicPeriod"/>
            </a:pPr>
            <a:r>
              <a:rPr lang="zh-CN" altLang="en-US" dirty="0" smtClean="0"/>
              <a:t>多集群支持，更好的容灾备份，同步和异步兼具</a:t>
            </a:r>
            <a:endParaRPr lang="en-US" altLang="zh-CN" dirty="0" smtClean="0"/>
          </a:p>
          <a:p>
            <a:pPr marL="342900" indent="-342900">
              <a:buFont typeface="+mj-lt"/>
              <a:buAutoNum type="arabicPeriod"/>
            </a:pPr>
            <a:r>
              <a:rPr lang="zh-CN" altLang="en-US" dirty="0"/>
              <a:t>支</a:t>
            </a:r>
            <a:r>
              <a:rPr lang="zh-CN" altLang="en-US" dirty="0" smtClean="0"/>
              <a:t>持云存储</a:t>
            </a:r>
            <a:endParaRPr lang="en-US" altLang="zh-CN" dirty="0" smtClean="0"/>
          </a:p>
          <a:p>
            <a:pPr marL="342900" indent="-342900">
              <a:buFont typeface="+mj-lt"/>
              <a:buAutoNum type="arabicPeriod"/>
            </a:pPr>
            <a:r>
              <a:rPr lang="zh-CN" altLang="en-US" dirty="0"/>
              <a:t>扩</a:t>
            </a:r>
            <a:r>
              <a:rPr lang="zh-CN" altLang="en-US" dirty="0" smtClean="0"/>
              <a:t>展支持深度学习</a:t>
            </a:r>
            <a:endParaRPr lang="en-US" altLang="zh-CN" dirty="0" smtClean="0"/>
          </a:p>
        </p:txBody>
      </p:sp>
      <p:sp>
        <p:nvSpPr>
          <p:cNvPr id="5" name="TextBox 4"/>
          <p:cNvSpPr txBox="1"/>
          <p:nvPr/>
        </p:nvSpPr>
        <p:spPr>
          <a:xfrm>
            <a:off x="7055318" y="3637161"/>
            <a:ext cx="4726004" cy="646331"/>
          </a:xfrm>
          <a:prstGeom prst="rect">
            <a:avLst/>
          </a:prstGeom>
          <a:noFill/>
        </p:spPr>
        <p:txBody>
          <a:bodyPr wrap="square" rtlCol="0">
            <a:spAutoFit/>
          </a:bodyPr>
          <a:lstStyle/>
          <a:p>
            <a:r>
              <a:rPr lang="en-US" altLang="zh-CN" dirty="0" err="1" smtClean="0"/>
              <a:t>Github</a:t>
            </a:r>
            <a:r>
              <a:rPr lang="zh-CN" altLang="en-US" dirty="0" smtClean="0"/>
              <a:t>地址：</a:t>
            </a:r>
            <a:endParaRPr lang="en-US" altLang="zh-CN" dirty="0" smtClean="0"/>
          </a:p>
          <a:p>
            <a:r>
              <a:rPr lang="en-US" altLang="zh-CN" dirty="0" smtClean="0"/>
              <a:t>https</a:t>
            </a:r>
            <a:r>
              <a:rPr lang="en-US" altLang="zh-CN" dirty="0"/>
              <a:t>://github.com/Intel-bigdata/SSM</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整体架构</a:t>
            </a:r>
            <a:endParaRPr lang="zh-CN" altLang="en-US" dirty="0"/>
          </a:p>
        </p:txBody>
      </p:sp>
      <p:pic>
        <p:nvPicPr>
          <p:cNvPr id="3"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2551" y="1438692"/>
            <a:ext cx="7826418" cy="46943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服务端设计</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1466" y="1047974"/>
            <a:ext cx="8136714" cy="4714617"/>
          </a:xfrm>
          <a:prstGeom prst="rect">
            <a:avLst/>
          </a:prstGeom>
        </p:spPr>
      </p:pic>
      <p:sp>
        <p:nvSpPr>
          <p:cNvPr id="4" name="TextBox 3"/>
          <p:cNvSpPr txBox="1"/>
          <p:nvPr/>
        </p:nvSpPr>
        <p:spPr>
          <a:xfrm>
            <a:off x="327259" y="1597794"/>
            <a:ext cx="2598821" cy="5078313"/>
          </a:xfrm>
          <a:prstGeom prst="rect">
            <a:avLst/>
          </a:prstGeom>
          <a:noFill/>
        </p:spPr>
        <p:txBody>
          <a:bodyPr wrap="square" rtlCol="0">
            <a:spAutoFit/>
          </a:bodyPr>
          <a:lstStyle/>
          <a:p>
            <a:r>
              <a:rPr lang="en-US" altLang="zh-CN" dirty="0" err="1" smtClean="0"/>
              <a:t>Statemanager</a:t>
            </a:r>
            <a:r>
              <a:rPr lang="zh-CN" altLang="en-US" dirty="0" smtClean="0"/>
              <a:t>：维护</a:t>
            </a:r>
            <a:r>
              <a:rPr lang="en-US" altLang="zh-CN" dirty="0" err="1" smtClean="0"/>
              <a:t>hdfs</a:t>
            </a:r>
            <a:r>
              <a:rPr lang="zh-CN" altLang="en-US" dirty="0" smtClean="0"/>
              <a:t>的状态，包括整个</a:t>
            </a:r>
            <a:r>
              <a:rPr lang="en-US" altLang="zh-CN" dirty="0" err="1" smtClean="0"/>
              <a:t>hdfs</a:t>
            </a:r>
            <a:r>
              <a:rPr lang="zh-CN" altLang="en-US" dirty="0" smtClean="0"/>
              <a:t>的</a:t>
            </a:r>
            <a:r>
              <a:rPr lang="en-US" altLang="zh-CN" dirty="0" err="1" smtClean="0"/>
              <a:t>namesapce</a:t>
            </a:r>
            <a:r>
              <a:rPr lang="zh-CN" altLang="en-US" dirty="0" smtClean="0"/>
              <a:t>结构，每个文件的访问热度等信息</a:t>
            </a:r>
            <a:endParaRPr lang="en-US" altLang="zh-CN" dirty="0" smtClean="0"/>
          </a:p>
          <a:p>
            <a:endParaRPr lang="en-US" altLang="zh-CN" dirty="0"/>
          </a:p>
          <a:p>
            <a:r>
              <a:rPr lang="en-US" altLang="zh-CN" dirty="0" err="1" smtClean="0"/>
              <a:t>ruleManager</a:t>
            </a:r>
            <a:r>
              <a:rPr lang="zh-CN" altLang="en-US" dirty="0" smtClean="0"/>
              <a:t>：维护规则相关的信息，负责规则的解析</a:t>
            </a:r>
            <a:endParaRPr lang="en-US" altLang="zh-CN" dirty="0" smtClean="0"/>
          </a:p>
          <a:p>
            <a:endParaRPr lang="en-US" altLang="zh-CN" dirty="0"/>
          </a:p>
          <a:p>
            <a:r>
              <a:rPr lang="en-US" altLang="zh-CN" dirty="0" err="1" smtClean="0"/>
              <a:t>CacheManager</a:t>
            </a:r>
            <a:r>
              <a:rPr lang="en-US" altLang="zh-CN" dirty="0" smtClean="0"/>
              <a:t>/</a:t>
            </a:r>
            <a:r>
              <a:rPr lang="en-US" altLang="zh-CN" dirty="0" err="1" smtClean="0"/>
              <a:t>StorageManager</a:t>
            </a:r>
            <a:endParaRPr lang="en-US" altLang="zh-CN" dirty="0" smtClean="0"/>
          </a:p>
          <a:p>
            <a:r>
              <a:rPr lang="zh-CN" altLang="en-US" dirty="0" smtClean="0"/>
              <a:t>根据热度和规则，生成具体的执行任务</a:t>
            </a:r>
            <a:endParaRPr lang="en-US" altLang="zh-CN" dirty="0" smtClean="0"/>
          </a:p>
          <a:p>
            <a:endParaRPr lang="en-US" altLang="zh-CN" dirty="0"/>
          </a:p>
          <a:p>
            <a:r>
              <a:rPr lang="en-US" altLang="zh-CN" dirty="0" err="1" smtClean="0"/>
              <a:t>ActionExecutor</a:t>
            </a:r>
            <a:r>
              <a:rPr lang="en-US" altLang="zh-CN" dirty="0" smtClean="0"/>
              <a:t> </a:t>
            </a:r>
            <a:r>
              <a:rPr lang="zh-CN" altLang="en-US" dirty="0" smtClean="0"/>
              <a:t>执行具体的任务，把任务分配给</a:t>
            </a:r>
            <a:r>
              <a:rPr lang="en-US" altLang="zh-CN" dirty="0" smtClean="0"/>
              <a:t>Agent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客户端</a:t>
            </a:r>
            <a:endParaRPr lang="zh-CN" altLang="en-US" dirty="0"/>
          </a:p>
        </p:txBody>
      </p:sp>
      <p:pic>
        <p:nvPicPr>
          <p:cNvPr id="3" name="Picture 1"/>
          <p:cNvPicPr>
            <a:picLocks noChangeAspect="1"/>
          </p:cNvPicPr>
          <p:nvPr/>
        </p:nvPicPr>
        <p:blipFill>
          <a:blip r:embed="rId1"/>
          <a:stretch>
            <a:fillRect/>
          </a:stretch>
        </p:blipFill>
        <p:spPr>
          <a:xfrm>
            <a:off x="2502466" y="1650249"/>
            <a:ext cx="8125005" cy="430891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规则定义</a:t>
            </a:r>
            <a:endParaRPr lang="zh-CN" altLang="en-US" dirty="0"/>
          </a:p>
        </p:txBody>
      </p:sp>
      <p:pic>
        <p:nvPicPr>
          <p:cNvPr id="1026" name="Picture 2" descr="https://github.com/Intel-bigdata/SSM/raw/trunk/docs/image/rule-syntax.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0745" y="1370631"/>
            <a:ext cx="7629525"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24539" y="5043638"/>
            <a:ext cx="8441356" cy="646331"/>
          </a:xfrm>
          <a:prstGeom prst="rect">
            <a:avLst/>
          </a:prstGeom>
          <a:noFill/>
        </p:spPr>
        <p:txBody>
          <a:bodyPr wrap="square" rtlCol="0">
            <a:spAutoFit/>
          </a:bodyPr>
          <a:lstStyle/>
          <a:p>
            <a:r>
              <a:rPr lang="en-US" altLang="zh-CN" dirty="0" smtClean="0"/>
              <a:t>Rule</a:t>
            </a:r>
            <a:r>
              <a:rPr lang="zh-CN" altLang="en-US" dirty="0" smtClean="0"/>
              <a:t>示例：</a:t>
            </a:r>
            <a:endParaRPr lang="en-US" altLang="zh-CN" dirty="0" smtClean="0"/>
          </a:p>
          <a:p>
            <a:r>
              <a:rPr lang="en-US" altLang="zh-CN" dirty="0" err="1" smtClean="0"/>
              <a:t>file.path</a:t>
            </a:r>
            <a:r>
              <a:rPr lang="en-US" altLang="zh-CN" dirty="0" smtClean="0"/>
              <a:t> </a:t>
            </a:r>
            <a:r>
              <a:rPr lang="en-US" altLang="zh-CN" dirty="0" err="1" smtClean="0"/>
              <a:t>matchs</a:t>
            </a:r>
            <a:r>
              <a:rPr lang="en-US" altLang="zh-CN" dirty="0" smtClean="0"/>
              <a:t> ”/foo/*”: </a:t>
            </a:r>
            <a:r>
              <a:rPr lang="en-US" altLang="zh-CN" dirty="0" err="1" smtClean="0"/>
              <a:t>accessCount</a:t>
            </a:r>
            <a:r>
              <a:rPr lang="en-US" altLang="zh-CN" dirty="0" smtClean="0"/>
              <a:t>(10min) &gt;= 3 | one-</a:t>
            </a:r>
            <a:r>
              <a:rPr lang="en-US" altLang="zh-CN" dirty="0" err="1" smtClean="0"/>
              <a:t>ssd</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目录</a:t>
            </a:r>
            <a:endParaRPr lang="zh-CN" altLang="en-US" dirty="0"/>
          </a:p>
        </p:txBody>
      </p:sp>
      <p:sp>
        <p:nvSpPr>
          <p:cNvPr id="3" name="文本占位符 2"/>
          <p:cNvSpPr>
            <a:spLocks noGrp="1"/>
          </p:cNvSpPr>
          <p:nvPr>
            <p:ph type="body" sz="quarter" idx="11"/>
          </p:nvPr>
        </p:nvSpPr>
        <p:spPr/>
        <p:txBody>
          <a:bodyPr/>
          <a:lstStyle/>
          <a:p>
            <a:r>
              <a:rPr lang="en-US" altLang="zh-CN" dirty="0" smtClean="0"/>
              <a:t>Content</a:t>
            </a:r>
            <a:endParaRPr lang="zh-CN" altLang="en-US" dirty="0"/>
          </a:p>
        </p:txBody>
      </p:sp>
      <p:sp>
        <p:nvSpPr>
          <p:cNvPr id="4" name="文本占位符 3"/>
          <p:cNvSpPr>
            <a:spLocks noGrp="1"/>
          </p:cNvSpPr>
          <p:nvPr>
            <p:ph type="body" sz="quarter" idx="12"/>
          </p:nvPr>
        </p:nvSpPr>
        <p:spPr>
          <a:xfrm>
            <a:off x="862816" y="4006317"/>
            <a:ext cx="1181734" cy="1089529"/>
          </a:xfrm>
        </p:spPr>
        <p:txBody>
          <a:bodyPr/>
          <a:lstStyle/>
          <a:p>
            <a:r>
              <a:rPr lang="en-US" altLang="zh-CN" dirty="0" smtClean="0"/>
              <a:t>01</a:t>
            </a:r>
            <a:endParaRPr lang="zh-CN" altLang="en-US" dirty="0"/>
          </a:p>
        </p:txBody>
      </p:sp>
      <p:sp>
        <p:nvSpPr>
          <p:cNvPr id="5" name="文本占位符 4"/>
          <p:cNvSpPr>
            <a:spLocks noGrp="1"/>
          </p:cNvSpPr>
          <p:nvPr>
            <p:ph type="body" sz="quarter" idx="13"/>
          </p:nvPr>
        </p:nvSpPr>
        <p:spPr>
          <a:xfrm>
            <a:off x="4461363" y="4006317"/>
            <a:ext cx="1181734" cy="1089529"/>
          </a:xfrm>
        </p:spPr>
        <p:txBody>
          <a:bodyPr/>
          <a:lstStyle/>
          <a:p>
            <a:r>
              <a:rPr lang="en-US" altLang="zh-CN" dirty="0" smtClean="0"/>
              <a:t>02</a:t>
            </a:r>
            <a:endParaRPr lang="zh-CN" altLang="en-US" dirty="0"/>
          </a:p>
        </p:txBody>
      </p:sp>
      <p:sp>
        <p:nvSpPr>
          <p:cNvPr id="6" name="文本占位符 5"/>
          <p:cNvSpPr>
            <a:spLocks noGrp="1"/>
          </p:cNvSpPr>
          <p:nvPr>
            <p:ph type="body" sz="quarter" idx="14"/>
          </p:nvPr>
        </p:nvSpPr>
        <p:spPr>
          <a:xfrm>
            <a:off x="8059910" y="4006317"/>
            <a:ext cx="1181734" cy="1089529"/>
          </a:xfrm>
        </p:spPr>
        <p:txBody>
          <a:bodyPr/>
          <a:lstStyle/>
          <a:p>
            <a:r>
              <a:rPr lang="en-US" altLang="zh-CN" dirty="0" smtClean="0"/>
              <a:t>03</a:t>
            </a:r>
            <a:endParaRPr lang="zh-CN" altLang="en-US" dirty="0"/>
          </a:p>
        </p:txBody>
      </p:sp>
      <p:sp>
        <p:nvSpPr>
          <p:cNvPr id="7" name="文本占位符 6"/>
          <p:cNvSpPr>
            <a:spLocks noGrp="1"/>
          </p:cNvSpPr>
          <p:nvPr>
            <p:ph type="body" sz="quarter" idx="18"/>
          </p:nvPr>
        </p:nvSpPr>
        <p:spPr>
          <a:xfrm>
            <a:off x="2092995" y="4117117"/>
            <a:ext cx="2160000" cy="978729"/>
          </a:xfrm>
        </p:spPr>
        <p:txBody>
          <a:bodyPr/>
          <a:lstStyle/>
          <a:p>
            <a:pPr algn="ctr"/>
            <a:r>
              <a:rPr lang="en-US" altLang="zh-CN" dirty="0" smtClean="0"/>
              <a:t>HDFS</a:t>
            </a:r>
            <a:r>
              <a:rPr lang="zh-CN" altLang="en-US" dirty="0" smtClean="0"/>
              <a:t>优化存储功能</a:t>
            </a:r>
            <a:endParaRPr lang="zh-CN" altLang="en-US" dirty="0"/>
          </a:p>
        </p:txBody>
      </p:sp>
      <p:sp>
        <p:nvSpPr>
          <p:cNvPr id="8" name="文本占位符 7"/>
          <p:cNvSpPr>
            <a:spLocks noGrp="1"/>
          </p:cNvSpPr>
          <p:nvPr>
            <p:ph type="body" sz="quarter" idx="20"/>
          </p:nvPr>
        </p:nvSpPr>
        <p:spPr>
          <a:xfrm>
            <a:off x="5668513" y="4117117"/>
            <a:ext cx="2160000" cy="978729"/>
          </a:xfrm>
        </p:spPr>
        <p:txBody>
          <a:bodyPr/>
          <a:lstStyle/>
          <a:p>
            <a:r>
              <a:rPr lang="en-US" altLang="zh-CN" dirty="0" smtClean="0"/>
              <a:t>SSM</a:t>
            </a:r>
            <a:r>
              <a:rPr lang="zh-CN" altLang="en-US" dirty="0" smtClean="0"/>
              <a:t>系统介绍</a:t>
            </a:r>
            <a:endParaRPr lang="zh-CN" altLang="en-US" dirty="0"/>
          </a:p>
        </p:txBody>
      </p:sp>
      <p:sp>
        <p:nvSpPr>
          <p:cNvPr id="9" name="文本占位符 8"/>
          <p:cNvSpPr>
            <a:spLocks noGrp="1"/>
          </p:cNvSpPr>
          <p:nvPr>
            <p:ph type="body" sz="quarter" idx="22"/>
          </p:nvPr>
        </p:nvSpPr>
        <p:spPr>
          <a:xfrm>
            <a:off x="9290089" y="4117117"/>
            <a:ext cx="2160000" cy="978729"/>
          </a:xfrm>
        </p:spPr>
        <p:txBody>
          <a:bodyPr/>
          <a:lstStyle/>
          <a:p>
            <a:r>
              <a:rPr lang="en-US" altLang="zh-CN" dirty="0" smtClean="0"/>
              <a:t>SSM</a:t>
            </a:r>
            <a:r>
              <a:rPr lang="zh-CN" altLang="en-US" dirty="0"/>
              <a:t>系统</a:t>
            </a:r>
            <a:r>
              <a:rPr lang="zh-CN" altLang="en-US" dirty="0" smtClean="0"/>
              <a:t>应用场景</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29447" y="2844775"/>
            <a:ext cx="3070807" cy="1716367"/>
          </a:xfrm>
        </p:spPr>
        <p:txBody>
          <a:bodyPr/>
          <a:lstStyle/>
          <a:p>
            <a:r>
              <a:rPr lang="en-US" altLang="zh-CN" sz="5400" dirty="0" smtClean="0"/>
              <a:t>SSM</a:t>
            </a:r>
            <a:endParaRPr lang="en-US" altLang="zh-CN" sz="5400" dirty="0" smtClean="0"/>
          </a:p>
          <a:p>
            <a:r>
              <a:rPr lang="zh-CN" altLang="en-US" sz="5400" dirty="0" smtClean="0"/>
              <a:t>应用场景</a:t>
            </a:r>
            <a:endParaRPr lang="en-US" altLang="zh-CN" sz="5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应用场景：热点数据</a:t>
            </a:r>
            <a:endParaRPr lang="zh-CN" altLang="en-US" dirty="0"/>
          </a:p>
        </p:txBody>
      </p:sp>
      <p:grpSp>
        <p:nvGrpSpPr>
          <p:cNvPr id="3" name="Group 2"/>
          <p:cNvGrpSpPr/>
          <p:nvPr/>
        </p:nvGrpSpPr>
        <p:grpSpPr>
          <a:xfrm>
            <a:off x="742253" y="3417287"/>
            <a:ext cx="2507759" cy="1840692"/>
            <a:chOff x="232514" y="2778933"/>
            <a:chExt cx="2507759" cy="1840692"/>
          </a:xfrm>
        </p:grpSpPr>
        <p:sp>
          <p:nvSpPr>
            <p:cNvPr id="4" name="TextBox 3"/>
            <p:cNvSpPr txBox="1"/>
            <p:nvPr/>
          </p:nvSpPr>
          <p:spPr>
            <a:xfrm>
              <a:off x="1745876"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5"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99455" y="3539907"/>
              <a:ext cx="2072003" cy="1014304"/>
              <a:chOff x="1153391" y="4236773"/>
              <a:chExt cx="3377046" cy="1810735"/>
            </a:xfrm>
          </p:grpSpPr>
          <p:sp>
            <p:nvSpPr>
              <p:cNvPr id="11" name="Rectangle 10"/>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2" name="Rectangle 11"/>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 name="Rectangle 12"/>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
          <p:nvSpPr>
            <p:cNvPr id="7" name="Flowchart: Alternate Process 6"/>
            <p:cNvSpPr/>
            <p:nvPr/>
          </p:nvSpPr>
          <p:spPr>
            <a:xfrm>
              <a:off x="1996990" y="4222438"/>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 name="Up Arrow 7"/>
            <p:cNvSpPr/>
            <p:nvPr/>
          </p:nvSpPr>
          <p:spPr>
            <a:xfrm>
              <a:off x="1172883" y="2778933"/>
              <a:ext cx="255016" cy="384159"/>
            </a:xfrm>
            <a:prstGeom prst="up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1459153" y="2894072"/>
              <a:ext cx="128112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Read (slow)</a:t>
              </a:r>
              <a:endParaRPr kumimoji="0" lang="en-US" sz="1800" b="0" i="0" u="none" strike="noStrike" kern="0" cap="none" spc="0" normalizeH="0" baseline="0" noProof="0" dirty="0" smtClean="0">
                <a:ln>
                  <a:noFill/>
                </a:ln>
                <a:solidFill>
                  <a:prstClr val="black"/>
                </a:solidFill>
                <a:effectLst/>
                <a:uLnTx/>
                <a:uFillTx/>
                <a:latin typeface="Calibri" panose="020F0502020204030204"/>
              </a:endParaRPr>
            </a:p>
          </p:txBody>
        </p:sp>
        <p:cxnSp>
          <p:nvCxnSpPr>
            <p:cNvPr id="10" name="Curved Connector 9"/>
            <p:cNvCxnSpPr/>
            <p:nvPr/>
          </p:nvCxnSpPr>
          <p:spPr>
            <a:xfrm rot="16200000" flipV="1">
              <a:off x="1275445" y="3343866"/>
              <a:ext cx="841641" cy="791747"/>
            </a:xfrm>
            <a:prstGeom prst="curvedConnector3">
              <a:avLst/>
            </a:prstGeom>
            <a:noFill/>
            <a:ln w="3175" cap="flat" cmpd="sng" algn="ctr">
              <a:solidFill>
                <a:srgbClr val="5B9BD5"/>
              </a:solidFill>
              <a:prstDash val="solid"/>
              <a:miter lim="800000"/>
              <a:tailEnd type="triangle"/>
            </a:ln>
            <a:effectLst/>
          </p:spPr>
        </p:cxnSp>
      </p:grpSp>
      <p:grpSp>
        <p:nvGrpSpPr>
          <p:cNvPr id="14" name="Group 13"/>
          <p:cNvGrpSpPr/>
          <p:nvPr/>
        </p:nvGrpSpPr>
        <p:grpSpPr>
          <a:xfrm>
            <a:off x="3365161" y="2360544"/>
            <a:ext cx="3189707" cy="2897435"/>
            <a:chOff x="3037365" y="2045923"/>
            <a:chExt cx="3189707" cy="2573702"/>
          </a:xfrm>
        </p:grpSpPr>
        <p:grpSp>
          <p:nvGrpSpPr>
            <p:cNvPr id="15" name="Group 14"/>
            <p:cNvGrpSpPr/>
            <p:nvPr/>
          </p:nvGrpSpPr>
          <p:grpSpPr>
            <a:xfrm>
              <a:off x="3605499" y="2606644"/>
              <a:ext cx="2621573" cy="2012981"/>
              <a:chOff x="3605499" y="2606644"/>
              <a:chExt cx="2621573" cy="2012981"/>
            </a:xfrm>
          </p:grpSpPr>
          <p:sp>
            <p:nvSpPr>
              <p:cNvPr id="17" name="TextBox 16"/>
              <p:cNvSpPr txBox="1"/>
              <p:nvPr/>
            </p:nvSpPr>
            <p:spPr>
              <a:xfrm>
                <a:off x="5118861"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18" name="Rectangle 17"/>
              <p:cNvSpPr/>
              <p:nvPr/>
            </p:nvSpPr>
            <p:spPr>
              <a:xfrm>
                <a:off x="3605499"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 name="Group 18"/>
              <p:cNvGrpSpPr/>
              <p:nvPr/>
            </p:nvGrpSpPr>
            <p:grpSpPr>
              <a:xfrm>
                <a:off x="3672440" y="3539907"/>
                <a:ext cx="2072003" cy="1014304"/>
                <a:chOff x="1153391" y="4236773"/>
                <a:chExt cx="3377046" cy="1810735"/>
              </a:xfrm>
            </p:grpSpPr>
            <p:sp>
              <p:nvSpPr>
                <p:cNvPr id="26" name="Rectangle 25"/>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7" name="Rectangle 26"/>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8" name="Rectangle 27"/>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
            <p:nvSpPr>
              <p:cNvPr id="20" name="Flowchart: Alternate Process 19"/>
              <p:cNvSpPr/>
              <p:nvPr/>
            </p:nvSpPr>
            <p:spPr>
              <a:xfrm>
                <a:off x="4538871" y="3824859"/>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1" name="Up Arrow 20"/>
              <p:cNvSpPr/>
              <p:nvPr/>
            </p:nvSpPr>
            <p:spPr>
              <a:xfrm>
                <a:off x="4545868" y="2606644"/>
                <a:ext cx="286270" cy="537447"/>
              </a:xfrm>
              <a:prstGeom prst="up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4832138" y="2894072"/>
                <a:ext cx="13949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Read (faster)</a:t>
                </a:r>
                <a:endParaRPr kumimoji="0" lang="en-US" sz="1800" b="0" i="0" u="none" strike="noStrike" kern="0" cap="none" spc="0" normalizeH="0" baseline="0" noProof="0" dirty="0" smtClean="0">
                  <a:ln>
                    <a:noFill/>
                  </a:ln>
                  <a:solidFill>
                    <a:prstClr val="black"/>
                  </a:solidFill>
                  <a:effectLst/>
                  <a:uLnTx/>
                  <a:uFillTx/>
                  <a:latin typeface="Calibri" panose="020F0502020204030204"/>
                </a:endParaRPr>
              </a:p>
            </p:txBody>
          </p:sp>
          <p:cxnSp>
            <p:nvCxnSpPr>
              <p:cNvPr id="23" name="Curved Connector 22"/>
              <p:cNvCxnSpPr/>
              <p:nvPr/>
            </p:nvCxnSpPr>
            <p:spPr>
              <a:xfrm rot="16200000" flipV="1">
                <a:off x="4421643" y="3452940"/>
                <a:ext cx="510528" cy="63070"/>
              </a:xfrm>
              <a:prstGeom prst="curvedConnector3">
                <a:avLst/>
              </a:prstGeom>
              <a:noFill/>
              <a:ln w="28575" cap="flat" cmpd="sng" algn="ctr">
                <a:solidFill>
                  <a:schemeClr val="accent5">
                    <a:lumMod val="60000"/>
                    <a:lumOff val="40000"/>
                  </a:schemeClr>
                </a:solidFill>
                <a:prstDash val="solid"/>
                <a:miter lim="800000"/>
                <a:tailEnd type="triangle"/>
              </a:ln>
              <a:effectLst/>
            </p:spPr>
          </p:cxnSp>
          <p:sp>
            <p:nvSpPr>
              <p:cNvPr id="24" name="Flowchart: Alternate Process 23"/>
              <p:cNvSpPr/>
              <p:nvPr/>
            </p:nvSpPr>
            <p:spPr>
              <a:xfrm>
                <a:off x="5343519" y="4222438"/>
                <a:ext cx="293268" cy="104770"/>
              </a:xfrm>
              <a:prstGeom prst="flowChartAlternateProcess">
                <a:avLst/>
              </a:prstGeom>
              <a:solidFill>
                <a:srgbClr val="70AD47"/>
              </a:solidFill>
              <a:ln w="12700" cap="flat" cmpd="sng" algn="ctr">
                <a:solidFill>
                  <a:sysClr val="windowText" lastClr="000000"/>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cxnSp>
            <p:nvCxnSpPr>
              <p:cNvPr id="25" name="Curved Connector 24"/>
              <p:cNvCxnSpPr/>
              <p:nvPr/>
            </p:nvCxnSpPr>
            <p:spPr>
              <a:xfrm rot="10800000">
                <a:off x="4879421" y="3869966"/>
                <a:ext cx="463371" cy="288445"/>
              </a:xfrm>
              <a:prstGeom prst="curvedConnector3">
                <a:avLst>
                  <a:gd name="adj1" fmla="val 19731"/>
                </a:avLst>
              </a:prstGeom>
              <a:noFill/>
              <a:ln w="6350" cap="flat" cmpd="sng" algn="ctr">
                <a:solidFill>
                  <a:srgbClr val="5B9BD5"/>
                </a:solidFill>
                <a:prstDash val="solid"/>
                <a:miter lim="800000"/>
                <a:tailEnd type="triangle"/>
              </a:ln>
              <a:effectLst/>
            </p:spPr>
          </p:cxnSp>
        </p:grpSp>
        <p:sp>
          <p:nvSpPr>
            <p:cNvPr id="16" name="Rectangle 15"/>
            <p:cNvSpPr/>
            <p:nvPr/>
          </p:nvSpPr>
          <p:spPr>
            <a:xfrm>
              <a:off x="3037365" y="2045923"/>
              <a:ext cx="2989895" cy="410083"/>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i="1" dirty="0" err="1" smtClean="0">
                  <a:solidFill>
                    <a:srgbClr val="002060"/>
                  </a:solidFill>
                  <a:latin typeface="Calibri" panose="020F0502020204030204"/>
                </a:rPr>
                <a:t>file.path</a:t>
              </a:r>
              <a:r>
                <a:rPr lang="en-US" sz="1200" i="1" dirty="0" smtClean="0">
                  <a:solidFill>
                    <a:srgbClr val="002060"/>
                  </a:solidFill>
                  <a:latin typeface="Calibri" panose="020F0502020204030204"/>
                </a:rPr>
                <a:t> </a:t>
              </a:r>
              <a:r>
                <a:rPr lang="en-US" sz="1200" i="1" dirty="0" err="1" smtClean="0">
                  <a:solidFill>
                    <a:srgbClr val="002060"/>
                  </a:solidFill>
                  <a:latin typeface="Calibri" panose="020F0502020204030204"/>
                </a:rPr>
                <a:t>matchs</a:t>
              </a:r>
              <a:r>
                <a:rPr lang="en-US" sz="1200" i="1" dirty="0" smtClean="0">
                  <a:solidFill>
                    <a:srgbClr val="002060"/>
                  </a:solidFill>
                  <a:latin typeface="Calibri" panose="020F0502020204030204"/>
                </a:rPr>
                <a:t> “/foo/*”:</a:t>
              </a:r>
              <a:endParaRPr lang="en-US" sz="1200" i="1" dirty="0" smtClean="0">
                <a:solidFill>
                  <a:srgbClr val="00206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i="1" dirty="0" smtClean="0">
                  <a:solidFill>
                    <a:schemeClr val="accent5"/>
                  </a:solidFill>
                  <a:latin typeface="Calibri" panose="020F0502020204030204"/>
                </a:rPr>
                <a:t>accessCount</a:t>
              </a:r>
              <a:r>
                <a:rPr lang="en-US" sz="1200" i="1" dirty="0" smtClean="0">
                  <a:solidFill>
                    <a:srgbClr val="002060"/>
                  </a:solidFill>
                  <a:latin typeface="Calibri" panose="020F0502020204030204"/>
                </a:rPr>
                <a:t>(10min) &gt;= </a:t>
              </a:r>
              <a:r>
                <a:rPr lang="en-US" sz="1200" i="1" dirty="0">
                  <a:solidFill>
                    <a:srgbClr val="002060"/>
                  </a:solidFill>
                  <a:latin typeface="Calibri" panose="020F0502020204030204"/>
                </a:rPr>
                <a:t>3</a:t>
              </a:r>
              <a:r>
                <a:rPr kumimoji="0" lang="en-US" sz="1200" b="0" i="1" u="none" strike="noStrike" kern="1200" cap="none" spc="0" normalizeH="0" noProof="0" dirty="0" smtClean="0">
                  <a:ln>
                    <a:noFill/>
                  </a:ln>
                  <a:solidFill>
                    <a:srgbClr val="002060"/>
                  </a:solidFill>
                  <a:effectLst/>
                  <a:uLnTx/>
                  <a:uFillTx/>
                  <a:latin typeface="Calibri" panose="020F0502020204030204"/>
                </a:rPr>
                <a:t>  | </a:t>
              </a:r>
              <a:r>
                <a:rPr lang="en-US" sz="1200" i="1" dirty="0" smtClean="0">
                  <a:solidFill>
                    <a:srgbClr val="002060"/>
                  </a:solidFill>
                  <a:latin typeface="Calibri" panose="020F0502020204030204"/>
                </a:rPr>
                <a:t>one-</a:t>
              </a:r>
              <a:r>
                <a:rPr lang="en-US" sz="1200" i="1" dirty="0" err="1" smtClean="0">
                  <a:solidFill>
                    <a:srgbClr val="002060"/>
                  </a:solidFill>
                  <a:latin typeface="Calibri" panose="020F0502020204030204"/>
                </a:rPr>
                <a:t>ssd</a:t>
              </a:r>
              <a:endParaRPr kumimoji="0" lang="en-US" sz="1200" b="0" i="1" u="none" strike="noStrike" kern="1200" cap="none" spc="0" normalizeH="0" baseline="0" noProof="0" dirty="0" smtClean="0">
                <a:ln>
                  <a:noFill/>
                </a:ln>
                <a:solidFill>
                  <a:srgbClr val="002060"/>
                </a:solidFill>
                <a:effectLst/>
                <a:uLnTx/>
                <a:uFillTx/>
                <a:latin typeface="Calibri" panose="020F0502020204030204"/>
              </a:endParaRPr>
            </a:p>
          </p:txBody>
        </p:sp>
      </p:grpSp>
      <p:grpSp>
        <p:nvGrpSpPr>
          <p:cNvPr id="29" name="Group 28"/>
          <p:cNvGrpSpPr/>
          <p:nvPr/>
        </p:nvGrpSpPr>
        <p:grpSpPr>
          <a:xfrm>
            <a:off x="6676723" y="2347874"/>
            <a:ext cx="2698824" cy="2904746"/>
            <a:chOff x="6604044" y="2028931"/>
            <a:chExt cx="2698824" cy="2590694"/>
          </a:xfrm>
        </p:grpSpPr>
        <p:grpSp>
          <p:nvGrpSpPr>
            <p:cNvPr id="30" name="Group 29"/>
            <p:cNvGrpSpPr/>
            <p:nvPr/>
          </p:nvGrpSpPr>
          <p:grpSpPr>
            <a:xfrm>
              <a:off x="6744757" y="2548092"/>
              <a:ext cx="2558111" cy="2071533"/>
              <a:chOff x="6744757" y="2548092"/>
              <a:chExt cx="2558111" cy="2071533"/>
            </a:xfrm>
          </p:grpSpPr>
          <p:sp>
            <p:nvSpPr>
              <p:cNvPr id="32" name="TextBox 31"/>
              <p:cNvSpPr txBox="1"/>
              <p:nvPr/>
            </p:nvSpPr>
            <p:spPr>
              <a:xfrm>
                <a:off x="8258119"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33" name="Rectangle 32"/>
              <p:cNvSpPr/>
              <p:nvPr/>
            </p:nvSpPr>
            <p:spPr>
              <a:xfrm>
                <a:off x="6744757"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Rectangle 33"/>
              <p:cNvSpPr/>
              <p:nvPr/>
            </p:nvSpPr>
            <p:spPr>
              <a:xfrm>
                <a:off x="6811698" y="4327208"/>
                <a:ext cx="2072003"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5" name="Rectangle 34"/>
              <p:cNvSpPr/>
              <p:nvPr/>
            </p:nvSpPr>
            <p:spPr>
              <a:xfrm>
                <a:off x="6811698" y="3933557"/>
                <a:ext cx="119219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6" name="Rectangle 35"/>
              <p:cNvSpPr/>
              <p:nvPr/>
            </p:nvSpPr>
            <p:spPr>
              <a:xfrm>
                <a:off x="6811698" y="3539907"/>
                <a:ext cx="739545"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7" name="Flowchart: Alternate Process 36"/>
              <p:cNvSpPr/>
              <p:nvPr/>
            </p:nvSpPr>
            <p:spPr>
              <a:xfrm>
                <a:off x="7249682" y="3428750"/>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8" name="Up Arrow 37"/>
              <p:cNvSpPr/>
              <p:nvPr/>
            </p:nvSpPr>
            <p:spPr>
              <a:xfrm>
                <a:off x="7551244" y="2548092"/>
                <a:ext cx="233386" cy="615001"/>
              </a:xfrm>
              <a:prstGeom prst="up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7768474" y="2873261"/>
                <a:ext cx="15343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Read (fastest)</a:t>
                </a:r>
                <a:endParaRPr kumimoji="0" lang="en-US" sz="1800" b="0" i="0" u="none" strike="noStrike" kern="0" cap="none" spc="0" normalizeH="0" baseline="0" noProof="0" dirty="0" smtClean="0">
                  <a:ln>
                    <a:noFill/>
                  </a:ln>
                  <a:solidFill>
                    <a:prstClr val="black"/>
                  </a:solidFill>
                  <a:effectLst/>
                  <a:uLnTx/>
                  <a:uFillTx/>
                  <a:latin typeface="Calibri" panose="020F0502020204030204"/>
                </a:endParaRPr>
              </a:p>
            </p:txBody>
          </p:sp>
          <p:cxnSp>
            <p:nvCxnSpPr>
              <p:cNvPr id="40" name="Curved Connector 39"/>
              <p:cNvCxnSpPr/>
              <p:nvPr/>
            </p:nvCxnSpPr>
            <p:spPr>
              <a:xfrm flipV="1">
                <a:off x="7551244" y="3229212"/>
                <a:ext cx="233386" cy="168383"/>
              </a:xfrm>
              <a:prstGeom prst="curvedConnector3">
                <a:avLst/>
              </a:prstGeom>
              <a:noFill/>
              <a:ln w="38100" cap="flat" cmpd="sng" algn="ctr">
                <a:solidFill>
                  <a:srgbClr val="FF0000"/>
                </a:solidFill>
                <a:prstDash val="solid"/>
                <a:miter lim="800000"/>
                <a:tailEnd type="triangle"/>
              </a:ln>
              <a:effectLst/>
            </p:spPr>
          </p:cxnSp>
          <p:sp>
            <p:nvSpPr>
              <p:cNvPr id="41" name="Flowchart: Alternate Process 40"/>
              <p:cNvSpPr/>
              <p:nvPr/>
            </p:nvSpPr>
            <p:spPr>
              <a:xfrm>
                <a:off x="7701065" y="3814417"/>
                <a:ext cx="293268" cy="104770"/>
              </a:xfrm>
              <a:prstGeom prst="flowChartAlternateProcess">
                <a:avLst/>
              </a:prstGeom>
              <a:solidFill>
                <a:srgbClr val="70AD47"/>
              </a:solidFill>
              <a:ln w="12700" cap="flat" cmpd="sng" algn="ct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cxnSp>
            <p:nvCxnSpPr>
              <p:cNvPr id="42" name="Curved Connector 41"/>
              <p:cNvCxnSpPr/>
              <p:nvPr/>
            </p:nvCxnSpPr>
            <p:spPr>
              <a:xfrm rot="10800000">
                <a:off x="7557358" y="3490823"/>
                <a:ext cx="421102" cy="334036"/>
              </a:xfrm>
              <a:prstGeom prst="curvedConnector3">
                <a:avLst>
                  <a:gd name="adj1" fmla="val 50000"/>
                </a:avLst>
              </a:prstGeom>
              <a:noFill/>
              <a:ln w="6350" cap="flat" cmpd="sng" algn="ctr">
                <a:solidFill>
                  <a:srgbClr val="5B9BD5"/>
                </a:solidFill>
                <a:prstDash val="solid"/>
                <a:miter lim="800000"/>
                <a:tailEnd type="triangle"/>
              </a:ln>
              <a:effectLst/>
            </p:spPr>
          </p:cxnSp>
        </p:grpSp>
        <p:sp>
          <p:nvSpPr>
            <p:cNvPr id="31" name="Rectangle 30"/>
            <p:cNvSpPr/>
            <p:nvPr/>
          </p:nvSpPr>
          <p:spPr>
            <a:xfrm>
              <a:off x="6604044" y="2028931"/>
              <a:ext cx="2415822" cy="411751"/>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i="1" dirty="0" err="1" smtClean="0">
                  <a:solidFill>
                    <a:srgbClr val="002060"/>
                  </a:solidFill>
                  <a:latin typeface="Calibri" panose="020F0502020204030204"/>
                </a:rPr>
                <a:t>file.path</a:t>
              </a:r>
              <a:r>
                <a:rPr lang="en-US" sz="1200" i="1" dirty="0" smtClean="0">
                  <a:solidFill>
                    <a:srgbClr val="002060"/>
                  </a:solidFill>
                  <a:latin typeface="Calibri" panose="020F0502020204030204"/>
                </a:rPr>
                <a:t> </a:t>
              </a:r>
              <a:r>
                <a:rPr lang="en-US" sz="1200" i="1" dirty="0" err="1" smtClean="0">
                  <a:solidFill>
                    <a:srgbClr val="002060"/>
                  </a:solidFill>
                  <a:latin typeface="Calibri" panose="020F0502020204030204"/>
                </a:rPr>
                <a:t>matchs</a:t>
              </a:r>
              <a:r>
                <a:rPr lang="en-US" sz="1200" i="1" dirty="0" smtClean="0">
                  <a:solidFill>
                    <a:srgbClr val="002060"/>
                  </a:solidFill>
                  <a:latin typeface="Calibri" panose="020F0502020204030204"/>
                </a:rPr>
                <a:t> “/foo/*”:</a:t>
              </a:r>
              <a:endParaRPr lang="en-US" sz="1200" i="1" dirty="0" smtClean="0">
                <a:solidFill>
                  <a:srgbClr val="00206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i="1" dirty="0" smtClean="0">
                  <a:solidFill>
                    <a:schemeClr val="accent5"/>
                  </a:solidFill>
                  <a:latin typeface="Calibri" panose="020F0502020204030204"/>
                </a:rPr>
                <a:t>accessCount</a:t>
              </a:r>
              <a:r>
                <a:rPr lang="en-US" sz="1200" i="1" dirty="0" smtClean="0">
                  <a:solidFill>
                    <a:srgbClr val="002060"/>
                  </a:solidFill>
                  <a:latin typeface="Calibri" panose="020F0502020204030204"/>
                </a:rPr>
                <a:t>(10min) &gt;= </a:t>
              </a:r>
              <a:r>
                <a:rPr lang="en-US" sz="1200" i="1" dirty="0">
                  <a:solidFill>
                    <a:srgbClr val="002060"/>
                  </a:solidFill>
                  <a:latin typeface="Calibri" panose="020F0502020204030204"/>
                </a:rPr>
                <a:t>3</a:t>
              </a:r>
              <a:r>
                <a:rPr kumimoji="0" lang="en-US" sz="1200" b="0" i="1" u="none" strike="noStrike" kern="1200" cap="none" spc="0" normalizeH="0" noProof="0" dirty="0" smtClean="0">
                  <a:ln>
                    <a:noFill/>
                  </a:ln>
                  <a:solidFill>
                    <a:srgbClr val="002060"/>
                  </a:solidFill>
                  <a:effectLst/>
                  <a:uLnTx/>
                  <a:uFillTx/>
                  <a:latin typeface="Calibri" panose="020F0502020204030204"/>
                </a:rPr>
                <a:t>  | cache</a:t>
              </a:r>
              <a:endParaRPr kumimoji="0" lang="en-US" sz="1200" b="0" i="1" u="none" strike="noStrike" kern="1200" cap="none" spc="0" normalizeH="0" baseline="0" noProof="0" dirty="0" smtClean="0">
                <a:ln>
                  <a:noFill/>
                </a:ln>
                <a:solidFill>
                  <a:srgbClr val="002060"/>
                </a:solidFill>
                <a:effectLst/>
                <a:uLnTx/>
                <a:uFillTx/>
                <a:latin typeface="Calibri" panose="020F0502020204030204"/>
              </a:endParaRPr>
            </a:p>
          </p:txBody>
        </p:sp>
      </p:grpSp>
      <p:sp>
        <p:nvSpPr>
          <p:cNvPr id="43" name="TextBox 42"/>
          <p:cNvSpPr txBox="1"/>
          <p:nvPr/>
        </p:nvSpPr>
        <p:spPr>
          <a:xfrm>
            <a:off x="5506295" y="1498017"/>
            <a:ext cx="2490300" cy="276999"/>
          </a:xfrm>
          <a:prstGeom prst="rect">
            <a:avLst/>
          </a:prstGeom>
          <a:noFill/>
        </p:spPr>
        <p:txBody>
          <a:bodyPr vert="horz" wrap="square" lIns="0" tIns="0" rIns="0" bIns="0" rtlCol="0">
            <a:spAutoFit/>
          </a:bodyPr>
          <a:lstStyle/>
          <a:p>
            <a:r>
              <a:rPr lang="en-US" b="1" dirty="0" smtClean="0">
                <a:solidFill>
                  <a:srgbClr val="003C71"/>
                </a:solidFill>
              </a:rPr>
              <a:t>User defined Rule</a:t>
            </a:r>
            <a:endParaRPr lang="en-US" b="1" dirty="0" smtClean="0">
              <a:solidFill>
                <a:srgbClr val="003C71"/>
              </a:solidFill>
            </a:endParaRPr>
          </a:p>
        </p:txBody>
      </p:sp>
      <p:sp>
        <p:nvSpPr>
          <p:cNvPr id="44" name="Down Arrow 43"/>
          <p:cNvSpPr/>
          <p:nvPr/>
        </p:nvSpPr>
        <p:spPr>
          <a:xfrm rot="2044113">
            <a:off x="5869715" y="1786412"/>
            <a:ext cx="343283" cy="612355"/>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Down Arrow 44"/>
          <p:cNvSpPr/>
          <p:nvPr/>
        </p:nvSpPr>
        <p:spPr>
          <a:xfrm rot="19373441">
            <a:off x="7031111" y="1813716"/>
            <a:ext cx="294635" cy="585305"/>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应用场景：冷数据存储</a:t>
            </a:r>
            <a:endParaRPr lang="zh-CN" altLang="en-US" dirty="0"/>
          </a:p>
        </p:txBody>
      </p:sp>
      <p:grpSp>
        <p:nvGrpSpPr>
          <p:cNvPr id="3" name="Group 2"/>
          <p:cNvGrpSpPr/>
          <p:nvPr/>
        </p:nvGrpSpPr>
        <p:grpSpPr>
          <a:xfrm>
            <a:off x="1578317" y="3553488"/>
            <a:ext cx="2329963" cy="1404148"/>
            <a:chOff x="232514" y="3215477"/>
            <a:chExt cx="2275109" cy="1404148"/>
          </a:xfrm>
        </p:grpSpPr>
        <p:sp>
          <p:nvSpPr>
            <p:cNvPr id="4" name="TextBox 3"/>
            <p:cNvSpPr txBox="1"/>
            <p:nvPr/>
          </p:nvSpPr>
          <p:spPr>
            <a:xfrm>
              <a:off x="1745876"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5"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99455" y="3539907"/>
              <a:ext cx="2072003" cy="1014304"/>
              <a:chOff x="1153391" y="4236773"/>
              <a:chExt cx="3377046" cy="1810735"/>
            </a:xfrm>
          </p:grpSpPr>
          <p:sp>
            <p:nvSpPr>
              <p:cNvPr id="8" name="Rectangle 7"/>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9" name="Rectangle 8"/>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0" name="Rectangle 9"/>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
          <p:nvSpPr>
            <p:cNvPr id="7" name="Flowchart: Alternate Process 6"/>
            <p:cNvSpPr/>
            <p:nvPr/>
          </p:nvSpPr>
          <p:spPr>
            <a:xfrm>
              <a:off x="1188822" y="3828788"/>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5801176" y="3540666"/>
            <a:ext cx="2275109" cy="1404148"/>
            <a:chOff x="3605499" y="3215477"/>
            <a:chExt cx="2275109" cy="1404148"/>
          </a:xfrm>
        </p:grpSpPr>
        <p:sp>
          <p:nvSpPr>
            <p:cNvPr id="12" name="TextBox 11"/>
            <p:cNvSpPr txBox="1"/>
            <p:nvPr/>
          </p:nvSpPr>
          <p:spPr>
            <a:xfrm>
              <a:off x="5118861"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13" name="Rectangle 12"/>
            <p:cNvSpPr/>
            <p:nvPr/>
          </p:nvSpPr>
          <p:spPr>
            <a:xfrm>
              <a:off x="3605499"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4" name="Group 13"/>
            <p:cNvGrpSpPr/>
            <p:nvPr/>
          </p:nvGrpSpPr>
          <p:grpSpPr>
            <a:xfrm>
              <a:off x="3672440" y="3539907"/>
              <a:ext cx="2072003" cy="1014304"/>
              <a:chOff x="1153391" y="4236773"/>
              <a:chExt cx="3377046" cy="1810735"/>
            </a:xfrm>
          </p:grpSpPr>
          <p:sp>
            <p:nvSpPr>
              <p:cNvPr id="18" name="Rectangle 17"/>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9" name="Rectangle 18"/>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0" name="Rectangle 19"/>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
          <p:nvSpPr>
            <p:cNvPr id="15" name="Flowchart: Alternate Process 14"/>
            <p:cNvSpPr/>
            <p:nvPr/>
          </p:nvSpPr>
          <p:spPr>
            <a:xfrm>
              <a:off x="4538871" y="3824859"/>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6" name="Flowchart: Alternate Process 15"/>
            <p:cNvSpPr/>
            <p:nvPr/>
          </p:nvSpPr>
          <p:spPr>
            <a:xfrm>
              <a:off x="5343519" y="4222438"/>
              <a:ext cx="293268" cy="104770"/>
            </a:xfrm>
            <a:prstGeom prst="flowChartAlternateProcess">
              <a:avLst/>
            </a:prstGeom>
            <a:solidFill>
              <a:srgbClr val="70AD47"/>
            </a:solidFill>
            <a:ln w="12700" cap="flat" cmpd="sng" algn="ctr">
              <a:solidFill>
                <a:sysClr val="windowText" lastClr="000000"/>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cxnSp>
          <p:nvCxnSpPr>
            <p:cNvPr id="17" name="Curved Connector 16"/>
            <p:cNvCxnSpPr/>
            <p:nvPr/>
          </p:nvCxnSpPr>
          <p:spPr>
            <a:xfrm rot="16200000" flipV="1">
              <a:off x="4977447" y="3747736"/>
              <a:ext cx="352469" cy="610731"/>
            </a:xfrm>
            <a:prstGeom prst="curvedConnector2">
              <a:avLst/>
            </a:prstGeom>
            <a:noFill/>
            <a:ln w="6350" cap="flat" cmpd="sng" algn="ctr">
              <a:solidFill>
                <a:srgbClr val="5B9BD5"/>
              </a:solidFill>
              <a:prstDash val="solid"/>
              <a:miter lim="800000"/>
              <a:headEnd type="stealth"/>
              <a:tailEnd type="none"/>
            </a:ln>
            <a:effectLst/>
          </p:spPr>
        </p:cxnSp>
      </p:grpSp>
      <p:sp>
        <p:nvSpPr>
          <p:cNvPr id="21" name="Rectangle 20"/>
          <p:cNvSpPr/>
          <p:nvPr/>
        </p:nvSpPr>
        <p:spPr>
          <a:xfrm>
            <a:off x="1578317" y="2445873"/>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endParaRPr lang="en-US" sz="1200" i="1" dirty="0">
              <a:solidFill>
                <a:srgbClr val="002060"/>
              </a:solidFill>
              <a:latin typeface="Calibri" panose="020F0502020204030204"/>
            </a:endParaRP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30d | archive</a:t>
            </a:r>
            <a:endParaRPr lang="en-US" sz="1200" i="1" dirty="0">
              <a:solidFill>
                <a:srgbClr val="002060"/>
              </a:solidFill>
              <a:latin typeface="Calibri" panose="020F0502020204030204"/>
            </a:endParaRPr>
          </a:p>
        </p:txBody>
      </p:sp>
      <p:sp>
        <p:nvSpPr>
          <p:cNvPr id="22" name="Rectangle 21"/>
          <p:cNvSpPr/>
          <p:nvPr/>
        </p:nvSpPr>
        <p:spPr>
          <a:xfrm>
            <a:off x="5801175" y="2666795"/>
            <a:ext cx="2205886"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endParaRPr lang="en-US" sz="1200" i="1" dirty="0">
              <a:solidFill>
                <a:srgbClr val="002060"/>
              </a:solidFill>
              <a:latin typeface="Calibri" panose="020F0502020204030204"/>
            </a:endParaRPr>
          </a:p>
          <a:p>
            <a:pPr lvl="0">
              <a:defRPr/>
            </a:pPr>
            <a:r>
              <a:rPr lang="en-US" sz="1200" i="1" dirty="0" err="1">
                <a:solidFill>
                  <a:srgbClr val="FF0000"/>
                </a:solidFill>
                <a:latin typeface="Calibri" panose="020F0502020204030204"/>
              </a:rPr>
              <a:t>accessCount</a:t>
            </a:r>
            <a:r>
              <a:rPr lang="en-US" sz="1200" i="1" dirty="0">
                <a:latin typeface="Calibri" panose="020F0502020204030204"/>
              </a:rPr>
              <a:t>(30d)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archive</a:t>
            </a:r>
            <a:endParaRPr lang="en-US" sz="1200" i="1" dirty="0">
              <a:solidFill>
                <a:srgbClr val="002060"/>
              </a:solidFill>
              <a:latin typeface="Calibri" panose="020F0502020204030204"/>
            </a:endParaRPr>
          </a:p>
        </p:txBody>
      </p:sp>
      <p:sp>
        <p:nvSpPr>
          <p:cNvPr id="23" name="TextBox 22"/>
          <p:cNvSpPr txBox="1"/>
          <p:nvPr/>
        </p:nvSpPr>
        <p:spPr>
          <a:xfrm>
            <a:off x="4062742" y="1730315"/>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endParaRPr lang="en-US" b="1" dirty="0" smtClean="0">
              <a:solidFill>
                <a:srgbClr val="003C71"/>
              </a:solidFill>
            </a:endParaRPr>
          </a:p>
        </p:txBody>
      </p:sp>
      <p:sp>
        <p:nvSpPr>
          <p:cNvPr id="24" name="Down Arrow 23"/>
          <p:cNvSpPr/>
          <p:nvPr/>
        </p:nvSpPr>
        <p:spPr>
          <a:xfrm rot="2044113">
            <a:off x="3987053" y="2006439"/>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p:cNvSpPr/>
          <p:nvPr/>
        </p:nvSpPr>
        <p:spPr>
          <a:xfrm rot="18941975">
            <a:off x="5297213" y="1961787"/>
            <a:ext cx="412681" cy="865919"/>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a:off x="4447047" y="4078416"/>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应用场景：</a:t>
            </a:r>
            <a:r>
              <a:rPr lang="zh-CN" altLang="en-US" dirty="0"/>
              <a:t>纠删码</a:t>
            </a:r>
            <a:endParaRPr lang="zh-CN" altLang="en-US" dirty="0"/>
          </a:p>
        </p:txBody>
      </p:sp>
      <p:sp>
        <p:nvSpPr>
          <p:cNvPr id="3" name="Rectangle 2"/>
          <p:cNvSpPr/>
          <p:nvPr/>
        </p:nvSpPr>
        <p:spPr>
          <a:xfrm>
            <a:off x="479460" y="2050833"/>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endParaRPr lang="en-US" sz="1200" i="1" dirty="0">
              <a:solidFill>
                <a:srgbClr val="002060"/>
              </a:solidFill>
              <a:latin typeface="Calibri" panose="020F0502020204030204"/>
            </a:endParaRP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30d | </a:t>
            </a:r>
            <a:r>
              <a:rPr lang="en-US" sz="1200" i="1" dirty="0" err="1" smtClean="0">
                <a:solidFill>
                  <a:srgbClr val="002060"/>
                </a:solidFill>
                <a:latin typeface="Calibri" panose="020F0502020204030204"/>
              </a:rPr>
              <a:t>erasure_code</a:t>
            </a:r>
            <a:endParaRPr lang="en-US" sz="1200" i="1" dirty="0">
              <a:solidFill>
                <a:srgbClr val="002060"/>
              </a:solidFill>
              <a:latin typeface="Calibri" panose="020F0502020204030204"/>
            </a:endParaRPr>
          </a:p>
        </p:txBody>
      </p:sp>
      <p:sp>
        <p:nvSpPr>
          <p:cNvPr id="4" name="Rectangle 3"/>
          <p:cNvSpPr/>
          <p:nvPr/>
        </p:nvSpPr>
        <p:spPr>
          <a:xfrm>
            <a:off x="5720288" y="2054691"/>
            <a:ext cx="2978530"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endParaRPr lang="en-US" sz="1200" i="1" dirty="0">
              <a:solidFill>
                <a:srgbClr val="002060"/>
              </a:solidFill>
              <a:latin typeface="Calibri" panose="020F0502020204030204"/>
            </a:endParaRPr>
          </a:p>
          <a:p>
            <a:pPr lvl="0">
              <a:defRPr/>
            </a:pPr>
            <a:r>
              <a:rPr lang="en-US" sz="1200" i="1" dirty="0">
                <a:solidFill>
                  <a:srgbClr val="FF0000"/>
                </a:solidFill>
                <a:latin typeface="Calibri" panose="020F0502020204030204"/>
              </a:rPr>
              <a:t>accessCount</a:t>
            </a:r>
            <a:r>
              <a:rPr lang="en-US" sz="1200" i="1" dirty="0">
                <a:latin typeface="Calibri" panose="020F0502020204030204"/>
              </a:rPr>
              <a:t>(30d)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t>
            </a:r>
            <a:r>
              <a:rPr lang="en-US" sz="1200" i="1" dirty="0" err="1" smtClean="0">
                <a:solidFill>
                  <a:srgbClr val="002060"/>
                </a:solidFill>
                <a:latin typeface="Calibri" panose="020F0502020204030204"/>
              </a:rPr>
              <a:t>erasure_code</a:t>
            </a:r>
            <a:endParaRPr lang="en-US" sz="1200" i="1" dirty="0">
              <a:solidFill>
                <a:srgbClr val="002060"/>
              </a:solidFill>
              <a:latin typeface="Calibri" panose="020F0502020204030204"/>
            </a:endParaRPr>
          </a:p>
        </p:txBody>
      </p:sp>
      <p:sp>
        <p:nvSpPr>
          <p:cNvPr id="5" name="TextBox 4"/>
          <p:cNvSpPr txBox="1"/>
          <p:nvPr/>
        </p:nvSpPr>
        <p:spPr>
          <a:xfrm>
            <a:off x="3323205" y="1494936"/>
            <a:ext cx="2301739" cy="276999"/>
          </a:xfrm>
          <a:prstGeom prst="rect">
            <a:avLst/>
          </a:prstGeom>
          <a:noFill/>
        </p:spPr>
        <p:txBody>
          <a:bodyPr vert="horz" wrap="square" lIns="0" tIns="0" rIns="0" bIns="0" rtlCol="0">
            <a:spAutoFit/>
          </a:bodyPr>
          <a:lstStyle/>
          <a:p>
            <a:r>
              <a:rPr lang="en-US" b="1" dirty="0" smtClean="0">
                <a:solidFill>
                  <a:srgbClr val="003C71"/>
                </a:solidFill>
              </a:rPr>
              <a:t>User defined Rule</a:t>
            </a:r>
            <a:endParaRPr lang="en-US" b="1" dirty="0" smtClean="0">
              <a:solidFill>
                <a:srgbClr val="003C71"/>
              </a:solidFill>
            </a:endParaRPr>
          </a:p>
        </p:txBody>
      </p:sp>
      <p:sp>
        <p:nvSpPr>
          <p:cNvPr id="6" name="Down Arrow 5"/>
          <p:cNvSpPr/>
          <p:nvPr/>
        </p:nvSpPr>
        <p:spPr>
          <a:xfrm rot="4165870">
            <a:off x="2998027" y="1688366"/>
            <a:ext cx="407123" cy="768098"/>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rot="18010822">
            <a:off x="5049685" y="1749739"/>
            <a:ext cx="403439" cy="737806"/>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2690444" y="2278414"/>
            <a:ext cx="3654938" cy="2824892"/>
            <a:chOff x="636596" y="1457840"/>
            <a:chExt cx="6044574" cy="4323570"/>
          </a:xfrm>
        </p:grpSpPr>
        <p:pic>
          <p:nvPicPr>
            <p:cNvPr id="9" name="Picture 4" descr="Related im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2917" y="1457840"/>
              <a:ext cx="809395" cy="81344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36596" y="1471813"/>
              <a:ext cx="6044574" cy="4309597"/>
              <a:chOff x="636596" y="1471813"/>
              <a:chExt cx="6044574" cy="4309597"/>
            </a:xfrm>
          </p:grpSpPr>
          <p:sp>
            <p:nvSpPr>
              <p:cNvPr id="11" name="TextBox 10"/>
              <p:cNvSpPr txBox="1"/>
              <p:nvPr/>
            </p:nvSpPr>
            <p:spPr>
              <a:xfrm>
                <a:off x="2166898" y="2260696"/>
                <a:ext cx="1237151" cy="332951"/>
              </a:xfrm>
              <a:prstGeom prst="rect">
                <a:avLst/>
              </a:prstGeom>
              <a:noFill/>
              <a:ln>
                <a:solidFill>
                  <a:schemeClr val="accent1">
                    <a:shade val="50000"/>
                  </a:schemeClr>
                </a:solidFill>
              </a:ln>
            </p:spPr>
            <p:txBody>
              <a:bodyPr wrap="square" rtlCol="0">
                <a:spAutoFit/>
              </a:bodyPr>
              <a:lstStyle/>
              <a:p>
                <a:r>
                  <a:rPr lang="en-US" sz="700" dirty="0">
                    <a:solidFill>
                      <a:srgbClr val="7030A0"/>
                    </a:solidFill>
                  </a:rPr>
                  <a:t>3 Replica</a:t>
                </a:r>
                <a:r>
                  <a:rPr lang="en-US" sz="600" dirty="0">
                    <a:solidFill>
                      <a:srgbClr val="7030A0"/>
                    </a:solidFill>
                  </a:rPr>
                  <a:t> </a:t>
                </a:r>
                <a:r>
                  <a:rPr lang="en-US" sz="700" dirty="0">
                    <a:solidFill>
                      <a:srgbClr val="7030A0"/>
                    </a:solidFill>
                  </a:rPr>
                  <a:t>*</a:t>
                </a:r>
                <a:endParaRPr lang="en-US" sz="700" dirty="0">
                  <a:solidFill>
                    <a:srgbClr val="7030A0"/>
                  </a:solidFill>
                </a:endParaRPr>
              </a:p>
            </p:txBody>
          </p:sp>
          <p:sp>
            <p:nvSpPr>
              <p:cNvPr id="12" name="TextBox 11"/>
              <p:cNvSpPr txBox="1"/>
              <p:nvPr/>
            </p:nvSpPr>
            <p:spPr>
              <a:xfrm>
                <a:off x="4621146" y="2226812"/>
                <a:ext cx="2060024" cy="332951"/>
              </a:xfrm>
              <a:prstGeom prst="rect">
                <a:avLst/>
              </a:prstGeom>
              <a:noFill/>
              <a:ln>
                <a:solidFill>
                  <a:schemeClr val="accent1">
                    <a:shade val="50000"/>
                  </a:schemeClr>
                </a:solidFill>
              </a:ln>
            </p:spPr>
            <p:txBody>
              <a:bodyPr wrap="square" rtlCol="0">
                <a:spAutoFit/>
              </a:bodyPr>
              <a:lstStyle/>
              <a:p>
                <a:r>
                  <a:rPr lang="en-US" sz="700" dirty="0">
                    <a:solidFill>
                      <a:srgbClr val="7030A0"/>
                    </a:solidFill>
                  </a:rPr>
                  <a:t>Erasure Coding RS(6,3)</a:t>
                </a:r>
                <a:endParaRPr lang="en-US" sz="700" dirty="0">
                  <a:solidFill>
                    <a:srgbClr val="7030A0"/>
                  </a:solidFill>
                </a:endParaRPr>
              </a:p>
            </p:txBody>
          </p:sp>
          <p:pic>
            <p:nvPicPr>
              <p:cNvPr id="13" name="Picture 4" descr="Related im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1598" y="1471813"/>
                <a:ext cx="809395" cy="813442"/>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a:xfrm>
                <a:off x="1767754" y="2273958"/>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Down Arrow 14"/>
              <p:cNvSpPr/>
              <p:nvPr/>
            </p:nvSpPr>
            <p:spPr>
              <a:xfrm>
                <a:off x="4636632" y="4566594"/>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Down Arrow 15"/>
              <p:cNvSpPr/>
              <p:nvPr/>
            </p:nvSpPr>
            <p:spPr>
              <a:xfrm>
                <a:off x="4224462" y="2233809"/>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Down Arrow 16"/>
              <p:cNvSpPr/>
              <p:nvPr/>
            </p:nvSpPr>
            <p:spPr>
              <a:xfrm>
                <a:off x="1765665" y="4514127"/>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p:cNvGrpSpPr/>
              <p:nvPr/>
            </p:nvGrpSpPr>
            <p:grpSpPr>
              <a:xfrm>
                <a:off x="636596" y="2688202"/>
                <a:ext cx="2402168" cy="1800671"/>
                <a:chOff x="636596" y="2688202"/>
                <a:chExt cx="3881336" cy="1977380"/>
              </a:xfrm>
            </p:grpSpPr>
            <p:grpSp>
              <p:nvGrpSpPr>
                <p:cNvPr id="36" name="Group 35"/>
                <p:cNvGrpSpPr/>
                <p:nvPr/>
              </p:nvGrpSpPr>
              <p:grpSpPr>
                <a:xfrm>
                  <a:off x="1040525" y="2923160"/>
                  <a:ext cx="3134711" cy="315312"/>
                  <a:chOff x="1040525" y="2514599"/>
                  <a:chExt cx="3134711" cy="315312"/>
                </a:xfrm>
              </p:grpSpPr>
              <p:sp>
                <p:nvSpPr>
                  <p:cNvPr id="53" name="Rectangle 52"/>
                  <p:cNvSpPr/>
                  <p:nvPr/>
                </p:nvSpPr>
                <p:spPr>
                  <a:xfrm>
                    <a:off x="1040525"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endParaRPr lang="en-US" sz="1350" dirty="0"/>
                  </a:p>
                </p:txBody>
              </p:sp>
              <p:sp>
                <p:nvSpPr>
                  <p:cNvPr id="54" name="Rectangle 53"/>
                  <p:cNvSpPr/>
                  <p:nvPr/>
                </p:nvSpPr>
                <p:spPr>
                  <a:xfrm>
                    <a:off x="1610711"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endParaRPr lang="en-US" sz="1350" dirty="0"/>
                  </a:p>
                </p:txBody>
              </p:sp>
              <p:sp>
                <p:nvSpPr>
                  <p:cNvPr id="55" name="Rectangle 54"/>
                  <p:cNvSpPr/>
                  <p:nvPr/>
                </p:nvSpPr>
                <p:spPr>
                  <a:xfrm>
                    <a:off x="2180897"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endParaRPr lang="en-US" sz="1350" dirty="0"/>
                  </a:p>
                </p:txBody>
              </p:sp>
              <p:sp>
                <p:nvSpPr>
                  <p:cNvPr id="56" name="Rectangle 55"/>
                  <p:cNvSpPr/>
                  <p:nvPr/>
                </p:nvSpPr>
                <p:spPr>
                  <a:xfrm>
                    <a:off x="2751083"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endParaRPr lang="en-US" sz="1350" dirty="0"/>
                  </a:p>
                </p:txBody>
              </p:sp>
              <p:sp>
                <p:nvSpPr>
                  <p:cNvPr id="57" name="Rectangle 56"/>
                  <p:cNvSpPr/>
                  <p:nvPr/>
                </p:nvSpPr>
                <p:spPr>
                  <a:xfrm>
                    <a:off x="3281856"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endParaRPr lang="en-US" sz="1350" dirty="0"/>
                  </a:p>
                </p:txBody>
              </p:sp>
              <p:sp>
                <p:nvSpPr>
                  <p:cNvPr id="58" name="Rectangle 57"/>
                  <p:cNvSpPr/>
                  <p:nvPr/>
                </p:nvSpPr>
                <p:spPr>
                  <a:xfrm>
                    <a:off x="3812629"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endParaRPr lang="en-US" sz="1350" dirty="0"/>
                  </a:p>
                </p:txBody>
              </p:sp>
            </p:grpSp>
            <p:grpSp>
              <p:nvGrpSpPr>
                <p:cNvPr id="37" name="Group 36"/>
                <p:cNvGrpSpPr/>
                <p:nvPr/>
              </p:nvGrpSpPr>
              <p:grpSpPr>
                <a:xfrm>
                  <a:off x="1038680" y="3806650"/>
                  <a:ext cx="3134711" cy="315312"/>
                  <a:chOff x="1040525" y="2514599"/>
                  <a:chExt cx="3134711" cy="315312"/>
                </a:xfrm>
              </p:grpSpPr>
              <p:sp>
                <p:nvSpPr>
                  <p:cNvPr id="47" name="Rectangle 46"/>
                  <p:cNvSpPr/>
                  <p:nvPr/>
                </p:nvSpPr>
                <p:spPr>
                  <a:xfrm>
                    <a:off x="1040525"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endParaRPr lang="en-US" sz="1350" dirty="0"/>
                  </a:p>
                </p:txBody>
              </p:sp>
              <p:sp>
                <p:nvSpPr>
                  <p:cNvPr id="48" name="Rectangle 47"/>
                  <p:cNvSpPr/>
                  <p:nvPr/>
                </p:nvSpPr>
                <p:spPr>
                  <a:xfrm>
                    <a:off x="1610711"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endParaRPr lang="en-US" sz="1350" dirty="0"/>
                  </a:p>
                </p:txBody>
              </p:sp>
              <p:sp>
                <p:nvSpPr>
                  <p:cNvPr id="49" name="Rectangle 48"/>
                  <p:cNvSpPr/>
                  <p:nvPr/>
                </p:nvSpPr>
                <p:spPr>
                  <a:xfrm>
                    <a:off x="2180897"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endParaRPr lang="en-US" sz="1350" dirty="0"/>
                  </a:p>
                </p:txBody>
              </p:sp>
              <p:sp>
                <p:nvSpPr>
                  <p:cNvPr id="50" name="Rectangle 49"/>
                  <p:cNvSpPr/>
                  <p:nvPr/>
                </p:nvSpPr>
                <p:spPr>
                  <a:xfrm>
                    <a:off x="2751083"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endParaRPr lang="en-US" sz="1350" dirty="0"/>
                  </a:p>
                </p:txBody>
              </p:sp>
              <p:sp>
                <p:nvSpPr>
                  <p:cNvPr id="51" name="Rectangle 50"/>
                  <p:cNvSpPr/>
                  <p:nvPr/>
                </p:nvSpPr>
                <p:spPr>
                  <a:xfrm>
                    <a:off x="3281856" y="2514599"/>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endParaRPr lang="en-US" sz="1350" dirty="0"/>
                  </a:p>
                </p:txBody>
              </p:sp>
              <p:sp>
                <p:nvSpPr>
                  <p:cNvPr id="52" name="Rectangle 51"/>
                  <p:cNvSpPr/>
                  <p:nvPr/>
                </p:nvSpPr>
                <p:spPr>
                  <a:xfrm>
                    <a:off x="3812629" y="2514599"/>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endParaRPr lang="en-US" sz="1350" dirty="0"/>
                  </a:p>
                </p:txBody>
              </p:sp>
            </p:grpSp>
            <p:grpSp>
              <p:nvGrpSpPr>
                <p:cNvPr id="38" name="Group 37"/>
                <p:cNvGrpSpPr/>
                <p:nvPr/>
              </p:nvGrpSpPr>
              <p:grpSpPr>
                <a:xfrm>
                  <a:off x="1038680" y="4220037"/>
                  <a:ext cx="3134711" cy="315312"/>
                  <a:chOff x="1040525" y="2514599"/>
                  <a:chExt cx="3134711" cy="315312"/>
                </a:xfrm>
              </p:grpSpPr>
              <p:sp>
                <p:nvSpPr>
                  <p:cNvPr id="41" name="Rectangle 40"/>
                  <p:cNvSpPr/>
                  <p:nvPr/>
                </p:nvSpPr>
                <p:spPr>
                  <a:xfrm>
                    <a:off x="1040525"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endParaRPr lang="en-US" sz="1350" dirty="0"/>
                  </a:p>
                </p:txBody>
              </p:sp>
              <p:sp>
                <p:nvSpPr>
                  <p:cNvPr id="42" name="Rectangle 41"/>
                  <p:cNvSpPr/>
                  <p:nvPr/>
                </p:nvSpPr>
                <p:spPr>
                  <a:xfrm>
                    <a:off x="1610711"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endParaRPr lang="en-US" sz="1350" dirty="0"/>
                  </a:p>
                </p:txBody>
              </p:sp>
              <p:sp>
                <p:nvSpPr>
                  <p:cNvPr id="43" name="Rectangle 42"/>
                  <p:cNvSpPr/>
                  <p:nvPr/>
                </p:nvSpPr>
                <p:spPr>
                  <a:xfrm>
                    <a:off x="2180897"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endParaRPr lang="en-US" sz="1350" dirty="0"/>
                  </a:p>
                </p:txBody>
              </p:sp>
              <p:sp>
                <p:nvSpPr>
                  <p:cNvPr id="44" name="Rectangle 43"/>
                  <p:cNvSpPr/>
                  <p:nvPr/>
                </p:nvSpPr>
                <p:spPr>
                  <a:xfrm>
                    <a:off x="2751083"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endParaRPr lang="en-US" sz="1350" dirty="0"/>
                  </a:p>
                </p:txBody>
              </p:sp>
              <p:sp>
                <p:nvSpPr>
                  <p:cNvPr id="45" name="Rectangle 44"/>
                  <p:cNvSpPr/>
                  <p:nvPr/>
                </p:nvSpPr>
                <p:spPr>
                  <a:xfrm>
                    <a:off x="3281856" y="2514599"/>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endParaRPr lang="en-US" sz="1350" dirty="0"/>
                  </a:p>
                </p:txBody>
              </p:sp>
              <p:sp>
                <p:nvSpPr>
                  <p:cNvPr id="46" name="Rectangle 45"/>
                  <p:cNvSpPr/>
                  <p:nvPr/>
                </p:nvSpPr>
                <p:spPr>
                  <a:xfrm>
                    <a:off x="3812629" y="2514599"/>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endParaRPr lang="en-US" sz="1350" dirty="0"/>
                  </a:p>
                </p:txBody>
              </p:sp>
            </p:grpSp>
            <p:sp>
              <p:nvSpPr>
                <p:cNvPr id="39" name="Plus 38"/>
                <p:cNvSpPr/>
                <p:nvPr/>
              </p:nvSpPr>
              <p:spPr>
                <a:xfrm>
                  <a:off x="2259838" y="3320192"/>
                  <a:ext cx="457200" cy="408561"/>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p:nvSpPr>
              <p:spPr>
                <a:xfrm>
                  <a:off x="636596" y="2688202"/>
                  <a:ext cx="3881336" cy="1977380"/>
                </a:xfrm>
                <a:prstGeom prst="rect">
                  <a:avLst/>
                </a:prstGeom>
                <a:noFill/>
                <a:ln w="9525">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p:cNvGrpSpPr/>
              <p:nvPr/>
            </p:nvGrpSpPr>
            <p:grpSpPr>
              <a:xfrm>
                <a:off x="3687474" y="2708697"/>
                <a:ext cx="2598074" cy="1805430"/>
                <a:chOff x="5804311" y="2711067"/>
                <a:chExt cx="3881336" cy="1977380"/>
              </a:xfrm>
            </p:grpSpPr>
            <p:grpSp>
              <p:nvGrpSpPr>
                <p:cNvPr id="23" name="Group 22"/>
                <p:cNvGrpSpPr/>
                <p:nvPr/>
              </p:nvGrpSpPr>
              <p:grpSpPr>
                <a:xfrm>
                  <a:off x="6192942" y="2928509"/>
                  <a:ext cx="3134711" cy="315312"/>
                  <a:chOff x="1040525" y="2514599"/>
                  <a:chExt cx="3134711" cy="315312"/>
                </a:xfrm>
              </p:grpSpPr>
              <p:sp>
                <p:nvSpPr>
                  <p:cNvPr id="30" name="Rectangle 29"/>
                  <p:cNvSpPr/>
                  <p:nvPr/>
                </p:nvSpPr>
                <p:spPr>
                  <a:xfrm>
                    <a:off x="1040525"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endParaRPr lang="en-US" sz="1350" dirty="0"/>
                  </a:p>
                </p:txBody>
              </p:sp>
              <p:sp>
                <p:nvSpPr>
                  <p:cNvPr id="31" name="Rectangle 30"/>
                  <p:cNvSpPr/>
                  <p:nvPr/>
                </p:nvSpPr>
                <p:spPr>
                  <a:xfrm>
                    <a:off x="1610711"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endParaRPr lang="en-US" sz="1350" dirty="0"/>
                  </a:p>
                </p:txBody>
              </p:sp>
              <p:sp>
                <p:nvSpPr>
                  <p:cNvPr id="32" name="Rectangle 31"/>
                  <p:cNvSpPr/>
                  <p:nvPr/>
                </p:nvSpPr>
                <p:spPr>
                  <a:xfrm>
                    <a:off x="2180897"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endParaRPr lang="en-US" sz="1350" dirty="0"/>
                  </a:p>
                </p:txBody>
              </p:sp>
              <p:sp>
                <p:nvSpPr>
                  <p:cNvPr id="33" name="Rectangle 32"/>
                  <p:cNvSpPr/>
                  <p:nvPr/>
                </p:nvSpPr>
                <p:spPr>
                  <a:xfrm>
                    <a:off x="2751083"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endParaRPr lang="en-US" sz="1350" dirty="0"/>
                  </a:p>
                </p:txBody>
              </p:sp>
              <p:sp>
                <p:nvSpPr>
                  <p:cNvPr id="34" name="Rectangle 33"/>
                  <p:cNvSpPr/>
                  <p:nvPr/>
                </p:nvSpPr>
                <p:spPr>
                  <a:xfrm>
                    <a:off x="3281856"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endParaRPr lang="en-US" sz="1350" dirty="0"/>
                  </a:p>
                </p:txBody>
              </p:sp>
              <p:sp>
                <p:nvSpPr>
                  <p:cNvPr id="35" name="Rectangle 34"/>
                  <p:cNvSpPr/>
                  <p:nvPr/>
                </p:nvSpPr>
                <p:spPr>
                  <a:xfrm>
                    <a:off x="3812629"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endParaRPr lang="en-US" sz="1350" dirty="0"/>
                  </a:p>
                </p:txBody>
              </p:sp>
            </p:grpSp>
            <p:grpSp>
              <p:nvGrpSpPr>
                <p:cNvPr id="24" name="Group 23"/>
                <p:cNvGrpSpPr/>
                <p:nvPr/>
              </p:nvGrpSpPr>
              <p:grpSpPr>
                <a:xfrm>
                  <a:off x="7080169" y="3819222"/>
                  <a:ext cx="1502979" cy="315311"/>
                  <a:chOff x="1040525" y="2514600"/>
                  <a:chExt cx="1502979" cy="315311"/>
                </a:xfrm>
              </p:grpSpPr>
              <p:sp>
                <p:nvSpPr>
                  <p:cNvPr id="27" name="Rectangle 26"/>
                  <p:cNvSpPr/>
                  <p:nvPr/>
                </p:nvSpPr>
                <p:spPr>
                  <a:xfrm>
                    <a:off x="1040525"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7</a:t>
                    </a:r>
                    <a:endParaRPr lang="en-US" sz="1350" dirty="0"/>
                  </a:p>
                </p:txBody>
              </p:sp>
              <p:sp>
                <p:nvSpPr>
                  <p:cNvPr id="28" name="Rectangle 27"/>
                  <p:cNvSpPr/>
                  <p:nvPr/>
                </p:nvSpPr>
                <p:spPr>
                  <a:xfrm>
                    <a:off x="1610711"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8</a:t>
                    </a:r>
                    <a:endParaRPr lang="en-US" sz="1350" dirty="0"/>
                  </a:p>
                </p:txBody>
              </p:sp>
              <p:sp>
                <p:nvSpPr>
                  <p:cNvPr id="29" name="Rectangle 28"/>
                  <p:cNvSpPr/>
                  <p:nvPr/>
                </p:nvSpPr>
                <p:spPr>
                  <a:xfrm>
                    <a:off x="2180897"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9</a:t>
                    </a:r>
                    <a:endParaRPr lang="en-US" sz="1350" dirty="0"/>
                  </a:p>
                </p:txBody>
              </p:sp>
            </p:grpSp>
            <p:sp>
              <p:nvSpPr>
                <p:cNvPr id="25" name="Plus 24"/>
                <p:cNvSpPr/>
                <p:nvPr/>
              </p:nvSpPr>
              <p:spPr>
                <a:xfrm>
                  <a:off x="7680684" y="3327241"/>
                  <a:ext cx="457200" cy="408561"/>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5804311" y="2711067"/>
                  <a:ext cx="3881336" cy="1977380"/>
                </a:xfrm>
                <a:prstGeom prst="rect">
                  <a:avLst/>
                </a:prstGeom>
                <a:noFill/>
                <a:ln w="9525">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 name="Group 19"/>
              <p:cNvGrpSpPr/>
              <p:nvPr/>
            </p:nvGrpSpPr>
            <p:grpSpPr>
              <a:xfrm>
                <a:off x="651744" y="4629623"/>
                <a:ext cx="5648952" cy="1151787"/>
                <a:chOff x="2314695" y="4944034"/>
                <a:chExt cx="5769474" cy="1200508"/>
              </a:xfrm>
            </p:grpSpPr>
            <p:sp>
              <p:nvSpPr>
                <p:cNvPr id="21" name="Rectangle 20"/>
                <p:cNvSpPr/>
                <p:nvPr/>
              </p:nvSpPr>
              <p:spPr>
                <a:xfrm>
                  <a:off x="2314695" y="5307823"/>
                  <a:ext cx="5769474" cy="418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7030A0"/>
                      </a:solidFill>
                    </a:rPr>
                    <a:t>Erasure  Coding  saves </a:t>
                  </a:r>
                  <a:r>
                    <a:rPr lang="en-US" sz="900" dirty="0" smtClean="0">
                      <a:solidFill>
                        <a:srgbClr val="7030A0"/>
                      </a:solidFill>
                    </a:rPr>
                    <a:t>     </a:t>
                  </a:r>
                  <a:r>
                    <a:rPr lang="en-US" sz="1100" dirty="0">
                      <a:solidFill>
                        <a:srgbClr val="C00000"/>
                      </a:solidFill>
                    </a:rPr>
                    <a:t>50%</a:t>
                  </a:r>
                  <a:r>
                    <a:rPr lang="en-US" sz="900" dirty="0">
                      <a:solidFill>
                        <a:srgbClr val="7030A0"/>
                      </a:solidFill>
                    </a:rPr>
                    <a:t>  </a:t>
                  </a:r>
                  <a:r>
                    <a:rPr lang="en-US" sz="900" dirty="0" smtClean="0">
                      <a:solidFill>
                        <a:srgbClr val="7030A0"/>
                      </a:solidFill>
                    </a:rPr>
                    <a:t>   space  </a:t>
                  </a:r>
                  <a:r>
                    <a:rPr lang="en-US" sz="900" dirty="0">
                      <a:solidFill>
                        <a:srgbClr val="7030A0"/>
                      </a:solidFill>
                    </a:rPr>
                    <a:t>than 3 Replica</a:t>
                  </a:r>
                  <a:endParaRPr lang="en-US" sz="900" dirty="0">
                    <a:solidFill>
                      <a:srgbClr val="7030A0"/>
                    </a:solidFill>
                  </a:endParaRPr>
                </a:p>
              </p:txBody>
            </p:sp>
            <p:sp>
              <p:nvSpPr>
                <p:cNvPr id="22" name="Explosion 1 21"/>
                <p:cNvSpPr/>
                <p:nvPr/>
              </p:nvSpPr>
              <p:spPr>
                <a:xfrm>
                  <a:off x="4585530" y="4944034"/>
                  <a:ext cx="1394269" cy="1200508"/>
                </a:xfrm>
                <a:prstGeom prst="irregularSeal1">
                  <a:avLst/>
                </a:prstGeom>
                <a:solidFill>
                  <a:srgbClr val="C0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Alluxio</a:t>
            </a:r>
            <a:endParaRPr lang="zh-CN" altLang="en-US" dirty="0"/>
          </a:p>
        </p:txBody>
      </p:sp>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27021" y="1351163"/>
            <a:ext cx="7864709" cy="381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1"/>
          <p:cNvSpPr txBox="1"/>
          <p:nvPr/>
        </p:nvSpPr>
        <p:spPr>
          <a:xfrm>
            <a:off x="496622" y="2460432"/>
            <a:ext cx="2732343" cy="2012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smtClean="0">
                <a:solidFill>
                  <a:srgbClr val="FF0000"/>
                </a:solidFill>
                <a:latin typeface="+mn-lt"/>
                <a:ea typeface="+mn-ea"/>
                <a:cs typeface="+mn-cs"/>
              </a:rPr>
              <a:t>现在</a:t>
            </a:r>
            <a:r>
              <a:rPr lang="zh-CN" altLang="en-US" sz="2000" dirty="0" smtClean="0">
                <a:latin typeface="+mn-lt"/>
                <a:ea typeface="+mn-ea"/>
                <a:cs typeface="+mn-cs"/>
              </a:rPr>
              <a:t>的大数据生态系统</a:t>
            </a:r>
            <a:endParaRPr lang="en-US" altLang="zh-CN" sz="2000" dirty="0" smtClean="0">
              <a:latin typeface="+mn-lt"/>
              <a:ea typeface="+mn-ea"/>
              <a:cs typeface="+mn-cs"/>
            </a:endParaRPr>
          </a:p>
          <a:p>
            <a:endParaRPr lang="en-US" altLang="zh-CN" sz="1800" dirty="0" smtClean="0">
              <a:latin typeface="+mn-lt"/>
              <a:ea typeface="+mn-ea"/>
              <a:cs typeface="+mn-cs"/>
            </a:endParaRPr>
          </a:p>
          <a:p>
            <a:pPr marL="285750" indent="-285750">
              <a:buFont typeface="Wingdings" panose="05000000000000000000" pitchFamily="2" charset="2"/>
              <a:buChar char="§"/>
            </a:pPr>
            <a:r>
              <a:rPr lang="zh-CN" altLang="en-US" sz="1800" dirty="0" smtClean="0"/>
              <a:t>多种计算框架</a:t>
            </a:r>
            <a:endParaRPr lang="en-US" altLang="zh-CN" sz="1800" dirty="0" smtClean="0"/>
          </a:p>
          <a:p>
            <a:pPr marL="285750" indent="-285750">
              <a:buFont typeface="Wingdings" panose="05000000000000000000" pitchFamily="2" charset="2"/>
              <a:buChar char="§"/>
            </a:pPr>
            <a:r>
              <a:rPr lang="zh-CN" altLang="en-US" sz="1800" dirty="0" smtClean="0"/>
              <a:t>多种存储系统</a:t>
            </a:r>
            <a:endParaRPr lang="en-US" altLang="zh-CN" sz="1800" dirty="0" smtClean="0"/>
          </a:p>
          <a:p>
            <a:pPr marL="285750" indent="-285750">
              <a:buFont typeface="Wingdings" panose="05000000000000000000" pitchFamily="2" charset="2"/>
              <a:buChar char="§"/>
            </a:pPr>
            <a:r>
              <a:rPr lang="zh-CN" altLang="en-US" sz="1800" dirty="0" smtClean="0"/>
              <a:t>实时处理 </a:t>
            </a:r>
            <a:r>
              <a:rPr lang="en-US" altLang="zh-CN" sz="1800" dirty="0" smtClean="0"/>
              <a:t>and </a:t>
            </a:r>
            <a:r>
              <a:rPr lang="zh-CN" altLang="en-US" sz="1800" dirty="0" smtClean="0"/>
              <a:t>批处理</a:t>
            </a:r>
            <a:endParaRPr lang="en-US" altLang="zh-CN" sz="1800" dirty="0" smtClean="0"/>
          </a:p>
          <a:p>
            <a:pPr marL="285750" indent="-285750">
              <a:buFont typeface="Wingdings" panose="05000000000000000000" pitchFamily="2" charset="2"/>
              <a:buChar char="§"/>
            </a:pPr>
            <a:r>
              <a:rPr lang="zh-CN" altLang="en-US" sz="1800" dirty="0"/>
              <a:t>流</a:t>
            </a:r>
            <a:r>
              <a:rPr lang="zh-CN" altLang="en-US" sz="1800" dirty="0" smtClean="0"/>
              <a:t>计算 </a:t>
            </a:r>
            <a:r>
              <a:rPr lang="en-US" altLang="zh-CN" sz="1800" dirty="0" smtClean="0"/>
              <a:t>and </a:t>
            </a:r>
            <a:r>
              <a:rPr lang="zh-CN" altLang="en-US" sz="1800" dirty="0" smtClean="0"/>
              <a:t>离线计算</a:t>
            </a:r>
            <a:endParaRPr lang="en-US" altLang="zh-CN" sz="1800" dirty="0" smtClean="0"/>
          </a:p>
          <a:p>
            <a:pPr marL="285750" indent="-285750">
              <a:buFont typeface="Wingdings" panose="05000000000000000000" pitchFamily="2" charset="2"/>
              <a:buChar char="§"/>
            </a:pPr>
            <a:endParaRPr lang="en-US" altLang="zh-CN" sz="1800" dirty="0"/>
          </a:p>
        </p:txBody>
      </p:sp>
      <p:sp>
        <p:nvSpPr>
          <p:cNvPr id="5" name="Title 11"/>
          <p:cNvSpPr txBox="1"/>
          <p:nvPr/>
        </p:nvSpPr>
        <p:spPr>
          <a:xfrm>
            <a:off x="496622" y="5612322"/>
            <a:ext cx="10995107" cy="6627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dirty="0" err="1">
                <a:solidFill>
                  <a:srgbClr val="FF0000"/>
                </a:solidFill>
              </a:rPr>
              <a:t>Alluxio</a:t>
            </a:r>
            <a:r>
              <a:rPr lang="zh-CN" altLang="en-US" sz="1800" dirty="0"/>
              <a:t>是一个基于内存的分布式文件系统，它是架构在底层分布式文件系统和上层分布式计算框架之间的一个中间件，使任何应用以内存级速度进行文件系统上的数据交换。</a:t>
            </a:r>
            <a:endParaRPr lang="en-US" altLang="zh-CN"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支持</a:t>
            </a:r>
            <a:r>
              <a:rPr lang="en-US" altLang="zh-CN" dirty="0" err="1" smtClean="0"/>
              <a:t>Alluxio</a:t>
            </a:r>
            <a:endParaRPr lang="zh-CN" altLang="en-US" dirty="0"/>
          </a:p>
        </p:txBody>
      </p:sp>
      <p:sp>
        <p:nvSpPr>
          <p:cNvPr id="3" name="TextBox 1"/>
          <p:cNvSpPr txBox="1"/>
          <p:nvPr/>
        </p:nvSpPr>
        <p:spPr>
          <a:xfrm>
            <a:off x="934035" y="1357212"/>
            <a:ext cx="8127728"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Why SSM </a:t>
            </a:r>
            <a:r>
              <a:rPr lang="en-US" altLang="zh-CN" dirty="0" err="1" smtClean="0"/>
              <a:t>Alluxio</a:t>
            </a:r>
            <a:r>
              <a:rPr lang="zh-CN" altLang="en-US" dirty="0" smtClean="0"/>
              <a:t>？</a:t>
            </a:r>
            <a:endParaRPr lang="en-US" altLang="zh-CN" dirty="0" smtClean="0"/>
          </a:p>
          <a:p>
            <a:pPr marL="285750" indent="-285750">
              <a:buFont typeface="Wingdings" panose="05000000000000000000" pitchFamily="2" charset="2"/>
              <a:buChar char="§"/>
            </a:pPr>
            <a:r>
              <a:rPr lang="en-US" altLang="zh-CN" dirty="0" err="1"/>
              <a:t>Alluxio</a:t>
            </a:r>
            <a:r>
              <a:rPr lang="zh-CN" altLang="en-US" dirty="0"/>
              <a:t>提供读写数据缓存策略</a:t>
            </a:r>
            <a:endParaRPr lang="zh-CN" altLang="en-US" dirty="0"/>
          </a:p>
          <a:p>
            <a:endParaRPr lang="en-US" altLang="zh-CN" dirty="0" smtClean="0"/>
          </a:p>
          <a:p>
            <a:endParaRPr lang="en-US" altLang="zh-CN" dirty="0"/>
          </a:p>
          <a:p>
            <a:endParaRPr lang="en-US" altLang="zh-CN" dirty="0" smtClean="0"/>
          </a:p>
          <a:p>
            <a:endParaRPr lang="en-US" altLang="zh-CN" dirty="0"/>
          </a:p>
          <a:p>
            <a:endParaRPr lang="en-US" altLang="zh-CN" dirty="0" smtClean="0"/>
          </a:p>
          <a:p>
            <a:pPr marL="285750" indent="-285750">
              <a:buFont typeface="Wingdings" panose="05000000000000000000" pitchFamily="2" charset="2"/>
              <a:buChar char="§"/>
            </a:pPr>
            <a:r>
              <a:rPr lang="en-US" altLang="zh-CN" dirty="0"/>
              <a:t>SSM</a:t>
            </a:r>
            <a:r>
              <a:rPr lang="zh-CN" altLang="en-US" dirty="0"/>
              <a:t>为</a:t>
            </a:r>
            <a:r>
              <a:rPr lang="en-US" altLang="zh-CN" dirty="0" err="1"/>
              <a:t>Alluxio</a:t>
            </a:r>
            <a:r>
              <a:rPr lang="zh-CN" altLang="en-US" dirty="0"/>
              <a:t>提供更精细化的缓存管理</a:t>
            </a:r>
            <a:r>
              <a:rPr lang="zh-CN" altLang="en-US" dirty="0" smtClean="0"/>
              <a:t>策略</a:t>
            </a:r>
            <a:endParaRPr lang="en-US" altLang="zh-CN" dirty="0" smtClean="0"/>
          </a:p>
          <a:p>
            <a:endParaRPr lang="en-US" altLang="zh-CN" dirty="0" smtClean="0"/>
          </a:p>
          <a:p>
            <a:pPr marL="742950" lvl="1" indent="-285750">
              <a:buFont typeface="Courier New" panose="02070309020205020404" pitchFamily="49" charset="0"/>
              <a:buChar char="o"/>
            </a:pPr>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7449" y="2061970"/>
            <a:ext cx="3387564" cy="107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6961" y="2061971"/>
            <a:ext cx="3435040" cy="1076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47107" y="4125105"/>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a:t>accessCount</a:t>
            </a:r>
            <a:r>
              <a:rPr lang="en-US" altLang="zh-CN" dirty="0"/>
              <a:t>(10min) &gt;=3 | cache </a:t>
            </a:r>
            <a:r>
              <a:rPr lang="en-US" altLang="zh-CN" dirty="0" smtClean="0"/>
              <a:t>LOAD</a:t>
            </a:r>
            <a:endParaRPr lang="zh-CN" altLang="zh-CN" dirty="0"/>
          </a:p>
        </p:txBody>
      </p:sp>
      <p:sp>
        <p:nvSpPr>
          <p:cNvPr id="7" name="TextBox 6"/>
          <p:cNvSpPr txBox="1"/>
          <p:nvPr/>
        </p:nvSpPr>
        <p:spPr>
          <a:xfrm>
            <a:off x="1247107" y="3786551"/>
            <a:ext cx="4577848" cy="338554"/>
          </a:xfrm>
          <a:prstGeom prst="rect">
            <a:avLst/>
          </a:prstGeom>
          <a:noFill/>
        </p:spPr>
        <p:txBody>
          <a:bodyPr wrap="square" rtlCol="0">
            <a:spAutoFit/>
          </a:bodyPr>
          <a:lstStyle/>
          <a:p>
            <a:r>
              <a:rPr lang="zh-CN" altLang="en-US" sz="1600" dirty="0"/>
              <a:t>优先级</a:t>
            </a:r>
            <a:r>
              <a:rPr lang="zh-CN" altLang="en-US" sz="1600" dirty="0" smtClean="0"/>
              <a:t>较低的数据，只有</a:t>
            </a:r>
            <a:r>
              <a:rPr lang="en-US" altLang="zh-CN" sz="1600" dirty="0" smtClean="0"/>
              <a:t>hot</a:t>
            </a:r>
            <a:r>
              <a:rPr lang="zh-CN" altLang="en-US" sz="1600" dirty="0"/>
              <a:t>部分</a:t>
            </a:r>
            <a:r>
              <a:rPr lang="zh-CN" altLang="en-US" sz="1600" dirty="0" smtClean="0"/>
              <a:t>才会被缓存</a:t>
            </a:r>
            <a:endParaRPr lang="zh-CN" altLang="en-US" sz="1600" dirty="0"/>
          </a:p>
        </p:txBody>
      </p:sp>
      <p:sp>
        <p:nvSpPr>
          <p:cNvPr id="8" name="TextBox 7"/>
          <p:cNvSpPr txBox="1"/>
          <p:nvPr/>
        </p:nvSpPr>
        <p:spPr>
          <a:xfrm>
            <a:off x="6265221" y="4125105"/>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a:t>accessCount</a:t>
            </a:r>
            <a:r>
              <a:rPr lang="en-US" altLang="zh-CN" dirty="0"/>
              <a:t>(10min) </a:t>
            </a:r>
            <a:r>
              <a:rPr lang="en-US" altLang="zh-CN" dirty="0" smtClean="0"/>
              <a:t>&gt;=10 </a:t>
            </a:r>
            <a:r>
              <a:rPr lang="en-US" altLang="zh-CN" dirty="0"/>
              <a:t>| cache PIN</a:t>
            </a:r>
            <a:endParaRPr lang="zh-CN" altLang="zh-CN" dirty="0"/>
          </a:p>
        </p:txBody>
      </p:sp>
      <p:sp>
        <p:nvSpPr>
          <p:cNvPr id="9" name="TextBox 8"/>
          <p:cNvSpPr txBox="1"/>
          <p:nvPr/>
        </p:nvSpPr>
        <p:spPr>
          <a:xfrm>
            <a:off x="6256448" y="3786551"/>
            <a:ext cx="4577848" cy="338554"/>
          </a:xfrm>
          <a:prstGeom prst="rect">
            <a:avLst/>
          </a:prstGeom>
          <a:noFill/>
        </p:spPr>
        <p:txBody>
          <a:bodyPr wrap="square" rtlCol="0">
            <a:spAutoFit/>
          </a:bodyPr>
          <a:lstStyle/>
          <a:p>
            <a:r>
              <a:rPr lang="zh-CN" altLang="en-US" sz="1600" dirty="0" smtClean="0"/>
              <a:t>优先级较高的数据，热点会被固定</a:t>
            </a:r>
            <a:endParaRPr lang="zh-CN" altLang="en-US" sz="1600" dirty="0"/>
          </a:p>
        </p:txBody>
      </p:sp>
      <p:sp>
        <p:nvSpPr>
          <p:cNvPr id="10" name="TextBox 9"/>
          <p:cNvSpPr txBox="1"/>
          <p:nvPr/>
        </p:nvSpPr>
        <p:spPr>
          <a:xfrm>
            <a:off x="1247107" y="5341497"/>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smtClean="0"/>
              <a:t>accessCount</a:t>
            </a:r>
            <a:r>
              <a:rPr lang="en-US" altLang="zh-CN" dirty="0" smtClean="0"/>
              <a:t>(10hour) &lt;=</a:t>
            </a:r>
            <a:r>
              <a:rPr lang="en-US" altLang="zh-CN" dirty="0"/>
              <a:t>1</a:t>
            </a:r>
            <a:r>
              <a:rPr lang="en-US" altLang="zh-CN" dirty="0" smtClean="0"/>
              <a:t> </a:t>
            </a:r>
            <a:r>
              <a:rPr lang="en-US" altLang="zh-CN" dirty="0"/>
              <a:t>| cache FREE</a:t>
            </a:r>
            <a:endParaRPr lang="zh-CN" altLang="zh-CN" dirty="0"/>
          </a:p>
        </p:txBody>
      </p:sp>
      <p:sp>
        <p:nvSpPr>
          <p:cNvPr id="11" name="TextBox 10"/>
          <p:cNvSpPr txBox="1"/>
          <p:nvPr/>
        </p:nvSpPr>
        <p:spPr>
          <a:xfrm>
            <a:off x="1247107" y="5002943"/>
            <a:ext cx="4577848" cy="338554"/>
          </a:xfrm>
          <a:prstGeom prst="rect">
            <a:avLst/>
          </a:prstGeom>
          <a:noFill/>
        </p:spPr>
        <p:txBody>
          <a:bodyPr wrap="square" rtlCol="0">
            <a:spAutoFit/>
          </a:bodyPr>
          <a:lstStyle/>
          <a:p>
            <a:r>
              <a:rPr lang="zh-CN" altLang="en-US" sz="1600" dirty="0" smtClean="0"/>
              <a:t>热度低的数据，从</a:t>
            </a:r>
            <a:r>
              <a:rPr lang="en-US" altLang="zh-CN" sz="1600" dirty="0" smtClean="0"/>
              <a:t>cache</a:t>
            </a:r>
            <a:r>
              <a:rPr lang="zh-CN" altLang="en-US" sz="1600" dirty="0" smtClean="0"/>
              <a:t>中释放</a:t>
            </a:r>
            <a:endParaRPr lang="zh-CN" altLang="en-US" sz="1600" dirty="0"/>
          </a:p>
        </p:txBody>
      </p:sp>
      <p:sp>
        <p:nvSpPr>
          <p:cNvPr id="12" name="TextBox 11"/>
          <p:cNvSpPr txBox="1"/>
          <p:nvPr/>
        </p:nvSpPr>
        <p:spPr>
          <a:xfrm>
            <a:off x="6256448" y="5351845"/>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smtClean="0"/>
              <a:t>accessCount</a:t>
            </a:r>
            <a:r>
              <a:rPr lang="en-US" altLang="zh-CN" dirty="0" smtClean="0"/>
              <a:t>(1hour) &lt;=</a:t>
            </a:r>
            <a:r>
              <a:rPr lang="en-US" altLang="zh-CN" dirty="0"/>
              <a:t>0</a:t>
            </a:r>
            <a:r>
              <a:rPr lang="en-US" altLang="zh-CN" dirty="0" smtClean="0"/>
              <a:t> </a:t>
            </a:r>
            <a:r>
              <a:rPr lang="en-US" altLang="zh-CN" dirty="0"/>
              <a:t>| cache </a:t>
            </a:r>
            <a:r>
              <a:rPr lang="en-US" altLang="zh-CN" dirty="0" smtClean="0"/>
              <a:t>PERSIST</a:t>
            </a:r>
            <a:endParaRPr lang="zh-CN" altLang="zh-CN" dirty="0"/>
          </a:p>
        </p:txBody>
      </p:sp>
      <p:sp>
        <p:nvSpPr>
          <p:cNvPr id="13" name="TextBox 12"/>
          <p:cNvSpPr txBox="1"/>
          <p:nvPr/>
        </p:nvSpPr>
        <p:spPr>
          <a:xfrm>
            <a:off x="6256448" y="5013291"/>
            <a:ext cx="4577848" cy="338554"/>
          </a:xfrm>
          <a:prstGeom prst="rect">
            <a:avLst/>
          </a:prstGeom>
          <a:noFill/>
        </p:spPr>
        <p:txBody>
          <a:bodyPr wrap="square" rtlCol="0">
            <a:spAutoFit/>
          </a:bodyPr>
          <a:lstStyle/>
          <a:p>
            <a:r>
              <a:rPr lang="zh-CN" altLang="en-US" sz="1600" dirty="0" smtClean="0"/>
              <a:t>一定时间未访问，数据会持久化</a:t>
            </a:r>
            <a:endParaRPr lang="zh-CN" alt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SSM</a:t>
            </a:r>
            <a:r>
              <a:rPr lang="zh-CN" altLang="en-US" dirty="0"/>
              <a:t>应用场景</a:t>
            </a:r>
            <a:r>
              <a:rPr lang="zh-CN" altLang="en-US" dirty="0" smtClean="0"/>
              <a:t>：</a:t>
            </a:r>
            <a:r>
              <a:rPr lang="en-US" altLang="zh-CN" dirty="0" err="1" smtClean="0"/>
              <a:t>Alluxio</a:t>
            </a:r>
            <a:r>
              <a:rPr lang="zh-CN" altLang="en-US" dirty="0" smtClean="0"/>
              <a:t>热点数据</a:t>
            </a:r>
            <a:endParaRPr lang="zh-CN" altLang="en-US" dirty="0"/>
          </a:p>
        </p:txBody>
      </p:sp>
      <p:grpSp>
        <p:nvGrpSpPr>
          <p:cNvPr id="3" name="Group 2"/>
          <p:cNvGrpSpPr/>
          <p:nvPr/>
        </p:nvGrpSpPr>
        <p:grpSpPr>
          <a:xfrm>
            <a:off x="1031846" y="3385576"/>
            <a:ext cx="2990131" cy="1404148"/>
            <a:chOff x="232514" y="3215477"/>
            <a:chExt cx="2205886" cy="1404148"/>
          </a:xfrm>
        </p:grpSpPr>
        <p:sp>
          <p:nvSpPr>
            <p:cNvPr id="4" name="TextBox 3"/>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5"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99455" y="3539905"/>
              <a:ext cx="2006289" cy="847657"/>
              <a:chOff x="1153391" y="4236773"/>
              <a:chExt cx="3269941" cy="1513238"/>
            </a:xfrm>
          </p:grpSpPr>
          <p:sp>
            <p:nvSpPr>
              <p:cNvPr id="7"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9" name="Rectangle 20"/>
          <p:cNvSpPr/>
          <p:nvPr/>
        </p:nvSpPr>
        <p:spPr>
          <a:xfrm>
            <a:off x="3745888" y="2277961"/>
            <a:ext cx="2252237" cy="646331"/>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200" i="1" dirty="0" err="1">
                <a:solidFill>
                  <a:srgbClr val="002060"/>
                </a:solidFill>
                <a:latin typeface="Calibri" panose="020F0502020204030204"/>
              </a:rPr>
              <a:t>file.path</a:t>
            </a:r>
            <a:r>
              <a:rPr lang="en-US" altLang="zh-CN" sz="1200" i="1" dirty="0">
                <a:solidFill>
                  <a:srgbClr val="002060"/>
                </a:solidFill>
                <a:latin typeface="Calibri" panose="020F0502020204030204"/>
              </a:rPr>
              <a:t> matches “/foo/*”:</a:t>
            </a:r>
            <a:endParaRPr lang="zh-CN" altLang="zh-CN" sz="1200" i="1" dirty="0">
              <a:solidFill>
                <a:srgbClr val="002060"/>
              </a:solidFill>
              <a:latin typeface="Calibri" panose="020F0502020204030204"/>
            </a:endParaRPr>
          </a:p>
          <a:p>
            <a:pPr>
              <a:defRPr/>
            </a:pPr>
            <a:r>
              <a:rPr lang="en-US" altLang="zh-CN" sz="1200" i="1" dirty="0" err="1">
                <a:solidFill>
                  <a:srgbClr val="FF0000"/>
                </a:solidFill>
                <a:latin typeface="Calibri" panose="020F0502020204030204"/>
              </a:rPr>
              <a:t>accessCount</a:t>
            </a:r>
            <a:r>
              <a:rPr lang="en-US" altLang="zh-CN" sz="1200" i="1" dirty="0">
                <a:solidFill>
                  <a:srgbClr val="002060"/>
                </a:solidFill>
                <a:latin typeface="Calibri" panose="020F0502020204030204"/>
              </a:rPr>
              <a:t>(10min) &gt;=3 | cache LOAD</a:t>
            </a:r>
            <a:endParaRPr lang="zh-CN" altLang="zh-CN" sz="1200" i="1" dirty="0">
              <a:solidFill>
                <a:srgbClr val="002060"/>
              </a:solidFill>
              <a:latin typeface="Calibri" panose="020F0502020204030204"/>
            </a:endParaRPr>
          </a:p>
        </p:txBody>
      </p:sp>
      <p:sp>
        <p:nvSpPr>
          <p:cNvPr id="10" name="TextBox 9"/>
          <p:cNvSpPr txBox="1"/>
          <p:nvPr/>
        </p:nvSpPr>
        <p:spPr>
          <a:xfrm>
            <a:off x="4045995" y="1176509"/>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endParaRPr lang="en-US" b="1" dirty="0" smtClean="0">
              <a:solidFill>
                <a:srgbClr val="003C71"/>
              </a:solidFill>
            </a:endParaRPr>
          </a:p>
        </p:txBody>
      </p:sp>
      <p:sp>
        <p:nvSpPr>
          <p:cNvPr id="11" name="Down Arrow 23"/>
          <p:cNvSpPr/>
          <p:nvPr/>
        </p:nvSpPr>
        <p:spPr>
          <a:xfrm>
            <a:off x="4725315" y="1460107"/>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25"/>
          <p:cNvSpPr/>
          <p:nvPr/>
        </p:nvSpPr>
        <p:spPr>
          <a:xfrm>
            <a:off x="4631636" y="3910504"/>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lowchart: Alternate Process 6"/>
          <p:cNvSpPr/>
          <p:nvPr/>
        </p:nvSpPr>
        <p:spPr>
          <a:xfrm>
            <a:off x="7029392" y="4237842"/>
            <a:ext cx="300339" cy="104770"/>
          </a:xfrm>
          <a:prstGeom prst="flowChartAlternateProcess">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rPr>
              <a:t>A</a:t>
            </a:r>
            <a:endPar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endParaRPr>
          </a:p>
        </p:txBody>
      </p:sp>
      <p:sp>
        <p:nvSpPr>
          <p:cNvPr id="14" name="Rectangle 8"/>
          <p:cNvSpPr/>
          <p:nvPr/>
        </p:nvSpPr>
        <p:spPr>
          <a:xfrm>
            <a:off x="2729279" y="4330658"/>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15" name="Group 2"/>
          <p:cNvGrpSpPr/>
          <p:nvPr/>
        </p:nvGrpSpPr>
        <p:grpSpPr>
          <a:xfrm>
            <a:off x="6222382" y="3400536"/>
            <a:ext cx="2990131" cy="1404148"/>
            <a:chOff x="232514" y="3215477"/>
            <a:chExt cx="2205886" cy="1404148"/>
          </a:xfrm>
        </p:grpSpPr>
        <p:sp>
          <p:nvSpPr>
            <p:cNvPr id="16" name="TextBox 15"/>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8" name="Group 5"/>
            <p:cNvGrpSpPr/>
            <p:nvPr/>
          </p:nvGrpSpPr>
          <p:grpSpPr>
            <a:xfrm>
              <a:off x="299455" y="3539905"/>
              <a:ext cx="2006289" cy="847657"/>
              <a:chOff x="1153391" y="4236773"/>
              <a:chExt cx="3269941" cy="1513238"/>
            </a:xfrm>
          </p:grpSpPr>
          <p:sp>
            <p:nvSpPr>
              <p:cNvPr id="19"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0"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21" name="Rectangle 8"/>
          <p:cNvSpPr/>
          <p:nvPr/>
        </p:nvSpPr>
        <p:spPr>
          <a:xfrm>
            <a:off x="7919815" y="4345618"/>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2" name="Flowchart: Alternate Process 6"/>
          <p:cNvSpPr/>
          <p:nvPr/>
        </p:nvSpPr>
        <p:spPr>
          <a:xfrm>
            <a:off x="1838856" y="4229453"/>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A</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3" name="Flowchart: Alternate Process 6"/>
          <p:cNvSpPr/>
          <p:nvPr/>
        </p:nvSpPr>
        <p:spPr>
          <a:xfrm>
            <a:off x="6879222" y="3612743"/>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A</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cxnSp>
        <p:nvCxnSpPr>
          <p:cNvPr id="24" name="Curved Connector 9"/>
          <p:cNvCxnSpPr>
            <a:stCxn id="13" idx="3"/>
            <a:endCxn id="23" idx="3"/>
          </p:cNvCxnSpPr>
          <p:nvPr/>
        </p:nvCxnSpPr>
        <p:spPr>
          <a:xfrm flipH="1" flipV="1">
            <a:off x="7179561" y="3665128"/>
            <a:ext cx="150170" cy="625099"/>
          </a:xfrm>
          <a:prstGeom prst="curvedConnector3">
            <a:avLst>
              <a:gd name="adj1" fmla="val -152227"/>
            </a:avLst>
          </a:prstGeom>
          <a:noFill/>
          <a:ln w="3175" cap="flat" cmpd="sng" algn="ctr">
            <a:solidFill>
              <a:schemeClr val="accent2">
                <a:lumMod val="60000"/>
                <a:lumOff val="40000"/>
              </a:schemeClr>
            </a:solidFill>
            <a:prstDash val="solid"/>
            <a:miter lim="800000"/>
            <a:tailEnd type="triangle"/>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SSM</a:t>
            </a:r>
            <a:r>
              <a:rPr lang="zh-CN" altLang="en-US" dirty="0"/>
              <a:t>应用场景：</a:t>
            </a:r>
            <a:r>
              <a:rPr lang="en-US" altLang="zh-CN" dirty="0" err="1" smtClean="0"/>
              <a:t>Alluxio</a:t>
            </a:r>
            <a:r>
              <a:rPr lang="zh-CN" altLang="en-US" dirty="0" smtClean="0"/>
              <a:t>冷数据迁移</a:t>
            </a:r>
            <a:endParaRPr lang="zh-CN" altLang="en-US" dirty="0"/>
          </a:p>
        </p:txBody>
      </p:sp>
      <p:sp>
        <p:nvSpPr>
          <p:cNvPr id="3" name="Right Arrow 25"/>
          <p:cNvSpPr/>
          <p:nvPr/>
        </p:nvSpPr>
        <p:spPr>
          <a:xfrm>
            <a:off x="4631636" y="3910504"/>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20"/>
          <p:cNvSpPr/>
          <p:nvPr/>
        </p:nvSpPr>
        <p:spPr>
          <a:xfrm>
            <a:off x="1637071" y="2160515"/>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endParaRPr lang="en-US" sz="1200" i="1" dirty="0">
              <a:solidFill>
                <a:srgbClr val="002060"/>
              </a:solidFill>
              <a:latin typeface="Calibri" panose="020F0502020204030204"/>
            </a:endParaRP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a:t>
            </a:r>
            <a:r>
              <a:rPr lang="en-US" sz="1200" i="1" dirty="0" smtClean="0">
                <a:solidFill>
                  <a:srgbClr val="002060"/>
                </a:solidFill>
                <a:latin typeface="Calibri" panose="020F0502020204030204"/>
              </a:rPr>
              <a:t>90d | move S3</a:t>
            </a:r>
            <a:endParaRPr lang="en-US" sz="1200" i="1" dirty="0">
              <a:solidFill>
                <a:srgbClr val="002060"/>
              </a:solidFill>
              <a:latin typeface="Calibri" panose="020F0502020204030204"/>
            </a:endParaRPr>
          </a:p>
        </p:txBody>
      </p:sp>
      <p:sp>
        <p:nvSpPr>
          <p:cNvPr id="5" name="Rectangle 21"/>
          <p:cNvSpPr/>
          <p:nvPr/>
        </p:nvSpPr>
        <p:spPr>
          <a:xfrm>
            <a:off x="6002542" y="2160515"/>
            <a:ext cx="2205886"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endParaRPr lang="en-US" sz="1200" i="1" dirty="0">
              <a:solidFill>
                <a:srgbClr val="002060"/>
              </a:solidFill>
              <a:latin typeface="Calibri" panose="020F0502020204030204"/>
            </a:endParaRPr>
          </a:p>
          <a:p>
            <a:pPr lvl="0">
              <a:defRPr/>
            </a:pPr>
            <a:r>
              <a:rPr lang="en-US" sz="1200" i="1" dirty="0" err="1" smtClean="0">
                <a:solidFill>
                  <a:srgbClr val="FF0000"/>
                </a:solidFill>
                <a:latin typeface="Calibri" panose="020F0502020204030204"/>
              </a:rPr>
              <a:t>accessCount</a:t>
            </a:r>
            <a:r>
              <a:rPr lang="en-US" sz="1200" i="1" dirty="0" smtClean="0">
                <a:latin typeface="Calibri" panose="020F0502020204030204"/>
              </a:rPr>
              <a:t>(90d</a:t>
            </a:r>
            <a:r>
              <a:rPr lang="en-US" sz="1200" i="1" dirty="0">
                <a:latin typeface="Calibri" panose="020F0502020204030204"/>
              </a:rPr>
              <a:t>)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t>
            </a:r>
            <a:r>
              <a:rPr lang="en-US" altLang="zh-CN" sz="1200" i="1" dirty="0">
                <a:solidFill>
                  <a:srgbClr val="002060"/>
                </a:solidFill>
              </a:rPr>
              <a:t>move S3</a:t>
            </a:r>
            <a:endParaRPr lang="en-US" altLang="zh-CN" sz="1200" i="1" dirty="0">
              <a:solidFill>
                <a:srgbClr val="002060"/>
              </a:solidFill>
            </a:endParaRPr>
          </a:p>
        </p:txBody>
      </p:sp>
      <p:sp>
        <p:nvSpPr>
          <p:cNvPr id="6" name="TextBox 5"/>
          <p:cNvSpPr txBox="1"/>
          <p:nvPr/>
        </p:nvSpPr>
        <p:spPr>
          <a:xfrm>
            <a:off x="4121496" y="1444957"/>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endParaRPr lang="en-US" b="1" dirty="0" smtClean="0">
              <a:solidFill>
                <a:srgbClr val="003C71"/>
              </a:solidFill>
            </a:endParaRPr>
          </a:p>
        </p:txBody>
      </p:sp>
      <p:sp>
        <p:nvSpPr>
          <p:cNvPr id="7" name="Down Arrow 23"/>
          <p:cNvSpPr/>
          <p:nvPr/>
        </p:nvSpPr>
        <p:spPr>
          <a:xfrm rot="2044113">
            <a:off x="4045807" y="1721081"/>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24"/>
          <p:cNvSpPr/>
          <p:nvPr/>
        </p:nvSpPr>
        <p:spPr>
          <a:xfrm rot="18941975">
            <a:off x="5355967" y="1676429"/>
            <a:ext cx="412681" cy="865919"/>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25"/>
          <p:cNvSpPr/>
          <p:nvPr/>
        </p:nvSpPr>
        <p:spPr>
          <a:xfrm>
            <a:off x="4631635" y="3928918"/>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
          <p:cNvGrpSpPr/>
          <p:nvPr/>
        </p:nvGrpSpPr>
        <p:grpSpPr>
          <a:xfrm>
            <a:off x="1031845" y="3403990"/>
            <a:ext cx="2990131" cy="1404148"/>
            <a:chOff x="232514" y="3215477"/>
            <a:chExt cx="2205886" cy="1404148"/>
          </a:xfrm>
        </p:grpSpPr>
        <p:sp>
          <p:nvSpPr>
            <p:cNvPr id="11" name="TextBox 10"/>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3" name="Group 5"/>
            <p:cNvGrpSpPr/>
            <p:nvPr/>
          </p:nvGrpSpPr>
          <p:grpSpPr>
            <a:xfrm>
              <a:off x="299455" y="3539905"/>
              <a:ext cx="2006289" cy="847657"/>
              <a:chOff x="1153391" y="4236773"/>
              <a:chExt cx="3269941" cy="1513238"/>
            </a:xfrm>
          </p:grpSpPr>
          <p:sp>
            <p:nvSpPr>
              <p:cNvPr id="14"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5"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16" name="Rectangle 8"/>
          <p:cNvSpPr/>
          <p:nvPr/>
        </p:nvSpPr>
        <p:spPr>
          <a:xfrm>
            <a:off x="2729278" y="4349072"/>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7" name="Flowchart: Alternate Process 6"/>
          <p:cNvSpPr/>
          <p:nvPr/>
        </p:nvSpPr>
        <p:spPr>
          <a:xfrm>
            <a:off x="1838854" y="4244302"/>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C</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8" name="Flowchart: Alternate Process 6"/>
          <p:cNvSpPr/>
          <p:nvPr/>
        </p:nvSpPr>
        <p:spPr>
          <a:xfrm>
            <a:off x="6955658" y="4250199"/>
            <a:ext cx="300339" cy="104770"/>
          </a:xfrm>
          <a:prstGeom prst="flowChartAlternateProcess">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rPr>
              <a:t>C</a:t>
            </a:r>
            <a:endPar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endParaRPr>
          </a:p>
        </p:txBody>
      </p:sp>
      <p:grpSp>
        <p:nvGrpSpPr>
          <p:cNvPr id="19" name="Group 2"/>
          <p:cNvGrpSpPr/>
          <p:nvPr/>
        </p:nvGrpSpPr>
        <p:grpSpPr>
          <a:xfrm>
            <a:off x="6222381" y="3418950"/>
            <a:ext cx="2990131" cy="1404148"/>
            <a:chOff x="232514" y="3215477"/>
            <a:chExt cx="2205886" cy="1404148"/>
          </a:xfrm>
        </p:grpSpPr>
        <p:sp>
          <p:nvSpPr>
            <p:cNvPr id="20" name="TextBox 19"/>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21"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 name="Group 5"/>
            <p:cNvGrpSpPr/>
            <p:nvPr/>
          </p:nvGrpSpPr>
          <p:grpSpPr>
            <a:xfrm>
              <a:off x="299455" y="3539905"/>
              <a:ext cx="2006289" cy="847657"/>
              <a:chOff x="1153391" y="4236773"/>
              <a:chExt cx="3269941" cy="1513238"/>
            </a:xfrm>
          </p:grpSpPr>
          <p:sp>
            <p:nvSpPr>
              <p:cNvPr id="23"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4"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25" name="Rectangle 8"/>
          <p:cNvSpPr/>
          <p:nvPr/>
        </p:nvSpPr>
        <p:spPr>
          <a:xfrm>
            <a:off x="7919814" y="4364032"/>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6" name="Flowchart: Alternate Process 6"/>
          <p:cNvSpPr/>
          <p:nvPr/>
        </p:nvSpPr>
        <p:spPr>
          <a:xfrm>
            <a:off x="8208428" y="4250199"/>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C</a:t>
            </a:r>
            <a:endPar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cxnSp>
        <p:nvCxnSpPr>
          <p:cNvPr id="27" name="Curved Connector 9"/>
          <p:cNvCxnSpPr>
            <a:stCxn id="18" idx="0"/>
            <a:endCxn id="26" idx="0"/>
          </p:cNvCxnSpPr>
          <p:nvPr/>
        </p:nvCxnSpPr>
        <p:spPr>
          <a:xfrm rot="5400000" flipH="1" flipV="1">
            <a:off x="7732213" y="3623814"/>
            <a:ext cx="12700" cy="1252770"/>
          </a:xfrm>
          <a:prstGeom prst="curvedConnector3">
            <a:avLst>
              <a:gd name="adj1" fmla="val 1800000"/>
            </a:avLst>
          </a:prstGeom>
          <a:noFill/>
          <a:ln w="3175" cap="flat" cmpd="sng" algn="ctr">
            <a:solidFill>
              <a:schemeClr val="accent2">
                <a:lumMod val="60000"/>
                <a:lumOff val="40000"/>
              </a:schemeClr>
            </a:solidFill>
            <a:prstDash val="solid"/>
            <a:miter lim="800000"/>
            <a:tailEnd type="triangle"/>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应用场景：跨数据中心复制</a:t>
            </a:r>
            <a:endParaRPr lang="zh-CN" altLang="en-US" dirty="0"/>
          </a:p>
        </p:txBody>
      </p:sp>
      <p:sp>
        <p:nvSpPr>
          <p:cNvPr id="3" name="TextBox 2"/>
          <p:cNvSpPr txBox="1"/>
          <p:nvPr/>
        </p:nvSpPr>
        <p:spPr>
          <a:xfrm>
            <a:off x="916457" y="1285247"/>
            <a:ext cx="4071486" cy="2628412"/>
          </a:xfrm>
          <a:prstGeom prst="rect">
            <a:avLst/>
          </a:prstGeom>
          <a:noFill/>
        </p:spPr>
        <p:txBody>
          <a:bodyPr wrap="square" rtlCol="0">
            <a:spAutoFit/>
          </a:bodyPr>
          <a:lstStyle/>
          <a:p>
            <a:r>
              <a:rPr lang="zh-CN" altLang="en-US" dirty="0" smtClean="0"/>
              <a:t>写数据：</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就近写入一个数据中心集群，单个集群写完就返回。</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由</a:t>
            </a:r>
            <a:r>
              <a:rPr lang="en-US" altLang="zh-CN" dirty="0">
                <a:latin typeface="+mj-lt"/>
                <a:ea typeface="+mj-ea"/>
                <a:cs typeface="+mj-cs"/>
              </a:rPr>
              <a:t>SSM</a:t>
            </a:r>
            <a:r>
              <a:rPr lang="zh-CN" altLang="en-US" dirty="0">
                <a:latin typeface="+mj-lt"/>
                <a:ea typeface="+mj-ea"/>
                <a:cs typeface="+mj-cs"/>
              </a:rPr>
              <a:t>根据数据访问情况，触发数据跨数据中心复制</a:t>
            </a:r>
            <a:endParaRPr lang="en-US" altLang="zh-CN" dirty="0">
              <a:latin typeface="+mj-lt"/>
              <a:ea typeface="+mj-ea"/>
              <a:cs typeface="+mj-cs"/>
            </a:endParaRPr>
          </a:p>
          <a:p>
            <a:pPr marL="285750" indent="-285750">
              <a:buFont typeface="Arial" panose="020B0604020202020204" pitchFamily="34" charset="0"/>
              <a:buChar char="•"/>
            </a:pPr>
            <a:endParaRPr lang="en-US" altLang="zh-CN" dirty="0"/>
          </a:p>
          <a:p>
            <a:r>
              <a:rPr lang="zh-CN" altLang="en-US" dirty="0" smtClean="0"/>
              <a:t>读数据：</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请求多个集群，首先获取最新，其次获取最近的数据。</a:t>
            </a:r>
            <a:endParaRPr lang="zh-CN" altLang="en-US" dirty="0">
              <a:latin typeface="+mj-lt"/>
              <a:ea typeface="+mj-ea"/>
              <a:cs typeface="+mj-cs"/>
            </a:endParaRPr>
          </a:p>
        </p:txBody>
      </p:sp>
      <p:pic>
        <p:nvPicPr>
          <p:cNvPr id="4" name="Picture 1" descr="C:\Users\TAOJIE\AppData\Roaming\Tencent\Users\495791784\QQ\WinTemp\RichOle\`]8XSGBKG@4)VP_~418L5J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14787" y="2006754"/>
            <a:ext cx="5360399" cy="423112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514787" y="1082739"/>
            <a:ext cx="5360399"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SSM</a:t>
            </a:r>
            <a:endParaRPr lang="zh-CN" altLang="en-US" sz="2400" dirty="0"/>
          </a:p>
        </p:txBody>
      </p:sp>
      <p:cxnSp>
        <p:nvCxnSpPr>
          <p:cNvPr id="6" name="直接箭头连接符 5"/>
          <p:cNvCxnSpPr/>
          <p:nvPr/>
        </p:nvCxnSpPr>
        <p:spPr>
          <a:xfrm>
            <a:off x="8381254" y="1692339"/>
            <a:ext cx="0" cy="223520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09255" y="2982248"/>
            <a:ext cx="736600" cy="323165"/>
          </a:xfrm>
          <a:prstGeom prst="rect">
            <a:avLst/>
          </a:prstGeom>
          <a:noFill/>
        </p:spPr>
        <p:txBody>
          <a:bodyPr wrap="square" rtlCol="0">
            <a:spAutoFit/>
          </a:bodyPr>
          <a:lstStyle/>
          <a:p>
            <a:r>
              <a:rPr lang="en-US" altLang="zh-CN" sz="800" dirty="0" smtClean="0"/>
              <a:t>Replication</a:t>
            </a:r>
            <a:endParaRPr lang="en-US" altLang="zh-CN" sz="700" dirty="0" smtClean="0"/>
          </a:p>
          <a:p>
            <a:r>
              <a:rPr lang="en-US" altLang="zh-CN" sz="700" dirty="0"/>
              <a:t>Action</a:t>
            </a:r>
            <a:endParaRPr lang="zh-CN" altLang="en-US" sz="700" dirty="0"/>
          </a:p>
        </p:txBody>
      </p:sp>
      <p:cxnSp>
        <p:nvCxnSpPr>
          <p:cNvPr id="8" name="直接箭头连接符 7"/>
          <p:cNvCxnSpPr/>
          <p:nvPr/>
        </p:nvCxnSpPr>
        <p:spPr>
          <a:xfrm flipV="1">
            <a:off x="6877921" y="1692339"/>
            <a:ext cx="0" cy="87206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9875121" y="1692339"/>
            <a:ext cx="0" cy="87206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48188" y="1752754"/>
            <a:ext cx="1032933" cy="261610"/>
          </a:xfrm>
          <a:prstGeom prst="rect">
            <a:avLst/>
          </a:prstGeom>
          <a:noFill/>
        </p:spPr>
        <p:txBody>
          <a:bodyPr wrap="square" rtlCol="0">
            <a:spAutoFit/>
          </a:bodyPr>
          <a:lstStyle/>
          <a:p>
            <a:r>
              <a:rPr lang="en-US" altLang="zh-CN" sz="1050" dirty="0" err="1" smtClean="0"/>
              <a:t>accessInfo</a:t>
            </a:r>
            <a:endParaRPr lang="zh-CN" altLang="en-US" sz="1050" dirty="0"/>
          </a:p>
        </p:txBody>
      </p:sp>
      <p:sp>
        <p:nvSpPr>
          <p:cNvPr id="11" name="TextBox 10"/>
          <p:cNvSpPr txBox="1"/>
          <p:nvPr/>
        </p:nvSpPr>
        <p:spPr>
          <a:xfrm>
            <a:off x="9130055" y="1774349"/>
            <a:ext cx="1032933" cy="261610"/>
          </a:xfrm>
          <a:prstGeom prst="rect">
            <a:avLst/>
          </a:prstGeom>
          <a:noFill/>
        </p:spPr>
        <p:txBody>
          <a:bodyPr wrap="square" rtlCol="0">
            <a:spAutoFit/>
          </a:bodyPr>
          <a:lstStyle/>
          <a:p>
            <a:r>
              <a:rPr lang="en-US" altLang="zh-CN" sz="1050" dirty="0" err="1" smtClean="0"/>
              <a:t>accessInfo</a:t>
            </a:r>
            <a:endParaRPr lang="zh-CN" altLang="en-US" sz="1050" dirty="0"/>
          </a:p>
        </p:txBody>
      </p:sp>
      <p:sp>
        <p:nvSpPr>
          <p:cNvPr id="12" name="TextBox 11"/>
          <p:cNvSpPr txBox="1"/>
          <p:nvPr/>
        </p:nvSpPr>
        <p:spPr>
          <a:xfrm>
            <a:off x="916457" y="4337467"/>
            <a:ext cx="4270123" cy="1200329"/>
          </a:xfrm>
          <a:prstGeom prst="rect">
            <a:avLst/>
          </a:prstGeom>
          <a:noFill/>
        </p:spPr>
        <p:txBody>
          <a:bodyPr wrap="square" rtlCol="0">
            <a:spAutoFit/>
          </a:bodyPr>
          <a:lstStyle/>
          <a:p>
            <a:r>
              <a:rPr lang="zh-CN" altLang="en-US" dirty="0" smtClean="0"/>
              <a:t>优点：</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提高写入数据性能</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惰性数据跨集群复制（并非所有数据都会被跨集群访问）</a:t>
            </a:r>
            <a:endParaRPr lang="zh-CN" altLang="en-US" dirty="0">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SSM</a:t>
            </a:r>
            <a:r>
              <a:rPr lang="zh-CN" altLang="en-US" dirty="0" smtClean="0"/>
              <a:t>应用场景：小文件优化</a:t>
            </a:r>
            <a:endParaRPr lang="zh-CN" altLang="en-US" dirty="0"/>
          </a:p>
        </p:txBody>
      </p:sp>
      <p:pic>
        <p:nvPicPr>
          <p:cNvPr id="1026" name="Picture 2" descr="https://github.com/Intel-bigdata/SSM/raw/trunk/docs/image/small-file-compac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1849" y="1659117"/>
            <a:ext cx="88773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5276" y="1289785"/>
            <a:ext cx="4766627" cy="369332"/>
          </a:xfrm>
          <a:prstGeom prst="rect">
            <a:avLst/>
          </a:prstGeom>
          <a:noFill/>
        </p:spPr>
        <p:txBody>
          <a:bodyPr wrap="square" rtlCol="0">
            <a:spAutoFit/>
          </a:bodyPr>
          <a:lstStyle/>
          <a:p>
            <a:r>
              <a:rPr lang="zh-CN" altLang="en-US" dirty="0" smtClean="0"/>
              <a:t>小文件合并</a:t>
            </a:r>
            <a:endParaRPr lang="zh-CN" altLang="en-US" dirty="0"/>
          </a:p>
        </p:txBody>
      </p:sp>
      <p:sp>
        <p:nvSpPr>
          <p:cNvPr id="6" name="TextBox 5"/>
          <p:cNvSpPr txBox="1"/>
          <p:nvPr/>
        </p:nvSpPr>
        <p:spPr>
          <a:xfrm>
            <a:off x="835276" y="3692891"/>
            <a:ext cx="4766627" cy="369332"/>
          </a:xfrm>
          <a:prstGeom prst="rect">
            <a:avLst/>
          </a:prstGeom>
          <a:noFill/>
        </p:spPr>
        <p:txBody>
          <a:bodyPr wrap="square" rtlCol="0">
            <a:spAutoFit/>
          </a:bodyPr>
          <a:lstStyle/>
          <a:p>
            <a:r>
              <a:rPr lang="zh-CN" altLang="en-US" dirty="0" smtClean="0"/>
              <a:t>小文件访问</a:t>
            </a:r>
            <a:endParaRPr lang="zh-CN" altLang="en-US" dirty="0"/>
          </a:p>
        </p:txBody>
      </p:sp>
      <p:pic>
        <p:nvPicPr>
          <p:cNvPr id="1030" name="Picture 6" descr="https://github.com/Intel-bigdata/SSM/raw/trunk/docs/image/small-file-read-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413" y="3587148"/>
            <a:ext cx="4969918" cy="31685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77213" y="3877557"/>
            <a:ext cx="4158113" cy="646331"/>
          </a:xfrm>
          <a:prstGeom prst="rect">
            <a:avLst/>
          </a:prstGeom>
          <a:noFill/>
        </p:spPr>
        <p:txBody>
          <a:bodyPr wrap="square" rtlCol="0">
            <a:spAutoFit/>
          </a:bodyPr>
          <a:lstStyle/>
          <a:p>
            <a:r>
              <a:rPr lang="en-US" altLang="zh-CN" dirty="0" smtClean="0"/>
              <a:t>SSM meta store</a:t>
            </a:r>
            <a:r>
              <a:rPr lang="zh-CN" altLang="en-US" dirty="0" smtClean="0"/>
              <a:t>中维护小文件与合并后</a:t>
            </a:r>
            <a:r>
              <a:rPr lang="en-US" altLang="zh-CN" dirty="0" smtClean="0"/>
              <a:t>HDFS</a:t>
            </a:r>
            <a:r>
              <a:rPr lang="zh-CN" altLang="en-US" dirty="0" smtClean="0"/>
              <a:t>文件的映射关系以及偏移量。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29447" y="2844775"/>
            <a:ext cx="3070807" cy="1716367"/>
          </a:xfrm>
        </p:spPr>
        <p:txBody>
          <a:bodyPr/>
          <a:lstStyle/>
          <a:p>
            <a:r>
              <a:rPr lang="en-US" altLang="zh-CN" sz="5400" dirty="0"/>
              <a:t>HDFS</a:t>
            </a:r>
            <a:endParaRPr lang="en-US" altLang="zh-CN" sz="5400" dirty="0" smtClean="0"/>
          </a:p>
          <a:p>
            <a:r>
              <a:rPr lang="zh-CN" altLang="en-US" sz="5400" dirty="0" smtClean="0"/>
              <a:t>优化存储</a:t>
            </a:r>
            <a:endParaRPr lang="zh-CN" altLang="en-US" sz="5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2819957" y="3265143"/>
            <a:ext cx="3197354" cy="1200329"/>
          </a:xfrm>
        </p:spPr>
        <p:txBody>
          <a:bodyPr/>
          <a:lstStyle/>
          <a:p>
            <a:r>
              <a:rPr lang="en-US" altLang="zh-CN" sz="7200" dirty="0"/>
              <a:t>Thanks</a:t>
            </a:r>
            <a:endParaRPr lang="zh-CN" altLang="en-US" sz="7200" dirty="0"/>
          </a:p>
        </p:txBody>
      </p:sp>
      <p:sp>
        <p:nvSpPr>
          <p:cNvPr id="4" name="文本占位符 3"/>
          <p:cNvSpPr>
            <a:spLocks noGrp="1"/>
          </p:cNvSpPr>
          <p:nvPr>
            <p:ph type="body" sz="quarter" idx="16"/>
          </p:nvPr>
        </p:nvSpPr>
        <p:spPr>
          <a:prstGeom prst="rect">
            <a:avLst/>
          </a:prstGeom>
        </p:spPr>
        <p:txBody>
          <a:bodyPr/>
          <a:lstStyle/>
          <a:p>
            <a:pPr algn="r"/>
            <a:r>
              <a:rPr lang="zh-CN" altLang="en-US" dirty="0" smtClean="0"/>
              <a:t>感谢聆听</a:t>
            </a:r>
            <a:endParaRPr lang="zh-CN" altLang="en-US" dirty="0"/>
          </a:p>
        </p:txBody>
      </p:sp>
      <p:sp>
        <p:nvSpPr>
          <p:cNvPr id="3" name="文本占位符 2"/>
          <p:cNvSpPr>
            <a:spLocks noGrp="1"/>
          </p:cNvSpPr>
          <p:nvPr>
            <p:ph type="body" sz="quarter" idx="17"/>
          </p:nvPr>
        </p:nvSpPr>
        <p:spPr/>
        <p:txBody>
          <a:bodyPr/>
          <a:lstStyle/>
          <a:p>
            <a:r>
              <a:rPr lang="en-US" altLang="zh-CN" dirty="0"/>
              <a:t>Presented by PLATINUM</a:t>
            </a:r>
            <a:endParaRPr lang="en-US" altLang="zh-CN" dirty="0"/>
          </a:p>
        </p:txBody>
      </p:sp>
      <p:sp>
        <p:nvSpPr>
          <p:cNvPr id="5" name="TextBox 4"/>
          <p:cNvSpPr txBox="1"/>
          <p:nvPr/>
        </p:nvSpPr>
        <p:spPr>
          <a:xfrm>
            <a:off x="7055318" y="3637161"/>
            <a:ext cx="4726004" cy="707886"/>
          </a:xfrm>
          <a:prstGeom prst="rect">
            <a:avLst/>
          </a:prstGeom>
          <a:noFill/>
        </p:spPr>
        <p:txBody>
          <a:bodyPr wrap="square" rtlCol="0">
            <a:spAutoFit/>
          </a:bodyPr>
          <a:lstStyle/>
          <a:p>
            <a:r>
              <a:rPr lang="en-US" altLang="zh-CN" sz="2000" dirty="0" smtClean="0"/>
              <a:t>SSM</a:t>
            </a:r>
            <a:r>
              <a:rPr lang="zh-CN" altLang="en-US" sz="2000" dirty="0" smtClean="0"/>
              <a:t>：</a:t>
            </a:r>
            <a:endParaRPr lang="en-US" altLang="zh-CN" sz="2000" dirty="0" smtClean="0"/>
          </a:p>
          <a:p>
            <a:r>
              <a:rPr lang="en-US" altLang="zh-CN" sz="2000" dirty="0" smtClean="0"/>
              <a:t>https</a:t>
            </a:r>
            <a:r>
              <a:rPr lang="en-US" altLang="zh-CN" sz="2000" dirty="0"/>
              <a:t>://github.com/Intel-bigdata/SSM</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面临的挑战</a:t>
            </a:r>
            <a:endParaRPr lang="zh-CN" altLang="en-US" dirty="0"/>
          </a:p>
        </p:txBody>
      </p:sp>
      <p:sp>
        <p:nvSpPr>
          <p:cNvPr id="3" name="TextBox 1"/>
          <p:cNvSpPr txBox="1"/>
          <p:nvPr/>
        </p:nvSpPr>
        <p:spPr>
          <a:xfrm>
            <a:off x="1647735" y="1588863"/>
            <a:ext cx="5444947" cy="31700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zh-CN" altLang="en-US" sz="2000" dirty="0"/>
              <a:t>数据</a:t>
            </a:r>
            <a:r>
              <a:rPr lang="zh-CN" altLang="en-US" sz="2000" dirty="0" smtClean="0"/>
              <a:t>量增长迅速</a:t>
            </a:r>
            <a:endParaRPr lang="en-US" sz="2000" dirty="0"/>
          </a:p>
          <a:p>
            <a:pPr marL="285750" indent="-285750">
              <a:buFont typeface="Wingdings" panose="05000000000000000000" pitchFamily="2" charset="2"/>
              <a:buChar char="§"/>
            </a:pPr>
            <a:r>
              <a:rPr lang="zh-CN" altLang="en-US" sz="2000" dirty="0" smtClean="0"/>
              <a:t>处理能力增强，人们期望保存更长久</a:t>
            </a:r>
            <a:endParaRPr lang="en-US" altLang="zh-CN" sz="2000" dirty="0" smtClean="0"/>
          </a:p>
          <a:p>
            <a:pPr marL="285750" indent="-285750">
              <a:buFont typeface="Wingdings" panose="05000000000000000000" pitchFamily="2" charset="2"/>
              <a:buChar char="§"/>
            </a:pPr>
            <a:r>
              <a:rPr lang="zh-CN" altLang="en-US" sz="2000" dirty="0"/>
              <a:t>希</a:t>
            </a:r>
            <a:r>
              <a:rPr lang="zh-CN" altLang="en-US" sz="2000" dirty="0" smtClean="0"/>
              <a:t>望支持的场景增多：</a:t>
            </a:r>
            <a:endParaRPr lang="en-US" altLang="zh-CN" sz="2000" dirty="0" smtClean="0"/>
          </a:p>
          <a:p>
            <a:pPr marL="742950" lvl="1" indent="-285750">
              <a:buFont typeface="Courier New" panose="02070309020205020404" pitchFamily="49" charset="0"/>
              <a:buChar char="o"/>
            </a:pPr>
            <a:r>
              <a:rPr lang="zh-CN" altLang="en-US" sz="2000" dirty="0" smtClean="0"/>
              <a:t>文件大小各异，不止是大文件</a:t>
            </a:r>
            <a:endParaRPr lang="en-US" altLang="zh-CN" sz="2000" dirty="0" smtClean="0"/>
          </a:p>
          <a:p>
            <a:pPr marL="742950" lvl="1" indent="-285750">
              <a:buFont typeface="Courier New" panose="02070309020205020404" pitchFamily="49" charset="0"/>
              <a:buChar char="o"/>
            </a:pPr>
            <a:r>
              <a:rPr lang="zh-CN" altLang="en-US" sz="2000" dirty="0"/>
              <a:t>数</a:t>
            </a:r>
            <a:r>
              <a:rPr lang="zh-CN" altLang="en-US" sz="2000" dirty="0" smtClean="0"/>
              <a:t>据冷热不同</a:t>
            </a:r>
            <a:endParaRPr lang="en-US" altLang="zh-CN" sz="2000" dirty="0" smtClean="0"/>
          </a:p>
          <a:p>
            <a:pPr marL="742950" lvl="1" indent="-285750">
              <a:buFont typeface="Courier New" panose="02070309020205020404" pitchFamily="49" charset="0"/>
              <a:buChar char="o"/>
            </a:pPr>
            <a:r>
              <a:rPr lang="zh-CN" altLang="en-US" sz="2000" dirty="0" smtClean="0"/>
              <a:t>在线处理和离线分析</a:t>
            </a:r>
            <a:endParaRPr lang="en-US" altLang="zh-CN" sz="2000" dirty="0"/>
          </a:p>
          <a:p>
            <a:pPr marL="285750" indent="-285750">
              <a:buFont typeface="Wingdings" panose="05000000000000000000" pitchFamily="2" charset="2"/>
              <a:buChar char="§"/>
            </a:pPr>
            <a:r>
              <a:rPr lang="zh-CN" altLang="en-US" sz="2000" dirty="0" smtClean="0"/>
              <a:t>数据格式性能攸关，不再粗放</a:t>
            </a:r>
            <a:endParaRPr lang="en-US" altLang="zh-CN" sz="2000" dirty="0" smtClean="0"/>
          </a:p>
          <a:p>
            <a:pPr marL="742950" lvl="1" indent="-285750">
              <a:buFont typeface="Courier New" panose="02070309020205020404" pitchFamily="49" charset="0"/>
              <a:buChar char="o"/>
            </a:pPr>
            <a:endParaRPr lang="en-US" altLang="zh-CN" sz="2000" dirty="0" smtClean="0"/>
          </a:p>
          <a:p>
            <a:pPr marL="742950" lvl="1" indent="-285750">
              <a:buFont typeface="Courier New" panose="02070309020205020404" pitchFamily="49" charset="0"/>
              <a:buChar char="o"/>
            </a:pPr>
            <a:endParaRPr lang="en-US" altLang="zh-CN" sz="2000" dirty="0" smtClean="0"/>
          </a:p>
          <a:p>
            <a:pPr marL="742950" lvl="1" indent="-285750">
              <a:buFont typeface="Courier New" panose="02070309020205020404" pitchFamily="49" charset="0"/>
              <a:buChar char="o"/>
            </a:pPr>
            <a:endParaRPr lang="en-US" sz="2000" dirty="0"/>
          </a:p>
        </p:txBody>
      </p:sp>
      <p:pic>
        <p:nvPicPr>
          <p:cNvPr id="4" name="Picture 5" descr="Apache Parque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0320" y="4504104"/>
            <a:ext cx="1790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ttps://github.com/apache/incubator-carbondata/raw/master/docs/images/format/CarbonData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357" y="4551729"/>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3354" y="4504104"/>
            <a:ext cx="1257669" cy="50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新的硬件技术</a:t>
            </a:r>
            <a:endParaRPr lang="zh-CN" altLang="en-US" dirty="0"/>
          </a:p>
        </p:txBody>
      </p:sp>
      <p:pic>
        <p:nvPicPr>
          <p:cNvPr id="12"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5" y="1700809"/>
            <a:ext cx="1445515" cy="100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9044" y="2225700"/>
            <a:ext cx="230928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93" y="3933056"/>
            <a:ext cx="2005496" cy="159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云形标注 14"/>
          <p:cNvSpPr/>
          <p:nvPr/>
        </p:nvSpPr>
        <p:spPr>
          <a:xfrm>
            <a:off x="2492151" y="1424811"/>
            <a:ext cx="2570175" cy="936103"/>
          </a:xfrm>
          <a:prstGeom prst="cloudCallout">
            <a:avLst>
              <a:gd name="adj1" fmla="val -67776"/>
              <a:gd name="adj2" fmla="val 62274"/>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rgbClr val="FF0000"/>
                </a:solidFill>
              </a:rPr>
              <a:t>Memory</a:t>
            </a:r>
            <a:r>
              <a:rPr lang="en-US" altLang="zh-CN" dirty="0"/>
              <a:t>  </a:t>
            </a:r>
            <a:r>
              <a:rPr lang="zh-CN" altLang="en-US" dirty="0"/>
              <a:t>内存，适合缓存最热的数据</a:t>
            </a:r>
            <a:endParaRPr lang="en-US" altLang="zh-CN" dirty="0"/>
          </a:p>
        </p:txBody>
      </p:sp>
      <p:sp>
        <p:nvSpPr>
          <p:cNvPr id="16" name="云形标注 15"/>
          <p:cNvSpPr/>
          <p:nvPr/>
        </p:nvSpPr>
        <p:spPr>
          <a:xfrm>
            <a:off x="2492151" y="2924944"/>
            <a:ext cx="2570175" cy="1008112"/>
          </a:xfrm>
          <a:prstGeom prst="cloudCallout">
            <a:avLst>
              <a:gd name="adj1" fmla="val 51804"/>
              <a:gd name="adj2" fmla="val -62428"/>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rgbClr val="FF0000"/>
                </a:solidFill>
              </a:rPr>
              <a:t>SSD </a:t>
            </a:r>
            <a:r>
              <a:rPr lang="en-US" altLang="zh-CN" dirty="0"/>
              <a:t> </a:t>
            </a:r>
            <a:r>
              <a:rPr lang="zh-CN" altLang="en-US" dirty="0"/>
              <a:t>固态硬盘，适合存储暖数据</a:t>
            </a:r>
            <a:endParaRPr lang="en-US" altLang="zh-CN" dirty="0"/>
          </a:p>
        </p:txBody>
      </p:sp>
      <p:sp>
        <p:nvSpPr>
          <p:cNvPr id="17" name="云形标注 16"/>
          <p:cNvSpPr/>
          <p:nvPr/>
        </p:nvSpPr>
        <p:spPr>
          <a:xfrm>
            <a:off x="3635896" y="4149080"/>
            <a:ext cx="2570175" cy="958610"/>
          </a:xfrm>
          <a:prstGeom prst="cloudCallout">
            <a:avLst>
              <a:gd name="adj1" fmla="val -101870"/>
              <a:gd name="adj2" fmla="val -699"/>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rgbClr val="FF0000"/>
                </a:solidFill>
              </a:rPr>
              <a:t>HDD </a:t>
            </a:r>
            <a:r>
              <a:rPr lang="en-US" altLang="zh-CN" dirty="0"/>
              <a:t> </a:t>
            </a:r>
            <a:r>
              <a:rPr lang="zh-CN" altLang="en-US" dirty="0"/>
              <a:t>普通硬盘，适合存储一般数据</a:t>
            </a:r>
            <a:endParaRPr lang="en-US" altLang="zh-CN" dirty="0"/>
          </a:p>
        </p:txBody>
      </p:sp>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5179698"/>
            <a:ext cx="2748557" cy="132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云形标注 18"/>
          <p:cNvSpPr/>
          <p:nvPr/>
        </p:nvSpPr>
        <p:spPr>
          <a:xfrm>
            <a:off x="2843808" y="5373216"/>
            <a:ext cx="2570175" cy="1117034"/>
          </a:xfrm>
          <a:prstGeom prst="cloudCallout">
            <a:avLst>
              <a:gd name="adj1" fmla="val 90841"/>
              <a:gd name="adj2" fmla="val -9973"/>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rgbClr val="FF0000"/>
                </a:solidFill>
              </a:rPr>
              <a:t>Archive</a:t>
            </a:r>
            <a:r>
              <a:rPr lang="en-US" altLang="zh-CN" dirty="0"/>
              <a:t>  </a:t>
            </a:r>
            <a:r>
              <a:rPr lang="zh-CN" altLang="en-US" dirty="0"/>
              <a:t>归档，适合存储冷数据</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异构存储</a:t>
            </a:r>
            <a:endParaRPr lang="zh-CN" altLang="en-US" dirty="0"/>
          </a:p>
        </p:txBody>
      </p:sp>
      <p:pic>
        <p:nvPicPr>
          <p:cNvPr id="3" name="Picture 2" descr="http://www.aboutyun.com/data/attachment/forum/201601/01/133807qs7cf0q9o427fzg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7932" y="1677549"/>
            <a:ext cx="7104881" cy="30552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62498" y="4862000"/>
            <a:ext cx="7971405" cy="1692771"/>
          </a:xfrm>
          <a:prstGeom prst="rect">
            <a:avLst/>
          </a:prstGeom>
        </p:spPr>
        <p:txBody>
          <a:bodyPr wrap="square">
            <a:spAutoFit/>
          </a:bodyPr>
          <a:lstStyle/>
          <a:p>
            <a:pPr>
              <a:lnSpc>
                <a:spcPct val="130000"/>
              </a:lnSpc>
              <a:buClr>
                <a:srgbClr val="002060"/>
              </a:buCl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HDFS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具体支持的介质如下：</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Clr>
                <a:srgbClr val="002060"/>
              </a:buClr>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ARCHIVE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：高存储密度但耗电较少的存储介质，通常用来存储冷数据。</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Clr>
                <a:srgbClr val="002060"/>
              </a:buClr>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DISK</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：磁盘介质，这是</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HDFS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最早支持的存储介质。</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Clr>
                <a:srgbClr val="002060"/>
              </a:buClr>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SSD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：固态硬盘，是一种新型存储介质，目前被不少互联网公司使用。</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Clr>
                <a:srgbClr val="002060"/>
              </a:buClr>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RAM_DISK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：数据被写入内存中，同时会往该存储介质中再（异步）写一份。</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a:t>异构</a:t>
            </a:r>
            <a:r>
              <a:rPr lang="zh-CN" altLang="en-US" dirty="0" smtClean="0"/>
              <a:t>存储</a:t>
            </a:r>
            <a:endParaRPr lang="zh-CN" altLang="en-US" dirty="0"/>
          </a:p>
        </p:txBody>
      </p:sp>
      <p:sp>
        <p:nvSpPr>
          <p:cNvPr id="3" name="TextBox 2"/>
          <p:cNvSpPr txBox="1">
            <a:spLocks noChangeArrowheads="1"/>
          </p:cNvSpPr>
          <p:nvPr/>
        </p:nvSpPr>
        <p:spPr bwMode="auto">
          <a:xfrm>
            <a:off x="1416549" y="1371689"/>
            <a:ext cx="8786874" cy="2015936"/>
          </a:xfrm>
          <a:prstGeom prst="rect">
            <a:avLst/>
          </a:prstGeom>
          <a:solidFill>
            <a:schemeClr val="accent3">
              <a:lumMod val="40000"/>
              <a:lumOff val="60000"/>
            </a:schemeClr>
          </a:solidFill>
          <a:ln w="19050">
            <a:solidFill>
              <a:schemeClr val="accent1"/>
            </a:solidFill>
            <a:prstDash val="dash"/>
            <a:miter lim="800000"/>
          </a:ln>
        </p:spPr>
        <p:txBody>
          <a:bodyPr wrap="square">
            <a:spAutoFit/>
          </a:bodyPr>
          <a:lstStyle/>
          <a:p>
            <a:pPr marL="285750" indent="-285750">
              <a:spcAft>
                <a:spcPts val="600"/>
              </a:spcAft>
              <a:buClr>
                <a:srgbClr val="0000FF"/>
              </a:buClr>
              <a:buSzPct val="70000"/>
            </a:pPr>
            <a:r>
              <a:rPr lang="zh-CN" altLang="en-US" sz="1600" b="1" dirty="0">
                <a:latin typeface="微软雅黑" panose="020B0503020204020204" pitchFamily="34" charset="-122"/>
                <a:ea typeface="微软雅黑" panose="020B0503020204020204" pitchFamily="34" charset="-122"/>
              </a:rPr>
              <a:t>异构存储的</a:t>
            </a:r>
            <a:r>
              <a:rPr lang="zh-CN" altLang="en-US" sz="1600" b="1" dirty="0" smtClean="0">
                <a:latin typeface="微软雅黑" panose="020B0503020204020204" pitchFamily="34" charset="-122"/>
                <a:ea typeface="微软雅黑" panose="020B0503020204020204" pitchFamily="34" charset="-122"/>
              </a:rPr>
              <a:t>意义：</a:t>
            </a:r>
            <a:endParaRPr lang="en-US" altLang="zh-CN" sz="1600" dirty="0" smtClean="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将</a:t>
            </a:r>
            <a:r>
              <a:rPr lang="zh-CN" altLang="en-US" sz="1400" dirty="0">
                <a:latin typeface="微软雅黑" panose="020B0503020204020204" pitchFamily="34" charset="-122"/>
                <a:ea typeface="微软雅黑" panose="020B0503020204020204" pitchFamily="34" charset="-122"/>
              </a:rPr>
              <a:t>数据按照其冷热程度，根据预先制订的策略，存在不同的存储介质上。</a:t>
            </a:r>
            <a:endParaRPr lang="en-US" altLang="zh-CN" sz="1400" dirty="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zh-CN" altLang="en-US" sz="1400" dirty="0" smtClean="0">
                <a:solidFill>
                  <a:srgbClr val="0070C0"/>
                </a:solidFill>
                <a:latin typeface="微软雅黑" panose="020B0503020204020204" pitchFamily="34" charset="-122"/>
                <a:ea typeface="微软雅黑" panose="020B0503020204020204" pitchFamily="34" charset="-122"/>
              </a:rPr>
              <a:t>热数据</a:t>
            </a:r>
            <a:endParaRPr lang="en-US" altLang="zh-CN" sz="1400" dirty="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频繁访问的数据可以存在内存或</a:t>
            </a:r>
            <a:r>
              <a:rPr lang="en-US" altLang="zh-CN" sz="1400" dirty="0" smtClean="0">
                <a:latin typeface="微软雅黑" panose="020B0503020204020204" pitchFamily="34" charset="-122"/>
                <a:ea typeface="微软雅黑" panose="020B0503020204020204" pitchFamily="34" charset="-122"/>
              </a:rPr>
              <a:t>SSD</a:t>
            </a:r>
            <a:r>
              <a:rPr lang="zh-CN" altLang="en-US" sz="1400" dirty="0" smtClean="0">
                <a:latin typeface="微软雅黑" panose="020B0503020204020204" pitchFamily="34" charset="-122"/>
                <a:ea typeface="微软雅黑" panose="020B0503020204020204" pitchFamily="34" charset="-122"/>
              </a:rPr>
              <a:t>中，加速文件读写速度，提高性能。</a:t>
            </a:r>
            <a:endParaRPr lang="en-US" altLang="zh-CN" sz="1400" dirty="0" smtClean="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zh-CN" altLang="en-US" sz="1400" dirty="0" smtClean="0">
                <a:solidFill>
                  <a:srgbClr val="0070C0"/>
                </a:solidFill>
                <a:latin typeface="微软雅黑" panose="020B0503020204020204" pitchFamily="34" charset="-122"/>
                <a:ea typeface="微软雅黑" panose="020B0503020204020204" pitchFamily="34" charset="-122"/>
              </a:rPr>
              <a:t>冷</a:t>
            </a:r>
            <a:r>
              <a:rPr lang="zh-CN" altLang="en-US" sz="1400" dirty="0">
                <a:solidFill>
                  <a:srgbClr val="0070C0"/>
                </a:solidFill>
                <a:latin typeface="微软雅黑" panose="020B0503020204020204" pitchFamily="34" charset="-122"/>
                <a:ea typeface="微软雅黑" panose="020B0503020204020204" pitchFamily="34" charset="-122"/>
              </a:rPr>
              <a:t>数据</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spcAft>
                <a:spcPts val="600"/>
              </a:spcAft>
              <a:buClr>
                <a:srgbClr val="0000FF"/>
              </a:buClr>
              <a:buSzPct val="70000"/>
            </a:pPr>
            <a:r>
              <a:rPr lang="en-US" altLang="zh-CN"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几乎不会被访问的数据，可以存在归档存储介质</a:t>
            </a:r>
            <a:r>
              <a:rPr lang="zh-CN" altLang="en-US" sz="1400" dirty="0">
                <a:latin typeface="微软雅黑" panose="020B0503020204020204" pitchFamily="34" charset="-122"/>
                <a:ea typeface="微软雅黑" panose="020B0503020204020204" pitchFamily="34" charset="-122"/>
              </a:rPr>
              <a:t>中</a:t>
            </a:r>
            <a:r>
              <a:rPr lang="zh-CN" altLang="en-US" sz="1400" dirty="0" smtClean="0">
                <a:latin typeface="微软雅黑" panose="020B0503020204020204" pitchFamily="34" charset="-122"/>
                <a:ea typeface="微软雅黑" panose="020B0503020204020204" pitchFamily="34" charset="-122"/>
              </a:rPr>
              <a:t>，归档存储有着空间大、运算能力低的特征，可以节约成本、降低功耗。</a:t>
            </a:r>
            <a:endParaRPr lang="en-US" altLang="zh-CN" sz="1400" dirty="0" smtClean="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0380" y="3511051"/>
            <a:ext cx="66484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p:nvPr/>
        </p:nvSpPr>
        <p:spPr>
          <a:xfrm>
            <a:off x="1542020" y="4441227"/>
            <a:ext cx="3478218" cy="94203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err="1" smtClean="0">
                <a:latin typeface="微软雅黑" panose="020B0503020204020204" pitchFamily="34" charset="-122"/>
                <a:ea typeface="微软雅黑" panose="020B0503020204020204" pitchFamily="34" charset="-122"/>
              </a:rPr>
              <a:t>Hadoop</a:t>
            </a:r>
            <a:r>
              <a:rPr lang="zh-CN" altLang="en-US" sz="2000" dirty="0" smtClean="0">
                <a:latin typeface="微软雅黑" panose="020B0503020204020204" pitchFamily="34" charset="-122"/>
                <a:ea typeface="微软雅黑" panose="020B0503020204020204" pitchFamily="34" charset="-122"/>
              </a:rPr>
              <a:t>从</a:t>
            </a:r>
            <a:r>
              <a:rPr lang="en-US" altLang="zh-CN" sz="2000" dirty="0" smtClean="0">
                <a:latin typeface="微软雅黑" panose="020B0503020204020204" pitchFamily="34" charset="-122"/>
                <a:ea typeface="微软雅黑" panose="020B0503020204020204" pitchFamily="34" charset="-122"/>
              </a:rPr>
              <a:t>2.6</a:t>
            </a:r>
            <a:r>
              <a:rPr lang="zh-CN" altLang="en-US" sz="2000" dirty="0" smtClean="0">
                <a:latin typeface="微软雅黑" panose="020B0503020204020204" pitchFamily="34" charset="-122"/>
                <a:ea typeface="微软雅黑" panose="020B0503020204020204" pitchFamily="34" charset="-122"/>
              </a:rPr>
              <a:t>版本开始完全支持异构存储</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异构存储策略</a:t>
            </a:r>
            <a:endParaRPr lang="zh-CN" altLang="en-US" dirty="0"/>
          </a:p>
        </p:txBody>
      </p:sp>
      <p:graphicFrame>
        <p:nvGraphicFramePr>
          <p:cNvPr id="4" name="表格 3"/>
          <p:cNvGraphicFramePr>
            <a:graphicFrameLocks noGrp="1"/>
          </p:cNvGraphicFramePr>
          <p:nvPr/>
        </p:nvGraphicFramePr>
        <p:xfrm>
          <a:off x="2526556" y="1655545"/>
          <a:ext cx="6768752" cy="3393841"/>
        </p:xfrm>
        <a:graphic>
          <a:graphicData uri="http://schemas.openxmlformats.org/drawingml/2006/table">
            <a:tbl>
              <a:tblPr firstRow="1" firstCol="1" bandRow="1">
                <a:tableStyleId>{8799B23B-EC83-4686-B30A-512413B5E67A}</a:tableStyleId>
              </a:tblPr>
              <a:tblGrid>
                <a:gridCol w="2856809"/>
                <a:gridCol w="3911943"/>
              </a:tblGrid>
              <a:tr h="775735">
                <a:tc>
                  <a:txBody>
                    <a:bodyPr/>
                    <a:lstStyle/>
                    <a:p>
                      <a:pPr algn="just">
                        <a:lnSpc>
                          <a:spcPct val="150000"/>
                        </a:lnSpc>
                        <a:spcAft>
                          <a:spcPts val="0"/>
                        </a:spcAft>
                      </a:pPr>
                      <a:r>
                        <a:rPr lang="zh-CN" altLang="en-US" sz="2000" kern="100" dirty="0" smtClean="0">
                          <a:effectLst/>
                          <a:latin typeface="Calibri" panose="020F0502020204030204"/>
                          <a:ea typeface="宋体" panose="02010600030101010101" pitchFamily="2" charset="-122"/>
                          <a:cs typeface="Times New Roman" panose="02020603050405020304"/>
                        </a:rPr>
                        <a:t>存储策略</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zh-CN" altLang="en-US" sz="2000" kern="100" dirty="0" smtClean="0">
                          <a:effectLst/>
                        </a:rPr>
                        <a:t>副本放置策略（</a:t>
                      </a:r>
                      <a:r>
                        <a:rPr lang="en-US" altLang="zh-CN" sz="2000" kern="100" dirty="0" smtClean="0">
                          <a:effectLst/>
                        </a:rPr>
                        <a:t>n</a:t>
                      </a:r>
                      <a:r>
                        <a:rPr lang="zh-CN" altLang="en-US" sz="2000" kern="100" dirty="0" smtClean="0">
                          <a:effectLst/>
                        </a:rPr>
                        <a:t>副本）</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36351">
                <a:tc>
                  <a:txBody>
                    <a:bodyPr/>
                    <a:lstStyle/>
                    <a:p>
                      <a:pPr algn="just">
                        <a:spcAft>
                          <a:spcPts val="0"/>
                        </a:spcAft>
                      </a:pPr>
                      <a:r>
                        <a:rPr lang="en-US" sz="2000" kern="100" dirty="0" err="1">
                          <a:effectLst/>
                        </a:rPr>
                        <a:t>Lazy_Persist</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000" kern="100" dirty="0">
                          <a:effectLst/>
                        </a:rPr>
                        <a:t>RAM_DISK: 1, DISK: n-1</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36351">
                <a:tc>
                  <a:txBody>
                    <a:bodyPr/>
                    <a:lstStyle/>
                    <a:p>
                      <a:pPr algn="just">
                        <a:spcAft>
                          <a:spcPts val="0"/>
                        </a:spcAft>
                      </a:pPr>
                      <a:r>
                        <a:rPr lang="en-US" sz="2000" kern="100">
                          <a:effectLst/>
                        </a:rPr>
                        <a:t>All_SSD</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000" kern="100" dirty="0">
                          <a:effectLst/>
                        </a:rPr>
                        <a:t>SSD: n</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36351">
                <a:tc>
                  <a:txBody>
                    <a:bodyPr/>
                    <a:lstStyle/>
                    <a:p>
                      <a:pPr algn="just">
                        <a:spcAft>
                          <a:spcPts val="0"/>
                        </a:spcAft>
                      </a:pPr>
                      <a:r>
                        <a:rPr lang="en-US" sz="2000" kern="100">
                          <a:effectLst/>
                        </a:rPr>
                        <a:t>One_SSD</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000" kern="100" dirty="0">
                          <a:effectLst/>
                        </a:rPr>
                        <a:t>SSD: 1, DISK: n-1</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36351">
                <a:tc>
                  <a:txBody>
                    <a:bodyPr/>
                    <a:lstStyle/>
                    <a:p>
                      <a:pPr algn="just">
                        <a:spcAft>
                          <a:spcPts val="0"/>
                        </a:spcAft>
                      </a:pPr>
                      <a:r>
                        <a:rPr lang="en-US" sz="2000" kern="100">
                          <a:effectLst/>
                        </a:rPr>
                        <a:t>Hot (default)</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000" kern="100">
                          <a:effectLst/>
                        </a:rPr>
                        <a:t>DISK: n</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36351">
                <a:tc>
                  <a:txBody>
                    <a:bodyPr/>
                    <a:lstStyle/>
                    <a:p>
                      <a:pPr algn="just">
                        <a:spcAft>
                          <a:spcPts val="0"/>
                        </a:spcAft>
                      </a:pPr>
                      <a:r>
                        <a:rPr lang="en-US" sz="2000" kern="100">
                          <a:effectLst/>
                        </a:rPr>
                        <a:t>Warm</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000" kern="100">
                          <a:effectLst/>
                        </a:rPr>
                        <a:t>DISK: 1, ARCHIVE: n-1</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36351">
                <a:tc>
                  <a:txBody>
                    <a:bodyPr/>
                    <a:lstStyle/>
                    <a:p>
                      <a:pPr algn="just">
                        <a:spcAft>
                          <a:spcPts val="0"/>
                        </a:spcAft>
                      </a:pPr>
                      <a:r>
                        <a:rPr lang="en-US" sz="2000" kern="100">
                          <a:effectLst/>
                        </a:rPr>
                        <a:t>Cold</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000" kern="100" dirty="0">
                          <a:effectLst/>
                        </a:rPr>
                        <a:t>ARCHIVE: n</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5" name="内容占位符 2"/>
          <p:cNvSpPr txBox="1"/>
          <p:nvPr/>
        </p:nvSpPr>
        <p:spPr>
          <a:xfrm>
            <a:off x="2526556" y="5553442"/>
            <a:ext cx="2563068" cy="94203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smtClean="0">
                <a:solidFill>
                  <a:srgbClr val="FF0000"/>
                </a:solidFill>
                <a:latin typeface="微软雅黑" panose="020B0503020204020204" pitchFamily="34" charset="-122"/>
                <a:ea typeface="微软雅黑" panose="020B0503020204020204" pitchFamily="34" charset="-122"/>
              </a:rPr>
              <a:t>空间不足怎么办？</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0" indent="0">
              <a:buNone/>
            </a:pPr>
            <a:r>
              <a:rPr lang="en-US" altLang="zh-CN" sz="2000" dirty="0" smtClean="0">
                <a:latin typeface="微软雅黑" panose="020B0503020204020204" pitchFamily="34" charset="-122"/>
                <a:ea typeface="微软雅黑" panose="020B0503020204020204" pitchFamily="34" charset="-122"/>
              </a:rPr>
              <a:t>Fallback</a:t>
            </a:r>
            <a:r>
              <a:rPr lang="zh-CN" altLang="en-US" sz="2000" dirty="0" smtClean="0">
                <a:latin typeface="微软雅黑" panose="020B0503020204020204" pitchFamily="34" charset="-122"/>
                <a:ea typeface="微软雅黑" panose="020B0503020204020204" pitchFamily="34" charset="-122"/>
              </a:rPr>
              <a:t>策略</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纠删码</a:t>
            </a:r>
            <a:r>
              <a:rPr lang="en-US" altLang="zh-CN" dirty="0" smtClean="0"/>
              <a:t>—HDFS</a:t>
            </a:r>
            <a:r>
              <a:rPr lang="zh-CN" altLang="en-US" dirty="0" smtClean="0"/>
              <a:t>三副本机制</a:t>
            </a:r>
            <a:endParaRPr lang="zh-CN" altLang="en-US" dirty="0"/>
          </a:p>
        </p:txBody>
      </p:sp>
      <p:sp>
        <p:nvSpPr>
          <p:cNvPr id="4" name="矩形 3"/>
          <p:cNvSpPr/>
          <p:nvPr/>
        </p:nvSpPr>
        <p:spPr>
          <a:xfrm>
            <a:off x="1996728" y="3812426"/>
            <a:ext cx="4392488" cy="2016224"/>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996728" y="2444274"/>
            <a:ext cx="4392488" cy="1080120"/>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 name="TextBox 6"/>
          <p:cNvSpPr txBox="1"/>
          <p:nvPr/>
        </p:nvSpPr>
        <p:spPr>
          <a:xfrm>
            <a:off x="1996728" y="1796202"/>
            <a:ext cx="302433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/foo.txt    3</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block</a:t>
            </a:r>
            <a:endParaRPr lang="zh-CN" altLang="en-US" dirty="0">
              <a:latin typeface="微软雅黑" panose="020B0503020204020204" pitchFamily="34" charset="-122"/>
              <a:ea typeface="微软雅黑" panose="020B0503020204020204" pitchFamily="34" charset="-122"/>
            </a:endParaRPr>
          </a:p>
        </p:txBody>
      </p:sp>
      <p:sp>
        <p:nvSpPr>
          <p:cNvPr id="8" name="圆角矩形 7"/>
          <p:cNvSpPr/>
          <p:nvPr/>
        </p:nvSpPr>
        <p:spPr>
          <a:xfrm>
            <a:off x="2284760" y="266029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Block1</a:t>
            </a:r>
            <a:endParaRPr lang="zh-CN" altLang="en-US" dirty="0"/>
          </a:p>
        </p:txBody>
      </p:sp>
      <p:sp>
        <p:nvSpPr>
          <p:cNvPr id="9" name="圆角矩形 8"/>
          <p:cNvSpPr/>
          <p:nvPr/>
        </p:nvSpPr>
        <p:spPr>
          <a:xfrm>
            <a:off x="3724920" y="266029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Block2</a:t>
            </a:r>
            <a:endParaRPr lang="zh-CN" altLang="en-US" dirty="0"/>
          </a:p>
        </p:txBody>
      </p:sp>
      <p:sp>
        <p:nvSpPr>
          <p:cNvPr id="10" name="圆角矩形 9"/>
          <p:cNvSpPr/>
          <p:nvPr/>
        </p:nvSpPr>
        <p:spPr>
          <a:xfrm>
            <a:off x="5165080" y="2679038"/>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Block3</a:t>
            </a:r>
            <a:endParaRPr lang="zh-CN" altLang="en-US" dirty="0"/>
          </a:p>
        </p:txBody>
      </p:sp>
      <p:sp>
        <p:nvSpPr>
          <p:cNvPr id="11" name="圆角矩形 10"/>
          <p:cNvSpPr/>
          <p:nvPr/>
        </p:nvSpPr>
        <p:spPr>
          <a:xfrm>
            <a:off x="2284760" y="393770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Block1</a:t>
            </a:r>
            <a:endParaRPr lang="zh-CN" altLang="en-US" dirty="0"/>
          </a:p>
        </p:txBody>
      </p:sp>
      <p:sp>
        <p:nvSpPr>
          <p:cNvPr id="12" name="圆角矩形 11"/>
          <p:cNvSpPr/>
          <p:nvPr/>
        </p:nvSpPr>
        <p:spPr>
          <a:xfrm>
            <a:off x="3724920" y="393770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Block2</a:t>
            </a:r>
            <a:endParaRPr lang="zh-CN" altLang="en-US" dirty="0"/>
          </a:p>
        </p:txBody>
      </p:sp>
      <p:sp>
        <p:nvSpPr>
          <p:cNvPr id="13" name="圆角矩形 12"/>
          <p:cNvSpPr/>
          <p:nvPr/>
        </p:nvSpPr>
        <p:spPr>
          <a:xfrm>
            <a:off x="5165080" y="395644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Block3</a:t>
            </a:r>
            <a:endParaRPr lang="zh-CN" altLang="en-US" dirty="0"/>
          </a:p>
        </p:txBody>
      </p:sp>
      <p:sp>
        <p:nvSpPr>
          <p:cNvPr id="14" name="圆角矩形 13"/>
          <p:cNvSpPr/>
          <p:nvPr/>
        </p:nvSpPr>
        <p:spPr>
          <a:xfrm>
            <a:off x="2284760" y="503656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Block1</a:t>
            </a:r>
            <a:endParaRPr lang="zh-CN" altLang="en-US" dirty="0"/>
          </a:p>
        </p:txBody>
      </p:sp>
      <p:sp>
        <p:nvSpPr>
          <p:cNvPr id="15" name="圆角矩形 14"/>
          <p:cNvSpPr/>
          <p:nvPr/>
        </p:nvSpPr>
        <p:spPr>
          <a:xfrm>
            <a:off x="3724920" y="503656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Block2</a:t>
            </a:r>
            <a:endParaRPr lang="zh-CN" altLang="en-US" dirty="0"/>
          </a:p>
        </p:txBody>
      </p:sp>
      <p:sp>
        <p:nvSpPr>
          <p:cNvPr id="16" name="圆角矩形 15"/>
          <p:cNvSpPr/>
          <p:nvPr/>
        </p:nvSpPr>
        <p:spPr>
          <a:xfrm>
            <a:off x="5165080" y="5055302"/>
            <a:ext cx="936104" cy="648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Block3</a:t>
            </a:r>
            <a:endParaRPr lang="zh-CN" altLang="en-US" dirty="0"/>
          </a:p>
        </p:txBody>
      </p:sp>
      <p:cxnSp>
        <p:nvCxnSpPr>
          <p:cNvPr id="17" name="直接箭头连接符 16"/>
          <p:cNvCxnSpPr/>
          <p:nvPr/>
        </p:nvCxnSpPr>
        <p:spPr>
          <a:xfrm>
            <a:off x="2068736" y="6116682"/>
            <a:ext cx="4392488" cy="0"/>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749256" y="2679038"/>
            <a:ext cx="0" cy="3149612"/>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08896" y="6260698"/>
            <a:ext cx="133214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3 blocks</a:t>
            </a:r>
            <a:endParaRPr lang="zh-CN" altLang="en-US" dirty="0">
              <a:latin typeface="微软雅黑" panose="020B0503020204020204" pitchFamily="34" charset="-122"/>
              <a:ea typeface="微软雅黑" panose="020B0503020204020204" pitchFamily="34" charset="-122"/>
            </a:endParaRPr>
          </a:p>
        </p:txBody>
      </p:sp>
      <p:sp>
        <p:nvSpPr>
          <p:cNvPr id="20" name="TextBox 19"/>
          <p:cNvSpPr txBox="1"/>
          <p:nvPr/>
        </p:nvSpPr>
        <p:spPr>
          <a:xfrm>
            <a:off x="6461224" y="4063262"/>
            <a:ext cx="133214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3 replicas</a:t>
            </a: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7778588" y="2612097"/>
            <a:ext cx="2736304"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一个由</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个块组成的文件，一共需要</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3=9</a:t>
            </a:r>
            <a:r>
              <a:rPr lang="zh-CN" altLang="en-US" dirty="0">
                <a:latin typeface="微软雅黑" panose="020B0503020204020204" pitchFamily="34" charset="-122"/>
                <a:ea typeface="微软雅黑" panose="020B0503020204020204" pitchFamily="34" charset="-122"/>
              </a:rPr>
              <a:t>个副本。</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冗余度</a:t>
            </a:r>
            <a:r>
              <a:rPr lang="zh-CN" altLang="en-US" dirty="0" smtClean="0">
                <a:latin typeface="微软雅黑" panose="020B0503020204020204" pitchFamily="34" charset="-122"/>
                <a:ea typeface="微软雅黑" panose="020B0503020204020204" pitchFamily="34" charset="-122"/>
              </a:rPr>
              <a:t>为</a:t>
            </a:r>
            <a:r>
              <a:rPr lang="en-US" altLang="zh-CN" dirty="0" smtClean="0">
                <a:solidFill>
                  <a:srgbClr val="FF0000"/>
                </a:solidFill>
                <a:latin typeface="微软雅黑" panose="020B0503020204020204" pitchFamily="34" charset="-122"/>
                <a:ea typeface="微软雅黑" panose="020B0503020204020204" pitchFamily="34" charset="-122"/>
              </a:rPr>
              <a:t>6/3=200</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存储空间的浪费！</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是否可以优化？</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模板页面">
  <a:themeElements>
    <a:clrScheme name="自定义 1">
      <a:dk1>
        <a:sysClr val="windowText" lastClr="000000"/>
      </a:dk1>
      <a:lt1>
        <a:sysClr val="window" lastClr="FFFFFF"/>
      </a:lt1>
      <a:dk2>
        <a:srgbClr val="000000"/>
      </a:dk2>
      <a:lt2>
        <a:srgbClr val="FFFFFF"/>
      </a:lt2>
      <a:accent1>
        <a:srgbClr val="92D050"/>
      </a:accent1>
      <a:accent2>
        <a:srgbClr val="00B050"/>
      </a:accent2>
      <a:accent3>
        <a:srgbClr val="00B0F0"/>
      </a:accent3>
      <a:accent4>
        <a:srgbClr val="0070C0"/>
      </a:accent4>
      <a:accent5>
        <a:srgbClr val="002060"/>
      </a:accent5>
      <a:accent6>
        <a:srgbClr val="FFFFFF"/>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3897</Words>
  <Application>WPS 演示</Application>
  <PresentationFormat>自定义</PresentationFormat>
  <Paragraphs>589</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宋体</vt:lpstr>
      <vt:lpstr>Wingdings</vt:lpstr>
      <vt:lpstr>微软雅黑</vt:lpstr>
      <vt:lpstr>黑体</vt:lpstr>
      <vt:lpstr>Calibri</vt:lpstr>
      <vt:lpstr>Courier New</vt:lpstr>
      <vt:lpstr>Times New Roman</vt:lpstr>
      <vt:lpstr>Calibri</vt:lpstr>
      <vt:lpstr>Times New Roman</vt:lpstr>
      <vt:lpstr>Segoe UI</vt:lpstr>
      <vt:lpstr>Arial Unicode MS</vt:lpstr>
      <vt:lpstr>等线</vt:lpstr>
      <vt:lpstr>模板页面</vt:lpstr>
      <vt:lpstr>PowerPoint 演示文稿</vt:lpstr>
      <vt:lpstr>PowerPoint 演示文稿</vt:lpstr>
      <vt:lpstr>PowerPoint 演示文稿</vt:lpstr>
      <vt:lpstr>HDFS面临的挑战</vt:lpstr>
      <vt:lpstr>新的硬件技术</vt:lpstr>
      <vt:lpstr>HDFS异构存储</vt:lpstr>
      <vt:lpstr>HDFS异构存储</vt:lpstr>
      <vt:lpstr>HDFS异构存储策略</vt:lpstr>
      <vt:lpstr>HDFS纠删码—HDFS三副本机制</vt:lpstr>
      <vt:lpstr>HDFS纠删码—纠删码原理</vt:lpstr>
      <vt:lpstr>HDFS纠删码—HDFS的Erasure Code</vt:lpstr>
      <vt:lpstr>HDFS纠删码—HDFS EC的冗余</vt:lpstr>
      <vt:lpstr>HDFS纠删码—数据恢复</vt:lpstr>
      <vt:lpstr>PowerPoint 演示文稿</vt:lpstr>
      <vt:lpstr>SSM：Smart Storage Management</vt:lpstr>
      <vt:lpstr>SSM--整体架构</vt:lpstr>
      <vt:lpstr>SSM—服务端设计</vt:lpstr>
      <vt:lpstr>SSM—客户端</vt:lpstr>
      <vt:lpstr>SSM规则定义</vt:lpstr>
      <vt:lpstr>PowerPoint 演示文稿</vt:lpstr>
      <vt:lpstr>SSM应用场景：热点数据</vt:lpstr>
      <vt:lpstr>SSM应用场景：冷数据存储</vt:lpstr>
      <vt:lpstr>SSM应用场景：纠删码</vt:lpstr>
      <vt:lpstr>Alluxio</vt:lpstr>
      <vt:lpstr>SSM支持Alluxio</vt:lpstr>
      <vt:lpstr>SSM应用场景：Alluxio热点数据</vt:lpstr>
      <vt:lpstr>SSM应用场景：Alluxio冷数据迁移</vt:lpstr>
      <vt:lpstr>SSM应用场景：跨数据中心复制</vt:lpstr>
      <vt:lpstr>SSM应用场景：小文件优化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fys</cp:lastModifiedBy>
  <cp:revision>258</cp:revision>
  <dcterms:created xsi:type="dcterms:W3CDTF">2015-08-18T02:51:00Z</dcterms:created>
  <dcterms:modified xsi:type="dcterms:W3CDTF">2018-07-30T10:00:19Z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