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7"/>
  </p:notesMasterIdLst>
  <p:sldIdLst>
    <p:sldId id="256" r:id="rId2"/>
    <p:sldId id="258" r:id="rId3"/>
    <p:sldId id="261" r:id="rId4"/>
    <p:sldId id="281" r:id="rId5"/>
    <p:sldId id="264" r:id="rId6"/>
    <p:sldId id="282" r:id="rId7"/>
    <p:sldId id="283" r:id="rId8"/>
    <p:sldId id="267" r:id="rId9"/>
    <p:sldId id="268" r:id="rId10"/>
    <p:sldId id="269" r:id="rId11"/>
    <p:sldId id="284" r:id="rId12"/>
    <p:sldId id="285" r:id="rId13"/>
    <p:sldId id="286" r:id="rId14"/>
    <p:sldId id="280" r:id="rId15"/>
    <p:sldId id="297" r:id="rId16"/>
    <p:sldId id="278" r:id="rId17"/>
    <p:sldId id="279" r:id="rId18"/>
    <p:sldId id="273" r:id="rId19"/>
    <p:sldId id="275" r:id="rId20"/>
    <p:sldId id="276" r:id="rId21"/>
    <p:sldId id="277" r:id="rId22"/>
    <p:sldId id="296" r:id="rId23"/>
    <p:sldId id="287" r:id="rId24"/>
    <p:sldId id="288" r:id="rId25"/>
    <p:sldId id="289" r:id="rId26"/>
    <p:sldId id="290" r:id="rId27"/>
    <p:sldId id="295" r:id="rId28"/>
    <p:sldId id="291" r:id="rId29"/>
    <p:sldId id="292" r:id="rId30"/>
    <p:sldId id="293" r:id="rId31"/>
    <p:sldId id="294" r:id="rId32"/>
    <p:sldId id="298" r:id="rId33"/>
    <p:sldId id="299" r:id="rId34"/>
    <p:sldId id="300"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0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BAB8-D70D-4ABF-9B29-14C0E28747B1}" type="datetimeFigureOut">
              <a:rPr lang="en-US" smtClean="0"/>
              <a:t>7/9/2017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681E7-B879-4EF8-A290-7EF39DE615B7}" type="slidenum">
              <a:rPr lang="en-US" smtClean="0"/>
              <a:t>‹#›</a:t>
            </a:fld>
            <a:endParaRPr lang="en-US"/>
          </a:p>
        </p:txBody>
      </p:sp>
    </p:spTree>
    <p:extLst>
      <p:ext uri="{BB962C8B-B14F-4D97-AF65-F5344CB8AC3E}">
        <p14:creationId xmlns:p14="http://schemas.microsoft.com/office/powerpoint/2010/main" val="422263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32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62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57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455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624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68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tiff"/><Relationship Id="rId13" Type="http://schemas.openxmlformats.org/officeDocument/2006/relationships/image" Target="../media/image22.jpg"/><Relationship Id="rId3" Type="http://schemas.openxmlformats.org/officeDocument/2006/relationships/image" Target="../media/image12.tiff"/><Relationship Id="rId7" Type="http://schemas.openxmlformats.org/officeDocument/2006/relationships/image" Target="../media/image16.tiff"/><Relationship Id="rId12" Type="http://schemas.openxmlformats.org/officeDocument/2006/relationships/image" Target="../media/image21.png"/><Relationship Id="rId2" Type="http://schemas.openxmlformats.org/officeDocument/2006/relationships/image" Target="../media/image11.tiff"/><Relationship Id="rId1" Type="http://schemas.openxmlformats.org/officeDocument/2006/relationships/slideLayout" Target="../slideLayouts/slideLayout3.xml"/><Relationship Id="rId6" Type="http://schemas.openxmlformats.org/officeDocument/2006/relationships/image" Target="../media/image15.tiff"/><Relationship Id="rId11" Type="http://schemas.openxmlformats.org/officeDocument/2006/relationships/image" Target="../media/image20.tiff"/><Relationship Id="rId5" Type="http://schemas.openxmlformats.org/officeDocument/2006/relationships/image" Target="../media/image14.tiff"/><Relationship Id="rId10" Type="http://schemas.openxmlformats.org/officeDocument/2006/relationships/image" Target="../media/image19.tiff"/><Relationship Id="rId4" Type="http://schemas.openxmlformats.org/officeDocument/2006/relationships/image" Target="../media/image13.tiff"/><Relationship Id="rId9" Type="http://schemas.openxmlformats.org/officeDocument/2006/relationships/image" Target="../media/image1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24000" y="1122363"/>
            <a:ext cx="9144000" cy="2387600"/>
          </a:xfrm>
          <a:prstGeom prst="rect">
            <a:avLst/>
          </a:prstGeom>
        </p:spPr>
        <p:txBody>
          <a:bodyPr/>
          <a:lstStyle/>
          <a:p>
            <a:endParaRPr lang="zh-CN" altLang="en-US" sz="4800" dirty="0"/>
          </a:p>
        </p:txBody>
      </p:sp>
      <p:sp>
        <p:nvSpPr>
          <p:cNvPr id="3" name="副标题 2"/>
          <p:cNvSpPr>
            <a:spLocks noGrp="1"/>
          </p:cNvSpPr>
          <p:nvPr>
            <p:ph type="subTitle" idx="4294967295"/>
          </p:nvPr>
        </p:nvSpPr>
        <p:spPr>
          <a:xfrm>
            <a:off x="1524000" y="3602038"/>
            <a:ext cx="9144000" cy="1655762"/>
          </a:xfrm>
          <a:prstGeom prst="rect">
            <a:avLst/>
          </a:prstGeom>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732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5613" y="310130"/>
            <a:ext cx="10577572"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HDFS </a:t>
            </a:r>
            <a:r>
              <a:rPr lang="zh-CN" altLang="en-US" dirty="0" smtClean="0"/>
              <a:t>缓存</a:t>
            </a:r>
            <a:endParaRPr lang="en-US" dirty="0"/>
          </a:p>
        </p:txBody>
      </p:sp>
      <p:sp>
        <p:nvSpPr>
          <p:cNvPr id="3" name="Rectangle 2"/>
          <p:cNvSpPr/>
          <p:nvPr/>
        </p:nvSpPr>
        <p:spPr>
          <a:xfrm>
            <a:off x="1111518" y="2179567"/>
            <a:ext cx="1081087" cy="5032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t>用户</a:t>
            </a:r>
            <a:endParaRPr lang="en-US" dirty="0"/>
          </a:p>
        </p:txBody>
      </p:sp>
      <p:sp>
        <p:nvSpPr>
          <p:cNvPr id="4" name="Rectangle 3"/>
          <p:cNvSpPr/>
          <p:nvPr/>
        </p:nvSpPr>
        <p:spPr>
          <a:xfrm>
            <a:off x="3992830" y="1674742"/>
            <a:ext cx="1800225" cy="649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t>NameNode</a:t>
            </a:r>
            <a:endParaRPr lang="en-US" dirty="0"/>
          </a:p>
        </p:txBody>
      </p:sp>
      <p:sp>
        <p:nvSpPr>
          <p:cNvPr id="5" name="Flowchart: Magnetic Disk 4"/>
          <p:cNvSpPr/>
          <p:nvPr/>
        </p:nvSpPr>
        <p:spPr>
          <a:xfrm>
            <a:off x="2624405" y="3332092"/>
            <a:ext cx="1263650" cy="915988"/>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err="1"/>
              <a:t>DataNode</a:t>
            </a:r>
            <a:endParaRPr lang="en-US" dirty="0"/>
          </a:p>
        </p:txBody>
      </p:sp>
      <p:sp>
        <p:nvSpPr>
          <p:cNvPr id="6" name="Flowchart: Magnetic Disk 5"/>
          <p:cNvSpPr/>
          <p:nvPr/>
        </p:nvSpPr>
        <p:spPr>
          <a:xfrm>
            <a:off x="6080393" y="3332092"/>
            <a:ext cx="1292289" cy="935038"/>
          </a:xfrm>
          <a:prstGeom prst="flowChartMagneticDisk">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t>DataNode</a:t>
            </a:r>
            <a:endParaRPr lang="en-US" dirty="0"/>
          </a:p>
        </p:txBody>
      </p:sp>
      <p:sp>
        <p:nvSpPr>
          <p:cNvPr id="7" name="Rectangle 6"/>
          <p:cNvSpPr/>
          <p:nvPr/>
        </p:nvSpPr>
        <p:spPr>
          <a:xfrm>
            <a:off x="1014680" y="4602282"/>
            <a:ext cx="1263650" cy="5048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err="1"/>
              <a:t>DFSClient</a:t>
            </a:r>
            <a:endParaRPr lang="en-US" dirty="0"/>
          </a:p>
        </p:txBody>
      </p:sp>
      <p:cxnSp>
        <p:nvCxnSpPr>
          <p:cNvPr id="8" name="Straight Arrow Connector 7"/>
          <p:cNvCxnSpPr>
            <a:stCxn id="3" idx="3"/>
            <a:endCxn id="4" idx="1"/>
          </p:cNvCxnSpPr>
          <p:nvPr/>
        </p:nvCxnSpPr>
        <p:spPr>
          <a:xfrm flipV="1">
            <a:off x="2192605" y="2000180"/>
            <a:ext cx="1800225"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4" idx="2"/>
            <a:endCxn id="5" idx="1"/>
          </p:cNvCxnSpPr>
          <p:nvPr/>
        </p:nvCxnSpPr>
        <p:spPr>
          <a:xfrm flipH="1">
            <a:off x="3256230" y="2324030"/>
            <a:ext cx="1636713" cy="1008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4" idx="2"/>
            <a:endCxn id="6" idx="1"/>
          </p:cNvCxnSpPr>
          <p:nvPr/>
        </p:nvCxnSpPr>
        <p:spPr>
          <a:xfrm>
            <a:off x="4892943" y="2324030"/>
            <a:ext cx="1833595" cy="1008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429143" y="1862067"/>
            <a:ext cx="1295400" cy="339725"/>
          </a:xfrm>
          <a:prstGeom prst="rect">
            <a:avLst/>
          </a:prstGeom>
          <a:noFill/>
          <a:ln>
            <a:noFill/>
          </a:ln>
        </p:spPr>
        <p:txBody>
          <a:bodyPr>
            <a:spAutoFit/>
          </a:bodyPr>
          <a:lstStyle/>
          <a:p>
            <a:pPr>
              <a:defRPr/>
            </a:pPr>
            <a:r>
              <a:rPr lang="en-US" altLang="zh-CN" sz="1600" dirty="0">
                <a:ln w="0">
                  <a:noFill/>
                </a:ln>
                <a:effectLst>
                  <a:outerShdw blurRad="38100" dist="19050" dir="2700000" algn="tl" rotWithShape="0">
                    <a:schemeClr val="dk1">
                      <a:alpha val="40000"/>
                    </a:schemeClr>
                  </a:outerShdw>
                </a:effectLst>
                <a:latin typeface="微软雅黑"/>
                <a:ea typeface="微软雅黑"/>
                <a:cs typeface="微软雅黑"/>
              </a:rPr>
              <a:t>1. </a:t>
            </a:r>
            <a:r>
              <a:rPr lang="zh-CN" altLang="en-US" sz="1600" dirty="0">
                <a:ln w="0">
                  <a:noFill/>
                </a:ln>
                <a:effectLst>
                  <a:outerShdw blurRad="38100" dist="19050" dir="2700000" algn="tl" rotWithShape="0">
                    <a:schemeClr val="dk1">
                      <a:alpha val="40000"/>
                    </a:schemeClr>
                  </a:outerShdw>
                </a:effectLst>
                <a:latin typeface="微软雅黑"/>
                <a:ea typeface="微软雅黑"/>
                <a:cs typeface="微软雅黑"/>
              </a:rPr>
              <a:t>缓存文件</a:t>
            </a:r>
            <a:endParaRPr lang="en-US" sz="1600" dirty="0">
              <a:ln w="0">
                <a:noFill/>
              </a:ln>
              <a:effectLst>
                <a:outerShdw blurRad="38100" dist="19050" dir="2700000" algn="tl" rotWithShape="0">
                  <a:schemeClr val="dk1">
                    <a:alpha val="40000"/>
                  </a:schemeClr>
                </a:outerShdw>
              </a:effectLst>
              <a:latin typeface="微软雅黑"/>
              <a:ea typeface="微软雅黑"/>
              <a:cs typeface="微软雅黑"/>
            </a:endParaRPr>
          </a:p>
        </p:txBody>
      </p:sp>
      <p:sp>
        <p:nvSpPr>
          <p:cNvPr id="12" name="TextBox 11"/>
          <p:cNvSpPr txBox="1"/>
          <p:nvPr/>
        </p:nvSpPr>
        <p:spPr>
          <a:xfrm>
            <a:off x="3910280" y="2849492"/>
            <a:ext cx="2241550" cy="338138"/>
          </a:xfrm>
          <a:prstGeom prst="rect">
            <a:avLst/>
          </a:prstGeom>
          <a:noFill/>
          <a:ln>
            <a:noFill/>
          </a:ln>
        </p:spPr>
        <p:txBody>
          <a:bodyPr>
            <a:spAutoFit/>
          </a:bodyPr>
          <a:lstStyle/>
          <a:p>
            <a:pPr>
              <a:defRPr/>
            </a:pPr>
            <a:r>
              <a:rPr lang="en-US" altLang="zh-CN" sz="1600" dirty="0">
                <a:ln w="0">
                  <a:noFill/>
                </a:ln>
                <a:effectLst>
                  <a:outerShdw blurRad="38100" dist="19050" dir="2700000" algn="tl" rotWithShape="0">
                    <a:schemeClr val="dk1">
                      <a:alpha val="40000"/>
                    </a:schemeClr>
                  </a:outerShdw>
                </a:effectLst>
                <a:latin typeface="微软雅黑"/>
                <a:ea typeface="微软雅黑"/>
                <a:cs typeface="微软雅黑"/>
              </a:rPr>
              <a:t>2. </a:t>
            </a:r>
            <a:r>
              <a:rPr lang="zh-CN" altLang="en-US" sz="1600" dirty="0">
                <a:ln w="0">
                  <a:noFill/>
                </a:ln>
                <a:effectLst>
                  <a:outerShdw blurRad="38100" dist="19050" dir="2700000" algn="tl" rotWithShape="0">
                    <a:schemeClr val="dk1">
                      <a:alpha val="40000"/>
                    </a:schemeClr>
                  </a:outerShdw>
                </a:effectLst>
                <a:latin typeface="微软雅黑"/>
                <a:ea typeface="微软雅黑"/>
                <a:cs typeface="微软雅黑"/>
              </a:rPr>
              <a:t>缓存该文件所属的块</a:t>
            </a:r>
            <a:endParaRPr lang="en-US" sz="1600" dirty="0">
              <a:ln w="0">
                <a:noFill/>
              </a:ln>
              <a:effectLst>
                <a:outerShdw blurRad="38100" dist="19050" dir="2700000" algn="tl" rotWithShape="0">
                  <a:schemeClr val="dk1">
                    <a:alpha val="40000"/>
                  </a:schemeClr>
                </a:outerShdw>
              </a:effectLst>
              <a:latin typeface="微软雅黑"/>
              <a:ea typeface="微软雅黑"/>
              <a:cs typeface="微软雅黑"/>
            </a:endParaRPr>
          </a:p>
        </p:txBody>
      </p:sp>
      <p:sp>
        <p:nvSpPr>
          <p:cNvPr id="13" name="TextBox 12"/>
          <p:cNvSpPr txBox="1"/>
          <p:nvPr/>
        </p:nvSpPr>
        <p:spPr>
          <a:xfrm>
            <a:off x="2340242" y="4321498"/>
            <a:ext cx="2552700" cy="338138"/>
          </a:xfrm>
          <a:prstGeom prst="rect">
            <a:avLst/>
          </a:prstGeom>
          <a:noFill/>
          <a:ln>
            <a:noFill/>
          </a:ln>
        </p:spPr>
        <p:txBody>
          <a:bodyPr>
            <a:spAutoFit/>
          </a:body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3. </a:t>
            </a:r>
            <a:r>
              <a:rPr lang="zh-CN" altLang="en-US" sz="1600" dirty="0" smtClean="0">
                <a:ln w="0">
                  <a:noFill/>
                </a:ln>
                <a:effectLst>
                  <a:outerShdw blurRad="38100" dist="19050" dir="2700000" algn="tl" rotWithShape="0">
                    <a:schemeClr val="dk1">
                      <a:alpha val="40000"/>
                    </a:schemeClr>
                  </a:outerShdw>
                </a:effectLst>
                <a:latin typeface="微软雅黑"/>
                <a:ea typeface="微软雅黑"/>
                <a:cs typeface="微软雅黑"/>
              </a:rPr>
              <a:t>从</a:t>
            </a:r>
            <a:r>
              <a:rPr lang="en-US" altLang="zh-CN" sz="1600" dirty="0" smtClean="0">
                <a:ln w="0">
                  <a:noFill/>
                </a:ln>
                <a:effectLst>
                  <a:outerShdw blurRad="38100" dist="19050" dir="2700000" algn="tl" rotWithShape="0">
                    <a:schemeClr val="dk1">
                      <a:alpha val="40000"/>
                    </a:schemeClr>
                  </a:outerShdw>
                </a:effectLst>
                <a:latin typeface="微软雅黑"/>
                <a:ea typeface="微软雅黑"/>
                <a:cs typeface="微软雅黑"/>
              </a:rPr>
              <a:t>m</a:t>
            </a:r>
            <a:r>
              <a:rPr lang="en-US" sz="1600" dirty="0" smtClean="0">
                <a:ln w="0">
                  <a:noFill/>
                </a:ln>
                <a:effectLst>
                  <a:outerShdw blurRad="38100" dist="19050" dir="2700000" algn="tl" rotWithShape="0">
                    <a:schemeClr val="dk1">
                      <a:alpha val="40000"/>
                    </a:schemeClr>
                  </a:outerShdw>
                </a:effectLst>
                <a:latin typeface="微软雅黑"/>
                <a:ea typeface="微软雅黑"/>
                <a:cs typeface="微软雅黑"/>
              </a:rPr>
              <a:t>emory</a:t>
            </a:r>
            <a:r>
              <a:rPr lang="zh-CN" altLang="en-US" sz="1600" dirty="0" smtClean="0">
                <a:ln w="0">
                  <a:noFill/>
                </a:ln>
                <a:effectLst>
                  <a:outerShdw blurRad="38100" dist="19050" dir="2700000" algn="tl" rotWithShape="0">
                    <a:schemeClr val="dk1">
                      <a:alpha val="40000"/>
                    </a:schemeClr>
                  </a:outerShdw>
                </a:effectLst>
                <a:latin typeface="微软雅黑"/>
                <a:ea typeface="微软雅黑"/>
                <a:cs typeface="微软雅黑"/>
              </a:rPr>
              <a:t>读</a:t>
            </a:r>
            <a:endParaRPr lang="en-US" sz="1600" dirty="0">
              <a:ln w="0">
                <a:noFill/>
              </a:ln>
              <a:effectLst>
                <a:outerShdw blurRad="38100" dist="19050" dir="2700000" algn="tl" rotWithShape="0">
                  <a:schemeClr val="dk1">
                    <a:alpha val="40000"/>
                  </a:schemeClr>
                </a:outerShdw>
              </a:effectLst>
              <a:latin typeface="微软雅黑"/>
              <a:ea typeface="微软雅黑"/>
              <a:cs typeface="微软雅黑"/>
            </a:endParaRPr>
          </a:p>
        </p:txBody>
      </p:sp>
      <p:cxnSp>
        <p:nvCxnSpPr>
          <p:cNvPr id="14" name="Curved Connector 13"/>
          <p:cNvCxnSpPr>
            <a:stCxn id="7" idx="0"/>
          </p:cNvCxnSpPr>
          <p:nvPr/>
        </p:nvCxnSpPr>
        <p:spPr>
          <a:xfrm rot="5400000" flipH="1" flipV="1">
            <a:off x="1743844" y="3727279"/>
            <a:ext cx="777665" cy="972343"/>
          </a:xfrm>
          <a:prstGeom prst="curvedConnector2">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a:off x="797668" y="5456052"/>
            <a:ext cx="6872591" cy="369332"/>
          </a:xfrm>
          <a:prstGeom prst="rect">
            <a:avLst/>
          </a:prstGeom>
          <a:noFill/>
        </p:spPr>
        <p:txBody>
          <a:bodyPr wrap="square" rtlCol="0">
            <a:spAutoFit/>
          </a:bodyPr>
          <a:lstStyle/>
          <a:p>
            <a:r>
              <a:rPr lang="zh-CN" altLang="en-US" dirty="0" smtClean="0"/>
              <a:t>需要您有先见之明，提前把数据缓存起来；别忘了，请及时清掉</a:t>
            </a:r>
            <a:r>
              <a:rPr lang="en-US" altLang="zh-CN" dirty="0" smtClean="0">
                <a:sym typeface="Wingdings" panose="05000000000000000000" pitchFamily="2" charset="2"/>
              </a:rPr>
              <a:t></a:t>
            </a:r>
            <a:endParaRPr lang="en-US" dirty="0"/>
          </a:p>
        </p:txBody>
      </p:sp>
    </p:spTree>
    <p:extLst>
      <p:ext uri="{BB962C8B-B14F-4D97-AF65-F5344CB8AC3E}">
        <p14:creationId xmlns:p14="http://schemas.microsoft.com/office/powerpoint/2010/main" val="499089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HDFS</a:t>
            </a:r>
            <a:r>
              <a:rPr lang="zh-CN" altLang="en-US" dirty="0" smtClean="0"/>
              <a:t>面临的挑战</a:t>
            </a:r>
            <a:endParaRPr lang="en-US" dirty="0"/>
          </a:p>
        </p:txBody>
      </p:sp>
      <p:sp>
        <p:nvSpPr>
          <p:cNvPr id="3" name="TextBox 1"/>
          <p:cNvSpPr txBox="1"/>
          <p:nvPr/>
        </p:nvSpPr>
        <p:spPr>
          <a:xfrm>
            <a:off x="612574" y="1855151"/>
            <a:ext cx="8127728"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zh-CN" altLang="en-US" dirty="0"/>
              <a:t>先天</a:t>
            </a:r>
            <a:r>
              <a:rPr lang="zh-CN" altLang="en-US" dirty="0" smtClean="0"/>
              <a:t>性为大文件和批处理设计，对存储海量小文</a:t>
            </a:r>
            <a:r>
              <a:rPr lang="zh-CN" altLang="en-US" dirty="0"/>
              <a:t>件</a:t>
            </a:r>
            <a:r>
              <a:rPr lang="zh-CN" altLang="en-US" dirty="0" smtClean="0"/>
              <a:t>力不从心</a:t>
            </a:r>
            <a:endParaRPr lang="en-US" altLang="zh-CN" dirty="0" smtClean="0"/>
          </a:p>
          <a:p>
            <a:pPr marL="285750" indent="-285750">
              <a:buFont typeface="Wingdings" panose="05000000000000000000" pitchFamily="2" charset="2"/>
              <a:buChar char="§"/>
            </a:pPr>
            <a:r>
              <a:rPr lang="en-US" altLang="zh-CN" dirty="0" err="1" smtClean="0"/>
              <a:t>NameNode</a:t>
            </a:r>
            <a:r>
              <a:rPr lang="en-US" altLang="zh-CN" dirty="0" smtClean="0"/>
              <a:t> </a:t>
            </a:r>
            <a:r>
              <a:rPr lang="zh-CN" altLang="en-US" dirty="0" smtClean="0"/>
              <a:t>难以</a:t>
            </a:r>
            <a:r>
              <a:rPr lang="en-US" altLang="zh-CN" dirty="0" smtClean="0"/>
              <a:t>scale up</a:t>
            </a:r>
            <a:r>
              <a:rPr lang="zh-CN" altLang="en-US" dirty="0" smtClean="0"/>
              <a:t>，</a:t>
            </a:r>
            <a:r>
              <a:rPr lang="en-US" altLang="zh-CN" dirty="0" smtClean="0"/>
              <a:t>federation</a:t>
            </a:r>
            <a:r>
              <a:rPr lang="zh-CN" altLang="en-US" dirty="0" smtClean="0"/>
              <a:t>过于复杂又不应用透明</a:t>
            </a:r>
            <a:endParaRPr lang="en-US" altLang="zh-CN" dirty="0" smtClean="0"/>
          </a:p>
          <a:p>
            <a:pPr marL="285750" indent="-285750">
              <a:buFont typeface="Wingdings" panose="05000000000000000000" pitchFamily="2" charset="2"/>
              <a:buChar char="§"/>
            </a:pPr>
            <a:r>
              <a:rPr lang="zh-CN" altLang="en-US" dirty="0"/>
              <a:t>缺</a:t>
            </a:r>
            <a:r>
              <a:rPr lang="zh-CN" altLang="en-US" dirty="0" smtClean="0"/>
              <a:t>乏跨数据中心容灾支持，</a:t>
            </a:r>
            <a:r>
              <a:rPr lang="en-US" altLang="zh-CN" dirty="0" err="1" smtClean="0"/>
              <a:t>DistCp</a:t>
            </a:r>
            <a:r>
              <a:rPr lang="zh-CN" altLang="en-US" dirty="0" smtClean="0"/>
              <a:t>是不够的</a:t>
            </a:r>
            <a:endParaRPr lang="en-US" altLang="zh-CN" dirty="0" smtClean="0"/>
          </a:p>
          <a:p>
            <a:pPr marL="285750" indent="-285750">
              <a:buFont typeface="Wingdings" panose="05000000000000000000" pitchFamily="2" charset="2"/>
              <a:buChar char="§"/>
            </a:pPr>
            <a:r>
              <a:rPr lang="zh-CN" altLang="en-US" dirty="0"/>
              <a:t>面</a:t>
            </a:r>
            <a:r>
              <a:rPr lang="zh-CN" altLang="en-US" dirty="0" smtClean="0"/>
              <a:t>对云计算，如何支持和挂载云存储？</a:t>
            </a:r>
            <a:endParaRPr lang="en-US" altLang="zh-CN" dirty="0" smtClean="0"/>
          </a:p>
          <a:p>
            <a:pPr marL="285750" indent="-285750">
              <a:buFont typeface="Wingdings" panose="05000000000000000000" pitchFamily="2" charset="2"/>
              <a:buChar char="§"/>
            </a:pPr>
            <a:r>
              <a:rPr lang="zh-CN" altLang="en-US" dirty="0"/>
              <a:t>面</a:t>
            </a:r>
            <a:r>
              <a:rPr lang="zh-CN" altLang="en-US" dirty="0" smtClean="0"/>
              <a:t>对新的计算和深度学习，</a:t>
            </a:r>
            <a:r>
              <a:rPr lang="en-US" altLang="zh-CN" dirty="0" smtClean="0"/>
              <a:t>HDFS</a:t>
            </a:r>
            <a:r>
              <a:rPr lang="zh-CN" altLang="en-US" dirty="0" smtClean="0"/>
              <a:t>亟需改进和适应</a:t>
            </a:r>
            <a:endParaRPr lang="en-US" altLang="zh-CN" dirty="0" smtClean="0"/>
          </a:p>
          <a:p>
            <a:pPr marL="285750" indent="-285750">
              <a:buFont typeface="Wingdings" panose="05000000000000000000" pitchFamily="2" charset="2"/>
              <a:buChar char="§"/>
            </a:pPr>
            <a:r>
              <a:rPr lang="zh-CN" altLang="en-US" dirty="0"/>
              <a:t>版</a:t>
            </a:r>
            <a:r>
              <a:rPr lang="zh-CN" altLang="en-US" dirty="0" smtClean="0"/>
              <a:t>本碎片化，升级困难</a:t>
            </a:r>
            <a:endParaRPr lang="en-US" altLang="zh-CN" dirty="0" smtClean="0"/>
          </a:p>
          <a:p>
            <a:pPr marL="285750" indent="-285750">
              <a:buFont typeface="Wingdings" panose="05000000000000000000" pitchFamily="2" charset="2"/>
              <a:buChar char="§"/>
            </a:pPr>
            <a:r>
              <a:rPr lang="zh-CN" altLang="en-US" dirty="0"/>
              <a:t>吸</a:t>
            </a:r>
            <a:r>
              <a:rPr lang="zh-CN" altLang="en-US" dirty="0" smtClean="0"/>
              <a:t>纳新的特性和改进越来越慢，大的特性长达数年！</a:t>
            </a:r>
            <a:endParaRPr lang="en-US" altLang="zh-CN" dirty="0" smtClean="0"/>
          </a:p>
          <a:p>
            <a:pPr marL="285750" indent="-285750">
              <a:buFont typeface="Wingdings" panose="05000000000000000000" pitchFamily="2" charset="2"/>
              <a:buChar char="§"/>
            </a:pPr>
            <a:r>
              <a:rPr lang="en-US" altLang="zh-CN" dirty="0" smtClean="0"/>
              <a:t>……</a:t>
            </a:r>
          </a:p>
          <a:p>
            <a:pPr marL="285750" indent="-285750">
              <a:buFont typeface="Wingdings" panose="05000000000000000000" pitchFamily="2" charset="2"/>
              <a:buChar char="§"/>
            </a:pPr>
            <a:r>
              <a:rPr lang="zh-CN" altLang="en-US" dirty="0"/>
              <a:t>运</a:t>
            </a:r>
            <a:r>
              <a:rPr lang="zh-CN" altLang="en-US" dirty="0" smtClean="0"/>
              <a:t>维困难，几乎每家大厂都在造轮子把</a:t>
            </a:r>
            <a:r>
              <a:rPr lang="en-US" altLang="zh-CN" dirty="0" smtClean="0"/>
              <a:t>HDFS</a:t>
            </a:r>
            <a:r>
              <a:rPr lang="zh-CN" altLang="en-US" dirty="0" smtClean="0"/>
              <a:t>管起来</a:t>
            </a:r>
            <a:endParaRPr lang="en-US" altLang="zh-CN" dirty="0" smtClean="0"/>
          </a:p>
          <a:p>
            <a:pPr marL="742950" lvl="1" indent="-285750">
              <a:buFont typeface="Courier New" panose="02070309020205020404" pitchFamily="49" charset="0"/>
              <a:buChar char="o"/>
            </a:pPr>
            <a:endParaRPr lang="en-US" altLang="zh-CN" dirty="0" smtClean="0"/>
          </a:p>
          <a:p>
            <a:pPr marL="742950" lvl="1" indent="-285750">
              <a:buFont typeface="Courier New" panose="02070309020205020404" pitchFamily="49" charset="0"/>
              <a:buChar char="o"/>
            </a:pPr>
            <a:endParaRPr lang="en-US" dirty="0"/>
          </a:p>
        </p:txBody>
      </p:sp>
      <p:sp>
        <p:nvSpPr>
          <p:cNvPr id="7" name="7-Point Star 6"/>
          <p:cNvSpPr/>
          <p:nvPr/>
        </p:nvSpPr>
        <p:spPr>
          <a:xfrm>
            <a:off x="889945" y="4494178"/>
            <a:ext cx="5458102" cy="877922"/>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应对之道：</a:t>
            </a:r>
            <a:endParaRPr lang="en-US" altLang="zh-CN" sz="1600" dirty="0" smtClean="0"/>
          </a:p>
          <a:p>
            <a:pPr algn="ctr"/>
            <a:r>
              <a:rPr lang="en-US" sz="1600" dirty="0" smtClean="0"/>
              <a:t>HDFS</a:t>
            </a:r>
            <a:r>
              <a:rPr lang="zh-CN" altLang="en-US" sz="1600" dirty="0" smtClean="0"/>
              <a:t>智能存储解决方案</a:t>
            </a:r>
            <a:endParaRPr lang="en-US" sz="1600" dirty="0"/>
          </a:p>
        </p:txBody>
      </p:sp>
    </p:spTree>
    <p:extLst>
      <p:ext uri="{BB962C8B-B14F-4D97-AF65-F5344CB8AC3E}">
        <p14:creationId xmlns:p14="http://schemas.microsoft.com/office/powerpoint/2010/main" val="319990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提纲</a:t>
            </a:r>
            <a:endParaRPr lang="en-US" dirty="0"/>
          </a:p>
        </p:txBody>
      </p:sp>
      <p:sp>
        <p:nvSpPr>
          <p:cNvPr id="3" name="Rectangle 2"/>
          <p:cNvSpPr/>
          <p:nvPr/>
        </p:nvSpPr>
        <p:spPr>
          <a:xfrm>
            <a:off x="1210987" y="967603"/>
            <a:ext cx="465310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
            </a:pPr>
            <a:r>
              <a:rPr lang="zh-CN" altLang="en-US" dirty="0"/>
              <a:t>大数据存储发展趋势</a:t>
            </a:r>
          </a:p>
          <a:p>
            <a:pPr marL="285750" indent="-285750">
              <a:lnSpc>
                <a:spcPct val="150000"/>
              </a:lnSpc>
              <a:buFont typeface="Wingdings" panose="05000000000000000000" pitchFamily="2" charset="2"/>
              <a:buChar char="§"/>
            </a:pPr>
            <a:r>
              <a:rPr lang="en-US" dirty="0" smtClean="0"/>
              <a:t>HDFS</a:t>
            </a:r>
            <a:r>
              <a:rPr lang="zh-CN" altLang="en-US" dirty="0" smtClean="0"/>
              <a:t>关键基础设施和存在的问题</a:t>
            </a:r>
            <a:endParaRPr lang="en-US" altLang="zh-CN" dirty="0" smtClean="0"/>
          </a:p>
          <a:p>
            <a:pPr marL="285750" indent="-285750">
              <a:lnSpc>
                <a:spcPct val="150000"/>
              </a:lnSpc>
              <a:buFont typeface="Wingdings" panose="05000000000000000000" pitchFamily="2" charset="2"/>
              <a:buChar char="§"/>
            </a:pPr>
            <a:r>
              <a:rPr lang="en-US" dirty="0" smtClean="0">
                <a:solidFill>
                  <a:schemeClr val="accent3"/>
                </a:solidFill>
              </a:rPr>
              <a:t>HDFS</a:t>
            </a:r>
            <a:r>
              <a:rPr lang="zh-CN" altLang="en-US" dirty="0" smtClean="0">
                <a:solidFill>
                  <a:schemeClr val="accent3"/>
                </a:solidFill>
              </a:rPr>
              <a:t>智能存储优化和管理方案</a:t>
            </a:r>
            <a:endParaRPr lang="en-US" altLang="zh-CN" dirty="0" smtClean="0">
              <a:solidFill>
                <a:schemeClr val="accent3"/>
              </a:solidFill>
            </a:endParaRPr>
          </a:p>
          <a:p>
            <a:pPr marL="285750" indent="-285750">
              <a:lnSpc>
                <a:spcPct val="150000"/>
              </a:lnSpc>
              <a:buFont typeface="Wingdings" panose="05000000000000000000" pitchFamily="2" charset="2"/>
              <a:buChar char="§"/>
            </a:pPr>
            <a:r>
              <a:rPr lang="en-US" altLang="zh-CN" dirty="0" err="1"/>
              <a:t>Alluxio</a:t>
            </a:r>
            <a:r>
              <a:rPr lang="zh-CN" altLang="en-US" dirty="0"/>
              <a:t>智能存储</a:t>
            </a:r>
            <a:r>
              <a:rPr lang="zh-CN" altLang="en-US" dirty="0" smtClean="0"/>
              <a:t>优化</a:t>
            </a:r>
            <a:endParaRPr lang="en-US" altLang="zh-CN" dirty="0"/>
          </a:p>
        </p:txBody>
      </p:sp>
    </p:spTree>
    <p:extLst>
      <p:ext uri="{BB962C8B-B14F-4D97-AF65-F5344CB8AC3E}">
        <p14:creationId xmlns:p14="http://schemas.microsoft.com/office/powerpoint/2010/main" val="1771688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系</a:t>
            </a:r>
            <a:r>
              <a:rPr lang="zh-CN" altLang="en-US" dirty="0" smtClean="0"/>
              <a:t>统目标</a:t>
            </a:r>
            <a:endParaRPr lang="en-US" dirty="0"/>
          </a:p>
        </p:txBody>
      </p:sp>
      <p:sp>
        <p:nvSpPr>
          <p:cNvPr id="3" name="TextBox 1"/>
          <p:cNvSpPr txBox="1"/>
          <p:nvPr/>
        </p:nvSpPr>
        <p:spPr>
          <a:xfrm>
            <a:off x="612574" y="1397951"/>
            <a:ext cx="8127728"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mj-lt"/>
              <a:buAutoNum type="arabicPeriod"/>
            </a:pPr>
            <a:r>
              <a:rPr lang="en-US" altLang="zh-CN" dirty="0" smtClean="0"/>
              <a:t>HDFS</a:t>
            </a:r>
            <a:r>
              <a:rPr lang="zh-CN" altLang="en-US" dirty="0" smtClean="0"/>
              <a:t>冷热数据智能调度和迁移</a:t>
            </a:r>
            <a:endParaRPr lang="en-US" altLang="zh-CN" dirty="0" smtClean="0"/>
          </a:p>
          <a:p>
            <a:pPr marL="342900" indent="-342900">
              <a:buFont typeface="+mj-lt"/>
              <a:buAutoNum type="arabicPeriod"/>
            </a:pPr>
            <a:r>
              <a:rPr lang="en-US" altLang="zh-CN" dirty="0" smtClean="0"/>
              <a:t>HDFS Namespace</a:t>
            </a:r>
            <a:r>
              <a:rPr lang="zh-CN" altLang="en-US" dirty="0" smtClean="0"/>
              <a:t>扩展性改进和优化</a:t>
            </a:r>
            <a:endParaRPr lang="en-US" altLang="zh-CN" dirty="0" smtClean="0"/>
          </a:p>
          <a:p>
            <a:pPr marL="342900" indent="-342900">
              <a:buFont typeface="+mj-lt"/>
              <a:buAutoNum type="arabicPeriod"/>
            </a:pPr>
            <a:r>
              <a:rPr lang="en-US" altLang="zh-CN" dirty="0" smtClean="0"/>
              <a:t>HDFS </a:t>
            </a:r>
            <a:r>
              <a:rPr lang="zh-CN" altLang="en-US" dirty="0" smtClean="0"/>
              <a:t>小文件支持和优化</a:t>
            </a:r>
            <a:endParaRPr lang="en-US" altLang="zh-CN" dirty="0" smtClean="0"/>
          </a:p>
          <a:p>
            <a:pPr marL="342900" indent="-342900">
              <a:buFont typeface="+mj-lt"/>
              <a:buAutoNum type="arabicPeriod"/>
            </a:pPr>
            <a:r>
              <a:rPr lang="zh-CN" altLang="en-US" dirty="0" smtClean="0"/>
              <a:t>块级别的</a:t>
            </a:r>
            <a:r>
              <a:rPr lang="en-US" altLang="zh-CN" dirty="0" smtClean="0"/>
              <a:t>EC</a:t>
            </a:r>
            <a:r>
              <a:rPr lang="zh-CN" altLang="en-US" dirty="0" smtClean="0"/>
              <a:t>支持，类似于</a:t>
            </a:r>
            <a:r>
              <a:rPr lang="en-US" altLang="zh-CN" dirty="0" smtClean="0"/>
              <a:t>HDFS-RAID</a:t>
            </a:r>
          </a:p>
          <a:p>
            <a:pPr marL="342900" indent="-342900">
              <a:buFont typeface="+mj-lt"/>
              <a:buAutoNum type="arabicPeriod"/>
            </a:pPr>
            <a:r>
              <a:rPr lang="zh-CN" altLang="en-US" dirty="0" smtClean="0"/>
              <a:t>多集群支持，更好的容灾备份，同步和异步兼具</a:t>
            </a:r>
            <a:endParaRPr lang="en-US" altLang="zh-CN" dirty="0" smtClean="0"/>
          </a:p>
          <a:p>
            <a:pPr marL="342900" indent="-342900">
              <a:buFont typeface="+mj-lt"/>
              <a:buAutoNum type="arabicPeriod"/>
            </a:pPr>
            <a:r>
              <a:rPr lang="zh-CN" altLang="en-US" dirty="0"/>
              <a:t>支</a:t>
            </a:r>
            <a:r>
              <a:rPr lang="zh-CN" altLang="en-US" dirty="0" smtClean="0"/>
              <a:t>持云存储</a:t>
            </a:r>
            <a:endParaRPr lang="en-US" altLang="zh-CN" dirty="0" smtClean="0"/>
          </a:p>
          <a:p>
            <a:pPr marL="342900" indent="-342900">
              <a:buFont typeface="+mj-lt"/>
              <a:buAutoNum type="arabicPeriod"/>
            </a:pPr>
            <a:r>
              <a:rPr lang="zh-CN" altLang="en-US" dirty="0"/>
              <a:t>扩</a:t>
            </a:r>
            <a:r>
              <a:rPr lang="zh-CN" altLang="en-US" dirty="0" smtClean="0"/>
              <a:t>展支持深度学习</a:t>
            </a:r>
            <a:endParaRPr lang="en-US" altLang="zh-CN" dirty="0" smtClean="0"/>
          </a:p>
        </p:txBody>
      </p:sp>
      <p:sp>
        <p:nvSpPr>
          <p:cNvPr id="5" name="7-Point Star 4"/>
          <p:cNvSpPr/>
          <p:nvPr/>
        </p:nvSpPr>
        <p:spPr>
          <a:xfrm>
            <a:off x="612574" y="3810810"/>
            <a:ext cx="6737795" cy="893075"/>
          </a:xfrm>
          <a:prstGeom prst="star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t>系</a:t>
            </a:r>
            <a:r>
              <a:rPr lang="zh-CN" altLang="en-US" sz="1600" dirty="0" smtClean="0"/>
              <a:t>统实施原则：</a:t>
            </a:r>
            <a:endParaRPr lang="en-US" altLang="zh-CN" sz="1600" dirty="0" smtClean="0"/>
          </a:p>
          <a:p>
            <a:pPr algn="ctr"/>
            <a:r>
              <a:rPr lang="zh-CN" altLang="en-US" sz="1600" dirty="0" smtClean="0"/>
              <a:t>构建在</a:t>
            </a:r>
            <a:r>
              <a:rPr lang="en-US" altLang="zh-CN" sz="1600" dirty="0" smtClean="0"/>
              <a:t>HDFS</a:t>
            </a:r>
            <a:r>
              <a:rPr lang="zh-CN" altLang="en-US" sz="1600" dirty="0" smtClean="0"/>
              <a:t>之上，支持多个</a:t>
            </a:r>
            <a:r>
              <a:rPr lang="en-US" altLang="zh-CN" sz="1600" dirty="0" smtClean="0"/>
              <a:t>Hadoop</a:t>
            </a:r>
            <a:r>
              <a:rPr lang="zh-CN" altLang="en-US" sz="1600" dirty="0" smtClean="0"/>
              <a:t>版本</a:t>
            </a:r>
            <a:endParaRPr lang="en-US" sz="1600" dirty="0"/>
          </a:p>
        </p:txBody>
      </p:sp>
    </p:spTree>
    <p:extLst>
      <p:ext uri="{BB962C8B-B14F-4D97-AF65-F5344CB8AC3E}">
        <p14:creationId xmlns:p14="http://schemas.microsoft.com/office/powerpoint/2010/main" val="372856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系统构架</a:t>
            </a:r>
            <a:r>
              <a:rPr lang="en-US" altLang="zh-CN" dirty="0" smtClean="0"/>
              <a:t>(1)</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72" y="1178810"/>
            <a:ext cx="7826418" cy="4694327"/>
          </a:xfrm>
          <a:prstGeom prst="rect">
            <a:avLst/>
          </a:prstGeom>
        </p:spPr>
      </p:pic>
    </p:spTree>
    <p:extLst>
      <p:ext uri="{BB962C8B-B14F-4D97-AF65-F5344CB8AC3E}">
        <p14:creationId xmlns:p14="http://schemas.microsoft.com/office/powerpoint/2010/main" val="68130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系统构架</a:t>
            </a:r>
            <a:r>
              <a:rPr lang="en-US" altLang="zh-CN" dirty="0" smtClean="0"/>
              <a:t>(2)</a:t>
            </a:r>
            <a:endParaRPr lang="en-US" dirty="0"/>
          </a:p>
        </p:txBody>
      </p:sp>
      <p:pic>
        <p:nvPicPr>
          <p:cNvPr id="4" name="Picture 3"/>
          <p:cNvPicPr>
            <a:picLocks noChangeAspect="1"/>
          </p:cNvPicPr>
          <p:nvPr/>
        </p:nvPicPr>
        <p:blipFill>
          <a:blip r:embed="rId2"/>
          <a:stretch>
            <a:fillRect/>
          </a:stretch>
        </p:blipFill>
        <p:spPr>
          <a:xfrm>
            <a:off x="602501" y="1448969"/>
            <a:ext cx="8749196" cy="3908036"/>
          </a:xfrm>
          <a:prstGeom prst="rect">
            <a:avLst/>
          </a:prstGeom>
        </p:spPr>
      </p:pic>
    </p:spTree>
    <p:extLst>
      <p:ext uri="{BB962C8B-B14F-4D97-AF65-F5344CB8AC3E}">
        <p14:creationId xmlns:p14="http://schemas.microsoft.com/office/powerpoint/2010/main" val="1662165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100" y="2078786"/>
            <a:ext cx="8703845" cy="2700248"/>
          </a:xfrm>
          <a:prstGeom prst="rect">
            <a:avLst/>
          </a:prstGeom>
        </p:spPr>
      </p:pic>
      <p:sp>
        <p:nvSpPr>
          <p:cNvPr id="3"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系统行为</a:t>
            </a:r>
            <a:endParaRPr lang="en-US" dirty="0"/>
          </a:p>
        </p:txBody>
      </p:sp>
    </p:spTree>
    <p:extLst>
      <p:ext uri="{BB962C8B-B14F-4D97-AF65-F5344CB8AC3E}">
        <p14:creationId xmlns:p14="http://schemas.microsoft.com/office/powerpoint/2010/main" val="2694862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4437" y="1650250"/>
            <a:ext cx="8125005" cy="4308917"/>
          </a:xfrm>
          <a:prstGeom prst="rect">
            <a:avLst/>
          </a:prstGeom>
        </p:spPr>
      </p:pic>
      <p:sp>
        <p:nvSpPr>
          <p:cNvPr id="3"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在大数据生态里，如何定位？</a:t>
            </a:r>
            <a:endParaRPr lang="en-US" dirty="0"/>
          </a:p>
        </p:txBody>
      </p:sp>
    </p:spTree>
    <p:extLst>
      <p:ext uri="{BB962C8B-B14F-4D97-AF65-F5344CB8AC3E}">
        <p14:creationId xmlns:p14="http://schemas.microsoft.com/office/powerpoint/2010/main" val="4057580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一致的用户界面，</a:t>
            </a:r>
            <a:r>
              <a:rPr lang="en-US" altLang="zh-CN" dirty="0" smtClean="0"/>
              <a:t>Rule</a:t>
            </a:r>
            <a:r>
              <a:rPr lang="zh-CN" altLang="en-US" dirty="0" smtClean="0"/>
              <a:t>！</a:t>
            </a:r>
            <a:endParaRPr lang="en-US" dirty="0"/>
          </a:p>
        </p:txBody>
      </p:sp>
      <p:grpSp>
        <p:nvGrpSpPr>
          <p:cNvPr id="3" name="Group 2"/>
          <p:cNvGrpSpPr/>
          <p:nvPr/>
        </p:nvGrpSpPr>
        <p:grpSpPr>
          <a:xfrm>
            <a:off x="1393017" y="2004984"/>
            <a:ext cx="6484919" cy="753891"/>
            <a:chOff x="1065213" y="1368745"/>
            <a:chExt cx="6484919" cy="753891"/>
          </a:xfrm>
        </p:grpSpPr>
        <p:sp>
          <p:nvSpPr>
            <p:cNvPr id="4" name="TextBox 3"/>
            <p:cNvSpPr txBox="1"/>
            <p:nvPr/>
          </p:nvSpPr>
          <p:spPr>
            <a:xfrm>
              <a:off x="1969756" y="1414750"/>
              <a:ext cx="5580376" cy="707886"/>
            </a:xfrm>
            <a:prstGeom prst="rect">
              <a:avLst/>
            </a:prstGeom>
            <a:noFill/>
            <a:ln>
              <a:solidFill>
                <a:srgbClr val="5B9BD5">
                  <a:lumMod val="60000"/>
                  <a:lumOff val="4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err="1" smtClean="0">
                  <a:ln>
                    <a:noFill/>
                  </a:ln>
                  <a:solidFill>
                    <a:srgbClr val="4472C4"/>
                  </a:solidFill>
                  <a:effectLst/>
                  <a:uLnTx/>
                  <a:uFillTx/>
                  <a:latin typeface="Calibri" panose="020F0502020204030204"/>
                </a:rPr>
                <a:t>Objects_to_manipulate</a:t>
              </a:r>
              <a:r>
                <a:rPr kumimoji="0" lang="en-US" sz="2000" b="0" i="1" u="none" strike="noStrike" kern="0" cap="none" spc="0" normalizeH="0" baseline="0" noProof="0" dirty="0" smtClean="0">
                  <a:ln>
                    <a:noFill/>
                  </a:ln>
                  <a:solidFill>
                    <a:prstClr val="black"/>
                  </a:solidFill>
                  <a:effectLst/>
                  <a:uLnTx/>
                  <a:uFillTx/>
                  <a:latin typeface="Calibri" panose="020F0502020204030204"/>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smtClean="0">
                  <a:ln>
                    <a:noFill/>
                  </a:ln>
                  <a:solidFill>
                    <a:prstClr val="black"/>
                  </a:solidFill>
                  <a:effectLst/>
                  <a:uLnTx/>
                  <a:uFillTx/>
                  <a:latin typeface="Calibri" panose="020F0502020204030204"/>
                </a:rPr>
                <a:t>[ </a:t>
              </a:r>
              <a:r>
                <a:rPr kumimoji="0" lang="en-US" sz="2000" b="0" i="1" u="none" strike="noStrike" kern="0" cap="none" spc="0" normalizeH="0" baseline="0" noProof="0" dirty="0" smtClean="0">
                  <a:ln>
                    <a:noFill/>
                  </a:ln>
                  <a:solidFill>
                    <a:srgbClr val="ED7D31">
                      <a:lumMod val="75000"/>
                    </a:srgbClr>
                  </a:solidFill>
                  <a:effectLst/>
                  <a:uLnTx/>
                  <a:uFillTx/>
                  <a:latin typeface="Calibri" panose="020F0502020204030204"/>
                </a:rPr>
                <a:t>Trigger</a:t>
              </a:r>
              <a:r>
                <a:rPr kumimoji="0" lang="en-US" sz="2000" b="0" i="1" u="none" strike="noStrike" kern="0" cap="none" spc="0" normalizeH="0" baseline="0" noProof="0" dirty="0" smtClean="0">
                  <a:ln>
                    <a:noFill/>
                  </a:ln>
                  <a:solidFill>
                    <a:prstClr val="black"/>
                  </a:solidFill>
                  <a:effectLst/>
                  <a:uLnTx/>
                  <a:uFillTx/>
                  <a:latin typeface="Calibri" panose="020F0502020204030204"/>
                </a:rPr>
                <a:t> | ]  </a:t>
              </a:r>
              <a:r>
                <a:rPr kumimoji="0" lang="en-US" sz="2000" b="0" i="1" u="none" strike="noStrike" kern="0" cap="none" spc="0" normalizeH="0" baseline="0" noProof="0" dirty="0" smtClean="0">
                  <a:ln>
                    <a:noFill/>
                  </a:ln>
                  <a:solidFill>
                    <a:srgbClr val="FFC000"/>
                  </a:solidFill>
                  <a:effectLst/>
                  <a:uLnTx/>
                  <a:uFillTx/>
                  <a:latin typeface="Calibri" panose="020F0502020204030204"/>
                </a:rPr>
                <a:t>Condition</a:t>
              </a:r>
              <a:r>
                <a:rPr kumimoji="0" lang="en-US" sz="2000" b="0" i="1" u="none" strike="noStrike" kern="0" cap="none" spc="0" normalizeH="0" baseline="0" noProof="0" dirty="0" smtClean="0">
                  <a:ln>
                    <a:noFill/>
                  </a:ln>
                  <a:solidFill>
                    <a:prstClr val="black"/>
                  </a:solidFill>
                  <a:effectLst/>
                  <a:uLnTx/>
                  <a:uFillTx/>
                  <a:latin typeface="Calibri" panose="020F0502020204030204"/>
                </a:rPr>
                <a:t> | </a:t>
              </a:r>
              <a:r>
                <a:rPr kumimoji="0" lang="en-US" sz="2000" b="0" i="1" u="none" strike="noStrike" kern="0" cap="none" spc="0" normalizeH="0" baseline="0" noProof="0" dirty="0" smtClean="0">
                  <a:ln>
                    <a:noFill/>
                  </a:ln>
                  <a:solidFill>
                    <a:srgbClr val="E54BCF"/>
                  </a:solidFill>
                  <a:effectLst/>
                  <a:uLnTx/>
                  <a:uFillTx/>
                  <a:latin typeface="Calibri" panose="020F0502020204030204"/>
                </a:rPr>
                <a:t>Cmdlet</a:t>
              </a:r>
            </a:p>
          </p:txBody>
        </p:sp>
        <p:sp>
          <p:nvSpPr>
            <p:cNvPr id="5" name="TextBox 4"/>
            <p:cNvSpPr txBox="1"/>
            <p:nvPr/>
          </p:nvSpPr>
          <p:spPr>
            <a:xfrm>
              <a:off x="1065213" y="1368745"/>
              <a:ext cx="877163" cy="369332"/>
            </a:xfrm>
            <a:prstGeom prst="rect">
              <a:avLst/>
            </a:prstGeom>
            <a:noFill/>
          </p:spPr>
          <p:txBody>
            <a:bodyPr wrap="none" rtlCol="0">
              <a:spAutoFit/>
            </a:bodyPr>
            <a:lstStyle/>
            <a:p>
              <a:pPr defTabSz="914400"/>
              <a:r>
                <a:rPr lang="zh-CN" altLang="en-US" dirty="0" smtClean="0">
                  <a:solidFill>
                    <a:prstClr val="black"/>
                  </a:solidFill>
                  <a:latin typeface="Calibri" panose="020F0502020204030204"/>
                </a:rPr>
                <a:t>语法：</a:t>
              </a:r>
              <a:endParaRPr lang="en-US" dirty="0">
                <a:solidFill>
                  <a:prstClr val="black"/>
                </a:solidFill>
                <a:latin typeface="Calibri" panose="020F0502020204030204"/>
              </a:endParaRPr>
            </a:p>
          </p:txBody>
        </p:sp>
      </p:grpSp>
      <p:grpSp>
        <p:nvGrpSpPr>
          <p:cNvPr id="7" name="Group 6"/>
          <p:cNvGrpSpPr/>
          <p:nvPr/>
        </p:nvGrpSpPr>
        <p:grpSpPr>
          <a:xfrm>
            <a:off x="783417" y="2294626"/>
            <a:ext cx="1735496" cy="2685609"/>
            <a:chOff x="455613" y="1736633"/>
            <a:chExt cx="1669022" cy="2607363"/>
          </a:xfrm>
        </p:grpSpPr>
        <p:sp>
          <p:nvSpPr>
            <p:cNvPr id="8" name="TextBox 7"/>
            <p:cNvSpPr txBox="1"/>
            <p:nvPr/>
          </p:nvSpPr>
          <p:spPr>
            <a:xfrm>
              <a:off x="455613" y="2959001"/>
              <a:ext cx="1669022" cy="1384995"/>
            </a:xfrm>
            <a:prstGeom prst="rect">
              <a:avLst/>
            </a:prstGeom>
            <a:noFill/>
          </p:spPr>
          <p:txBody>
            <a:bodyPr wrap="square" rtlCol="0">
              <a:spAutoFit/>
            </a:bodyPr>
            <a:lstStyle/>
            <a:p>
              <a:pPr defTabSz="914400"/>
              <a:r>
                <a:rPr lang="zh-CN" altLang="en-US" sz="1400" dirty="0" smtClean="0">
                  <a:solidFill>
                    <a:srgbClr val="4472C4"/>
                  </a:solidFill>
                  <a:latin typeface="Calibri" panose="020F0502020204030204"/>
                </a:rPr>
                <a:t>内置对象</a:t>
              </a:r>
              <a:r>
                <a:rPr lang="en-US" sz="1400" dirty="0" smtClean="0">
                  <a:solidFill>
                    <a:srgbClr val="4472C4"/>
                  </a:solidFill>
                  <a:latin typeface="Calibri" panose="020F0502020204030204"/>
                </a:rPr>
                <a:t>:</a:t>
              </a:r>
            </a:p>
            <a:p>
              <a:pPr defTabSz="914400"/>
              <a:r>
                <a:rPr lang="en-US" sz="1400" dirty="0" smtClean="0">
                  <a:solidFill>
                    <a:srgbClr val="4472C4"/>
                  </a:solidFill>
                  <a:latin typeface="Calibri" panose="020F0502020204030204"/>
                </a:rPr>
                <a:t>file</a:t>
              </a:r>
            </a:p>
            <a:p>
              <a:pPr defTabSz="914400"/>
              <a:r>
                <a:rPr lang="en-US" sz="1400" dirty="0" smtClean="0">
                  <a:solidFill>
                    <a:srgbClr val="4472C4"/>
                  </a:solidFill>
                  <a:latin typeface="Calibri" panose="020F0502020204030204"/>
                </a:rPr>
                <a:t>storage</a:t>
              </a:r>
            </a:p>
            <a:p>
              <a:pPr defTabSz="914400"/>
              <a:r>
                <a:rPr lang="en-US" sz="1400" dirty="0" smtClean="0">
                  <a:solidFill>
                    <a:srgbClr val="4472C4"/>
                  </a:solidFill>
                  <a:latin typeface="Calibri" panose="020F0502020204030204"/>
                </a:rPr>
                <a:t>cache</a:t>
              </a:r>
            </a:p>
            <a:p>
              <a:pPr defTabSz="914400"/>
              <a:r>
                <a:rPr lang="en-US" sz="1400" dirty="0" smtClean="0">
                  <a:solidFill>
                    <a:srgbClr val="4472C4"/>
                  </a:solidFill>
                  <a:latin typeface="Calibri" panose="020F0502020204030204"/>
                </a:rPr>
                <a:t>Cluster</a:t>
              </a:r>
            </a:p>
            <a:p>
              <a:pPr defTabSz="914400"/>
              <a:r>
                <a:rPr lang="en-US" sz="1400" dirty="0" smtClean="0">
                  <a:solidFill>
                    <a:srgbClr val="4472C4"/>
                  </a:solidFill>
                </a:rPr>
                <a:t>node</a:t>
              </a:r>
              <a:endParaRPr lang="en-US" sz="1400" dirty="0">
                <a:solidFill>
                  <a:srgbClr val="4472C4"/>
                </a:solidFill>
              </a:endParaRPr>
            </a:p>
          </p:txBody>
        </p:sp>
        <p:cxnSp>
          <p:nvCxnSpPr>
            <p:cNvPr id="9" name="Straight Arrow Connector 8"/>
            <p:cNvCxnSpPr/>
            <p:nvPr/>
          </p:nvCxnSpPr>
          <p:spPr>
            <a:xfrm flipH="1">
              <a:off x="1065215" y="1736633"/>
              <a:ext cx="958278" cy="1222368"/>
            </a:xfrm>
            <a:prstGeom prst="straightConnector1">
              <a:avLst/>
            </a:prstGeom>
            <a:ln>
              <a:solidFill>
                <a:srgbClr val="4472C4"/>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2318330" y="2727614"/>
            <a:ext cx="2484475" cy="898888"/>
            <a:chOff x="2085938" y="2367890"/>
            <a:chExt cx="2484475" cy="898888"/>
          </a:xfrm>
        </p:grpSpPr>
        <p:sp>
          <p:nvSpPr>
            <p:cNvPr id="11" name="Rectangle 10"/>
            <p:cNvSpPr/>
            <p:nvPr/>
          </p:nvSpPr>
          <p:spPr>
            <a:xfrm>
              <a:off x="2085938" y="2959001"/>
              <a:ext cx="2484475" cy="307777"/>
            </a:xfrm>
            <a:prstGeom prst="rect">
              <a:avLst/>
            </a:prstGeom>
          </p:spPr>
          <p:txBody>
            <a:bodyPr wrap="square">
              <a:spAutoFit/>
            </a:bodyPr>
            <a:lstStyle/>
            <a:p>
              <a:pPr defTabSz="914400"/>
              <a:r>
                <a:rPr lang="en-US" altLang="zh-CN" sz="1400" dirty="0" smtClean="0">
                  <a:solidFill>
                    <a:srgbClr val="ED7D31">
                      <a:lumMod val="75000"/>
                    </a:srgbClr>
                  </a:solidFill>
                  <a:latin typeface="Calibri" panose="020F0502020204030204"/>
                </a:rPr>
                <a:t>Rule</a:t>
              </a:r>
              <a:r>
                <a:rPr lang="zh-CN" altLang="en-US" sz="1400" dirty="0" smtClean="0">
                  <a:solidFill>
                    <a:srgbClr val="ED7D31">
                      <a:lumMod val="75000"/>
                    </a:srgbClr>
                  </a:solidFill>
                  <a:latin typeface="Calibri" panose="020F0502020204030204"/>
                </a:rPr>
                <a:t>触发机制</a:t>
              </a:r>
              <a:endParaRPr lang="en-US" sz="1400" dirty="0" smtClean="0">
                <a:solidFill>
                  <a:srgbClr val="ED7D31">
                    <a:lumMod val="75000"/>
                  </a:srgbClr>
                </a:solidFill>
                <a:latin typeface="Calibri" panose="020F0502020204030204"/>
              </a:endParaRPr>
            </a:p>
          </p:txBody>
        </p:sp>
        <p:cxnSp>
          <p:nvCxnSpPr>
            <p:cNvPr id="12" name="Straight Arrow Connector 11"/>
            <p:cNvCxnSpPr/>
            <p:nvPr/>
          </p:nvCxnSpPr>
          <p:spPr>
            <a:xfrm>
              <a:off x="2571261" y="2367890"/>
              <a:ext cx="328247" cy="591111"/>
            </a:xfrm>
            <a:prstGeom prst="straightConnector1">
              <a:avLst/>
            </a:prstGeom>
            <a:ln>
              <a:solidFill>
                <a:srgbClr val="C55A1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4191906" y="2727614"/>
            <a:ext cx="2199021" cy="898888"/>
            <a:chOff x="4174576" y="2367890"/>
            <a:chExt cx="2199021" cy="898888"/>
          </a:xfrm>
        </p:grpSpPr>
        <p:sp>
          <p:nvSpPr>
            <p:cNvPr id="14" name="Rectangle 13"/>
            <p:cNvSpPr/>
            <p:nvPr/>
          </p:nvSpPr>
          <p:spPr>
            <a:xfrm>
              <a:off x="4395226" y="2959001"/>
              <a:ext cx="1978371" cy="307777"/>
            </a:xfrm>
            <a:prstGeom prst="rect">
              <a:avLst/>
            </a:prstGeom>
          </p:spPr>
          <p:txBody>
            <a:bodyPr wrap="square">
              <a:spAutoFit/>
            </a:bodyPr>
            <a:lstStyle/>
            <a:p>
              <a:pPr defTabSz="914400"/>
              <a:r>
                <a:rPr lang="zh-CN" altLang="en-US" sz="1400" dirty="0" smtClean="0">
                  <a:solidFill>
                    <a:srgbClr val="FFC000"/>
                  </a:solidFill>
                  <a:latin typeface="Calibri" panose="020F0502020204030204"/>
                </a:rPr>
                <a:t>执行条件</a:t>
              </a:r>
              <a:endParaRPr lang="en-US" sz="1400" dirty="0" smtClean="0">
                <a:solidFill>
                  <a:srgbClr val="FFC000"/>
                </a:solidFill>
                <a:latin typeface="Calibri" panose="020F0502020204030204"/>
              </a:endParaRPr>
            </a:p>
          </p:txBody>
        </p:sp>
        <p:cxnSp>
          <p:nvCxnSpPr>
            <p:cNvPr id="15" name="Straight Arrow Connector 14"/>
            <p:cNvCxnSpPr/>
            <p:nvPr/>
          </p:nvCxnSpPr>
          <p:spPr>
            <a:xfrm>
              <a:off x="4174576" y="2367890"/>
              <a:ext cx="506829" cy="559849"/>
            </a:xfrm>
            <a:prstGeom prst="straightConnector1">
              <a:avLst/>
            </a:prstGeom>
            <a:ln>
              <a:solidFill>
                <a:srgbClr val="FFCC3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5703837" y="2674236"/>
            <a:ext cx="3454755" cy="1026496"/>
            <a:chOff x="5376033" y="2107006"/>
            <a:chExt cx="3280493" cy="1123591"/>
          </a:xfrm>
        </p:grpSpPr>
        <p:sp>
          <p:nvSpPr>
            <p:cNvPr id="17" name="Rectangle 16"/>
            <p:cNvSpPr/>
            <p:nvPr/>
          </p:nvSpPr>
          <p:spPr>
            <a:xfrm>
              <a:off x="6031031" y="2698117"/>
              <a:ext cx="2625495" cy="532480"/>
            </a:xfrm>
            <a:prstGeom prst="rect">
              <a:avLst/>
            </a:prstGeom>
          </p:spPr>
          <p:txBody>
            <a:bodyPr wrap="square">
              <a:spAutoFit/>
            </a:bodyPr>
            <a:lstStyle/>
            <a:p>
              <a:pPr defTabSz="914400"/>
              <a:r>
                <a:rPr lang="zh-CN" altLang="en-US" sz="1400" dirty="0" smtClean="0">
                  <a:solidFill>
                    <a:srgbClr val="E54BCF"/>
                  </a:solidFill>
                  <a:latin typeface="Calibri" panose="020F0502020204030204"/>
                </a:rPr>
                <a:t>执行的命令，可包括多个</a:t>
              </a:r>
              <a:r>
                <a:rPr lang="en-US" altLang="zh-CN" sz="1400" dirty="0" smtClean="0">
                  <a:solidFill>
                    <a:srgbClr val="E54BCF"/>
                  </a:solidFill>
                  <a:latin typeface="Calibri" panose="020F0502020204030204"/>
                </a:rPr>
                <a:t>actions</a:t>
              </a:r>
              <a:endParaRPr lang="en-US" sz="1400" dirty="0" smtClean="0">
                <a:solidFill>
                  <a:srgbClr val="E54BCF"/>
                </a:solidFill>
                <a:latin typeface="Calibri" panose="020F0502020204030204"/>
              </a:endParaRPr>
            </a:p>
          </p:txBody>
        </p:sp>
        <p:cxnSp>
          <p:nvCxnSpPr>
            <p:cNvPr id="18" name="Straight Arrow Connector 17"/>
            <p:cNvCxnSpPr/>
            <p:nvPr/>
          </p:nvCxnSpPr>
          <p:spPr>
            <a:xfrm>
              <a:off x="5376033" y="2107006"/>
              <a:ext cx="820615" cy="591111"/>
            </a:xfrm>
            <a:prstGeom prst="straightConnector1">
              <a:avLst/>
            </a:prstGeom>
            <a:ln>
              <a:solidFill>
                <a:srgbClr val="E54BCF"/>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10587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9085202"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1: Move </a:t>
            </a:r>
            <a:r>
              <a:rPr lang="en-US" dirty="0" smtClean="0">
                <a:solidFill>
                  <a:srgbClr val="FF0000"/>
                </a:solidFill>
              </a:rPr>
              <a:t>HOT</a:t>
            </a:r>
            <a:r>
              <a:rPr lang="en-US" dirty="0" smtClean="0"/>
              <a:t> data to fast storage</a:t>
            </a:r>
            <a:endParaRPr lang="en-US" dirty="0"/>
          </a:p>
        </p:txBody>
      </p:sp>
      <p:grpSp>
        <p:nvGrpSpPr>
          <p:cNvPr id="3" name="Group 2"/>
          <p:cNvGrpSpPr/>
          <p:nvPr/>
        </p:nvGrpSpPr>
        <p:grpSpPr>
          <a:xfrm>
            <a:off x="742253" y="3417287"/>
            <a:ext cx="2507759" cy="1840692"/>
            <a:chOff x="232514" y="2778933"/>
            <a:chExt cx="2507759" cy="1840692"/>
          </a:xfrm>
        </p:grpSpPr>
        <p:sp>
          <p:nvSpPr>
            <p:cNvPr id="4" name="TextBox 3"/>
            <p:cNvSpPr txBox="1"/>
            <p:nvPr/>
          </p:nvSpPr>
          <p:spPr>
            <a:xfrm>
              <a:off x="1745876"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5"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9455" y="3539907"/>
              <a:ext cx="2072003" cy="1014304"/>
              <a:chOff x="1153391" y="4236773"/>
              <a:chExt cx="3377046" cy="1810735"/>
            </a:xfrm>
          </p:grpSpPr>
          <p:sp>
            <p:nvSpPr>
              <p:cNvPr id="11" name="Rectangle 10"/>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p>
            </p:txBody>
          </p:sp>
          <p:sp>
            <p:nvSpPr>
              <p:cNvPr id="12" name="Rectangle 11"/>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p>
            </p:txBody>
          </p:sp>
          <p:sp>
            <p:nvSpPr>
              <p:cNvPr id="13" name="Rectangle 12"/>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p>
            </p:txBody>
          </p:sp>
        </p:grpSp>
        <p:sp>
          <p:nvSpPr>
            <p:cNvPr id="7" name="Flowchart: Alternate Process 6"/>
            <p:cNvSpPr/>
            <p:nvPr/>
          </p:nvSpPr>
          <p:spPr>
            <a:xfrm>
              <a:off x="1996990" y="4222438"/>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sp>
          <p:nvSpPr>
            <p:cNvPr id="8" name="Up Arrow 7"/>
            <p:cNvSpPr/>
            <p:nvPr/>
          </p:nvSpPr>
          <p:spPr>
            <a:xfrm>
              <a:off x="1172883" y="2778933"/>
              <a:ext cx="255016" cy="384159"/>
            </a:xfrm>
            <a:prstGeom prst="up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1459153" y="2894072"/>
              <a:ext cx="128112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(slow)</a:t>
              </a:r>
            </a:p>
          </p:txBody>
        </p:sp>
        <p:cxnSp>
          <p:nvCxnSpPr>
            <p:cNvPr id="10" name="Curved Connector 9"/>
            <p:cNvCxnSpPr/>
            <p:nvPr/>
          </p:nvCxnSpPr>
          <p:spPr>
            <a:xfrm rot="16200000" flipV="1">
              <a:off x="1275445" y="3343866"/>
              <a:ext cx="841641" cy="791747"/>
            </a:xfrm>
            <a:prstGeom prst="curvedConnector3">
              <a:avLst/>
            </a:prstGeom>
            <a:noFill/>
            <a:ln w="3175" cap="flat" cmpd="sng" algn="ctr">
              <a:solidFill>
                <a:srgbClr val="5B9BD5"/>
              </a:solidFill>
              <a:prstDash val="solid"/>
              <a:miter lim="800000"/>
              <a:tailEnd type="triangle"/>
            </a:ln>
            <a:effectLst/>
          </p:spPr>
        </p:cxnSp>
      </p:grpSp>
      <p:grpSp>
        <p:nvGrpSpPr>
          <p:cNvPr id="14" name="Group 13"/>
          <p:cNvGrpSpPr/>
          <p:nvPr/>
        </p:nvGrpSpPr>
        <p:grpSpPr>
          <a:xfrm>
            <a:off x="3365161" y="2360544"/>
            <a:ext cx="3189707" cy="2897435"/>
            <a:chOff x="3037365" y="2045923"/>
            <a:chExt cx="3189707" cy="2573702"/>
          </a:xfrm>
        </p:grpSpPr>
        <p:grpSp>
          <p:nvGrpSpPr>
            <p:cNvPr id="15" name="Group 14"/>
            <p:cNvGrpSpPr/>
            <p:nvPr/>
          </p:nvGrpSpPr>
          <p:grpSpPr>
            <a:xfrm>
              <a:off x="3605499" y="2606644"/>
              <a:ext cx="2621573" cy="2012981"/>
              <a:chOff x="3605499" y="2606644"/>
              <a:chExt cx="2621573" cy="2012981"/>
            </a:xfrm>
          </p:grpSpPr>
          <p:sp>
            <p:nvSpPr>
              <p:cNvPr id="17" name="TextBox 16"/>
              <p:cNvSpPr txBox="1"/>
              <p:nvPr/>
            </p:nvSpPr>
            <p:spPr>
              <a:xfrm>
                <a:off x="5118861"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8" name="Rectangle 17"/>
              <p:cNvSpPr/>
              <p:nvPr/>
            </p:nvSpPr>
            <p:spPr>
              <a:xfrm>
                <a:off x="3605499"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9" name="Group 18"/>
              <p:cNvGrpSpPr/>
              <p:nvPr/>
            </p:nvGrpSpPr>
            <p:grpSpPr>
              <a:xfrm>
                <a:off x="3672440" y="3539907"/>
                <a:ext cx="2072003" cy="1014304"/>
                <a:chOff x="1153391" y="4236773"/>
                <a:chExt cx="3377046" cy="1810735"/>
              </a:xfrm>
            </p:grpSpPr>
            <p:sp>
              <p:nvSpPr>
                <p:cNvPr id="26" name="Rectangle 25"/>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p>
              </p:txBody>
            </p:sp>
            <p:sp>
              <p:nvSpPr>
                <p:cNvPr id="27" name="Rectangle 26"/>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p>
              </p:txBody>
            </p:sp>
            <p:sp>
              <p:nvSpPr>
                <p:cNvPr id="28" name="Rectangle 27"/>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p>
              </p:txBody>
            </p:sp>
          </p:grpSp>
          <p:sp>
            <p:nvSpPr>
              <p:cNvPr id="20" name="Flowchart: Alternate Process 19"/>
              <p:cNvSpPr/>
              <p:nvPr/>
            </p:nvSpPr>
            <p:spPr>
              <a:xfrm>
                <a:off x="4538871" y="3824859"/>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sp>
            <p:nvSpPr>
              <p:cNvPr id="21" name="Up Arrow 20"/>
              <p:cNvSpPr/>
              <p:nvPr/>
            </p:nvSpPr>
            <p:spPr>
              <a:xfrm>
                <a:off x="4545868" y="2606644"/>
                <a:ext cx="286270" cy="537447"/>
              </a:xfrm>
              <a:prstGeom prst="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4832138" y="2894072"/>
                <a:ext cx="13949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(faster)</a:t>
                </a:r>
              </a:p>
            </p:txBody>
          </p:sp>
          <p:cxnSp>
            <p:nvCxnSpPr>
              <p:cNvPr id="23" name="Curved Connector 22"/>
              <p:cNvCxnSpPr/>
              <p:nvPr/>
            </p:nvCxnSpPr>
            <p:spPr>
              <a:xfrm rot="16200000" flipV="1">
                <a:off x="4421643" y="3452940"/>
                <a:ext cx="510528" cy="63070"/>
              </a:xfrm>
              <a:prstGeom prst="curvedConnector3">
                <a:avLst/>
              </a:prstGeom>
              <a:noFill/>
              <a:ln w="28575" cap="flat" cmpd="sng" algn="ctr">
                <a:solidFill>
                  <a:schemeClr val="accent5">
                    <a:lumMod val="60000"/>
                    <a:lumOff val="40000"/>
                  </a:schemeClr>
                </a:solidFill>
                <a:prstDash val="solid"/>
                <a:miter lim="800000"/>
                <a:tailEnd type="triangle"/>
              </a:ln>
              <a:effectLst/>
            </p:spPr>
          </p:cxnSp>
          <p:sp>
            <p:nvSpPr>
              <p:cNvPr id="24" name="Flowchart: Alternate Process 23"/>
              <p:cNvSpPr/>
              <p:nvPr/>
            </p:nvSpPr>
            <p:spPr>
              <a:xfrm>
                <a:off x="5343519" y="4222438"/>
                <a:ext cx="293268" cy="104770"/>
              </a:xfrm>
              <a:prstGeom prst="flowChartAlternateProcess">
                <a:avLst/>
              </a:prstGeom>
              <a:solidFill>
                <a:srgbClr val="70AD47"/>
              </a:solidFill>
              <a:ln w="12700" cap="flat" cmpd="sng" algn="ctr">
                <a:solidFill>
                  <a:sysClr val="windowText" lastClr="000000"/>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cxnSp>
            <p:nvCxnSpPr>
              <p:cNvPr id="25" name="Curved Connector 24"/>
              <p:cNvCxnSpPr/>
              <p:nvPr/>
            </p:nvCxnSpPr>
            <p:spPr>
              <a:xfrm rot="10800000">
                <a:off x="4879421" y="3869966"/>
                <a:ext cx="463371" cy="288445"/>
              </a:xfrm>
              <a:prstGeom prst="curvedConnector3">
                <a:avLst>
                  <a:gd name="adj1" fmla="val 19731"/>
                </a:avLst>
              </a:prstGeom>
              <a:noFill/>
              <a:ln w="6350" cap="flat" cmpd="sng" algn="ctr">
                <a:solidFill>
                  <a:srgbClr val="5B9BD5"/>
                </a:solidFill>
                <a:prstDash val="solid"/>
                <a:miter lim="800000"/>
                <a:tailEnd type="triangle"/>
              </a:ln>
              <a:effectLst/>
            </p:spPr>
          </p:cxnSp>
        </p:grpSp>
        <p:sp>
          <p:nvSpPr>
            <p:cNvPr id="16" name="Rectangle 15"/>
            <p:cNvSpPr/>
            <p:nvPr/>
          </p:nvSpPr>
          <p:spPr>
            <a:xfrm>
              <a:off x="3037365" y="2045923"/>
              <a:ext cx="2989895" cy="410083"/>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err="1" smtClean="0">
                  <a:solidFill>
                    <a:srgbClr val="002060"/>
                  </a:solidFill>
                  <a:latin typeface="Calibri" panose="020F0502020204030204"/>
                </a:rPr>
                <a:t>file.path</a:t>
              </a:r>
              <a:r>
                <a:rPr lang="en-US" sz="1200" i="1" dirty="0" smtClean="0">
                  <a:solidFill>
                    <a:srgbClr val="002060"/>
                  </a:solidFill>
                  <a:latin typeface="Calibri" panose="020F0502020204030204"/>
                </a:rPr>
                <a:t> </a:t>
              </a:r>
              <a:r>
                <a:rPr lang="en-US" sz="1200" i="1" dirty="0" err="1" smtClean="0">
                  <a:solidFill>
                    <a:srgbClr val="002060"/>
                  </a:solidFill>
                  <a:latin typeface="Calibri" panose="020F0502020204030204"/>
                </a:rPr>
                <a:t>matchs</a:t>
              </a:r>
              <a:r>
                <a:rPr lang="en-US" sz="1200" i="1" dirty="0" smtClean="0">
                  <a:solidFill>
                    <a:srgbClr val="002060"/>
                  </a:solidFill>
                  <a:latin typeface="Calibri" panose="020F0502020204030204"/>
                </a:rPr>
                <a:t> “/foo/*”: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smtClean="0">
                  <a:solidFill>
                    <a:schemeClr val="accent5"/>
                  </a:solidFill>
                  <a:latin typeface="Calibri" panose="020F0502020204030204"/>
                </a:rPr>
                <a:t>accessCount</a:t>
              </a:r>
              <a:r>
                <a:rPr lang="en-US" sz="1200" i="1" dirty="0" smtClean="0">
                  <a:solidFill>
                    <a:srgbClr val="002060"/>
                  </a:solidFill>
                  <a:latin typeface="Calibri" panose="020F0502020204030204"/>
                </a:rPr>
                <a:t>(10min) &gt;= </a:t>
              </a:r>
              <a:r>
                <a:rPr lang="en-US" sz="1200" i="1" dirty="0">
                  <a:solidFill>
                    <a:srgbClr val="002060"/>
                  </a:solidFill>
                  <a:latin typeface="Calibri" panose="020F0502020204030204"/>
                </a:rPr>
                <a:t>3</a:t>
              </a:r>
              <a:r>
                <a:rPr kumimoji="0" lang="en-US" sz="1200" b="0" i="1" u="none" strike="noStrike" kern="1200" cap="none" spc="0" normalizeH="0" noProof="0" dirty="0" smtClean="0">
                  <a:ln>
                    <a:noFill/>
                  </a:ln>
                  <a:solidFill>
                    <a:srgbClr val="002060"/>
                  </a:solidFill>
                  <a:effectLst/>
                  <a:uLnTx/>
                  <a:uFillTx/>
                  <a:latin typeface="Calibri" panose="020F0502020204030204"/>
                </a:rPr>
                <a:t>  | </a:t>
              </a:r>
              <a:r>
                <a:rPr lang="en-US" sz="1200" i="1" dirty="0" smtClean="0">
                  <a:solidFill>
                    <a:srgbClr val="002060"/>
                  </a:solidFill>
                  <a:latin typeface="Calibri" panose="020F0502020204030204"/>
                </a:rPr>
                <a:t>one-</a:t>
              </a:r>
              <a:r>
                <a:rPr lang="en-US" sz="1200" i="1" dirty="0" err="1" smtClean="0">
                  <a:solidFill>
                    <a:srgbClr val="002060"/>
                  </a:solidFill>
                  <a:latin typeface="Calibri" panose="020F0502020204030204"/>
                </a:rPr>
                <a:t>ssd</a:t>
              </a:r>
              <a:endParaRPr kumimoji="0" lang="en-US" sz="1200" b="0" i="1" u="none" strike="noStrike" kern="1200" cap="none" spc="0" normalizeH="0" baseline="0" noProof="0" dirty="0" smtClean="0">
                <a:ln>
                  <a:noFill/>
                </a:ln>
                <a:solidFill>
                  <a:srgbClr val="002060"/>
                </a:solidFill>
                <a:effectLst/>
                <a:uLnTx/>
                <a:uFillTx/>
                <a:latin typeface="Calibri" panose="020F0502020204030204"/>
              </a:endParaRPr>
            </a:p>
          </p:txBody>
        </p:sp>
      </p:grpSp>
      <p:grpSp>
        <p:nvGrpSpPr>
          <p:cNvPr id="29" name="Group 28"/>
          <p:cNvGrpSpPr/>
          <p:nvPr/>
        </p:nvGrpSpPr>
        <p:grpSpPr>
          <a:xfrm>
            <a:off x="6676723" y="2347874"/>
            <a:ext cx="2698824" cy="2904746"/>
            <a:chOff x="6604044" y="2028931"/>
            <a:chExt cx="2698824" cy="2590694"/>
          </a:xfrm>
        </p:grpSpPr>
        <p:grpSp>
          <p:nvGrpSpPr>
            <p:cNvPr id="30" name="Group 29"/>
            <p:cNvGrpSpPr/>
            <p:nvPr/>
          </p:nvGrpSpPr>
          <p:grpSpPr>
            <a:xfrm>
              <a:off x="6744757" y="2548092"/>
              <a:ext cx="2558111" cy="2071533"/>
              <a:chOff x="6744757" y="2548092"/>
              <a:chExt cx="2558111" cy="2071533"/>
            </a:xfrm>
          </p:grpSpPr>
          <p:sp>
            <p:nvSpPr>
              <p:cNvPr id="32" name="TextBox 31"/>
              <p:cNvSpPr txBox="1"/>
              <p:nvPr/>
            </p:nvSpPr>
            <p:spPr>
              <a:xfrm>
                <a:off x="8258119"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33" name="Rectangle 32"/>
              <p:cNvSpPr/>
              <p:nvPr/>
            </p:nvSpPr>
            <p:spPr>
              <a:xfrm>
                <a:off x="6744757"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Rectangle 33"/>
              <p:cNvSpPr/>
              <p:nvPr/>
            </p:nvSpPr>
            <p:spPr>
              <a:xfrm>
                <a:off x="6811698" y="4327208"/>
                <a:ext cx="2072003"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p>
            </p:txBody>
          </p:sp>
          <p:sp>
            <p:nvSpPr>
              <p:cNvPr id="35" name="Rectangle 34"/>
              <p:cNvSpPr/>
              <p:nvPr/>
            </p:nvSpPr>
            <p:spPr>
              <a:xfrm>
                <a:off x="6811698" y="3933557"/>
                <a:ext cx="119219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p>
            </p:txBody>
          </p:sp>
          <p:sp>
            <p:nvSpPr>
              <p:cNvPr id="36" name="Rectangle 35"/>
              <p:cNvSpPr/>
              <p:nvPr/>
            </p:nvSpPr>
            <p:spPr>
              <a:xfrm>
                <a:off x="6811698" y="3539907"/>
                <a:ext cx="739545"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p>
            </p:txBody>
          </p:sp>
          <p:sp>
            <p:nvSpPr>
              <p:cNvPr id="37" name="Flowchart: Alternate Process 36"/>
              <p:cNvSpPr/>
              <p:nvPr/>
            </p:nvSpPr>
            <p:spPr>
              <a:xfrm>
                <a:off x="7249682" y="3428750"/>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sp>
            <p:nvSpPr>
              <p:cNvPr id="38" name="Up Arrow 37"/>
              <p:cNvSpPr/>
              <p:nvPr/>
            </p:nvSpPr>
            <p:spPr>
              <a:xfrm>
                <a:off x="7551244" y="2548092"/>
                <a:ext cx="233386" cy="615001"/>
              </a:xfrm>
              <a:prstGeom prst="up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7768474" y="2873261"/>
                <a:ext cx="15343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rPr>
                  <a:t>Read (fastest)</a:t>
                </a:r>
              </a:p>
            </p:txBody>
          </p:sp>
          <p:cxnSp>
            <p:nvCxnSpPr>
              <p:cNvPr id="40" name="Curved Connector 39"/>
              <p:cNvCxnSpPr/>
              <p:nvPr/>
            </p:nvCxnSpPr>
            <p:spPr>
              <a:xfrm flipV="1">
                <a:off x="7551244" y="3229212"/>
                <a:ext cx="233386" cy="168383"/>
              </a:xfrm>
              <a:prstGeom prst="curvedConnector3">
                <a:avLst/>
              </a:prstGeom>
              <a:noFill/>
              <a:ln w="38100" cap="flat" cmpd="sng" algn="ctr">
                <a:solidFill>
                  <a:srgbClr val="FF0000"/>
                </a:solidFill>
                <a:prstDash val="solid"/>
                <a:miter lim="800000"/>
                <a:tailEnd type="triangle"/>
              </a:ln>
              <a:effectLst/>
            </p:spPr>
          </p:cxnSp>
          <p:sp>
            <p:nvSpPr>
              <p:cNvPr id="41" name="Flowchart: Alternate Process 40"/>
              <p:cNvSpPr/>
              <p:nvPr/>
            </p:nvSpPr>
            <p:spPr>
              <a:xfrm>
                <a:off x="7701065" y="3814417"/>
                <a:ext cx="293268" cy="104770"/>
              </a:xfrm>
              <a:prstGeom prst="flowChartAlternateProcess">
                <a:avLst/>
              </a:prstGeom>
              <a:solidFill>
                <a:srgbClr val="70AD47"/>
              </a:solidFill>
              <a:ln w="12700" cap="flat" cmpd="sng" algn="ct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cxnSp>
            <p:nvCxnSpPr>
              <p:cNvPr id="42" name="Curved Connector 41"/>
              <p:cNvCxnSpPr/>
              <p:nvPr/>
            </p:nvCxnSpPr>
            <p:spPr>
              <a:xfrm rot="10800000">
                <a:off x="7557358" y="3490823"/>
                <a:ext cx="421102" cy="334036"/>
              </a:xfrm>
              <a:prstGeom prst="curvedConnector3">
                <a:avLst>
                  <a:gd name="adj1" fmla="val 50000"/>
                </a:avLst>
              </a:prstGeom>
              <a:noFill/>
              <a:ln w="6350" cap="flat" cmpd="sng" algn="ctr">
                <a:solidFill>
                  <a:srgbClr val="5B9BD5"/>
                </a:solidFill>
                <a:prstDash val="solid"/>
                <a:miter lim="800000"/>
                <a:tailEnd type="triangle"/>
              </a:ln>
              <a:effectLst/>
            </p:spPr>
          </p:cxnSp>
        </p:grpSp>
        <p:sp>
          <p:nvSpPr>
            <p:cNvPr id="31" name="Rectangle 30"/>
            <p:cNvSpPr/>
            <p:nvPr/>
          </p:nvSpPr>
          <p:spPr>
            <a:xfrm>
              <a:off x="6604044" y="2028931"/>
              <a:ext cx="2415822" cy="411751"/>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err="1" smtClean="0">
                  <a:solidFill>
                    <a:srgbClr val="002060"/>
                  </a:solidFill>
                  <a:latin typeface="Calibri" panose="020F0502020204030204"/>
                </a:rPr>
                <a:t>file.path</a:t>
              </a:r>
              <a:r>
                <a:rPr lang="en-US" sz="1200" i="1" dirty="0" smtClean="0">
                  <a:solidFill>
                    <a:srgbClr val="002060"/>
                  </a:solidFill>
                  <a:latin typeface="Calibri" panose="020F0502020204030204"/>
                </a:rPr>
                <a:t> </a:t>
              </a:r>
              <a:r>
                <a:rPr lang="en-US" sz="1200" i="1" dirty="0" err="1" smtClean="0">
                  <a:solidFill>
                    <a:srgbClr val="002060"/>
                  </a:solidFill>
                  <a:latin typeface="Calibri" panose="020F0502020204030204"/>
                </a:rPr>
                <a:t>matchs</a:t>
              </a:r>
              <a:r>
                <a:rPr lang="en-US" sz="1200" i="1" dirty="0" smtClean="0">
                  <a:solidFill>
                    <a:srgbClr val="002060"/>
                  </a:solidFill>
                  <a:latin typeface="Calibri" panose="020F0502020204030204"/>
                </a:rPr>
                <a:t> “/foo/*”: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smtClean="0">
                  <a:solidFill>
                    <a:schemeClr val="accent5"/>
                  </a:solidFill>
                  <a:latin typeface="Calibri" panose="020F0502020204030204"/>
                </a:rPr>
                <a:t>accessCount</a:t>
              </a:r>
              <a:r>
                <a:rPr lang="en-US" sz="1200" i="1" dirty="0" smtClean="0">
                  <a:solidFill>
                    <a:srgbClr val="002060"/>
                  </a:solidFill>
                  <a:latin typeface="Calibri" panose="020F0502020204030204"/>
                </a:rPr>
                <a:t>(10min) &gt;= </a:t>
              </a:r>
              <a:r>
                <a:rPr lang="en-US" sz="1200" i="1" dirty="0">
                  <a:solidFill>
                    <a:srgbClr val="002060"/>
                  </a:solidFill>
                  <a:latin typeface="Calibri" panose="020F0502020204030204"/>
                </a:rPr>
                <a:t>3</a:t>
              </a:r>
              <a:r>
                <a:rPr kumimoji="0" lang="en-US" sz="1200" b="0" i="1" u="none" strike="noStrike" kern="1200" cap="none" spc="0" normalizeH="0" noProof="0" dirty="0" smtClean="0">
                  <a:ln>
                    <a:noFill/>
                  </a:ln>
                  <a:solidFill>
                    <a:srgbClr val="002060"/>
                  </a:solidFill>
                  <a:effectLst/>
                  <a:uLnTx/>
                  <a:uFillTx/>
                  <a:latin typeface="Calibri" panose="020F0502020204030204"/>
                </a:rPr>
                <a:t>  | cache</a:t>
              </a:r>
              <a:endParaRPr kumimoji="0" lang="en-US" sz="1200" b="0" i="1" u="none" strike="noStrike" kern="1200" cap="none" spc="0" normalizeH="0" baseline="0" noProof="0" dirty="0" smtClean="0">
                <a:ln>
                  <a:noFill/>
                </a:ln>
                <a:solidFill>
                  <a:srgbClr val="002060"/>
                </a:solidFill>
                <a:effectLst/>
                <a:uLnTx/>
                <a:uFillTx/>
                <a:latin typeface="Calibri" panose="020F0502020204030204"/>
              </a:endParaRPr>
            </a:p>
          </p:txBody>
        </p:sp>
      </p:grpSp>
      <p:sp>
        <p:nvSpPr>
          <p:cNvPr id="43" name="TextBox 42"/>
          <p:cNvSpPr txBox="1"/>
          <p:nvPr/>
        </p:nvSpPr>
        <p:spPr>
          <a:xfrm>
            <a:off x="5506295" y="1498017"/>
            <a:ext cx="2490300"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44" name="Down Arrow 43"/>
          <p:cNvSpPr/>
          <p:nvPr/>
        </p:nvSpPr>
        <p:spPr>
          <a:xfrm rot="2044113">
            <a:off x="5869715" y="1786412"/>
            <a:ext cx="343283" cy="612355"/>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Down Arrow 44"/>
          <p:cNvSpPr/>
          <p:nvPr/>
        </p:nvSpPr>
        <p:spPr>
          <a:xfrm rot="19373441">
            <a:off x="7031111" y="1813716"/>
            <a:ext cx="294635" cy="585305"/>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933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1237" y="1425062"/>
            <a:ext cx="8212886" cy="1102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大数据智能存储解决方案</a:t>
            </a:r>
            <a:endParaRPr lang="en-US" sz="3600" dirty="0"/>
          </a:p>
        </p:txBody>
      </p:sp>
      <p:sp>
        <p:nvSpPr>
          <p:cNvPr id="3" name="Subtitle 2"/>
          <p:cNvSpPr txBox="1">
            <a:spLocks/>
          </p:cNvSpPr>
          <p:nvPr/>
        </p:nvSpPr>
        <p:spPr>
          <a:xfrm>
            <a:off x="5003557" y="3545095"/>
            <a:ext cx="4480566" cy="917573"/>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600" b="0" i="0" kern="1200" baseline="0">
                <a:solidFill>
                  <a:schemeClr val="accent3"/>
                </a:solidFill>
                <a:latin typeface="+mn-lt"/>
                <a:ea typeface="+mn-ea"/>
                <a:cs typeface="Arial" panose="020B0604020202020204" pitchFamily="34" charset="0"/>
              </a:defRPr>
            </a:lvl1pPr>
            <a:lvl2pPr marL="457200" indent="0" algn="ctr" defTabSz="457200" rtl="0" eaLnBrk="1" latinLnBrk="0" hangingPunct="1">
              <a:spcBef>
                <a:spcPts val="1200"/>
              </a:spcBef>
              <a:buFont typeface="Wingdings" charset="2"/>
              <a:buNone/>
              <a:defRPr sz="1600" kern="1200" baseline="0">
                <a:solidFill>
                  <a:schemeClr val="tx1">
                    <a:tint val="75000"/>
                  </a:schemeClr>
                </a:solidFill>
                <a:latin typeface="+mn-lt"/>
                <a:ea typeface="+mn-ea"/>
                <a:cs typeface="Arial" panose="020B0604020202020204" pitchFamily="34" charset="0"/>
              </a:defRPr>
            </a:lvl2pPr>
            <a:lvl3pPr marL="914400" indent="0" algn="ctr" defTabSz="457200" rtl="0" eaLnBrk="1" latinLnBrk="0" hangingPunct="1">
              <a:spcBef>
                <a:spcPts val="800"/>
              </a:spcBef>
              <a:buFont typeface="Intel Clear" panose="020B0604020203020204" pitchFamily="34" charset="0"/>
              <a:buNone/>
              <a:defRPr sz="1600" kern="1200">
                <a:solidFill>
                  <a:schemeClr val="tx1">
                    <a:tint val="75000"/>
                  </a:schemeClr>
                </a:solidFill>
                <a:latin typeface="+mn-lt"/>
                <a:ea typeface="+mn-ea"/>
                <a:cs typeface="Arial" panose="020B0604020202020204" pitchFamily="34" charset="0"/>
              </a:defRPr>
            </a:lvl3pPr>
            <a:lvl4pPr marL="1371600" indent="0" algn="ctr" defTabSz="457200" rtl="0" eaLnBrk="1" latinLnBrk="0" hangingPunct="1">
              <a:spcBef>
                <a:spcPct val="20000"/>
              </a:spcBef>
              <a:buFont typeface="Arial"/>
              <a:buNone/>
              <a:defRPr sz="1400" kern="1200">
                <a:solidFill>
                  <a:schemeClr val="tx1">
                    <a:tint val="75000"/>
                  </a:schemeClr>
                </a:solidFill>
                <a:latin typeface="+mn-lt"/>
                <a:ea typeface="+mn-ea"/>
                <a:cs typeface="Arial" panose="020B0604020202020204" pitchFamily="34" charset="0"/>
              </a:defRPr>
            </a:lvl4pPr>
            <a:lvl5pPr marL="1828800" indent="0" algn="ctr"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Arial" panose="020B0604020202020204" pitchFamily="34"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600"/>
              </a:spcBef>
            </a:pPr>
            <a:r>
              <a:rPr lang="zh-CN" altLang="en-US" sz="1800" dirty="0">
                <a:solidFill>
                  <a:schemeClr val="tx1"/>
                </a:solidFill>
              </a:rPr>
              <a:t>郑锴</a:t>
            </a:r>
            <a:r>
              <a:rPr lang="en-US" altLang="zh-CN" sz="1800" dirty="0">
                <a:solidFill>
                  <a:schemeClr val="tx1"/>
                </a:solidFill>
              </a:rPr>
              <a:t>@Intel</a:t>
            </a:r>
            <a:r>
              <a:rPr lang="zh-CN" altLang="en-US" sz="1800" dirty="0">
                <a:solidFill>
                  <a:schemeClr val="tx1"/>
                </a:solidFill>
              </a:rPr>
              <a:t>大数据</a:t>
            </a:r>
            <a:endParaRPr lang="en-US" altLang="zh-CN" sz="1800" dirty="0">
              <a:solidFill>
                <a:schemeClr val="tx1"/>
              </a:solidFill>
            </a:endParaRPr>
          </a:p>
          <a:p>
            <a:pPr>
              <a:spcBef>
                <a:spcPts val="600"/>
              </a:spcBef>
            </a:pPr>
            <a:r>
              <a:rPr lang="zh-CN" altLang="en-US" sz="1800" dirty="0">
                <a:solidFill>
                  <a:schemeClr val="tx1"/>
                </a:solidFill>
              </a:rPr>
              <a:t>潘宇</a:t>
            </a:r>
            <a:r>
              <a:rPr lang="zh-CN" altLang="en-US" sz="1800" dirty="0" smtClean="0">
                <a:solidFill>
                  <a:schemeClr val="tx1"/>
                </a:solidFill>
              </a:rPr>
              <a:t>轩</a:t>
            </a:r>
            <a:r>
              <a:rPr lang="en-US" altLang="zh-CN" sz="1800" dirty="0" smtClean="0">
                <a:solidFill>
                  <a:schemeClr val="tx1"/>
                </a:solidFill>
              </a:rPr>
              <a:t>@</a:t>
            </a:r>
            <a:r>
              <a:rPr lang="zh-CN" altLang="en-US" sz="1800" dirty="0">
                <a:solidFill>
                  <a:schemeClr val="tx1"/>
                </a:solidFill>
              </a:rPr>
              <a:t>中国移动苏州研发中心</a:t>
            </a:r>
            <a:endParaRPr lang="en-US" sz="1800" dirty="0">
              <a:solidFill>
                <a:schemeClr val="tx1"/>
              </a:solidFill>
            </a:endParaRPr>
          </a:p>
        </p:txBody>
      </p:sp>
    </p:spTree>
    <p:extLst>
      <p:ext uri="{BB962C8B-B14F-4D97-AF65-F5344CB8AC3E}">
        <p14:creationId xmlns:p14="http://schemas.microsoft.com/office/powerpoint/2010/main" val="156972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9533776"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2: Move </a:t>
            </a:r>
            <a:r>
              <a:rPr lang="en-US" dirty="0" smtClean="0">
                <a:solidFill>
                  <a:schemeClr val="accent2">
                    <a:lumMod val="75000"/>
                  </a:schemeClr>
                </a:solidFill>
              </a:rPr>
              <a:t>COLD</a:t>
            </a:r>
            <a:r>
              <a:rPr lang="en-US" dirty="0" smtClean="0"/>
              <a:t> data to slow storage</a:t>
            </a:r>
            <a:endParaRPr lang="en-US" dirty="0"/>
          </a:p>
        </p:txBody>
      </p:sp>
      <p:grpSp>
        <p:nvGrpSpPr>
          <p:cNvPr id="3" name="Group 2"/>
          <p:cNvGrpSpPr/>
          <p:nvPr/>
        </p:nvGrpSpPr>
        <p:grpSpPr>
          <a:xfrm>
            <a:off x="1150509" y="3377187"/>
            <a:ext cx="2329963" cy="1404148"/>
            <a:chOff x="232514" y="3215477"/>
            <a:chExt cx="2275109" cy="1404148"/>
          </a:xfrm>
        </p:grpSpPr>
        <p:sp>
          <p:nvSpPr>
            <p:cNvPr id="4" name="TextBox 3"/>
            <p:cNvSpPr txBox="1"/>
            <p:nvPr/>
          </p:nvSpPr>
          <p:spPr>
            <a:xfrm>
              <a:off x="1745876"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5"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99455" y="3539907"/>
              <a:ext cx="2072003" cy="1014304"/>
              <a:chOff x="1153391" y="4236773"/>
              <a:chExt cx="3377046" cy="1810735"/>
            </a:xfrm>
          </p:grpSpPr>
          <p:sp>
            <p:nvSpPr>
              <p:cNvPr id="8" name="Rectangle 7"/>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p>
            </p:txBody>
          </p:sp>
          <p:sp>
            <p:nvSpPr>
              <p:cNvPr id="9" name="Rectangle 8"/>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p>
            </p:txBody>
          </p:sp>
          <p:sp>
            <p:nvSpPr>
              <p:cNvPr id="10" name="Rectangle 9"/>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p>
            </p:txBody>
          </p:sp>
        </p:grpSp>
        <p:sp>
          <p:nvSpPr>
            <p:cNvPr id="7" name="Flowchart: Alternate Process 6"/>
            <p:cNvSpPr/>
            <p:nvPr/>
          </p:nvSpPr>
          <p:spPr>
            <a:xfrm>
              <a:off x="1188822" y="3828788"/>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grpSp>
      <p:grpSp>
        <p:nvGrpSpPr>
          <p:cNvPr id="11" name="Group 10"/>
          <p:cNvGrpSpPr/>
          <p:nvPr/>
        </p:nvGrpSpPr>
        <p:grpSpPr>
          <a:xfrm>
            <a:off x="5373368" y="3364365"/>
            <a:ext cx="2275109" cy="1404148"/>
            <a:chOff x="3605499" y="3215477"/>
            <a:chExt cx="2275109" cy="1404148"/>
          </a:xfrm>
        </p:grpSpPr>
        <p:sp>
          <p:nvSpPr>
            <p:cNvPr id="12" name="TextBox 11"/>
            <p:cNvSpPr txBox="1"/>
            <p:nvPr/>
          </p:nvSpPr>
          <p:spPr>
            <a:xfrm>
              <a:off x="5118861" y="3215477"/>
              <a:ext cx="76174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black"/>
                  </a:solidFill>
                  <a:effectLst/>
                  <a:uLnTx/>
                  <a:uFillTx/>
                  <a:latin typeface="Calibri" panose="020F0502020204030204"/>
                </a:rPr>
                <a:t>DataNode</a:t>
              </a:r>
              <a:endParaRPr kumimoji="0" lang="en-US" sz="1100" b="0" i="0" u="none" strike="noStrike" kern="0" cap="none" spc="0" normalizeH="0" baseline="0" noProof="0" dirty="0" smtClean="0">
                <a:ln>
                  <a:noFill/>
                </a:ln>
                <a:solidFill>
                  <a:prstClr val="black"/>
                </a:solidFill>
                <a:effectLst/>
                <a:uLnTx/>
                <a:uFillTx/>
                <a:latin typeface="Calibri" panose="020F0502020204030204"/>
              </a:endParaRPr>
            </a:p>
          </p:txBody>
        </p:sp>
        <p:sp>
          <p:nvSpPr>
            <p:cNvPr id="13" name="Rectangle 12"/>
            <p:cNvSpPr/>
            <p:nvPr/>
          </p:nvSpPr>
          <p:spPr>
            <a:xfrm>
              <a:off x="3605499"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4" name="Group 13"/>
            <p:cNvGrpSpPr/>
            <p:nvPr/>
          </p:nvGrpSpPr>
          <p:grpSpPr>
            <a:xfrm>
              <a:off x="3672440" y="3539907"/>
              <a:ext cx="2072003" cy="1014304"/>
              <a:chOff x="1153391" y="4236773"/>
              <a:chExt cx="3377046" cy="1810735"/>
            </a:xfrm>
          </p:grpSpPr>
          <p:sp>
            <p:nvSpPr>
              <p:cNvPr id="18" name="Rectangle 17"/>
              <p:cNvSpPr/>
              <p:nvPr/>
            </p:nvSpPr>
            <p:spPr>
              <a:xfrm>
                <a:off x="1153391" y="5642263"/>
                <a:ext cx="3377046"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HDD</a:t>
                </a:r>
              </a:p>
            </p:txBody>
          </p:sp>
          <p:sp>
            <p:nvSpPr>
              <p:cNvPr id="19" name="Rectangle 18"/>
              <p:cNvSpPr/>
              <p:nvPr/>
            </p:nvSpPr>
            <p:spPr>
              <a:xfrm>
                <a:off x="1153391" y="4939518"/>
                <a:ext cx="1943100"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SSD</a:t>
                </a:r>
              </a:p>
            </p:txBody>
          </p:sp>
          <p:sp>
            <p:nvSpPr>
              <p:cNvPr id="20" name="Rectangle 19"/>
              <p:cNvSpPr/>
              <p:nvPr/>
            </p:nvSpPr>
            <p:spPr>
              <a:xfrm>
                <a:off x="1153391" y="4236773"/>
                <a:ext cx="1205345" cy="40524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MEM</a:t>
                </a:r>
              </a:p>
            </p:txBody>
          </p:sp>
        </p:grpSp>
        <p:sp>
          <p:nvSpPr>
            <p:cNvPr id="15" name="Flowchart: Alternate Process 14"/>
            <p:cNvSpPr/>
            <p:nvPr/>
          </p:nvSpPr>
          <p:spPr>
            <a:xfrm>
              <a:off x="4538871" y="3824859"/>
              <a:ext cx="293268"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sp>
          <p:nvSpPr>
            <p:cNvPr id="16" name="Flowchart: Alternate Process 15"/>
            <p:cNvSpPr/>
            <p:nvPr/>
          </p:nvSpPr>
          <p:spPr>
            <a:xfrm>
              <a:off x="5343519" y="4222438"/>
              <a:ext cx="293268" cy="104770"/>
            </a:xfrm>
            <a:prstGeom prst="flowChartAlternateProcess">
              <a:avLst/>
            </a:prstGeom>
            <a:solidFill>
              <a:srgbClr val="70AD47"/>
            </a:solidFill>
            <a:ln w="12700" cap="flat" cmpd="sng" algn="ctr">
              <a:solidFill>
                <a:sysClr val="windowText" lastClr="000000"/>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cxnSp>
          <p:nvCxnSpPr>
            <p:cNvPr id="17" name="Curved Connector 16"/>
            <p:cNvCxnSpPr/>
            <p:nvPr/>
          </p:nvCxnSpPr>
          <p:spPr>
            <a:xfrm rot="16200000" flipV="1">
              <a:off x="4977447" y="3747736"/>
              <a:ext cx="352469" cy="610731"/>
            </a:xfrm>
            <a:prstGeom prst="curvedConnector2">
              <a:avLst/>
            </a:prstGeom>
            <a:noFill/>
            <a:ln w="6350" cap="flat" cmpd="sng" algn="ctr">
              <a:solidFill>
                <a:srgbClr val="5B9BD5"/>
              </a:solidFill>
              <a:prstDash val="solid"/>
              <a:miter lim="800000"/>
              <a:headEnd type="stealth"/>
              <a:tailEnd type="none"/>
            </a:ln>
            <a:effectLst/>
          </p:spPr>
        </p:cxnSp>
      </p:grpSp>
      <p:sp>
        <p:nvSpPr>
          <p:cNvPr id="21" name="Rectangle 20"/>
          <p:cNvSpPr/>
          <p:nvPr/>
        </p:nvSpPr>
        <p:spPr>
          <a:xfrm>
            <a:off x="1150509" y="2269572"/>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30d | archive</a:t>
            </a:r>
          </a:p>
        </p:txBody>
      </p:sp>
      <p:sp>
        <p:nvSpPr>
          <p:cNvPr id="22" name="Rectangle 21"/>
          <p:cNvSpPr/>
          <p:nvPr/>
        </p:nvSpPr>
        <p:spPr>
          <a:xfrm>
            <a:off x="5373367" y="2490494"/>
            <a:ext cx="2205886"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err="1">
                <a:solidFill>
                  <a:srgbClr val="FF0000"/>
                </a:solidFill>
                <a:latin typeface="Calibri" panose="020F0502020204030204"/>
              </a:rPr>
              <a:t>accessCount</a:t>
            </a:r>
            <a:r>
              <a:rPr lang="en-US" sz="1200" i="1" dirty="0">
                <a:latin typeface="Calibri" panose="020F0502020204030204"/>
              </a:rPr>
              <a:t>(30d)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archive</a:t>
            </a:r>
          </a:p>
        </p:txBody>
      </p:sp>
      <p:sp>
        <p:nvSpPr>
          <p:cNvPr id="23" name="TextBox 22"/>
          <p:cNvSpPr txBox="1"/>
          <p:nvPr/>
        </p:nvSpPr>
        <p:spPr>
          <a:xfrm>
            <a:off x="3634934" y="1554014"/>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24" name="Down Arrow 23"/>
          <p:cNvSpPr/>
          <p:nvPr/>
        </p:nvSpPr>
        <p:spPr>
          <a:xfrm rot="2044113">
            <a:off x="3559245" y="1830138"/>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rot="18941975">
            <a:off x="4869405" y="1785486"/>
            <a:ext cx="412681" cy="865919"/>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a:off x="4019239" y="3902115"/>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616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3: </a:t>
            </a:r>
            <a:r>
              <a:rPr lang="en-US" dirty="0" err="1" smtClean="0"/>
              <a:t>ErasureCode</a:t>
            </a:r>
            <a:r>
              <a:rPr lang="en-US" dirty="0" smtClean="0"/>
              <a:t> </a:t>
            </a:r>
            <a:r>
              <a:rPr lang="en-US" dirty="0" smtClean="0">
                <a:solidFill>
                  <a:schemeClr val="accent2">
                    <a:lumMod val="75000"/>
                  </a:schemeClr>
                </a:solidFill>
              </a:rPr>
              <a:t>COLD</a:t>
            </a:r>
            <a:r>
              <a:rPr lang="en-US" dirty="0" smtClean="0"/>
              <a:t> data</a:t>
            </a:r>
            <a:endParaRPr lang="en-US" dirty="0"/>
          </a:p>
        </p:txBody>
      </p:sp>
      <p:sp>
        <p:nvSpPr>
          <p:cNvPr id="3" name="Rectangle 2"/>
          <p:cNvSpPr/>
          <p:nvPr/>
        </p:nvSpPr>
        <p:spPr>
          <a:xfrm>
            <a:off x="479460" y="2050833"/>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30d | </a:t>
            </a:r>
            <a:r>
              <a:rPr lang="en-US" sz="1200" i="1" dirty="0" err="1" smtClean="0">
                <a:solidFill>
                  <a:srgbClr val="002060"/>
                </a:solidFill>
                <a:latin typeface="Calibri" panose="020F0502020204030204"/>
              </a:rPr>
              <a:t>erasure_code</a:t>
            </a:r>
            <a:endParaRPr lang="en-US" sz="1200" i="1" dirty="0">
              <a:solidFill>
                <a:srgbClr val="002060"/>
              </a:solidFill>
              <a:latin typeface="Calibri" panose="020F0502020204030204"/>
            </a:endParaRPr>
          </a:p>
        </p:txBody>
      </p:sp>
      <p:sp>
        <p:nvSpPr>
          <p:cNvPr id="4" name="Rectangle 3"/>
          <p:cNvSpPr/>
          <p:nvPr/>
        </p:nvSpPr>
        <p:spPr>
          <a:xfrm>
            <a:off x="5720288" y="2054691"/>
            <a:ext cx="2978530"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a:solidFill>
                  <a:srgbClr val="FF0000"/>
                </a:solidFill>
                <a:latin typeface="Calibri" panose="020F0502020204030204"/>
              </a:rPr>
              <a:t>accessCount</a:t>
            </a:r>
            <a:r>
              <a:rPr lang="en-US" sz="1200" i="1" dirty="0">
                <a:latin typeface="Calibri" panose="020F0502020204030204"/>
              </a:rPr>
              <a:t>(30d)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t>
            </a:r>
            <a:r>
              <a:rPr lang="en-US" sz="1200" i="1" dirty="0" err="1" smtClean="0">
                <a:solidFill>
                  <a:srgbClr val="002060"/>
                </a:solidFill>
                <a:latin typeface="Calibri" panose="020F0502020204030204"/>
              </a:rPr>
              <a:t>erasure_code</a:t>
            </a:r>
            <a:endParaRPr lang="en-US" sz="1200" i="1" dirty="0">
              <a:solidFill>
                <a:srgbClr val="002060"/>
              </a:solidFill>
              <a:latin typeface="Calibri" panose="020F0502020204030204"/>
            </a:endParaRPr>
          </a:p>
        </p:txBody>
      </p:sp>
      <p:sp>
        <p:nvSpPr>
          <p:cNvPr id="5" name="TextBox 4"/>
          <p:cNvSpPr txBox="1"/>
          <p:nvPr/>
        </p:nvSpPr>
        <p:spPr>
          <a:xfrm>
            <a:off x="3323205" y="1494936"/>
            <a:ext cx="2301739"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6" name="Down Arrow 5"/>
          <p:cNvSpPr/>
          <p:nvPr/>
        </p:nvSpPr>
        <p:spPr>
          <a:xfrm rot="4165870">
            <a:off x="2998027" y="1688366"/>
            <a:ext cx="407123" cy="768098"/>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rot="18010822">
            <a:off x="5049685" y="1749739"/>
            <a:ext cx="403439" cy="737806"/>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690444" y="2278414"/>
            <a:ext cx="3654938" cy="2824892"/>
            <a:chOff x="636596" y="1457840"/>
            <a:chExt cx="6044574" cy="4323570"/>
          </a:xfrm>
        </p:grpSpPr>
        <p:pic>
          <p:nvPicPr>
            <p:cNvPr id="9"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2917" y="1457840"/>
              <a:ext cx="809395" cy="81344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36596" y="1471813"/>
              <a:ext cx="6044574" cy="4309597"/>
              <a:chOff x="636596" y="1471813"/>
              <a:chExt cx="6044574" cy="4309597"/>
            </a:xfrm>
          </p:grpSpPr>
          <p:sp>
            <p:nvSpPr>
              <p:cNvPr id="11" name="TextBox 10"/>
              <p:cNvSpPr txBox="1"/>
              <p:nvPr/>
            </p:nvSpPr>
            <p:spPr>
              <a:xfrm>
                <a:off x="2166898" y="2260696"/>
                <a:ext cx="1237151" cy="332951"/>
              </a:xfrm>
              <a:prstGeom prst="rect">
                <a:avLst/>
              </a:prstGeom>
              <a:noFill/>
              <a:ln>
                <a:solidFill>
                  <a:schemeClr val="accent1">
                    <a:shade val="50000"/>
                  </a:schemeClr>
                </a:solidFill>
              </a:ln>
            </p:spPr>
            <p:txBody>
              <a:bodyPr wrap="square" rtlCol="0">
                <a:spAutoFit/>
              </a:bodyPr>
              <a:lstStyle/>
              <a:p>
                <a:r>
                  <a:rPr lang="en-US" sz="700" dirty="0">
                    <a:solidFill>
                      <a:srgbClr val="7030A0"/>
                    </a:solidFill>
                  </a:rPr>
                  <a:t>3 Replica</a:t>
                </a:r>
                <a:r>
                  <a:rPr lang="en-US" sz="600" dirty="0">
                    <a:solidFill>
                      <a:srgbClr val="7030A0"/>
                    </a:solidFill>
                  </a:rPr>
                  <a:t> </a:t>
                </a:r>
                <a:r>
                  <a:rPr lang="en-US" sz="700" dirty="0">
                    <a:solidFill>
                      <a:srgbClr val="7030A0"/>
                    </a:solidFill>
                  </a:rPr>
                  <a:t>*</a:t>
                </a:r>
              </a:p>
            </p:txBody>
          </p:sp>
          <p:sp>
            <p:nvSpPr>
              <p:cNvPr id="12" name="TextBox 11"/>
              <p:cNvSpPr txBox="1"/>
              <p:nvPr/>
            </p:nvSpPr>
            <p:spPr>
              <a:xfrm>
                <a:off x="4621146" y="2226812"/>
                <a:ext cx="2060024" cy="332951"/>
              </a:xfrm>
              <a:prstGeom prst="rect">
                <a:avLst/>
              </a:prstGeom>
              <a:noFill/>
              <a:ln>
                <a:solidFill>
                  <a:schemeClr val="accent1">
                    <a:shade val="50000"/>
                  </a:schemeClr>
                </a:solidFill>
              </a:ln>
            </p:spPr>
            <p:txBody>
              <a:bodyPr wrap="square" rtlCol="0">
                <a:spAutoFit/>
              </a:bodyPr>
              <a:lstStyle/>
              <a:p>
                <a:r>
                  <a:rPr lang="en-US" sz="700" dirty="0">
                    <a:solidFill>
                      <a:srgbClr val="7030A0"/>
                    </a:solidFill>
                  </a:rPr>
                  <a:t>Erasure Coding RS(6,3)</a:t>
                </a:r>
              </a:p>
            </p:txBody>
          </p:sp>
          <p:pic>
            <p:nvPicPr>
              <p:cNvPr id="13"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598" y="1471813"/>
                <a:ext cx="809395" cy="813442"/>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a:off x="1767754" y="2273958"/>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Down Arrow 14"/>
              <p:cNvSpPr/>
              <p:nvPr/>
            </p:nvSpPr>
            <p:spPr>
              <a:xfrm>
                <a:off x="4636632" y="4566594"/>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Down Arrow 15"/>
              <p:cNvSpPr/>
              <p:nvPr/>
            </p:nvSpPr>
            <p:spPr>
              <a:xfrm>
                <a:off x="4224462" y="2233809"/>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Down Arrow 16"/>
              <p:cNvSpPr/>
              <p:nvPr/>
            </p:nvSpPr>
            <p:spPr>
              <a:xfrm>
                <a:off x="1765665" y="4514127"/>
                <a:ext cx="317041" cy="40011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p:cNvGrpSpPr/>
              <p:nvPr/>
            </p:nvGrpSpPr>
            <p:grpSpPr>
              <a:xfrm>
                <a:off x="636596" y="2688202"/>
                <a:ext cx="2402168" cy="1800671"/>
                <a:chOff x="636596" y="2688202"/>
                <a:chExt cx="3881336" cy="1977380"/>
              </a:xfrm>
            </p:grpSpPr>
            <p:grpSp>
              <p:nvGrpSpPr>
                <p:cNvPr id="36" name="Group 35"/>
                <p:cNvGrpSpPr/>
                <p:nvPr/>
              </p:nvGrpSpPr>
              <p:grpSpPr>
                <a:xfrm>
                  <a:off x="1040525" y="2923160"/>
                  <a:ext cx="3134711" cy="315312"/>
                  <a:chOff x="1040525" y="2514599"/>
                  <a:chExt cx="3134711" cy="315312"/>
                </a:xfrm>
              </p:grpSpPr>
              <p:sp>
                <p:nvSpPr>
                  <p:cNvPr id="53" name="Rectangle 52"/>
                  <p:cNvSpPr/>
                  <p:nvPr/>
                </p:nvSpPr>
                <p:spPr>
                  <a:xfrm>
                    <a:off x="1040525"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54" name="Rectangle 53"/>
                  <p:cNvSpPr/>
                  <p:nvPr/>
                </p:nvSpPr>
                <p:spPr>
                  <a:xfrm>
                    <a:off x="1610711"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55" name="Rectangle 54"/>
                  <p:cNvSpPr/>
                  <p:nvPr/>
                </p:nvSpPr>
                <p:spPr>
                  <a:xfrm>
                    <a:off x="2180897"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
                <p:nvSpPr>
                  <p:cNvPr id="56" name="Rectangle 55"/>
                  <p:cNvSpPr/>
                  <p:nvPr/>
                </p:nvSpPr>
                <p:spPr>
                  <a:xfrm>
                    <a:off x="2751083"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57" name="Rectangle 56"/>
                  <p:cNvSpPr/>
                  <p:nvPr/>
                </p:nvSpPr>
                <p:spPr>
                  <a:xfrm>
                    <a:off x="3281856"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58" name="Rectangle 57"/>
                  <p:cNvSpPr/>
                  <p:nvPr/>
                </p:nvSpPr>
                <p:spPr>
                  <a:xfrm>
                    <a:off x="3812629"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grpSp>
            <p:grpSp>
              <p:nvGrpSpPr>
                <p:cNvPr id="37" name="Group 36"/>
                <p:cNvGrpSpPr/>
                <p:nvPr/>
              </p:nvGrpSpPr>
              <p:grpSpPr>
                <a:xfrm>
                  <a:off x="1038680" y="3806650"/>
                  <a:ext cx="3134711" cy="315312"/>
                  <a:chOff x="1040525" y="2514599"/>
                  <a:chExt cx="3134711" cy="315312"/>
                </a:xfrm>
              </p:grpSpPr>
              <p:sp>
                <p:nvSpPr>
                  <p:cNvPr id="47" name="Rectangle 46"/>
                  <p:cNvSpPr/>
                  <p:nvPr/>
                </p:nvSpPr>
                <p:spPr>
                  <a:xfrm>
                    <a:off x="1040525"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48" name="Rectangle 47"/>
                  <p:cNvSpPr/>
                  <p:nvPr/>
                </p:nvSpPr>
                <p:spPr>
                  <a:xfrm>
                    <a:off x="1610711"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49" name="Rectangle 48"/>
                  <p:cNvSpPr/>
                  <p:nvPr/>
                </p:nvSpPr>
                <p:spPr>
                  <a:xfrm>
                    <a:off x="2180897"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
                <p:nvSpPr>
                  <p:cNvPr id="50" name="Rectangle 49"/>
                  <p:cNvSpPr/>
                  <p:nvPr/>
                </p:nvSpPr>
                <p:spPr>
                  <a:xfrm>
                    <a:off x="2751083"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51" name="Rectangle 50"/>
                  <p:cNvSpPr/>
                  <p:nvPr/>
                </p:nvSpPr>
                <p:spPr>
                  <a:xfrm>
                    <a:off x="3281856" y="2514599"/>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52" name="Rectangle 51"/>
                  <p:cNvSpPr/>
                  <p:nvPr/>
                </p:nvSpPr>
                <p:spPr>
                  <a:xfrm>
                    <a:off x="3812629" y="2514599"/>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grpSp>
            <p:grpSp>
              <p:nvGrpSpPr>
                <p:cNvPr id="38" name="Group 37"/>
                <p:cNvGrpSpPr/>
                <p:nvPr/>
              </p:nvGrpSpPr>
              <p:grpSpPr>
                <a:xfrm>
                  <a:off x="1038680" y="4220037"/>
                  <a:ext cx="3134711" cy="315312"/>
                  <a:chOff x="1040525" y="2514599"/>
                  <a:chExt cx="3134711" cy="315312"/>
                </a:xfrm>
              </p:grpSpPr>
              <p:sp>
                <p:nvSpPr>
                  <p:cNvPr id="41" name="Rectangle 40"/>
                  <p:cNvSpPr/>
                  <p:nvPr/>
                </p:nvSpPr>
                <p:spPr>
                  <a:xfrm>
                    <a:off x="1040525"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42" name="Rectangle 41"/>
                  <p:cNvSpPr/>
                  <p:nvPr/>
                </p:nvSpPr>
                <p:spPr>
                  <a:xfrm>
                    <a:off x="1610711"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43" name="Rectangle 42"/>
                  <p:cNvSpPr/>
                  <p:nvPr/>
                </p:nvSpPr>
                <p:spPr>
                  <a:xfrm>
                    <a:off x="2180897"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
                <p:nvSpPr>
                  <p:cNvPr id="44" name="Rectangle 43"/>
                  <p:cNvSpPr/>
                  <p:nvPr/>
                </p:nvSpPr>
                <p:spPr>
                  <a:xfrm>
                    <a:off x="2751083" y="2514600"/>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45" name="Rectangle 44"/>
                  <p:cNvSpPr/>
                  <p:nvPr/>
                </p:nvSpPr>
                <p:spPr>
                  <a:xfrm>
                    <a:off x="3281856" y="2514599"/>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46" name="Rectangle 45"/>
                  <p:cNvSpPr/>
                  <p:nvPr/>
                </p:nvSpPr>
                <p:spPr>
                  <a:xfrm>
                    <a:off x="3812629" y="2514599"/>
                    <a:ext cx="362607" cy="3153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grpSp>
            <p:sp>
              <p:nvSpPr>
                <p:cNvPr id="39" name="Plus 38"/>
                <p:cNvSpPr/>
                <p:nvPr/>
              </p:nvSpPr>
              <p:spPr>
                <a:xfrm>
                  <a:off x="2259838" y="3320192"/>
                  <a:ext cx="457200" cy="408561"/>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p:nvSpPr>
              <p:spPr>
                <a:xfrm>
                  <a:off x="636596" y="2688202"/>
                  <a:ext cx="3881336" cy="1977380"/>
                </a:xfrm>
                <a:prstGeom prst="rect">
                  <a:avLst/>
                </a:prstGeom>
                <a:noFill/>
                <a:ln w="9525">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p:cNvGrpSpPr/>
              <p:nvPr/>
            </p:nvGrpSpPr>
            <p:grpSpPr>
              <a:xfrm>
                <a:off x="3687474" y="2708697"/>
                <a:ext cx="2598074" cy="1805430"/>
                <a:chOff x="5804311" y="2711067"/>
                <a:chExt cx="3881336" cy="1977380"/>
              </a:xfrm>
            </p:grpSpPr>
            <p:grpSp>
              <p:nvGrpSpPr>
                <p:cNvPr id="23" name="Group 22"/>
                <p:cNvGrpSpPr/>
                <p:nvPr/>
              </p:nvGrpSpPr>
              <p:grpSpPr>
                <a:xfrm>
                  <a:off x="6192942" y="2928509"/>
                  <a:ext cx="3134711" cy="315312"/>
                  <a:chOff x="1040525" y="2514599"/>
                  <a:chExt cx="3134711" cy="315312"/>
                </a:xfrm>
              </p:grpSpPr>
              <p:sp>
                <p:nvSpPr>
                  <p:cNvPr id="30" name="Rectangle 29"/>
                  <p:cNvSpPr/>
                  <p:nvPr/>
                </p:nvSpPr>
                <p:spPr>
                  <a:xfrm>
                    <a:off x="1040525"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31" name="Rectangle 30"/>
                  <p:cNvSpPr/>
                  <p:nvPr/>
                </p:nvSpPr>
                <p:spPr>
                  <a:xfrm>
                    <a:off x="1610711"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2</a:t>
                    </a:r>
                  </a:p>
                </p:txBody>
              </p:sp>
              <p:sp>
                <p:nvSpPr>
                  <p:cNvPr id="32" name="Rectangle 31"/>
                  <p:cNvSpPr/>
                  <p:nvPr/>
                </p:nvSpPr>
                <p:spPr>
                  <a:xfrm>
                    <a:off x="2180897"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3</a:t>
                    </a:r>
                  </a:p>
                </p:txBody>
              </p:sp>
              <p:sp>
                <p:nvSpPr>
                  <p:cNvPr id="33" name="Rectangle 32"/>
                  <p:cNvSpPr/>
                  <p:nvPr/>
                </p:nvSpPr>
                <p:spPr>
                  <a:xfrm>
                    <a:off x="2751083" y="2514600"/>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4</a:t>
                    </a:r>
                  </a:p>
                </p:txBody>
              </p:sp>
              <p:sp>
                <p:nvSpPr>
                  <p:cNvPr id="34" name="Rectangle 33"/>
                  <p:cNvSpPr/>
                  <p:nvPr/>
                </p:nvSpPr>
                <p:spPr>
                  <a:xfrm>
                    <a:off x="3281856"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5</a:t>
                    </a:r>
                  </a:p>
                </p:txBody>
              </p:sp>
              <p:sp>
                <p:nvSpPr>
                  <p:cNvPr id="35" name="Rectangle 34"/>
                  <p:cNvSpPr/>
                  <p:nvPr/>
                </p:nvSpPr>
                <p:spPr>
                  <a:xfrm>
                    <a:off x="3812629" y="2514599"/>
                    <a:ext cx="362607" cy="315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6</a:t>
                    </a:r>
                  </a:p>
                </p:txBody>
              </p:sp>
            </p:grpSp>
            <p:grpSp>
              <p:nvGrpSpPr>
                <p:cNvPr id="24" name="Group 23"/>
                <p:cNvGrpSpPr/>
                <p:nvPr/>
              </p:nvGrpSpPr>
              <p:grpSpPr>
                <a:xfrm>
                  <a:off x="7080169" y="3819222"/>
                  <a:ext cx="1502979" cy="315311"/>
                  <a:chOff x="1040525" y="2514600"/>
                  <a:chExt cx="1502979" cy="315311"/>
                </a:xfrm>
              </p:grpSpPr>
              <p:sp>
                <p:nvSpPr>
                  <p:cNvPr id="27" name="Rectangle 26"/>
                  <p:cNvSpPr/>
                  <p:nvPr/>
                </p:nvSpPr>
                <p:spPr>
                  <a:xfrm>
                    <a:off x="1040525"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7</a:t>
                    </a:r>
                  </a:p>
                </p:txBody>
              </p:sp>
              <p:sp>
                <p:nvSpPr>
                  <p:cNvPr id="28" name="Rectangle 27"/>
                  <p:cNvSpPr/>
                  <p:nvPr/>
                </p:nvSpPr>
                <p:spPr>
                  <a:xfrm>
                    <a:off x="1610711"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8</a:t>
                    </a:r>
                  </a:p>
                </p:txBody>
              </p:sp>
              <p:sp>
                <p:nvSpPr>
                  <p:cNvPr id="29" name="Rectangle 28"/>
                  <p:cNvSpPr/>
                  <p:nvPr/>
                </p:nvSpPr>
                <p:spPr>
                  <a:xfrm>
                    <a:off x="2180897" y="2514600"/>
                    <a:ext cx="362607" cy="3153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9</a:t>
                    </a:r>
                  </a:p>
                </p:txBody>
              </p:sp>
            </p:grpSp>
            <p:sp>
              <p:nvSpPr>
                <p:cNvPr id="25" name="Plus 24"/>
                <p:cNvSpPr/>
                <p:nvPr/>
              </p:nvSpPr>
              <p:spPr>
                <a:xfrm>
                  <a:off x="7680684" y="3327241"/>
                  <a:ext cx="457200" cy="408561"/>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5804311" y="2711067"/>
                  <a:ext cx="3881336" cy="1977380"/>
                </a:xfrm>
                <a:prstGeom prst="rect">
                  <a:avLst/>
                </a:prstGeom>
                <a:noFill/>
                <a:ln w="9525">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9"/>
              <p:cNvGrpSpPr/>
              <p:nvPr/>
            </p:nvGrpSpPr>
            <p:grpSpPr>
              <a:xfrm>
                <a:off x="651744" y="4629623"/>
                <a:ext cx="5648952" cy="1151787"/>
                <a:chOff x="2314695" y="4944034"/>
                <a:chExt cx="5769474" cy="1200508"/>
              </a:xfrm>
            </p:grpSpPr>
            <p:sp>
              <p:nvSpPr>
                <p:cNvPr id="21" name="Rectangle 20"/>
                <p:cNvSpPr/>
                <p:nvPr/>
              </p:nvSpPr>
              <p:spPr>
                <a:xfrm>
                  <a:off x="2314695" y="5307823"/>
                  <a:ext cx="5769474" cy="418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7030A0"/>
                      </a:solidFill>
                    </a:rPr>
                    <a:t>Erasure  Coding  saves </a:t>
                  </a:r>
                  <a:r>
                    <a:rPr lang="en-US" sz="900" dirty="0" smtClean="0">
                      <a:solidFill>
                        <a:srgbClr val="7030A0"/>
                      </a:solidFill>
                    </a:rPr>
                    <a:t>     </a:t>
                  </a:r>
                  <a:r>
                    <a:rPr lang="en-US" sz="1100" dirty="0">
                      <a:solidFill>
                        <a:srgbClr val="C00000"/>
                      </a:solidFill>
                    </a:rPr>
                    <a:t>50%</a:t>
                  </a:r>
                  <a:r>
                    <a:rPr lang="en-US" sz="900" dirty="0">
                      <a:solidFill>
                        <a:srgbClr val="7030A0"/>
                      </a:solidFill>
                    </a:rPr>
                    <a:t>  </a:t>
                  </a:r>
                  <a:r>
                    <a:rPr lang="en-US" sz="900" dirty="0" smtClean="0">
                      <a:solidFill>
                        <a:srgbClr val="7030A0"/>
                      </a:solidFill>
                    </a:rPr>
                    <a:t>   space  </a:t>
                  </a:r>
                  <a:r>
                    <a:rPr lang="en-US" sz="900" dirty="0">
                      <a:solidFill>
                        <a:srgbClr val="7030A0"/>
                      </a:solidFill>
                    </a:rPr>
                    <a:t>than 3 Replica</a:t>
                  </a:r>
                </a:p>
              </p:txBody>
            </p:sp>
            <p:sp>
              <p:nvSpPr>
                <p:cNvPr id="22" name="Explosion 1 21"/>
                <p:cNvSpPr/>
                <p:nvPr/>
              </p:nvSpPr>
              <p:spPr>
                <a:xfrm>
                  <a:off x="4585530" y="4944034"/>
                  <a:ext cx="1394269" cy="1200508"/>
                </a:xfrm>
                <a:prstGeom prst="irregularSeal1">
                  <a:avLst/>
                </a:prstGeom>
                <a:solidFill>
                  <a:srgbClr val="C0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grpSp>
      </p:grpSp>
    </p:spTree>
    <p:extLst>
      <p:ext uri="{BB962C8B-B14F-4D97-AF65-F5344CB8AC3E}">
        <p14:creationId xmlns:p14="http://schemas.microsoft.com/office/powerpoint/2010/main" val="2957151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提纲</a:t>
            </a:r>
            <a:endParaRPr lang="en-US" dirty="0"/>
          </a:p>
        </p:txBody>
      </p:sp>
      <p:sp>
        <p:nvSpPr>
          <p:cNvPr id="3" name="Rectangle 2"/>
          <p:cNvSpPr/>
          <p:nvPr/>
        </p:nvSpPr>
        <p:spPr>
          <a:xfrm>
            <a:off x="1210987" y="967603"/>
            <a:ext cx="465310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
            </a:pPr>
            <a:r>
              <a:rPr lang="zh-CN" altLang="en-US" dirty="0"/>
              <a:t>大数据存储发展趋势</a:t>
            </a:r>
          </a:p>
          <a:p>
            <a:pPr marL="285750" indent="-285750">
              <a:lnSpc>
                <a:spcPct val="150000"/>
              </a:lnSpc>
              <a:buFont typeface="Wingdings" panose="05000000000000000000" pitchFamily="2" charset="2"/>
              <a:buChar char="§"/>
            </a:pPr>
            <a:r>
              <a:rPr lang="en-US" dirty="0" smtClean="0"/>
              <a:t>HDFS</a:t>
            </a:r>
            <a:r>
              <a:rPr lang="zh-CN" altLang="en-US" dirty="0" smtClean="0"/>
              <a:t>关键基础设施和存在的问题</a:t>
            </a:r>
            <a:endParaRPr lang="en-US" altLang="zh-CN" dirty="0" smtClean="0"/>
          </a:p>
          <a:p>
            <a:pPr marL="285750" indent="-285750">
              <a:lnSpc>
                <a:spcPct val="150000"/>
              </a:lnSpc>
              <a:buFont typeface="Wingdings" panose="05000000000000000000" pitchFamily="2" charset="2"/>
              <a:buChar char="§"/>
            </a:pPr>
            <a:r>
              <a:rPr lang="en-US" dirty="0"/>
              <a:t>HDFS</a:t>
            </a:r>
            <a:r>
              <a:rPr lang="zh-CN" altLang="en-US" dirty="0"/>
              <a:t>智能存储优化和管理方案</a:t>
            </a:r>
            <a:endParaRPr lang="en-US" altLang="zh-CN" dirty="0"/>
          </a:p>
          <a:p>
            <a:pPr marL="285750" indent="-285750">
              <a:lnSpc>
                <a:spcPct val="150000"/>
              </a:lnSpc>
              <a:buFont typeface="Wingdings" panose="05000000000000000000" pitchFamily="2" charset="2"/>
              <a:buChar char="§"/>
            </a:pPr>
            <a:r>
              <a:rPr lang="en-US" altLang="zh-CN" dirty="0" err="1">
                <a:solidFill>
                  <a:schemeClr val="accent3"/>
                </a:solidFill>
              </a:rPr>
              <a:t>Alluxio</a:t>
            </a:r>
            <a:r>
              <a:rPr lang="zh-CN" altLang="en-US" dirty="0">
                <a:solidFill>
                  <a:schemeClr val="accent3"/>
                </a:solidFill>
              </a:rPr>
              <a:t>智能存储优化</a:t>
            </a:r>
            <a:endParaRPr lang="en-US" altLang="zh-CN" dirty="0">
              <a:solidFill>
                <a:schemeClr val="accent3"/>
              </a:solidFill>
            </a:endParaRPr>
          </a:p>
        </p:txBody>
      </p:sp>
    </p:spTree>
    <p:extLst>
      <p:ext uri="{BB962C8B-B14F-4D97-AF65-F5344CB8AC3E}">
        <p14:creationId xmlns:p14="http://schemas.microsoft.com/office/powerpoint/2010/main" val="3032800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Only HDFS</a:t>
            </a:r>
            <a:r>
              <a:rPr lang="zh-CN" altLang="en-US" dirty="0" smtClean="0"/>
              <a:t>？ </a:t>
            </a:r>
            <a:r>
              <a:rPr lang="en-US" altLang="zh-CN" dirty="0" smtClean="0"/>
              <a:t>Not Enough</a:t>
            </a:r>
            <a:r>
              <a:rPr lang="zh-CN" alt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499" y="1468685"/>
            <a:ext cx="41910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1"/>
          <p:cNvSpPr txBox="1">
            <a:spLocks/>
          </p:cNvSpPr>
          <p:nvPr/>
        </p:nvSpPr>
        <p:spPr>
          <a:xfrm>
            <a:off x="1182848" y="2089994"/>
            <a:ext cx="2827090" cy="2012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smtClean="0">
                <a:solidFill>
                  <a:srgbClr val="FF0000"/>
                </a:solidFill>
                <a:latin typeface="+mn-lt"/>
                <a:ea typeface="+mn-ea"/>
                <a:cs typeface="+mn-cs"/>
              </a:rPr>
              <a:t>过去</a:t>
            </a:r>
            <a:r>
              <a:rPr lang="zh-CN" altLang="en-US" sz="2000" dirty="0" smtClean="0">
                <a:latin typeface="+mn-lt"/>
                <a:ea typeface="+mn-ea"/>
                <a:cs typeface="+mn-cs"/>
              </a:rPr>
              <a:t>的大数据生态系统</a:t>
            </a:r>
            <a:endParaRPr lang="en-US" altLang="zh-CN" sz="2000" dirty="0" smtClean="0">
              <a:latin typeface="+mn-lt"/>
              <a:ea typeface="+mn-ea"/>
              <a:cs typeface="+mn-cs"/>
            </a:endParaRPr>
          </a:p>
          <a:p>
            <a:endParaRPr lang="en-US" altLang="zh-CN" sz="1800" dirty="0" smtClean="0">
              <a:latin typeface="+mn-lt"/>
              <a:ea typeface="+mn-ea"/>
              <a:cs typeface="+mn-cs"/>
            </a:endParaRPr>
          </a:p>
          <a:p>
            <a:pPr marL="285750" indent="-285750">
              <a:buFont typeface="Wingdings" panose="05000000000000000000" pitchFamily="2" charset="2"/>
              <a:buChar char="§"/>
            </a:pPr>
            <a:r>
              <a:rPr lang="zh-CN" altLang="en-US" sz="1800" dirty="0" smtClean="0"/>
              <a:t>单一计算框架</a:t>
            </a:r>
            <a:endParaRPr lang="en-US" altLang="zh-CN" sz="1800" dirty="0" smtClean="0"/>
          </a:p>
          <a:p>
            <a:pPr marL="285750" indent="-285750">
              <a:buFont typeface="Wingdings" panose="05000000000000000000" pitchFamily="2" charset="2"/>
              <a:buChar char="§"/>
            </a:pPr>
            <a:r>
              <a:rPr lang="zh-CN" altLang="en-US" sz="1800" dirty="0" smtClean="0"/>
              <a:t>单一存储系统</a:t>
            </a:r>
            <a:endParaRPr lang="en-US" altLang="zh-CN" sz="1800" dirty="0" smtClean="0"/>
          </a:p>
          <a:p>
            <a:pPr marL="285750" indent="-285750">
              <a:buFont typeface="Wingdings" panose="05000000000000000000" pitchFamily="2" charset="2"/>
              <a:buChar char="§"/>
            </a:pPr>
            <a:r>
              <a:rPr lang="zh-CN" altLang="en-US" sz="1800" dirty="0" smtClean="0"/>
              <a:t>离线批处理</a:t>
            </a:r>
            <a:endParaRPr lang="en-US" altLang="zh-CN" sz="1800" dirty="0" smtClean="0"/>
          </a:p>
          <a:p>
            <a:pPr marL="285750" indent="-285750">
              <a:buFont typeface="Wingdings" panose="05000000000000000000" pitchFamily="2" charset="2"/>
              <a:buChar char="§"/>
            </a:pPr>
            <a:endParaRPr lang="en-US" altLang="zh-CN" sz="1800" dirty="0"/>
          </a:p>
        </p:txBody>
      </p:sp>
    </p:spTree>
    <p:extLst>
      <p:ext uri="{BB962C8B-B14F-4D97-AF65-F5344CB8AC3E}">
        <p14:creationId xmlns:p14="http://schemas.microsoft.com/office/powerpoint/2010/main" val="267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152" y="1023904"/>
            <a:ext cx="7864709" cy="381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Alluxio</a:t>
            </a:r>
            <a:endParaRPr lang="en-US" dirty="0"/>
          </a:p>
        </p:txBody>
      </p:sp>
      <p:sp>
        <p:nvSpPr>
          <p:cNvPr id="5" name="Title 11"/>
          <p:cNvSpPr txBox="1">
            <a:spLocks/>
          </p:cNvSpPr>
          <p:nvPr/>
        </p:nvSpPr>
        <p:spPr>
          <a:xfrm>
            <a:off x="698753" y="2133173"/>
            <a:ext cx="2732343" cy="2012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smtClean="0">
                <a:solidFill>
                  <a:srgbClr val="FF0000"/>
                </a:solidFill>
                <a:latin typeface="+mn-lt"/>
                <a:ea typeface="+mn-ea"/>
                <a:cs typeface="+mn-cs"/>
              </a:rPr>
              <a:t>现在</a:t>
            </a:r>
            <a:r>
              <a:rPr lang="zh-CN" altLang="en-US" sz="2000" dirty="0" smtClean="0">
                <a:latin typeface="+mn-lt"/>
                <a:ea typeface="+mn-ea"/>
                <a:cs typeface="+mn-cs"/>
              </a:rPr>
              <a:t>的大数据生态系统</a:t>
            </a:r>
            <a:endParaRPr lang="en-US" altLang="zh-CN" sz="2000" dirty="0" smtClean="0">
              <a:latin typeface="+mn-lt"/>
              <a:ea typeface="+mn-ea"/>
              <a:cs typeface="+mn-cs"/>
            </a:endParaRPr>
          </a:p>
          <a:p>
            <a:endParaRPr lang="en-US" altLang="zh-CN" sz="1800" dirty="0" smtClean="0">
              <a:latin typeface="+mn-lt"/>
              <a:ea typeface="+mn-ea"/>
              <a:cs typeface="+mn-cs"/>
            </a:endParaRPr>
          </a:p>
          <a:p>
            <a:pPr marL="285750" indent="-285750">
              <a:buFont typeface="Wingdings" panose="05000000000000000000" pitchFamily="2" charset="2"/>
              <a:buChar char="§"/>
            </a:pPr>
            <a:r>
              <a:rPr lang="zh-CN" altLang="en-US" sz="1800" dirty="0" smtClean="0"/>
              <a:t>多种计算框架</a:t>
            </a:r>
            <a:endParaRPr lang="en-US" altLang="zh-CN" sz="1800" dirty="0" smtClean="0"/>
          </a:p>
          <a:p>
            <a:pPr marL="285750" indent="-285750">
              <a:buFont typeface="Wingdings" panose="05000000000000000000" pitchFamily="2" charset="2"/>
              <a:buChar char="§"/>
            </a:pPr>
            <a:r>
              <a:rPr lang="zh-CN" altLang="en-US" sz="1800" dirty="0" smtClean="0"/>
              <a:t>多种存储系统</a:t>
            </a:r>
            <a:endParaRPr lang="en-US" altLang="zh-CN" sz="1800" dirty="0" smtClean="0"/>
          </a:p>
          <a:p>
            <a:pPr marL="285750" indent="-285750">
              <a:buFont typeface="Wingdings" panose="05000000000000000000" pitchFamily="2" charset="2"/>
              <a:buChar char="§"/>
            </a:pPr>
            <a:r>
              <a:rPr lang="zh-CN" altLang="en-US" sz="1800" dirty="0" smtClean="0"/>
              <a:t>实时处理 </a:t>
            </a:r>
            <a:r>
              <a:rPr lang="en-US" altLang="zh-CN" sz="1800" dirty="0" smtClean="0"/>
              <a:t>and </a:t>
            </a:r>
            <a:r>
              <a:rPr lang="zh-CN" altLang="en-US" sz="1800" dirty="0" smtClean="0"/>
              <a:t>批处理</a:t>
            </a:r>
            <a:endParaRPr lang="en-US" altLang="zh-CN" sz="1800" dirty="0" smtClean="0"/>
          </a:p>
          <a:p>
            <a:pPr marL="285750" indent="-285750">
              <a:buFont typeface="Wingdings" panose="05000000000000000000" pitchFamily="2" charset="2"/>
              <a:buChar char="§"/>
            </a:pPr>
            <a:r>
              <a:rPr lang="zh-CN" altLang="en-US" sz="1800" dirty="0"/>
              <a:t>流</a:t>
            </a:r>
            <a:r>
              <a:rPr lang="zh-CN" altLang="en-US" sz="1800" dirty="0" smtClean="0"/>
              <a:t>计算 </a:t>
            </a:r>
            <a:r>
              <a:rPr lang="en-US" altLang="zh-CN" sz="1800" dirty="0" smtClean="0"/>
              <a:t>and </a:t>
            </a:r>
            <a:r>
              <a:rPr lang="zh-CN" altLang="en-US" sz="1800" dirty="0" smtClean="0"/>
              <a:t>离线计算</a:t>
            </a:r>
            <a:endParaRPr lang="en-US" altLang="zh-CN" sz="1800" dirty="0" smtClean="0"/>
          </a:p>
          <a:p>
            <a:pPr marL="285750" indent="-285750">
              <a:buFont typeface="Wingdings" panose="05000000000000000000" pitchFamily="2" charset="2"/>
              <a:buChar char="§"/>
            </a:pPr>
            <a:endParaRPr lang="en-US" altLang="zh-CN" sz="1800" dirty="0"/>
          </a:p>
        </p:txBody>
      </p:sp>
      <p:sp>
        <p:nvSpPr>
          <p:cNvPr id="7" name="Title 11"/>
          <p:cNvSpPr txBox="1">
            <a:spLocks/>
          </p:cNvSpPr>
          <p:nvPr/>
        </p:nvSpPr>
        <p:spPr>
          <a:xfrm>
            <a:off x="698753" y="5285063"/>
            <a:ext cx="10995107" cy="6627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dirty="0" err="1">
                <a:solidFill>
                  <a:srgbClr val="FF0000"/>
                </a:solidFill>
              </a:rPr>
              <a:t>Alluxio</a:t>
            </a:r>
            <a:r>
              <a:rPr lang="zh-CN" altLang="en-US" sz="1800" dirty="0"/>
              <a:t>是一个基于内存的分布式文件系统，它是架构在底层分布式文件系统和上层分布式计算框架之间的一个中间件，使任何应用以内存级速度进行文件系统上的数据交换。</a:t>
            </a:r>
            <a:endParaRPr lang="en-US" altLang="zh-CN" sz="1800" dirty="0"/>
          </a:p>
        </p:txBody>
      </p:sp>
    </p:spTree>
    <p:extLst>
      <p:ext uri="{BB962C8B-B14F-4D97-AF65-F5344CB8AC3E}">
        <p14:creationId xmlns:p14="http://schemas.microsoft.com/office/powerpoint/2010/main" val="221422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SSM should also support </a:t>
            </a:r>
            <a:r>
              <a:rPr lang="en-US" altLang="zh-CN" dirty="0" err="1" smtClean="0"/>
              <a:t>Alluxio</a:t>
            </a:r>
            <a:endParaRPr lang="en-US" dirty="0"/>
          </a:p>
        </p:txBody>
      </p:sp>
      <p:grpSp>
        <p:nvGrpSpPr>
          <p:cNvPr id="37" name="组合 36"/>
          <p:cNvGrpSpPr/>
          <p:nvPr/>
        </p:nvGrpSpPr>
        <p:grpSpPr>
          <a:xfrm>
            <a:off x="1854207" y="1060133"/>
            <a:ext cx="8585191" cy="2841481"/>
            <a:chOff x="346593" y="2110784"/>
            <a:chExt cx="10319309" cy="4114583"/>
          </a:xfrm>
        </p:grpSpPr>
        <p:sp>
          <p:nvSpPr>
            <p:cNvPr id="5" name="Rectangle 3"/>
            <p:cNvSpPr/>
            <p:nvPr/>
          </p:nvSpPr>
          <p:spPr>
            <a:xfrm>
              <a:off x="4522638" y="2110784"/>
              <a:ext cx="1800225" cy="649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dirty="0" smtClean="0"/>
                <a:t>M</a:t>
              </a:r>
              <a:r>
                <a:rPr lang="en-US" altLang="zh-CN" dirty="0" smtClean="0"/>
                <a:t>aster</a:t>
              </a:r>
              <a:endParaRPr lang="en-US" dirty="0"/>
            </a:p>
          </p:txBody>
        </p:sp>
        <p:sp>
          <p:nvSpPr>
            <p:cNvPr id="7" name="TextBox 6"/>
            <p:cNvSpPr txBox="1"/>
            <p:nvPr/>
          </p:nvSpPr>
          <p:spPr>
            <a:xfrm>
              <a:off x="346593" y="5613072"/>
              <a:ext cx="1396989" cy="339725"/>
            </a:xfrm>
            <a:prstGeom prst="rect">
              <a:avLst/>
            </a:prstGeom>
            <a:noFill/>
            <a:ln>
              <a:noFill/>
            </a:ln>
          </p:spPr>
          <p:txBody>
            <a:bodyPr wrap="square">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Cold-policy</a:t>
              </a:r>
            </a:p>
          </p:txBody>
        </p:sp>
        <p:sp>
          <p:nvSpPr>
            <p:cNvPr id="8" name="Flowchart: Magnetic Disk 6"/>
            <p:cNvSpPr/>
            <p:nvPr/>
          </p:nvSpPr>
          <p:spPr>
            <a:xfrm>
              <a:off x="2107810" y="3342623"/>
              <a:ext cx="1229208"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smtClean="0"/>
                <a:t>W</a:t>
              </a:r>
              <a:r>
                <a:rPr lang="en-US" altLang="zh-CN" dirty="0" smtClean="0"/>
                <a:t>orker</a:t>
              </a:r>
              <a:endParaRPr lang="en-US" dirty="0"/>
            </a:p>
          </p:txBody>
        </p:sp>
        <p:sp>
          <p:nvSpPr>
            <p:cNvPr id="9" name="Flowchart: Magnetic Disk 7"/>
            <p:cNvSpPr/>
            <p:nvPr/>
          </p:nvSpPr>
          <p:spPr>
            <a:xfrm>
              <a:off x="4666332" y="3325845"/>
              <a:ext cx="1257369"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smtClean="0"/>
                <a:t>W</a:t>
              </a:r>
              <a:r>
                <a:rPr lang="en-US" altLang="zh-CN" dirty="0" smtClean="0"/>
                <a:t>orker</a:t>
              </a:r>
              <a:endParaRPr lang="en-US" dirty="0"/>
            </a:p>
          </p:txBody>
        </p:sp>
        <p:sp>
          <p:nvSpPr>
            <p:cNvPr id="10" name="Flowchart: Magnetic Disk 8"/>
            <p:cNvSpPr/>
            <p:nvPr/>
          </p:nvSpPr>
          <p:spPr>
            <a:xfrm>
              <a:off x="7227738" y="3317455"/>
              <a:ext cx="1287393"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smtClean="0"/>
                <a:t>W</a:t>
              </a:r>
              <a:r>
                <a:rPr lang="en-US" altLang="zh-CN" dirty="0" smtClean="0"/>
                <a:t>orker</a:t>
              </a:r>
              <a:endParaRPr lang="en-US" dirty="0"/>
            </a:p>
          </p:txBody>
        </p:sp>
        <p:sp>
          <p:nvSpPr>
            <p:cNvPr id="17" name="TextBox 23"/>
            <p:cNvSpPr txBox="1"/>
            <p:nvPr/>
          </p:nvSpPr>
          <p:spPr>
            <a:xfrm>
              <a:off x="9370502" y="4920316"/>
              <a:ext cx="1295400" cy="339725"/>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Hot-policy</a:t>
              </a:r>
            </a:p>
          </p:txBody>
        </p:sp>
        <p:cxnSp>
          <p:nvCxnSpPr>
            <p:cNvPr id="18" name="Straight Arrow Connector 16"/>
            <p:cNvCxnSpPr>
              <a:stCxn id="5" idx="2"/>
              <a:endCxn id="8" idx="1"/>
            </p:cNvCxnSpPr>
            <p:nvPr/>
          </p:nvCxnSpPr>
          <p:spPr>
            <a:xfrm flipH="1">
              <a:off x="2722414" y="2760072"/>
              <a:ext cx="2700337" cy="58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16"/>
            <p:cNvCxnSpPr>
              <a:stCxn id="5" idx="2"/>
              <a:endCxn id="9" idx="1"/>
            </p:cNvCxnSpPr>
            <p:nvPr/>
          </p:nvCxnSpPr>
          <p:spPr>
            <a:xfrm flipH="1">
              <a:off x="5295017" y="2760072"/>
              <a:ext cx="127734" cy="5657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16"/>
            <p:cNvCxnSpPr>
              <a:stCxn id="5" idx="2"/>
              <a:endCxn id="10" idx="1"/>
            </p:cNvCxnSpPr>
            <p:nvPr/>
          </p:nvCxnSpPr>
          <p:spPr>
            <a:xfrm>
              <a:off x="5422751" y="2760072"/>
              <a:ext cx="2448684" cy="557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Rectangle 2"/>
            <p:cNvSpPr/>
            <p:nvPr/>
          </p:nvSpPr>
          <p:spPr>
            <a:xfrm>
              <a:off x="2186755" y="4529697"/>
              <a:ext cx="6481679" cy="503238"/>
            </a:xfrm>
            <a:prstGeom prst="rect">
              <a:avLst/>
            </a:prstGeom>
            <a:solidFill>
              <a:schemeClr val="accent3"/>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dirty="0" smtClean="0"/>
                <a:t>MEM</a:t>
              </a:r>
              <a:endParaRPr lang="en-US" dirty="0"/>
            </a:p>
          </p:txBody>
        </p:sp>
        <p:sp>
          <p:nvSpPr>
            <p:cNvPr id="33" name="Rectangle 2"/>
            <p:cNvSpPr/>
            <p:nvPr/>
          </p:nvSpPr>
          <p:spPr>
            <a:xfrm>
              <a:off x="2195145" y="5118223"/>
              <a:ext cx="6481679" cy="503238"/>
            </a:xfrm>
            <a:prstGeom prst="rect">
              <a:avLst/>
            </a:prstGeom>
            <a:solidFill>
              <a:schemeClr val="accent3"/>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pPr>
              <a:r>
                <a:rPr kumimoji="1" lang="en-US" altLang="zh-CN" dirty="0"/>
                <a:t>SSD</a:t>
              </a:r>
              <a:endParaRPr kumimoji="1" lang="en-US" dirty="0"/>
            </a:p>
          </p:txBody>
        </p:sp>
        <p:sp>
          <p:nvSpPr>
            <p:cNvPr id="34" name="Rectangle 2"/>
            <p:cNvSpPr/>
            <p:nvPr/>
          </p:nvSpPr>
          <p:spPr>
            <a:xfrm>
              <a:off x="2191478" y="5722129"/>
              <a:ext cx="6481679" cy="503238"/>
            </a:xfrm>
            <a:prstGeom prst="rect">
              <a:avLst/>
            </a:prstGeom>
            <a:solidFill>
              <a:schemeClr val="accent3"/>
            </a:solidFill>
            <a:ln>
              <a:solidFill>
                <a:schemeClr val="bg2">
                  <a:lumMod val="9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eaLnBrk="0" fontAlgn="base" hangingPunct="0">
                <a:spcBef>
                  <a:spcPct val="0"/>
                </a:spcBef>
                <a:spcAft>
                  <a:spcPct val="0"/>
                </a:spcAft>
              </a:pPr>
              <a:r>
                <a:rPr kumimoji="1" lang="en-US" altLang="zh-CN" dirty="0"/>
                <a:t>HDD</a:t>
              </a:r>
              <a:endParaRPr kumimoji="1" lang="en-US" dirty="0"/>
            </a:p>
          </p:txBody>
        </p:sp>
        <p:sp>
          <p:nvSpPr>
            <p:cNvPr id="14" name="Rectangle 12"/>
            <p:cNvSpPr/>
            <p:nvPr/>
          </p:nvSpPr>
          <p:spPr>
            <a:xfrm>
              <a:off x="8289414" y="4838561"/>
              <a:ext cx="1081088" cy="50323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zh-CN" altLang="en-US" dirty="0"/>
                <a:t>热文件</a:t>
              </a:r>
              <a:endParaRPr lang="en-US" dirty="0"/>
            </a:p>
          </p:txBody>
        </p:sp>
        <p:sp>
          <p:nvSpPr>
            <p:cNvPr id="4" name="Rectangle 2"/>
            <p:cNvSpPr/>
            <p:nvPr/>
          </p:nvSpPr>
          <p:spPr>
            <a:xfrm>
              <a:off x="1642914" y="5519662"/>
              <a:ext cx="1079500" cy="5032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zh-CN" altLang="en-US" dirty="0"/>
                <a:t>冷文件</a:t>
              </a:r>
              <a:endParaRPr lang="en-US" dirty="0"/>
            </a:p>
          </p:txBody>
        </p:sp>
      </p:grpSp>
      <p:sp>
        <p:nvSpPr>
          <p:cNvPr id="38" name="TextBox 1"/>
          <p:cNvSpPr txBox="1"/>
          <p:nvPr/>
        </p:nvSpPr>
        <p:spPr>
          <a:xfrm>
            <a:off x="612573" y="4287957"/>
            <a:ext cx="87579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ltLang="zh-CN" dirty="0" err="1" smtClean="0"/>
              <a:t>Alluxio</a:t>
            </a:r>
            <a:r>
              <a:rPr lang="zh-CN" altLang="en-US" dirty="0" smtClean="0"/>
              <a:t>支持分层存储，但与</a:t>
            </a:r>
            <a:r>
              <a:rPr lang="en-US" altLang="zh-CN" dirty="0" smtClean="0"/>
              <a:t>HDFS</a:t>
            </a:r>
            <a:r>
              <a:rPr lang="zh-CN" altLang="en-US" dirty="0" smtClean="0"/>
              <a:t>分层存储类似，缺乏智能支持，缺乏自动化。</a:t>
            </a:r>
            <a:endParaRPr lang="en-US" altLang="zh-CN" dirty="0"/>
          </a:p>
          <a:p>
            <a:pPr marL="285750" indent="-285750">
              <a:buFont typeface="Wingdings" panose="05000000000000000000" pitchFamily="2" charset="2"/>
              <a:buChar char="§"/>
            </a:pPr>
            <a:r>
              <a:rPr lang="zh-CN" altLang="en-US" dirty="0" smtClean="0"/>
              <a:t>如何制订分配策略和回收策略？</a:t>
            </a:r>
            <a:r>
              <a:rPr lang="zh-CN" altLang="en-US" dirty="0"/>
              <a:t>缺乏智能</a:t>
            </a:r>
            <a:r>
              <a:rPr lang="zh-CN" altLang="en-US" dirty="0" smtClean="0"/>
              <a:t>支持。</a:t>
            </a:r>
            <a:endParaRPr lang="en-US" altLang="zh-CN" dirty="0" smtClean="0"/>
          </a:p>
        </p:txBody>
      </p:sp>
    </p:spTree>
    <p:extLst>
      <p:ext uri="{BB962C8B-B14F-4D97-AF65-F5344CB8AC3E}">
        <p14:creationId xmlns:p14="http://schemas.microsoft.com/office/powerpoint/2010/main" val="205727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SSM should also support </a:t>
            </a:r>
            <a:r>
              <a:rPr lang="en-US" altLang="zh-CN" dirty="0" err="1"/>
              <a:t>Alluxio</a:t>
            </a:r>
            <a:endParaRPr lang="en-US" altLang="zh-CN" dirty="0"/>
          </a:p>
        </p:txBody>
      </p:sp>
      <p:pic>
        <p:nvPicPr>
          <p:cNvPr id="3074" name="Picture 2" descr="unif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524" y="1106548"/>
            <a:ext cx="8036439" cy="2128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
          <p:cNvSpPr txBox="1"/>
          <p:nvPr/>
        </p:nvSpPr>
        <p:spPr>
          <a:xfrm>
            <a:off x="612573" y="3742673"/>
            <a:ext cx="87579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ltLang="zh-CN" dirty="0" err="1" smtClean="0"/>
              <a:t>Alluxio</a:t>
            </a:r>
            <a:r>
              <a:rPr lang="zh-CN" altLang="en-US" dirty="0" smtClean="0"/>
              <a:t>支持挂载多个</a:t>
            </a:r>
            <a:r>
              <a:rPr lang="en-US" altLang="zh-CN" dirty="0" err="1" smtClean="0"/>
              <a:t>FileSystem</a:t>
            </a:r>
            <a:r>
              <a:rPr lang="zh-CN" altLang="en-US" dirty="0" smtClean="0"/>
              <a:t>，并提供统一的命名空间，比如</a:t>
            </a:r>
            <a:r>
              <a:rPr lang="en-US" altLang="zh-CN" dirty="0" smtClean="0"/>
              <a:t>HDFS</a:t>
            </a:r>
            <a:r>
              <a:rPr lang="zh-CN" altLang="en-US" dirty="0" smtClean="0"/>
              <a:t>，</a:t>
            </a:r>
            <a:r>
              <a:rPr lang="en-US" altLang="zh-CN" dirty="0" smtClean="0"/>
              <a:t>S3</a:t>
            </a:r>
          </a:p>
          <a:p>
            <a:pPr marL="285750" indent="-285750">
              <a:buFont typeface="Wingdings" panose="05000000000000000000" pitchFamily="2" charset="2"/>
              <a:buChar char="§"/>
            </a:pPr>
            <a:r>
              <a:rPr lang="zh-CN" altLang="en-US" dirty="0" smtClean="0"/>
              <a:t>需要将冷数据从</a:t>
            </a:r>
            <a:r>
              <a:rPr lang="en-US" altLang="zh-CN" dirty="0" smtClean="0"/>
              <a:t>HDFS</a:t>
            </a:r>
            <a:r>
              <a:rPr lang="zh-CN" altLang="en-US" dirty="0" smtClean="0"/>
              <a:t>迁移到</a:t>
            </a:r>
            <a:r>
              <a:rPr lang="en-US" altLang="zh-CN" dirty="0" smtClean="0"/>
              <a:t>S3</a:t>
            </a:r>
            <a:r>
              <a:rPr lang="zh-CN" altLang="en-US" dirty="0" smtClean="0"/>
              <a:t>？缺乏自动化支持</a:t>
            </a:r>
            <a:endParaRPr lang="en-US" altLang="zh-CN" dirty="0" smtClean="0"/>
          </a:p>
        </p:txBody>
      </p:sp>
    </p:spTree>
    <p:extLst>
      <p:ext uri="{BB962C8B-B14F-4D97-AF65-F5344CB8AC3E}">
        <p14:creationId xmlns:p14="http://schemas.microsoft.com/office/powerpoint/2010/main" val="204479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SSM-</a:t>
            </a:r>
            <a:r>
              <a:rPr lang="en-US" altLang="zh-CN" dirty="0" err="1" smtClean="0"/>
              <a:t>Alluxio</a:t>
            </a:r>
            <a:endParaRPr lang="en-US" dirty="0"/>
          </a:p>
        </p:txBody>
      </p:sp>
      <p:sp>
        <p:nvSpPr>
          <p:cNvPr id="3" name="TextBox 1"/>
          <p:cNvSpPr txBox="1"/>
          <p:nvPr/>
        </p:nvSpPr>
        <p:spPr>
          <a:xfrm>
            <a:off x="620963" y="1128476"/>
            <a:ext cx="8127728"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Why SSM </a:t>
            </a:r>
            <a:r>
              <a:rPr lang="en-US" altLang="zh-CN" dirty="0" err="1" smtClean="0"/>
              <a:t>Alluxio</a:t>
            </a:r>
            <a:r>
              <a:rPr lang="zh-CN" altLang="en-US" dirty="0" smtClean="0"/>
              <a:t>？</a:t>
            </a:r>
            <a:endParaRPr lang="en-US" altLang="zh-CN" dirty="0" smtClean="0"/>
          </a:p>
          <a:p>
            <a:pPr marL="285750" indent="-285750">
              <a:buFont typeface="Wingdings" panose="05000000000000000000" pitchFamily="2" charset="2"/>
              <a:buChar char="§"/>
            </a:pPr>
            <a:r>
              <a:rPr lang="en-US" altLang="zh-CN" dirty="0" err="1"/>
              <a:t>Alluxio</a:t>
            </a:r>
            <a:r>
              <a:rPr lang="zh-CN" altLang="en-US" dirty="0"/>
              <a:t>提供读写数据缓存策略</a:t>
            </a:r>
          </a:p>
          <a:p>
            <a:endParaRPr lang="en-US" altLang="zh-CN" dirty="0" smtClean="0"/>
          </a:p>
          <a:p>
            <a:endParaRPr lang="en-US" altLang="zh-CN" dirty="0"/>
          </a:p>
          <a:p>
            <a:endParaRPr lang="en-US" altLang="zh-CN" dirty="0" smtClean="0"/>
          </a:p>
          <a:p>
            <a:endParaRPr lang="en-US" altLang="zh-CN" dirty="0"/>
          </a:p>
          <a:p>
            <a:endParaRPr lang="en-US" altLang="zh-CN" dirty="0" smtClean="0"/>
          </a:p>
          <a:p>
            <a:pPr marL="285750" indent="-285750">
              <a:buFont typeface="Wingdings" panose="05000000000000000000" pitchFamily="2" charset="2"/>
              <a:buChar char="§"/>
            </a:pPr>
            <a:r>
              <a:rPr lang="en-US" altLang="zh-CN" dirty="0"/>
              <a:t>SSM</a:t>
            </a:r>
            <a:r>
              <a:rPr lang="zh-CN" altLang="en-US" dirty="0"/>
              <a:t>为</a:t>
            </a:r>
            <a:r>
              <a:rPr lang="en-US" altLang="zh-CN" dirty="0" err="1"/>
              <a:t>Alluxio</a:t>
            </a:r>
            <a:r>
              <a:rPr lang="zh-CN" altLang="en-US" dirty="0"/>
              <a:t>提供更精细化的缓存管理</a:t>
            </a:r>
            <a:r>
              <a:rPr lang="zh-CN" altLang="en-US" dirty="0" smtClean="0"/>
              <a:t>策略</a:t>
            </a:r>
            <a:endParaRPr lang="en-US" altLang="zh-CN" dirty="0" smtClean="0"/>
          </a:p>
          <a:p>
            <a:endParaRPr lang="en-US" altLang="zh-CN" dirty="0" smtClean="0"/>
          </a:p>
          <a:p>
            <a:pPr marL="742950" lvl="1" indent="-285750">
              <a:buFont typeface="Courier New" panose="02070309020205020404" pitchFamily="49" charset="0"/>
              <a:buChar char="o"/>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77" y="1833234"/>
            <a:ext cx="3387564" cy="107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889" y="1833235"/>
            <a:ext cx="3435040" cy="1076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34035" y="3896369"/>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a:t>accessCount</a:t>
            </a:r>
            <a:r>
              <a:rPr lang="en-US" altLang="zh-CN" dirty="0"/>
              <a:t>(10min) &gt;=3 | cache </a:t>
            </a:r>
            <a:r>
              <a:rPr lang="en-US" altLang="zh-CN" dirty="0" smtClean="0"/>
              <a:t>LOAD</a:t>
            </a:r>
            <a:endParaRPr lang="zh-CN" altLang="zh-CN" dirty="0"/>
          </a:p>
        </p:txBody>
      </p:sp>
      <p:sp>
        <p:nvSpPr>
          <p:cNvPr id="7" name="TextBox 6"/>
          <p:cNvSpPr txBox="1"/>
          <p:nvPr/>
        </p:nvSpPr>
        <p:spPr>
          <a:xfrm>
            <a:off x="934035" y="3557815"/>
            <a:ext cx="4577848" cy="338554"/>
          </a:xfrm>
          <a:prstGeom prst="rect">
            <a:avLst/>
          </a:prstGeom>
          <a:noFill/>
        </p:spPr>
        <p:txBody>
          <a:bodyPr wrap="square" rtlCol="0">
            <a:spAutoFit/>
          </a:bodyPr>
          <a:lstStyle/>
          <a:p>
            <a:r>
              <a:rPr lang="zh-CN" altLang="en-US" sz="1600" dirty="0"/>
              <a:t>优先级</a:t>
            </a:r>
            <a:r>
              <a:rPr lang="zh-CN" altLang="en-US" sz="1600" dirty="0" smtClean="0"/>
              <a:t>较低的数据，只有</a:t>
            </a:r>
            <a:r>
              <a:rPr lang="en-US" altLang="zh-CN" sz="1600" dirty="0" smtClean="0"/>
              <a:t>hot</a:t>
            </a:r>
            <a:r>
              <a:rPr lang="zh-CN" altLang="en-US" sz="1600" dirty="0"/>
              <a:t>部分</a:t>
            </a:r>
            <a:r>
              <a:rPr lang="zh-CN" altLang="en-US" sz="1600" dirty="0" smtClean="0"/>
              <a:t>才会被缓存</a:t>
            </a:r>
            <a:endParaRPr lang="zh-CN" altLang="en-US" sz="1600" dirty="0"/>
          </a:p>
        </p:txBody>
      </p:sp>
      <p:sp>
        <p:nvSpPr>
          <p:cNvPr id="8" name="TextBox 7"/>
          <p:cNvSpPr txBox="1"/>
          <p:nvPr/>
        </p:nvSpPr>
        <p:spPr>
          <a:xfrm>
            <a:off x="5952149" y="3896369"/>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a:t>accessCount</a:t>
            </a:r>
            <a:r>
              <a:rPr lang="en-US" altLang="zh-CN" dirty="0"/>
              <a:t>(10min) </a:t>
            </a:r>
            <a:r>
              <a:rPr lang="en-US" altLang="zh-CN" dirty="0" smtClean="0"/>
              <a:t>&gt;=10 </a:t>
            </a:r>
            <a:r>
              <a:rPr lang="en-US" altLang="zh-CN" dirty="0"/>
              <a:t>| cache PIN</a:t>
            </a:r>
            <a:endParaRPr lang="zh-CN" altLang="zh-CN" dirty="0"/>
          </a:p>
        </p:txBody>
      </p:sp>
      <p:sp>
        <p:nvSpPr>
          <p:cNvPr id="9" name="TextBox 8"/>
          <p:cNvSpPr txBox="1"/>
          <p:nvPr/>
        </p:nvSpPr>
        <p:spPr>
          <a:xfrm>
            <a:off x="5943376" y="3557815"/>
            <a:ext cx="4577848" cy="338554"/>
          </a:xfrm>
          <a:prstGeom prst="rect">
            <a:avLst/>
          </a:prstGeom>
          <a:noFill/>
        </p:spPr>
        <p:txBody>
          <a:bodyPr wrap="square" rtlCol="0">
            <a:spAutoFit/>
          </a:bodyPr>
          <a:lstStyle/>
          <a:p>
            <a:r>
              <a:rPr lang="zh-CN" altLang="en-US" sz="1600" dirty="0" smtClean="0"/>
              <a:t>优先级较高的数据，热点会被固定</a:t>
            </a:r>
            <a:endParaRPr lang="zh-CN" altLang="en-US" sz="1600" dirty="0"/>
          </a:p>
        </p:txBody>
      </p:sp>
      <p:sp>
        <p:nvSpPr>
          <p:cNvPr id="10" name="TextBox 9"/>
          <p:cNvSpPr txBox="1"/>
          <p:nvPr/>
        </p:nvSpPr>
        <p:spPr>
          <a:xfrm>
            <a:off x="934035" y="5112761"/>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smtClean="0"/>
              <a:t>accessCount</a:t>
            </a:r>
            <a:r>
              <a:rPr lang="en-US" altLang="zh-CN" dirty="0" smtClean="0"/>
              <a:t>(10hour) &lt;=</a:t>
            </a:r>
            <a:r>
              <a:rPr lang="en-US" altLang="zh-CN" dirty="0"/>
              <a:t>1</a:t>
            </a:r>
            <a:r>
              <a:rPr lang="en-US" altLang="zh-CN" dirty="0" smtClean="0"/>
              <a:t> </a:t>
            </a:r>
            <a:r>
              <a:rPr lang="en-US" altLang="zh-CN" dirty="0"/>
              <a:t>| cache FREE</a:t>
            </a:r>
            <a:endParaRPr lang="zh-CN" altLang="zh-CN" dirty="0"/>
          </a:p>
        </p:txBody>
      </p:sp>
      <p:sp>
        <p:nvSpPr>
          <p:cNvPr id="11" name="TextBox 10"/>
          <p:cNvSpPr txBox="1"/>
          <p:nvPr/>
        </p:nvSpPr>
        <p:spPr>
          <a:xfrm>
            <a:off x="934035" y="4774207"/>
            <a:ext cx="4577848" cy="338554"/>
          </a:xfrm>
          <a:prstGeom prst="rect">
            <a:avLst/>
          </a:prstGeom>
          <a:noFill/>
        </p:spPr>
        <p:txBody>
          <a:bodyPr wrap="square" rtlCol="0">
            <a:spAutoFit/>
          </a:bodyPr>
          <a:lstStyle/>
          <a:p>
            <a:r>
              <a:rPr lang="zh-CN" altLang="en-US" sz="1600" dirty="0" smtClean="0"/>
              <a:t>热度低的数据，从</a:t>
            </a:r>
            <a:r>
              <a:rPr lang="en-US" altLang="zh-CN" sz="1600" dirty="0" smtClean="0"/>
              <a:t>cache</a:t>
            </a:r>
            <a:r>
              <a:rPr lang="zh-CN" altLang="en-US" sz="1600" dirty="0" smtClean="0"/>
              <a:t>中释放</a:t>
            </a:r>
            <a:endParaRPr lang="zh-CN" altLang="en-US" sz="1600" dirty="0"/>
          </a:p>
        </p:txBody>
      </p:sp>
      <p:sp>
        <p:nvSpPr>
          <p:cNvPr id="12" name="TextBox 11"/>
          <p:cNvSpPr txBox="1"/>
          <p:nvPr/>
        </p:nvSpPr>
        <p:spPr>
          <a:xfrm>
            <a:off x="5943376" y="5123109"/>
            <a:ext cx="4577848" cy="646331"/>
          </a:xfrm>
          <a:prstGeom prst="rect">
            <a:avLst/>
          </a:prstGeom>
          <a:noFill/>
          <a:ln w="6350">
            <a:solidFill>
              <a:schemeClr val="tx1"/>
            </a:solidFill>
          </a:ln>
        </p:spPr>
        <p:txBody>
          <a:bodyPr wrap="square" rtlCol="0">
            <a:spAutoFit/>
          </a:bodyPr>
          <a:lstStyle/>
          <a:p>
            <a:r>
              <a:rPr lang="en-US" altLang="zh-CN" dirty="0" err="1" smtClean="0"/>
              <a:t>file.path</a:t>
            </a:r>
            <a:r>
              <a:rPr lang="en-US" altLang="zh-CN" dirty="0" smtClean="0"/>
              <a:t> </a:t>
            </a:r>
            <a:r>
              <a:rPr lang="en-US" altLang="zh-CN" dirty="0"/>
              <a:t>matches “/foo/*”:</a:t>
            </a:r>
            <a:endParaRPr lang="zh-CN" altLang="zh-CN" dirty="0"/>
          </a:p>
          <a:p>
            <a:r>
              <a:rPr lang="en-US" altLang="zh-CN" dirty="0" err="1" smtClean="0"/>
              <a:t>accessCount</a:t>
            </a:r>
            <a:r>
              <a:rPr lang="en-US" altLang="zh-CN" dirty="0" smtClean="0"/>
              <a:t>(1hour) &lt;=</a:t>
            </a:r>
            <a:r>
              <a:rPr lang="en-US" altLang="zh-CN" dirty="0"/>
              <a:t>0</a:t>
            </a:r>
            <a:r>
              <a:rPr lang="en-US" altLang="zh-CN" dirty="0" smtClean="0"/>
              <a:t> </a:t>
            </a:r>
            <a:r>
              <a:rPr lang="en-US" altLang="zh-CN" dirty="0"/>
              <a:t>| cache </a:t>
            </a:r>
            <a:r>
              <a:rPr lang="en-US" altLang="zh-CN" dirty="0" smtClean="0"/>
              <a:t>PERSIST</a:t>
            </a:r>
            <a:endParaRPr lang="zh-CN" altLang="zh-CN" dirty="0"/>
          </a:p>
        </p:txBody>
      </p:sp>
      <p:sp>
        <p:nvSpPr>
          <p:cNvPr id="13" name="TextBox 12"/>
          <p:cNvSpPr txBox="1"/>
          <p:nvPr/>
        </p:nvSpPr>
        <p:spPr>
          <a:xfrm>
            <a:off x="5943376" y="4784555"/>
            <a:ext cx="4577848" cy="338554"/>
          </a:xfrm>
          <a:prstGeom prst="rect">
            <a:avLst/>
          </a:prstGeom>
          <a:noFill/>
        </p:spPr>
        <p:txBody>
          <a:bodyPr wrap="square" rtlCol="0">
            <a:spAutoFit/>
          </a:bodyPr>
          <a:lstStyle/>
          <a:p>
            <a:r>
              <a:rPr lang="zh-CN" altLang="en-US" sz="1600" dirty="0" smtClean="0"/>
              <a:t>一定时间未访问，数据会持久化</a:t>
            </a:r>
            <a:endParaRPr lang="zh-CN" altLang="en-US" sz="1600" dirty="0"/>
          </a:p>
        </p:txBody>
      </p:sp>
    </p:spTree>
    <p:extLst>
      <p:ext uri="{BB962C8B-B14F-4D97-AF65-F5344CB8AC3E}">
        <p14:creationId xmlns:p14="http://schemas.microsoft.com/office/powerpoint/2010/main" val="108932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1853967" y="1333849"/>
            <a:ext cx="7222921" cy="3716321"/>
          </a:xfrm>
          <a:prstGeom prst="rect">
            <a:avLst/>
          </a:prstGeom>
        </p:spPr>
      </p:pic>
      <p:sp>
        <p:nvSpPr>
          <p:cNvPr id="3"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SSM-</a:t>
            </a:r>
            <a:r>
              <a:rPr lang="en-US" altLang="zh-CN" dirty="0" err="1" smtClean="0"/>
              <a:t>Alluxio</a:t>
            </a:r>
            <a:endParaRPr lang="en-US" dirty="0"/>
          </a:p>
        </p:txBody>
      </p:sp>
    </p:spTree>
    <p:extLst>
      <p:ext uri="{BB962C8B-B14F-4D97-AF65-F5344CB8AC3E}">
        <p14:creationId xmlns:p14="http://schemas.microsoft.com/office/powerpoint/2010/main" val="25709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1846" y="3385576"/>
            <a:ext cx="2990131" cy="1404148"/>
            <a:chOff x="232514" y="3215477"/>
            <a:chExt cx="2205886" cy="1404148"/>
          </a:xfrm>
        </p:grpSpPr>
        <p:sp>
          <p:nvSpPr>
            <p:cNvPr id="3" name="TextBox 2"/>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4"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5" name="Group 5"/>
            <p:cNvGrpSpPr/>
            <p:nvPr/>
          </p:nvGrpSpPr>
          <p:grpSpPr>
            <a:xfrm>
              <a:off x="299455" y="3539905"/>
              <a:ext cx="2006289" cy="847657"/>
              <a:chOff x="1153391" y="4236773"/>
              <a:chExt cx="3269941" cy="1513238"/>
            </a:xfrm>
          </p:grpSpPr>
          <p:sp>
            <p:nvSpPr>
              <p:cNvPr id="8"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9"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20" name="Rectangle 20"/>
          <p:cNvSpPr/>
          <p:nvPr/>
        </p:nvSpPr>
        <p:spPr>
          <a:xfrm>
            <a:off x="3745888" y="2277961"/>
            <a:ext cx="2252237" cy="646331"/>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200" i="1" dirty="0" err="1">
                <a:solidFill>
                  <a:srgbClr val="002060"/>
                </a:solidFill>
                <a:latin typeface="Calibri" panose="020F0502020204030204"/>
              </a:rPr>
              <a:t>file.path</a:t>
            </a:r>
            <a:r>
              <a:rPr lang="en-US" altLang="zh-CN" sz="1200" i="1" dirty="0">
                <a:solidFill>
                  <a:srgbClr val="002060"/>
                </a:solidFill>
                <a:latin typeface="Calibri" panose="020F0502020204030204"/>
              </a:rPr>
              <a:t> matches “/foo/*”:</a:t>
            </a:r>
            <a:endParaRPr lang="zh-CN" altLang="zh-CN" sz="1200" i="1" dirty="0">
              <a:solidFill>
                <a:srgbClr val="002060"/>
              </a:solidFill>
              <a:latin typeface="Calibri" panose="020F0502020204030204"/>
            </a:endParaRPr>
          </a:p>
          <a:p>
            <a:pPr>
              <a:defRPr/>
            </a:pPr>
            <a:r>
              <a:rPr lang="en-US" altLang="zh-CN" sz="1200" i="1" dirty="0" err="1">
                <a:solidFill>
                  <a:srgbClr val="FF0000"/>
                </a:solidFill>
                <a:latin typeface="Calibri" panose="020F0502020204030204"/>
              </a:rPr>
              <a:t>accessCount</a:t>
            </a:r>
            <a:r>
              <a:rPr lang="en-US" altLang="zh-CN" sz="1200" i="1" dirty="0">
                <a:solidFill>
                  <a:srgbClr val="002060"/>
                </a:solidFill>
                <a:latin typeface="Calibri" panose="020F0502020204030204"/>
              </a:rPr>
              <a:t>(10min) &gt;=3 | cache LOAD</a:t>
            </a:r>
            <a:endParaRPr lang="zh-CN" altLang="zh-CN" sz="1200" i="1" dirty="0">
              <a:solidFill>
                <a:srgbClr val="002060"/>
              </a:solidFill>
              <a:latin typeface="Calibri" panose="020F0502020204030204"/>
            </a:endParaRPr>
          </a:p>
        </p:txBody>
      </p:sp>
      <p:sp>
        <p:nvSpPr>
          <p:cNvPr id="22" name="TextBox 21"/>
          <p:cNvSpPr txBox="1"/>
          <p:nvPr/>
        </p:nvSpPr>
        <p:spPr>
          <a:xfrm>
            <a:off x="4045995" y="1176509"/>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23" name="Down Arrow 23"/>
          <p:cNvSpPr/>
          <p:nvPr/>
        </p:nvSpPr>
        <p:spPr>
          <a:xfrm>
            <a:off x="4725315" y="1460107"/>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5"/>
          <p:cNvSpPr/>
          <p:nvPr/>
        </p:nvSpPr>
        <p:spPr>
          <a:xfrm>
            <a:off x="4631636" y="3910504"/>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itle 11"/>
          <p:cNvSpPr txBox="1">
            <a:spLocks/>
          </p:cNvSpPr>
          <p:nvPr/>
        </p:nvSpPr>
        <p:spPr>
          <a:xfrm>
            <a:off x="455613" y="310130"/>
            <a:ext cx="1015646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1: L</a:t>
            </a:r>
            <a:r>
              <a:rPr lang="en-US" altLang="zh-CN" dirty="0" smtClean="0"/>
              <a:t>oad</a:t>
            </a:r>
            <a:r>
              <a:rPr lang="en-US" dirty="0" smtClean="0"/>
              <a:t> </a:t>
            </a:r>
            <a:r>
              <a:rPr lang="en-US" dirty="0" smtClean="0">
                <a:solidFill>
                  <a:srgbClr val="FF0000"/>
                </a:solidFill>
              </a:rPr>
              <a:t>HOT</a:t>
            </a:r>
            <a:r>
              <a:rPr lang="en-US" dirty="0" smtClean="0"/>
              <a:t> data to </a:t>
            </a:r>
            <a:r>
              <a:rPr lang="en-US" dirty="0" err="1" smtClean="0"/>
              <a:t>A</a:t>
            </a:r>
            <a:r>
              <a:rPr lang="en-US" altLang="zh-CN" dirty="0" err="1" smtClean="0"/>
              <a:t>lluxio</a:t>
            </a:r>
            <a:endParaRPr lang="en-US" dirty="0"/>
          </a:p>
        </p:txBody>
      </p:sp>
      <p:sp>
        <p:nvSpPr>
          <p:cNvPr id="47" name="Flowchart: Alternate Process 6"/>
          <p:cNvSpPr/>
          <p:nvPr/>
        </p:nvSpPr>
        <p:spPr>
          <a:xfrm>
            <a:off x="7029392" y="4237842"/>
            <a:ext cx="300339" cy="104770"/>
          </a:xfrm>
          <a:prstGeom prst="flowChartAlternateProcess">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rPr>
              <a:t>A</a:t>
            </a:r>
          </a:p>
        </p:txBody>
      </p:sp>
      <p:sp>
        <p:nvSpPr>
          <p:cNvPr id="49" name="Rectangle 8"/>
          <p:cNvSpPr/>
          <p:nvPr/>
        </p:nvSpPr>
        <p:spPr>
          <a:xfrm>
            <a:off x="2729279" y="433065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nvGrpSpPr>
          <p:cNvPr id="58" name="Group 2"/>
          <p:cNvGrpSpPr/>
          <p:nvPr/>
        </p:nvGrpSpPr>
        <p:grpSpPr>
          <a:xfrm>
            <a:off x="6222382" y="3400536"/>
            <a:ext cx="2990131" cy="1404148"/>
            <a:chOff x="232514" y="3215477"/>
            <a:chExt cx="2205886" cy="1404148"/>
          </a:xfrm>
        </p:grpSpPr>
        <p:sp>
          <p:nvSpPr>
            <p:cNvPr id="59" name="TextBox 58"/>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60"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1" name="Group 5"/>
            <p:cNvGrpSpPr/>
            <p:nvPr/>
          </p:nvGrpSpPr>
          <p:grpSpPr>
            <a:xfrm>
              <a:off x="299455" y="3539905"/>
              <a:ext cx="2006289" cy="847657"/>
              <a:chOff x="1153391" y="4236773"/>
              <a:chExt cx="3269941" cy="1513238"/>
            </a:xfrm>
          </p:grpSpPr>
          <p:sp>
            <p:nvSpPr>
              <p:cNvPr id="63"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64"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65" name="Rectangle 8"/>
          <p:cNvSpPr/>
          <p:nvPr/>
        </p:nvSpPr>
        <p:spPr>
          <a:xfrm>
            <a:off x="7919815" y="434561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66" name="Flowchart: Alternate Process 6"/>
          <p:cNvSpPr/>
          <p:nvPr/>
        </p:nvSpPr>
        <p:spPr>
          <a:xfrm>
            <a:off x="1838856" y="4229453"/>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A</a:t>
            </a:r>
          </a:p>
        </p:txBody>
      </p:sp>
      <p:sp>
        <p:nvSpPr>
          <p:cNvPr id="68" name="Flowchart: Alternate Process 6"/>
          <p:cNvSpPr/>
          <p:nvPr/>
        </p:nvSpPr>
        <p:spPr>
          <a:xfrm>
            <a:off x="6879222" y="3612743"/>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A</a:t>
            </a:r>
          </a:p>
        </p:txBody>
      </p:sp>
      <p:cxnSp>
        <p:nvCxnSpPr>
          <p:cNvPr id="48" name="Curved Connector 9"/>
          <p:cNvCxnSpPr>
            <a:stCxn id="47" idx="3"/>
            <a:endCxn id="68" idx="3"/>
          </p:cNvCxnSpPr>
          <p:nvPr/>
        </p:nvCxnSpPr>
        <p:spPr>
          <a:xfrm flipH="1" flipV="1">
            <a:off x="7179561" y="3665128"/>
            <a:ext cx="150170" cy="625099"/>
          </a:xfrm>
          <a:prstGeom prst="curvedConnector3">
            <a:avLst>
              <a:gd name="adj1" fmla="val -152227"/>
            </a:avLst>
          </a:prstGeom>
          <a:noFill/>
          <a:ln w="3175" cap="flat" cmpd="sng" algn="ctr">
            <a:solidFill>
              <a:schemeClr val="accent2">
                <a:lumMod val="60000"/>
                <a:lumOff val="40000"/>
              </a:schemeClr>
            </a:solidFill>
            <a:prstDash val="solid"/>
            <a:miter lim="800000"/>
            <a:tailEnd type="triangle"/>
          </a:ln>
          <a:effectLst/>
        </p:spPr>
      </p:cxnSp>
    </p:spTree>
    <p:extLst>
      <p:ext uri="{BB962C8B-B14F-4D97-AF65-F5344CB8AC3E}">
        <p14:creationId xmlns:p14="http://schemas.microsoft.com/office/powerpoint/2010/main" val="17473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提纲</a:t>
            </a:r>
            <a:endParaRPr lang="en-US" dirty="0"/>
          </a:p>
        </p:txBody>
      </p:sp>
      <p:sp>
        <p:nvSpPr>
          <p:cNvPr id="3" name="Rectangle 2"/>
          <p:cNvSpPr/>
          <p:nvPr/>
        </p:nvSpPr>
        <p:spPr>
          <a:xfrm>
            <a:off x="1210987" y="967603"/>
            <a:ext cx="465310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
            </a:pPr>
            <a:r>
              <a:rPr lang="zh-CN" altLang="en-US" dirty="0">
                <a:solidFill>
                  <a:schemeClr val="tx2">
                    <a:lumMod val="60000"/>
                    <a:lumOff val="40000"/>
                  </a:schemeClr>
                </a:solidFill>
              </a:rPr>
              <a:t>大数</a:t>
            </a:r>
            <a:r>
              <a:rPr lang="zh-CN" altLang="en-US" dirty="0" smtClean="0">
                <a:solidFill>
                  <a:schemeClr val="tx2">
                    <a:lumMod val="60000"/>
                    <a:lumOff val="40000"/>
                  </a:schemeClr>
                </a:solidFill>
              </a:rPr>
              <a:t>据存储发展趋势</a:t>
            </a:r>
          </a:p>
          <a:p>
            <a:pPr marL="285750" indent="-285750">
              <a:lnSpc>
                <a:spcPct val="150000"/>
              </a:lnSpc>
              <a:buFont typeface="Wingdings" panose="05000000000000000000" pitchFamily="2" charset="2"/>
              <a:buChar char="§"/>
            </a:pPr>
            <a:r>
              <a:rPr lang="en-US" dirty="0" smtClean="0"/>
              <a:t>HDFS</a:t>
            </a:r>
            <a:r>
              <a:rPr lang="zh-CN" altLang="en-US" dirty="0" smtClean="0"/>
              <a:t>关键基础设施和存在的问题</a:t>
            </a:r>
            <a:endParaRPr lang="en-US" altLang="zh-CN" dirty="0" smtClean="0"/>
          </a:p>
          <a:p>
            <a:pPr marL="285750" indent="-285750">
              <a:lnSpc>
                <a:spcPct val="150000"/>
              </a:lnSpc>
              <a:buFont typeface="Wingdings" panose="05000000000000000000" pitchFamily="2" charset="2"/>
              <a:buChar char="§"/>
            </a:pPr>
            <a:r>
              <a:rPr lang="en-US" dirty="0" smtClean="0"/>
              <a:t>HDFS</a:t>
            </a:r>
            <a:r>
              <a:rPr lang="zh-CN" altLang="en-US" dirty="0" smtClean="0"/>
              <a:t>智能存储优化和管理方案</a:t>
            </a:r>
            <a:endParaRPr lang="en-US" altLang="zh-CN" dirty="0" smtClean="0"/>
          </a:p>
          <a:p>
            <a:pPr marL="285750" indent="-285750">
              <a:lnSpc>
                <a:spcPct val="150000"/>
              </a:lnSpc>
              <a:buFont typeface="Wingdings" panose="05000000000000000000" pitchFamily="2" charset="2"/>
              <a:buChar char="§"/>
            </a:pPr>
            <a:r>
              <a:rPr lang="en-US" altLang="zh-CN" dirty="0" err="1" smtClean="0"/>
              <a:t>Alluxio</a:t>
            </a:r>
            <a:r>
              <a:rPr lang="zh-CN" altLang="en-US" dirty="0" smtClean="0"/>
              <a:t>智能</a:t>
            </a:r>
            <a:r>
              <a:rPr lang="zh-CN" altLang="en-US" dirty="0"/>
              <a:t>存储</a:t>
            </a:r>
            <a:r>
              <a:rPr lang="zh-CN" altLang="en-US" dirty="0" smtClean="0"/>
              <a:t>优化</a:t>
            </a:r>
            <a:endParaRPr lang="en-US" altLang="zh-CN" dirty="0"/>
          </a:p>
        </p:txBody>
      </p:sp>
    </p:spTree>
    <p:extLst>
      <p:ext uri="{BB962C8B-B14F-4D97-AF65-F5344CB8AC3E}">
        <p14:creationId xmlns:p14="http://schemas.microsoft.com/office/powerpoint/2010/main" val="1399069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1015646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2: P</a:t>
            </a:r>
            <a:r>
              <a:rPr lang="en-US" altLang="zh-CN" dirty="0" smtClean="0"/>
              <a:t>ersist</a:t>
            </a:r>
            <a:r>
              <a:rPr lang="en-US" dirty="0" smtClean="0"/>
              <a:t> </a:t>
            </a:r>
            <a:r>
              <a:rPr lang="en-US" dirty="0" smtClean="0">
                <a:solidFill>
                  <a:srgbClr val="0070C0"/>
                </a:solidFill>
              </a:rPr>
              <a:t>C</a:t>
            </a:r>
            <a:r>
              <a:rPr lang="en-US" altLang="zh-CN" dirty="0" smtClean="0">
                <a:solidFill>
                  <a:srgbClr val="0070C0"/>
                </a:solidFill>
              </a:rPr>
              <a:t>old</a:t>
            </a:r>
            <a:r>
              <a:rPr lang="en-US" dirty="0" smtClean="0"/>
              <a:t> data to U</a:t>
            </a:r>
            <a:r>
              <a:rPr lang="en-US" altLang="zh-CN" dirty="0" smtClean="0"/>
              <a:t>nder FS</a:t>
            </a:r>
            <a:endParaRPr lang="en-US" dirty="0"/>
          </a:p>
        </p:txBody>
      </p:sp>
      <p:sp>
        <p:nvSpPr>
          <p:cNvPr id="14" name="Right Arrow 25"/>
          <p:cNvSpPr/>
          <p:nvPr/>
        </p:nvSpPr>
        <p:spPr>
          <a:xfrm>
            <a:off x="4631636" y="3910504"/>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0"/>
          <p:cNvSpPr/>
          <p:nvPr/>
        </p:nvSpPr>
        <p:spPr>
          <a:xfrm>
            <a:off x="1637071" y="2160515"/>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30d </a:t>
            </a:r>
            <a:r>
              <a:rPr lang="en-US" sz="1200" i="1" dirty="0" smtClean="0">
                <a:solidFill>
                  <a:srgbClr val="002060"/>
                </a:solidFill>
                <a:latin typeface="Calibri" panose="020F0502020204030204"/>
              </a:rPr>
              <a:t>| PERSIST</a:t>
            </a:r>
            <a:endParaRPr lang="en-US" sz="1200" i="1" dirty="0">
              <a:solidFill>
                <a:srgbClr val="002060"/>
              </a:solidFill>
              <a:latin typeface="Calibri" panose="020F0502020204030204"/>
            </a:endParaRPr>
          </a:p>
        </p:txBody>
      </p:sp>
      <p:sp>
        <p:nvSpPr>
          <p:cNvPr id="24" name="Rectangle 21"/>
          <p:cNvSpPr/>
          <p:nvPr/>
        </p:nvSpPr>
        <p:spPr>
          <a:xfrm>
            <a:off x="5953730" y="2161000"/>
            <a:ext cx="2205886"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err="1">
                <a:solidFill>
                  <a:srgbClr val="FF0000"/>
                </a:solidFill>
                <a:latin typeface="Calibri" panose="020F0502020204030204"/>
              </a:rPr>
              <a:t>accessCount</a:t>
            </a:r>
            <a:r>
              <a:rPr lang="en-US" sz="1200" i="1" dirty="0">
                <a:latin typeface="Calibri" panose="020F0502020204030204"/>
              </a:rPr>
              <a:t>(30d)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t>
            </a:r>
            <a:r>
              <a:rPr lang="en-US" altLang="zh-CN" sz="1200" i="1" dirty="0">
                <a:solidFill>
                  <a:srgbClr val="002060"/>
                </a:solidFill>
              </a:rPr>
              <a:t>PERSIST</a:t>
            </a:r>
          </a:p>
        </p:txBody>
      </p:sp>
      <p:sp>
        <p:nvSpPr>
          <p:cNvPr id="25" name="TextBox 24"/>
          <p:cNvSpPr txBox="1"/>
          <p:nvPr/>
        </p:nvSpPr>
        <p:spPr>
          <a:xfrm>
            <a:off x="4121496" y="1444957"/>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26" name="Down Arrow 23"/>
          <p:cNvSpPr/>
          <p:nvPr/>
        </p:nvSpPr>
        <p:spPr>
          <a:xfrm rot="2044113">
            <a:off x="4045807" y="1721081"/>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own Arrow 24"/>
          <p:cNvSpPr/>
          <p:nvPr/>
        </p:nvSpPr>
        <p:spPr>
          <a:xfrm rot="18941975">
            <a:off x="5355967" y="1676429"/>
            <a:ext cx="412681" cy="865919"/>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2"/>
          <p:cNvGrpSpPr/>
          <p:nvPr/>
        </p:nvGrpSpPr>
        <p:grpSpPr>
          <a:xfrm>
            <a:off x="1031846" y="3385576"/>
            <a:ext cx="2990131" cy="1404148"/>
            <a:chOff x="232514" y="3215477"/>
            <a:chExt cx="2205886" cy="1404148"/>
          </a:xfrm>
        </p:grpSpPr>
        <p:sp>
          <p:nvSpPr>
            <p:cNvPr id="36" name="TextBox 35"/>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37"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38" name="Group 5"/>
            <p:cNvGrpSpPr/>
            <p:nvPr/>
          </p:nvGrpSpPr>
          <p:grpSpPr>
            <a:xfrm>
              <a:off x="299455" y="3539905"/>
              <a:ext cx="2006289" cy="847657"/>
              <a:chOff x="1153391" y="4236773"/>
              <a:chExt cx="3269941" cy="1513238"/>
            </a:xfrm>
          </p:grpSpPr>
          <p:sp>
            <p:nvSpPr>
              <p:cNvPr id="39"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40"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41" name="Rectangle 8"/>
          <p:cNvSpPr/>
          <p:nvPr/>
        </p:nvSpPr>
        <p:spPr>
          <a:xfrm>
            <a:off x="2729279" y="433065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2" name="Flowchart: Alternate Process 6"/>
          <p:cNvSpPr/>
          <p:nvPr/>
        </p:nvSpPr>
        <p:spPr>
          <a:xfrm>
            <a:off x="1838856" y="3605234"/>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sp>
        <p:nvSpPr>
          <p:cNvPr id="43" name="Flowchart: Alternate Process 6"/>
          <p:cNvSpPr/>
          <p:nvPr/>
        </p:nvSpPr>
        <p:spPr>
          <a:xfrm>
            <a:off x="6879887" y="3623648"/>
            <a:ext cx="300339" cy="104770"/>
          </a:xfrm>
          <a:prstGeom prst="flowChartAlternateProcess">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rPr>
              <a:t>B</a:t>
            </a:r>
          </a:p>
        </p:txBody>
      </p:sp>
      <p:grpSp>
        <p:nvGrpSpPr>
          <p:cNvPr id="44" name="Group 2"/>
          <p:cNvGrpSpPr/>
          <p:nvPr/>
        </p:nvGrpSpPr>
        <p:grpSpPr>
          <a:xfrm>
            <a:off x="6222382" y="3400536"/>
            <a:ext cx="2990131" cy="1404148"/>
            <a:chOff x="232514" y="3215477"/>
            <a:chExt cx="2205886" cy="1404148"/>
          </a:xfrm>
        </p:grpSpPr>
        <p:sp>
          <p:nvSpPr>
            <p:cNvPr id="45" name="TextBox 44"/>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46"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47" name="Group 5"/>
            <p:cNvGrpSpPr/>
            <p:nvPr/>
          </p:nvGrpSpPr>
          <p:grpSpPr>
            <a:xfrm>
              <a:off x="299455" y="3539905"/>
              <a:ext cx="2006289" cy="847657"/>
              <a:chOff x="1153391" y="4236773"/>
              <a:chExt cx="3269941" cy="1513238"/>
            </a:xfrm>
          </p:grpSpPr>
          <p:sp>
            <p:nvSpPr>
              <p:cNvPr id="48"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49"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50" name="Rectangle 8"/>
          <p:cNvSpPr/>
          <p:nvPr/>
        </p:nvSpPr>
        <p:spPr>
          <a:xfrm>
            <a:off x="7919815" y="4345618"/>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51" name="Flowchart: Alternate Process 6"/>
          <p:cNvSpPr/>
          <p:nvPr/>
        </p:nvSpPr>
        <p:spPr>
          <a:xfrm>
            <a:off x="6870345" y="4247212"/>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B</a:t>
            </a:r>
          </a:p>
        </p:txBody>
      </p:sp>
      <p:cxnSp>
        <p:nvCxnSpPr>
          <p:cNvPr id="52" name="Curved Connector 9"/>
          <p:cNvCxnSpPr>
            <a:stCxn id="43" idx="3"/>
          </p:cNvCxnSpPr>
          <p:nvPr/>
        </p:nvCxnSpPr>
        <p:spPr>
          <a:xfrm flipH="1">
            <a:off x="7180225" y="3676033"/>
            <a:ext cx="1" cy="623564"/>
          </a:xfrm>
          <a:prstGeom prst="curvedConnector4">
            <a:avLst>
              <a:gd name="adj1" fmla="val -22860000000"/>
              <a:gd name="adj2" fmla="val 93214"/>
            </a:avLst>
          </a:prstGeom>
          <a:noFill/>
          <a:ln w="3175" cap="flat" cmpd="sng" algn="ctr">
            <a:solidFill>
              <a:schemeClr val="accent2">
                <a:lumMod val="60000"/>
                <a:lumOff val="40000"/>
              </a:schemeClr>
            </a:solidFill>
            <a:prstDash val="solid"/>
            <a:miter lim="800000"/>
            <a:tailEnd type="triangle"/>
          </a:ln>
          <a:effectLst/>
        </p:spPr>
      </p:cxnSp>
    </p:spTree>
    <p:extLst>
      <p:ext uri="{BB962C8B-B14F-4D97-AF65-F5344CB8AC3E}">
        <p14:creationId xmlns:p14="http://schemas.microsoft.com/office/powerpoint/2010/main" val="1868748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1015646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用例</a:t>
            </a:r>
            <a:r>
              <a:rPr lang="en-US" dirty="0" smtClean="0"/>
              <a:t> 3: Move data </a:t>
            </a:r>
            <a:r>
              <a:rPr lang="en-US" dirty="0" smtClean="0">
                <a:solidFill>
                  <a:srgbClr val="FF0000"/>
                </a:solidFill>
              </a:rPr>
              <a:t>between</a:t>
            </a:r>
            <a:r>
              <a:rPr lang="en-US" dirty="0" smtClean="0"/>
              <a:t> U</a:t>
            </a:r>
            <a:r>
              <a:rPr lang="en-US" altLang="zh-CN" dirty="0" smtClean="0"/>
              <a:t>nder FS</a:t>
            </a:r>
            <a:endParaRPr lang="en-US" dirty="0"/>
          </a:p>
        </p:txBody>
      </p:sp>
      <p:sp>
        <p:nvSpPr>
          <p:cNvPr id="14" name="Right Arrow 25"/>
          <p:cNvSpPr/>
          <p:nvPr/>
        </p:nvSpPr>
        <p:spPr>
          <a:xfrm>
            <a:off x="4631636" y="3910504"/>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0"/>
          <p:cNvSpPr/>
          <p:nvPr/>
        </p:nvSpPr>
        <p:spPr>
          <a:xfrm>
            <a:off x="1637071" y="2160515"/>
            <a:ext cx="2252237"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a:solidFill>
                  <a:srgbClr val="FF0000"/>
                </a:solidFill>
                <a:latin typeface="Calibri" panose="020F0502020204030204"/>
              </a:rPr>
              <a:t>age</a:t>
            </a:r>
            <a:r>
              <a:rPr lang="en-US" sz="1200" i="1" dirty="0">
                <a:solidFill>
                  <a:srgbClr val="002060"/>
                </a:solidFill>
                <a:latin typeface="Calibri" panose="020F0502020204030204"/>
              </a:rPr>
              <a:t> &gt; </a:t>
            </a:r>
            <a:r>
              <a:rPr lang="en-US" sz="1200" i="1" dirty="0" smtClean="0">
                <a:solidFill>
                  <a:srgbClr val="002060"/>
                </a:solidFill>
                <a:latin typeface="Calibri" panose="020F0502020204030204"/>
              </a:rPr>
              <a:t>90d | move S3</a:t>
            </a:r>
            <a:endParaRPr lang="en-US" sz="1200" i="1" dirty="0">
              <a:solidFill>
                <a:srgbClr val="002060"/>
              </a:solidFill>
              <a:latin typeface="Calibri" panose="020F0502020204030204"/>
            </a:endParaRPr>
          </a:p>
        </p:txBody>
      </p:sp>
      <p:sp>
        <p:nvSpPr>
          <p:cNvPr id="31" name="Rectangle 21"/>
          <p:cNvSpPr/>
          <p:nvPr/>
        </p:nvSpPr>
        <p:spPr>
          <a:xfrm>
            <a:off x="6002542" y="2160515"/>
            <a:ext cx="2205886" cy="461665"/>
          </a:xfrm>
          <a:prstGeom prst="rect">
            <a:avLst/>
          </a:prstGeom>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i="1" dirty="0" err="1">
                <a:solidFill>
                  <a:srgbClr val="002060"/>
                </a:solidFill>
                <a:latin typeface="Calibri" panose="020F0502020204030204"/>
              </a:rPr>
              <a:t>file.path</a:t>
            </a:r>
            <a:r>
              <a:rPr lang="en-US" sz="1200" i="1" dirty="0">
                <a:solidFill>
                  <a:srgbClr val="002060"/>
                </a:solidFill>
                <a:latin typeface="Calibri" panose="020F0502020204030204"/>
              </a:rPr>
              <a:t> </a:t>
            </a:r>
            <a:r>
              <a:rPr lang="en-US" sz="1200" i="1" dirty="0" err="1">
                <a:solidFill>
                  <a:srgbClr val="002060"/>
                </a:solidFill>
                <a:latin typeface="Calibri" panose="020F0502020204030204"/>
              </a:rPr>
              <a:t>matchs</a:t>
            </a:r>
            <a:r>
              <a:rPr lang="en-US" sz="1200" i="1" dirty="0">
                <a:solidFill>
                  <a:srgbClr val="002060"/>
                </a:solidFill>
                <a:latin typeface="Calibri" panose="020F0502020204030204"/>
              </a:rPr>
              <a:t> “/foo/*”:</a:t>
            </a:r>
          </a:p>
          <a:p>
            <a:pPr lvl="0">
              <a:defRPr/>
            </a:pPr>
            <a:r>
              <a:rPr lang="en-US" sz="1200" i="1" dirty="0" err="1" smtClean="0">
                <a:solidFill>
                  <a:srgbClr val="FF0000"/>
                </a:solidFill>
                <a:latin typeface="Calibri" panose="020F0502020204030204"/>
              </a:rPr>
              <a:t>accessCount</a:t>
            </a:r>
            <a:r>
              <a:rPr lang="en-US" sz="1200" i="1" dirty="0" smtClean="0">
                <a:latin typeface="Calibri" panose="020F0502020204030204"/>
              </a:rPr>
              <a:t>(90d</a:t>
            </a:r>
            <a:r>
              <a:rPr lang="en-US" sz="1200" i="1" dirty="0">
                <a:latin typeface="Calibri" panose="020F0502020204030204"/>
              </a:rPr>
              <a:t>) &lt; 3</a:t>
            </a:r>
            <a:r>
              <a:rPr lang="en-US" sz="1200" i="1" dirty="0">
                <a:solidFill>
                  <a:srgbClr val="FF0000"/>
                </a:solidFill>
                <a:latin typeface="Calibri" panose="020F0502020204030204"/>
              </a:rPr>
              <a:t> </a:t>
            </a:r>
            <a:r>
              <a:rPr lang="en-US" sz="1200" i="1" dirty="0">
                <a:solidFill>
                  <a:srgbClr val="002060"/>
                </a:solidFill>
                <a:latin typeface="Calibri" panose="020F0502020204030204"/>
              </a:rPr>
              <a:t>| </a:t>
            </a:r>
            <a:r>
              <a:rPr lang="en-US" altLang="zh-CN" sz="1200" i="1" dirty="0">
                <a:solidFill>
                  <a:srgbClr val="002060"/>
                </a:solidFill>
              </a:rPr>
              <a:t>move S3</a:t>
            </a:r>
          </a:p>
        </p:txBody>
      </p:sp>
      <p:sp>
        <p:nvSpPr>
          <p:cNvPr id="32" name="TextBox 31"/>
          <p:cNvSpPr txBox="1"/>
          <p:nvPr/>
        </p:nvSpPr>
        <p:spPr>
          <a:xfrm>
            <a:off x="4121496" y="1444957"/>
            <a:ext cx="2537266" cy="276999"/>
          </a:xfrm>
          <a:prstGeom prst="rect">
            <a:avLst/>
          </a:prstGeom>
          <a:noFill/>
        </p:spPr>
        <p:txBody>
          <a:bodyPr vert="horz" wrap="square" lIns="0" tIns="0" rIns="0" bIns="0" rtlCol="0">
            <a:spAutoFit/>
          </a:bodyPr>
          <a:lstStyle/>
          <a:p>
            <a:r>
              <a:rPr lang="en-US" b="1" dirty="0" smtClean="0">
                <a:solidFill>
                  <a:srgbClr val="003C71"/>
                </a:solidFill>
              </a:rPr>
              <a:t>User defined Rule</a:t>
            </a:r>
          </a:p>
        </p:txBody>
      </p:sp>
      <p:sp>
        <p:nvSpPr>
          <p:cNvPr id="33" name="Down Arrow 23"/>
          <p:cNvSpPr/>
          <p:nvPr/>
        </p:nvSpPr>
        <p:spPr>
          <a:xfrm rot="2044113">
            <a:off x="4045807" y="1721081"/>
            <a:ext cx="381857" cy="777632"/>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24"/>
          <p:cNvSpPr/>
          <p:nvPr/>
        </p:nvSpPr>
        <p:spPr>
          <a:xfrm rot="18941975">
            <a:off x="5355967" y="1676429"/>
            <a:ext cx="412681" cy="865919"/>
          </a:xfrm>
          <a:prstGeom prst="dow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Arrow 25"/>
          <p:cNvSpPr/>
          <p:nvPr/>
        </p:nvSpPr>
        <p:spPr>
          <a:xfrm>
            <a:off x="4631635" y="3928918"/>
            <a:ext cx="926834" cy="40733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2"/>
          <p:cNvGrpSpPr/>
          <p:nvPr/>
        </p:nvGrpSpPr>
        <p:grpSpPr>
          <a:xfrm>
            <a:off x="1031845" y="3403990"/>
            <a:ext cx="2990131" cy="1404148"/>
            <a:chOff x="232514" y="3215477"/>
            <a:chExt cx="2205886" cy="1404148"/>
          </a:xfrm>
        </p:grpSpPr>
        <p:sp>
          <p:nvSpPr>
            <p:cNvPr id="37" name="TextBox 36"/>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38"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39" name="Group 5"/>
            <p:cNvGrpSpPr/>
            <p:nvPr/>
          </p:nvGrpSpPr>
          <p:grpSpPr>
            <a:xfrm>
              <a:off x="299455" y="3539905"/>
              <a:ext cx="2006289" cy="847657"/>
              <a:chOff x="1153391" y="4236773"/>
              <a:chExt cx="3269941" cy="1513238"/>
            </a:xfrm>
          </p:grpSpPr>
          <p:sp>
            <p:nvSpPr>
              <p:cNvPr id="40"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41"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42" name="Rectangle 8"/>
          <p:cNvSpPr/>
          <p:nvPr/>
        </p:nvSpPr>
        <p:spPr>
          <a:xfrm>
            <a:off x="2729278" y="4349072"/>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43" name="Flowchart: Alternate Process 6"/>
          <p:cNvSpPr/>
          <p:nvPr/>
        </p:nvSpPr>
        <p:spPr>
          <a:xfrm>
            <a:off x="1838854" y="4244302"/>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C</a:t>
            </a:r>
          </a:p>
        </p:txBody>
      </p:sp>
      <p:sp>
        <p:nvSpPr>
          <p:cNvPr id="44" name="Flowchart: Alternate Process 6"/>
          <p:cNvSpPr/>
          <p:nvPr/>
        </p:nvSpPr>
        <p:spPr>
          <a:xfrm>
            <a:off x="6955658" y="4250199"/>
            <a:ext cx="300339" cy="104770"/>
          </a:xfrm>
          <a:prstGeom prst="flowChartAlternateProcess">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uLnTx/>
                <a:uFillTx/>
                <a:latin typeface="Calibri" panose="020F0502020204030204"/>
                <a:ea typeface="+mn-ea"/>
                <a:cs typeface="+mn-cs"/>
              </a:rPr>
              <a:t>C</a:t>
            </a:r>
          </a:p>
        </p:txBody>
      </p:sp>
      <p:grpSp>
        <p:nvGrpSpPr>
          <p:cNvPr id="45" name="Group 2"/>
          <p:cNvGrpSpPr/>
          <p:nvPr/>
        </p:nvGrpSpPr>
        <p:grpSpPr>
          <a:xfrm>
            <a:off x="6222381" y="3418950"/>
            <a:ext cx="2990131" cy="1404148"/>
            <a:chOff x="232514" y="3215477"/>
            <a:chExt cx="2205886" cy="1404148"/>
          </a:xfrm>
        </p:grpSpPr>
        <p:sp>
          <p:nvSpPr>
            <p:cNvPr id="46" name="TextBox 45"/>
            <p:cNvSpPr txBox="1"/>
            <p:nvPr/>
          </p:nvSpPr>
          <p:spPr>
            <a:xfrm>
              <a:off x="1745876" y="3215477"/>
              <a:ext cx="422935"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a:rPr>
                <a:t>SSM</a:t>
              </a:r>
            </a:p>
          </p:txBody>
        </p:sp>
        <p:sp>
          <p:nvSpPr>
            <p:cNvPr id="47" name="Rectangle 4"/>
            <p:cNvSpPr/>
            <p:nvPr/>
          </p:nvSpPr>
          <p:spPr>
            <a:xfrm>
              <a:off x="232514" y="3215477"/>
              <a:ext cx="2205886" cy="140414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48" name="Group 5"/>
            <p:cNvGrpSpPr/>
            <p:nvPr/>
          </p:nvGrpSpPr>
          <p:grpSpPr>
            <a:xfrm>
              <a:off x="299455" y="3539905"/>
              <a:ext cx="2006289" cy="847657"/>
              <a:chOff x="1153391" y="4236773"/>
              <a:chExt cx="3269941" cy="1513238"/>
            </a:xfrm>
          </p:grpSpPr>
          <p:sp>
            <p:nvSpPr>
              <p:cNvPr id="49" name="Rectangle 8"/>
              <p:cNvSpPr/>
              <p:nvPr/>
            </p:nvSpPr>
            <p:spPr>
              <a:xfrm>
                <a:off x="1153391" y="5344765"/>
                <a:ext cx="1222343"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rPr>
                  <a:t>HDFS</a:t>
                </a:r>
              </a:p>
            </p:txBody>
          </p:sp>
          <p:sp>
            <p:nvSpPr>
              <p:cNvPr id="50" name="Rectangle 9"/>
              <p:cNvSpPr/>
              <p:nvPr/>
            </p:nvSpPr>
            <p:spPr>
              <a:xfrm>
                <a:off x="1153391" y="4236773"/>
                <a:ext cx="3269941" cy="40524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A</a:t>
                </a:r>
                <a:r>
                  <a:rPr kumimoji="0" lang="en-US" altLang="zh-CN"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lluxio</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grpSp>
      <p:sp>
        <p:nvSpPr>
          <p:cNvPr id="51" name="Rectangle 8"/>
          <p:cNvSpPr/>
          <p:nvPr/>
        </p:nvSpPr>
        <p:spPr>
          <a:xfrm>
            <a:off x="7919814" y="4364032"/>
            <a:ext cx="1016609" cy="22700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panose="020F0502020204030204"/>
              </a:rPr>
              <a:t>S3</a:t>
            </a:r>
            <a:endParaRPr kumimoji="0" lang="en-US"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52" name="Flowchart: Alternate Process 6"/>
          <p:cNvSpPr/>
          <p:nvPr/>
        </p:nvSpPr>
        <p:spPr>
          <a:xfrm>
            <a:off x="8208428" y="4250199"/>
            <a:ext cx="300339" cy="104770"/>
          </a:xfrm>
          <a:prstGeom prst="flowChartAlternateProcess">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mn-ea"/>
                <a:cs typeface="+mn-cs"/>
              </a:rPr>
              <a:t>C</a:t>
            </a:r>
          </a:p>
        </p:txBody>
      </p:sp>
      <p:cxnSp>
        <p:nvCxnSpPr>
          <p:cNvPr id="53" name="Curved Connector 9"/>
          <p:cNvCxnSpPr>
            <a:stCxn id="44" idx="0"/>
            <a:endCxn id="52" idx="0"/>
          </p:cNvCxnSpPr>
          <p:nvPr/>
        </p:nvCxnSpPr>
        <p:spPr>
          <a:xfrm rot="5400000" flipH="1" flipV="1">
            <a:off x="7732213" y="3623814"/>
            <a:ext cx="12700" cy="1252770"/>
          </a:xfrm>
          <a:prstGeom prst="curvedConnector3">
            <a:avLst>
              <a:gd name="adj1" fmla="val 1800000"/>
            </a:avLst>
          </a:prstGeom>
          <a:noFill/>
          <a:ln w="3175" cap="flat" cmpd="sng" algn="ctr">
            <a:solidFill>
              <a:schemeClr val="accent2">
                <a:lumMod val="60000"/>
                <a:lumOff val="40000"/>
              </a:schemeClr>
            </a:solidFill>
            <a:prstDash val="solid"/>
            <a:miter lim="800000"/>
            <a:tailEnd type="triangle"/>
          </a:ln>
          <a:effectLst/>
        </p:spPr>
      </p:cxnSp>
    </p:spTree>
    <p:extLst>
      <p:ext uri="{BB962C8B-B14F-4D97-AF65-F5344CB8AC3E}">
        <p14:creationId xmlns:p14="http://schemas.microsoft.com/office/powerpoint/2010/main" val="314853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416547" y="1225774"/>
            <a:ext cx="8167719" cy="2594556"/>
          </a:xfrm>
          <a:prstGeom prst="rect">
            <a:avLst/>
          </a:prstGeom>
          <a:noFill/>
          <a:ln w="0">
            <a:noFill/>
            <a:prstDash val="dash"/>
            <a:miter lim="800000"/>
            <a:headEnd/>
            <a:tailEnd/>
          </a:ln>
        </p:spPr>
        <p:txBody>
          <a:bodyPr wrap="square">
            <a:spAutoFit/>
          </a:bodyPr>
          <a:lstStyle/>
          <a:p>
            <a:pPr>
              <a:spcAft>
                <a:spcPts val="600"/>
              </a:spcAft>
            </a:pPr>
            <a:r>
              <a:rPr lang="zh-CN" altLang="en-US" dirty="0" smtClean="0"/>
              <a:t>背景：</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en-US" altLang="zh-CN" dirty="0" err="1">
                <a:latin typeface="+mj-lt"/>
                <a:ea typeface="+mj-ea"/>
                <a:cs typeface="+mj-cs"/>
              </a:rPr>
              <a:t>Hadoop</a:t>
            </a:r>
            <a:r>
              <a:rPr lang="zh-CN" altLang="en-US" dirty="0">
                <a:latin typeface="+mj-lt"/>
                <a:ea typeface="+mj-ea"/>
                <a:cs typeface="+mj-cs"/>
              </a:rPr>
              <a:t>集群达到</a:t>
            </a:r>
            <a:r>
              <a:rPr lang="en-US" altLang="zh-CN" dirty="0">
                <a:latin typeface="+mj-lt"/>
                <a:ea typeface="+mj-ea"/>
                <a:cs typeface="+mj-cs"/>
              </a:rPr>
              <a:t>1000</a:t>
            </a:r>
            <a:r>
              <a:rPr lang="zh-CN" altLang="en-US" dirty="0">
                <a:latin typeface="+mj-lt"/>
                <a:ea typeface="+mj-ea"/>
                <a:cs typeface="+mj-cs"/>
              </a:rPr>
              <a:t>规模以后，对应数据量大约</a:t>
            </a:r>
            <a:r>
              <a:rPr lang="en-US" altLang="zh-CN" dirty="0">
                <a:latin typeface="+mj-lt"/>
                <a:ea typeface="+mj-ea"/>
                <a:cs typeface="+mj-cs"/>
              </a:rPr>
              <a:t>20PB</a:t>
            </a:r>
            <a:r>
              <a:rPr lang="zh-CN" altLang="en-US" dirty="0">
                <a:latin typeface="+mj-lt"/>
                <a:ea typeface="+mj-ea"/>
                <a:cs typeface="+mj-cs"/>
              </a:rPr>
              <a:t>，通常的</a:t>
            </a:r>
            <a:r>
              <a:rPr lang="en-US" altLang="zh-CN" dirty="0" err="1">
                <a:latin typeface="+mj-lt"/>
                <a:ea typeface="+mj-ea"/>
                <a:cs typeface="+mj-cs"/>
              </a:rPr>
              <a:t>Hadoop</a:t>
            </a:r>
            <a:r>
              <a:rPr lang="zh-CN" altLang="en-US" dirty="0">
                <a:latin typeface="+mj-lt"/>
                <a:ea typeface="+mj-ea"/>
                <a:cs typeface="+mj-cs"/>
              </a:rPr>
              <a:t>架构技术会开始出现性能劣化。传统架构上的</a:t>
            </a:r>
            <a:r>
              <a:rPr lang="en-US" altLang="zh-CN" dirty="0" err="1">
                <a:latin typeface="+mj-lt"/>
                <a:ea typeface="+mj-ea"/>
                <a:cs typeface="+mj-cs"/>
              </a:rPr>
              <a:t>hadoop</a:t>
            </a:r>
            <a:r>
              <a:rPr lang="zh-CN" altLang="en-US" dirty="0">
                <a:latin typeface="+mj-lt"/>
                <a:ea typeface="+mj-ea"/>
                <a:cs typeface="+mj-cs"/>
              </a:rPr>
              <a:t>单集群节点的上限可能在</a:t>
            </a:r>
            <a:r>
              <a:rPr lang="en-US" altLang="zh-CN" dirty="0">
                <a:latin typeface="+mj-lt"/>
                <a:ea typeface="+mj-ea"/>
                <a:cs typeface="+mj-cs"/>
              </a:rPr>
              <a:t>3000-4000</a:t>
            </a:r>
            <a:r>
              <a:rPr lang="zh-CN" altLang="en-US" dirty="0">
                <a:latin typeface="+mj-lt"/>
                <a:ea typeface="+mj-ea"/>
                <a:cs typeface="+mj-cs"/>
              </a:rPr>
              <a:t>台的规模。</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由于单机房规模的限制、异地访问等需求，往往需要</a:t>
            </a:r>
            <a:r>
              <a:rPr lang="en-US" altLang="zh-CN" dirty="0" err="1">
                <a:latin typeface="+mj-lt"/>
                <a:ea typeface="+mj-ea"/>
                <a:cs typeface="+mj-cs"/>
              </a:rPr>
              <a:t>Hadoop</a:t>
            </a:r>
            <a:r>
              <a:rPr lang="zh-CN" altLang="en-US" dirty="0">
                <a:latin typeface="+mj-lt"/>
                <a:ea typeface="+mj-ea"/>
                <a:cs typeface="+mj-cs"/>
              </a:rPr>
              <a:t>平台可以支持跨异地多数据中心</a:t>
            </a:r>
            <a:r>
              <a:rPr lang="zh-CN" altLang="en-US" dirty="0">
                <a:latin typeface="+mj-lt"/>
                <a:ea typeface="+mj-ea"/>
                <a:cs typeface="+mj-cs"/>
              </a:rPr>
              <a:t>。</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为了遵循总部统一规划方案，建设“逻辑集中，物理分散”的企业级大数据平台，</a:t>
            </a:r>
            <a:r>
              <a:rPr lang="zh-CN" altLang="en-US" dirty="0">
                <a:latin typeface="+mj-lt"/>
                <a:ea typeface="+mj-ea"/>
                <a:cs typeface="+mj-cs"/>
              </a:rPr>
              <a:t>需要构建</a:t>
            </a:r>
            <a:r>
              <a:rPr lang="en-US" altLang="zh-CN" dirty="0">
                <a:latin typeface="+mj-lt"/>
                <a:ea typeface="+mj-ea"/>
                <a:cs typeface="+mj-cs"/>
              </a:rPr>
              <a:t>20000</a:t>
            </a:r>
            <a:r>
              <a:rPr lang="zh-CN" altLang="en-US" dirty="0">
                <a:latin typeface="+mj-lt"/>
                <a:ea typeface="+mj-ea"/>
                <a:cs typeface="+mj-cs"/>
              </a:rPr>
              <a:t>节点的集中化大数据平台。该平台为专业公司和省公司提供租户服务，接管各省的数据、应用和平台。</a:t>
            </a:r>
            <a:endParaRPr lang="en-US" altLang="zh-CN" dirty="0">
              <a:latin typeface="+mj-lt"/>
              <a:ea typeface="+mj-ea"/>
              <a:cs typeface="+mj-cs"/>
            </a:endParaRPr>
          </a:p>
        </p:txBody>
      </p:sp>
      <p:sp>
        <p:nvSpPr>
          <p:cNvPr id="3" name="矩形 2"/>
          <p:cNvSpPr/>
          <p:nvPr/>
        </p:nvSpPr>
        <p:spPr>
          <a:xfrm>
            <a:off x="1416547" y="4402230"/>
            <a:ext cx="8083053" cy="646331"/>
          </a:xfrm>
          <a:prstGeom prst="rect">
            <a:avLst/>
          </a:prstGeom>
        </p:spPr>
        <p:txBody>
          <a:bodyPr wrap="square">
            <a:spAutoFit/>
          </a:bodyPr>
          <a:lstStyle/>
          <a:p>
            <a:r>
              <a:rPr lang="zh-CN" altLang="en-US" dirty="0" smtClean="0">
                <a:latin typeface="微软雅黑" pitchFamily="34" charset="-122"/>
                <a:ea typeface="微软雅黑" pitchFamily="34" charset="-122"/>
              </a:rPr>
              <a:t>目标：</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减少</a:t>
            </a:r>
            <a:r>
              <a:rPr lang="zh-CN" altLang="en-US" dirty="0">
                <a:latin typeface="微软雅黑" pitchFamily="34" charset="-122"/>
                <a:ea typeface="微软雅黑" pitchFamily="34" charset="-122"/>
              </a:rPr>
              <a:t>跨数据中心访问任务的延迟，以及重复访问时，额外的跨数据中心传输。</a:t>
            </a:r>
            <a:endParaRPr lang="en-US" altLang="zh-CN" dirty="0">
              <a:latin typeface="微软雅黑" pitchFamily="34" charset="-122"/>
              <a:ea typeface="微软雅黑" pitchFamily="34" charset="-122"/>
            </a:endParaRPr>
          </a:p>
        </p:txBody>
      </p:sp>
      <p:sp>
        <p:nvSpPr>
          <p:cNvPr id="4" name="标题 1"/>
          <p:cNvSpPr txBox="1">
            <a:spLocks/>
          </p:cNvSpPr>
          <p:nvPr/>
        </p:nvSpPr>
        <p:spPr>
          <a:xfrm>
            <a:off x="566334" y="292956"/>
            <a:ext cx="10350011" cy="527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场景一：跨数据中心集群访问</a:t>
            </a:r>
            <a:endParaRPr lang="zh-CN" altLang="en-US" dirty="0"/>
          </a:p>
        </p:txBody>
      </p:sp>
    </p:spTree>
    <p:extLst>
      <p:ext uri="{BB962C8B-B14F-4D97-AF65-F5344CB8AC3E}">
        <p14:creationId xmlns:p14="http://schemas.microsoft.com/office/powerpoint/2010/main" val="3090745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5175" y="359051"/>
            <a:ext cx="10350011" cy="527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跨数据中心数据复制（</a:t>
            </a:r>
            <a:r>
              <a:rPr lang="en-US" altLang="zh-CN" dirty="0" smtClean="0"/>
              <a:t>SSM</a:t>
            </a:r>
            <a:r>
              <a:rPr lang="zh-CN" altLang="en-US" dirty="0" smtClean="0"/>
              <a:t>异步触发）</a:t>
            </a:r>
            <a:endParaRPr lang="zh-CN" altLang="en-US" dirty="0"/>
          </a:p>
        </p:txBody>
      </p:sp>
      <p:sp>
        <p:nvSpPr>
          <p:cNvPr id="3" name="TextBox 2"/>
          <p:cNvSpPr txBox="1"/>
          <p:nvPr/>
        </p:nvSpPr>
        <p:spPr>
          <a:xfrm>
            <a:off x="916457" y="1285247"/>
            <a:ext cx="4071486" cy="2628412"/>
          </a:xfrm>
          <a:prstGeom prst="rect">
            <a:avLst/>
          </a:prstGeom>
          <a:noFill/>
        </p:spPr>
        <p:txBody>
          <a:bodyPr wrap="square" rtlCol="0">
            <a:spAutoFit/>
          </a:bodyPr>
          <a:lstStyle/>
          <a:p>
            <a:r>
              <a:rPr lang="zh-CN" altLang="en-US" dirty="0" smtClean="0"/>
              <a:t>写数据：</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就近写入一个数据中心集群，单个集群写完就返回。</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由</a:t>
            </a:r>
            <a:r>
              <a:rPr lang="en-US" altLang="zh-CN" dirty="0">
                <a:latin typeface="+mj-lt"/>
                <a:ea typeface="+mj-ea"/>
                <a:cs typeface="+mj-cs"/>
              </a:rPr>
              <a:t>SSM</a:t>
            </a:r>
            <a:r>
              <a:rPr lang="zh-CN" altLang="en-US" dirty="0">
                <a:latin typeface="+mj-lt"/>
                <a:ea typeface="+mj-ea"/>
                <a:cs typeface="+mj-cs"/>
              </a:rPr>
              <a:t>根据数据访问情况，触发数据跨数据中心复制</a:t>
            </a:r>
            <a:endParaRPr lang="en-US" altLang="zh-CN" dirty="0">
              <a:latin typeface="+mj-lt"/>
              <a:ea typeface="+mj-ea"/>
              <a:cs typeface="+mj-cs"/>
            </a:endParaRPr>
          </a:p>
          <a:p>
            <a:pPr marL="285750" indent="-285750">
              <a:buFont typeface="Arial" pitchFamily="34" charset="0"/>
              <a:buChar char="•"/>
            </a:pPr>
            <a:endParaRPr lang="en-US" altLang="zh-CN" dirty="0"/>
          </a:p>
          <a:p>
            <a:r>
              <a:rPr lang="zh-CN" altLang="en-US" dirty="0" smtClean="0"/>
              <a:t>读数据：</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请求多个集群，首先获取最新，其次获取最近的数据。</a:t>
            </a:r>
            <a:endParaRPr lang="zh-CN" altLang="en-US" dirty="0">
              <a:latin typeface="+mj-lt"/>
              <a:ea typeface="+mj-ea"/>
              <a:cs typeface="+mj-cs"/>
            </a:endParaRPr>
          </a:p>
        </p:txBody>
      </p:sp>
      <p:pic>
        <p:nvPicPr>
          <p:cNvPr id="4" name="Picture 1" descr="C:\Users\TAOJIE\AppData\Roaming\Tencent\Users\495791784\QQ\WinTemp\RichOle\`]8XSGBKG@4)VP_~418L5J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787" y="2006754"/>
            <a:ext cx="5360399" cy="423112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14787" y="1082739"/>
            <a:ext cx="5360399"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smtClean="0"/>
              <a:t>SSM</a:t>
            </a:r>
            <a:endParaRPr lang="zh-CN" altLang="en-US" sz="2400" dirty="0"/>
          </a:p>
        </p:txBody>
      </p:sp>
      <p:cxnSp>
        <p:nvCxnSpPr>
          <p:cNvPr id="6" name="直接箭头连接符 5"/>
          <p:cNvCxnSpPr/>
          <p:nvPr/>
        </p:nvCxnSpPr>
        <p:spPr>
          <a:xfrm>
            <a:off x="8381254" y="1692339"/>
            <a:ext cx="0" cy="223520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09255" y="2982248"/>
            <a:ext cx="736600" cy="323165"/>
          </a:xfrm>
          <a:prstGeom prst="rect">
            <a:avLst/>
          </a:prstGeom>
          <a:noFill/>
        </p:spPr>
        <p:txBody>
          <a:bodyPr wrap="square" rtlCol="0">
            <a:spAutoFit/>
          </a:bodyPr>
          <a:lstStyle/>
          <a:p>
            <a:r>
              <a:rPr lang="en-US" altLang="zh-CN" sz="800" dirty="0" smtClean="0"/>
              <a:t>Replication</a:t>
            </a:r>
            <a:endParaRPr lang="en-US" altLang="zh-CN" sz="700" dirty="0" smtClean="0"/>
          </a:p>
          <a:p>
            <a:r>
              <a:rPr lang="en-US" altLang="zh-CN" sz="700" dirty="0"/>
              <a:t>Action</a:t>
            </a:r>
            <a:endParaRPr lang="zh-CN" altLang="en-US" sz="700" dirty="0"/>
          </a:p>
        </p:txBody>
      </p:sp>
      <p:cxnSp>
        <p:nvCxnSpPr>
          <p:cNvPr id="8" name="直接箭头连接符 7"/>
          <p:cNvCxnSpPr/>
          <p:nvPr/>
        </p:nvCxnSpPr>
        <p:spPr>
          <a:xfrm flipV="1">
            <a:off x="6877921" y="1692339"/>
            <a:ext cx="0" cy="87206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9875121" y="1692339"/>
            <a:ext cx="0" cy="87206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48188" y="1752754"/>
            <a:ext cx="1032933" cy="261610"/>
          </a:xfrm>
          <a:prstGeom prst="rect">
            <a:avLst/>
          </a:prstGeom>
          <a:noFill/>
        </p:spPr>
        <p:txBody>
          <a:bodyPr wrap="square" rtlCol="0">
            <a:spAutoFit/>
          </a:bodyPr>
          <a:lstStyle/>
          <a:p>
            <a:r>
              <a:rPr lang="en-US" altLang="zh-CN" sz="1050" dirty="0" err="1" smtClean="0"/>
              <a:t>accessInfo</a:t>
            </a:r>
            <a:endParaRPr lang="zh-CN" altLang="en-US" sz="1050" dirty="0"/>
          </a:p>
        </p:txBody>
      </p:sp>
      <p:sp>
        <p:nvSpPr>
          <p:cNvPr id="11" name="TextBox 10"/>
          <p:cNvSpPr txBox="1"/>
          <p:nvPr/>
        </p:nvSpPr>
        <p:spPr>
          <a:xfrm>
            <a:off x="9130055" y="1774349"/>
            <a:ext cx="1032933" cy="261610"/>
          </a:xfrm>
          <a:prstGeom prst="rect">
            <a:avLst/>
          </a:prstGeom>
          <a:noFill/>
        </p:spPr>
        <p:txBody>
          <a:bodyPr wrap="square" rtlCol="0">
            <a:spAutoFit/>
          </a:bodyPr>
          <a:lstStyle/>
          <a:p>
            <a:r>
              <a:rPr lang="en-US" altLang="zh-CN" sz="1050" dirty="0" err="1" smtClean="0"/>
              <a:t>accessInfo</a:t>
            </a:r>
            <a:endParaRPr lang="zh-CN" altLang="en-US" sz="1050" dirty="0"/>
          </a:p>
        </p:txBody>
      </p:sp>
      <p:sp>
        <p:nvSpPr>
          <p:cNvPr id="12" name="TextBox 11"/>
          <p:cNvSpPr txBox="1"/>
          <p:nvPr/>
        </p:nvSpPr>
        <p:spPr>
          <a:xfrm>
            <a:off x="916457" y="4337467"/>
            <a:ext cx="4270123" cy="1200329"/>
          </a:xfrm>
          <a:prstGeom prst="rect">
            <a:avLst/>
          </a:prstGeom>
          <a:noFill/>
        </p:spPr>
        <p:txBody>
          <a:bodyPr wrap="square" rtlCol="0">
            <a:spAutoFit/>
          </a:bodyPr>
          <a:lstStyle/>
          <a:p>
            <a:r>
              <a:rPr lang="zh-CN" altLang="en-US" dirty="0" smtClean="0"/>
              <a:t>优点：</a:t>
            </a:r>
            <a:endParaRPr lang="en-US" altLang="zh-CN" dirty="0" smtClean="0"/>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提高写入数据性能</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惰性数据跨集群复制（并非所有数据都会被跨集群访问）</a:t>
            </a:r>
            <a:endParaRPr lang="zh-CN" altLang="en-US" dirty="0">
              <a:latin typeface="+mj-lt"/>
              <a:ea typeface="+mj-ea"/>
              <a:cs typeface="+mj-cs"/>
            </a:endParaRPr>
          </a:p>
        </p:txBody>
      </p:sp>
    </p:spTree>
    <p:extLst>
      <p:ext uri="{BB962C8B-B14F-4D97-AF65-F5344CB8AC3E}">
        <p14:creationId xmlns:p14="http://schemas.microsoft.com/office/powerpoint/2010/main" val="311098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88502" y="429724"/>
            <a:ext cx="10350011" cy="527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场景二：优化</a:t>
            </a:r>
            <a:r>
              <a:rPr lang="en-US" altLang="zh-CN" dirty="0" err="1" smtClean="0"/>
              <a:t>HBase</a:t>
            </a:r>
            <a:r>
              <a:rPr lang="en-US" altLang="zh-CN" dirty="0" smtClean="0"/>
              <a:t> Region</a:t>
            </a:r>
            <a:r>
              <a:rPr lang="zh-CN" altLang="en-US" dirty="0" smtClean="0"/>
              <a:t>分布</a:t>
            </a:r>
            <a:endParaRPr lang="zh-CN" altLang="en-US" dirty="0"/>
          </a:p>
        </p:txBody>
      </p:sp>
      <p:sp>
        <p:nvSpPr>
          <p:cNvPr id="3" name="TextBox 2"/>
          <p:cNvSpPr txBox="1"/>
          <p:nvPr/>
        </p:nvSpPr>
        <p:spPr>
          <a:xfrm>
            <a:off x="588502" y="1196242"/>
            <a:ext cx="9519457" cy="1492716"/>
          </a:xfrm>
          <a:prstGeom prst="rect">
            <a:avLst/>
          </a:prstGeom>
          <a:noFill/>
        </p:spPr>
        <p:txBody>
          <a:bodyPr wrap="square" rtlCol="0">
            <a:spAutoFit/>
          </a:bodyPr>
          <a:lstStyle/>
          <a:p>
            <a:pPr marL="285750" indent="-285750" defTabSz="914400">
              <a:lnSpc>
                <a:spcPct val="90000"/>
              </a:lnSpc>
              <a:spcBef>
                <a:spcPct val="0"/>
              </a:spcBef>
              <a:spcAft>
                <a:spcPts val="600"/>
              </a:spcAft>
              <a:buFont typeface="Wingdings" panose="05000000000000000000" pitchFamily="2" charset="2"/>
              <a:buChar char="§"/>
            </a:pPr>
            <a:r>
              <a:rPr lang="zh-CN" altLang="en-US" dirty="0">
                <a:latin typeface="+mj-lt"/>
                <a:ea typeface="+mj-ea"/>
                <a:cs typeface="+mj-cs"/>
              </a:rPr>
              <a:t>目前</a:t>
            </a:r>
            <a:r>
              <a:rPr lang="en-US" altLang="zh-CN" dirty="0" err="1">
                <a:latin typeface="+mj-lt"/>
                <a:ea typeface="+mj-ea"/>
                <a:cs typeface="+mj-cs"/>
              </a:rPr>
              <a:t>Hbase</a:t>
            </a:r>
            <a:r>
              <a:rPr lang="zh-CN" altLang="en-US" dirty="0">
                <a:latin typeface="+mj-lt"/>
                <a:ea typeface="+mj-ea"/>
                <a:cs typeface="+mj-cs"/>
              </a:rPr>
              <a:t>通常设定</a:t>
            </a:r>
            <a:r>
              <a:rPr lang="en-US" altLang="zh-CN" dirty="0">
                <a:latin typeface="+mj-lt"/>
                <a:ea typeface="+mj-ea"/>
                <a:cs typeface="+mj-cs"/>
              </a:rPr>
              <a:t>region</a:t>
            </a:r>
            <a:r>
              <a:rPr lang="zh-CN" altLang="en-US" dirty="0">
                <a:latin typeface="+mj-lt"/>
                <a:ea typeface="+mj-ea"/>
                <a:cs typeface="+mj-cs"/>
              </a:rPr>
              <a:t>大小，</a:t>
            </a:r>
            <a:r>
              <a:rPr lang="en-US" altLang="zh-CN" dirty="0" err="1">
                <a:latin typeface="+mj-lt"/>
                <a:ea typeface="+mj-ea"/>
                <a:cs typeface="+mj-cs"/>
              </a:rPr>
              <a:t>hbase</a:t>
            </a:r>
            <a:r>
              <a:rPr lang="zh-CN" altLang="en-US" dirty="0">
                <a:latin typeface="+mj-lt"/>
                <a:ea typeface="+mj-ea"/>
                <a:cs typeface="+mj-cs"/>
              </a:rPr>
              <a:t>自动对</a:t>
            </a:r>
            <a:r>
              <a:rPr lang="en-US" altLang="zh-CN" dirty="0">
                <a:latin typeface="+mj-lt"/>
                <a:ea typeface="+mj-ea"/>
                <a:cs typeface="+mj-cs"/>
              </a:rPr>
              <a:t>region</a:t>
            </a:r>
            <a:r>
              <a:rPr lang="zh-CN" altLang="en-US" dirty="0">
                <a:latin typeface="+mj-lt"/>
                <a:ea typeface="+mj-ea"/>
                <a:cs typeface="+mj-cs"/>
              </a:rPr>
              <a:t>进行</a:t>
            </a:r>
            <a:r>
              <a:rPr lang="en-US" altLang="zh-CN" dirty="0">
                <a:latin typeface="+mj-lt"/>
                <a:ea typeface="+mj-ea"/>
                <a:cs typeface="+mj-cs"/>
              </a:rPr>
              <a:t>split</a:t>
            </a:r>
            <a:r>
              <a:rPr lang="zh-CN" altLang="en-US" dirty="0">
                <a:latin typeface="+mj-lt"/>
                <a:ea typeface="+mj-ea"/>
                <a:cs typeface="+mj-cs"/>
              </a:rPr>
              <a:t>。当出现热点时，需要管理员手动管理</a:t>
            </a:r>
            <a:r>
              <a:rPr lang="en-US" altLang="zh-CN" dirty="0">
                <a:latin typeface="+mj-lt"/>
                <a:ea typeface="+mj-ea"/>
                <a:cs typeface="+mj-cs"/>
              </a:rPr>
              <a:t>region</a:t>
            </a:r>
            <a:r>
              <a:rPr lang="zh-CN" altLang="en-US" dirty="0">
                <a:latin typeface="+mj-lt"/>
                <a:ea typeface="+mj-ea"/>
                <a:cs typeface="+mj-cs"/>
              </a:rPr>
              <a:t>。</a:t>
            </a: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endParaRPr lang="en-US" altLang="zh-CN" dirty="0">
              <a:latin typeface="+mj-lt"/>
              <a:ea typeface="+mj-ea"/>
              <a:cs typeface="+mj-cs"/>
            </a:endParaRPr>
          </a:p>
          <a:p>
            <a:pPr marL="285750" indent="-285750" defTabSz="914400">
              <a:lnSpc>
                <a:spcPct val="90000"/>
              </a:lnSpc>
              <a:spcBef>
                <a:spcPct val="0"/>
              </a:spcBef>
              <a:spcAft>
                <a:spcPts val="600"/>
              </a:spcAft>
              <a:buFont typeface="Wingdings" panose="05000000000000000000" pitchFamily="2" charset="2"/>
              <a:buChar char="§"/>
            </a:pPr>
            <a:r>
              <a:rPr lang="en-US" altLang="zh-CN" dirty="0">
                <a:latin typeface="+mj-lt"/>
                <a:ea typeface="+mj-ea"/>
                <a:cs typeface="+mj-cs"/>
              </a:rPr>
              <a:t>SSM</a:t>
            </a:r>
            <a:r>
              <a:rPr lang="zh-CN" altLang="en-US" dirty="0">
                <a:latin typeface="+mj-lt"/>
                <a:ea typeface="+mj-ea"/>
                <a:cs typeface="+mj-cs"/>
              </a:rPr>
              <a:t>能够自动分析</a:t>
            </a:r>
            <a:r>
              <a:rPr lang="en-US" altLang="zh-CN" dirty="0" err="1">
                <a:latin typeface="+mj-lt"/>
                <a:ea typeface="+mj-ea"/>
                <a:cs typeface="+mj-cs"/>
              </a:rPr>
              <a:t>HBase</a:t>
            </a:r>
            <a:r>
              <a:rPr lang="zh-CN" altLang="en-US" dirty="0">
                <a:latin typeface="+mj-lt"/>
                <a:ea typeface="+mj-ea"/>
                <a:cs typeface="+mj-cs"/>
              </a:rPr>
              <a:t>中</a:t>
            </a:r>
            <a:r>
              <a:rPr lang="en-US" altLang="zh-CN" dirty="0">
                <a:latin typeface="+mj-lt"/>
                <a:ea typeface="+mj-ea"/>
                <a:cs typeface="+mj-cs"/>
              </a:rPr>
              <a:t>region</a:t>
            </a:r>
            <a:r>
              <a:rPr lang="zh-CN" altLang="en-US" dirty="0">
                <a:latin typeface="+mj-lt"/>
                <a:ea typeface="+mj-ea"/>
                <a:cs typeface="+mj-cs"/>
              </a:rPr>
              <a:t>的热点情况，对热点</a:t>
            </a:r>
            <a:r>
              <a:rPr lang="en-US" altLang="zh-CN" dirty="0">
                <a:latin typeface="+mj-lt"/>
                <a:ea typeface="+mj-ea"/>
                <a:cs typeface="+mj-cs"/>
              </a:rPr>
              <a:t>region</a:t>
            </a:r>
            <a:r>
              <a:rPr lang="zh-CN" altLang="en-US" dirty="0">
                <a:latin typeface="+mj-lt"/>
                <a:ea typeface="+mj-ea"/>
                <a:cs typeface="+mj-cs"/>
              </a:rPr>
              <a:t>自动进行分裂并迁移到其他</a:t>
            </a:r>
            <a:r>
              <a:rPr lang="en-US" altLang="zh-CN" dirty="0" err="1">
                <a:latin typeface="+mj-lt"/>
                <a:ea typeface="+mj-ea"/>
                <a:cs typeface="+mj-cs"/>
              </a:rPr>
              <a:t>regionserver</a:t>
            </a:r>
            <a:r>
              <a:rPr lang="zh-CN" altLang="en-US" dirty="0">
                <a:latin typeface="+mj-lt"/>
                <a:ea typeface="+mj-ea"/>
                <a:cs typeface="+mj-cs"/>
              </a:rPr>
              <a:t>上。</a:t>
            </a:r>
            <a:endParaRPr lang="zh-CN" altLang="en-US" dirty="0">
              <a:latin typeface="+mj-lt"/>
              <a:ea typeface="+mj-ea"/>
              <a:cs typeface="+mj-cs"/>
            </a:endParaRPr>
          </a:p>
        </p:txBody>
      </p:sp>
      <p:sp>
        <p:nvSpPr>
          <p:cNvPr id="4" name="矩形 3"/>
          <p:cNvSpPr/>
          <p:nvPr/>
        </p:nvSpPr>
        <p:spPr>
          <a:xfrm>
            <a:off x="218893" y="3058908"/>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5" name="矩形 4"/>
          <p:cNvSpPr/>
          <p:nvPr/>
        </p:nvSpPr>
        <p:spPr>
          <a:xfrm>
            <a:off x="1924926" y="3058908"/>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TextBox 5"/>
          <p:cNvSpPr txBox="1"/>
          <p:nvPr/>
        </p:nvSpPr>
        <p:spPr>
          <a:xfrm>
            <a:off x="278161" y="4997775"/>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7" name="TextBox 6"/>
          <p:cNvSpPr txBox="1"/>
          <p:nvPr/>
        </p:nvSpPr>
        <p:spPr>
          <a:xfrm>
            <a:off x="2018060" y="4997776"/>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8" name="矩形 7"/>
          <p:cNvSpPr/>
          <p:nvPr/>
        </p:nvSpPr>
        <p:spPr>
          <a:xfrm>
            <a:off x="362827" y="3397575"/>
            <a:ext cx="1140709" cy="3894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Region</a:t>
            </a:r>
            <a:endParaRPr lang="zh-CN" altLang="en-US" dirty="0"/>
          </a:p>
        </p:txBody>
      </p:sp>
      <p:sp>
        <p:nvSpPr>
          <p:cNvPr id="9" name="矩形 8"/>
          <p:cNvSpPr/>
          <p:nvPr/>
        </p:nvSpPr>
        <p:spPr>
          <a:xfrm>
            <a:off x="388226" y="3947909"/>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10" name="矩形 9"/>
          <p:cNvSpPr/>
          <p:nvPr/>
        </p:nvSpPr>
        <p:spPr>
          <a:xfrm>
            <a:off x="2094258" y="3406042"/>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11" name="矩形 10"/>
          <p:cNvSpPr/>
          <p:nvPr/>
        </p:nvSpPr>
        <p:spPr>
          <a:xfrm>
            <a:off x="2094259" y="3947910"/>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12" name="矩形 11"/>
          <p:cNvSpPr/>
          <p:nvPr/>
        </p:nvSpPr>
        <p:spPr>
          <a:xfrm>
            <a:off x="4206693" y="3058908"/>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3" name="矩形 12"/>
          <p:cNvSpPr/>
          <p:nvPr/>
        </p:nvSpPr>
        <p:spPr>
          <a:xfrm>
            <a:off x="5912726" y="3058908"/>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TextBox 13"/>
          <p:cNvSpPr txBox="1"/>
          <p:nvPr/>
        </p:nvSpPr>
        <p:spPr>
          <a:xfrm>
            <a:off x="4265961" y="4997775"/>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15" name="TextBox 14"/>
          <p:cNvSpPr txBox="1"/>
          <p:nvPr/>
        </p:nvSpPr>
        <p:spPr>
          <a:xfrm>
            <a:off x="6005860" y="4997776"/>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16" name="矩形 15"/>
          <p:cNvSpPr/>
          <p:nvPr/>
        </p:nvSpPr>
        <p:spPr>
          <a:xfrm>
            <a:off x="4350627" y="3397576"/>
            <a:ext cx="1140709" cy="20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Region</a:t>
            </a:r>
            <a:endParaRPr lang="zh-CN" altLang="en-US" sz="1400" dirty="0"/>
          </a:p>
        </p:txBody>
      </p:sp>
      <p:sp>
        <p:nvSpPr>
          <p:cNvPr id="17" name="矩形 16"/>
          <p:cNvSpPr/>
          <p:nvPr/>
        </p:nvSpPr>
        <p:spPr>
          <a:xfrm>
            <a:off x="4376025" y="4142643"/>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18" name="矩形 17"/>
          <p:cNvSpPr/>
          <p:nvPr/>
        </p:nvSpPr>
        <p:spPr>
          <a:xfrm>
            <a:off x="6082058" y="3406042"/>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19" name="矩形 18"/>
          <p:cNvSpPr/>
          <p:nvPr/>
        </p:nvSpPr>
        <p:spPr>
          <a:xfrm>
            <a:off x="6082059" y="3947910"/>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20" name="矩形 19"/>
          <p:cNvSpPr/>
          <p:nvPr/>
        </p:nvSpPr>
        <p:spPr>
          <a:xfrm>
            <a:off x="4336649" y="3778576"/>
            <a:ext cx="1140709" cy="20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Region</a:t>
            </a:r>
            <a:endParaRPr lang="zh-CN" altLang="en-US" sz="1400" dirty="0"/>
          </a:p>
        </p:txBody>
      </p:sp>
      <p:sp>
        <p:nvSpPr>
          <p:cNvPr id="21" name="右箭头 20"/>
          <p:cNvSpPr/>
          <p:nvPr/>
        </p:nvSpPr>
        <p:spPr>
          <a:xfrm>
            <a:off x="3487026" y="3947909"/>
            <a:ext cx="618067" cy="389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487025" y="3536244"/>
            <a:ext cx="618067" cy="369332"/>
          </a:xfrm>
          <a:prstGeom prst="rect">
            <a:avLst/>
          </a:prstGeom>
          <a:noFill/>
        </p:spPr>
        <p:txBody>
          <a:bodyPr wrap="square" rtlCol="0">
            <a:spAutoFit/>
          </a:bodyPr>
          <a:lstStyle/>
          <a:p>
            <a:r>
              <a:rPr lang="en-US" altLang="zh-CN" dirty="0" smtClean="0"/>
              <a:t>split</a:t>
            </a:r>
            <a:endParaRPr lang="zh-CN" altLang="en-US" dirty="0"/>
          </a:p>
        </p:txBody>
      </p:sp>
      <p:sp>
        <p:nvSpPr>
          <p:cNvPr id="23" name="矩形 22"/>
          <p:cNvSpPr/>
          <p:nvPr/>
        </p:nvSpPr>
        <p:spPr>
          <a:xfrm>
            <a:off x="8401926" y="3058907"/>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4" name="矩形 23"/>
          <p:cNvSpPr/>
          <p:nvPr/>
        </p:nvSpPr>
        <p:spPr>
          <a:xfrm>
            <a:off x="10107959" y="3058907"/>
            <a:ext cx="1413933" cy="23198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5" name="TextBox 24"/>
          <p:cNvSpPr txBox="1"/>
          <p:nvPr/>
        </p:nvSpPr>
        <p:spPr>
          <a:xfrm>
            <a:off x="8461194" y="4997774"/>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26" name="TextBox 25"/>
          <p:cNvSpPr txBox="1"/>
          <p:nvPr/>
        </p:nvSpPr>
        <p:spPr>
          <a:xfrm>
            <a:off x="10201093" y="4997775"/>
            <a:ext cx="1263660" cy="307777"/>
          </a:xfrm>
          <a:prstGeom prst="rect">
            <a:avLst/>
          </a:prstGeom>
          <a:noFill/>
        </p:spPr>
        <p:txBody>
          <a:bodyPr wrap="square" rtlCol="0">
            <a:spAutoFit/>
          </a:bodyPr>
          <a:lstStyle/>
          <a:p>
            <a:r>
              <a:rPr lang="en-US" altLang="zh-CN" sz="1400" dirty="0" err="1" smtClean="0"/>
              <a:t>RegionServer</a:t>
            </a:r>
            <a:endParaRPr lang="zh-CN" altLang="en-US" sz="1400" dirty="0"/>
          </a:p>
        </p:txBody>
      </p:sp>
      <p:sp>
        <p:nvSpPr>
          <p:cNvPr id="27" name="矩形 26"/>
          <p:cNvSpPr/>
          <p:nvPr/>
        </p:nvSpPr>
        <p:spPr>
          <a:xfrm>
            <a:off x="10277292" y="4532110"/>
            <a:ext cx="1140709" cy="20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Region</a:t>
            </a:r>
            <a:endParaRPr lang="zh-CN" altLang="en-US" sz="1400" dirty="0"/>
          </a:p>
        </p:txBody>
      </p:sp>
      <p:sp>
        <p:nvSpPr>
          <p:cNvPr id="28" name="矩形 27"/>
          <p:cNvSpPr/>
          <p:nvPr/>
        </p:nvSpPr>
        <p:spPr>
          <a:xfrm>
            <a:off x="8571258" y="4142642"/>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29" name="矩形 28"/>
          <p:cNvSpPr/>
          <p:nvPr/>
        </p:nvSpPr>
        <p:spPr>
          <a:xfrm>
            <a:off x="10277291" y="3406041"/>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30" name="矩形 29"/>
          <p:cNvSpPr/>
          <p:nvPr/>
        </p:nvSpPr>
        <p:spPr>
          <a:xfrm>
            <a:off x="10277292" y="3947909"/>
            <a:ext cx="1140709" cy="38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Region</a:t>
            </a:r>
            <a:endParaRPr lang="zh-CN" altLang="en-US" dirty="0"/>
          </a:p>
        </p:txBody>
      </p:sp>
      <p:sp>
        <p:nvSpPr>
          <p:cNvPr id="31" name="矩形 30"/>
          <p:cNvSpPr/>
          <p:nvPr/>
        </p:nvSpPr>
        <p:spPr>
          <a:xfrm>
            <a:off x="8531882" y="3778575"/>
            <a:ext cx="1140709" cy="20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Region</a:t>
            </a:r>
            <a:endParaRPr lang="zh-CN" altLang="en-US" sz="1400" dirty="0"/>
          </a:p>
        </p:txBody>
      </p:sp>
      <p:sp>
        <p:nvSpPr>
          <p:cNvPr id="32" name="右箭头 31"/>
          <p:cNvSpPr/>
          <p:nvPr/>
        </p:nvSpPr>
        <p:spPr>
          <a:xfrm>
            <a:off x="7551026" y="3947909"/>
            <a:ext cx="677333" cy="474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517158" y="3499176"/>
            <a:ext cx="745067" cy="369332"/>
          </a:xfrm>
          <a:prstGeom prst="rect">
            <a:avLst/>
          </a:prstGeom>
          <a:noFill/>
        </p:spPr>
        <p:txBody>
          <a:bodyPr wrap="square" rtlCol="0">
            <a:spAutoFit/>
          </a:bodyPr>
          <a:lstStyle/>
          <a:p>
            <a:r>
              <a:rPr lang="en-US" altLang="zh-CN" dirty="0" smtClean="0"/>
              <a:t>move</a:t>
            </a:r>
            <a:endParaRPr lang="zh-CN" altLang="en-US" dirty="0"/>
          </a:p>
        </p:txBody>
      </p:sp>
    </p:spTree>
    <p:extLst>
      <p:ext uri="{BB962C8B-B14F-4D97-AF65-F5344CB8AC3E}">
        <p14:creationId xmlns:p14="http://schemas.microsoft.com/office/powerpoint/2010/main" val="3028626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55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大数据</a:t>
            </a:r>
            <a:endParaRPr lang="en-US" dirty="0"/>
          </a:p>
        </p:txBody>
      </p:sp>
      <p:sp>
        <p:nvSpPr>
          <p:cNvPr id="3" name="TextBox 1"/>
          <p:cNvSpPr txBox="1"/>
          <p:nvPr/>
        </p:nvSpPr>
        <p:spPr>
          <a:xfrm>
            <a:off x="612574" y="1855151"/>
            <a:ext cx="5444947"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zh-CN" altLang="en-US" dirty="0"/>
              <a:t>数据</a:t>
            </a:r>
            <a:r>
              <a:rPr lang="zh-CN" altLang="en-US" dirty="0" smtClean="0"/>
              <a:t>量增长迅速</a:t>
            </a:r>
            <a:endParaRPr lang="en-US" dirty="0"/>
          </a:p>
          <a:p>
            <a:pPr marL="285750" indent="-285750">
              <a:buFont typeface="Wingdings" panose="05000000000000000000" pitchFamily="2" charset="2"/>
              <a:buChar char="§"/>
            </a:pPr>
            <a:r>
              <a:rPr lang="zh-CN" altLang="en-US" dirty="0" smtClean="0"/>
              <a:t>处理能力增强，人们期望保存更长久</a:t>
            </a:r>
            <a:endParaRPr lang="en-US" altLang="zh-CN" dirty="0" smtClean="0"/>
          </a:p>
          <a:p>
            <a:pPr marL="285750" indent="-285750">
              <a:buFont typeface="Wingdings" panose="05000000000000000000" pitchFamily="2" charset="2"/>
              <a:buChar char="§"/>
            </a:pPr>
            <a:r>
              <a:rPr lang="zh-CN" altLang="en-US" dirty="0"/>
              <a:t>希</a:t>
            </a:r>
            <a:r>
              <a:rPr lang="zh-CN" altLang="en-US" dirty="0" smtClean="0"/>
              <a:t>望支持的场景增多：</a:t>
            </a:r>
            <a:endParaRPr lang="en-US" altLang="zh-CN" dirty="0" smtClean="0"/>
          </a:p>
          <a:p>
            <a:pPr marL="742950" lvl="1" indent="-285750">
              <a:buFont typeface="Courier New" panose="02070309020205020404" pitchFamily="49" charset="0"/>
              <a:buChar char="o"/>
            </a:pPr>
            <a:r>
              <a:rPr lang="zh-CN" altLang="en-US" dirty="0" smtClean="0"/>
              <a:t>文件大小各异，不止是大文件</a:t>
            </a:r>
            <a:endParaRPr lang="en-US" altLang="zh-CN" dirty="0" smtClean="0"/>
          </a:p>
          <a:p>
            <a:pPr marL="742950" lvl="1" indent="-285750">
              <a:buFont typeface="Courier New" panose="02070309020205020404" pitchFamily="49" charset="0"/>
              <a:buChar char="o"/>
            </a:pPr>
            <a:r>
              <a:rPr lang="zh-CN" altLang="en-US" dirty="0"/>
              <a:t>数</a:t>
            </a:r>
            <a:r>
              <a:rPr lang="zh-CN" altLang="en-US" dirty="0" smtClean="0"/>
              <a:t>据冷热不同</a:t>
            </a:r>
            <a:endParaRPr lang="en-US" altLang="zh-CN" dirty="0" smtClean="0"/>
          </a:p>
          <a:p>
            <a:pPr marL="742950" lvl="1" indent="-285750">
              <a:buFont typeface="Courier New" panose="02070309020205020404" pitchFamily="49" charset="0"/>
              <a:buChar char="o"/>
            </a:pPr>
            <a:r>
              <a:rPr lang="zh-CN" altLang="en-US" dirty="0" smtClean="0"/>
              <a:t>在线处理和离线分析</a:t>
            </a:r>
            <a:endParaRPr lang="en-US" altLang="zh-CN" dirty="0"/>
          </a:p>
          <a:p>
            <a:pPr marL="285750" indent="-285750">
              <a:buFont typeface="Wingdings" panose="05000000000000000000" pitchFamily="2" charset="2"/>
              <a:buChar char="§"/>
            </a:pPr>
            <a:r>
              <a:rPr lang="zh-CN" altLang="en-US" dirty="0" smtClean="0"/>
              <a:t>数据格式性能攸关，不再粗放</a:t>
            </a:r>
            <a:endParaRPr lang="en-US" altLang="zh-CN" dirty="0" smtClean="0"/>
          </a:p>
          <a:p>
            <a:pPr marL="742950" lvl="1" indent="-285750">
              <a:buFont typeface="Courier New" panose="02070309020205020404" pitchFamily="49" charset="0"/>
              <a:buChar char="o"/>
            </a:pPr>
            <a:endParaRPr lang="en-US" altLang="zh-CN" dirty="0" smtClean="0"/>
          </a:p>
          <a:p>
            <a:pPr marL="742950" lvl="1" indent="-285750">
              <a:buFont typeface="Courier New" panose="02070309020205020404" pitchFamily="49" charset="0"/>
              <a:buChar char="o"/>
            </a:pPr>
            <a:endParaRPr lang="en-US" altLang="zh-CN" dirty="0" smtClean="0"/>
          </a:p>
          <a:p>
            <a:pPr marL="742950" lvl="1" indent="-285750">
              <a:buFont typeface="Courier New" panose="02070309020205020404" pitchFamily="49" charset="0"/>
              <a:buChar char="o"/>
            </a:pPr>
            <a:endParaRPr lang="en-US" dirty="0"/>
          </a:p>
        </p:txBody>
      </p:sp>
      <p:pic>
        <p:nvPicPr>
          <p:cNvPr id="4" name="Picture 5" descr="Apache Parque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54" y="4199304"/>
            <a:ext cx="179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ttps://github.com/apache/incubator-carbondata/raw/master/docs/images/format/CarbonDat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691" y="4246929"/>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95688" y="4199304"/>
            <a:ext cx="1257669" cy="50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224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分层的存储介质</a:t>
            </a:r>
            <a:endParaRPr lang="en-US" dirty="0"/>
          </a:p>
        </p:txBody>
      </p:sp>
      <p:sp>
        <p:nvSpPr>
          <p:cNvPr id="3" name="TextBox 1"/>
          <p:cNvSpPr txBox="1"/>
          <p:nvPr/>
        </p:nvSpPr>
        <p:spPr>
          <a:xfrm>
            <a:off x="721050" y="1373163"/>
            <a:ext cx="5512013"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285750">
              <a:buFont typeface="Wingdings" panose="05000000000000000000" pitchFamily="2" charset="2"/>
              <a:buChar char="§"/>
            </a:pPr>
            <a:r>
              <a:rPr lang="en-US" dirty="0" smtClean="0"/>
              <a:t>HDD</a:t>
            </a:r>
            <a:r>
              <a:rPr lang="zh-CN" altLang="en-US" dirty="0"/>
              <a:t>，</a:t>
            </a:r>
            <a:r>
              <a:rPr lang="zh-CN" altLang="en-US" dirty="0" smtClean="0"/>
              <a:t>新的磁带</a:t>
            </a:r>
            <a:r>
              <a:rPr lang="zh-CN" altLang="en-US" dirty="0"/>
              <a:t>，</a:t>
            </a:r>
            <a:r>
              <a:rPr lang="zh-CN" altLang="en-US" dirty="0" smtClean="0"/>
              <a:t>量大价廉</a:t>
            </a:r>
            <a:r>
              <a:rPr lang="zh-CN" altLang="en-US" dirty="0"/>
              <a:t>，</a:t>
            </a:r>
            <a:r>
              <a:rPr lang="zh-CN" altLang="en-US" dirty="0" smtClean="0"/>
              <a:t>适合冷数据</a:t>
            </a:r>
            <a:endParaRPr lang="en-US" altLang="zh-CN" dirty="0" smtClean="0"/>
          </a:p>
          <a:p>
            <a:pPr marL="285750" lvl="1" indent="-285750">
              <a:buFont typeface="Wingdings" panose="05000000000000000000" pitchFamily="2" charset="2"/>
              <a:buChar char="§"/>
            </a:pPr>
            <a:r>
              <a:rPr lang="en-US" dirty="0" smtClean="0"/>
              <a:t>SATA SSD</a:t>
            </a:r>
            <a:r>
              <a:rPr lang="zh-CN" altLang="en-US" dirty="0"/>
              <a:t>，</a:t>
            </a:r>
            <a:r>
              <a:rPr lang="zh-CN" altLang="en-US" dirty="0" smtClean="0"/>
              <a:t>新的</a:t>
            </a:r>
            <a:r>
              <a:rPr lang="en-US" altLang="zh-CN" dirty="0" smtClean="0"/>
              <a:t>HDD</a:t>
            </a:r>
            <a:r>
              <a:rPr lang="zh-CN" altLang="en-US" dirty="0"/>
              <a:t>，</a:t>
            </a:r>
            <a:r>
              <a:rPr lang="zh-CN" altLang="en-US" dirty="0" smtClean="0"/>
              <a:t>适合暖数据</a:t>
            </a:r>
            <a:endParaRPr lang="en-US" altLang="zh-CN" dirty="0" smtClean="0"/>
          </a:p>
          <a:p>
            <a:pPr marL="285750" lvl="1" indent="-285750">
              <a:buFont typeface="Wingdings" panose="05000000000000000000" pitchFamily="2" charset="2"/>
              <a:buChar char="§"/>
            </a:pPr>
            <a:r>
              <a:rPr lang="en-US" dirty="0" err="1" smtClean="0"/>
              <a:t>NVM</a:t>
            </a:r>
            <a:r>
              <a:rPr lang="en-US" altLang="zh-CN" dirty="0" err="1" smtClean="0"/>
              <a:t>e</a:t>
            </a:r>
            <a:r>
              <a:rPr lang="en-US" altLang="zh-CN" dirty="0" smtClean="0"/>
              <a:t> SSD</a:t>
            </a:r>
            <a:r>
              <a:rPr lang="zh-CN" altLang="en-US" dirty="0" smtClean="0"/>
              <a:t>，更快，适合热数据</a:t>
            </a:r>
            <a:endParaRPr lang="en-US" altLang="zh-CN" dirty="0" smtClean="0"/>
          </a:p>
          <a:p>
            <a:pPr marL="285750" lvl="1" indent="-285750">
              <a:buFont typeface="Wingdings" panose="05000000000000000000" pitchFamily="2" charset="2"/>
              <a:buChar char="§"/>
            </a:pPr>
            <a:r>
              <a:rPr lang="en-US" altLang="zh-CN" dirty="0" err="1" smtClean="0"/>
              <a:t>Optane</a:t>
            </a:r>
            <a:r>
              <a:rPr lang="zh-CN" altLang="en-US" dirty="0" smtClean="0"/>
              <a:t>，更大的内存，把最热的数据缓存起来！</a:t>
            </a:r>
            <a:endParaRPr lang="en-US" dirty="0" smtClean="0"/>
          </a:p>
          <a:p>
            <a:endParaRPr lang="en-US" dirty="0" smtClean="0"/>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578" y="3044844"/>
            <a:ext cx="671768" cy="668783"/>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29" y="4267589"/>
            <a:ext cx="1382546" cy="691273"/>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540" y="2850491"/>
            <a:ext cx="2168523" cy="1219794"/>
          </a:xfrm>
          <a:prstGeom prst="rect">
            <a:avLst/>
          </a:prstGeom>
        </p:spPr>
      </p:pic>
      <p:sp>
        <p:nvSpPr>
          <p:cNvPr id="42" name="Explosion 1 41"/>
          <p:cNvSpPr/>
          <p:nvPr/>
        </p:nvSpPr>
        <p:spPr>
          <a:xfrm>
            <a:off x="1705275" y="4355965"/>
            <a:ext cx="1688556" cy="115685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更快的计算</a:t>
            </a:r>
            <a:r>
              <a:rPr lang="en-US" altLang="zh-CN" sz="1100" dirty="0" smtClean="0"/>
              <a:t>!</a:t>
            </a:r>
            <a:endParaRPr lang="en-US" altLang="zh-CN" sz="1100" dirty="0"/>
          </a:p>
          <a:p>
            <a:pPr algn="ctr"/>
            <a:r>
              <a:rPr lang="en-US" altLang="zh-CN" sz="1100" dirty="0" smtClean="0"/>
              <a:t>Intel ISA-L</a:t>
            </a:r>
            <a:endParaRPr lang="en-US" sz="1100" dirty="0"/>
          </a:p>
        </p:txBody>
      </p:sp>
      <p:sp>
        <p:nvSpPr>
          <p:cNvPr id="43" name="Explosion 1 42"/>
          <p:cNvSpPr/>
          <p:nvPr/>
        </p:nvSpPr>
        <p:spPr>
          <a:xfrm>
            <a:off x="3810222" y="3828228"/>
            <a:ext cx="1965022" cy="138320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更快的网络！</a:t>
            </a:r>
            <a:endParaRPr lang="en-US" altLang="zh-CN" sz="1100" dirty="0" smtClean="0"/>
          </a:p>
          <a:p>
            <a:pPr algn="ctr"/>
            <a:r>
              <a:rPr lang="en-US" sz="1100" dirty="0" smtClean="0"/>
              <a:t>(20/50/100 Gb)</a:t>
            </a:r>
          </a:p>
        </p:txBody>
      </p:sp>
      <p:sp>
        <p:nvSpPr>
          <p:cNvPr id="9" name="Explosion 1 8"/>
          <p:cNvSpPr/>
          <p:nvPr/>
        </p:nvSpPr>
        <p:spPr>
          <a:xfrm>
            <a:off x="2121445" y="2850492"/>
            <a:ext cx="1210840" cy="86313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Intel </a:t>
            </a:r>
            <a:r>
              <a:rPr lang="en-US" sz="1100" dirty="0" smtClean="0"/>
              <a:t>SPDK!</a:t>
            </a:r>
            <a:endParaRPr lang="en-US" sz="1100" dirty="0"/>
          </a:p>
        </p:txBody>
      </p:sp>
      <p:pic>
        <p:nvPicPr>
          <p:cNvPr id="10" name="Picture 9"/>
          <p:cNvPicPr>
            <a:picLocks noChangeAspect="1"/>
          </p:cNvPicPr>
          <p:nvPr/>
        </p:nvPicPr>
        <p:blipFill>
          <a:blip r:embed="rId5"/>
          <a:stretch>
            <a:fillRect/>
          </a:stretch>
        </p:blipFill>
        <p:spPr>
          <a:xfrm>
            <a:off x="5558250" y="3713627"/>
            <a:ext cx="1266769" cy="390023"/>
          </a:xfrm>
          <a:prstGeom prst="rect">
            <a:avLst/>
          </a:prstGeom>
        </p:spPr>
      </p:pic>
    </p:spTree>
    <p:extLst>
      <p:ext uri="{BB962C8B-B14F-4D97-AF65-F5344CB8AC3E}">
        <p14:creationId xmlns:p14="http://schemas.microsoft.com/office/powerpoint/2010/main" val="301703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新的计算</a:t>
            </a:r>
            <a:r>
              <a:rPr lang="en-US" altLang="zh-CN" dirty="0" smtClean="0"/>
              <a:t>—</a:t>
            </a:r>
            <a:r>
              <a:rPr lang="zh-CN" altLang="en-US" dirty="0" smtClean="0"/>
              <a:t>深度学习！</a:t>
            </a:r>
            <a:endParaRPr lang="zh-CN" altLang="en-US" dirty="0"/>
          </a:p>
        </p:txBody>
      </p:sp>
      <p:sp>
        <p:nvSpPr>
          <p:cNvPr id="3" name="TextBox 2"/>
          <p:cNvSpPr txBox="1"/>
          <p:nvPr/>
        </p:nvSpPr>
        <p:spPr>
          <a:xfrm>
            <a:off x="4460076" y="2914343"/>
            <a:ext cx="3171647" cy="215444"/>
          </a:xfrm>
          <a:prstGeom prst="rect">
            <a:avLst/>
          </a:prstGeom>
          <a:noFill/>
        </p:spPr>
        <p:txBody>
          <a:bodyPr vert="horz" wrap="square" lIns="0" tIns="0" rIns="0" bIns="0" rtlCol="0">
            <a:spAutoFit/>
          </a:bodyPr>
          <a:lstStyle/>
          <a:p>
            <a:r>
              <a:rPr kumimoji="1" lang="en-US" altLang="zh-CN" sz="1400" dirty="0" smtClean="0">
                <a:solidFill>
                  <a:srgbClr val="003C71"/>
                </a:solidFill>
              </a:rPr>
              <a:t>HDL (Deep Learning on Hadoop)</a:t>
            </a:r>
            <a:endParaRPr kumimoji="1" lang="zh-CN" altLang="en-US" sz="1400" dirty="0" err="1" smtClean="0">
              <a:solidFill>
                <a:srgbClr val="003C71"/>
              </a:solidFill>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46128" y="3546782"/>
            <a:ext cx="865016" cy="250443"/>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73405" y="3167190"/>
            <a:ext cx="418757" cy="349732"/>
          </a:xfrm>
          <a:prstGeom prst="rect">
            <a:avLst/>
          </a:prstGeom>
        </p:spPr>
      </p:pic>
      <p:sp>
        <p:nvSpPr>
          <p:cNvPr id="6" name="TextBox 5"/>
          <p:cNvSpPr txBox="1"/>
          <p:nvPr/>
        </p:nvSpPr>
        <p:spPr>
          <a:xfrm>
            <a:off x="4460076" y="4057017"/>
            <a:ext cx="2774531" cy="215444"/>
          </a:xfrm>
          <a:prstGeom prst="rect">
            <a:avLst/>
          </a:prstGeom>
          <a:noFill/>
        </p:spPr>
        <p:txBody>
          <a:bodyPr vert="horz" wrap="square" lIns="0" tIns="0" rIns="0" bIns="0" rtlCol="0">
            <a:spAutoFit/>
          </a:bodyPr>
          <a:lstStyle/>
          <a:p>
            <a:r>
              <a:rPr kumimoji="1" lang="en-US" altLang="zh-CN" sz="1400" dirty="0" err="1" smtClean="0">
                <a:solidFill>
                  <a:srgbClr val="003C71"/>
                </a:solidFill>
              </a:rPr>
              <a:t>TensorFlow</a:t>
            </a:r>
            <a:r>
              <a:rPr kumimoji="1" lang="en-US" altLang="zh-CN" sz="1400" dirty="0" smtClean="0">
                <a:solidFill>
                  <a:srgbClr val="003C71"/>
                </a:solidFill>
              </a:rPr>
              <a:t> on </a:t>
            </a:r>
            <a:r>
              <a:rPr kumimoji="1" lang="en-US" altLang="zh-CN" sz="1400" dirty="0" err="1" smtClean="0">
                <a:solidFill>
                  <a:srgbClr val="003C71"/>
                </a:solidFill>
              </a:rPr>
              <a:t>Mesos</a:t>
            </a:r>
            <a:endParaRPr kumimoji="1" lang="zh-CN" altLang="en-US" sz="1400" dirty="0" err="1" smtClean="0">
              <a:solidFill>
                <a:srgbClr val="003C71"/>
              </a:solidFill>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33261" y="3997943"/>
            <a:ext cx="1078713" cy="526851"/>
          </a:xfrm>
          <a:prstGeom prst="rect">
            <a:avLst/>
          </a:prstGeom>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33262" y="2322150"/>
            <a:ext cx="1147042" cy="323794"/>
          </a:xfrm>
          <a:prstGeom prst="rect">
            <a:avLst/>
          </a:prstGeom>
        </p:spPr>
      </p:pic>
      <p:sp>
        <p:nvSpPr>
          <p:cNvPr id="9" name="TextBox 8"/>
          <p:cNvSpPr txBox="1"/>
          <p:nvPr/>
        </p:nvSpPr>
        <p:spPr>
          <a:xfrm>
            <a:off x="4460076" y="2322692"/>
            <a:ext cx="3295243" cy="215444"/>
          </a:xfrm>
          <a:prstGeom prst="rect">
            <a:avLst/>
          </a:prstGeom>
          <a:noFill/>
        </p:spPr>
        <p:txBody>
          <a:bodyPr vert="horz" wrap="square" lIns="0" tIns="0" rIns="0" bIns="0" rtlCol="0">
            <a:spAutoFit/>
          </a:bodyPr>
          <a:lstStyle/>
          <a:p>
            <a:r>
              <a:rPr kumimoji="1" lang="en-US" altLang="zh-CN" sz="1400" dirty="0" err="1" smtClean="0">
                <a:solidFill>
                  <a:srgbClr val="003C71"/>
                </a:solidFill>
              </a:rPr>
              <a:t>TensorFlow</a:t>
            </a:r>
            <a:r>
              <a:rPr kumimoji="1" lang="en-US" altLang="zh-CN" sz="1400" dirty="0" smtClean="0">
                <a:solidFill>
                  <a:srgbClr val="003C71"/>
                </a:solidFill>
              </a:rPr>
              <a:t> on Kubernetes</a:t>
            </a:r>
            <a:endParaRPr kumimoji="1" lang="zh-CN" altLang="en-US" sz="1400" dirty="0" err="1" smtClean="0">
              <a:solidFill>
                <a:srgbClr val="003C71"/>
              </a:solidFill>
            </a:endParaRPr>
          </a:p>
        </p:txBody>
      </p:sp>
      <p:sp>
        <p:nvSpPr>
          <p:cNvPr id="10" name="TextBox 9"/>
          <p:cNvSpPr txBox="1"/>
          <p:nvPr/>
        </p:nvSpPr>
        <p:spPr>
          <a:xfrm>
            <a:off x="4460076" y="1834878"/>
            <a:ext cx="2852218" cy="215444"/>
          </a:xfrm>
          <a:prstGeom prst="rect">
            <a:avLst/>
          </a:prstGeom>
          <a:noFill/>
        </p:spPr>
        <p:txBody>
          <a:bodyPr vert="horz" wrap="square" lIns="0" tIns="0" rIns="0" bIns="0" rtlCol="0">
            <a:spAutoFit/>
          </a:bodyPr>
          <a:lstStyle/>
          <a:p>
            <a:r>
              <a:rPr kumimoji="1" lang="en-US" altLang="zh-CN" sz="1400" dirty="0" err="1" smtClean="0">
                <a:solidFill>
                  <a:srgbClr val="003C71"/>
                </a:solidFill>
              </a:rPr>
              <a:t>TensorFlow</a:t>
            </a:r>
            <a:r>
              <a:rPr kumimoji="1" lang="en-US" altLang="zh-CN" sz="1400" dirty="0" smtClean="0">
                <a:solidFill>
                  <a:srgbClr val="003C71"/>
                </a:solidFill>
              </a:rPr>
              <a:t>/</a:t>
            </a:r>
            <a:r>
              <a:rPr kumimoji="1" lang="en-US" altLang="zh-CN" sz="1400" dirty="0" err="1" smtClean="0">
                <a:solidFill>
                  <a:srgbClr val="003C71"/>
                </a:solidFill>
              </a:rPr>
              <a:t>Caffe</a:t>
            </a:r>
            <a:r>
              <a:rPr kumimoji="1" lang="en-US" altLang="zh-CN" sz="1400" dirty="0" smtClean="0">
                <a:solidFill>
                  <a:srgbClr val="003C71"/>
                </a:solidFill>
              </a:rPr>
              <a:t> on Spark</a:t>
            </a:r>
            <a:endParaRPr kumimoji="1" lang="zh-CN" altLang="en-US" sz="1400" dirty="0" err="1" smtClean="0">
              <a:solidFill>
                <a:srgbClr val="003C71"/>
              </a:solidFill>
            </a:endParaRPr>
          </a:p>
        </p:txBody>
      </p:sp>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933261" y="1862561"/>
            <a:ext cx="1209674" cy="199025"/>
          </a:xfrm>
          <a:prstGeom prst="rect">
            <a:avLst/>
          </a:prstGeom>
        </p:spPr>
      </p:pic>
      <p:pic>
        <p:nvPicPr>
          <p:cNvPr id="12" name="Picture 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933261" y="1464791"/>
            <a:ext cx="640144" cy="354991"/>
          </a:xfrm>
          <a:prstGeom prst="rect">
            <a:avLst/>
          </a:prstGeom>
        </p:spPr>
      </p:pic>
      <p:sp>
        <p:nvSpPr>
          <p:cNvPr id="13" name="TextBox 12"/>
          <p:cNvSpPr txBox="1"/>
          <p:nvPr/>
        </p:nvSpPr>
        <p:spPr>
          <a:xfrm>
            <a:off x="4460076" y="1516407"/>
            <a:ext cx="1620981" cy="215444"/>
          </a:xfrm>
          <a:prstGeom prst="rect">
            <a:avLst/>
          </a:prstGeom>
          <a:noFill/>
        </p:spPr>
        <p:txBody>
          <a:bodyPr vert="horz" wrap="square" lIns="0" tIns="0" rIns="0" bIns="0" rtlCol="0">
            <a:spAutoFit/>
          </a:bodyPr>
          <a:lstStyle/>
          <a:p>
            <a:r>
              <a:rPr kumimoji="1" lang="en-US" altLang="zh-CN" sz="1400" dirty="0" smtClean="0">
                <a:solidFill>
                  <a:srgbClr val="003C71"/>
                </a:solidFill>
              </a:rPr>
              <a:t>Intel </a:t>
            </a:r>
            <a:r>
              <a:rPr kumimoji="1" lang="en-US" altLang="zh-CN" sz="1400" dirty="0" err="1" smtClean="0">
                <a:solidFill>
                  <a:srgbClr val="003C71"/>
                </a:solidFill>
              </a:rPr>
              <a:t>BigDL</a:t>
            </a:r>
            <a:endParaRPr kumimoji="1" lang="zh-CN" altLang="en-US" sz="1400" dirty="0" err="1" smtClean="0">
              <a:solidFill>
                <a:srgbClr val="003C71"/>
              </a:solidFill>
            </a:endParaRPr>
          </a:p>
        </p:txBody>
      </p:sp>
      <p:pic>
        <p:nvPicPr>
          <p:cNvPr id="14" name="Picture 1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320678" y="1548489"/>
            <a:ext cx="1011756" cy="450658"/>
          </a:xfrm>
          <a:prstGeom prst="rect">
            <a:avLst/>
          </a:prstGeom>
        </p:spPr>
      </p:pic>
      <p:pic>
        <p:nvPicPr>
          <p:cNvPr id="15" name="Picture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0614" y="2125005"/>
            <a:ext cx="831744" cy="594592"/>
          </a:xfrm>
          <a:prstGeom prst="rect">
            <a:avLst/>
          </a:prstGeom>
        </p:spPr>
      </p:pic>
      <p:pic>
        <p:nvPicPr>
          <p:cNvPr id="16" name="Picture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233454" y="3041542"/>
            <a:ext cx="1280926" cy="516677"/>
          </a:xfrm>
          <a:prstGeom prst="rect">
            <a:avLst/>
          </a:prstGeom>
        </p:spPr>
      </p:pic>
      <p:pic>
        <p:nvPicPr>
          <p:cNvPr id="17" name="Picture 16"/>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320613" y="3973419"/>
            <a:ext cx="1469533" cy="444198"/>
          </a:xfrm>
          <a:prstGeom prst="rect">
            <a:avLst/>
          </a:prstGeom>
        </p:spPr>
      </p:pic>
      <p:sp>
        <p:nvSpPr>
          <p:cNvPr id="18" name="Rounded Rectangle 17"/>
          <p:cNvSpPr/>
          <p:nvPr/>
        </p:nvSpPr>
        <p:spPr>
          <a:xfrm>
            <a:off x="1218946" y="1464791"/>
            <a:ext cx="5850069" cy="663663"/>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ounded Rectangle 18"/>
          <p:cNvSpPr/>
          <p:nvPr/>
        </p:nvSpPr>
        <p:spPr>
          <a:xfrm>
            <a:off x="1208786" y="2260994"/>
            <a:ext cx="5860229" cy="441383"/>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 name="Rounded Rectangle 19"/>
          <p:cNvSpPr/>
          <p:nvPr/>
        </p:nvSpPr>
        <p:spPr>
          <a:xfrm>
            <a:off x="1208786" y="2845456"/>
            <a:ext cx="5909466" cy="974622"/>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 name="Rounded Rectangle 20"/>
          <p:cNvSpPr/>
          <p:nvPr/>
        </p:nvSpPr>
        <p:spPr>
          <a:xfrm>
            <a:off x="1208786" y="3939344"/>
            <a:ext cx="5909466" cy="534954"/>
          </a:xfrm>
          <a:prstGeom prst="roundRect">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pic>
        <p:nvPicPr>
          <p:cNvPr id="22" name="Picture 2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933261" y="2859621"/>
            <a:ext cx="618831" cy="343172"/>
          </a:xfrm>
          <a:prstGeom prst="rect">
            <a:avLst/>
          </a:prstGeom>
        </p:spPr>
      </p:pic>
      <p:pic>
        <p:nvPicPr>
          <p:cNvPr id="23" name="Picture 2" descr="http://eonglobalsolutions.com/wp-content/uploads/2014/04/qihoo_logo.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2619104" y="3205049"/>
            <a:ext cx="815659" cy="43203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4443280" y="3330980"/>
            <a:ext cx="2625736" cy="215444"/>
          </a:xfrm>
          <a:prstGeom prst="rect">
            <a:avLst/>
          </a:prstGeom>
          <a:noFill/>
        </p:spPr>
        <p:txBody>
          <a:bodyPr vert="horz" wrap="square" lIns="0" tIns="0" rIns="0" bIns="0" rtlCol="0">
            <a:spAutoFit/>
          </a:bodyPr>
          <a:lstStyle/>
          <a:p>
            <a:r>
              <a:rPr kumimoji="1" lang="en-US" altLang="zh-CN" sz="1400" dirty="0" err="1" smtClean="0">
                <a:solidFill>
                  <a:srgbClr val="003C71"/>
                </a:solidFill>
              </a:rPr>
              <a:t>TensorFlow</a:t>
            </a:r>
            <a:r>
              <a:rPr kumimoji="1" lang="en-US" altLang="zh-CN" sz="1400" dirty="0" smtClean="0">
                <a:solidFill>
                  <a:srgbClr val="003C71"/>
                </a:solidFill>
              </a:rPr>
              <a:t> on YARN</a:t>
            </a:r>
            <a:endParaRPr kumimoji="1" lang="zh-CN" altLang="en-US" sz="1400" dirty="0" err="1" smtClean="0">
              <a:solidFill>
                <a:srgbClr val="003C71"/>
              </a:solidFill>
            </a:endParaRPr>
          </a:p>
        </p:txBody>
      </p:sp>
      <p:sp>
        <p:nvSpPr>
          <p:cNvPr id="25" name="Rounded Rectangle 24"/>
          <p:cNvSpPr/>
          <p:nvPr/>
        </p:nvSpPr>
        <p:spPr>
          <a:xfrm>
            <a:off x="671945" y="4647414"/>
            <a:ext cx="6959778" cy="616749"/>
          </a:xfrm>
          <a:prstGeom prst="roundRect">
            <a:avLst/>
          </a:prstGeom>
          <a:solidFill>
            <a:srgbClr val="009FDF"/>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4555" y="4669989"/>
            <a:ext cx="2497016" cy="580319"/>
          </a:xfrm>
          <a:prstGeom prst="rect">
            <a:avLst/>
          </a:prstGeom>
        </p:spPr>
      </p:pic>
    </p:spTree>
    <p:extLst>
      <p:ext uri="{BB962C8B-B14F-4D97-AF65-F5344CB8AC3E}">
        <p14:creationId xmlns:p14="http://schemas.microsoft.com/office/powerpoint/2010/main" val="5645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提纲</a:t>
            </a:r>
            <a:endParaRPr lang="en-US" dirty="0"/>
          </a:p>
        </p:txBody>
      </p:sp>
      <p:sp>
        <p:nvSpPr>
          <p:cNvPr id="3" name="Rectangle 2"/>
          <p:cNvSpPr/>
          <p:nvPr/>
        </p:nvSpPr>
        <p:spPr>
          <a:xfrm>
            <a:off x="1210987" y="967603"/>
            <a:ext cx="4653100" cy="175432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
            </a:pPr>
            <a:r>
              <a:rPr lang="zh-CN" altLang="en-US" dirty="0"/>
              <a:t>大数据存储发展趋势</a:t>
            </a:r>
          </a:p>
          <a:p>
            <a:pPr marL="285750" indent="-285750">
              <a:lnSpc>
                <a:spcPct val="150000"/>
              </a:lnSpc>
              <a:buFont typeface="Wingdings" panose="05000000000000000000" pitchFamily="2" charset="2"/>
              <a:buChar char="§"/>
            </a:pPr>
            <a:r>
              <a:rPr lang="en-US" dirty="0" smtClean="0">
                <a:solidFill>
                  <a:schemeClr val="accent3"/>
                </a:solidFill>
              </a:rPr>
              <a:t>HDFS</a:t>
            </a:r>
            <a:r>
              <a:rPr lang="zh-CN" altLang="en-US" dirty="0" smtClean="0">
                <a:solidFill>
                  <a:schemeClr val="accent3"/>
                </a:solidFill>
              </a:rPr>
              <a:t>关键基础设施和存在的问题</a:t>
            </a:r>
            <a:endParaRPr lang="en-US" altLang="zh-CN" dirty="0" smtClean="0">
              <a:solidFill>
                <a:schemeClr val="accent3"/>
              </a:solidFill>
            </a:endParaRPr>
          </a:p>
          <a:p>
            <a:pPr marL="285750" indent="-285750">
              <a:lnSpc>
                <a:spcPct val="150000"/>
              </a:lnSpc>
              <a:buFont typeface="Wingdings" panose="05000000000000000000" pitchFamily="2" charset="2"/>
              <a:buChar char="§"/>
            </a:pPr>
            <a:r>
              <a:rPr lang="en-US" dirty="0" smtClean="0"/>
              <a:t>HDFS</a:t>
            </a:r>
            <a:r>
              <a:rPr lang="zh-CN" altLang="en-US" dirty="0" smtClean="0"/>
              <a:t>智能存储优化和管理方案</a:t>
            </a:r>
            <a:endParaRPr lang="en-US" altLang="zh-CN" dirty="0" smtClean="0"/>
          </a:p>
          <a:p>
            <a:pPr marL="285750" indent="-285750">
              <a:lnSpc>
                <a:spcPct val="150000"/>
              </a:lnSpc>
              <a:buFont typeface="Wingdings" panose="05000000000000000000" pitchFamily="2" charset="2"/>
              <a:buChar char="§"/>
            </a:pPr>
            <a:r>
              <a:rPr lang="en-US" altLang="zh-CN" dirty="0" err="1"/>
              <a:t>Alluxio</a:t>
            </a:r>
            <a:r>
              <a:rPr lang="zh-CN" altLang="en-US" dirty="0"/>
              <a:t>智能存储</a:t>
            </a:r>
            <a:r>
              <a:rPr lang="zh-CN" altLang="en-US" dirty="0" smtClean="0"/>
              <a:t>优化</a:t>
            </a:r>
            <a:endParaRPr lang="en-US" altLang="zh-CN" dirty="0"/>
          </a:p>
        </p:txBody>
      </p:sp>
    </p:spTree>
    <p:extLst>
      <p:ext uri="{BB962C8B-B14F-4D97-AF65-F5344CB8AC3E}">
        <p14:creationId xmlns:p14="http://schemas.microsoft.com/office/powerpoint/2010/main" val="155741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HDFS </a:t>
            </a:r>
            <a:r>
              <a:rPr lang="zh-CN" altLang="en-US" dirty="0" smtClean="0"/>
              <a:t>纠删码</a:t>
            </a:r>
            <a:endParaRPr lang="en-US" dirty="0"/>
          </a:p>
        </p:txBody>
      </p:sp>
      <p:sp>
        <p:nvSpPr>
          <p:cNvPr id="3" name="Rectangle 2"/>
          <p:cNvSpPr/>
          <p:nvPr/>
        </p:nvSpPr>
        <p:spPr>
          <a:xfrm>
            <a:off x="2605087" y="1724922"/>
            <a:ext cx="412750"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1</a:t>
            </a:r>
          </a:p>
        </p:txBody>
      </p:sp>
      <p:sp>
        <p:nvSpPr>
          <p:cNvPr id="4" name="Rectangle 3"/>
          <p:cNvSpPr/>
          <p:nvPr/>
        </p:nvSpPr>
        <p:spPr>
          <a:xfrm>
            <a:off x="3133724" y="1724922"/>
            <a:ext cx="412750"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2</a:t>
            </a:r>
          </a:p>
        </p:txBody>
      </p:sp>
      <p:sp>
        <p:nvSpPr>
          <p:cNvPr id="5" name="Rectangle 4"/>
          <p:cNvSpPr/>
          <p:nvPr/>
        </p:nvSpPr>
        <p:spPr>
          <a:xfrm>
            <a:off x="3684587" y="1724922"/>
            <a:ext cx="414337"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3</a:t>
            </a:r>
          </a:p>
        </p:txBody>
      </p:sp>
      <p:sp>
        <p:nvSpPr>
          <p:cNvPr id="6" name="Rectangle 5"/>
          <p:cNvSpPr/>
          <p:nvPr/>
        </p:nvSpPr>
        <p:spPr>
          <a:xfrm>
            <a:off x="4246562" y="1724922"/>
            <a:ext cx="412750"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4</a:t>
            </a:r>
          </a:p>
        </p:txBody>
      </p:sp>
      <p:sp>
        <p:nvSpPr>
          <p:cNvPr id="7" name="Rectangle 6"/>
          <p:cNvSpPr/>
          <p:nvPr/>
        </p:nvSpPr>
        <p:spPr>
          <a:xfrm>
            <a:off x="4806949" y="1724922"/>
            <a:ext cx="414338"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5</a:t>
            </a:r>
          </a:p>
        </p:txBody>
      </p:sp>
      <p:sp>
        <p:nvSpPr>
          <p:cNvPr id="8" name="Rectangle 7"/>
          <p:cNvSpPr/>
          <p:nvPr/>
        </p:nvSpPr>
        <p:spPr>
          <a:xfrm>
            <a:off x="5368924" y="1724922"/>
            <a:ext cx="412750" cy="354012"/>
          </a:xfrm>
          <a:prstGeom prst="rect">
            <a:avLst/>
          </a:prstGeom>
          <a:solidFill>
            <a:srgbClr val="00AEEF">
              <a:lumMod val="75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r>
              <a:rPr kumimoji="0" lang="en-US" sz="1400" kern="0" dirty="0">
                <a:solidFill>
                  <a:prstClr val="white"/>
                </a:solidFill>
                <a:latin typeface="Microsoft YaHei" panose="020B0503020204020204" pitchFamily="34" charset="-122"/>
                <a:ea typeface="Microsoft YaHei" panose="020B0503020204020204" pitchFamily="34" charset="-122"/>
              </a:rPr>
              <a:t>6</a:t>
            </a:r>
          </a:p>
        </p:txBody>
      </p:sp>
      <p:sp>
        <p:nvSpPr>
          <p:cNvPr id="9" name="Rectangle 8"/>
          <p:cNvSpPr/>
          <p:nvPr/>
        </p:nvSpPr>
        <p:spPr>
          <a:xfrm>
            <a:off x="741362" y="2682184"/>
            <a:ext cx="414337"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0" name="Rectangle 9"/>
          <p:cNvSpPr/>
          <p:nvPr/>
        </p:nvSpPr>
        <p:spPr>
          <a:xfrm>
            <a:off x="1303337" y="2682184"/>
            <a:ext cx="412750"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1" name="Rectangle 10"/>
          <p:cNvSpPr/>
          <p:nvPr/>
        </p:nvSpPr>
        <p:spPr>
          <a:xfrm>
            <a:off x="1863724" y="2682184"/>
            <a:ext cx="414338"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2" name="Rectangle 11"/>
          <p:cNvSpPr/>
          <p:nvPr/>
        </p:nvSpPr>
        <p:spPr>
          <a:xfrm>
            <a:off x="2425699" y="2682184"/>
            <a:ext cx="412750"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3" name="Rectangle 12"/>
          <p:cNvSpPr/>
          <p:nvPr/>
        </p:nvSpPr>
        <p:spPr>
          <a:xfrm>
            <a:off x="2986087" y="2682184"/>
            <a:ext cx="414337"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4" name="Rectangle 13"/>
          <p:cNvSpPr/>
          <p:nvPr/>
        </p:nvSpPr>
        <p:spPr>
          <a:xfrm>
            <a:off x="3546474" y="2682184"/>
            <a:ext cx="414338"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5" name="Rectangle 14"/>
          <p:cNvSpPr/>
          <p:nvPr/>
        </p:nvSpPr>
        <p:spPr>
          <a:xfrm>
            <a:off x="741362" y="3279084"/>
            <a:ext cx="414337" cy="352425"/>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6" name="Rectangle 15"/>
          <p:cNvSpPr/>
          <p:nvPr/>
        </p:nvSpPr>
        <p:spPr>
          <a:xfrm>
            <a:off x="1303337" y="3277497"/>
            <a:ext cx="412750" cy="354012"/>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7" name="Rectangle 16"/>
          <p:cNvSpPr/>
          <p:nvPr/>
        </p:nvSpPr>
        <p:spPr>
          <a:xfrm>
            <a:off x="1863724" y="3277497"/>
            <a:ext cx="414338" cy="354012"/>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8" name="Rectangle 17"/>
          <p:cNvSpPr/>
          <p:nvPr/>
        </p:nvSpPr>
        <p:spPr>
          <a:xfrm>
            <a:off x="2425699" y="3277497"/>
            <a:ext cx="412750" cy="354012"/>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19" name="Rectangle 18"/>
          <p:cNvSpPr/>
          <p:nvPr/>
        </p:nvSpPr>
        <p:spPr>
          <a:xfrm>
            <a:off x="2986087" y="3279084"/>
            <a:ext cx="414337" cy="352425"/>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20" name="Rectangle 19"/>
          <p:cNvSpPr/>
          <p:nvPr/>
        </p:nvSpPr>
        <p:spPr>
          <a:xfrm>
            <a:off x="3546474" y="3277497"/>
            <a:ext cx="414338" cy="354012"/>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21" name="Title 2"/>
          <p:cNvSpPr txBox="1">
            <a:spLocks/>
          </p:cNvSpPr>
          <p:nvPr/>
        </p:nvSpPr>
        <p:spPr bwMode="auto">
          <a:xfrm>
            <a:off x="741362" y="3844234"/>
            <a:ext cx="32194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eaLnBrk="1" hangingPunct="1">
              <a:spcBef>
                <a:spcPct val="0"/>
              </a:spcBef>
              <a:buFontTx/>
              <a:buNone/>
            </a:pPr>
            <a:r>
              <a:rPr kumimoji="0" lang="en-US"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HDFS 3 </a:t>
            </a: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备份模式保存</a:t>
            </a:r>
            <a:r>
              <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2</a:t>
            </a: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个副本</a:t>
            </a:r>
            <a:endPar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a:p>
            <a:pPr eaLnBrk="1" hangingPunct="1">
              <a:spcBef>
                <a:spcPct val="0"/>
              </a:spcBef>
              <a:buFontTx/>
              <a:buNone/>
            </a:pP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需要</a:t>
            </a:r>
            <a:r>
              <a:rPr kumimoji="0" lang="en-US" altLang="zh-CN" sz="1600">
                <a:solidFill>
                  <a:srgbClr val="FF0000"/>
                </a:solidFill>
                <a:latin typeface="Microsoft YaHei" panose="020B0503020204020204" pitchFamily="34" charset="-122"/>
                <a:ea typeface="Microsoft YaHei" panose="020B0503020204020204" pitchFamily="34" charset="-122"/>
                <a:cs typeface="Intel Clear" panose="020B0604020203020204" pitchFamily="34" charset="0"/>
              </a:rPr>
              <a:t>12</a:t>
            </a: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个冗余块</a:t>
            </a:r>
            <a:endParaRPr kumimoji="0" lang="en-US"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p:txBody>
      </p:sp>
      <p:sp>
        <p:nvSpPr>
          <p:cNvPr id="22" name="Rectangle 21"/>
          <p:cNvSpPr/>
          <p:nvPr/>
        </p:nvSpPr>
        <p:spPr>
          <a:xfrm>
            <a:off x="5854699" y="2682184"/>
            <a:ext cx="412750"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23" name="Rectangle 22"/>
          <p:cNvSpPr/>
          <p:nvPr/>
        </p:nvSpPr>
        <p:spPr>
          <a:xfrm>
            <a:off x="6415087" y="2682184"/>
            <a:ext cx="414337"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24" name="Rectangle 23"/>
          <p:cNvSpPr/>
          <p:nvPr/>
        </p:nvSpPr>
        <p:spPr>
          <a:xfrm>
            <a:off x="6977062" y="2682184"/>
            <a:ext cx="412750" cy="354013"/>
          </a:xfrm>
          <a:prstGeom prst="rect">
            <a:avLst/>
          </a:prstGeom>
          <a:solidFill>
            <a:srgbClr val="00AEEF">
              <a:lumMod val="60000"/>
              <a:lumOff val="40000"/>
            </a:srgbClr>
          </a:solidFill>
          <a:ln w="9525" cap="flat" cmpd="sng" algn="ctr">
            <a:noFill/>
            <a:prstDash val="solid"/>
          </a:ln>
          <a:effectLst/>
        </p:spPr>
        <p:txBody>
          <a:bodyPr anchor="ct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lgn="ctr" defTabSz="914400" eaLnBrk="1" fontAlgn="auto" hangingPunct="1">
              <a:spcBef>
                <a:spcPts val="0"/>
              </a:spcBef>
              <a:spcAft>
                <a:spcPts val="0"/>
              </a:spcAft>
              <a:defRPr/>
            </a:pPr>
            <a:endParaRPr kumimoji="0" lang="en-US" sz="1400" kern="0" dirty="0">
              <a:solidFill>
                <a:prstClr val="white"/>
              </a:solidFill>
              <a:latin typeface="Microsoft YaHei" panose="020B0503020204020204" pitchFamily="34" charset="-122"/>
              <a:ea typeface="Microsoft YaHei" panose="020B0503020204020204" pitchFamily="34" charset="-122"/>
            </a:endParaRPr>
          </a:p>
        </p:txBody>
      </p:sp>
      <p:sp>
        <p:nvSpPr>
          <p:cNvPr id="25" name="Title 2"/>
          <p:cNvSpPr txBox="1">
            <a:spLocks/>
          </p:cNvSpPr>
          <p:nvPr/>
        </p:nvSpPr>
        <p:spPr bwMode="auto">
          <a:xfrm>
            <a:off x="5973762" y="3774384"/>
            <a:ext cx="2428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eaLnBrk="1" hangingPunct="1">
              <a:spcBef>
                <a:spcPct val="0"/>
              </a:spcBef>
              <a:buFontTx/>
              <a:buNone/>
            </a:pPr>
            <a:r>
              <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HDFS EC</a:t>
            </a: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默认使用</a:t>
            </a:r>
            <a:r>
              <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RS(6,3)</a:t>
            </a:r>
          </a:p>
          <a:p>
            <a:pPr eaLnBrk="1" hangingPunct="1">
              <a:spcBef>
                <a:spcPct val="0"/>
              </a:spcBef>
              <a:buFontTx/>
              <a:buNone/>
            </a:pP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仅需</a:t>
            </a:r>
            <a:r>
              <a:rPr kumimoji="0" lang="en-US" altLang="zh-CN" sz="1600">
                <a:solidFill>
                  <a:srgbClr val="FF0000"/>
                </a:solidFill>
                <a:latin typeface="Microsoft YaHei" panose="020B0503020204020204" pitchFamily="34" charset="-122"/>
                <a:ea typeface="Microsoft YaHei" panose="020B0503020204020204" pitchFamily="34" charset="-122"/>
                <a:cs typeface="Intel Clear" panose="020B0604020203020204" pitchFamily="34" charset="0"/>
              </a:rPr>
              <a:t>3</a:t>
            </a: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个冗余块</a:t>
            </a:r>
            <a:endParaRPr kumimoji="0" lang="en-US"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p:txBody>
      </p:sp>
      <p:sp>
        <p:nvSpPr>
          <p:cNvPr id="26" name="Title 2"/>
          <p:cNvSpPr txBox="1">
            <a:spLocks/>
          </p:cNvSpPr>
          <p:nvPr/>
        </p:nvSpPr>
        <p:spPr bwMode="auto">
          <a:xfrm>
            <a:off x="4298949" y="2942534"/>
            <a:ext cx="14620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eaLnBrk="1" hangingPunct="1">
              <a:spcBef>
                <a:spcPct val="0"/>
              </a:spcBef>
              <a:buFontTx/>
              <a:buNone/>
            </a:pP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额外存储开销</a:t>
            </a:r>
            <a:endPar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a:p>
            <a:pPr eaLnBrk="1" hangingPunct="1">
              <a:spcBef>
                <a:spcPct val="0"/>
              </a:spcBef>
              <a:buFontTx/>
              <a:buNone/>
            </a:pPr>
            <a:r>
              <a:rPr kumimoji="0" lang="en-US" altLang="zh-CN" sz="1600">
                <a:solidFill>
                  <a:srgbClr val="FF0000"/>
                </a:solidFill>
                <a:latin typeface="Microsoft YaHei" panose="020B0503020204020204" pitchFamily="34" charset="-122"/>
                <a:ea typeface="Microsoft YaHei" panose="020B0503020204020204" pitchFamily="34" charset="-122"/>
                <a:cs typeface="Intel Clear" panose="020B0604020203020204" pitchFamily="34" charset="0"/>
              </a:rPr>
              <a:t>200</a:t>
            </a:r>
            <a:r>
              <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 vs </a:t>
            </a:r>
            <a:r>
              <a:rPr kumimoji="0" lang="en-US" altLang="zh-CN" sz="1600">
                <a:solidFill>
                  <a:srgbClr val="FF0000"/>
                </a:solidFill>
                <a:latin typeface="Microsoft YaHei" panose="020B0503020204020204" pitchFamily="34" charset="-122"/>
                <a:ea typeface="Microsoft YaHei" panose="020B0503020204020204" pitchFamily="34" charset="-122"/>
                <a:cs typeface="Intel Clear" panose="020B0604020203020204" pitchFamily="34" charset="0"/>
              </a:rPr>
              <a:t>50</a:t>
            </a:r>
            <a:r>
              <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a:t>
            </a:r>
          </a:p>
        </p:txBody>
      </p:sp>
      <p:cxnSp>
        <p:nvCxnSpPr>
          <p:cNvPr id="27" name="Straight Arrow Connector 26"/>
          <p:cNvCxnSpPr/>
          <p:nvPr/>
        </p:nvCxnSpPr>
        <p:spPr>
          <a:xfrm flipH="1">
            <a:off x="2181224" y="2185297"/>
            <a:ext cx="2160588" cy="3937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a:off x="4452937" y="2172597"/>
            <a:ext cx="2157412" cy="3333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itle 2"/>
          <p:cNvSpPr txBox="1">
            <a:spLocks/>
          </p:cNvSpPr>
          <p:nvPr/>
        </p:nvSpPr>
        <p:spPr bwMode="auto">
          <a:xfrm>
            <a:off x="6724649" y="2144022"/>
            <a:ext cx="16779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eaLnBrk="1" hangingPunct="1">
              <a:spcBef>
                <a:spcPct val="0"/>
              </a:spcBef>
              <a:buFontTx/>
              <a:buNone/>
            </a:pP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额外存储</a:t>
            </a:r>
            <a:endPar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p:txBody>
      </p:sp>
      <p:sp>
        <p:nvSpPr>
          <p:cNvPr id="30" name="Title 2"/>
          <p:cNvSpPr txBox="1">
            <a:spLocks/>
          </p:cNvSpPr>
          <p:nvPr/>
        </p:nvSpPr>
        <p:spPr bwMode="auto">
          <a:xfrm>
            <a:off x="4098924" y="1293122"/>
            <a:ext cx="17557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eaLnBrk="1" hangingPunct="1">
              <a:spcBef>
                <a:spcPct val="0"/>
              </a:spcBef>
              <a:buFontTx/>
              <a:buNone/>
            </a:pPr>
            <a:r>
              <a:rPr kumimoji="0" lang="zh-CN" altLang="en-US"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rPr>
              <a:t>一个例子</a:t>
            </a:r>
            <a:endParaRPr kumimoji="0" lang="en-US" altLang="zh-CN" sz="1600">
              <a:solidFill>
                <a:srgbClr val="0071C5"/>
              </a:solidFill>
              <a:latin typeface="Microsoft YaHei" panose="020B0503020204020204" pitchFamily="34" charset="-122"/>
              <a:ea typeface="Microsoft YaHei" panose="020B0503020204020204" pitchFamily="34" charset="-122"/>
              <a:cs typeface="Intel Clear" panose="020B0604020203020204" pitchFamily="34" charset="0"/>
            </a:endParaRPr>
          </a:p>
        </p:txBody>
      </p:sp>
      <p:sp>
        <p:nvSpPr>
          <p:cNvPr id="31" name="TextBox 30"/>
          <p:cNvSpPr txBox="1"/>
          <p:nvPr/>
        </p:nvSpPr>
        <p:spPr>
          <a:xfrm>
            <a:off x="1065179" y="4922196"/>
            <a:ext cx="8263647" cy="369332"/>
          </a:xfrm>
          <a:prstGeom prst="rect">
            <a:avLst/>
          </a:prstGeom>
          <a:noFill/>
        </p:spPr>
        <p:txBody>
          <a:bodyPr wrap="square" rtlCol="0">
            <a:spAutoFit/>
          </a:bodyPr>
          <a:lstStyle/>
          <a:p>
            <a:r>
              <a:rPr lang="zh-CN" altLang="en-US" dirty="0" smtClean="0"/>
              <a:t>只存在于</a:t>
            </a:r>
            <a:r>
              <a:rPr lang="en-US" altLang="zh-CN" dirty="0" smtClean="0"/>
              <a:t>Hadoop 3.0</a:t>
            </a:r>
            <a:r>
              <a:rPr lang="zh-CN" altLang="en-US" dirty="0" smtClean="0"/>
              <a:t>！</a:t>
            </a:r>
            <a:r>
              <a:rPr lang="en-US" altLang="zh-CN" dirty="0" smtClean="0"/>
              <a:t>Hadoop 2.x</a:t>
            </a:r>
            <a:r>
              <a:rPr lang="zh-CN" altLang="en-US" dirty="0" smtClean="0"/>
              <a:t>怎么办？想念失传已久的</a:t>
            </a:r>
            <a:r>
              <a:rPr lang="en-US" altLang="zh-CN" dirty="0" smtClean="0"/>
              <a:t>HDFS-RAID~</a:t>
            </a:r>
            <a:endParaRPr lang="en-US" dirty="0"/>
          </a:p>
        </p:txBody>
      </p:sp>
    </p:spTree>
    <p:extLst>
      <p:ext uri="{BB962C8B-B14F-4D97-AF65-F5344CB8AC3E}">
        <p14:creationId xmlns:p14="http://schemas.microsoft.com/office/powerpoint/2010/main" val="249469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5613" y="310130"/>
            <a:ext cx="8229600" cy="8686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HDFS </a:t>
            </a:r>
            <a:r>
              <a:rPr lang="zh-CN" altLang="en-US" dirty="0" smtClean="0"/>
              <a:t>分层存储支持</a:t>
            </a:r>
            <a:endParaRPr lang="en-US" dirty="0"/>
          </a:p>
        </p:txBody>
      </p:sp>
      <p:sp>
        <p:nvSpPr>
          <p:cNvPr id="3" name="Rectangle 2"/>
          <p:cNvSpPr/>
          <p:nvPr/>
        </p:nvSpPr>
        <p:spPr>
          <a:xfrm>
            <a:off x="909007" y="2179381"/>
            <a:ext cx="1079500" cy="5032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zh-CN" altLang="en-US" dirty="0"/>
              <a:t>冷文件</a:t>
            </a:r>
            <a:endParaRPr lang="en-US" dirty="0"/>
          </a:p>
        </p:txBody>
      </p:sp>
      <p:sp>
        <p:nvSpPr>
          <p:cNvPr id="4" name="Rectangle 3"/>
          <p:cNvSpPr/>
          <p:nvPr/>
        </p:nvSpPr>
        <p:spPr>
          <a:xfrm>
            <a:off x="3717294" y="1674556"/>
            <a:ext cx="1800225" cy="649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dirty="0" err="1"/>
              <a:t>NameNode</a:t>
            </a:r>
            <a:endParaRPr lang="en-US" dirty="0"/>
          </a:p>
        </p:txBody>
      </p:sp>
      <p:sp>
        <p:nvSpPr>
          <p:cNvPr id="5" name="Flowchart: Magnetic Disk 4"/>
          <p:cNvSpPr/>
          <p:nvPr/>
        </p:nvSpPr>
        <p:spPr>
          <a:xfrm>
            <a:off x="4950852" y="3566856"/>
            <a:ext cx="1285805" cy="936625"/>
          </a:xfrm>
          <a:prstGeom prst="flowChartMagneticDisk">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dirty="0" err="1"/>
              <a:t>DataNode</a:t>
            </a:r>
            <a:endParaRPr lang="en-US" dirty="0"/>
          </a:p>
        </p:txBody>
      </p:sp>
      <p:sp>
        <p:nvSpPr>
          <p:cNvPr id="6" name="TextBox 5"/>
          <p:cNvSpPr txBox="1"/>
          <p:nvPr/>
        </p:nvSpPr>
        <p:spPr>
          <a:xfrm>
            <a:off x="2153606" y="1768219"/>
            <a:ext cx="1396989" cy="339725"/>
          </a:xfrm>
          <a:prstGeom prst="rect">
            <a:avLst/>
          </a:prstGeom>
          <a:noFill/>
          <a:ln>
            <a:noFill/>
          </a:ln>
        </p:spPr>
        <p:txBody>
          <a:bodyPr wrap="square">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Cold-policy</a:t>
            </a:r>
          </a:p>
        </p:txBody>
      </p:sp>
      <p:sp>
        <p:nvSpPr>
          <p:cNvPr id="7" name="Flowchart: Magnetic Disk 6"/>
          <p:cNvSpPr/>
          <p:nvPr/>
        </p:nvSpPr>
        <p:spPr>
          <a:xfrm>
            <a:off x="687862" y="3585906"/>
            <a:ext cx="1229208"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err="1"/>
              <a:t>DataNode</a:t>
            </a:r>
            <a:endParaRPr lang="en-US" dirty="0"/>
          </a:p>
        </p:txBody>
      </p:sp>
      <p:sp>
        <p:nvSpPr>
          <p:cNvPr id="8" name="Flowchart: Magnetic Disk 7"/>
          <p:cNvSpPr/>
          <p:nvPr/>
        </p:nvSpPr>
        <p:spPr>
          <a:xfrm>
            <a:off x="1840800" y="3585906"/>
            <a:ext cx="1257369"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err="1"/>
              <a:t>DataNode</a:t>
            </a:r>
            <a:endParaRPr lang="en-US" dirty="0"/>
          </a:p>
        </p:txBody>
      </p:sp>
      <p:sp>
        <p:nvSpPr>
          <p:cNvPr id="9" name="Flowchart: Magnetic Disk 8"/>
          <p:cNvSpPr/>
          <p:nvPr/>
        </p:nvSpPr>
        <p:spPr>
          <a:xfrm>
            <a:off x="3068007" y="3638294"/>
            <a:ext cx="1287393" cy="917575"/>
          </a:xfrm>
          <a:prstGeom prst="flowChartMagneticDisk">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en-US" dirty="0" err="1"/>
              <a:t>DataNode</a:t>
            </a:r>
            <a:endParaRPr lang="en-US" dirty="0"/>
          </a:p>
        </p:txBody>
      </p:sp>
      <p:sp>
        <p:nvSpPr>
          <p:cNvPr id="10" name="Flowchart: Magnetic Disk 9"/>
          <p:cNvSpPr/>
          <p:nvPr/>
        </p:nvSpPr>
        <p:spPr>
          <a:xfrm>
            <a:off x="6236657" y="3585906"/>
            <a:ext cx="1295400" cy="936625"/>
          </a:xfrm>
          <a:prstGeom prst="flowChartMagneticDisk">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dirty="0" err="1"/>
              <a:t>DataNode</a:t>
            </a:r>
            <a:endParaRPr lang="en-US" dirty="0"/>
          </a:p>
        </p:txBody>
      </p:sp>
      <p:sp>
        <p:nvSpPr>
          <p:cNvPr id="11" name="Flowchart: Magnetic Disk 10"/>
          <p:cNvSpPr/>
          <p:nvPr/>
        </p:nvSpPr>
        <p:spPr>
          <a:xfrm>
            <a:off x="7389182" y="3616069"/>
            <a:ext cx="1239837" cy="936625"/>
          </a:xfrm>
          <a:prstGeom prst="flowChartMagneticDisk">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defTabSz="457200" rtl="0" eaLnBrk="0" fontAlgn="base" hangingPunct="0">
              <a:spcBef>
                <a:spcPct val="0"/>
              </a:spcBef>
              <a:spcAft>
                <a:spcPct val="0"/>
              </a:spcAft>
              <a:defRPr kumimoji="1" kern="1200">
                <a:solidFill>
                  <a:schemeClr val="lt1"/>
                </a:solidFill>
                <a:latin typeface="+mn-lt"/>
                <a:ea typeface="+mn-ea"/>
                <a:cs typeface="+mn-cs"/>
              </a:defRPr>
            </a:lvl1pPr>
            <a:lvl2pPr marL="457200" algn="l" defTabSz="457200" rtl="0" eaLnBrk="0" fontAlgn="base" hangingPunct="0">
              <a:spcBef>
                <a:spcPct val="0"/>
              </a:spcBef>
              <a:spcAft>
                <a:spcPct val="0"/>
              </a:spcAft>
              <a:defRPr kumimoji="1" kern="1200">
                <a:solidFill>
                  <a:schemeClr val="lt1"/>
                </a:solidFill>
                <a:latin typeface="+mn-lt"/>
                <a:ea typeface="+mn-ea"/>
                <a:cs typeface="+mn-cs"/>
              </a:defRPr>
            </a:lvl2pPr>
            <a:lvl3pPr marL="914400" algn="l" defTabSz="457200" rtl="0" eaLnBrk="0" fontAlgn="base" hangingPunct="0">
              <a:spcBef>
                <a:spcPct val="0"/>
              </a:spcBef>
              <a:spcAft>
                <a:spcPct val="0"/>
              </a:spcAft>
              <a:defRPr kumimoji="1" kern="1200">
                <a:solidFill>
                  <a:schemeClr val="lt1"/>
                </a:solidFill>
                <a:latin typeface="+mn-lt"/>
                <a:ea typeface="+mn-ea"/>
                <a:cs typeface="+mn-cs"/>
              </a:defRPr>
            </a:lvl3pPr>
            <a:lvl4pPr marL="1371600" algn="l" defTabSz="457200" rtl="0" eaLnBrk="0" fontAlgn="base" hangingPunct="0">
              <a:spcBef>
                <a:spcPct val="0"/>
              </a:spcBef>
              <a:spcAft>
                <a:spcPct val="0"/>
              </a:spcAft>
              <a:defRPr kumimoji="1" kern="1200">
                <a:solidFill>
                  <a:schemeClr val="lt1"/>
                </a:solidFill>
                <a:latin typeface="+mn-lt"/>
                <a:ea typeface="+mn-ea"/>
                <a:cs typeface="+mn-cs"/>
              </a:defRPr>
            </a:lvl4pPr>
            <a:lvl5pPr marL="1828800" algn="l" defTabSz="457200" rtl="0" eaLnBrk="0" fontAlgn="base" hangingPunct="0">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dirty="0" err="1"/>
              <a:t>DataNode</a:t>
            </a:r>
            <a:endParaRPr lang="en-US" dirty="0"/>
          </a:p>
        </p:txBody>
      </p:sp>
      <p:cxnSp>
        <p:nvCxnSpPr>
          <p:cNvPr id="12" name="Straight Arrow Connector 11"/>
          <p:cNvCxnSpPr/>
          <p:nvPr/>
        </p:nvCxnSpPr>
        <p:spPr>
          <a:xfrm>
            <a:off x="4868232" y="3331906"/>
            <a:ext cx="3760787" cy="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327269" y="2206369"/>
            <a:ext cx="1081088" cy="50323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defTabSz="457200" rtl="0" eaLnBrk="0" fontAlgn="base" hangingPunct="0">
              <a:spcBef>
                <a:spcPct val="0"/>
              </a:spcBef>
              <a:spcAft>
                <a:spcPct val="0"/>
              </a:spcAft>
              <a:defRPr kumimoji="1" kern="1200">
                <a:solidFill>
                  <a:schemeClr val="dk1"/>
                </a:solidFill>
                <a:latin typeface="+mn-lt"/>
                <a:ea typeface="+mn-ea"/>
                <a:cs typeface="+mn-cs"/>
              </a:defRPr>
            </a:lvl1pPr>
            <a:lvl2pPr marL="457200" algn="l" defTabSz="457200" rtl="0" eaLnBrk="0" fontAlgn="base" hangingPunct="0">
              <a:spcBef>
                <a:spcPct val="0"/>
              </a:spcBef>
              <a:spcAft>
                <a:spcPct val="0"/>
              </a:spcAft>
              <a:defRPr kumimoji="1" kern="1200">
                <a:solidFill>
                  <a:schemeClr val="dk1"/>
                </a:solidFill>
                <a:latin typeface="+mn-lt"/>
                <a:ea typeface="+mn-ea"/>
                <a:cs typeface="+mn-cs"/>
              </a:defRPr>
            </a:lvl2pPr>
            <a:lvl3pPr marL="914400" algn="l" defTabSz="457200" rtl="0" eaLnBrk="0" fontAlgn="base" hangingPunct="0">
              <a:spcBef>
                <a:spcPct val="0"/>
              </a:spcBef>
              <a:spcAft>
                <a:spcPct val="0"/>
              </a:spcAft>
              <a:defRPr kumimoji="1" kern="1200">
                <a:solidFill>
                  <a:schemeClr val="dk1"/>
                </a:solidFill>
                <a:latin typeface="+mn-lt"/>
                <a:ea typeface="+mn-ea"/>
                <a:cs typeface="+mn-cs"/>
              </a:defRPr>
            </a:lvl3pPr>
            <a:lvl4pPr marL="1371600" algn="l" defTabSz="457200" rtl="0" eaLnBrk="0" fontAlgn="base" hangingPunct="0">
              <a:spcBef>
                <a:spcPct val="0"/>
              </a:spcBef>
              <a:spcAft>
                <a:spcPct val="0"/>
              </a:spcAft>
              <a:defRPr kumimoji="1" kern="1200">
                <a:solidFill>
                  <a:schemeClr val="dk1"/>
                </a:solidFill>
                <a:latin typeface="+mn-lt"/>
                <a:ea typeface="+mn-ea"/>
                <a:cs typeface="+mn-cs"/>
              </a:defRPr>
            </a:lvl4pPr>
            <a:lvl5pPr marL="1828800" algn="l" defTabSz="457200" rtl="0" eaLnBrk="0" fontAlgn="base" hangingPunct="0">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defRPr/>
            </a:pPr>
            <a:r>
              <a:rPr lang="zh-CN" altLang="en-US" dirty="0"/>
              <a:t>热文件</a:t>
            </a:r>
            <a:endParaRPr lang="en-US" dirty="0"/>
          </a:p>
        </p:txBody>
      </p:sp>
      <p:cxnSp>
        <p:nvCxnSpPr>
          <p:cNvPr id="14" name="Straight Arrow Connector 13"/>
          <p:cNvCxnSpPr>
            <a:stCxn id="3" idx="3"/>
          </p:cNvCxnSpPr>
          <p:nvPr/>
        </p:nvCxnSpPr>
        <p:spPr>
          <a:xfrm flipV="1">
            <a:off x="1988507" y="1999994"/>
            <a:ext cx="1728787"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1"/>
            <a:endCxn id="4" idx="3"/>
          </p:cNvCxnSpPr>
          <p:nvPr/>
        </p:nvCxnSpPr>
        <p:spPr>
          <a:xfrm flipH="1" flipV="1">
            <a:off x="5517519" y="1999994"/>
            <a:ext cx="180975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23"/>
          <p:cNvSpPr txBox="1"/>
          <p:nvPr/>
        </p:nvSpPr>
        <p:spPr>
          <a:xfrm>
            <a:off x="5923919" y="1865056"/>
            <a:ext cx="1295400" cy="339725"/>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Hot-policy</a:t>
            </a:r>
          </a:p>
        </p:txBody>
      </p:sp>
      <p:cxnSp>
        <p:nvCxnSpPr>
          <p:cNvPr id="17" name="Straight Arrow Connector 16"/>
          <p:cNvCxnSpPr>
            <a:stCxn id="4" idx="2"/>
          </p:cNvCxnSpPr>
          <p:nvPr/>
        </p:nvCxnSpPr>
        <p:spPr>
          <a:xfrm flipH="1">
            <a:off x="2502857" y="2323844"/>
            <a:ext cx="2114550" cy="987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4" idx="2"/>
            <a:endCxn id="22" idx="2"/>
          </p:cNvCxnSpPr>
          <p:nvPr/>
        </p:nvCxnSpPr>
        <p:spPr>
          <a:xfrm>
            <a:off x="4617407" y="2323844"/>
            <a:ext cx="2914650" cy="98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41"/>
          <p:cNvSpPr txBox="1"/>
          <p:nvPr/>
        </p:nvSpPr>
        <p:spPr>
          <a:xfrm>
            <a:off x="3331532" y="2906456"/>
            <a:ext cx="1536700" cy="339725"/>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faster, less</a:t>
            </a:r>
          </a:p>
        </p:txBody>
      </p:sp>
      <p:sp>
        <p:nvSpPr>
          <p:cNvPr id="20" name="TextBox 42"/>
          <p:cNvSpPr txBox="1"/>
          <p:nvPr/>
        </p:nvSpPr>
        <p:spPr>
          <a:xfrm>
            <a:off x="566107" y="2950906"/>
            <a:ext cx="1936750" cy="338138"/>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SSD, 3XD Point …</a:t>
            </a:r>
          </a:p>
        </p:txBody>
      </p:sp>
      <p:sp>
        <p:nvSpPr>
          <p:cNvPr id="21" name="TextBox 43"/>
          <p:cNvSpPr txBox="1"/>
          <p:nvPr/>
        </p:nvSpPr>
        <p:spPr>
          <a:xfrm>
            <a:off x="4855532" y="2927094"/>
            <a:ext cx="1538287" cy="338137"/>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slower, vast</a:t>
            </a:r>
          </a:p>
        </p:txBody>
      </p:sp>
      <p:sp>
        <p:nvSpPr>
          <p:cNvPr id="22" name="TextBox 44"/>
          <p:cNvSpPr txBox="1"/>
          <p:nvPr/>
        </p:nvSpPr>
        <p:spPr>
          <a:xfrm>
            <a:off x="6381119" y="2969956"/>
            <a:ext cx="2300288" cy="338138"/>
          </a:xfrm>
          <a:prstGeom prst="rect">
            <a:avLst/>
          </a:prstGeom>
          <a:noFill/>
          <a:ln>
            <a:noFill/>
          </a:ln>
        </p:spPr>
        <p:txBody>
          <a:bodyPr>
            <a:spAutoFit/>
          </a:bodyPr>
          <a:ls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SimSun" panose="02010600030101010101" pitchFamily="2" charset="-122"/>
                <a:cs typeface="+mn-cs"/>
              </a:defRPr>
            </a:lvl9pPr>
          </a:lstStyle>
          <a:p>
            <a:pPr>
              <a:defRPr/>
            </a:pPr>
            <a:r>
              <a:rPr lang="en-US" sz="1600" dirty="0">
                <a:ln w="0">
                  <a:noFill/>
                </a:ln>
                <a:effectLst>
                  <a:outerShdw blurRad="38100" dist="19050" dir="2700000" algn="tl" rotWithShape="0">
                    <a:schemeClr val="dk1">
                      <a:alpha val="40000"/>
                    </a:schemeClr>
                  </a:outerShdw>
                </a:effectLst>
                <a:latin typeface="微软雅黑"/>
                <a:ea typeface="微软雅黑"/>
                <a:cs typeface="微软雅黑"/>
              </a:rPr>
              <a:t>HDD, Tape, Archive …</a:t>
            </a:r>
          </a:p>
        </p:txBody>
      </p:sp>
      <p:sp>
        <p:nvSpPr>
          <p:cNvPr id="23" name="TextBox 22"/>
          <p:cNvSpPr txBox="1"/>
          <p:nvPr/>
        </p:nvSpPr>
        <p:spPr>
          <a:xfrm>
            <a:off x="1065179" y="4922196"/>
            <a:ext cx="8263647" cy="646331"/>
          </a:xfrm>
          <a:prstGeom prst="rect">
            <a:avLst/>
          </a:prstGeom>
          <a:noFill/>
        </p:spPr>
        <p:txBody>
          <a:bodyPr wrap="square" rtlCol="0">
            <a:spAutoFit/>
          </a:bodyPr>
          <a:lstStyle/>
          <a:p>
            <a:r>
              <a:rPr lang="zh-CN" altLang="en-US" dirty="0" smtClean="0"/>
              <a:t>如何为海量的数据文件设定</a:t>
            </a:r>
            <a:r>
              <a:rPr lang="en-US" altLang="zh-CN" dirty="0" smtClean="0"/>
              <a:t>policies</a:t>
            </a:r>
            <a:r>
              <a:rPr lang="zh-CN" altLang="en-US" dirty="0" smtClean="0"/>
              <a:t>？缺乏智能支持！</a:t>
            </a:r>
            <a:endParaRPr lang="en-US" altLang="zh-CN" dirty="0" smtClean="0"/>
          </a:p>
          <a:p>
            <a:r>
              <a:rPr lang="zh-CN" altLang="en-US" dirty="0"/>
              <a:t>采用</a:t>
            </a:r>
            <a:r>
              <a:rPr lang="en-US" altLang="zh-CN" dirty="0" smtClean="0"/>
              <a:t>Mover</a:t>
            </a:r>
            <a:r>
              <a:rPr lang="zh-CN" altLang="en-US" dirty="0" smtClean="0"/>
              <a:t>实施这些设定的</a:t>
            </a:r>
            <a:r>
              <a:rPr lang="en-US" altLang="zh-CN" dirty="0" smtClean="0"/>
              <a:t>policies</a:t>
            </a:r>
            <a:r>
              <a:rPr lang="zh-CN" altLang="en-US" dirty="0" smtClean="0"/>
              <a:t>，缺乏自动化的支持，实时性也不够好</a:t>
            </a:r>
            <a:r>
              <a:rPr lang="en-US" altLang="zh-CN" dirty="0" smtClean="0"/>
              <a:t>~</a:t>
            </a:r>
            <a:endParaRPr lang="en-US" dirty="0"/>
          </a:p>
        </p:txBody>
      </p:sp>
    </p:spTree>
    <p:extLst>
      <p:ext uri="{BB962C8B-B14F-4D97-AF65-F5344CB8AC3E}">
        <p14:creationId xmlns:p14="http://schemas.microsoft.com/office/powerpoint/2010/main" val="850612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1384</TotalTime>
  <Words>1562</Words>
  <Application>Microsoft Office PowerPoint</Application>
  <PresentationFormat>自定义</PresentationFormat>
  <Paragraphs>361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Fay Xing</dc:creator>
  <cp:lastModifiedBy>潘宇轩</cp:lastModifiedBy>
  <cp:revision>85</cp:revision>
  <dcterms:created xsi:type="dcterms:W3CDTF">2017-03-09T03:25:43Z</dcterms:created>
  <dcterms:modified xsi:type="dcterms:W3CDTF">2017-07-09T14:16:24Z</dcterms:modified>
</cp:coreProperties>
</file>