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54"/>
  </p:handoutMasterIdLst>
  <p:sldIdLst>
    <p:sldId id="410" r:id="rId3"/>
    <p:sldId id="411" r:id="rId4"/>
    <p:sldId id="541" r:id="rId5"/>
    <p:sldId id="558" r:id="rId6"/>
    <p:sldId id="587" r:id="rId7"/>
    <p:sldId id="586" r:id="rId8"/>
    <p:sldId id="540" r:id="rId9"/>
    <p:sldId id="634" r:id="rId10"/>
    <p:sldId id="619" r:id="rId11"/>
    <p:sldId id="620" r:id="rId13"/>
    <p:sldId id="621" r:id="rId14"/>
    <p:sldId id="622" r:id="rId15"/>
    <p:sldId id="623" r:id="rId16"/>
    <p:sldId id="624" r:id="rId17"/>
    <p:sldId id="625" r:id="rId18"/>
    <p:sldId id="627" r:id="rId19"/>
    <p:sldId id="628" r:id="rId20"/>
    <p:sldId id="629" r:id="rId21"/>
    <p:sldId id="630" r:id="rId22"/>
    <p:sldId id="631" r:id="rId23"/>
    <p:sldId id="632" r:id="rId24"/>
    <p:sldId id="633" r:id="rId25"/>
    <p:sldId id="560" r:id="rId26"/>
    <p:sldId id="561" r:id="rId27"/>
    <p:sldId id="565" r:id="rId28"/>
    <p:sldId id="562" r:id="rId29"/>
    <p:sldId id="563" r:id="rId30"/>
    <p:sldId id="566" r:id="rId31"/>
    <p:sldId id="567" r:id="rId32"/>
    <p:sldId id="543" r:id="rId33"/>
    <p:sldId id="568" r:id="rId34"/>
    <p:sldId id="569" r:id="rId35"/>
    <p:sldId id="570" r:id="rId36"/>
    <p:sldId id="571" r:id="rId37"/>
    <p:sldId id="572" r:id="rId38"/>
    <p:sldId id="554" r:id="rId39"/>
    <p:sldId id="573" r:id="rId40"/>
    <p:sldId id="574" r:id="rId41"/>
    <p:sldId id="575" r:id="rId42"/>
    <p:sldId id="576" r:id="rId43"/>
    <p:sldId id="577" r:id="rId44"/>
    <p:sldId id="578" r:id="rId45"/>
    <p:sldId id="579" r:id="rId46"/>
    <p:sldId id="580" r:id="rId47"/>
    <p:sldId id="581" r:id="rId48"/>
    <p:sldId id="582" r:id="rId49"/>
    <p:sldId id="583" r:id="rId50"/>
    <p:sldId id="584" r:id="rId51"/>
    <p:sldId id="585" r:id="rId52"/>
    <p:sldId id="441" r:id="rId53"/>
  </p:sldIdLst>
  <p:sldSz cx="12192000" cy="6858000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90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71A"/>
    <a:srgbClr val="005E9A"/>
    <a:srgbClr val="DCDCDC"/>
    <a:srgbClr val="333443"/>
    <a:srgbClr val="000114"/>
    <a:srgbClr val="18BEC0"/>
    <a:srgbClr val="45475B"/>
    <a:srgbClr val="01A6E0"/>
    <a:srgbClr val="2B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400" y="108"/>
      </p:cViewPr>
      <p:guideLst>
        <p:guide orient="horz" pos="2128"/>
        <p:guide pos="39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45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随着网络设备</a:t>
            </a:r>
            <a:r>
              <a:rPr lang="zh-CN" altLang="en-US"/>
              <a:t>的</a:t>
            </a:r>
            <a:r>
              <a:rPr lang="zh-CN" altLang="zh-CN"/>
              <a:t>数量不断增长，</a:t>
            </a:r>
            <a:r>
              <a:rPr lang="zh-CN" altLang="en-US"/>
              <a:t>对</a:t>
            </a:r>
            <a:r>
              <a:rPr lang="en-US" altLang="zh-CN"/>
              <a:t>IPv4</a:t>
            </a:r>
            <a:r>
              <a:rPr lang="zh-CN" altLang="zh-CN"/>
              <a:t>地址的需求</a:t>
            </a:r>
            <a:r>
              <a:rPr lang="zh-CN" altLang="en-US"/>
              <a:t>也</a:t>
            </a:r>
            <a:r>
              <a:rPr lang="zh-CN" altLang="zh-CN"/>
              <a:t>不断增</a:t>
            </a:r>
            <a:r>
              <a:rPr lang="zh-CN" altLang="en-US"/>
              <a:t>加</a:t>
            </a:r>
            <a:r>
              <a:rPr lang="zh-CN" altLang="zh-CN"/>
              <a:t>，导致</a:t>
            </a:r>
            <a:r>
              <a:rPr lang="zh-CN" altLang="en-US"/>
              <a:t>可用</a:t>
            </a:r>
            <a:r>
              <a:rPr lang="en-US" altLang="zh-CN"/>
              <a:t>IPv4</a:t>
            </a:r>
            <a:r>
              <a:rPr lang="zh-CN" altLang="zh-CN"/>
              <a:t>地址</a:t>
            </a:r>
            <a:r>
              <a:rPr lang="zh-CN" altLang="en-US"/>
              <a:t>空间</a:t>
            </a:r>
            <a:r>
              <a:rPr lang="zh-CN" altLang="zh-CN"/>
              <a:t>逐渐耗尽。解决</a:t>
            </a:r>
            <a:r>
              <a:rPr lang="en-US" altLang="zh-CN"/>
              <a:t>IPv4</a:t>
            </a:r>
            <a:r>
              <a:rPr lang="zh-CN" altLang="zh-CN"/>
              <a:t>地址枯竭问题的权宜之计是分配可重复使用的各类私网地址段</a:t>
            </a:r>
            <a:r>
              <a:rPr lang="zh-CN" altLang="en-US"/>
              <a:t>给企业内部或家庭使用</a:t>
            </a:r>
            <a:r>
              <a:rPr lang="zh-CN" altLang="zh-CN"/>
              <a:t>。</a:t>
            </a:r>
            <a:r>
              <a:rPr lang="zh-CN" altLang="en-US"/>
              <a:t>但是，私有地址不能在公网中路由，</a:t>
            </a:r>
            <a:r>
              <a:rPr lang="zh-CN" altLang="zh-CN"/>
              <a:t>即私网</a:t>
            </a:r>
            <a:r>
              <a:rPr lang="zh-CN" altLang="en-US"/>
              <a:t>主机不能</a:t>
            </a:r>
            <a:r>
              <a:rPr lang="zh-CN" altLang="zh-CN"/>
              <a:t>与公网</a:t>
            </a:r>
            <a:r>
              <a:rPr lang="zh-CN" altLang="en-US"/>
              <a:t>通信，也不能</a:t>
            </a:r>
            <a:r>
              <a:rPr lang="zh-CN" altLang="zh-CN"/>
              <a:t>通过公网与另外一个私网通信。</a:t>
            </a:r>
            <a:endParaRPr lang="en-US" altLang="zh-CN"/>
          </a:p>
          <a:p>
            <a:r>
              <a:rPr lang="en-US" altLang="zh-CN"/>
              <a:t>NAT</a:t>
            </a:r>
            <a:r>
              <a:rPr lang="zh-CN" altLang="en-US"/>
              <a:t>是将</a:t>
            </a:r>
            <a:r>
              <a:rPr lang="en-US" altLang="zh-CN"/>
              <a:t>IP</a:t>
            </a:r>
            <a:r>
              <a:rPr lang="zh-CN" altLang="en-US"/>
              <a:t>数据报文头部中的</a:t>
            </a:r>
            <a:r>
              <a:rPr lang="en-US" altLang="zh-CN"/>
              <a:t>IP</a:t>
            </a:r>
            <a:r>
              <a:rPr lang="zh-CN" altLang="en-US"/>
              <a:t>地址转换为另一个</a:t>
            </a:r>
            <a:r>
              <a:rPr lang="en-US" altLang="zh-CN"/>
              <a:t>IP</a:t>
            </a:r>
            <a:r>
              <a:rPr lang="zh-CN" altLang="en-US"/>
              <a:t>地址的过程，主要用于实现内部网络（私有</a:t>
            </a:r>
            <a:r>
              <a:rPr lang="en-US" altLang="zh-CN"/>
              <a:t>IP</a:t>
            </a:r>
            <a:r>
              <a:rPr lang="zh-CN" altLang="en-US"/>
              <a:t>地址）访问外部网络（公有</a:t>
            </a:r>
            <a:r>
              <a:rPr lang="en-US" altLang="zh-CN"/>
              <a:t>IP</a:t>
            </a:r>
            <a:r>
              <a:rPr lang="zh-CN" altLang="en-US"/>
              <a:t>地址）的功能。</a:t>
            </a:r>
            <a:r>
              <a:rPr lang="en-US" altLang="zh-CN"/>
              <a:t>NAT</a:t>
            </a:r>
            <a:r>
              <a:rPr lang="zh-CN" altLang="en-US"/>
              <a:t>一般部署在连接内网和外网的网关设备上。</a:t>
            </a:r>
            <a:r>
              <a:rPr lang="zh-CN" altLang="zh-CN"/>
              <a:t>当收到的报文源地址为私网地址、目的地址为公网地址时，</a:t>
            </a:r>
            <a:r>
              <a:rPr lang="en-US" altLang="zh-CN"/>
              <a:t>NAT</a:t>
            </a:r>
            <a:r>
              <a:rPr lang="zh-CN" altLang="en-US"/>
              <a:t>可以</a:t>
            </a:r>
            <a:r>
              <a:rPr lang="zh-CN" altLang="zh-CN"/>
              <a:t>将源私网地址转换成一个公网地址。这样公网目的地就能够收到报文，并做出响应。此外，网关上还</a:t>
            </a:r>
            <a:r>
              <a:rPr lang="zh-CN" altLang="en-US"/>
              <a:t>会</a:t>
            </a:r>
            <a:r>
              <a:rPr lang="zh-CN" altLang="zh-CN"/>
              <a:t>创建一个</a:t>
            </a:r>
            <a:r>
              <a:rPr lang="en-US" altLang="zh-CN"/>
              <a:t>NAT</a:t>
            </a:r>
            <a:r>
              <a:rPr lang="zh-CN" altLang="zh-CN"/>
              <a:t>映射表，以便判断从公网收到的报文应该发往的私网目的地址。</a:t>
            </a:r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0800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b="1" dirty="0"/>
              <a:t>display nat address-group</a:t>
            </a:r>
            <a:r>
              <a:rPr lang="en-US" altLang="zh-CN" dirty="0"/>
              <a:t> </a:t>
            </a:r>
            <a:r>
              <a:rPr lang="en-US" altLang="zh-CN" i="1" dirty="0"/>
              <a:t>group-index</a:t>
            </a:r>
            <a:r>
              <a:rPr lang="zh-CN" altLang="zh-CN" dirty="0"/>
              <a:t>命令用来查看</a:t>
            </a:r>
            <a:r>
              <a:rPr lang="en-US" altLang="zh-CN" dirty="0"/>
              <a:t>NAT</a:t>
            </a:r>
            <a:r>
              <a:rPr lang="zh-CN" altLang="zh-CN" dirty="0"/>
              <a:t>地址池配置信息。</a:t>
            </a:r>
            <a:endParaRPr lang="en-US" altLang="zh-CN" dirty="0"/>
          </a:p>
          <a:p>
            <a:pPr eaLnBrk="1" hangingPunct="1"/>
            <a:r>
              <a:rPr lang="zh-CN" altLang="zh-CN" dirty="0"/>
              <a:t>命令</a:t>
            </a:r>
            <a:r>
              <a:rPr lang="en-US" altLang="zh-CN" b="1" dirty="0"/>
              <a:t>display nat outbound</a:t>
            </a:r>
            <a:r>
              <a:rPr lang="zh-CN" altLang="zh-CN" dirty="0"/>
              <a:t>用来查看动态</a:t>
            </a:r>
            <a:r>
              <a:rPr lang="en-US" altLang="zh-CN" dirty="0"/>
              <a:t>NAT</a:t>
            </a:r>
            <a:r>
              <a:rPr lang="zh-CN" altLang="zh-CN" dirty="0"/>
              <a:t>配置信息。</a:t>
            </a:r>
            <a:endParaRPr lang="en-US" altLang="zh-CN" dirty="0"/>
          </a:p>
          <a:p>
            <a:pPr eaLnBrk="1" hangingPunct="1"/>
            <a:r>
              <a:rPr lang="zh-CN" altLang="zh-CN" dirty="0"/>
              <a:t>可以用这两条命令验证动态</a:t>
            </a:r>
            <a:r>
              <a:rPr lang="en-US" altLang="zh-CN" dirty="0"/>
              <a:t>NAT</a:t>
            </a:r>
            <a:r>
              <a:rPr lang="zh-CN" altLang="zh-CN" dirty="0"/>
              <a:t>的详细配置。在本示例中，指定接口</a:t>
            </a:r>
            <a:r>
              <a:rPr lang="en-US" altLang="zh-CN" dirty="0"/>
              <a:t>Serial1/0/0</a:t>
            </a:r>
            <a:r>
              <a:rPr lang="zh-CN" altLang="zh-CN" dirty="0"/>
              <a:t>与</a:t>
            </a:r>
            <a:r>
              <a:rPr lang="en-US" altLang="zh-CN" dirty="0"/>
              <a:t>ACL</a:t>
            </a:r>
            <a:r>
              <a:rPr lang="zh-CN" altLang="zh-CN" dirty="0"/>
              <a:t>关联在一起，并定义了用于地址转换的地址池</a:t>
            </a:r>
            <a:r>
              <a:rPr lang="en-US" altLang="zh-CN" dirty="0"/>
              <a:t>1</a:t>
            </a:r>
            <a:r>
              <a:rPr lang="zh-CN" altLang="zh-CN" dirty="0"/>
              <a:t>。参数</a:t>
            </a:r>
            <a:r>
              <a:rPr lang="en-US" altLang="zh-CN" b="1" dirty="0"/>
              <a:t>no-pat</a:t>
            </a:r>
            <a:r>
              <a:rPr lang="zh-CN" altLang="zh-CN" dirty="0"/>
              <a:t>说明没有进行端口地址转换。</a:t>
            </a:r>
            <a:endParaRPr lang="zh-CN" altLang="zh-CN" dirty="0"/>
          </a:p>
          <a:p>
            <a:pPr eaLnBrk="1" hangingPunct="1"/>
            <a:endParaRPr lang="en-US" altLang="zh-CN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b="1" dirty="0"/>
              <a:t>nat outbound</a:t>
            </a:r>
            <a:r>
              <a:rPr lang="en-US" altLang="zh-CN" dirty="0"/>
              <a:t> </a:t>
            </a:r>
            <a:r>
              <a:rPr lang="en-US" altLang="zh-CN" i="1" dirty="0" err="1"/>
              <a:t>acl</a:t>
            </a:r>
            <a:r>
              <a:rPr lang="en-US" altLang="zh-CN" i="1" dirty="0"/>
              <a:t>-number</a:t>
            </a:r>
            <a:r>
              <a:rPr lang="zh-CN" altLang="en-US" dirty="0"/>
              <a:t>命令用来配置</a:t>
            </a:r>
            <a:r>
              <a:rPr lang="en-US" altLang="zh-CN" dirty="0"/>
              <a:t>Easy-IP</a:t>
            </a:r>
            <a:r>
              <a:rPr lang="zh-CN" altLang="en-US" dirty="0"/>
              <a:t>地址转换。</a:t>
            </a:r>
            <a:r>
              <a:rPr lang="en-US" altLang="zh-CN" dirty="0"/>
              <a:t>Easy IP</a:t>
            </a:r>
            <a:r>
              <a:rPr lang="zh-CN" altLang="zh-CN" dirty="0"/>
              <a:t>的配置与动态</a:t>
            </a:r>
            <a:r>
              <a:rPr lang="en-US" altLang="zh-CN" dirty="0"/>
              <a:t>NAT</a:t>
            </a:r>
            <a:r>
              <a:rPr lang="zh-CN" altLang="zh-CN" dirty="0"/>
              <a:t>的配置类似，需要定义</a:t>
            </a:r>
            <a:r>
              <a:rPr lang="en-US" altLang="zh-CN" dirty="0"/>
              <a:t>ACL</a:t>
            </a:r>
            <a:r>
              <a:rPr lang="zh-CN" altLang="zh-CN" dirty="0"/>
              <a:t>和</a:t>
            </a:r>
            <a:r>
              <a:rPr lang="en-US" altLang="zh-CN" b="1" dirty="0"/>
              <a:t>nat outbound</a:t>
            </a:r>
            <a:r>
              <a:rPr lang="zh-CN" altLang="zh-CN" dirty="0"/>
              <a:t>命令</a:t>
            </a:r>
            <a:r>
              <a:rPr lang="zh-CN" altLang="en-US" dirty="0"/>
              <a:t>，</a:t>
            </a:r>
            <a:r>
              <a:rPr lang="zh-CN" altLang="zh-CN" dirty="0"/>
              <a:t>主要区别是</a:t>
            </a:r>
            <a:r>
              <a:rPr lang="en-US" altLang="zh-CN" dirty="0"/>
              <a:t>Easy IP</a:t>
            </a:r>
            <a:r>
              <a:rPr lang="zh-CN" altLang="zh-CN" dirty="0"/>
              <a:t>不需要配置地址池，所以</a:t>
            </a:r>
            <a:r>
              <a:rPr lang="en-US" altLang="zh-CN" b="1" dirty="0"/>
              <a:t>nat outbound</a:t>
            </a:r>
            <a:r>
              <a:rPr lang="zh-CN" altLang="zh-CN" dirty="0"/>
              <a:t>命令中不</a:t>
            </a:r>
            <a:r>
              <a:rPr lang="zh-CN" altLang="en-US" dirty="0"/>
              <a:t>需要配置</a:t>
            </a:r>
            <a:r>
              <a:rPr lang="zh-CN" altLang="zh-CN" dirty="0"/>
              <a:t>参数</a:t>
            </a:r>
            <a:r>
              <a:rPr lang="en-US" altLang="zh-CN" b="1" dirty="0"/>
              <a:t>address-group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r>
              <a:rPr lang="zh-CN" altLang="zh-CN" dirty="0"/>
              <a:t>在本示例中，命令</a:t>
            </a:r>
            <a:r>
              <a:rPr lang="en-US" altLang="zh-CN" b="1" dirty="0"/>
              <a:t>nat outbound 2000</a:t>
            </a:r>
            <a:r>
              <a:rPr lang="zh-CN" altLang="zh-CN" dirty="0"/>
              <a:t>表示</a:t>
            </a:r>
            <a:r>
              <a:rPr lang="zh-CN" altLang="en-US" dirty="0"/>
              <a:t>对</a:t>
            </a:r>
            <a:r>
              <a:rPr lang="en-US" altLang="zh-CN" dirty="0"/>
              <a:t>ACL 2000</a:t>
            </a:r>
            <a:r>
              <a:rPr lang="zh-CN" altLang="zh-CN" dirty="0"/>
              <a:t>定义的地址段</a:t>
            </a:r>
            <a:r>
              <a:rPr lang="zh-CN" altLang="en-US" dirty="0"/>
              <a:t>进行地址转换，并且直接使用</a:t>
            </a:r>
            <a:r>
              <a:rPr lang="en-US" altLang="zh-CN" dirty="0"/>
              <a:t>Serial1/0/0</a:t>
            </a:r>
            <a:r>
              <a:rPr lang="zh-CN" altLang="en-US" dirty="0"/>
              <a:t>接口的</a:t>
            </a:r>
            <a:r>
              <a:rPr lang="en-US" altLang="zh-CN" dirty="0"/>
              <a:t>IP</a:t>
            </a:r>
            <a:r>
              <a:rPr lang="zh-CN" altLang="en-US" dirty="0"/>
              <a:t>地址作为</a:t>
            </a:r>
            <a:r>
              <a:rPr lang="en-US" altLang="zh-CN" dirty="0"/>
              <a:t>NAT</a:t>
            </a:r>
            <a:r>
              <a:rPr lang="zh-CN" altLang="en-US" dirty="0"/>
              <a:t>转换后的地址。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zh-CN" dirty="0"/>
              <a:t>命令</a:t>
            </a:r>
            <a:r>
              <a:rPr lang="en-US" altLang="zh-CN" b="1" dirty="0"/>
              <a:t>display nat outbound</a:t>
            </a:r>
            <a:r>
              <a:rPr lang="zh-CN" altLang="zh-CN" dirty="0"/>
              <a:t>用于查看命令</a:t>
            </a:r>
            <a:r>
              <a:rPr lang="en-US" altLang="zh-CN" b="1" dirty="0"/>
              <a:t>nat outbound</a:t>
            </a:r>
            <a:r>
              <a:rPr lang="zh-CN" altLang="zh-CN" dirty="0"/>
              <a:t>的配置结果。</a:t>
            </a:r>
            <a:endParaRPr lang="en-US" altLang="zh-CN" dirty="0"/>
          </a:p>
          <a:p>
            <a:pPr eaLnBrk="1" hangingPunct="1"/>
            <a:r>
              <a:rPr lang="en-US" altLang="zh-CN" dirty="0"/>
              <a:t>Address-group/IP/Interface</a:t>
            </a:r>
            <a:r>
              <a:rPr lang="zh-CN" altLang="en-US" dirty="0"/>
              <a:t>表项表明</a:t>
            </a:r>
            <a:r>
              <a:rPr lang="zh-CN" altLang="zh-CN" dirty="0"/>
              <a:t>接口和</a:t>
            </a:r>
            <a:r>
              <a:rPr lang="en-US" altLang="zh-CN" dirty="0"/>
              <a:t>ACL</a:t>
            </a:r>
            <a:r>
              <a:rPr lang="zh-CN" altLang="zh-CN" dirty="0"/>
              <a:t>已经关联</a:t>
            </a:r>
            <a:r>
              <a:rPr lang="zh-CN" altLang="en-US" dirty="0"/>
              <a:t>成功，</a:t>
            </a:r>
            <a:r>
              <a:rPr lang="en-US" altLang="zh-CN" dirty="0"/>
              <a:t>type</a:t>
            </a:r>
            <a:r>
              <a:rPr lang="zh-CN" altLang="en-US" dirty="0"/>
              <a:t>表项</a:t>
            </a:r>
            <a:r>
              <a:rPr lang="zh-CN" altLang="zh-CN" dirty="0"/>
              <a:t>表明</a:t>
            </a:r>
            <a:r>
              <a:rPr lang="en-US" altLang="zh-CN" dirty="0"/>
              <a:t>Easy IP</a:t>
            </a:r>
            <a:r>
              <a:rPr lang="zh-CN" altLang="zh-CN" dirty="0"/>
              <a:t>已经配置成功。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b="1" dirty="0"/>
              <a:t>nat server</a:t>
            </a:r>
            <a:r>
              <a:rPr lang="en-US" altLang="zh-CN" i="1" dirty="0"/>
              <a:t> </a:t>
            </a:r>
            <a:r>
              <a:rPr lang="en-US" altLang="zh-CN" dirty="0"/>
              <a:t>[ </a:t>
            </a:r>
            <a:r>
              <a:rPr lang="en-US" altLang="zh-CN" b="1" dirty="0"/>
              <a:t>protocol</a:t>
            </a:r>
            <a:r>
              <a:rPr lang="en-US" altLang="zh-CN" i="1" dirty="0"/>
              <a:t> </a:t>
            </a:r>
            <a:r>
              <a:rPr lang="en-US" altLang="zh-CN" dirty="0"/>
              <a:t>{</a:t>
            </a:r>
            <a:r>
              <a:rPr lang="en-US" altLang="zh-CN" i="1" dirty="0"/>
              <a:t>protocol-number</a:t>
            </a:r>
            <a:r>
              <a:rPr lang="en-US" altLang="zh-CN" dirty="0"/>
              <a:t> | </a:t>
            </a:r>
            <a:r>
              <a:rPr lang="en-US" altLang="zh-CN" dirty="0" err="1"/>
              <a:t>icmp</a:t>
            </a:r>
            <a:r>
              <a:rPr lang="en-US" altLang="zh-CN" dirty="0"/>
              <a:t> | </a:t>
            </a:r>
            <a:r>
              <a:rPr lang="en-US" altLang="zh-CN" dirty="0" err="1"/>
              <a:t>tcp</a:t>
            </a:r>
            <a:r>
              <a:rPr lang="en-US" altLang="zh-CN" dirty="0"/>
              <a:t> | </a:t>
            </a:r>
            <a:r>
              <a:rPr lang="en-US" altLang="zh-CN" dirty="0" err="1"/>
              <a:t>udp</a:t>
            </a:r>
            <a:r>
              <a:rPr lang="en-US" altLang="zh-CN" dirty="0"/>
              <a:t>} </a:t>
            </a:r>
            <a:r>
              <a:rPr lang="en-US" altLang="zh-CN" b="1" dirty="0"/>
              <a:t>global</a:t>
            </a:r>
            <a:r>
              <a:rPr lang="en-US" altLang="zh-CN" i="1" dirty="0"/>
              <a:t> </a:t>
            </a:r>
            <a:r>
              <a:rPr lang="en-US" altLang="zh-CN" dirty="0"/>
              <a:t>{ </a:t>
            </a:r>
            <a:r>
              <a:rPr lang="en-US" altLang="zh-CN" i="1" dirty="0"/>
              <a:t>global-address</a:t>
            </a:r>
            <a:r>
              <a:rPr lang="en-US" altLang="zh-CN" dirty="0"/>
              <a:t> | current-interface</a:t>
            </a:r>
            <a:r>
              <a:rPr lang="en-US" altLang="zh-CN" i="1" dirty="0"/>
              <a:t> global-port</a:t>
            </a:r>
            <a:r>
              <a:rPr lang="en-US" altLang="zh-CN" dirty="0"/>
              <a:t>} </a:t>
            </a:r>
            <a:r>
              <a:rPr lang="en-US" altLang="zh-CN" b="1" dirty="0"/>
              <a:t>inside</a:t>
            </a:r>
            <a:r>
              <a:rPr lang="en-US" altLang="zh-CN" i="1" dirty="0"/>
              <a:t> </a:t>
            </a:r>
            <a:r>
              <a:rPr lang="en-US" altLang="zh-CN" dirty="0"/>
              <a:t>{</a:t>
            </a:r>
            <a:r>
              <a:rPr lang="en-US" altLang="zh-CN" i="1" dirty="0"/>
              <a:t>host-address</a:t>
            </a:r>
            <a:r>
              <a:rPr lang="en-US" altLang="zh-CN" dirty="0"/>
              <a:t> </a:t>
            </a:r>
            <a:r>
              <a:rPr lang="en-US" altLang="zh-CN" i="1" dirty="0"/>
              <a:t>host-port </a:t>
            </a:r>
            <a:r>
              <a:rPr lang="en-US" altLang="zh-CN" dirty="0"/>
              <a:t>} </a:t>
            </a:r>
            <a:r>
              <a:rPr lang="en-US" altLang="zh-CN" b="1" dirty="0" err="1"/>
              <a:t>vpn</a:t>
            </a:r>
            <a:r>
              <a:rPr lang="en-US" altLang="zh-CN" b="1" dirty="0"/>
              <a:t>-instance</a:t>
            </a:r>
            <a:r>
              <a:rPr lang="en-US" altLang="zh-CN" i="1" dirty="0"/>
              <a:t> </a:t>
            </a:r>
            <a:r>
              <a:rPr lang="en-US" altLang="zh-CN" i="1" dirty="0" err="1"/>
              <a:t>vpn</a:t>
            </a:r>
            <a:r>
              <a:rPr lang="en-US" altLang="zh-CN" i="1" dirty="0"/>
              <a:t>-instance-name</a:t>
            </a:r>
            <a:r>
              <a:rPr lang="en-US" altLang="zh-CN" dirty="0"/>
              <a:t> </a:t>
            </a:r>
            <a:r>
              <a:rPr lang="en-US" altLang="zh-CN" b="1" dirty="0" err="1"/>
              <a:t>acl</a:t>
            </a:r>
            <a:r>
              <a:rPr lang="en-US" altLang="zh-CN" i="1" dirty="0"/>
              <a:t> </a:t>
            </a:r>
            <a:r>
              <a:rPr lang="en-US" altLang="zh-CN" i="1" dirty="0" err="1"/>
              <a:t>acl</a:t>
            </a:r>
            <a:r>
              <a:rPr lang="en-US" altLang="zh-CN" i="1" dirty="0"/>
              <a:t>-number</a:t>
            </a:r>
            <a:r>
              <a:rPr lang="en-US" altLang="zh-CN" dirty="0"/>
              <a:t> </a:t>
            </a:r>
            <a:r>
              <a:rPr lang="en-US" altLang="zh-CN" b="1" dirty="0"/>
              <a:t>description</a:t>
            </a:r>
            <a:r>
              <a:rPr lang="en-US" altLang="zh-CN" i="1" dirty="0"/>
              <a:t> </a:t>
            </a:r>
            <a:r>
              <a:rPr lang="en-US" altLang="zh-CN" i="1" dirty="0" err="1"/>
              <a:t>description</a:t>
            </a:r>
            <a:r>
              <a:rPr lang="en-US" altLang="zh-CN" dirty="0"/>
              <a:t> ]</a:t>
            </a:r>
            <a:r>
              <a:rPr lang="zh-CN" altLang="en-US" dirty="0"/>
              <a:t>命令用来定义一个内部服务器的映射表，外部用户可以通过公网地址和端口来访问内部服务器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r>
              <a:rPr lang="zh-CN" altLang="zh-CN" dirty="0"/>
              <a:t>参数</a:t>
            </a:r>
            <a:r>
              <a:rPr lang="en-US" altLang="zh-CN" dirty="0"/>
              <a:t>protocol</a:t>
            </a:r>
            <a:r>
              <a:rPr lang="zh-CN" altLang="zh-CN" dirty="0"/>
              <a:t>指定一个需要地址转换的协议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r>
              <a:rPr lang="zh-CN" altLang="zh-CN" dirty="0"/>
              <a:t>参数</a:t>
            </a:r>
            <a:r>
              <a:rPr lang="en-US" altLang="zh-CN" i="1" dirty="0"/>
              <a:t>global-address</a:t>
            </a:r>
            <a:r>
              <a:rPr lang="zh-CN" altLang="zh-CN" dirty="0"/>
              <a:t>指定需要转换的公网地址；</a:t>
            </a:r>
            <a:endParaRPr lang="en-US" altLang="zh-CN" dirty="0"/>
          </a:p>
          <a:p>
            <a:pPr eaLnBrk="1" hangingPunct="1"/>
            <a:r>
              <a:rPr lang="zh-CN" altLang="zh-CN" dirty="0"/>
              <a:t>参数</a:t>
            </a:r>
            <a:r>
              <a:rPr lang="en-US" altLang="zh-CN" dirty="0"/>
              <a:t>inside</a:t>
            </a:r>
            <a:r>
              <a:rPr lang="zh-CN" altLang="zh-CN" dirty="0"/>
              <a:t>指定内网服务器的地址。</a:t>
            </a:r>
            <a:endParaRPr lang="en-US" altLang="zh-CN" dirty="0"/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44008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b="1" dirty="0"/>
              <a:t>display nat server</a:t>
            </a:r>
            <a:r>
              <a:rPr lang="zh-CN" altLang="zh-CN" dirty="0"/>
              <a:t>命令用于查看详细的</a:t>
            </a:r>
            <a:r>
              <a:rPr lang="en-US" altLang="zh-CN" dirty="0"/>
              <a:t>NAT</a:t>
            </a:r>
            <a:r>
              <a:rPr lang="zh-CN" altLang="zh-CN" dirty="0"/>
              <a:t>服务器配置结果。</a:t>
            </a:r>
            <a:endParaRPr lang="en-US" altLang="zh-CN" dirty="0"/>
          </a:p>
          <a:p>
            <a:pPr eaLnBrk="1" hangingPunct="1"/>
            <a:r>
              <a:rPr lang="zh-CN" altLang="zh-CN" dirty="0"/>
              <a:t>可以通过此命令验证地址转换的接口、全局和内部</a:t>
            </a:r>
            <a:r>
              <a:rPr lang="en-US" altLang="zh-CN" dirty="0"/>
              <a:t>IP</a:t>
            </a:r>
            <a:r>
              <a:rPr lang="zh-CN" altLang="zh-CN" dirty="0"/>
              <a:t>地址以及关联的端口号。在本示例中，全局地址</a:t>
            </a:r>
            <a:r>
              <a:rPr lang="en-US" altLang="zh-CN" dirty="0"/>
              <a:t>202.10.10.1</a:t>
            </a:r>
            <a:r>
              <a:rPr lang="zh-CN" altLang="zh-CN" dirty="0"/>
              <a:t>和关联的端口号</a:t>
            </a:r>
            <a:r>
              <a:rPr lang="en-US" altLang="zh-CN" dirty="0"/>
              <a:t>80</a:t>
            </a:r>
            <a:r>
              <a:rPr lang="zh-CN" altLang="zh-CN" dirty="0"/>
              <a:t>（</a:t>
            </a:r>
            <a:r>
              <a:rPr lang="en-US" altLang="zh-CN" dirty="0"/>
              <a:t>www</a:t>
            </a:r>
            <a:r>
              <a:rPr lang="zh-CN" altLang="zh-CN" dirty="0"/>
              <a:t>）分别被转换成内部服务器地址</a:t>
            </a:r>
            <a:r>
              <a:rPr lang="en-US" altLang="zh-CN" dirty="0"/>
              <a:t>192.168.1.1</a:t>
            </a:r>
            <a:r>
              <a:rPr lang="zh-CN" altLang="zh-CN" dirty="0"/>
              <a:t>和端口号</a:t>
            </a:r>
            <a:r>
              <a:rPr lang="en-US" altLang="zh-CN" dirty="0"/>
              <a:t>8080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/>
            <a:endParaRPr lang="zh-CN" altLang="en-US" i="1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/>
          <a:lstStyle/>
          <a:p>
            <a:pPr eaLnBrk="1" hangingPunct="1">
              <a:defRPr/>
            </a:pPr>
            <a:r>
              <a:rPr lang="en-US" altLang="zh-CN" dirty="0"/>
              <a:t>NAT</a:t>
            </a:r>
            <a:r>
              <a:rPr lang="zh-CN" altLang="zh-CN" dirty="0"/>
              <a:t>的实现方式有多种，适用于不同的场景。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kern="0" dirty="0">
                <a:cs typeface="Arial" panose="020B0604020202020204" pitchFamily="34" charset="0"/>
              </a:rPr>
              <a:t>静态</a:t>
            </a:r>
            <a:r>
              <a:rPr lang="en-US" altLang="zh-CN" kern="0" dirty="0">
                <a:cs typeface="Arial" panose="020B0604020202020204" pitchFamily="34" charset="0"/>
              </a:rPr>
              <a:t>NAT</a:t>
            </a:r>
            <a:r>
              <a:rPr lang="zh-CN" altLang="en-US" kern="0" dirty="0">
                <a:cs typeface="Arial" panose="020B0604020202020204" pitchFamily="34" charset="0"/>
              </a:rPr>
              <a:t>实现了私有地址和公有地址的一对一映射。</a:t>
            </a:r>
            <a:r>
              <a:rPr lang="zh-CN" altLang="zh-CN" dirty="0"/>
              <a:t>如果希望一台主机优先使用某个关联地址，或者想要外部网络使用一个指定的公网地址访问内部服务器时，可以使用静态</a:t>
            </a:r>
            <a:r>
              <a:rPr lang="en-US" altLang="zh-CN" dirty="0"/>
              <a:t>NAT</a:t>
            </a:r>
            <a:r>
              <a:rPr lang="zh-CN" altLang="zh-CN" dirty="0"/>
              <a:t>。</a:t>
            </a:r>
            <a:r>
              <a:rPr lang="zh-CN" altLang="en-US" dirty="0"/>
              <a:t>但是</a:t>
            </a:r>
            <a:r>
              <a:rPr lang="zh-CN" altLang="zh-CN" dirty="0"/>
              <a:t>在大型网络中，这种一对一的</a:t>
            </a:r>
            <a:r>
              <a:rPr lang="en-US" altLang="zh-CN" dirty="0"/>
              <a:t>IP</a:t>
            </a:r>
            <a:r>
              <a:rPr lang="zh-CN" altLang="zh-CN" dirty="0"/>
              <a:t>地址映射无法缓解</a:t>
            </a:r>
            <a:r>
              <a:rPr lang="zh-CN" altLang="en-US" dirty="0"/>
              <a:t>公用</a:t>
            </a:r>
            <a:r>
              <a:rPr lang="zh-CN" altLang="zh-CN" dirty="0"/>
              <a:t>地址短缺的问题。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zh-CN" dirty="0"/>
              <a:t>在本示例中，源地址为</a:t>
            </a:r>
            <a:r>
              <a:rPr lang="en-US" altLang="zh-CN" dirty="0"/>
              <a:t>192.168.1.1</a:t>
            </a:r>
            <a:r>
              <a:rPr lang="zh-CN" altLang="zh-CN" dirty="0"/>
              <a:t>的报文需要发往公网地址</a:t>
            </a:r>
            <a:r>
              <a:rPr lang="en-US" altLang="zh-CN" dirty="0"/>
              <a:t>100.1.1.1</a:t>
            </a:r>
            <a:r>
              <a:rPr lang="zh-CN" altLang="zh-CN" dirty="0"/>
              <a:t>。</a:t>
            </a:r>
            <a:r>
              <a:rPr lang="zh-CN" altLang="en-US" dirty="0"/>
              <a:t>在</a:t>
            </a:r>
            <a:r>
              <a:rPr lang="zh-CN" altLang="zh-CN" dirty="0"/>
              <a:t>网关</a:t>
            </a:r>
            <a:r>
              <a:rPr lang="en-US" altLang="zh-CN" dirty="0"/>
              <a:t>RTA</a:t>
            </a:r>
            <a:r>
              <a:rPr lang="zh-CN" altLang="en-US" dirty="0"/>
              <a:t>上配置了</a:t>
            </a:r>
            <a:r>
              <a:rPr lang="zh-CN" altLang="zh-CN" dirty="0"/>
              <a:t>一</a:t>
            </a:r>
            <a:r>
              <a:rPr lang="zh-CN" altLang="en-US" dirty="0"/>
              <a:t>个</a:t>
            </a:r>
            <a:r>
              <a:rPr lang="zh-CN" altLang="zh-CN" dirty="0"/>
              <a:t>私网地址</a:t>
            </a:r>
            <a:r>
              <a:rPr lang="en-US" altLang="zh-CN" dirty="0"/>
              <a:t>192.168.1.1</a:t>
            </a:r>
            <a:r>
              <a:rPr lang="zh-CN" altLang="zh-CN" dirty="0"/>
              <a:t>到公网地址</a:t>
            </a:r>
            <a:r>
              <a:rPr lang="en-US" altLang="zh-CN" dirty="0"/>
              <a:t>200.10.10.1</a:t>
            </a:r>
            <a:r>
              <a:rPr lang="zh-CN" altLang="zh-CN" dirty="0"/>
              <a:t>的映射。</a:t>
            </a:r>
            <a:r>
              <a:rPr lang="zh-CN" altLang="en-US" dirty="0"/>
              <a:t>当</a:t>
            </a:r>
            <a:r>
              <a:rPr lang="zh-CN" altLang="zh-CN" dirty="0"/>
              <a:t>网关</a:t>
            </a:r>
            <a:r>
              <a:rPr lang="zh-CN" altLang="en-US" dirty="0"/>
              <a:t>收到主机</a:t>
            </a:r>
            <a:r>
              <a:rPr lang="en-US" altLang="zh-CN" dirty="0"/>
              <a:t>A</a:t>
            </a:r>
            <a:r>
              <a:rPr lang="zh-CN" altLang="en-US" dirty="0"/>
              <a:t>发送的数据包后，会</a:t>
            </a:r>
            <a:r>
              <a:rPr lang="zh-CN" altLang="zh-CN" dirty="0"/>
              <a:t>先将报文中的源地址</a:t>
            </a:r>
            <a:r>
              <a:rPr lang="en-US" altLang="zh-CN" dirty="0"/>
              <a:t>192.168.1.1</a:t>
            </a:r>
            <a:r>
              <a:rPr lang="zh-CN" altLang="zh-CN" dirty="0"/>
              <a:t>转换为</a:t>
            </a:r>
            <a:r>
              <a:rPr lang="en-US" altLang="zh-CN" dirty="0"/>
              <a:t>200.10.10.1</a:t>
            </a:r>
            <a:r>
              <a:rPr lang="zh-CN" altLang="zh-CN" dirty="0"/>
              <a:t>，然后转发报文到目的设备。目的设备</a:t>
            </a:r>
            <a:r>
              <a:rPr lang="zh-CN" altLang="en-US" dirty="0"/>
              <a:t>回复的报文</a:t>
            </a:r>
            <a:r>
              <a:rPr lang="zh-CN" altLang="zh-CN" dirty="0"/>
              <a:t>目的地址是</a:t>
            </a:r>
            <a:r>
              <a:rPr lang="en-US" altLang="zh-CN" dirty="0"/>
              <a:t>200.10.10.1</a:t>
            </a:r>
            <a:r>
              <a:rPr lang="zh-CN" altLang="zh-CN" dirty="0"/>
              <a:t>。</a:t>
            </a:r>
            <a:r>
              <a:rPr lang="zh-CN" altLang="en-US" dirty="0"/>
              <a:t>当</a:t>
            </a:r>
            <a:r>
              <a:rPr lang="zh-CN" altLang="zh-CN" dirty="0"/>
              <a:t>网关收到</a:t>
            </a:r>
            <a:r>
              <a:rPr lang="zh-CN" altLang="en-US" dirty="0"/>
              <a:t>回复</a:t>
            </a:r>
            <a:r>
              <a:rPr lang="zh-CN" altLang="zh-CN" dirty="0"/>
              <a:t>报文后，</a:t>
            </a:r>
            <a:r>
              <a:rPr lang="zh-CN" altLang="en-US" dirty="0"/>
              <a:t>也会</a:t>
            </a:r>
            <a:r>
              <a:rPr lang="zh-CN" altLang="zh-CN" dirty="0"/>
              <a:t>执行静态地址转换，将</a:t>
            </a:r>
            <a:r>
              <a:rPr lang="en-US" altLang="zh-CN" dirty="0"/>
              <a:t>200.10.10.1</a:t>
            </a:r>
            <a:r>
              <a:rPr lang="zh-CN" altLang="zh-CN" dirty="0"/>
              <a:t>转换成</a:t>
            </a:r>
            <a:r>
              <a:rPr lang="en-US" altLang="zh-CN" dirty="0"/>
              <a:t>192.168.1.1</a:t>
            </a:r>
            <a:r>
              <a:rPr lang="zh-CN" altLang="zh-CN" dirty="0"/>
              <a:t>，然后转发报文到主机</a:t>
            </a:r>
            <a:r>
              <a:rPr lang="en-US" altLang="zh-CN" dirty="0"/>
              <a:t>A</a:t>
            </a:r>
            <a:r>
              <a:rPr lang="zh-CN" altLang="zh-CN" dirty="0"/>
              <a:t>。</a:t>
            </a:r>
            <a:r>
              <a:rPr lang="zh-CN" altLang="en-US" dirty="0"/>
              <a:t>和主机</a:t>
            </a:r>
            <a:r>
              <a:rPr lang="en-US" altLang="zh-CN" dirty="0"/>
              <a:t>A</a:t>
            </a:r>
            <a:r>
              <a:rPr lang="zh-CN" altLang="en-US" dirty="0"/>
              <a:t>在同一个网络中其他主机，如主机</a:t>
            </a:r>
            <a:r>
              <a:rPr lang="en-US" altLang="zh-CN" dirty="0"/>
              <a:t>B</a:t>
            </a:r>
            <a:r>
              <a:rPr lang="zh-CN" altLang="en-US" dirty="0"/>
              <a:t>，访问公网的过程也需要网关</a:t>
            </a:r>
            <a:r>
              <a:rPr lang="en-US" altLang="zh-CN" dirty="0"/>
              <a:t>RTA</a:t>
            </a:r>
            <a:r>
              <a:rPr lang="zh-CN" altLang="en-US" dirty="0"/>
              <a:t>做静态</a:t>
            </a:r>
            <a:r>
              <a:rPr lang="en-US" altLang="zh-CN" dirty="0"/>
              <a:t>NAT</a:t>
            </a:r>
            <a:r>
              <a:rPr lang="zh-CN" altLang="en-US" dirty="0"/>
              <a:t>转换。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latinLnBrk="0" hangingPunct="1"/>
            <a:r>
              <a:rPr lang="zh-CN" altLang="zh-CN" dirty="0"/>
              <a:t>动态</a:t>
            </a:r>
            <a:r>
              <a:rPr lang="en-US" altLang="zh-CN" dirty="0"/>
              <a:t>NAT</a:t>
            </a:r>
            <a:r>
              <a:rPr lang="zh-CN" altLang="en-US" dirty="0"/>
              <a:t>通过</a:t>
            </a:r>
            <a:r>
              <a:rPr lang="zh-CN" altLang="zh-CN" dirty="0"/>
              <a:t>使用地址池来实现。</a:t>
            </a:r>
            <a:endParaRPr lang="en-US" altLang="zh-CN" dirty="0"/>
          </a:p>
          <a:p>
            <a:pPr eaLnBrk="1" latinLnBrk="0" hangingPunct="1"/>
            <a:r>
              <a:rPr lang="zh-CN" altLang="zh-CN" dirty="0"/>
              <a:t>本示例</a:t>
            </a:r>
            <a:r>
              <a:rPr lang="zh-CN" altLang="en-US" dirty="0"/>
              <a:t>中，当</a:t>
            </a:r>
            <a:r>
              <a:rPr lang="zh-CN" altLang="zh-CN" dirty="0"/>
              <a:t>内部主机</a:t>
            </a:r>
            <a:r>
              <a:rPr lang="en-US" altLang="zh-CN" dirty="0"/>
              <a:t>A</a:t>
            </a:r>
            <a:r>
              <a:rPr lang="zh-CN" altLang="en-US" dirty="0"/>
              <a:t>和主机</a:t>
            </a:r>
            <a:r>
              <a:rPr lang="en-US" altLang="zh-CN" dirty="0"/>
              <a:t>B</a:t>
            </a:r>
            <a:r>
              <a:rPr lang="zh-CN" altLang="zh-CN" dirty="0"/>
              <a:t>需要与公网中的目的</a:t>
            </a:r>
            <a:r>
              <a:rPr lang="zh-CN" altLang="en-US" dirty="0"/>
              <a:t>主机</a:t>
            </a:r>
            <a:r>
              <a:rPr lang="zh-CN" altLang="zh-CN" dirty="0"/>
              <a:t>通信</a:t>
            </a:r>
            <a:r>
              <a:rPr lang="zh-CN" altLang="en-US" dirty="0"/>
              <a:t>时</a:t>
            </a:r>
            <a:r>
              <a:rPr lang="zh-CN" altLang="zh-CN" dirty="0"/>
              <a:t>，</a:t>
            </a:r>
            <a:r>
              <a:rPr lang="zh-CN" altLang="en-US" dirty="0"/>
              <a:t>网关</a:t>
            </a:r>
            <a:r>
              <a:rPr lang="en-US" altLang="zh-CN" dirty="0"/>
              <a:t>RTA</a:t>
            </a:r>
            <a:r>
              <a:rPr lang="zh-CN" altLang="en-US" dirty="0"/>
              <a:t>会从配置的</a:t>
            </a:r>
            <a:r>
              <a:rPr lang="zh-CN" altLang="zh-CN" dirty="0"/>
              <a:t>公网地址池中</a:t>
            </a:r>
            <a:r>
              <a:rPr lang="zh-CN" altLang="en-US" dirty="0"/>
              <a:t>选择一个</a:t>
            </a:r>
            <a:r>
              <a:rPr lang="zh-CN" altLang="zh-CN" dirty="0"/>
              <a:t>未使用的公网地址</a:t>
            </a:r>
            <a:r>
              <a:rPr lang="zh-CN" altLang="en-US" dirty="0"/>
              <a:t>与之做映射</a:t>
            </a:r>
            <a:r>
              <a:rPr lang="zh-CN" altLang="zh-CN" dirty="0"/>
              <a:t>。每台主机都</a:t>
            </a:r>
            <a:r>
              <a:rPr lang="zh-CN" altLang="en-US" dirty="0"/>
              <a:t>会</a:t>
            </a:r>
            <a:r>
              <a:rPr lang="zh-CN" altLang="zh-CN" dirty="0"/>
              <a:t>分配到地址池中的一个唯一地址。当不需要此连接时，</a:t>
            </a:r>
            <a:r>
              <a:rPr lang="zh-CN" altLang="en-US" dirty="0"/>
              <a:t>对应的</a:t>
            </a:r>
            <a:r>
              <a:rPr lang="zh-CN" altLang="zh-CN" dirty="0"/>
              <a:t>地址映射将</a:t>
            </a:r>
            <a:r>
              <a:rPr lang="zh-CN" altLang="en-US" dirty="0"/>
              <a:t>会</a:t>
            </a:r>
            <a:r>
              <a:rPr lang="zh-CN" altLang="zh-CN" dirty="0"/>
              <a:t>被删除，公网地址</a:t>
            </a:r>
            <a:r>
              <a:rPr lang="zh-CN" altLang="en-US" dirty="0"/>
              <a:t>也会被</a:t>
            </a:r>
            <a:r>
              <a:rPr lang="zh-CN" altLang="zh-CN" dirty="0"/>
              <a:t>恢复到地址池中待用。</a:t>
            </a:r>
            <a:r>
              <a:rPr lang="zh-CN" altLang="en-US" dirty="0"/>
              <a:t>当</a:t>
            </a:r>
            <a:r>
              <a:rPr lang="zh-CN" altLang="zh-CN" dirty="0"/>
              <a:t>网关收到</a:t>
            </a:r>
            <a:r>
              <a:rPr lang="zh-CN" altLang="en-US" dirty="0"/>
              <a:t>回复</a:t>
            </a:r>
            <a:r>
              <a:rPr lang="zh-CN" altLang="zh-CN" dirty="0"/>
              <a:t>报文后</a:t>
            </a:r>
            <a:r>
              <a:rPr lang="zh-CN" altLang="en-US" dirty="0"/>
              <a:t>，会根据之前的映射再次进行转换之后转发给对应主机。</a:t>
            </a:r>
            <a:endParaRPr lang="zh-CN" altLang="zh-CN" dirty="0"/>
          </a:p>
          <a:p>
            <a:pPr eaLnBrk="1" latinLnBrk="0" hangingPunct="1"/>
            <a:r>
              <a:rPr lang="zh-CN" altLang="en-US" dirty="0"/>
              <a:t>动态</a:t>
            </a:r>
            <a:r>
              <a:rPr lang="en-US" altLang="zh-CN" dirty="0"/>
              <a:t>NAT</a:t>
            </a:r>
            <a:r>
              <a:rPr lang="zh-CN" altLang="en-US" dirty="0"/>
              <a:t>地址池中的地址用尽以后，只能等待被占用的公用</a:t>
            </a:r>
            <a:r>
              <a:rPr lang="en-US" altLang="zh-CN" dirty="0"/>
              <a:t>IP</a:t>
            </a:r>
            <a:r>
              <a:rPr lang="zh-CN" altLang="en-US" dirty="0"/>
              <a:t>被释放后，其他主机才能使用它来访问公网。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/>
          <a:lstStyle/>
          <a:p>
            <a:pPr marL="196850" indent="-252730" defTabSz="802005" eaLnBrk="1" hangingPunct="1"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网络地址端口转换</a:t>
            </a:r>
            <a:r>
              <a:rPr lang="en-US" altLang="zh-CN" dirty="0"/>
              <a:t>NAPT</a:t>
            </a:r>
            <a:r>
              <a:rPr lang="zh-CN" altLang="en-US" dirty="0"/>
              <a:t>（</a:t>
            </a:r>
            <a:r>
              <a:rPr lang="en-US" altLang="zh-CN" dirty="0"/>
              <a:t>Network Address Port Translation</a:t>
            </a:r>
            <a:r>
              <a:rPr lang="zh-CN" altLang="en-US" dirty="0"/>
              <a:t>）允许多个内部地址映射到同一个公有地址的不同端口。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本例中，</a:t>
            </a:r>
            <a:r>
              <a:rPr lang="en-US" altLang="zh-CN" dirty="0"/>
              <a:t>RTA</a:t>
            </a:r>
            <a:r>
              <a:rPr lang="zh-CN" altLang="zh-CN" dirty="0"/>
              <a:t>收到一个私网主机</a:t>
            </a:r>
            <a:r>
              <a:rPr lang="zh-CN" altLang="en-US" dirty="0"/>
              <a:t>发送的报文，</a:t>
            </a:r>
            <a:r>
              <a:rPr lang="zh-CN" altLang="zh-CN" dirty="0"/>
              <a:t>源</a:t>
            </a:r>
            <a:r>
              <a:rPr lang="en-US" altLang="zh-CN" dirty="0"/>
              <a:t>IP</a:t>
            </a:r>
            <a:r>
              <a:rPr lang="zh-CN" altLang="zh-CN" dirty="0"/>
              <a:t>地址是</a:t>
            </a:r>
            <a:r>
              <a:rPr lang="en-US" altLang="zh-CN" dirty="0"/>
              <a:t>192.168.1.1</a:t>
            </a:r>
            <a:r>
              <a:rPr lang="zh-CN" altLang="zh-CN" dirty="0"/>
              <a:t>，源端口号是</a:t>
            </a:r>
            <a:r>
              <a:rPr lang="en-US" altLang="zh-CN" dirty="0"/>
              <a:t>1025</a:t>
            </a:r>
            <a:r>
              <a:rPr lang="zh-CN" altLang="en-US" dirty="0"/>
              <a:t>，目的</a:t>
            </a:r>
            <a:r>
              <a:rPr lang="en-US" altLang="zh-CN" dirty="0"/>
              <a:t>IP</a:t>
            </a:r>
            <a:r>
              <a:rPr lang="zh-CN" altLang="en-US" dirty="0"/>
              <a:t>地址是</a:t>
            </a:r>
            <a:r>
              <a:rPr lang="en-US" altLang="zh-CN" dirty="0"/>
              <a:t>100.1.1.1</a:t>
            </a:r>
            <a:r>
              <a:rPr lang="zh-CN" altLang="en-US" dirty="0"/>
              <a:t>，目的端口是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  <a:r>
              <a:rPr lang="en-US" altLang="zh-CN" dirty="0"/>
              <a:t>RTA</a:t>
            </a:r>
            <a:r>
              <a:rPr lang="zh-CN" altLang="en-US" dirty="0"/>
              <a:t>会</a:t>
            </a:r>
            <a:r>
              <a:rPr lang="zh-CN" altLang="zh-CN" dirty="0"/>
              <a:t>从</a:t>
            </a:r>
            <a:r>
              <a:rPr lang="zh-CN" altLang="en-US" dirty="0"/>
              <a:t>配置的公网</a:t>
            </a:r>
            <a:r>
              <a:rPr lang="zh-CN" altLang="zh-CN" dirty="0"/>
              <a:t>地址池中选择一个空闲的公网</a:t>
            </a:r>
            <a:r>
              <a:rPr lang="en-US" altLang="zh-CN" dirty="0"/>
              <a:t>IP</a:t>
            </a:r>
            <a:r>
              <a:rPr lang="zh-CN" altLang="zh-CN" dirty="0"/>
              <a:t>地址和端口号，并建立</a:t>
            </a:r>
            <a:r>
              <a:rPr lang="zh-CN" altLang="en-US" dirty="0"/>
              <a:t>相应的</a:t>
            </a:r>
            <a:r>
              <a:rPr lang="en-US" altLang="zh-CN" dirty="0"/>
              <a:t>NAPT</a:t>
            </a:r>
            <a:r>
              <a:rPr lang="zh-CN" altLang="zh-CN" dirty="0"/>
              <a:t>表项。这些</a:t>
            </a:r>
            <a:r>
              <a:rPr lang="en-US" altLang="zh-CN" dirty="0"/>
              <a:t>NAPT</a:t>
            </a:r>
            <a:r>
              <a:rPr lang="zh-CN" altLang="zh-CN" dirty="0"/>
              <a:t>表项指定了报文的</a:t>
            </a:r>
            <a:r>
              <a:rPr lang="zh-CN" altLang="en-US" dirty="0"/>
              <a:t>私网</a:t>
            </a:r>
            <a:r>
              <a:rPr lang="en-US" altLang="zh-CN" dirty="0"/>
              <a:t>IP</a:t>
            </a:r>
            <a:r>
              <a:rPr lang="zh-CN" altLang="zh-CN" dirty="0"/>
              <a:t>地址和端口号与公网</a:t>
            </a:r>
            <a:r>
              <a:rPr lang="en-US" altLang="zh-CN" dirty="0"/>
              <a:t>IP</a:t>
            </a:r>
            <a:r>
              <a:rPr lang="zh-CN" altLang="zh-CN" dirty="0"/>
              <a:t>地址和端口号的映射关系。</a:t>
            </a:r>
            <a:r>
              <a:rPr lang="zh-CN" altLang="en-US" dirty="0"/>
              <a:t>之后，</a:t>
            </a:r>
            <a:r>
              <a:rPr lang="en-US" altLang="zh-CN" dirty="0"/>
              <a:t>RTA</a:t>
            </a:r>
            <a:r>
              <a:rPr lang="zh-CN" altLang="zh-CN" dirty="0"/>
              <a:t>将报文的源</a:t>
            </a:r>
            <a:r>
              <a:rPr lang="en-US" altLang="zh-CN" dirty="0"/>
              <a:t>IP</a:t>
            </a:r>
            <a:r>
              <a:rPr lang="zh-CN" altLang="zh-CN" dirty="0"/>
              <a:t>地址和端口号转换成</a:t>
            </a:r>
            <a:r>
              <a:rPr lang="zh-CN" altLang="en-US" dirty="0"/>
              <a:t>公网地址</a:t>
            </a:r>
            <a:r>
              <a:rPr lang="en-US" altLang="zh-CN" dirty="0"/>
              <a:t>200.10.10.1</a:t>
            </a:r>
            <a:r>
              <a:rPr lang="zh-CN" altLang="zh-CN" dirty="0"/>
              <a:t>和</a:t>
            </a:r>
            <a:r>
              <a:rPr lang="zh-CN" altLang="en-US" dirty="0"/>
              <a:t>端口号</a:t>
            </a:r>
            <a:r>
              <a:rPr lang="en-US" altLang="zh-CN" dirty="0"/>
              <a:t>2843</a:t>
            </a:r>
            <a:r>
              <a:rPr lang="zh-CN" altLang="zh-CN" dirty="0"/>
              <a:t>，并转发报文到公网。</a:t>
            </a:r>
            <a:r>
              <a:rPr lang="zh-CN" altLang="en-US" dirty="0"/>
              <a:t>当</a:t>
            </a:r>
            <a:r>
              <a:rPr lang="zh-CN" altLang="zh-CN" dirty="0"/>
              <a:t>网关</a:t>
            </a:r>
            <a:r>
              <a:rPr lang="en-US" altLang="zh-CN" dirty="0"/>
              <a:t>RTA</a:t>
            </a:r>
            <a:r>
              <a:rPr lang="zh-CN" altLang="zh-CN" dirty="0"/>
              <a:t>收到</a:t>
            </a:r>
            <a:r>
              <a:rPr lang="zh-CN" altLang="en-US" dirty="0"/>
              <a:t>回复</a:t>
            </a:r>
            <a:r>
              <a:rPr lang="zh-CN" altLang="zh-CN" dirty="0"/>
              <a:t>报文后</a:t>
            </a:r>
            <a:r>
              <a:rPr lang="zh-CN" altLang="en-US" dirty="0"/>
              <a:t>，会根据之前的映射表再次进行转换之后转发给主机</a:t>
            </a:r>
            <a:r>
              <a:rPr lang="en-US" altLang="zh-CN" dirty="0"/>
              <a:t>A</a:t>
            </a:r>
            <a:r>
              <a:rPr lang="zh-CN" altLang="en-US" dirty="0"/>
              <a:t>。主机</a:t>
            </a:r>
            <a:r>
              <a:rPr lang="en-US" altLang="zh-CN" dirty="0"/>
              <a:t>B</a:t>
            </a:r>
            <a:r>
              <a:rPr lang="zh-CN" altLang="en-US" dirty="0"/>
              <a:t>同理。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dirty="0"/>
              <a:t>Easy IP</a:t>
            </a:r>
            <a:r>
              <a:rPr lang="zh-CN" altLang="zh-CN" dirty="0"/>
              <a:t>适用于小规模局域网中的主机访问</a:t>
            </a:r>
            <a:r>
              <a:rPr lang="en-US" altLang="zh-CN" dirty="0"/>
              <a:t>Internet</a:t>
            </a:r>
            <a:r>
              <a:rPr lang="zh-CN" altLang="zh-CN" dirty="0"/>
              <a:t>的场景。小规模局域网通常部署在小型的网吧或者办公室中，这些地方内部主机不多，出接口可以通过拨号方式获取一个临时公网</a:t>
            </a:r>
            <a:r>
              <a:rPr lang="en-US" altLang="zh-CN" dirty="0"/>
              <a:t>IP</a:t>
            </a:r>
            <a:r>
              <a:rPr lang="zh-CN" altLang="zh-CN" dirty="0"/>
              <a:t>地址。</a:t>
            </a:r>
            <a:r>
              <a:rPr lang="en-US" altLang="zh-CN" dirty="0"/>
              <a:t>Easy IP</a:t>
            </a:r>
            <a:r>
              <a:rPr lang="zh-CN" altLang="zh-CN" dirty="0"/>
              <a:t>可以实现内部主机使用这个临时公网</a:t>
            </a:r>
            <a:r>
              <a:rPr lang="en-US" altLang="zh-CN" dirty="0"/>
              <a:t>IP</a:t>
            </a:r>
            <a:r>
              <a:rPr lang="zh-CN" altLang="zh-CN" dirty="0"/>
              <a:t>地址访问</a:t>
            </a:r>
            <a:r>
              <a:rPr lang="en-US" altLang="zh-CN" dirty="0"/>
              <a:t>Internet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/>
            <a:r>
              <a:rPr lang="zh-CN" altLang="zh-CN" dirty="0"/>
              <a:t>本示例说明了</a:t>
            </a:r>
            <a:r>
              <a:rPr lang="en-US" altLang="zh-CN" dirty="0"/>
              <a:t>Easy IP</a:t>
            </a:r>
            <a:r>
              <a:rPr lang="zh-CN" altLang="zh-CN" dirty="0"/>
              <a:t>的实现过程。</a:t>
            </a:r>
            <a:r>
              <a:rPr lang="en-US" altLang="zh-CN" dirty="0"/>
              <a:t>RTA</a:t>
            </a:r>
            <a:r>
              <a:rPr lang="zh-CN" altLang="zh-CN" dirty="0"/>
              <a:t>收到一个</a:t>
            </a:r>
            <a:r>
              <a:rPr lang="zh-CN" altLang="en-US" dirty="0"/>
              <a:t>主机</a:t>
            </a:r>
            <a:r>
              <a:rPr lang="en-US" altLang="zh-CN" dirty="0"/>
              <a:t>A</a:t>
            </a:r>
            <a:r>
              <a:rPr lang="zh-CN" altLang="zh-CN" dirty="0"/>
              <a:t>访问公网的请求报文</a:t>
            </a:r>
            <a:r>
              <a:rPr lang="zh-CN" altLang="en-US" dirty="0"/>
              <a:t>，</a:t>
            </a:r>
            <a:r>
              <a:rPr lang="zh-CN" altLang="zh-CN" dirty="0"/>
              <a:t>报文的源</a:t>
            </a:r>
            <a:r>
              <a:rPr lang="en-US" altLang="zh-CN" dirty="0"/>
              <a:t>IP</a:t>
            </a:r>
            <a:r>
              <a:rPr lang="zh-CN" altLang="zh-CN" dirty="0"/>
              <a:t>地址是</a:t>
            </a:r>
            <a:r>
              <a:rPr lang="en-US" altLang="zh-CN" dirty="0"/>
              <a:t>192.168.1.1</a:t>
            </a:r>
            <a:r>
              <a:rPr lang="zh-CN" altLang="zh-CN" dirty="0"/>
              <a:t>，源端口号是</a:t>
            </a:r>
            <a:r>
              <a:rPr lang="en-US" altLang="zh-CN" dirty="0"/>
              <a:t>1025</a:t>
            </a:r>
            <a:r>
              <a:rPr lang="zh-CN" altLang="zh-CN" dirty="0"/>
              <a:t>。</a:t>
            </a:r>
            <a:r>
              <a:rPr lang="en-US" altLang="zh-CN" dirty="0"/>
              <a:t>RTA</a:t>
            </a:r>
            <a:r>
              <a:rPr lang="zh-CN" altLang="en-US" dirty="0"/>
              <a:t>会</a:t>
            </a:r>
            <a:r>
              <a:rPr lang="zh-CN" altLang="zh-CN" dirty="0"/>
              <a:t>建立</a:t>
            </a:r>
            <a:r>
              <a:rPr lang="en-US" altLang="zh-CN" dirty="0"/>
              <a:t>Easy IP</a:t>
            </a:r>
            <a:r>
              <a:rPr lang="zh-CN" altLang="zh-CN" dirty="0"/>
              <a:t>表项，这些表项指定了源</a:t>
            </a:r>
            <a:r>
              <a:rPr lang="en-US" altLang="zh-CN" dirty="0"/>
              <a:t>IP</a:t>
            </a:r>
            <a:r>
              <a:rPr lang="zh-CN" altLang="zh-CN" dirty="0"/>
              <a:t>地址和端口号与</a:t>
            </a:r>
            <a:r>
              <a:rPr lang="zh-CN" altLang="en-US" dirty="0"/>
              <a:t>出接口</a:t>
            </a:r>
            <a:r>
              <a:rPr lang="zh-CN" altLang="zh-CN" dirty="0"/>
              <a:t>的公网</a:t>
            </a:r>
            <a:r>
              <a:rPr lang="en-US" altLang="zh-CN" dirty="0"/>
              <a:t>IP</a:t>
            </a:r>
            <a:r>
              <a:rPr lang="zh-CN" altLang="zh-CN" dirty="0"/>
              <a:t>地址和端口号的映射关系。</a:t>
            </a:r>
            <a:r>
              <a:rPr lang="zh-CN" altLang="en-US" dirty="0"/>
              <a:t>之后，</a:t>
            </a:r>
            <a:r>
              <a:rPr lang="zh-CN" altLang="zh-CN" dirty="0"/>
              <a:t>根据匹配的</a:t>
            </a:r>
            <a:r>
              <a:rPr lang="en-US" altLang="zh-CN" dirty="0"/>
              <a:t>Easy IP</a:t>
            </a:r>
            <a:r>
              <a:rPr lang="zh-CN" altLang="zh-CN" dirty="0"/>
              <a:t>表项，将报文的源</a:t>
            </a:r>
            <a:r>
              <a:rPr lang="en-US" altLang="zh-CN" dirty="0"/>
              <a:t>IP</a:t>
            </a:r>
            <a:r>
              <a:rPr lang="zh-CN" altLang="zh-CN" dirty="0"/>
              <a:t>地址和端口号转换成</a:t>
            </a:r>
            <a:r>
              <a:rPr lang="zh-CN" altLang="en-US" dirty="0"/>
              <a:t>出接口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地址和端口号，并转发报文到公网。报文的源</a:t>
            </a:r>
            <a:r>
              <a:rPr lang="en-US" altLang="zh-CN" dirty="0"/>
              <a:t>IP</a:t>
            </a:r>
            <a:r>
              <a:rPr lang="zh-CN" altLang="zh-CN" dirty="0"/>
              <a:t>地址转换成</a:t>
            </a:r>
            <a:r>
              <a:rPr lang="en-US" altLang="zh-CN" dirty="0"/>
              <a:t>200.10.10.10/24</a:t>
            </a:r>
            <a:r>
              <a:rPr lang="zh-CN" altLang="zh-CN" dirty="0"/>
              <a:t>，相应的端口号是</a:t>
            </a:r>
            <a:r>
              <a:rPr lang="en-US" altLang="zh-CN" dirty="0"/>
              <a:t>2843</a:t>
            </a:r>
            <a:r>
              <a:rPr lang="zh-CN" altLang="zh-CN" dirty="0"/>
              <a:t>。</a:t>
            </a:r>
            <a:endParaRPr lang="en-US" altLang="zh-CN" dirty="0"/>
          </a:p>
          <a:p>
            <a:pPr eaLnBrk="1" hangingPunct="1"/>
            <a:r>
              <a:rPr lang="zh-CN" altLang="zh-CN" dirty="0"/>
              <a:t>路由器收到</a:t>
            </a:r>
            <a:r>
              <a:rPr lang="zh-CN" altLang="en-US" dirty="0"/>
              <a:t>回复</a:t>
            </a:r>
            <a:r>
              <a:rPr lang="zh-CN" altLang="zh-CN" dirty="0"/>
              <a:t>报文后，</a:t>
            </a:r>
            <a:r>
              <a:rPr lang="zh-CN" altLang="en-US" dirty="0"/>
              <a:t>会</a:t>
            </a:r>
            <a:r>
              <a:rPr lang="zh-CN" altLang="zh-CN" dirty="0"/>
              <a:t>根据报文的目的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地址和端口号，查询</a:t>
            </a:r>
            <a:r>
              <a:rPr lang="en-US" altLang="zh-CN" dirty="0"/>
              <a:t>Easy IP</a:t>
            </a:r>
            <a:r>
              <a:rPr lang="zh-CN" altLang="zh-CN" dirty="0"/>
              <a:t>表项。路由器根据匹配的</a:t>
            </a:r>
            <a:r>
              <a:rPr lang="en-US" altLang="zh-CN" dirty="0"/>
              <a:t>Easy IP</a:t>
            </a:r>
            <a:r>
              <a:rPr lang="zh-CN" altLang="zh-CN" dirty="0"/>
              <a:t>表项，将报文的目的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地址和端口号转换成私网主机的</a:t>
            </a:r>
            <a:r>
              <a:rPr lang="en-US" altLang="zh-CN" dirty="0"/>
              <a:t>IP</a:t>
            </a:r>
            <a:r>
              <a:rPr lang="zh-CN" altLang="zh-CN" dirty="0"/>
              <a:t>地址和端口号，并转发报文到主机。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dirty="0"/>
              <a:t>NAT</a:t>
            </a:r>
            <a:r>
              <a:rPr lang="zh-CN" altLang="en-US" dirty="0"/>
              <a:t>在使内网用户访问公网的同时，也</a:t>
            </a:r>
            <a:r>
              <a:rPr lang="zh-CN" altLang="zh-CN" dirty="0"/>
              <a:t>屏蔽</a:t>
            </a:r>
            <a:r>
              <a:rPr lang="zh-CN" altLang="en-US" dirty="0"/>
              <a:t>了</a:t>
            </a:r>
            <a:r>
              <a:rPr lang="zh-CN" altLang="zh-CN" dirty="0"/>
              <a:t>公网用户访问私网主机</a:t>
            </a:r>
            <a:r>
              <a:rPr lang="zh-CN" altLang="en-US" dirty="0"/>
              <a:t>的需求</a:t>
            </a:r>
            <a:r>
              <a:rPr lang="zh-CN" altLang="zh-CN" dirty="0"/>
              <a:t>。当一个私网需要向公网用户提供</a:t>
            </a:r>
            <a:r>
              <a:rPr lang="en-US" altLang="zh-CN" dirty="0"/>
              <a:t>Web</a:t>
            </a:r>
            <a:r>
              <a:rPr lang="zh-CN" altLang="zh-CN" dirty="0"/>
              <a:t>和</a:t>
            </a:r>
            <a:r>
              <a:rPr lang="en-US" altLang="zh-CN" dirty="0"/>
              <a:t>SFTP</a:t>
            </a:r>
            <a:r>
              <a:rPr lang="zh-CN" altLang="zh-CN" dirty="0"/>
              <a:t>服务时，私网中的服务器必须随时可供公网用户访问。</a:t>
            </a:r>
            <a:endParaRPr lang="zh-CN" altLang="zh-CN" dirty="0"/>
          </a:p>
          <a:p>
            <a:pPr eaLnBrk="1" hangingPunct="1"/>
            <a:r>
              <a:rPr lang="en-US" altLang="zh-CN" dirty="0"/>
              <a:t>NAT</a:t>
            </a:r>
            <a:r>
              <a:rPr lang="zh-CN" altLang="zh-CN" dirty="0"/>
              <a:t>服务器可以实现这个需求</a:t>
            </a:r>
            <a:r>
              <a:rPr lang="zh-CN" altLang="en-US" dirty="0"/>
              <a:t>，但是需要配置服务器</a:t>
            </a:r>
            <a:r>
              <a:rPr lang="zh-CN" altLang="zh-CN" dirty="0"/>
              <a:t>私网</a:t>
            </a:r>
            <a:r>
              <a:rPr lang="en-US" altLang="zh-CN" dirty="0"/>
              <a:t>IP</a:t>
            </a:r>
            <a:r>
              <a:rPr lang="zh-CN" altLang="zh-CN" dirty="0"/>
              <a:t>地址和端口号</a:t>
            </a:r>
            <a:r>
              <a:rPr lang="zh-CN" altLang="en-US" dirty="0"/>
              <a:t>转换为</a:t>
            </a:r>
            <a:r>
              <a:rPr lang="zh-CN" altLang="zh-CN" dirty="0"/>
              <a:t>公网</a:t>
            </a:r>
            <a:r>
              <a:rPr lang="en-US" altLang="zh-CN" dirty="0"/>
              <a:t>IP</a:t>
            </a:r>
            <a:r>
              <a:rPr lang="zh-CN" altLang="zh-CN" dirty="0"/>
              <a:t>地址和端口号</a:t>
            </a:r>
            <a:r>
              <a:rPr lang="zh-CN" altLang="en-US" dirty="0"/>
              <a:t>并发布出去</a:t>
            </a:r>
            <a:r>
              <a:rPr lang="zh-CN" altLang="zh-CN" dirty="0"/>
              <a:t>。路由器在收到一个公网主机的请求报文后，根据报文的目的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地址和端口号查询地址转换表项。路由器根据匹配的地址转换表项，将报文的目的</a:t>
            </a:r>
            <a:r>
              <a:rPr lang="en-US" altLang="zh-CN" dirty="0"/>
              <a:t>IP</a:t>
            </a:r>
            <a:r>
              <a:rPr lang="zh-CN" altLang="zh-CN" dirty="0"/>
              <a:t>地址和端口号转换成私网</a:t>
            </a:r>
            <a:r>
              <a:rPr lang="en-US" altLang="zh-CN" dirty="0"/>
              <a:t>IP</a:t>
            </a:r>
            <a:r>
              <a:rPr lang="zh-CN" altLang="zh-CN" dirty="0"/>
              <a:t>地址和端口号，并转发报文到私网中的服务器。</a:t>
            </a:r>
            <a:endParaRPr lang="zh-CN" altLang="zh-CN" dirty="0"/>
          </a:p>
          <a:p>
            <a:pPr eaLnBrk="1" hangingPunct="1"/>
            <a:r>
              <a:rPr lang="zh-CN" altLang="en-US" dirty="0"/>
              <a:t>本例中，主机</a:t>
            </a:r>
            <a:r>
              <a:rPr lang="en-US" altLang="zh-CN" dirty="0"/>
              <a:t>C</a:t>
            </a:r>
            <a:r>
              <a:rPr lang="zh-CN" altLang="en-US" dirty="0"/>
              <a:t>需要访问私网服务器，发送报文的</a:t>
            </a:r>
            <a:r>
              <a:rPr lang="zh-CN" altLang="zh-CN" dirty="0"/>
              <a:t>目的</a:t>
            </a:r>
            <a:r>
              <a:rPr lang="en-US" altLang="zh-CN" dirty="0"/>
              <a:t>IP</a:t>
            </a:r>
            <a:r>
              <a:rPr lang="zh-CN" altLang="zh-CN" dirty="0"/>
              <a:t>地址是</a:t>
            </a:r>
            <a:r>
              <a:rPr lang="en-US" altLang="zh-CN" dirty="0"/>
              <a:t>200.10.10.1</a:t>
            </a:r>
            <a:r>
              <a:rPr lang="zh-CN" altLang="zh-CN" dirty="0"/>
              <a:t>，</a:t>
            </a:r>
            <a:r>
              <a:rPr lang="zh-CN" altLang="en-US" dirty="0"/>
              <a:t>目的</a:t>
            </a:r>
            <a:r>
              <a:rPr lang="zh-CN" altLang="zh-CN" dirty="0"/>
              <a:t>端口号是</a:t>
            </a:r>
            <a:r>
              <a:rPr lang="en-US" altLang="zh-CN" dirty="0"/>
              <a:t>80</a:t>
            </a:r>
            <a:r>
              <a:rPr lang="zh-CN" altLang="zh-CN" dirty="0"/>
              <a:t>。</a:t>
            </a:r>
            <a:r>
              <a:rPr lang="en-US" altLang="zh-CN" dirty="0"/>
              <a:t>RTA</a:t>
            </a:r>
            <a:r>
              <a:rPr lang="zh-CN" altLang="en-US" dirty="0"/>
              <a:t>收到此报文后会查找地址转换表项，并将</a:t>
            </a:r>
            <a:r>
              <a:rPr lang="zh-CN" altLang="zh-CN" dirty="0"/>
              <a:t>目的</a:t>
            </a:r>
            <a:r>
              <a:rPr lang="en-US" altLang="zh-CN" dirty="0"/>
              <a:t>IP</a:t>
            </a:r>
            <a:r>
              <a:rPr lang="zh-CN" altLang="zh-CN" dirty="0"/>
              <a:t>地址转换成</a:t>
            </a:r>
            <a:r>
              <a:rPr lang="en-US" altLang="zh-CN" dirty="0"/>
              <a:t>192.168.1.1</a:t>
            </a:r>
            <a:r>
              <a:rPr lang="zh-CN" altLang="zh-CN" dirty="0"/>
              <a:t>，</a:t>
            </a:r>
            <a:r>
              <a:rPr lang="zh-CN" altLang="en-US" dirty="0"/>
              <a:t>目的</a:t>
            </a:r>
            <a:r>
              <a:rPr lang="zh-CN" altLang="zh-CN" dirty="0"/>
              <a:t>端口号保持不变。</a:t>
            </a:r>
            <a:r>
              <a:rPr lang="zh-CN" altLang="en-US" dirty="0"/>
              <a:t>服务器收到报文后会进行响应，</a:t>
            </a:r>
            <a:r>
              <a:rPr lang="en-US" altLang="zh-CN" dirty="0"/>
              <a:t>RTA</a:t>
            </a:r>
            <a:r>
              <a:rPr lang="zh-CN" altLang="zh-CN" dirty="0"/>
              <a:t>收到私网服务器发来的响应报文后，根据报文的源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192.168.1.1</a:t>
            </a:r>
            <a:r>
              <a:rPr lang="zh-CN" altLang="zh-CN" dirty="0"/>
              <a:t>和端口号</a:t>
            </a:r>
            <a:r>
              <a:rPr lang="en-US" altLang="zh-CN" dirty="0"/>
              <a:t>80</a:t>
            </a:r>
            <a:r>
              <a:rPr lang="zh-CN" altLang="zh-CN" dirty="0"/>
              <a:t>查询地址转换表项。然后</a:t>
            </a:r>
            <a:r>
              <a:rPr lang="zh-CN" altLang="en-US" dirty="0"/>
              <a:t>，</a:t>
            </a:r>
            <a:r>
              <a:rPr lang="zh-CN" altLang="zh-CN" dirty="0"/>
              <a:t>路由器根据匹配的地址转换表项，将报文的源</a:t>
            </a:r>
            <a:r>
              <a:rPr lang="en-US" altLang="zh-CN" dirty="0"/>
              <a:t>IP</a:t>
            </a:r>
            <a:r>
              <a:rPr lang="zh-CN" altLang="zh-CN" dirty="0"/>
              <a:t>地址和端口号转换成公网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200.10.10.1</a:t>
            </a:r>
            <a:r>
              <a:rPr lang="zh-CN" altLang="zh-CN" dirty="0"/>
              <a:t>和端口号</a:t>
            </a:r>
            <a:r>
              <a:rPr lang="en-US" altLang="zh-CN" dirty="0"/>
              <a:t>80</a:t>
            </a:r>
            <a:r>
              <a:rPr lang="zh-CN" altLang="zh-CN" dirty="0"/>
              <a:t>，并转发报文到目的公网主机。</a:t>
            </a:r>
            <a:endParaRPr lang="zh-CN" altLang="zh-CN" dirty="0"/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    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</p:spPr>
        <p:txBody>
          <a:bodyPr wrap="square" numCol="1" anchor="t" anchorCtr="0" compatLnSpc="1"/>
          <a:lstStyle/>
          <a:p>
            <a:pPr eaLnBrk="1" hangingPunct="1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nat static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b="1" dirty="0">
                <a:ea typeface="宋体" panose="02010600030101010101" pitchFamily="2" charset="-122"/>
              </a:rPr>
              <a:t>global</a:t>
            </a:r>
            <a:r>
              <a:rPr lang="en-US" altLang="zh-CN" dirty="0">
                <a:ea typeface="宋体" panose="02010600030101010101" pitchFamily="2" charset="-122"/>
              </a:rPr>
              <a:t> { </a:t>
            </a:r>
            <a:r>
              <a:rPr lang="en-US" altLang="zh-CN" i="1" dirty="0">
                <a:ea typeface="宋体" panose="02010600030101010101" pitchFamily="2" charset="-122"/>
              </a:rPr>
              <a:t>global-address</a:t>
            </a:r>
            <a:r>
              <a:rPr lang="en-US" altLang="zh-CN" dirty="0">
                <a:ea typeface="宋体" panose="02010600030101010101" pitchFamily="2" charset="-122"/>
              </a:rPr>
              <a:t>} </a:t>
            </a:r>
            <a:r>
              <a:rPr lang="en-US" altLang="zh-CN" b="1" dirty="0">
                <a:ea typeface="宋体" panose="02010600030101010101" pitchFamily="2" charset="-122"/>
              </a:rPr>
              <a:t>inside</a:t>
            </a:r>
            <a:r>
              <a:rPr lang="en-US" altLang="zh-CN" dirty="0">
                <a:ea typeface="宋体" panose="02010600030101010101" pitchFamily="2" charset="-122"/>
              </a:rPr>
              <a:t> {</a:t>
            </a:r>
            <a:r>
              <a:rPr lang="en-US" altLang="zh-CN" i="1" dirty="0">
                <a:ea typeface="宋体" panose="02010600030101010101" pitchFamily="2" charset="-122"/>
              </a:rPr>
              <a:t>host-address</a:t>
            </a:r>
            <a:r>
              <a:rPr lang="en-US" altLang="zh-CN" dirty="0">
                <a:ea typeface="宋体" panose="02010600030101010101" pitchFamily="2" charset="-122"/>
              </a:rPr>
              <a:t> } </a:t>
            </a:r>
            <a:r>
              <a:rPr lang="zh-CN" altLang="zh-CN" dirty="0">
                <a:ea typeface="宋体" panose="02010600030101010101" pitchFamily="2" charset="-122"/>
              </a:rPr>
              <a:t>命令用于创建静态</a:t>
            </a:r>
            <a:r>
              <a:rPr lang="en-US" altLang="zh-CN" dirty="0">
                <a:ea typeface="宋体" panose="02010600030101010101" pitchFamily="2" charset="-122"/>
              </a:rPr>
              <a:t>NAT</a:t>
            </a:r>
            <a:r>
              <a:rPr lang="zh-CN" altLang="zh-CN" dirty="0">
                <a:ea typeface="宋体" panose="02010600030101010101" pitchFamily="2" charset="-122"/>
              </a:rPr>
              <a:t>。</a:t>
            </a:r>
            <a:endParaRPr lang="zh-CN" altLang="zh-CN" dirty="0">
              <a:ea typeface="宋体" panose="02010600030101010101" pitchFamily="2" charset="-122"/>
            </a:endParaRP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global</a:t>
            </a:r>
            <a:r>
              <a:rPr lang="zh-CN" altLang="zh-CN" dirty="0"/>
              <a:t>参数用于配置外部</a:t>
            </a:r>
            <a:r>
              <a:rPr lang="zh-CN" altLang="en-US" dirty="0"/>
              <a:t>公网</a:t>
            </a:r>
            <a:r>
              <a:rPr lang="zh-CN" altLang="zh-CN" dirty="0"/>
              <a:t>地址。</a:t>
            </a:r>
            <a:endParaRPr lang="zh-CN" altLang="zh-CN" dirty="0"/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altLang="zh-CN" dirty="0"/>
              <a:t>inside</a:t>
            </a:r>
            <a:r>
              <a:rPr lang="zh-CN" altLang="zh-CN" dirty="0"/>
              <a:t>参数用于配置内部</a:t>
            </a:r>
            <a:r>
              <a:rPr lang="zh-CN" altLang="en-US" dirty="0"/>
              <a:t>私有地址</a:t>
            </a:r>
            <a:r>
              <a:rPr lang="zh-CN" altLang="zh-CN" dirty="0"/>
              <a:t>。</a:t>
            </a:r>
            <a:endParaRPr lang="zh-CN" altLang="zh-CN" dirty="0"/>
          </a:p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zh-CN" altLang="zh-CN" dirty="0"/>
              <a:t>命令</a:t>
            </a:r>
            <a:r>
              <a:rPr lang="en-US" altLang="zh-CN" b="1" dirty="0"/>
              <a:t>display nat static</a:t>
            </a:r>
            <a:r>
              <a:rPr lang="zh-CN" altLang="zh-CN" dirty="0"/>
              <a:t>用于查看静态</a:t>
            </a:r>
            <a:r>
              <a:rPr lang="en-US" altLang="zh-CN" dirty="0"/>
              <a:t>NAT</a:t>
            </a:r>
            <a:r>
              <a:rPr lang="zh-CN" altLang="zh-CN" dirty="0"/>
              <a:t>的配置。</a:t>
            </a:r>
            <a:endParaRPr lang="en-US" altLang="zh-CN" dirty="0"/>
          </a:p>
          <a:p>
            <a:pPr eaLnBrk="1" hangingPunct="1"/>
            <a:r>
              <a:rPr lang="en-US" altLang="zh-CN" dirty="0"/>
              <a:t>Global IP/Port</a:t>
            </a:r>
            <a:r>
              <a:rPr lang="zh-CN" altLang="en-US" dirty="0"/>
              <a:t>表示公网地址和服务端口号。</a:t>
            </a:r>
            <a:endParaRPr lang="en-US" altLang="zh-CN" dirty="0"/>
          </a:p>
          <a:p>
            <a:pPr eaLnBrk="1" hangingPunct="1"/>
            <a:r>
              <a:rPr lang="en-US" altLang="zh-CN" dirty="0"/>
              <a:t>Inside IP/Port</a:t>
            </a:r>
            <a:r>
              <a:rPr lang="zh-CN" altLang="en-US" dirty="0"/>
              <a:t>表示私有地址和服务端口号。</a:t>
            </a:r>
            <a:endParaRPr lang="zh-CN" altLang="en-US" dirty="0"/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584200" y="4633664"/>
            <a:ext cx="59309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 b="1" dirty="0"/>
              <a:t>nat outbound</a:t>
            </a:r>
            <a:r>
              <a:rPr lang="zh-CN" altLang="en-US" dirty="0"/>
              <a:t>命令用来将一个访问控制列表</a:t>
            </a:r>
            <a:r>
              <a:rPr lang="en-US" altLang="zh-CN" dirty="0"/>
              <a:t>ACL</a:t>
            </a:r>
            <a:r>
              <a:rPr lang="zh-CN" altLang="en-US" dirty="0"/>
              <a:t>和一个地址池关联起来，表示</a:t>
            </a:r>
            <a:r>
              <a:rPr lang="en-US" altLang="zh-CN" dirty="0"/>
              <a:t>ACL</a:t>
            </a:r>
            <a:r>
              <a:rPr lang="zh-CN" altLang="en-US" dirty="0"/>
              <a:t>中规定的地址可以使用地址池进行地址转换。</a:t>
            </a:r>
            <a:r>
              <a:rPr lang="en-US" altLang="zh-CN" dirty="0"/>
              <a:t>ACL</a:t>
            </a:r>
            <a:r>
              <a:rPr lang="zh-CN" altLang="zh-CN" dirty="0"/>
              <a:t>用于指定一个规则，用来过滤特定流量。后续将会介绍有关</a:t>
            </a:r>
            <a:r>
              <a:rPr lang="en-US" altLang="zh-CN" dirty="0"/>
              <a:t>ACL</a:t>
            </a:r>
            <a:r>
              <a:rPr lang="zh-CN" altLang="zh-CN" dirty="0"/>
              <a:t>的详细信息。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nat address-group</a:t>
            </a:r>
            <a:r>
              <a:rPr lang="zh-CN" altLang="en-US" dirty="0"/>
              <a:t>命令用来配置</a:t>
            </a:r>
            <a:r>
              <a:rPr lang="en-US" altLang="zh-CN" dirty="0"/>
              <a:t>NAT</a:t>
            </a:r>
            <a:r>
              <a:rPr lang="zh-CN" altLang="en-US" dirty="0"/>
              <a:t>地址池。</a:t>
            </a:r>
            <a:endParaRPr lang="en-US" altLang="zh-CN" dirty="0"/>
          </a:p>
          <a:p>
            <a:pPr eaLnBrk="1" hangingPunct="1"/>
            <a:r>
              <a:rPr lang="zh-CN" altLang="zh-CN" dirty="0"/>
              <a:t>本示例中使用</a:t>
            </a:r>
            <a:r>
              <a:rPr lang="en-US" altLang="zh-CN" b="1" dirty="0"/>
              <a:t>nat outbound</a:t>
            </a:r>
            <a:r>
              <a:rPr lang="zh-CN" altLang="zh-CN" dirty="0"/>
              <a:t>命令将</a:t>
            </a:r>
            <a:r>
              <a:rPr lang="en-US" altLang="zh-CN" dirty="0"/>
              <a:t>ACL 2000</a:t>
            </a:r>
            <a:r>
              <a:rPr lang="zh-CN" altLang="zh-CN" dirty="0"/>
              <a:t>与待转换的</a:t>
            </a:r>
            <a:r>
              <a:rPr lang="en-US" altLang="zh-CN" dirty="0"/>
              <a:t>192.168.1.0/24</a:t>
            </a:r>
            <a:r>
              <a:rPr lang="zh-CN" altLang="zh-CN" dirty="0"/>
              <a:t>网段的流量关联起来，并使用地址池</a:t>
            </a:r>
            <a:r>
              <a:rPr lang="en-US" altLang="zh-CN" dirty="0"/>
              <a:t>1</a:t>
            </a:r>
            <a:r>
              <a:rPr lang="zh-CN" altLang="zh-CN" dirty="0"/>
              <a:t>（</a:t>
            </a:r>
            <a:r>
              <a:rPr lang="en-US" altLang="zh-CN" b="1" dirty="0"/>
              <a:t>address-group 1</a:t>
            </a:r>
            <a:r>
              <a:rPr lang="zh-CN" altLang="zh-CN" dirty="0"/>
              <a:t>）中的地址进行地址转换。</a:t>
            </a:r>
            <a:r>
              <a:rPr lang="en-US" altLang="zh-CN" b="1" dirty="0"/>
              <a:t>no-pat</a:t>
            </a:r>
            <a:r>
              <a:rPr lang="zh-CN" altLang="en-US" dirty="0"/>
              <a:t>表示只转换数据报文的地址而不转换端口信息。</a:t>
            </a:r>
            <a:endParaRPr lang="zh-CN" altLang="zh-CN" dirty="0"/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oo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3785" y="59355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3785" y="107571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pic>
        <p:nvPicPr>
          <p:cNvPr id="7" name="图片 6" descr="foot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foot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B0F0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hyperlink" Target="https://baike.baidu.com/item/Windows/165458?fromModule=lemma_inlink" TargetMode="External"/><Relationship Id="rId3" Type="http://schemas.openxmlformats.org/officeDocument/2006/relationships/hyperlink" Target="https://baike.baidu.com/item/Windows%2010/6877791?fromModule=lemma_inlink" TargetMode="External"/><Relationship Id="rId2" Type="http://schemas.openxmlformats.org/officeDocument/2006/relationships/hyperlink" Target="https://baike.baidu.com/item/Linux/27050?fromModule=lemma_inlink" TargetMode="External"/><Relationship Id="rId1" Type="http://schemas.openxmlformats.org/officeDocument/2006/relationships/hyperlink" Target="https://baike.baidu.com/item/%E5%BE%AE%E5%9E%8B%E7%94%B5%E8%84%91/9821341?fromModule=lemma_inlink" TargetMode="Externa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9830" y="2556510"/>
            <a:ext cx="4541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bg1"/>
                </a:solidFill>
              </a:rPr>
              <a:t>香橙派</a:t>
            </a:r>
            <a:r>
              <a:rPr lang="en-US" altLang="zh-CN" sz="4400" b="1" dirty="0">
                <a:solidFill>
                  <a:schemeClr val="bg1"/>
                </a:solidFill>
              </a:rPr>
              <a:t>&amp;</a:t>
            </a:r>
            <a:r>
              <a:rPr lang="zh-CN" altLang="en-US" sz="4400" b="1" dirty="0">
                <a:solidFill>
                  <a:schemeClr val="bg1"/>
                </a:solidFill>
              </a:rPr>
              <a:t>内网穿透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9210" y="4120515"/>
            <a:ext cx="664210" cy="755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2690" y="44183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解决方案部：梁峰源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 descr="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0" y="1723390"/>
            <a:ext cx="1872615" cy="4927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534364"/>
            <a:ext cx="12192000" cy="323635"/>
          </a:xfrm>
          <a:prstGeom prst="rect">
            <a:avLst/>
          </a:prstGeom>
          <a:solidFill>
            <a:srgbClr val="000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</a:t>
            </a:r>
            <a:r>
              <a:rPr lang="en-US" altLang="zh-CN"/>
              <a:t>NAT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275715" y="5444490"/>
            <a:ext cx="8363585" cy="1175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静态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实现了私有地址和公有地址的一对一映射。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一个公网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只会分配给唯一且固定的内网主机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grpSp>
        <p:nvGrpSpPr>
          <p:cNvPr id="10244" name="组合 29"/>
          <p:cNvGrpSpPr/>
          <p:nvPr/>
        </p:nvGrpSpPr>
        <p:grpSpPr bwMode="auto">
          <a:xfrm>
            <a:off x="6527800" y="1996943"/>
            <a:ext cx="2305050" cy="267760"/>
            <a:chOff x="4859338" y="2433504"/>
            <a:chExt cx="2305050" cy="267760"/>
          </a:xfrm>
        </p:grpSpPr>
        <p:sp>
          <p:nvSpPr>
            <p:cNvPr id="10290" name="Rectangle 14"/>
            <p:cNvSpPr>
              <a:spLocks noChangeArrowheads="1"/>
            </p:cNvSpPr>
            <p:nvPr/>
          </p:nvSpPr>
          <p:spPr bwMode="auto">
            <a:xfrm>
              <a:off x="4859338" y="2437473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S:200.10.10.1</a:t>
              </a:r>
              <a:endParaRPr kumimoji="1" lang="en-US" altLang="zh-CN" sz="1100">
                <a:latin typeface="+mn-ea"/>
                <a:ea typeface="+mn-ea"/>
              </a:endParaRPr>
            </a:p>
          </p:txBody>
        </p:sp>
        <p:sp>
          <p:nvSpPr>
            <p:cNvPr id="10291" name="Rectangle 15"/>
            <p:cNvSpPr>
              <a:spLocks noChangeArrowheads="1"/>
            </p:cNvSpPr>
            <p:nvPr/>
          </p:nvSpPr>
          <p:spPr bwMode="auto">
            <a:xfrm>
              <a:off x="6011863" y="24335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cxnSp>
        <p:nvCxnSpPr>
          <p:cNvPr id="10245" name="直接箭头连接符 29"/>
          <p:cNvCxnSpPr>
            <a:cxnSpLocks noChangeShapeType="1"/>
          </p:cNvCxnSpPr>
          <p:nvPr/>
        </p:nvCxnSpPr>
        <p:spPr bwMode="auto">
          <a:xfrm>
            <a:off x="5880101" y="5089525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46" name="组合 27"/>
          <p:cNvGrpSpPr/>
          <p:nvPr/>
        </p:nvGrpSpPr>
        <p:grpSpPr bwMode="auto">
          <a:xfrm>
            <a:off x="4008438" y="4673659"/>
            <a:ext cx="2303462" cy="265006"/>
            <a:chOff x="2484438" y="4024350"/>
            <a:chExt cx="2303462" cy="264664"/>
          </a:xfrm>
        </p:grpSpPr>
        <p:sp>
          <p:nvSpPr>
            <p:cNvPr id="10288" name="Rectangle 14"/>
            <p:cNvSpPr>
              <a:spLocks noChangeArrowheads="1"/>
            </p:cNvSpPr>
            <p:nvPr/>
          </p:nvSpPr>
          <p:spPr bwMode="auto">
            <a:xfrm>
              <a:off x="2484438" y="4025563"/>
              <a:ext cx="1150937" cy="26345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D:192.168.1.2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89" name="Rectangle 15"/>
            <p:cNvSpPr>
              <a:spLocks noChangeArrowheads="1"/>
            </p:cNvSpPr>
            <p:nvPr/>
          </p:nvSpPr>
          <p:spPr bwMode="auto">
            <a:xfrm>
              <a:off x="3635375" y="4024350"/>
              <a:ext cx="1152525" cy="26345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grpSp>
        <p:nvGrpSpPr>
          <p:cNvPr id="10247" name="组合 28"/>
          <p:cNvGrpSpPr/>
          <p:nvPr/>
        </p:nvGrpSpPr>
        <p:grpSpPr bwMode="auto">
          <a:xfrm>
            <a:off x="6599238" y="4675054"/>
            <a:ext cx="2305050" cy="263791"/>
            <a:chOff x="5148263" y="4025404"/>
            <a:chExt cx="2305050" cy="263791"/>
          </a:xfrm>
        </p:grpSpPr>
        <p:sp>
          <p:nvSpPr>
            <p:cNvPr id="10286" name="Rectangle 14"/>
            <p:cNvSpPr>
              <a:spLocks noChangeArrowheads="1"/>
            </p:cNvSpPr>
            <p:nvPr/>
          </p:nvSpPr>
          <p:spPr bwMode="auto">
            <a:xfrm>
              <a:off x="6300788" y="40254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87" name="Rectangle 15"/>
            <p:cNvSpPr>
              <a:spLocks noChangeArrowheads="1"/>
            </p:cNvSpPr>
            <p:nvPr/>
          </p:nvSpPr>
          <p:spPr bwMode="auto">
            <a:xfrm>
              <a:off x="5148263" y="40254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D:200.10.10.2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sp>
        <p:nvSpPr>
          <p:cNvPr id="10248" name="Line 3"/>
          <p:cNvSpPr>
            <a:spLocks noChangeShapeType="1"/>
          </p:cNvSpPr>
          <p:nvPr/>
        </p:nvSpPr>
        <p:spPr bwMode="auto">
          <a:xfrm flipH="1" flipV="1">
            <a:off x="3159126" y="263525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cxnSp>
        <p:nvCxnSpPr>
          <p:cNvPr id="10249" name="直接箭头连接符 29"/>
          <p:cNvCxnSpPr>
            <a:cxnSpLocks noChangeShapeType="1"/>
          </p:cNvCxnSpPr>
          <p:nvPr/>
        </p:nvCxnSpPr>
        <p:spPr bwMode="auto">
          <a:xfrm>
            <a:off x="5735638" y="24209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Box 94"/>
          <p:cNvSpPr txBox="1">
            <a:spLocks noChangeArrowheads="1"/>
          </p:cNvSpPr>
          <p:nvPr/>
        </p:nvSpPr>
        <p:spPr bwMode="auto">
          <a:xfrm>
            <a:off x="4549775" y="331470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51" name="Line 3"/>
          <p:cNvSpPr>
            <a:spLocks noChangeShapeType="1"/>
          </p:cNvSpPr>
          <p:nvPr/>
        </p:nvSpPr>
        <p:spPr bwMode="auto">
          <a:xfrm flipV="1">
            <a:off x="3216275" y="344805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0252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43058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Line 6"/>
          <p:cNvSpPr>
            <a:spLocks noChangeShapeType="1"/>
          </p:cNvSpPr>
          <p:nvPr/>
        </p:nvSpPr>
        <p:spPr bwMode="auto">
          <a:xfrm flipH="1">
            <a:off x="4872039" y="350361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0257" name="TextBox 94"/>
          <p:cNvSpPr txBox="1">
            <a:spLocks noChangeArrowheads="1"/>
          </p:cNvSpPr>
          <p:nvPr/>
        </p:nvSpPr>
        <p:spPr bwMode="auto">
          <a:xfrm>
            <a:off x="4549775" y="2924944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58" name="TextBox 94"/>
          <p:cNvSpPr txBox="1">
            <a:spLocks noChangeArrowheads="1"/>
          </p:cNvSpPr>
          <p:nvPr/>
        </p:nvSpPr>
        <p:spPr bwMode="auto">
          <a:xfrm>
            <a:off x="6124575" y="296703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10262" name="Group 57"/>
          <p:cNvGrpSpPr/>
          <p:nvPr/>
        </p:nvGrpSpPr>
        <p:grpSpPr bwMode="auto">
          <a:xfrm>
            <a:off x="3937001" y="2003648"/>
            <a:ext cx="2303463" cy="270324"/>
            <a:chOff x="2412454" y="1931358"/>
            <a:chExt cx="2303462" cy="271188"/>
          </a:xfrm>
        </p:grpSpPr>
        <p:sp>
          <p:nvSpPr>
            <p:cNvPr id="10284" name="Rectangle 14"/>
            <p:cNvSpPr>
              <a:spLocks noChangeArrowheads="1"/>
            </p:cNvSpPr>
            <p:nvPr/>
          </p:nvSpPr>
          <p:spPr bwMode="auto">
            <a:xfrm>
              <a:off x="2412454" y="1931358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S:192.168.1.1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85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2678113" y="200818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0265" name="TextBox 94"/>
          <p:cNvSpPr txBox="1">
            <a:spLocks noChangeArrowheads="1"/>
          </p:cNvSpPr>
          <p:nvPr/>
        </p:nvSpPr>
        <p:spPr bwMode="auto">
          <a:xfrm>
            <a:off x="2695576" y="3514726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grpSp>
        <p:nvGrpSpPr>
          <p:cNvPr id="10266" name="组合 29"/>
          <p:cNvGrpSpPr/>
          <p:nvPr/>
        </p:nvGrpSpPr>
        <p:grpSpPr bwMode="auto">
          <a:xfrm>
            <a:off x="6526213" y="2565268"/>
            <a:ext cx="2305050" cy="267760"/>
            <a:chOff x="4859338" y="2433504"/>
            <a:chExt cx="2305050" cy="267760"/>
          </a:xfrm>
        </p:grpSpPr>
        <p:sp>
          <p:nvSpPr>
            <p:cNvPr id="10282" name="Rectangle 14"/>
            <p:cNvSpPr>
              <a:spLocks noChangeArrowheads="1"/>
            </p:cNvSpPr>
            <p:nvPr/>
          </p:nvSpPr>
          <p:spPr bwMode="auto">
            <a:xfrm>
              <a:off x="4859338" y="2437473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D:200.10.10.1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83" name="Rectangle 15"/>
            <p:cNvSpPr>
              <a:spLocks noChangeArrowheads="1"/>
            </p:cNvSpPr>
            <p:nvPr/>
          </p:nvSpPr>
          <p:spPr bwMode="auto">
            <a:xfrm>
              <a:off x="6011863" y="2433504"/>
              <a:ext cx="1152525" cy="263791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</p:grpSp>
      <p:cxnSp>
        <p:nvCxnSpPr>
          <p:cNvPr id="10267" name="直接箭头连接符 29"/>
          <p:cNvCxnSpPr>
            <a:cxnSpLocks noChangeShapeType="1"/>
          </p:cNvCxnSpPr>
          <p:nvPr/>
        </p:nvCxnSpPr>
        <p:spPr bwMode="auto">
          <a:xfrm>
            <a:off x="5734051" y="2989263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68" name="Group 57"/>
          <p:cNvGrpSpPr/>
          <p:nvPr/>
        </p:nvGrpSpPr>
        <p:grpSpPr bwMode="auto">
          <a:xfrm>
            <a:off x="3935413" y="2571967"/>
            <a:ext cx="2303462" cy="270331"/>
            <a:chOff x="2412454" y="1931351"/>
            <a:chExt cx="2303462" cy="271195"/>
          </a:xfrm>
        </p:grpSpPr>
        <p:sp>
          <p:nvSpPr>
            <p:cNvPr id="10280" name="Rectangle 14"/>
            <p:cNvSpPr>
              <a:spLocks noChangeArrowheads="1"/>
            </p:cNvSpPr>
            <p:nvPr/>
          </p:nvSpPr>
          <p:spPr bwMode="auto">
            <a:xfrm>
              <a:off x="2412454" y="1931351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D:192.168.1.1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81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S:100.1.1.1</a:t>
              </a:r>
              <a:endParaRPr kumimoji="1" lang="en-US" altLang="zh-CN" sz="1100" b="1" dirty="0">
                <a:latin typeface="+mn-ea"/>
                <a:ea typeface="+mn-ea"/>
              </a:endParaRPr>
            </a:p>
          </p:txBody>
        </p:sp>
      </p:grpSp>
      <p:grpSp>
        <p:nvGrpSpPr>
          <p:cNvPr id="10269" name="组合 29"/>
          <p:cNvGrpSpPr/>
          <p:nvPr/>
        </p:nvGrpSpPr>
        <p:grpSpPr bwMode="auto">
          <a:xfrm>
            <a:off x="6599238" y="4067836"/>
            <a:ext cx="2305050" cy="272522"/>
            <a:chOff x="4859338" y="2437474"/>
            <a:chExt cx="2305050" cy="272521"/>
          </a:xfrm>
        </p:grpSpPr>
        <p:sp>
          <p:nvSpPr>
            <p:cNvPr id="10278" name="Rectangle 14"/>
            <p:cNvSpPr>
              <a:spLocks noChangeArrowheads="1"/>
            </p:cNvSpPr>
            <p:nvPr/>
          </p:nvSpPr>
          <p:spPr bwMode="auto">
            <a:xfrm>
              <a:off x="4859338" y="2437474"/>
              <a:ext cx="1152525" cy="263790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S:200.10.10.2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79" name="Rectangle 15"/>
            <p:cNvSpPr>
              <a:spLocks noChangeArrowheads="1"/>
            </p:cNvSpPr>
            <p:nvPr/>
          </p:nvSpPr>
          <p:spPr bwMode="auto">
            <a:xfrm>
              <a:off x="6011863" y="2446205"/>
              <a:ext cx="1152525" cy="263790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cxnSp>
        <p:nvCxnSpPr>
          <p:cNvPr id="10270" name="直接箭头连接符 29"/>
          <p:cNvCxnSpPr>
            <a:cxnSpLocks noChangeShapeType="1"/>
          </p:cNvCxnSpPr>
          <p:nvPr/>
        </p:nvCxnSpPr>
        <p:spPr bwMode="auto">
          <a:xfrm>
            <a:off x="5880101" y="4513263"/>
            <a:ext cx="1008063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71" name="Group 57"/>
          <p:cNvGrpSpPr/>
          <p:nvPr/>
        </p:nvGrpSpPr>
        <p:grpSpPr bwMode="auto">
          <a:xfrm>
            <a:off x="4008438" y="4070573"/>
            <a:ext cx="2303462" cy="270324"/>
            <a:chOff x="2412454" y="1931358"/>
            <a:chExt cx="2303462" cy="271188"/>
          </a:xfrm>
        </p:grpSpPr>
        <p:sp>
          <p:nvSpPr>
            <p:cNvPr id="10276" name="Rectangle 14"/>
            <p:cNvSpPr>
              <a:spLocks noChangeArrowheads="1"/>
            </p:cNvSpPr>
            <p:nvPr/>
          </p:nvSpPr>
          <p:spPr bwMode="auto">
            <a:xfrm>
              <a:off x="2412454" y="1931358"/>
              <a:ext cx="1150937" cy="264635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 dirty="0">
                  <a:latin typeface="+mn-ea"/>
                  <a:ea typeface="+mn-ea"/>
                </a:rPr>
                <a:t>S:192.168.1.2</a:t>
              </a:r>
              <a:endParaRPr kumimoji="1" lang="en-US" altLang="zh-CN" sz="1100" dirty="0">
                <a:latin typeface="+mn-ea"/>
                <a:ea typeface="+mn-ea"/>
              </a:endParaRPr>
            </a:p>
          </p:txBody>
        </p:sp>
        <p:sp>
          <p:nvSpPr>
            <p:cNvPr id="10277" name="Rectangle 15"/>
            <p:cNvSpPr>
              <a:spLocks noChangeArrowheads="1"/>
            </p:cNvSpPr>
            <p:nvPr/>
          </p:nvSpPr>
          <p:spPr bwMode="auto">
            <a:xfrm>
              <a:off x="3563391" y="1937912"/>
              <a:ext cx="1152525" cy="264634"/>
            </a:xfrm>
            <a:prstGeom prst="rect">
              <a:avLst/>
            </a:prstGeom>
            <a:noFill/>
            <a:ln w="12700" algn="ctr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kumimoji="1" lang="en-US" altLang="zh-CN" sz="1100">
                  <a:latin typeface="+mn-ea"/>
                  <a:ea typeface="+mn-ea"/>
                </a:rPr>
                <a:t>D:100.1.1.1</a:t>
              </a:r>
              <a:endParaRPr kumimoji="1" lang="en-US" altLang="zh-CN" sz="1100" b="1">
                <a:latin typeface="+mn-ea"/>
                <a:ea typeface="+mn-ea"/>
              </a:endParaRPr>
            </a:p>
          </p:txBody>
        </p:sp>
      </p:grpSp>
      <p:sp>
        <p:nvSpPr>
          <p:cNvPr id="10272" name="矩形 43"/>
          <p:cNvSpPr>
            <a:spLocks noChangeArrowheads="1"/>
          </p:cNvSpPr>
          <p:nvPr/>
        </p:nvSpPr>
        <p:spPr bwMode="auto">
          <a:xfrm>
            <a:off x="2495550" y="29972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3" name="矩形 43"/>
          <p:cNvSpPr>
            <a:spLocks noChangeArrowheads="1"/>
          </p:cNvSpPr>
          <p:nvPr/>
        </p:nvSpPr>
        <p:spPr bwMode="auto">
          <a:xfrm>
            <a:off x="2424113" y="45085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4" name="TextBox 94"/>
          <p:cNvSpPr txBox="1">
            <a:spLocks noChangeArrowheads="1"/>
          </p:cNvSpPr>
          <p:nvPr/>
        </p:nvSpPr>
        <p:spPr bwMode="auto">
          <a:xfrm>
            <a:off x="9013302" y="394408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0275" name="TextBox 94"/>
          <p:cNvSpPr txBox="1">
            <a:spLocks noChangeArrowheads="1"/>
          </p:cNvSpPr>
          <p:nvPr/>
        </p:nvSpPr>
        <p:spPr bwMode="auto">
          <a:xfrm>
            <a:off x="9237166" y="2767014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57" name="图片 56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5682" y="2344559"/>
            <a:ext cx="823989" cy="632823"/>
          </a:xfrm>
          <a:prstGeom prst="rect">
            <a:avLst/>
          </a:prstGeom>
        </p:spPr>
      </p:pic>
      <p:pic>
        <p:nvPicPr>
          <p:cNvPr id="58" name="图片 5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0086" y="3830144"/>
            <a:ext cx="823989" cy="632823"/>
          </a:xfrm>
          <a:prstGeom prst="rect">
            <a:avLst/>
          </a:prstGeom>
        </p:spPr>
      </p:pic>
      <p:pic>
        <p:nvPicPr>
          <p:cNvPr id="59" name="图片 58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9417" y="3195076"/>
            <a:ext cx="739725" cy="605229"/>
          </a:xfrm>
          <a:prstGeom prst="rect">
            <a:avLst/>
          </a:prstGeom>
        </p:spPr>
      </p:pic>
      <p:pic>
        <p:nvPicPr>
          <p:cNvPr id="60" name="图片 5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14" y="3234536"/>
            <a:ext cx="735511" cy="539766"/>
          </a:xfrm>
          <a:prstGeom prst="rect">
            <a:avLst/>
          </a:prstGeom>
        </p:spPr>
      </p:pic>
      <p:pic>
        <p:nvPicPr>
          <p:cNvPr id="61" name="图片 60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68540" y="3144375"/>
            <a:ext cx="1521846" cy="772452"/>
          </a:xfrm>
          <a:prstGeom prst="rect">
            <a:avLst/>
          </a:prstGeom>
        </p:spPr>
      </p:pic>
      <p:pic>
        <p:nvPicPr>
          <p:cNvPr id="62" name="图片 61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9991" y="3196163"/>
            <a:ext cx="823989" cy="6328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NAT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160748"/>
            <a:ext cx="10560048" cy="46800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基于地址池来实现私有地址和公有</a:t>
            </a:r>
            <a:r>
              <a:rPr lang="zh-CN" altLang="en-US" dirty="0"/>
              <a:t>地址的转换。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7" name="表格 8"/>
          <p:cNvGraphicFramePr>
            <a:graphicFrameLocks noGrp="1"/>
          </p:cNvGraphicFramePr>
          <p:nvPr/>
        </p:nvGraphicFramePr>
        <p:xfrm>
          <a:off x="6059401" y="3569569"/>
          <a:ext cx="1728787" cy="1371599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28787"/>
              </a:tblGrid>
              <a:tr h="3679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200.10.10.0/24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200.10.10.1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200.10.10.2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45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……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71" marR="91471" marT="45737" marB="4573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280" name="Rectangle 14"/>
          <p:cNvSpPr>
            <a:spLocks noChangeArrowheads="1"/>
          </p:cNvSpPr>
          <p:nvPr/>
        </p:nvSpPr>
        <p:spPr bwMode="auto">
          <a:xfrm>
            <a:off x="6456364" y="1630363"/>
            <a:ext cx="115252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S:200.10.10.1</a:t>
            </a:r>
            <a:endParaRPr kumimoji="1" lang="en-US" altLang="zh-CN" sz="1200" dirty="0">
              <a:latin typeface="+mn-ea"/>
              <a:ea typeface="+mn-ea"/>
            </a:endParaRPr>
          </a:p>
        </p:txBody>
      </p:sp>
      <p:sp>
        <p:nvSpPr>
          <p:cNvPr id="11281" name="Rectangle 15"/>
          <p:cNvSpPr>
            <a:spLocks noChangeArrowheads="1"/>
          </p:cNvSpPr>
          <p:nvPr/>
        </p:nvSpPr>
        <p:spPr bwMode="auto">
          <a:xfrm>
            <a:off x="7608889" y="1628775"/>
            <a:ext cx="115252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2" name="Rectangle 14"/>
          <p:cNvSpPr>
            <a:spLocks noChangeArrowheads="1"/>
          </p:cNvSpPr>
          <p:nvPr/>
        </p:nvSpPr>
        <p:spPr bwMode="auto">
          <a:xfrm>
            <a:off x="3863976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S:192.168.1.2</a:t>
            </a:r>
            <a:endParaRPr kumimoji="1" lang="en-US" altLang="zh-CN" sz="1200" dirty="0">
              <a:latin typeface="+mn-ea"/>
              <a:ea typeface="+mn-ea"/>
            </a:endParaRPr>
          </a:p>
        </p:txBody>
      </p:sp>
      <p:sp>
        <p:nvSpPr>
          <p:cNvPr id="11283" name="Rectangle 15"/>
          <p:cNvSpPr>
            <a:spLocks noChangeArrowheads="1"/>
          </p:cNvSpPr>
          <p:nvPr/>
        </p:nvSpPr>
        <p:spPr bwMode="auto">
          <a:xfrm>
            <a:off x="5016501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4" name="Rectangle 14"/>
          <p:cNvSpPr>
            <a:spLocks noChangeArrowheads="1"/>
          </p:cNvSpPr>
          <p:nvPr/>
        </p:nvSpPr>
        <p:spPr bwMode="auto">
          <a:xfrm>
            <a:off x="7604125" y="2062163"/>
            <a:ext cx="1150938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dirty="0">
              <a:latin typeface="+mn-ea"/>
              <a:ea typeface="+mn-ea"/>
            </a:endParaRPr>
          </a:p>
        </p:txBody>
      </p:sp>
      <p:sp>
        <p:nvSpPr>
          <p:cNvPr id="11285" name="Rectangle 15"/>
          <p:cNvSpPr>
            <a:spLocks noChangeArrowheads="1"/>
          </p:cNvSpPr>
          <p:nvPr/>
        </p:nvSpPr>
        <p:spPr bwMode="auto">
          <a:xfrm>
            <a:off x="6456364" y="2062163"/>
            <a:ext cx="1152525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S:200.10.10.2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286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cxnSp>
        <p:nvCxnSpPr>
          <p:cNvPr id="11287" name="直接箭头连接符 29"/>
          <p:cNvCxnSpPr>
            <a:cxnSpLocks noChangeShapeType="1"/>
          </p:cNvCxnSpPr>
          <p:nvPr/>
        </p:nvCxnSpPr>
        <p:spPr bwMode="auto">
          <a:xfrm>
            <a:off x="5834063" y="250348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8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289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1290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2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295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96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00" name="Rectangle 14"/>
          <p:cNvSpPr>
            <a:spLocks noChangeArrowheads="1"/>
          </p:cNvSpPr>
          <p:nvPr/>
        </p:nvSpPr>
        <p:spPr bwMode="auto">
          <a:xfrm>
            <a:off x="3863975" y="1628776"/>
            <a:ext cx="1150938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S:192.168.1.1</a:t>
            </a:r>
            <a:endParaRPr kumimoji="1" lang="en-US" altLang="zh-CN" sz="1200" dirty="0">
              <a:latin typeface="+mn-ea"/>
              <a:ea typeface="+mn-ea"/>
            </a:endParaRPr>
          </a:p>
        </p:txBody>
      </p:sp>
      <p:sp>
        <p:nvSpPr>
          <p:cNvPr id="11301" name="Rectangle 15"/>
          <p:cNvSpPr>
            <a:spLocks noChangeArrowheads="1"/>
          </p:cNvSpPr>
          <p:nvPr/>
        </p:nvSpPr>
        <p:spPr bwMode="auto">
          <a:xfrm>
            <a:off x="5014914" y="1639019"/>
            <a:ext cx="1152525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D:100.1.1.1</a:t>
            </a:r>
            <a:endParaRPr kumimoji="1" lang="en-US" altLang="zh-CN" sz="1200" b="1" dirty="0">
              <a:latin typeface="+mn-ea"/>
              <a:ea typeface="+mn-ea"/>
            </a:endParaRPr>
          </a:p>
        </p:txBody>
      </p:sp>
      <p:sp>
        <p:nvSpPr>
          <p:cNvPr id="11303" name="TextBox 94"/>
          <p:cNvSpPr txBox="1">
            <a:spLocks noChangeArrowheads="1"/>
          </p:cNvSpPr>
          <p:nvPr/>
        </p:nvSpPr>
        <p:spPr bwMode="auto">
          <a:xfrm>
            <a:off x="2678113" y="15446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304" name="TextBox 94"/>
          <p:cNvSpPr txBox="1">
            <a:spLocks noChangeArrowheads="1"/>
          </p:cNvSpPr>
          <p:nvPr/>
        </p:nvSpPr>
        <p:spPr bwMode="auto">
          <a:xfrm>
            <a:off x="2695576" y="3051176"/>
            <a:ext cx="5937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1305" name="矩形 43"/>
          <p:cNvSpPr>
            <a:spLocks noChangeArrowheads="1"/>
          </p:cNvSpPr>
          <p:nvPr/>
        </p:nvSpPr>
        <p:spPr bwMode="auto">
          <a:xfrm>
            <a:off x="2495550" y="25336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6" name="矩形 43"/>
          <p:cNvSpPr>
            <a:spLocks noChangeArrowheads="1"/>
          </p:cNvSpPr>
          <p:nvPr/>
        </p:nvSpPr>
        <p:spPr bwMode="auto">
          <a:xfrm>
            <a:off x="2424113" y="40449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1307" name="TextBox 94"/>
          <p:cNvSpPr txBox="1">
            <a:spLocks noChangeArrowheads="1"/>
          </p:cNvSpPr>
          <p:nvPr/>
        </p:nvSpPr>
        <p:spPr bwMode="auto">
          <a:xfrm>
            <a:off x="8789989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308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41" name="图片 40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0707" y="3357563"/>
            <a:ext cx="783461" cy="601697"/>
          </a:xfrm>
          <a:prstGeom prst="rect">
            <a:avLst/>
          </a:prstGeom>
        </p:spPr>
      </p:pic>
      <p:pic>
        <p:nvPicPr>
          <p:cNvPr id="42" name="图片 41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0490" y="1853390"/>
            <a:ext cx="783461" cy="601697"/>
          </a:xfrm>
          <a:prstGeom prst="rect">
            <a:avLst/>
          </a:prstGeom>
        </p:spPr>
      </p:pic>
      <p:pic>
        <p:nvPicPr>
          <p:cNvPr id="43" name="图片 4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87" y="2792414"/>
            <a:ext cx="735511" cy="539766"/>
          </a:xfrm>
          <a:prstGeom prst="rect">
            <a:avLst/>
          </a:prstGeom>
        </p:spPr>
      </p:pic>
      <p:pic>
        <p:nvPicPr>
          <p:cNvPr id="44" name="图片 43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1273" y="2765803"/>
            <a:ext cx="726470" cy="594385"/>
          </a:xfrm>
          <a:prstGeom prst="rect">
            <a:avLst/>
          </a:prstGeom>
        </p:spPr>
      </p:pic>
      <p:pic>
        <p:nvPicPr>
          <p:cNvPr id="45" name="图片 44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8560" y="2702985"/>
            <a:ext cx="1430357" cy="726015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20188" y="2775040"/>
            <a:ext cx="783461" cy="6016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701328"/>
            <a:ext cx="10560048" cy="4680000"/>
          </a:xfrm>
        </p:spPr>
        <p:txBody>
          <a:bodyPr/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网络地址端口转换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允许多个内部地址映射到同一个公有地址的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不同端口。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表格 8"/>
          <p:cNvGraphicFramePr>
            <a:graphicFrameLocks noGrp="1"/>
          </p:cNvGraphicFramePr>
          <p:nvPr/>
        </p:nvGraphicFramePr>
        <p:xfrm>
          <a:off x="6240463" y="3727588"/>
          <a:ext cx="2087562" cy="1249584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087562"/>
              </a:tblGrid>
              <a:tr h="335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200.10.10.0/24</a:t>
                      </a:r>
                      <a:endParaRPr lang="zh-CN" altLang="en-US" sz="1600" b="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200.10.10.1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2843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200.10.10.1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2844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7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……</a:t>
                      </a:r>
                      <a:endParaRPr lang="en-US" altLang="zh-CN" sz="1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11" marR="91411" marT="45708" marB="4570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04" name="Line 3"/>
          <p:cNvSpPr>
            <a:spLocks noChangeShapeType="1"/>
          </p:cNvSpPr>
          <p:nvPr/>
        </p:nvSpPr>
        <p:spPr bwMode="auto">
          <a:xfrm flipH="1" flipV="1">
            <a:off x="2927350" y="2205039"/>
            <a:ext cx="1816100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305" name="直接箭头连接符 29"/>
          <p:cNvCxnSpPr>
            <a:cxnSpLocks noChangeShapeType="1"/>
          </p:cNvCxnSpPr>
          <p:nvPr/>
        </p:nvCxnSpPr>
        <p:spPr bwMode="auto">
          <a:xfrm>
            <a:off x="5834063" y="2492375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Line 3"/>
          <p:cNvSpPr>
            <a:spLocks noChangeShapeType="1"/>
          </p:cNvSpPr>
          <p:nvPr/>
        </p:nvSpPr>
        <p:spPr bwMode="auto">
          <a:xfrm flipV="1">
            <a:off x="3000375" y="2997200"/>
            <a:ext cx="17986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308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0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3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4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9" name="TextBox 94"/>
          <p:cNvSpPr txBox="1">
            <a:spLocks noChangeArrowheads="1"/>
          </p:cNvSpPr>
          <p:nvPr/>
        </p:nvSpPr>
        <p:spPr bwMode="auto">
          <a:xfrm>
            <a:off x="2390776" y="15446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0" name="TextBox 94"/>
          <p:cNvSpPr txBox="1">
            <a:spLocks noChangeArrowheads="1"/>
          </p:cNvSpPr>
          <p:nvPr/>
        </p:nvSpPr>
        <p:spPr bwMode="auto">
          <a:xfrm>
            <a:off x="2406651" y="3051176"/>
            <a:ext cx="595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1" name="矩形 43"/>
          <p:cNvSpPr>
            <a:spLocks noChangeArrowheads="1"/>
          </p:cNvSpPr>
          <p:nvPr/>
        </p:nvSpPr>
        <p:spPr bwMode="auto">
          <a:xfrm>
            <a:off x="2208213" y="253365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22" name="矩形 43"/>
          <p:cNvSpPr>
            <a:spLocks noChangeArrowheads="1"/>
          </p:cNvSpPr>
          <p:nvPr/>
        </p:nvSpPr>
        <p:spPr bwMode="auto">
          <a:xfrm>
            <a:off x="2135188" y="4088105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192.168.1.2/24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323" name="Rectangle 14"/>
          <p:cNvSpPr>
            <a:spLocks noChangeArrowheads="1"/>
          </p:cNvSpPr>
          <p:nvPr/>
        </p:nvSpPr>
        <p:spPr bwMode="auto">
          <a:xfrm>
            <a:off x="3359150" y="2062163"/>
            <a:ext cx="1657350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S:192.168.1.2:1028</a:t>
            </a:r>
            <a:endParaRPr kumimoji="1"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4" name="Rectangle 15"/>
          <p:cNvSpPr>
            <a:spLocks noChangeArrowheads="1"/>
          </p:cNvSpPr>
          <p:nvPr/>
        </p:nvSpPr>
        <p:spPr bwMode="auto">
          <a:xfrm>
            <a:off x="5016501" y="2062163"/>
            <a:ext cx="1223963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5" name="Rectangle 14"/>
          <p:cNvSpPr>
            <a:spLocks noChangeArrowheads="1"/>
          </p:cNvSpPr>
          <p:nvPr/>
        </p:nvSpPr>
        <p:spPr bwMode="auto">
          <a:xfrm>
            <a:off x="3359151" y="1628776"/>
            <a:ext cx="1655763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S:192.168.1.1:1025</a:t>
            </a:r>
            <a:endParaRPr kumimoji="1"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6" name="Rectangle 15"/>
          <p:cNvSpPr>
            <a:spLocks noChangeArrowheads="1"/>
          </p:cNvSpPr>
          <p:nvPr/>
        </p:nvSpPr>
        <p:spPr bwMode="auto">
          <a:xfrm>
            <a:off x="5016501" y="1627188"/>
            <a:ext cx="122237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7" name="Rectangle 14"/>
          <p:cNvSpPr>
            <a:spLocks noChangeArrowheads="1"/>
          </p:cNvSpPr>
          <p:nvPr/>
        </p:nvSpPr>
        <p:spPr bwMode="auto">
          <a:xfrm>
            <a:off x="6527800" y="2049463"/>
            <a:ext cx="16573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S:200.10.10.1:2844</a:t>
            </a:r>
            <a:endParaRPr kumimoji="1"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8" name="Rectangle 15"/>
          <p:cNvSpPr>
            <a:spLocks noChangeArrowheads="1"/>
          </p:cNvSpPr>
          <p:nvPr/>
        </p:nvSpPr>
        <p:spPr bwMode="auto">
          <a:xfrm>
            <a:off x="8185151" y="2049463"/>
            <a:ext cx="12239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9" name="Rectangle 14"/>
          <p:cNvSpPr>
            <a:spLocks noChangeArrowheads="1"/>
          </p:cNvSpPr>
          <p:nvPr/>
        </p:nvSpPr>
        <p:spPr bwMode="auto">
          <a:xfrm>
            <a:off x="6527801" y="1616075"/>
            <a:ext cx="16557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S:200.10.10.1:2843</a:t>
            </a:r>
            <a:endParaRPr kumimoji="1"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0" name="Rectangle 15"/>
          <p:cNvSpPr>
            <a:spLocks noChangeArrowheads="1"/>
          </p:cNvSpPr>
          <p:nvPr/>
        </p:nvSpPr>
        <p:spPr bwMode="auto">
          <a:xfrm>
            <a:off x="8183563" y="1616076"/>
            <a:ext cx="1223962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D:100.1.1.1:80</a:t>
            </a:r>
            <a:endParaRPr kumimoji="1"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1" name="TextBox 94"/>
          <p:cNvSpPr txBox="1">
            <a:spLocks noChangeArrowheads="1"/>
          </p:cNvSpPr>
          <p:nvPr/>
        </p:nvSpPr>
        <p:spPr bwMode="auto">
          <a:xfrm>
            <a:off x="8789989" y="34750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2" name="TextBox 94"/>
          <p:cNvSpPr txBox="1">
            <a:spLocks noChangeArrowheads="1"/>
          </p:cNvSpPr>
          <p:nvPr/>
        </p:nvSpPr>
        <p:spPr bwMode="auto">
          <a:xfrm>
            <a:off x="9120188" y="23955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3412" y="1854333"/>
            <a:ext cx="896173" cy="688260"/>
          </a:xfrm>
          <a:prstGeom prst="rect">
            <a:avLst/>
          </a:prstGeom>
        </p:spPr>
      </p:pic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665" y="3382991"/>
            <a:ext cx="896173" cy="688260"/>
          </a:xfrm>
          <a:prstGeom prst="rect">
            <a:avLst/>
          </a:prstGeom>
        </p:spPr>
      </p:pic>
      <p:pic>
        <p:nvPicPr>
          <p:cNvPr id="41" name="图片 4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38" y="2819393"/>
            <a:ext cx="735511" cy="539766"/>
          </a:xfrm>
          <a:prstGeom prst="rect">
            <a:avLst/>
          </a:prstGeom>
        </p:spPr>
      </p:pic>
      <p:pic>
        <p:nvPicPr>
          <p:cNvPr id="42" name="图片 41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3844" y="2786749"/>
            <a:ext cx="739725" cy="605229"/>
          </a:xfrm>
          <a:prstGeom prst="rect">
            <a:avLst/>
          </a:prstGeom>
        </p:spPr>
      </p:pic>
      <p:pic>
        <p:nvPicPr>
          <p:cNvPr id="43" name="图片 42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8560" y="2702985"/>
            <a:ext cx="1430357" cy="726015"/>
          </a:xfrm>
          <a:prstGeom prst="rect">
            <a:avLst/>
          </a:prstGeom>
        </p:spPr>
      </p:pic>
      <p:pic>
        <p:nvPicPr>
          <p:cNvPr id="44" name="图片 43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1028" y="2708434"/>
            <a:ext cx="896173" cy="688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Easy IP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16732"/>
            <a:ext cx="10560048" cy="4680000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IP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允许将多个内部地址映射到网关出接口地址上的不同端口。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16" name="TextBox 94"/>
          <p:cNvSpPr txBox="1">
            <a:spLocks noChangeArrowheads="1"/>
          </p:cNvSpPr>
          <p:nvPr/>
        </p:nvSpPr>
        <p:spPr bwMode="auto">
          <a:xfrm>
            <a:off x="6583758" y="3104964"/>
            <a:ext cx="13484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200.10.10.10/24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17" name="Line 3"/>
          <p:cNvSpPr>
            <a:spLocks noChangeShapeType="1"/>
          </p:cNvSpPr>
          <p:nvPr/>
        </p:nvSpPr>
        <p:spPr bwMode="auto">
          <a:xfrm flipH="1" flipV="1">
            <a:off x="2927350" y="2822576"/>
            <a:ext cx="181610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18" name="TextBox 94"/>
          <p:cNvSpPr txBox="1">
            <a:spLocks noChangeArrowheads="1"/>
          </p:cNvSpPr>
          <p:nvPr/>
        </p:nvSpPr>
        <p:spPr bwMode="auto">
          <a:xfrm>
            <a:off x="4549775" y="3336926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19" name="Line 3"/>
          <p:cNvSpPr>
            <a:spLocks noChangeShapeType="1"/>
          </p:cNvSpPr>
          <p:nvPr/>
        </p:nvSpPr>
        <p:spPr bwMode="auto">
          <a:xfrm flipV="1">
            <a:off x="2855913" y="3470276"/>
            <a:ext cx="194310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3320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452814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Line 6"/>
          <p:cNvSpPr>
            <a:spLocks noChangeShapeType="1"/>
          </p:cNvSpPr>
          <p:nvPr/>
        </p:nvSpPr>
        <p:spPr bwMode="auto">
          <a:xfrm flipH="1">
            <a:off x="4872039" y="352583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325" name="TextBox 94"/>
          <p:cNvSpPr txBox="1">
            <a:spLocks noChangeArrowheads="1"/>
          </p:cNvSpPr>
          <p:nvPr/>
        </p:nvSpPr>
        <p:spPr bwMode="auto">
          <a:xfrm>
            <a:off x="4549775" y="2974976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26" name="TextBox 94"/>
          <p:cNvSpPr txBox="1">
            <a:spLocks noChangeArrowheads="1"/>
          </p:cNvSpPr>
          <p:nvPr/>
        </p:nvSpPr>
        <p:spPr bwMode="auto">
          <a:xfrm>
            <a:off x="6024564" y="2924176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28" name="TextBox 94"/>
          <p:cNvSpPr txBox="1">
            <a:spLocks noChangeArrowheads="1"/>
          </p:cNvSpPr>
          <p:nvPr/>
        </p:nvSpPr>
        <p:spPr bwMode="auto">
          <a:xfrm>
            <a:off x="6610550" y="362005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cxnSp>
        <p:nvCxnSpPr>
          <p:cNvPr id="13330" name="直接箭头连接符 29"/>
          <p:cNvCxnSpPr>
            <a:cxnSpLocks noChangeShapeType="1"/>
          </p:cNvCxnSpPr>
          <p:nvPr/>
        </p:nvCxnSpPr>
        <p:spPr bwMode="auto">
          <a:xfrm>
            <a:off x="5834063" y="2781300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Rectangle 14"/>
          <p:cNvSpPr>
            <a:spLocks noChangeArrowheads="1"/>
          </p:cNvSpPr>
          <p:nvPr/>
        </p:nvSpPr>
        <p:spPr bwMode="auto">
          <a:xfrm>
            <a:off x="3359150" y="2349500"/>
            <a:ext cx="16573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S:192.168.1.2:1028</a:t>
            </a:r>
            <a:endParaRPr kumimoji="1" lang="en-US" altLang="zh-CN" sz="1200">
              <a:latin typeface="+mn-ea"/>
              <a:ea typeface="+mn-ea"/>
            </a:endParaRPr>
          </a:p>
        </p:txBody>
      </p:sp>
      <p:sp>
        <p:nvSpPr>
          <p:cNvPr id="13332" name="Rectangle 15"/>
          <p:cNvSpPr>
            <a:spLocks noChangeArrowheads="1"/>
          </p:cNvSpPr>
          <p:nvPr/>
        </p:nvSpPr>
        <p:spPr bwMode="auto">
          <a:xfrm>
            <a:off x="5016501" y="2349500"/>
            <a:ext cx="12239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3" name="Rectangle 14"/>
          <p:cNvSpPr>
            <a:spLocks noChangeArrowheads="1"/>
          </p:cNvSpPr>
          <p:nvPr/>
        </p:nvSpPr>
        <p:spPr bwMode="auto">
          <a:xfrm>
            <a:off x="3359151" y="1916113"/>
            <a:ext cx="16557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+mn-ea"/>
                <a:ea typeface="+mn-ea"/>
              </a:rPr>
              <a:t>S:192.168.1.1:1025</a:t>
            </a:r>
            <a:endParaRPr kumimoji="1" lang="en-US" altLang="zh-CN" sz="1200" dirty="0">
              <a:latin typeface="+mn-ea"/>
              <a:ea typeface="+mn-ea"/>
            </a:endParaRPr>
          </a:p>
        </p:txBody>
      </p:sp>
      <p:sp>
        <p:nvSpPr>
          <p:cNvPr id="13334" name="Rectangle 15"/>
          <p:cNvSpPr>
            <a:spLocks noChangeArrowheads="1"/>
          </p:cNvSpPr>
          <p:nvPr/>
        </p:nvSpPr>
        <p:spPr bwMode="auto">
          <a:xfrm>
            <a:off x="5016501" y="1916113"/>
            <a:ext cx="1222375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5" name="Rectangle 14"/>
          <p:cNvSpPr>
            <a:spLocks noChangeArrowheads="1"/>
          </p:cNvSpPr>
          <p:nvPr/>
        </p:nvSpPr>
        <p:spPr bwMode="auto">
          <a:xfrm>
            <a:off x="6527800" y="2338388"/>
            <a:ext cx="1657350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S:200.10.10.10:2844</a:t>
            </a:r>
            <a:endParaRPr kumimoji="1" lang="en-US" altLang="zh-CN" sz="1200">
              <a:latin typeface="+mn-ea"/>
              <a:ea typeface="+mn-ea"/>
            </a:endParaRPr>
          </a:p>
        </p:txBody>
      </p:sp>
      <p:sp>
        <p:nvSpPr>
          <p:cNvPr id="13336" name="Rectangle 15"/>
          <p:cNvSpPr>
            <a:spLocks noChangeArrowheads="1"/>
          </p:cNvSpPr>
          <p:nvPr/>
        </p:nvSpPr>
        <p:spPr bwMode="auto">
          <a:xfrm>
            <a:off x="8185151" y="2338388"/>
            <a:ext cx="1223963" cy="27781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37" name="Rectangle 14"/>
          <p:cNvSpPr>
            <a:spLocks noChangeArrowheads="1"/>
          </p:cNvSpPr>
          <p:nvPr/>
        </p:nvSpPr>
        <p:spPr bwMode="auto">
          <a:xfrm>
            <a:off x="6527801" y="1905001"/>
            <a:ext cx="1655763" cy="27781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S:200.10.10.10:2843</a:t>
            </a:r>
            <a:endParaRPr kumimoji="1" lang="en-US" altLang="zh-CN" sz="1200">
              <a:latin typeface="+mn-ea"/>
              <a:ea typeface="+mn-ea"/>
            </a:endParaRPr>
          </a:p>
        </p:txBody>
      </p:sp>
      <p:sp>
        <p:nvSpPr>
          <p:cNvPr id="13338" name="Rectangle 15"/>
          <p:cNvSpPr>
            <a:spLocks noChangeArrowheads="1"/>
          </p:cNvSpPr>
          <p:nvPr/>
        </p:nvSpPr>
        <p:spPr bwMode="auto">
          <a:xfrm>
            <a:off x="8183563" y="1903413"/>
            <a:ext cx="12239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>
                <a:latin typeface="+mn-ea"/>
                <a:ea typeface="+mn-ea"/>
              </a:rPr>
              <a:t>D:100.1.1.1:80</a:t>
            </a:r>
            <a:endParaRPr kumimoji="1" lang="en-US" altLang="zh-CN" sz="1200" b="1">
              <a:latin typeface="+mn-ea"/>
              <a:ea typeface="+mn-ea"/>
            </a:endParaRPr>
          </a:p>
        </p:txBody>
      </p:sp>
      <p:sp>
        <p:nvSpPr>
          <p:cNvPr id="13341" name="TextBox 94"/>
          <p:cNvSpPr txBox="1">
            <a:spLocks noChangeArrowheads="1"/>
          </p:cNvSpPr>
          <p:nvPr/>
        </p:nvSpPr>
        <p:spPr bwMode="auto">
          <a:xfrm>
            <a:off x="2390776" y="2019301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42" name="TextBox 94"/>
          <p:cNvSpPr txBox="1">
            <a:spLocks noChangeArrowheads="1"/>
          </p:cNvSpPr>
          <p:nvPr/>
        </p:nvSpPr>
        <p:spPr bwMode="auto">
          <a:xfrm>
            <a:off x="2406651" y="3525839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3343" name="矩形 43"/>
          <p:cNvSpPr>
            <a:spLocks noChangeArrowheads="1"/>
          </p:cNvSpPr>
          <p:nvPr/>
        </p:nvSpPr>
        <p:spPr bwMode="auto">
          <a:xfrm>
            <a:off x="2135560" y="307999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44" name="矩形 43"/>
          <p:cNvSpPr>
            <a:spLocks noChangeArrowheads="1"/>
          </p:cNvSpPr>
          <p:nvPr/>
        </p:nvSpPr>
        <p:spPr bwMode="auto">
          <a:xfrm>
            <a:off x="2135188" y="451961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3345" name="TextBox 94"/>
          <p:cNvSpPr txBox="1">
            <a:spLocks noChangeArrowheads="1"/>
          </p:cNvSpPr>
          <p:nvPr/>
        </p:nvSpPr>
        <p:spPr bwMode="auto">
          <a:xfrm>
            <a:off x="9049306" y="3943351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3346" name="TextBox 94"/>
          <p:cNvSpPr txBox="1">
            <a:spLocks noChangeArrowheads="1"/>
          </p:cNvSpPr>
          <p:nvPr/>
        </p:nvSpPr>
        <p:spPr bwMode="auto">
          <a:xfrm>
            <a:off x="9273170" y="2863851"/>
            <a:ext cx="603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40" name="图片 39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8438" y="2386371"/>
            <a:ext cx="896173" cy="688260"/>
          </a:xfrm>
          <a:prstGeom prst="rect">
            <a:avLst/>
          </a:prstGeom>
        </p:spPr>
      </p:pic>
      <p:pic>
        <p:nvPicPr>
          <p:cNvPr id="41" name="图片 40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9150" y="3823063"/>
            <a:ext cx="896173" cy="688260"/>
          </a:xfrm>
          <a:prstGeom prst="rect">
            <a:avLst/>
          </a:prstGeom>
        </p:spPr>
      </p:pic>
      <p:pic>
        <p:nvPicPr>
          <p:cNvPr id="43" name="图片 4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4215" y="3238304"/>
            <a:ext cx="739725" cy="605229"/>
          </a:xfrm>
          <a:prstGeom prst="rect">
            <a:avLst/>
          </a:prstGeom>
        </p:spPr>
      </p:pic>
      <p:pic>
        <p:nvPicPr>
          <p:cNvPr id="44" name="图片 4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08" y="3282943"/>
            <a:ext cx="735511" cy="539766"/>
          </a:xfrm>
          <a:prstGeom prst="rect">
            <a:avLst/>
          </a:prstGeom>
        </p:spPr>
      </p:pic>
      <p:pic>
        <p:nvPicPr>
          <p:cNvPr id="45" name="图片 44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5563" y="3189818"/>
            <a:ext cx="1430357" cy="726015"/>
          </a:xfrm>
          <a:prstGeom prst="rect">
            <a:avLst/>
          </a:prstGeom>
        </p:spPr>
      </p:pic>
      <p:pic>
        <p:nvPicPr>
          <p:cNvPr id="46" name="图片 45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75351" y="3207913"/>
            <a:ext cx="896173" cy="688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052736"/>
            <a:ext cx="10560048" cy="4680000"/>
          </a:xfrm>
        </p:spPr>
        <p:txBody>
          <a:bodyPr>
            <a:normAutofit lnSpcReduction="2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可以使外网用户访问内网服务器。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通过配置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可以使外网用户访问内网服务器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340" name="Line 6"/>
          <p:cNvSpPr>
            <a:spLocks noChangeShapeType="1"/>
          </p:cNvSpPr>
          <p:nvPr/>
        </p:nvSpPr>
        <p:spPr bwMode="auto">
          <a:xfrm flipH="1" flipV="1">
            <a:off x="3790950" y="3770313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Box 94"/>
          <p:cNvSpPr txBox="1">
            <a:spLocks noChangeArrowheads="1"/>
          </p:cNvSpPr>
          <p:nvPr/>
        </p:nvSpPr>
        <p:spPr bwMode="auto">
          <a:xfrm>
            <a:off x="3265488" y="3136901"/>
            <a:ext cx="646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Rectangle 14"/>
          <p:cNvSpPr>
            <a:spLocks noChangeArrowheads="1"/>
          </p:cNvSpPr>
          <p:nvPr/>
        </p:nvSpPr>
        <p:spPr bwMode="auto">
          <a:xfrm>
            <a:off x="3287713" y="1700213"/>
            <a:ext cx="16557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D:192.168.1.100:80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4" name="Rectangle 14"/>
          <p:cNvSpPr>
            <a:spLocks noChangeArrowheads="1"/>
          </p:cNvSpPr>
          <p:nvPr/>
        </p:nvSpPr>
        <p:spPr bwMode="auto">
          <a:xfrm>
            <a:off x="6526213" y="1701800"/>
            <a:ext cx="1439862" cy="28733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D:200.10.10.1:80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45" name="直接箭头连接符 29"/>
          <p:cNvCxnSpPr>
            <a:cxnSpLocks noChangeShapeType="1"/>
          </p:cNvCxnSpPr>
          <p:nvPr/>
        </p:nvCxnSpPr>
        <p:spPr bwMode="auto">
          <a:xfrm>
            <a:off x="5519738" y="22050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Box 94"/>
          <p:cNvSpPr txBox="1">
            <a:spLocks noChangeArrowheads="1"/>
          </p:cNvSpPr>
          <p:nvPr/>
        </p:nvSpPr>
        <p:spPr bwMode="auto">
          <a:xfrm>
            <a:off x="3792538" y="3497264"/>
            <a:ext cx="14382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192.168.1.100/24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7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3700464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0" name="TextBox 94"/>
          <p:cNvSpPr txBox="1">
            <a:spLocks noChangeArrowheads="1"/>
          </p:cNvSpPr>
          <p:nvPr/>
        </p:nvSpPr>
        <p:spPr bwMode="auto">
          <a:xfrm>
            <a:off x="5880100" y="3213101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3" name="Rectangle 14"/>
          <p:cNvSpPr>
            <a:spLocks noChangeArrowheads="1"/>
          </p:cNvSpPr>
          <p:nvPr/>
        </p:nvSpPr>
        <p:spPr bwMode="auto">
          <a:xfrm>
            <a:off x="7967663" y="1700213"/>
            <a:ext cx="14414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S:100.1.1.1:2844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4" name="Rectangle 14"/>
          <p:cNvSpPr>
            <a:spLocks noChangeArrowheads="1"/>
          </p:cNvSpPr>
          <p:nvPr/>
        </p:nvSpPr>
        <p:spPr bwMode="auto">
          <a:xfrm>
            <a:off x="4943476" y="1700213"/>
            <a:ext cx="14398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S:100.1.1.1:2844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5" name="Rectangle 14"/>
          <p:cNvSpPr>
            <a:spLocks noChangeArrowheads="1"/>
          </p:cNvSpPr>
          <p:nvPr/>
        </p:nvSpPr>
        <p:spPr bwMode="auto">
          <a:xfrm>
            <a:off x="3287713" y="2565400"/>
            <a:ext cx="1655762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S:192.168.1.100:80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6" name="Rectangle 14"/>
          <p:cNvSpPr>
            <a:spLocks noChangeArrowheads="1"/>
          </p:cNvSpPr>
          <p:nvPr/>
        </p:nvSpPr>
        <p:spPr bwMode="auto">
          <a:xfrm>
            <a:off x="6526213" y="2565400"/>
            <a:ext cx="1439862" cy="287338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S:200.10.10.1:80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57" name="直接箭头连接符 29"/>
          <p:cNvCxnSpPr>
            <a:cxnSpLocks noChangeShapeType="1"/>
          </p:cNvCxnSpPr>
          <p:nvPr/>
        </p:nvCxnSpPr>
        <p:spPr bwMode="auto">
          <a:xfrm>
            <a:off x="5519738" y="3068638"/>
            <a:ext cx="1008062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Rectangle 14"/>
          <p:cNvSpPr>
            <a:spLocks noChangeArrowheads="1"/>
          </p:cNvSpPr>
          <p:nvPr/>
        </p:nvSpPr>
        <p:spPr bwMode="auto">
          <a:xfrm>
            <a:off x="7967663" y="2565400"/>
            <a:ext cx="1441450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D:100.1.1.1:2844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59" name="Rectangle 14"/>
          <p:cNvSpPr>
            <a:spLocks noChangeArrowheads="1"/>
          </p:cNvSpPr>
          <p:nvPr/>
        </p:nvSpPr>
        <p:spPr bwMode="auto">
          <a:xfrm>
            <a:off x="4943476" y="2565400"/>
            <a:ext cx="1439863" cy="279400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D:100.1.1.1:2844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TextBox 94"/>
          <p:cNvSpPr txBox="1">
            <a:spLocks noChangeArrowheads="1"/>
          </p:cNvSpPr>
          <p:nvPr/>
        </p:nvSpPr>
        <p:spPr bwMode="auto">
          <a:xfrm>
            <a:off x="9049306" y="4232276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TextBox 94"/>
          <p:cNvSpPr txBox="1">
            <a:spLocks noChangeArrowheads="1"/>
          </p:cNvSpPr>
          <p:nvPr/>
        </p:nvSpPr>
        <p:spPr bwMode="auto">
          <a:xfrm>
            <a:off x="9309174" y="3152776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75" y="3518686"/>
            <a:ext cx="735511" cy="539766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45450" y="3407305"/>
            <a:ext cx="1430357" cy="726015"/>
          </a:xfrm>
          <a:prstGeom prst="rect">
            <a:avLst/>
          </a:prstGeom>
        </p:spPr>
      </p:pic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4477" y="3429001"/>
            <a:ext cx="896173" cy="688260"/>
          </a:xfrm>
          <a:prstGeom prst="rect">
            <a:avLst/>
          </a:prstGeom>
        </p:spPr>
      </p:pic>
      <p:pic>
        <p:nvPicPr>
          <p:cNvPr id="34" name="图片 33" descr="通用服务器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0725" y="3504782"/>
            <a:ext cx="685896" cy="5611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AutoShape 28"/>
          <p:cNvSpPr/>
          <p:nvPr/>
        </p:nvSpPr>
        <p:spPr bwMode="auto">
          <a:xfrm>
            <a:off x="2279651" y="4313324"/>
            <a:ext cx="7345363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3440"/>
              <a:gd name="adj6" fmla="val 103106"/>
              <a:gd name="adj7" fmla="val -40162"/>
              <a:gd name="adj8" fmla="val 60222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tailEnd type="arrow" w="med" len="med"/>
          </a:ln>
          <a:effectLst/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[RTA]interface GigabitEthernet0/0/1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[RTA-GigabitEthernet0/0/1]ip address 192.168.1.254 24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[RTA-GigabitEthernet0/0/1]interface Serial1/0/0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[RTA-Serial1/0/0]ip address 200.10.10.2 24</a:t>
            </a:r>
            <a:endParaRPr lang="en-US" altLang="zh-CN" sz="14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nat static global 202.10.10.1 inside 192.168.1.1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nat static global 202.10.10.2 inside 192.168.1.2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5366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7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2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3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RTA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6" name="TextBox 94"/>
          <p:cNvSpPr txBox="1">
            <a:spLocks noChangeArrowheads="1"/>
          </p:cNvSpPr>
          <p:nvPr/>
        </p:nvSpPr>
        <p:spPr bwMode="auto">
          <a:xfrm>
            <a:off x="6682558" y="3152001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S1/0/0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8" name="TextBox 94"/>
          <p:cNvSpPr txBox="1">
            <a:spLocks noChangeArrowheads="1"/>
          </p:cNvSpPr>
          <p:nvPr/>
        </p:nvSpPr>
        <p:spPr bwMode="auto">
          <a:xfrm>
            <a:off x="5375920" y="31520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G0/0/1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9" name="TextBox 94"/>
          <p:cNvSpPr txBox="1">
            <a:spLocks noChangeArrowheads="1"/>
          </p:cNvSpPr>
          <p:nvPr/>
        </p:nvSpPr>
        <p:spPr bwMode="auto">
          <a:xfrm>
            <a:off x="2678113" y="1497013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0" name="TextBox 94"/>
          <p:cNvSpPr txBox="1">
            <a:spLocks noChangeArrowheads="1"/>
          </p:cNvSpPr>
          <p:nvPr/>
        </p:nvSpPr>
        <p:spPr bwMode="auto">
          <a:xfrm>
            <a:off x="2695576" y="300355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1" name="矩形 43"/>
          <p:cNvSpPr>
            <a:spLocks noChangeArrowheads="1"/>
          </p:cNvSpPr>
          <p:nvPr/>
        </p:nvSpPr>
        <p:spPr bwMode="auto">
          <a:xfrm>
            <a:off x="2459596" y="2539933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82" name="矩形 43"/>
          <p:cNvSpPr>
            <a:spLocks noChangeArrowheads="1"/>
          </p:cNvSpPr>
          <p:nvPr/>
        </p:nvSpPr>
        <p:spPr bwMode="auto">
          <a:xfrm>
            <a:off x="2424113" y="399732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83" name="TextBox 94"/>
          <p:cNvSpPr txBox="1">
            <a:spLocks noChangeArrowheads="1"/>
          </p:cNvSpPr>
          <p:nvPr/>
        </p:nvSpPr>
        <p:spPr bwMode="auto">
          <a:xfrm>
            <a:off x="8789989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100.1.1.1/24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84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主机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75" y="2796120"/>
            <a:ext cx="735511" cy="539766"/>
          </a:xfrm>
          <a:prstGeom prst="rect">
            <a:avLst/>
          </a:prstGeom>
        </p:spPr>
      </p:pic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2845" y="2764678"/>
            <a:ext cx="704208" cy="576170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684" y="1832642"/>
            <a:ext cx="783461" cy="601697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7105" y="3338089"/>
            <a:ext cx="783461" cy="601697"/>
          </a:xfrm>
          <a:prstGeom prst="rect">
            <a:avLst/>
          </a:prstGeom>
        </p:spPr>
      </p:pic>
      <p:pic>
        <p:nvPicPr>
          <p:cNvPr id="29" name="图片 28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5448" y="2704822"/>
            <a:ext cx="1370991" cy="695882"/>
          </a:xfrm>
          <a:prstGeom prst="rect">
            <a:avLst/>
          </a:prstGeom>
        </p:spPr>
      </p:pic>
      <p:pic>
        <p:nvPicPr>
          <p:cNvPr id="30" name="图片 29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30082" y="2779442"/>
            <a:ext cx="783461" cy="6016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00213"/>
            <a:ext cx="7488238" cy="35544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[RTA]display nat static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Static Nat Information: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Interface  : Serial1/0/0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202.10.10.1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/----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192.168.1.1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202.10.10.2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/----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192.168.1.2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/----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Total :    2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3"/>
          <p:cNvSpPr>
            <a:spLocks noChangeShapeType="1"/>
          </p:cNvSpPr>
          <p:nvPr/>
        </p:nvSpPr>
        <p:spPr bwMode="auto">
          <a:xfrm flipH="1" flipV="1">
            <a:off x="3159126" y="2184401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</a:t>
            </a:r>
            <a:r>
              <a:rPr lang="en-US" altLang="zh-CN"/>
              <a:t>NAT</a:t>
            </a:r>
            <a:r>
              <a:rPr lang="zh-CN" altLang="en-US"/>
              <a:t>配置</a:t>
            </a:r>
            <a:endParaRPr lang="zh-CN" altLang="en-US" dirty="0"/>
          </a:p>
        </p:txBody>
      </p:sp>
      <p:graphicFrame>
        <p:nvGraphicFramePr>
          <p:cNvPr id="27" name="表格 8"/>
          <p:cNvGraphicFramePr>
            <a:graphicFrameLocks noGrp="1"/>
          </p:cNvGraphicFramePr>
          <p:nvPr/>
        </p:nvGraphicFramePr>
        <p:xfrm>
          <a:off x="4367214" y="1557338"/>
          <a:ext cx="1584325" cy="82275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584325"/>
              </a:tblGrid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192.168.1.1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192.168.1.2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……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91449" marR="91449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8"/>
          <p:cNvGraphicFramePr>
            <a:graphicFrameLocks noGrp="1"/>
          </p:cNvGraphicFramePr>
          <p:nvPr/>
        </p:nvGraphicFramePr>
        <p:xfrm>
          <a:off x="6743700" y="1557338"/>
          <a:ext cx="1728788" cy="82275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728788"/>
              </a:tblGrid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200.10.10.1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200.10.10.2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endParaRPr lang="en-US" altLang="zh-CN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72" marR="91472" marT="45685" marB="456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433" name="AutoShape 28"/>
          <p:cNvSpPr/>
          <p:nvPr/>
        </p:nvSpPr>
        <p:spPr bwMode="auto">
          <a:xfrm>
            <a:off x="2279651" y="4268789"/>
            <a:ext cx="7345363" cy="19018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9889"/>
              <a:gd name="adj6" fmla="val 103051"/>
              <a:gd name="adj7" fmla="val -47491"/>
              <a:gd name="adj8" fmla="val 63185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[RTA]nat address-group 1 200.10.10.1 200.10.10.200 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2000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[RTA-acl-basic-2000]rule 5 permit source 192.168.1.0 0.0.0.255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[RTA-acl-basic-2000]quit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serial1/0/0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outbound 2000 address-group 1 no-pat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434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7435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37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440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1" name="TextBox 94"/>
          <p:cNvSpPr txBox="1">
            <a:spLocks noChangeArrowheads="1"/>
          </p:cNvSpPr>
          <p:nvPr/>
        </p:nvSpPr>
        <p:spPr bwMode="auto">
          <a:xfrm>
            <a:off x="6124575" y="2516189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RTA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4" name="TextBox 94"/>
          <p:cNvSpPr txBox="1">
            <a:spLocks noChangeArrowheads="1"/>
          </p:cNvSpPr>
          <p:nvPr/>
        </p:nvSpPr>
        <p:spPr bwMode="auto">
          <a:xfrm>
            <a:off x="6682558" y="3115997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6" name="TextBox 94"/>
          <p:cNvSpPr txBox="1">
            <a:spLocks noChangeArrowheads="1"/>
          </p:cNvSpPr>
          <p:nvPr/>
        </p:nvSpPr>
        <p:spPr bwMode="auto">
          <a:xfrm>
            <a:off x="5375920" y="305435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7" name="TextBox 94"/>
          <p:cNvSpPr txBox="1">
            <a:spLocks noChangeArrowheads="1"/>
          </p:cNvSpPr>
          <p:nvPr/>
        </p:nvSpPr>
        <p:spPr bwMode="auto">
          <a:xfrm>
            <a:off x="2678113" y="1497013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48" name="TextBox 94"/>
          <p:cNvSpPr txBox="1">
            <a:spLocks noChangeArrowheads="1"/>
          </p:cNvSpPr>
          <p:nvPr/>
        </p:nvSpPr>
        <p:spPr bwMode="auto">
          <a:xfrm>
            <a:off x="2695576" y="300355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7449" name="矩形 43"/>
          <p:cNvSpPr>
            <a:spLocks noChangeArrowheads="1"/>
          </p:cNvSpPr>
          <p:nvPr/>
        </p:nvSpPr>
        <p:spPr bwMode="auto">
          <a:xfrm>
            <a:off x="2495550" y="2503929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 dirty="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450" name="矩形 43"/>
          <p:cNvSpPr>
            <a:spLocks noChangeArrowheads="1"/>
          </p:cNvSpPr>
          <p:nvPr/>
        </p:nvSpPr>
        <p:spPr bwMode="auto">
          <a:xfrm>
            <a:off x="2424113" y="399732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451" name="TextBox 94"/>
          <p:cNvSpPr txBox="1">
            <a:spLocks noChangeArrowheads="1"/>
          </p:cNvSpPr>
          <p:nvPr/>
        </p:nvSpPr>
        <p:spPr bwMode="auto">
          <a:xfrm>
            <a:off x="8905290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7452" name="TextBox 94"/>
          <p:cNvSpPr txBox="1">
            <a:spLocks noChangeArrowheads="1"/>
          </p:cNvSpPr>
          <p:nvPr/>
        </p:nvSpPr>
        <p:spPr bwMode="auto">
          <a:xfrm>
            <a:off x="9120188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2823" y="1874906"/>
            <a:ext cx="806898" cy="619697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9688" y="3329564"/>
            <a:ext cx="806898" cy="619697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2845" y="2764678"/>
            <a:ext cx="704208" cy="576170"/>
          </a:xfrm>
          <a:prstGeom prst="rect">
            <a:avLst/>
          </a:prstGeom>
        </p:spPr>
      </p:pic>
      <p:pic>
        <p:nvPicPr>
          <p:cNvPr id="31" name="图片 3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75" y="2796120"/>
            <a:ext cx="735511" cy="539766"/>
          </a:xfrm>
          <a:prstGeom prst="rect">
            <a:avLst/>
          </a:prstGeom>
        </p:spPr>
      </p:pic>
      <p:pic>
        <p:nvPicPr>
          <p:cNvPr id="32" name="图片 31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5448" y="2704822"/>
            <a:ext cx="1370991" cy="695882"/>
          </a:xfrm>
          <a:prstGeom prst="rect">
            <a:avLst/>
          </a:prstGeom>
        </p:spPr>
      </p:pic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2233" y="2721871"/>
            <a:ext cx="806898" cy="6196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568451"/>
            <a:ext cx="7272338" cy="45243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[RTA]display nat address-group 1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NAT Address-Group Information: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Index   Start-address      End-address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200.10.10.1        200.10.10.200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[RTA]display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nat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outbound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NAT Outbound Information: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Interface        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Address-group/IP/Interface      Type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Serial1/0/0       2000 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      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         no-pat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Total : 1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IP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sp>
        <p:nvSpPr>
          <p:cNvPr id="19460" name="AutoShape 28"/>
          <p:cNvSpPr/>
          <p:nvPr/>
        </p:nvSpPr>
        <p:spPr bwMode="auto">
          <a:xfrm>
            <a:off x="2279651" y="4508500"/>
            <a:ext cx="7345363" cy="16002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13981"/>
              <a:gd name="adj6" fmla="val 103083"/>
              <a:gd name="adj7" fmla="val -66736"/>
              <a:gd name="adj8" fmla="val 5969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2000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[RTA-acl-basic-2000]rule 5 permit source 192.168.1.0 0.0.0.255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[RTA-acl-basic-2000]quit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serial1/0/0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outbound 2000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461" name="TextBox 94"/>
          <p:cNvSpPr txBox="1">
            <a:spLocks noChangeArrowheads="1"/>
          </p:cNvSpPr>
          <p:nvPr/>
        </p:nvSpPr>
        <p:spPr bwMode="auto">
          <a:xfrm>
            <a:off x="6567938" y="2732902"/>
            <a:ext cx="10134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200.10.10.1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62" name="Line 3"/>
          <p:cNvSpPr>
            <a:spLocks noChangeShapeType="1"/>
          </p:cNvSpPr>
          <p:nvPr/>
        </p:nvSpPr>
        <p:spPr bwMode="auto">
          <a:xfrm flipH="1" flipV="1">
            <a:off x="2927350" y="2332039"/>
            <a:ext cx="1816100" cy="555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463" name="TextBox 94"/>
          <p:cNvSpPr txBox="1">
            <a:spLocks noChangeArrowheads="1"/>
          </p:cNvSpPr>
          <p:nvPr/>
        </p:nvSpPr>
        <p:spPr bwMode="auto">
          <a:xfrm>
            <a:off x="4549775" y="2846389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64" name="Line 3"/>
          <p:cNvSpPr>
            <a:spLocks noChangeShapeType="1"/>
          </p:cNvSpPr>
          <p:nvPr/>
        </p:nvSpPr>
        <p:spPr bwMode="auto">
          <a:xfrm flipV="1">
            <a:off x="2855913" y="2979738"/>
            <a:ext cx="1943100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19465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62276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Line 6"/>
          <p:cNvSpPr>
            <a:spLocks noChangeShapeType="1"/>
          </p:cNvSpPr>
          <p:nvPr/>
        </p:nvSpPr>
        <p:spPr bwMode="auto">
          <a:xfrm flipH="1">
            <a:off x="4872039" y="3035300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470" name="TextBox 94"/>
          <p:cNvSpPr txBox="1">
            <a:spLocks noChangeArrowheads="1"/>
          </p:cNvSpPr>
          <p:nvPr/>
        </p:nvSpPr>
        <p:spPr bwMode="auto">
          <a:xfrm>
            <a:off x="4549775" y="2484438"/>
            <a:ext cx="528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1" name="TextBox 94"/>
          <p:cNvSpPr txBox="1">
            <a:spLocks noChangeArrowheads="1"/>
          </p:cNvSpPr>
          <p:nvPr/>
        </p:nvSpPr>
        <p:spPr bwMode="auto">
          <a:xfrm>
            <a:off x="6024564" y="2433639"/>
            <a:ext cx="477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3" name="TextBox 94"/>
          <p:cNvSpPr txBox="1">
            <a:spLocks noChangeArrowheads="1"/>
          </p:cNvSpPr>
          <p:nvPr/>
        </p:nvSpPr>
        <p:spPr bwMode="auto">
          <a:xfrm>
            <a:off x="9049306" y="35004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100.1.1.1/24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4" name="TextBox 94"/>
          <p:cNvSpPr txBox="1">
            <a:spLocks noChangeArrowheads="1"/>
          </p:cNvSpPr>
          <p:nvPr/>
        </p:nvSpPr>
        <p:spPr bwMode="auto">
          <a:xfrm>
            <a:off x="6574546" y="307999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S1/0/0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7" name="TextBox 94"/>
          <p:cNvSpPr txBox="1">
            <a:spLocks noChangeArrowheads="1"/>
          </p:cNvSpPr>
          <p:nvPr/>
        </p:nvSpPr>
        <p:spPr bwMode="auto">
          <a:xfrm>
            <a:off x="2390776" y="1527176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9478" name="TextBox 94"/>
          <p:cNvSpPr txBox="1">
            <a:spLocks noChangeArrowheads="1"/>
          </p:cNvSpPr>
          <p:nvPr/>
        </p:nvSpPr>
        <p:spPr bwMode="auto">
          <a:xfrm>
            <a:off x="2406651" y="3033714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19479" name="矩形 43"/>
          <p:cNvSpPr>
            <a:spLocks noChangeArrowheads="1"/>
          </p:cNvSpPr>
          <p:nvPr/>
        </p:nvSpPr>
        <p:spPr bwMode="auto">
          <a:xfrm>
            <a:off x="2208213" y="2516188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192.168.1.1/24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80" name="矩形 43"/>
          <p:cNvSpPr>
            <a:spLocks noChangeArrowheads="1"/>
          </p:cNvSpPr>
          <p:nvPr/>
        </p:nvSpPr>
        <p:spPr bwMode="auto">
          <a:xfrm>
            <a:off x="2185988" y="4027488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192.168.1.2/24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9481" name="TextBox 94"/>
          <p:cNvSpPr txBox="1">
            <a:spLocks noChangeArrowheads="1"/>
          </p:cNvSpPr>
          <p:nvPr/>
        </p:nvSpPr>
        <p:spPr bwMode="auto">
          <a:xfrm>
            <a:off x="9201162" y="24209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502" y="1932444"/>
            <a:ext cx="806898" cy="619697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502" y="3392730"/>
            <a:ext cx="806898" cy="619697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47" y="2807486"/>
            <a:ext cx="735511" cy="539766"/>
          </a:xfrm>
          <a:prstGeom prst="rect">
            <a:avLst/>
          </a:prstGeom>
        </p:spPr>
      </p:pic>
      <p:pic>
        <p:nvPicPr>
          <p:cNvPr id="30" name="图片 29" descr="接入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29701" y="2781221"/>
            <a:ext cx="703721" cy="575771"/>
          </a:xfrm>
          <a:prstGeom prst="rect">
            <a:avLst/>
          </a:prstGeom>
        </p:spPr>
      </p:pic>
      <p:pic>
        <p:nvPicPr>
          <p:cNvPr id="31" name="图片 30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02564" y="2682632"/>
            <a:ext cx="1468932" cy="745594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83691" y="2762250"/>
            <a:ext cx="806898" cy="619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586990" cy="829945"/>
            <a:chOff x="6763" y="3053"/>
            <a:chExt cx="4074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香橙派介绍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3202940" cy="829945"/>
            <a:chOff x="6763" y="4983"/>
            <a:chExt cx="5044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68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香橙派应用场景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914015" cy="829945"/>
            <a:chOff x="6788" y="6837"/>
            <a:chExt cx="4589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内网穿透原理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948305" cy="829945"/>
            <a:chOff x="6788" y="8589"/>
            <a:chExt cx="4643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3333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内网穿透实现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2355131"/>
            <a:ext cx="7488238" cy="25860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[RTA]display nat outbound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NAT Outbound Information: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Interface       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 Address-group/IP/Interface      Type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Serial1/0/0       2000      200.10.10.1                 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easyip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---------------------------------------------------------------------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Total : 1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6"/>
          <p:cNvSpPr>
            <a:spLocks noChangeShapeType="1"/>
          </p:cNvSpPr>
          <p:nvPr/>
        </p:nvSpPr>
        <p:spPr bwMode="auto">
          <a:xfrm flipH="1" flipV="1">
            <a:off x="3381375" y="2478088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pic>
        <p:nvPicPr>
          <p:cNvPr id="21507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1" y="23955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服务器配置</a:t>
            </a:r>
            <a:endParaRPr lang="zh-CN" altLang="en-US" dirty="0"/>
          </a:p>
        </p:txBody>
      </p:sp>
      <p:sp>
        <p:nvSpPr>
          <p:cNvPr id="21510" name="TextBox 94"/>
          <p:cNvSpPr txBox="1">
            <a:spLocks noChangeArrowheads="1"/>
          </p:cNvSpPr>
          <p:nvPr/>
        </p:nvSpPr>
        <p:spPr bwMode="auto">
          <a:xfrm>
            <a:off x="2640013" y="2924176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192.168.1.1/24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1" name="AutoShape 28"/>
          <p:cNvSpPr/>
          <p:nvPr/>
        </p:nvSpPr>
        <p:spPr bwMode="auto">
          <a:xfrm flipH="1">
            <a:off x="2423592" y="4077072"/>
            <a:ext cx="7345362" cy="2030413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7306"/>
              <a:gd name="adj6" fmla="val 102847"/>
              <a:gd name="adj7" fmla="val -61444"/>
              <a:gd name="adj8" fmla="val 57500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tailEnd type="arrow" w="med" len="med"/>
          </a:ln>
        </p:spPr>
        <p:txBody>
          <a:bodyPr anchor="ctr">
            <a:spAutoFit/>
          </a:bodyPr>
          <a:lstStyle>
            <a:lvl1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GigabitEthernet0/0/1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192.168.1.254 24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[RTA-GigabitEthernet0/0/1]interface Serial1/0/0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200.10.10.2 24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[RTA-Serial1/0/0]</a:t>
            </a:r>
            <a:r>
              <a:rPr lang="pt-BR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nat server protocol tcp global 202.10.10.1 www inside 192.168.1.1 8080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515" name="TextBox 94"/>
          <p:cNvSpPr txBox="1">
            <a:spLocks noChangeArrowheads="1"/>
          </p:cNvSpPr>
          <p:nvPr/>
        </p:nvSpPr>
        <p:spPr bwMode="auto">
          <a:xfrm>
            <a:off x="2855913" y="1844676"/>
            <a:ext cx="6461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>
                <a:latin typeface="+mn-ea"/>
                <a:ea typeface="+mn-ea"/>
              </a:rPr>
              <a:t>服务器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7" name="TextBox 94"/>
          <p:cNvSpPr txBox="1">
            <a:spLocks noChangeArrowheads="1"/>
          </p:cNvSpPr>
          <p:nvPr/>
        </p:nvSpPr>
        <p:spPr bwMode="auto">
          <a:xfrm>
            <a:off x="4943872" y="2539933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18" name="TextBox 94"/>
          <p:cNvSpPr txBox="1">
            <a:spLocks noChangeArrowheads="1"/>
          </p:cNvSpPr>
          <p:nvPr/>
        </p:nvSpPr>
        <p:spPr bwMode="auto">
          <a:xfrm>
            <a:off x="6250510" y="2539933"/>
            <a:ext cx="673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S1/0/0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1519" name="TextBox 94"/>
          <p:cNvSpPr txBox="1">
            <a:spLocks noChangeArrowheads="1"/>
          </p:cNvSpPr>
          <p:nvPr/>
        </p:nvSpPr>
        <p:spPr bwMode="auto">
          <a:xfrm>
            <a:off x="5715000" y="1916832"/>
            <a:ext cx="477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20" name="TextBox 94"/>
          <p:cNvSpPr txBox="1">
            <a:spLocks noChangeArrowheads="1"/>
          </p:cNvSpPr>
          <p:nvPr/>
        </p:nvSpPr>
        <p:spPr bwMode="auto">
          <a:xfrm>
            <a:off x="8616950" y="2890839"/>
            <a:ext cx="10791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100.1.1.1/24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1521" name="TextBox 94"/>
          <p:cNvSpPr txBox="1">
            <a:spLocks noChangeArrowheads="1"/>
          </p:cNvSpPr>
          <p:nvPr/>
        </p:nvSpPr>
        <p:spPr bwMode="auto">
          <a:xfrm>
            <a:off x="8947150" y="1811339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19" name="图片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246" y="2225668"/>
            <a:ext cx="735511" cy="539766"/>
          </a:xfrm>
          <a:prstGeom prst="rect">
            <a:avLst/>
          </a:prstGeom>
        </p:spPr>
      </p:pic>
      <p:pic>
        <p:nvPicPr>
          <p:cNvPr id="20" name="图片 19" descr="通用服务器-蓝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0184" y="2199057"/>
            <a:ext cx="761627" cy="623149"/>
          </a:xfrm>
          <a:prstGeom prst="rect">
            <a:avLst/>
          </a:prstGeom>
        </p:spPr>
      </p:pic>
      <p:pic>
        <p:nvPicPr>
          <p:cNvPr id="21" name="图片 20" descr="internet-蓝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76030" y="2120426"/>
            <a:ext cx="1453085" cy="737551"/>
          </a:xfrm>
          <a:prstGeom prst="rect">
            <a:avLst/>
          </a:prstGeom>
        </p:spPr>
      </p:pic>
      <p:pic>
        <p:nvPicPr>
          <p:cNvPr id="22" name="图片 21" descr="P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23283" y="2120164"/>
            <a:ext cx="866476" cy="6654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配置验证</a:t>
            </a:r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79650" y="1773238"/>
            <a:ext cx="7488238" cy="35544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[RTA]display nat server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Nat Server Information: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Interface  : Serial1/0/0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Global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202.10.10.1/80(www) 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Inside IP/Port     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192.168.1.1/8080</a:t>
            </a:r>
            <a:endParaRPr lang="en-US" altLang="zh-CN" sz="1400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Protocol : 6(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tcp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)  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VPN instance-name  : ----                            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dirty="0" err="1">
                <a:latin typeface="Courier New" panose="02070309020205020404" pitchFamily="49" charset="0"/>
                <a:ea typeface="宋体" panose="02010600030101010101" pitchFamily="2" charset="-122"/>
              </a:rPr>
              <a:t>Acl</a:t>
            </a: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number         : 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Description : ----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defTabSz="784225">
              <a:lnSpc>
                <a:spcPct val="150000"/>
              </a:lnSpc>
              <a:defRPr/>
            </a:pPr>
            <a:r>
              <a:rPr lang="en-US" altLang="zh-CN" sz="1400" dirty="0">
                <a:latin typeface="Courier New" panose="02070309020205020404" pitchFamily="49" charset="0"/>
                <a:ea typeface="宋体" panose="02010600030101010101" pitchFamily="2" charset="-122"/>
              </a:rPr>
              <a:t>  Total :    1</a:t>
            </a:r>
            <a:endParaRPr lang="en-US" altLang="zh-CN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目的地址</a:t>
            </a:r>
            <a:r>
              <a:rPr lang="en-US" altLang="zh-CN"/>
              <a:t>NAT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7270" y="2153285"/>
            <a:ext cx="1905000" cy="1905000"/>
          </a:xfrm>
          <a:prstGeom prst="rect">
            <a:avLst/>
          </a:prstGeom>
        </p:spPr>
      </p:pic>
      <p:pic>
        <p:nvPicPr>
          <p:cNvPr id="7" name="图片 6" descr="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2052955"/>
            <a:ext cx="1687195" cy="1687195"/>
          </a:xfrm>
          <a:prstGeom prst="rect">
            <a:avLst/>
          </a:prstGeom>
        </p:spPr>
      </p:pic>
      <p:pic>
        <p:nvPicPr>
          <p:cNvPr id="9" name="图片 8" descr="计算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510" y="2502535"/>
            <a:ext cx="1294765" cy="12395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82405" y="380873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112.80.248.76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3710" y="396938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10.34.85.101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6020" y="360108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2860" y="3656330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121.52.255.242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098040" y="2992120"/>
            <a:ext cx="28625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9" idx="1"/>
          </p:cNvCxnSpPr>
          <p:nvPr/>
        </p:nvCxnSpPr>
        <p:spPr>
          <a:xfrm>
            <a:off x="6701790" y="3105785"/>
            <a:ext cx="2585720" cy="16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1310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112.80.248.76:20001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0825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10.34.85.101:8080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942455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112.80.248.76</a:t>
            </a:r>
            <a:r>
              <a:rPr lang="en-US" altLang="zh-CN"/>
              <a:t>:20001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410700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121.52.255.242</a:t>
            </a:r>
            <a:r>
              <a:rPr lang="en-US" altLang="zh-CN"/>
              <a:t>:80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目的地址</a:t>
            </a:r>
            <a:r>
              <a:rPr lang="en-US" altLang="zh-CN"/>
              <a:t>NAT 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全局映射表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121.52.255.242:80  -&gt; 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10.34.85.101:8080</a:t>
            </a:r>
            <a:endParaRPr lang="en-US" altLang="zh-CN" sz="2800"/>
          </a:p>
          <a:p>
            <a:pPr lvl="0">
              <a:buFont typeface="Arial" panose="020B0604020202020204" pitchFamily="34" charset="0"/>
            </a:pPr>
            <a:endParaRPr lang="en-US" altLang="zh-CN" sz="315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目的地址</a:t>
            </a:r>
            <a:r>
              <a:rPr lang="en-US" altLang="zh-CN"/>
              <a:t>NAT</a:t>
            </a:r>
            <a:r>
              <a:rPr lang="zh-CN" altLang="en-US"/>
              <a:t>增强</a:t>
            </a:r>
            <a:r>
              <a:rPr lang="en-US" altLang="zh-CN"/>
              <a:t>(SLB)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全局映射表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121.52.255.242:80  -&gt; 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10.34.85.101:8080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                              -&gt; 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10.34.85.102:8080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lvl="0">
              <a:buFont typeface="Arial" panose="020B0604020202020204" pitchFamily="34" charset="0"/>
            </a:pPr>
            <a:endParaRPr lang="en-US" altLang="zh-CN" sz="315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368550" cy="829945"/>
            <a:chOff x="6763" y="3053"/>
            <a:chExt cx="3730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NAT 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894965" cy="829945"/>
            <a:chOff x="6763" y="4983"/>
            <a:chExt cx="4559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1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目的地址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608580" cy="829945"/>
            <a:chOff x="6788" y="6837"/>
            <a:chExt cx="4108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27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源地址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336800" cy="829945"/>
            <a:chOff x="6788" y="8589"/>
            <a:chExt cx="3680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 NAT</a:t>
              </a:r>
              <a:r>
                <a:rPr lang="zh-CN" altLang="en-US" sz="2400" b="1">
                  <a:solidFill>
                    <a:schemeClr val="bg1"/>
                  </a:solidFill>
                </a:rPr>
                <a:t>穿越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源地址</a:t>
            </a:r>
            <a:r>
              <a:rPr lang="en-US" altLang="zh-CN"/>
              <a:t>NAT 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7270" y="2153285"/>
            <a:ext cx="1905000" cy="1905000"/>
          </a:xfrm>
          <a:prstGeom prst="rect">
            <a:avLst/>
          </a:prstGeom>
        </p:spPr>
      </p:pic>
      <p:pic>
        <p:nvPicPr>
          <p:cNvPr id="7" name="图片 6" descr="服务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610" y="2262505"/>
            <a:ext cx="1687195" cy="168719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5" y="2486025"/>
            <a:ext cx="1294765" cy="12395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6380" y="396938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112.80.248.76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1550" y="3854450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10.34.85.101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16020" y="360108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2860" y="3656330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121.52.255.242</a:t>
            </a:r>
            <a:endParaRPr lang="en-US" altLang="zh-CN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1" idx="3"/>
          </p:cNvCxnSpPr>
          <p:nvPr/>
        </p:nvCxnSpPr>
        <p:spPr>
          <a:xfrm>
            <a:off x="2677160" y="2925445"/>
            <a:ext cx="2156460" cy="666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32270" y="3130550"/>
            <a:ext cx="21107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5590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10.34.85.101: 10001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45105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96735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112.52.255.242:20001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364980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源地址</a:t>
            </a:r>
            <a:r>
              <a:rPr lang="en-US" altLang="zh-CN"/>
              <a:t>NAT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全局规则表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ACL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，匹配需要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NAT 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的流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转换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IP(</a:t>
            </a:r>
            <a:r>
              <a:rPr lang="en-US" altLang="zh-CN" sz="2800">
                <a:sym typeface="+mn-ea"/>
              </a:rPr>
              <a:t>112.52.255.242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)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，端口范围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(20000~40000)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lvl="0">
              <a:buFont typeface="Arial" panose="020B0604020202020204" pitchFamily="34" charset="0"/>
            </a:pPr>
            <a:endParaRPr lang="en-US" altLang="zh-CN" sz="315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源地址</a:t>
            </a:r>
            <a:r>
              <a:rPr lang="en-US" altLang="zh-CN"/>
              <a:t>NAT</a:t>
            </a:r>
            <a:r>
              <a:rPr lang="zh-CN" altLang="en-US"/>
              <a:t>限制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方向</a:t>
            </a:r>
            <a:endParaRPr lang="zh-CN" altLang="en-US" sz="2800">
              <a:solidFill>
                <a:schemeClr val="bg1"/>
              </a:solidFill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只有从内部访问外部的流，才做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NAT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端口可能耗尽</a:t>
            </a:r>
            <a:endParaRPr lang="en-US" altLang="zh-CN" sz="2800">
              <a:solidFill>
                <a:schemeClr val="bg1"/>
              </a:solidFill>
            </a:endParaRPr>
          </a:p>
          <a:p>
            <a:pPr lvl="0">
              <a:buFont typeface="Arial" panose="020B0604020202020204" pitchFamily="34" charset="0"/>
            </a:pPr>
            <a:endParaRPr lang="en-US" altLang="zh-CN" sz="315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endParaRPr lang="en-US" altLang="zh-CN" sz="315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1916" y="795020"/>
            <a:ext cx="7768800" cy="766800"/>
          </a:xfrm>
        </p:spPr>
        <p:txBody>
          <a:bodyPr>
            <a:normAutofit/>
          </a:bodyPr>
          <a:lstStyle/>
          <a:p>
            <a:r>
              <a:rPr lang="zh-CN" altLang="en-US" dirty="0"/>
              <a:t>在开发和生活中总会遇到一些场景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126169" y="2131102"/>
            <a:ext cx="7808317" cy="2834005"/>
          </a:xfrm>
        </p:spPr>
        <p:txBody>
          <a:bodyPr>
            <a:norm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后端发版，效率低还不能热更新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zh-CN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服务端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debug</a:t>
            </a: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需要穿过多重内网，效率低下</a:t>
            </a:r>
            <a:endParaRPr lang="en-US" altLang="zh-CN" sz="26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想要搭建自己的项目，苦于云服务器太贵</a:t>
            </a:r>
            <a:endParaRPr lang="en-US" altLang="zh-CN" sz="2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ACL</a:t>
            </a:r>
            <a:r>
              <a:rPr lang="zh-CN" altLang="en-US" sz="2800"/>
              <a:t>：控制会话表的创建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老化时间</a:t>
            </a:r>
            <a:r>
              <a:rPr lang="en-US" altLang="zh-CN" sz="2800"/>
              <a:t>(5~20min)</a:t>
            </a:r>
            <a:r>
              <a:rPr lang="zh-CN" altLang="en-US" sz="2800"/>
              <a:t>：避免过期的会话占用资源。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避免会话表无效：心跳。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368550" cy="829945"/>
            <a:chOff x="6763" y="3053"/>
            <a:chExt cx="3730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NAT 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894965" cy="829945"/>
            <a:chOff x="6763" y="4983"/>
            <a:chExt cx="4559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1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目的地址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608580" cy="829945"/>
            <a:chOff x="6788" y="6837"/>
            <a:chExt cx="4108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27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源地址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  <a:endParaRPr lang="en-US" alt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336800" cy="829945"/>
            <a:chOff x="6788" y="8589"/>
            <a:chExt cx="3680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 NAT</a:t>
              </a:r>
              <a:r>
                <a:rPr lang="zh-CN" altLang="en-US" sz="2400" b="1">
                  <a:solidFill>
                    <a:schemeClr val="bg1"/>
                  </a:solidFill>
                </a:rPr>
                <a:t>穿越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穿透原因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多通道协议：</a:t>
            </a:r>
            <a:r>
              <a:rPr lang="en-US" altLang="zh-CN" sz="2800"/>
              <a:t>FTP</a:t>
            </a:r>
            <a:r>
              <a:rPr lang="zh-CN" altLang="en-US" sz="2800"/>
              <a:t>，</a:t>
            </a:r>
            <a:r>
              <a:rPr lang="en-US" altLang="zh-CN" sz="2800"/>
              <a:t>H.323</a:t>
            </a:r>
            <a:r>
              <a:rPr lang="zh-CN" altLang="en-US" sz="2800"/>
              <a:t>，</a:t>
            </a:r>
            <a:r>
              <a:rPr lang="en-US" altLang="zh-CN" sz="2800"/>
              <a:t>SIP</a:t>
            </a:r>
            <a:r>
              <a:rPr lang="zh-CN" altLang="en-US" sz="2800"/>
              <a:t>，</a:t>
            </a:r>
            <a:r>
              <a:rPr lang="en-US" altLang="zh-CN" sz="2800"/>
              <a:t>QQ</a:t>
            </a:r>
            <a:r>
              <a:rPr lang="zh-CN" altLang="en-US" sz="2800"/>
              <a:t>等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控制通道：主信令</a:t>
            </a:r>
            <a:endParaRPr lang="zh-CN" altLang="en-US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数据通道：文件传输，音视频通话等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数据通道打开</a:t>
            </a:r>
            <a:r>
              <a:rPr lang="en-US" altLang="zh-CN" sz="2800"/>
              <a:t>(FTP</a:t>
            </a:r>
            <a:r>
              <a:rPr lang="zh-CN" altLang="en-US" sz="2800"/>
              <a:t>主动模式</a:t>
            </a:r>
            <a:r>
              <a:rPr lang="en-US" altLang="zh-CN" sz="2800"/>
              <a:t>)</a:t>
            </a:r>
            <a:endParaRPr lang="zh-CN" altLang="en-US" sz="280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85"/>
              <a:t>FTP </a:t>
            </a:r>
            <a:r>
              <a:rPr lang="zh-CN" altLang="en-US" sz="2485"/>
              <a:t>客户端连上服务端</a:t>
            </a:r>
            <a:r>
              <a:rPr lang="en-US" altLang="zh-CN" sz="2485"/>
              <a:t>(21 </a:t>
            </a:r>
            <a:r>
              <a:rPr lang="zh-CN" altLang="en-US" sz="2485"/>
              <a:t>端口</a:t>
            </a:r>
            <a:r>
              <a:rPr lang="en-US" altLang="zh-CN" sz="2485"/>
              <a:t>)</a:t>
            </a:r>
            <a:r>
              <a:rPr lang="zh-CN" altLang="en-US" sz="2485"/>
              <a:t>，准备传输文件。</a:t>
            </a:r>
            <a:endParaRPr lang="zh-CN" altLang="en-US" sz="2485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85"/>
              <a:t>FTP </a:t>
            </a:r>
            <a:r>
              <a:rPr lang="zh-CN" altLang="en-US" sz="2485"/>
              <a:t>客户端打开一个本地端口</a:t>
            </a:r>
            <a:r>
              <a:rPr lang="en-US" altLang="zh-CN" sz="2485"/>
              <a:t>(</a:t>
            </a:r>
            <a:r>
              <a:rPr lang="zh-CN" altLang="en-US" sz="2485"/>
              <a:t>如：</a:t>
            </a:r>
            <a:r>
              <a:rPr lang="en-US" altLang="zh-CN" sz="2485"/>
              <a:t>30001)</a:t>
            </a:r>
            <a:endParaRPr lang="en-US" altLang="zh-CN" sz="2485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85"/>
              <a:t>FTP </a:t>
            </a:r>
            <a:r>
              <a:rPr lang="zh-CN" altLang="en-US" sz="2485"/>
              <a:t>客户端发送命令</a:t>
            </a:r>
            <a:r>
              <a:rPr lang="en-US" altLang="zh-CN" sz="2485"/>
              <a:t> PORT 30001 </a:t>
            </a:r>
            <a:r>
              <a:rPr lang="zh-CN" altLang="en-US" sz="2485"/>
              <a:t>给服务器</a:t>
            </a:r>
            <a:endParaRPr lang="zh-CN" altLang="en-US" sz="2485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485"/>
              <a:t>服务器使用</a:t>
            </a:r>
            <a:r>
              <a:rPr lang="en-US" altLang="zh-CN" sz="2485"/>
              <a:t> 20 </a:t>
            </a:r>
            <a:r>
              <a:rPr lang="zh-CN" altLang="en-US" sz="2485"/>
              <a:t>端口，连接客户端的</a:t>
            </a:r>
            <a:r>
              <a:rPr lang="en-US" altLang="zh-CN" sz="2485"/>
              <a:t> 30001</a:t>
            </a:r>
            <a:r>
              <a:rPr lang="zh-CN" altLang="en-US" sz="2485"/>
              <a:t>端口</a:t>
            </a:r>
            <a:endParaRPr lang="zh-CN" altLang="en-US" sz="2485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485"/>
              <a:t>连接被路由器拦截。</a:t>
            </a:r>
            <a:endParaRPr lang="zh-CN" altLang="en-US" sz="2485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穿透一：</a:t>
            </a:r>
            <a:r>
              <a:rPr lang="en-US" altLang="zh-CN"/>
              <a:t>ALG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780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Application Layer Gateways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设备监控信令通道命令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临时创建一个端口映射</a:t>
            </a:r>
            <a:endParaRPr lang="zh-CN" altLang="en-US" sz="2485"/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CN" sz="2205">
                <a:sym typeface="+mn-ea"/>
              </a:rPr>
              <a:t>121.52.255.242:20003  -&gt;  </a:t>
            </a:r>
            <a:r>
              <a:rPr lang="en-US" altLang="zh-CN" sz="2205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10.34.85.101:30001</a:t>
            </a:r>
            <a:endParaRPr lang="en-US" altLang="zh-CN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条件一：带源</a:t>
            </a:r>
            <a:r>
              <a:rPr lang="en-US" altLang="zh-CN" sz="2205"/>
              <a:t>IP </a:t>
            </a:r>
            <a:r>
              <a:rPr lang="zh-CN" altLang="en-US" sz="2205"/>
              <a:t>限制</a:t>
            </a:r>
            <a:endParaRPr lang="zh-CN" altLang="en-US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条件二：用完失效</a:t>
            </a:r>
            <a:endParaRPr lang="zh-CN" altLang="en-US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条件三：短时间有效</a:t>
            </a:r>
            <a:endParaRPr lang="zh-CN" altLang="en-US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205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 ALG </a:t>
            </a:r>
            <a:r>
              <a:rPr lang="zh-CN" altLang="en-US"/>
              <a:t>限制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780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/>
              <a:t>需要</a:t>
            </a:r>
            <a:r>
              <a:rPr lang="en-US" altLang="zh-CN" sz="2800"/>
              <a:t>NAT </a:t>
            </a:r>
            <a:r>
              <a:rPr lang="zh-CN" altLang="en-US" sz="2800"/>
              <a:t>设备能够识别应用协议</a:t>
            </a:r>
            <a:endParaRPr lang="zh-CN" altLang="en-US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205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穿透二：</a:t>
            </a:r>
            <a:r>
              <a:rPr lang="en-US" altLang="zh-CN"/>
              <a:t>STUN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Simple Traversalof UDP Through Network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RFC348</a:t>
            </a:r>
            <a:r>
              <a:rPr lang="en-US" sz="2800"/>
              <a:t>9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利用公网的</a:t>
            </a:r>
            <a:r>
              <a:rPr lang="en-US" altLang="zh-CN" sz="2800"/>
              <a:t>STUN </a:t>
            </a:r>
            <a:r>
              <a:rPr lang="zh-CN" altLang="en-US" sz="2800"/>
              <a:t>服务器进行穿透探测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需要公网</a:t>
            </a:r>
            <a:r>
              <a:rPr lang="en-US" altLang="zh-CN" sz="2485"/>
              <a:t>IP</a:t>
            </a:r>
            <a:endParaRPr lang="en-US" altLang="zh-CN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需要两个</a:t>
            </a:r>
            <a:r>
              <a:rPr lang="en-US" altLang="zh-CN" sz="2485"/>
              <a:t>IP</a:t>
            </a:r>
            <a:endParaRPr lang="en-US" altLang="zh-CN" sz="2485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</a:t>
            </a:r>
            <a:r>
              <a:rPr lang="zh-CN" altLang="en-US"/>
              <a:t>完全锥形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Client </a:t>
            </a:r>
            <a:r>
              <a:rPr lang="zh-CN" altLang="en-US" sz="2485"/>
              <a:t>发起对外访问。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形成固定端口映射。</a:t>
            </a:r>
            <a:endParaRPr lang="zh-CN" altLang="en-US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相同的内网端口总是映射到相同外网端口。</a:t>
            </a:r>
            <a:endParaRPr lang="zh-CN" altLang="en-US" sz="220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外部服务，都可以发起都</a:t>
            </a:r>
            <a:r>
              <a:rPr lang="en-US" altLang="zh-CN" sz="2485"/>
              <a:t>NAT</a:t>
            </a:r>
            <a:r>
              <a:rPr lang="zh-CN" altLang="en-US" sz="2485"/>
              <a:t>地址端口的请求。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并且被转到</a:t>
            </a:r>
            <a:r>
              <a:rPr lang="en-US" altLang="zh-CN" sz="2485"/>
              <a:t>Client</a:t>
            </a:r>
            <a:r>
              <a:rPr lang="zh-CN" altLang="en-US" sz="2485"/>
              <a:t>的端口。</a:t>
            </a:r>
            <a:endParaRPr lang="zh-CN" altLang="en-US" sz="248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9525" y="1400175"/>
            <a:ext cx="5200650" cy="3257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-IP</a:t>
            </a:r>
            <a:r>
              <a:rPr lang="zh-CN" altLang="en-US"/>
              <a:t>受限锥形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Client </a:t>
            </a:r>
            <a:r>
              <a:rPr lang="zh-CN" altLang="en-US" sz="2485"/>
              <a:t>发起对外</a:t>
            </a:r>
            <a:r>
              <a:rPr lang="en-US" altLang="zh-CN" sz="2485"/>
              <a:t>IP</a:t>
            </a:r>
            <a:r>
              <a:rPr lang="zh-CN" altLang="en-US" sz="2485"/>
              <a:t>的访问。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形成固定端口映射。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外部</a:t>
            </a:r>
            <a:r>
              <a:rPr lang="en-US" altLang="zh-CN" sz="2485"/>
              <a:t>IP</a:t>
            </a:r>
            <a:r>
              <a:rPr lang="zh-CN" altLang="en-US" sz="2485"/>
              <a:t>，可以访问</a:t>
            </a:r>
            <a:r>
              <a:rPr lang="en-US" altLang="zh-CN" sz="2485"/>
              <a:t>NAT</a:t>
            </a:r>
            <a:r>
              <a:rPr lang="zh-CN" altLang="en-US" sz="2485"/>
              <a:t>地址端口。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并且被转到</a:t>
            </a:r>
            <a:r>
              <a:rPr lang="en-US" altLang="zh-CN" sz="2485"/>
              <a:t>Client</a:t>
            </a:r>
            <a:r>
              <a:rPr lang="zh-CN" altLang="en-US" sz="2485"/>
              <a:t>的端口。</a:t>
            </a:r>
            <a:endParaRPr lang="zh-CN" altLang="en-US" sz="248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8580" y="1400175"/>
            <a:ext cx="5267325" cy="3209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</a:t>
            </a:r>
            <a:r>
              <a:rPr lang="zh-CN" altLang="en-US"/>
              <a:t>端口受限锥形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Client </a:t>
            </a:r>
            <a:r>
              <a:rPr lang="zh-CN" altLang="en-US" sz="2485"/>
              <a:t>发起对外</a:t>
            </a:r>
            <a:r>
              <a:rPr lang="en-US" altLang="zh-CN" sz="2485"/>
              <a:t>IP</a:t>
            </a:r>
            <a:r>
              <a:rPr lang="zh-CN" altLang="en-US" sz="2485"/>
              <a:t>的访问。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形成固定端口映射。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外部</a:t>
            </a:r>
            <a:r>
              <a:rPr lang="en-US" altLang="zh-CN" sz="2485"/>
              <a:t>IP</a:t>
            </a:r>
            <a:r>
              <a:rPr lang="zh-CN" altLang="en-US" sz="2485"/>
              <a:t>，端口，可以访问</a:t>
            </a:r>
            <a:r>
              <a:rPr lang="en-US" altLang="zh-CN" sz="2485"/>
              <a:t>NAT</a:t>
            </a:r>
            <a:r>
              <a:rPr lang="zh-CN" altLang="en-US" sz="2485"/>
              <a:t>地址端口。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并且被转到</a:t>
            </a:r>
            <a:r>
              <a:rPr lang="en-US" altLang="zh-CN" sz="2485"/>
              <a:t>Client</a:t>
            </a:r>
            <a:r>
              <a:rPr lang="zh-CN" altLang="en-US" sz="2485"/>
              <a:t>的端口。</a:t>
            </a:r>
            <a:endParaRPr lang="zh-CN" altLang="en-US" sz="248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2855" y="1526540"/>
            <a:ext cx="5476875" cy="313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</a:t>
            </a:r>
            <a:r>
              <a:rPr lang="zh-CN" altLang="en-US"/>
              <a:t>对称形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具有端口受限锥形的限制。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客户端每次发起对外请求，映射的外网端口都不相同。</a:t>
            </a:r>
            <a:endParaRPr lang="zh-CN" altLang="en-US" sz="2485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115" y="1400175"/>
            <a:ext cx="5238750" cy="3286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209" y="409733"/>
            <a:ext cx="7768800" cy="766800"/>
          </a:xfrm>
        </p:spPr>
        <p:txBody>
          <a:bodyPr>
            <a:norm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&amp;</a:t>
            </a:r>
            <a:r>
              <a:rPr lang="zh-CN" altLang="en-US" dirty="0"/>
              <a:t>香橙派介绍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92209" y="1452785"/>
            <a:ext cx="943883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树莓派，（英语：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Raspberry 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，简写为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，别名为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RasPi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/ RPI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en-US" altLang="zh-CN" b="0" i="0" baseline="30000" dirty="0">
              <a:solidFill>
                <a:srgbClr val="3366CC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是为学习计算机编程教育而设计，只有信用卡大小的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"/>
              </a:rPr>
              <a:t>微型电脑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，其系统基于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。随着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Windows 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的发布，用户可以用上运行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Windows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的树莓派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同</a:t>
            </a:r>
            <a:r>
              <a:rPr lang="en-US" altLang="zh-CN"/>
              <a:t>NAT</a:t>
            </a:r>
            <a:r>
              <a:rPr lang="zh-CN" altLang="en-US"/>
              <a:t>设备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通知</a:t>
            </a:r>
            <a:r>
              <a:rPr lang="en-US" altLang="zh-CN" sz="2485"/>
              <a:t> S</a:t>
            </a:r>
            <a:r>
              <a:rPr lang="zh-CN" altLang="en-US" sz="2485"/>
              <a:t>，打开的新端口。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S </a:t>
            </a:r>
            <a:r>
              <a:rPr lang="zh-CN" altLang="en-US" sz="2485"/>
              <a:t>告诉</a:t>
            </a:r>
            <a:r>
              <a:rPr lang="en-US" altLang="zh-CN" sz="2485"/>
              <a:t>C2</a:t>
            </a:r>
            <a:r>
              <a:rPr lang="zh-CN" altLang="en-US" sz="2485"/>
              <a:t>，</a:t>
            </a:r>
            <a:r>
              <a:rPr lang="en-US" altLang="zh-CN" sz="2485"/>
              <a:t>C1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</a:t>
            </a:r>
            <a:r>
              <a:rPr lang="zh-CN" altLang="en-US" sz="2485"/>
              <a:t>直接连</a:t>
            </a:r>
            <a:r>
              <a:rPr lang="en-US" altLang="zh-CN" sz="2485"/>
              <a:t>C1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  <a:endParaRPr lang="zh-CN" altLang="en-US" sz="248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8770" y="289496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0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9915" y="489267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642985" y="3764915"/>
            <a:ext cx="932815" cy="1127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739630" y="1857375"/>
            <a:ext cx="0" cy="1329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9963150" y="3764915"/>
            <a:ext cx="1187450" cy="1127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13110" y="571500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一端非</a:t>
            </a:r>
            <a:r>
              <a:rPr lang="en-US" altLang="zh-CN"/>
              <a:t>NAT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</a:t>
            </a:r>
            <a:r>
              <a:rPr lang="zh-CN" altLang="en-US" sz="2485"/>
              <a:t>打开端口，通知</a:t>
            </a:r>
            <a:r>
              <a:rPr lang="en-US" altLang="zh-CN" sz="2485"/>
              <a:t>S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S </a:t>
            </a:r>
            <a:r>
              <a:rPr lang="zh-CN" altLang="en-US" sz="2485"/>
              <a:t>告诉</a:t>
            </a:r>
            <a:r>
              <a:rPr lang="en-US" altLang="zh-CN" sz="2485"/>
              <a:t>C1</a:t>
            </a:r>
            <a:r>
              <a:rPr lang="zh-CN" altLang="en-US" sz="2485"/>
              <a:t>，</a:t>
            </a:r>
            <a:r>
              <a:rPr lang="en-US" altLang="zh-CN" sz="2485"/>
              <a:t>C2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直接连</a:t>
            </a:r>
            <a:r>
              <a:rPr lang="en-US" altLang="zh-CN" sz="2485"/>
              <a:t>C1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  <a:endParaRPr lang="zh-CN" altLang="en-US" sz="248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8770" y="289496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300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600" y="222567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642985" y="3764915"/>
            <a:ext cx="932815" cy="1127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739630" y="1857375"/>
            <a:ext cx="0" cy="1329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072370" y="2637155"/>
            <a:ext cx="1078230" cy="530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313795" y="304800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一端完全锥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完全锥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访问</a:t>
            </a:r>
            <a:r>
              <a:rPr lang="en-US" altLang="zh-CN" sz="2485"/>
              <a:t>S</a:t>
            </a:r>
            <a:r>
              <a:rPr lang="zh-CN" altLang="en-US" sz="2485"/>
              <a:t>，本地</a:t>
            </a:r>
            <a:r>
              <a:rPr lang="en-US" altLang="zh-CN" sz="2485"/>
              <a:t> Lip1:Lport1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>
                <a:sym typeface="+mn-ea"/>
              </a:rPr>
              <a:t>映射为公网</a:t>
            </a:r>
            <a:r>
              <a:rPr lang="en-US" altLang="zh-CN" sz="2485">
                <a:sym typeface="+mn-ea"/>
              </a:rPr>
              <a:t> Gip1:Gport1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开启端口</a:t>
            </a:r>
            <a:r>
              <a:rPr lang="en-US" altLang="zh-CN" sz="2485"/>
              <a:t>Lip1:Lport1 </a:t>
            </a:r>
            <a:r>
              <a:rPr lang="zh-CN" altLang="en-US" sz="2485"/>
              <a:t>监听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通过</a:t>
            </a:r>
            <a:r>
              <a:rPr lang="en-US" altLang="zh-CN" sz="2485"/>
              <a:t>S</a:t>
            </a:r>
            <a:r>
              <a:rPr lang="zh-CN" altLang="en-US" sz="2485"/>
              <a:t>通知</a:t>
            </a:r>
            <a:r>
              <a:rPr lang="en-US" altLang="zh-CN" sz="2485"/>
              <a:t>C2</a:t>
            </a:r>
            <a:r>
              <a:rPr lang="zh-CN" altLang="en-US" sz="2485"/>
              <a:t>，连接</a:t>
            </a:r>
            <a:r>
              <a:rPr lang="en-US" altLang="zh-CN" sz="2485"/>
              <a:t>Gip1</a:t>
            </a:r>
            <a:r>
              <a:rPr lang="zh-CN" altLang="en-US" sz="2485"/>
              <a:t>，</a:t>
            </a:r>
            <a:r>
              <a:rPr lang="en-US" altLang="zh-CN" sz="2485"/>
              <a:t>Gip2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C2 -&gt; Gip1:Gip2</a:t>
            </a:r>
            <a:endParaRPr lang="en-US" altLang="zh-CN" sz="248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8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42410"/>
            <a:ext cx="0" cy="850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480425" y="1857375"/>
            <a:ext cx="1259205" cy="1515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V="1">
            <a:off x="11459210" y="4023995"/>
            <a:ext cx="0" cy="848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2630" y="3168015"/>
            <a:ext cx="1068705" cy="10687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10098405" y="1885315"/>
            <a:ext cx="1283335" cy="1450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一端</a:t>
            </a:r>
            <a:r>
              <a:rPr lang="en-US" altLang="zh-CN"/>
              <a:t>IP</a:t>
            </a:r>
            <a:r>
              <a:rPr lang="zh-CN" altLang="en-US"/>
              <a:t>受限锥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 fontScale="87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IP</a:t>
            </a:r>
            <a:r>
              <a:rPr lang="zh-CN" altLang="en-US" sz="2485"/>
              <a:t>受限锥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访问</a:t>
            </a:r>
            <a:r>
              <a:rPr lang="en-US" altLang="zh-CN" sz="2485"/>
              <a:t>S</a:t>
            </a:r>
            <a:r>
              <a:rPr lang="zh-CN" altLang="en-US" sz="2485"/>
              <a:t>，本地</a:t>
            </a:r>
            <a:r>
              <a:rPr lang="en-US" altLang="zh-CN" sz="2485"/>
              <a:t> Lip1:Lport1</a:t>
            </a:r>
            <a:r>
              <a:rPr lang="zh-CN" altLang="en-US" sz="2485"/>
              <a:t>，</a:t>
            </a:r>
            <a:r>
              <a:rPr lang="zh-CN" altLang="en-US" sz="2485">
                <a:sym typeface="+mn-ea"/>
              </a:rPr>
              <a:t>映射为公网</a:t>
            </a:r>
            <a:r>
              <a:rPr lang="en-US" altLang="zh-CN" sz="2485">
                <a:sym typeface="+mn-ea"/>
              </a:rPr>
              <a:t> Gip1:Gport1</a:t>
            </a:r>
            <a:endParaRPr lang="en-US" altLang="zh-CN" sz="2485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>
                <a:sym typeface="+mn-ea"/>
              </a:rPr>
              <a:t>C2 </a:t>
            </a:r>
            <a:r>
              <a:rPr lang="zh-CN" altLang="en-US" sz="2485">
                <a:sym typeface="+mn-ea"/>
              </a:rPr>
              <a:t>访问</a:t>
            </a:r>
            <a:r>
              <a:rPr lang="en-US" altLang="zh-CN" sz="2485">
                <a:sym typeface="+mn-ea"/>
              </a:rPr>
              <a:t>S</a:t>
            </a:r>
            <a:r>
              <a:rPr lang="zh-CN" altLang="en-US" sz="2485">
                <a:sym typeface="+mn-ea"/>
              </a:rPr>
              <a:t>，得到自己的公网</a:t>
            </a:r>
            <a:r>
              <a:rPr lang="en-US" altLang="zh-CN" sz="2485">
                <a:sym typeface="+mn-ea"/>
              </a:rPr>
              <a:t>IP Gip2</a:t>
            </a:r>
            <a:r>
              <a:rPr lang="zh-CN" altLang="en-US" sz="2485">
                <a:sym typeface="+mn-ea"/>
              </a:rPr>
              <a:t>。</a:t>
            </a:r>
            <a:endParaRPr lang="zh-CN" altLang="en-US" sz="2485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>
                <a:sym typeface="+mn-ea"/>
              </a:rPr>
              <a:t>S </a:t>
            </a:r>
            <a:r>
              <a:rPr lang="zh-CN" altLang="en-US" sz="2485">
                <a:sym typeface="+mn-ea"/>
              </a:rPr>
              <a:t>通知</a:t>
            </a:r>
            <a:r>
              <a:rPr lang="en-US" altLang="zh-CN" sz="2485">
                <a:sym typeface="+mn-ea"/>
              </a:rPr>
              <a:t> C1</a:t>
            </a:r>
            <a:r>
              <a:rPr lang="zh-CN" altLang="en-US" sz="2485">
                <a:sym typeface="+mn-ea"/>
              </a:rPr>
              <a:t>，</a:t>
            </a:r>
            <a:r>
              <a:rPr lang="en-US" altLang="zh-CN" sz="2485">
                <a:sym typeface="+mn-ea"/>
              </a:rPr>
              <a:t>C2 </a:t>
            </a:r>
            <a:r>
              <a:rPr lang="zh-CN" altLang="en-US" sz="2485">
                <a:sym typeface="+mn-ea"/>
              </a:rPr>
              <a:t>公网</a:t>
            </a:r>
            <a:r>
              <a:rPr lang="en-US" altLang="zh-CN" sz="2485">
                <a:sym typeface="+mn-ea"/>
              </a:rPr>
              <a:t>Gip2</a:t>
            </a:r>
            <a:r>
              <a:rPr lang="zh-CN" altLang="en-US" sz="2485">
                <a:sym typeface="+mn-ea"/>
              </a:rPr>
              <a:t>。</a:t>
            </a:r>
            <a:endParaRPr lang="zh-CN" altLang="en-US" sz="2485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>
                <a:sym typeface="+mn-ea"/>
              </a:rPr>
              <a:t>C1 </a:t>
            </a:r>
            <a:r>
              <a:rPr lang="zh-CN" altLang="en-US" sz="2485">
                <a:sym typeface="+mn-ea"/>
              </a:rPr>
              <a:t>使用</a:t>
            </a:r>
            <a:r>
              <a:rPr lang="en-US" altLang="zh-CN" sz="2485">
                <a:sym typeface="+mn-ea"/>
              </a:rPr>
              <a:t> Lip1:Lport1 </a:t>
            </a:r>
            <a:r>
              <a:rPr lang="zh-CN" altLang="en-US" sz="2485">
                <a:sym typeface="+mn-ea"/>
              </a:rPr>
              <a:t>访问</a:t>
            </a:r>
            <a:r>
              <a:rPr lang="en-US" altLang="zh-CN" sz="2485">
                <a:sym typeface="+mn-ea"/>
              </a:rPr>
              <a:t> Gip2 </a:t>
            </a:r>
            <a:r>
              <a:rPr lang="zh-CN" altLang="en-US" sz="2485">
                <a:sym typeface="+mn-ea"/>
              </a:rPr>
              <a:t>任意端口。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开启端口</a:t>
            </a:r>
            <a:r>
              <a:rPr lang="en-US" altLang="zh-CN" sz="2485"/>
              <a:t>Lip1:Lport1 </a:t>
            </a:r>
            <a:r>
              <a:rPr lang="zh-CN" altLang="en-US" sz="2485"/>
              <a:t>监听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通过</a:t>
            </a:r>
            <a:r>
              <a:rPr lang="en-US" altLang="zh-CN" sz="2485"/>
              <a:t>S</a:t>
            </a:r>
            <a:r>
              <a:rPr lang="zh-CN" altLang="en-US" sz="2485"/>
              <a:t>通知</a:t>
            </a:r>
            <a:r>
              <a:rPr lang="en-US" altLang="zh-CN" sz="2485"/>
              <a:t>C2</a:t>
            </a:r>
            <a:r>
              <a:rPr lang="zh-CN" altLang="en-US" sz="2485"/>
              <a:t>，连接</a:t>
            </a:r>
            <a:r>
              <a:rPr lang="en-US" altLang="zh-CN" sz="2485"/>
              <a:t>Gip1:Gport1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(</a:t>
            </a:r>
            <a:r>
              <a:rPr lang="zh-CN" altLang="en-US" sz="2485"/>
              <a:t>通过</a:t>
            </a:r>
            <a:r>
              <a:rPr lang="en-US" altLang="zh-CN" sz="2485"/>
              <a:t>Gip2) -&gt; Gip1:Gport1</a:t>
            </a:r>
            <a:endParaRPr lang="en-US" altLang="zh-CN" sz="248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8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42410"/>
            <a:ext cx="0" cy="850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480425" y="1857375"/>
            <a:ext cx="1259205" cy="1515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V="1">
            <a:off x="11459210" y="4023995"/>
            <a:ext cx="0" cy="848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2630" y="3168015"/>
            <a:ext cx="1068705" cy="10687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10098405" y="1885315"/>
            <a:ext cx="1283335" cy="1450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两端端口受限锥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C2 </a:t>
            </a:r>
            <a:r>
              <a:rPr lang="zh-CN" altLang="en-US" sz="2000">
                <a:sym typeface="+mn-ea"/>
              </a:rPr>
              <a:t>访问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，映射</a:t>
            </a:r>
            <a:r>
              <a:rPr lang="en-US" altLang="zh-CN" sz="2000">
                <a:sym typeface="+mn-ea"/>
              </a:rPr>
              <a:t> Lip2:Lport2 -&gt; Gip2:Gport2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C1 </a:t>
            </a:r>
            <a:r>
              <a:rPr lang="zh-CN" altLang="en-US" sz="2000">
                <a:sym typeface="+mn-ea"/>
              </a:rPr>
              <a:t>发起访问</a:t>
            </a:r>
            <a:r>
              <a:rPr lang="en-US" altLang="zh-CN" sz="2000">
                <a:sym typeface="+mn-ea"/>
              </a:rPr>
              <a:t> Lip1:Lport1 -&gt; Gip2:Gport2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不通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但是</a:t>
            </a:r>
            <a:r>
              <a:rPr lang="en-US" altLang="zh-CN" sz="2000">
                <a:sym typeface="+mn-ea"/>
              </a:rPr>
              <a:t> NAT1 </a:t>
            </a:r>
            <a:r>
              <a:rPr lang="zh-CN" altLang="en-US" sz="2000">
                <a:sym typeface="+mn-ea"/>
              </a:rPr>
              <a:t>打洞成功。</a:t>
            </a:r>
            <a:endParaRPr lang="zh-CN" altLang="en-US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C2 </a:t>
            </a:r>
            <a:r>
              <a:rPr lang="zh-CN" altLang="en-US" sz="2000"/>
              <a:t>发起访问</a:t>
            </a:r>
            <a:r>
              <a:rPr lang="en-US" altLang="zh-CN" sz="2000"/>
              <a:t> Lip2:Lport2 -&gt; Gip1:Gport1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48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42410"/>
            <a:ext cx="0" cy="850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480425" y="1857375"/>
            <a:ext cx="1259205" cy="1515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V="1">
            <a:off x="11459210" y="4023995"/>
            <a:ext cx="0" cy="848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2630" y="3168015"/>
            <a:ext cx="1068705" cy="10687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10098405" y="1885315"/>
            <a:ext cx="1283335" cy="1450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同</a:t>
            </a:r>
            <a:r>
              <a:rPr lang="en-US" altLang="zh-CN"/>
              <a:t>NAT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 </a:t>
            </a:r>
            <a:r>
              <a:rPr lang="zh-CN" altLang="en-US" sz="2000">
                <a:sym typeface="+mn-ea"/>
              </a:rPr>
              <a:t>通知</a:t>
            </a:r>
            <a:r>
              <a:rPr lang="en-US" altLang="zh-CN" sz="2000">
                <a:sym typeface="+mn-ea"/>
              </a:rPr>
              <a:t>C1</a:t>
            </a:r>
            <a:r>
              <a:rPr lang="zh-CN" altLang="en-US" sz="2000">
                <a:sym typeface="+mn-ea"/>
              </a:rPr>
              <a:t>，公网信息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 Gip1:Gport1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C2 </a:t>
            </a:r>
            <a:r>
              <a:rPr lang="zh-CN" altLang="en-US" sz="2000">
                <a:sym typeface="+mn-ea"/>
              </a:rPr>
              <a:t>访问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，映射</a:t>
            </a:r>
            <a:r>
              <a:rPr lang="en-US" altLang="zh-CN" sz="2000">
                <a:sym typeface="+mn-ea"/>
              </a:rPr>
              <a:t> Lip2:Lport2 -&gt; Gip2:Gport2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 </a:t>
            </a:r>
            <a:r>
              <a:rPr lang="zh-CN" altLang="en-US" sz="2000">
                <a:sym typeface="+mn-ea"/>
              </a:rPr>
              <a:t>通知</a:t>
            </a:r>
            <a:r>
              <a:rPr lang="en-US" altLang="zh-CN" sz="2000">
                <a:sym typeface="+mn-ea"/>
              </a:rPr>
              <a:t>C1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C2 </a:t>
            </a:r>
            <a:r>
              <a:rPr lang="zh-CN" altLang="en-US" sz="2000">
                <a:sym typeface="+mn-ea"/>
              </a:rPr>
              <a:t>的公网</a:t>
            </a:r>
            <a:r>
              <a:rPr lang="en-US" altLang="zh-CN" sz="2000">
                <a:sym typeface="+mn-ea"/>
              </a:rPr>
              <a:t>IP 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 Gip2:Gport2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Gip1 = Gip2</a:t>
            </a:r>
            <a:endParaRPr lang="zh-CN" altLang="en-US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一端非</a:t>
            </a:r>
            <a:r>
              <a:rPr lang="en-US" altLang="zh-CN"/>
              <a:t>NAT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 </a:t>
            </a:r>
            <a:r>
              <a:rPr lang="zh-CN" altLang="en-US" sz="2000">
                <a:sym typeface="+mn-ea"/>
              </a:rPr>
              <a:t>通知</a:t>
            </a:r>
            <a:r>
              <a:rPr lang="en-US" altLang="zh-CN" sz="2000">
                <a:sym typeface="+mn-ea"/>
              </a:rPr>
              <a:t>C1</a:t>
            </a:r>
            <a:r>
              <a:rPr lang="zh-CN" altLang="en-US" sz="2000">
                <a:sym typeface="+mn-ea"/>
              </a:rPr>
              <a:t>，公网信息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 Gip1:Gport1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Lip1 = Gip1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完全锥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排除非</a:t>
            </a:r>
            <a:r>
              <a:rPr lang="en-US" altLang="zh-CN" sz="2000"/>
              <a:t>NAT </a:t>
            </a:r>
            <a:r>
              <a:rPr lang="zh-CN" altLang="en-US" sz="2000"/>
              <a:t>情况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的</a:t>
            </a:r>
            <a:r>
              <a:rPr lang="en-US" altLang="zh-CN" sz="2000"/>
              <a:t>Sip1:Sport1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  <a:endParaRPr lang="en-US" altLang="zh-CN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S </a:t>
            </a:r>
            <a:r>
              <a:rPr lang="zh-CN" altLang="en-US" sz="2000"/>
              <a:t>使用</a:t>
            </a:r>
            <a:r>
              <a:rPr lang="en-US" altLang="zh-CN" sz="2000"/>
              <a:t> Sip2:Sport2</a:t>
            </a:r>
            <a:r>
              <a:rPr lang="zh-CN" altLang="en-US" sz="2000"/>
              <a:t>，访问</a:t>
            </a:r>
            <a:r>
              <a:rPr lang="en-US" altLang="zh-CN" sz="2000"/>
              <a:t> Gip1:Gport1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请求成功。说明是完全锥。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-IP</a:t>
            </a:r>
            <a:r>
              <a:rPr lang="zh-CN" altLang="en-US"/>
              <a:t>受限锥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排除完全锥情况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S </a:t>
            </a:r>
            <a:r>
              <a:rPr lang="zh-CN" altLang="en-US" sz="2000"/>
              <a:t>使用</a:t>
            </a:r>
            <a:r>
              <a:rPr lang="en-US" altLang="zh-CN" sz="2000"/>
              <a:t> Sip1:Sport2</a:t>
            </a:r>
            <a:r>
              <a:rPr lang="zh-CN" altLang="en-US" sz="2000"/>
              <a:t>，访问</a:t>
            </a:r>
            <a:r>
              <a:rPr lang="en-US" altLang="zh-CN" sz="2000"/>
              <a:t> Gip1:Gport1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请求成功。说明是</a:t>
            </a:r>
            <a:r>
              <a:rPr lang="en-US" altLang="zh-CN" sz="2000"/>
              <a:t>IP</a:t>
            </a:r>
            <a:r>
              <a:rPr lang="zh-CN" altLang="en-US" sz="2000"/>
              <a:t>受限锥。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端口受限锥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排除端口限锥情况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使用</a:t>
            </a:r>
            <a:r>
              <a:rPr lang="en-US" altLang="zh-CN" sz="2000"/>
              <a:t>Lip1:Lport1 </a:t>
            </a:r>
            <a:r>
              <a:rPr lang="zh-CN" altLang="en-US" sz="2000"/>
              <a:t>请求</a:t>
            </a:r>
            <a:r>
              <a:rPr lang="en-US" altLang="zh-CN" sz="2000"/>
              <a:t>S </a:t>
            </a:r>
            <a:r>
              <a:rPr lang="zh-CN" altLang="en-US" sz="2000"/>
              <a:t>的另一个端口</a:t>
            </a:r>
            <a:r>
              <a:rPr lang="en-US" altLang="zh-CN" sz="2000"/>
              <a:t> Sip1:Sport3</a:t>
            </a:r>
            <a:r>
              <a:rPr lang="zh-CN" altLang="en-US" sz="2000"/>
              <a:t>。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得到另一个</a:t>
            </a:r>
            <a:r>
              <a:rPr lang="en-US" altLang="zh-CN" sz="2000"/>
              <a:t>NAT</a:t>
            </a:r>
            <a:r>
              <a:rPr lang="zh-CN" altLang="en-US" sz="2000"/>
              <a:t>地址。</a:t>
            </a:r>
            <a:r>
              <a:rPr lang="en-US" altLang="zh-CN" sz="2000"/>
              <a:t>Gip1:Gport2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Gport1 = Gport2 </a:t>
            </a:r>
            <a:r>
              <a:rPr lang="zh-CN" altLang="en-US" sz="2000"/>
              <a:t>则是端口受限锥。否则是对称形。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245" y="515605"/>
            <a:ext cx="7768800" cy="766800"/>
          </a:xfrm>
        </p:spPr>
        <p:txBody>
          <a:bodyPr>
            <a:normAutofit/>
          </a:bodyPr>
          <a:lstStyle/>
          <a:p>
            <a:r>
              <a:rPr lang="zh-CN" altLang="en-US" dirty="0"/>
              <a:t>树莓派能干什么？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701245" y="2019512"/>
            <a:ext cx="10541000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搭建自己的博客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内网穿透、</a:t>
            </a:r>
            <a:r>
              <a:rPr lang="en-US" altLang="zh-CN" dirty="0"/>
              <a:t>P2P</a:t>
            </a:r>
            <a:r>
              <a:rPr lang="zh-CN" altLang="en-US" dirty="0"/>
              <a:t>服务器、</a:t>
            </a:r>
            <a:r>
              <a:rPr lang="en-US" altLang="zh-CN" dirty="0"/>
              <a:t>NAS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搭建</a:t>
            </a:r>
            <a:r>
              <a:rPr lang="en-US" altLang="zh-CN" dirty="0" err="1"/>
              <a:t>kubernetes</a:t>
            </a:r>
            <a:r>
              <a:rPr lang="zh-CN" altLang="en-US" dirty="0"/>
              <a:t>集群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搭建</a:t>
            </a:r>
            <a:r>
              <a:rPr lang="en-US" altLang="zh-CN" dirty="0"/>
              <a:t>serverless</a:t>
            </a:r>
            <a:r>
              <a:rPr lang="zh-CN" altLang="en-US" dirty="0"/>
              <a:t>集群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01" y="1350947"/>
            <a:ext cx="4299585" cy="429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3870" y="2440940"/>
            <a:ext cx="36036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机械线条牛-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1535" y="4165600"/>
            <a:ext cx="5408930" cy="239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&amp;</a:t>
            </a:r>
            <a:r>
              <a:rPr lang="zh-CN" altLang="en-US" dirty="0"/>
              <a:t>香橙派介绍</a:t>
            </a:r>
            <a:endParaRPr lang="en-US" altLang="zh-CN" dirty="0"/>
          </a:p>
        </p:txBody>
      </p:sp>
      <p:pic>
        <p:nvPicPr>
          <p:cNvPr id="1026" name="Picture 2" descr="Orange Pi 3 LTS 产品详细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72" y="697925"/>
            <a:ext cx="8609702" cy="560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 </a:t>
            </a:r>
            <a:r>
              <a:rPr lang="zh-CN" altLang="en-US"/>
              <a:t>工作原理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14071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网络五元组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协议号，源</a:t>
            </a:r>
            <a:r>
              <a:rPr lang="en-US" altLang="zh-CN" sz="2485"/>
              <a:t>IP</a:t>
            </a:r>
            <a:r>
              <a:rPr lang="zh-CN" altLang="en-US" sz="2485"/>
              <a:t>，源端口，目的</a:t>
            </a:r>
            <a:r>
              <a:rPr lang="en-US" altLang="zh-CN" sz="2485"/>
              <a:t>IP</a:t>
            </a:r>
            <a:r>
              <a:rPr lang="zh-CN" altLang="en-US" sz="2485"/>
              <a:t>，目的端口</a:t>
            </a:r>
            <a:endParaRPr lang="en-US" altLang="zh-CN" sz="280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321310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10.34.85.101: 10001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0825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942455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112.52.255.242:20001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9410700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65045" y="36169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内部会话表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08340" y="36169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外部会话表</a:t>
            </a:r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586990" cy="829945"/>
            <a:chOff x="6763" y="3053"/>
            <a:chExt cx="4074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香橙派介绍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3202940" cy="829945"/>
            <a:chOff x="6763" y="4983"/>
            <a:chExt cx="5044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68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香橙派应用场景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914015" cy="829945"/>
            <a:chOff x="6788" y="6837"/>
            <a:chExt cx="4589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3199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内网穿透原理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948305" cy="829945"/>
            <a:chOff x="6788" y="8589"/>
            <a:chExt cx="4643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3333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内网穿透实现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3"/>
          <p:cNvSpPr>
            <a:spLocks noChangeShapeType="1"/>
          </p:cNvSpPr>
          <p:nvPr/>
        </p:nvSpPr>
        <p:spPr bwMode="auto">
          <a:xfrm flipH="1" flipV="1">
            <a:off x="3159126" y="2184400"/>
            <a:ext cx="1497013" cy="81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3216275" y="2997201"/>
            <a:ext cx="158273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2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413510"/>
            <a:ext cx="10560050" cy="3134360"/>
          </a:xfrm>
        </p:spPr>
        <p:txBody>
          <a:bodyPr>
            <a:normAutofit fontScale="5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企业或家庭所使用的网络为私有网络，使用的是私有地址；运营商维护的网络为公共网络，使用的是公有地址。私有地址不能在公网中路由。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一般部署在连接内网和外网</a:t>
            </a:r>
            <a:r>
              <a:rPr lang="zh-CN" altLang="en-US" dirty="0">
                <a:sym typeface="+mn-ea"/>
              </a:rPr>
              <a:t>企业或家庭所使用的网络为私有网络，使用的是私有地址；运营商维护的网络为公共企业或家庭所使用的网络为私有网络，使用的是私有地址；运营商维护的网络为公共网络，使用的是公有地址。私有地址不能在公网中路由。般部署在连接内网和外网的网关设备上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222" name="TextBox 94"/>
          <p:cNvSpPr txBox="1">
            <a:spLocks noChangeArrowheads="1"/>
          </p:cNvSpPr>
          <p:nvPr/>
        </p:nvSpPr>
        <p:spPr bwMode="auto">
          <a:xfrm>
            <a:off x="5165725" y="1908176"/>
            <a:ext cx="90170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ea"/>
                <a:ea typeface="+mn-ea"/>
              </a:rPr>
              <a:t>私有网络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9223" name="TextBox 94"/>
          <p:cNvSpPr txBox="1">
            <a:spLocks noChangeArrowheads="1"/>
          </p:cNvSpPr>
          <p:nvPr/>
        </p:nvSpPr>
        <p:spPr bwMode="auto">
          <a:xfrm>
            <a:off x="6816725" y="1908176"/>
            <a:ext cx="90170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dirty="0">
                <a:latin typeface="+mn-ea"/>
                <a:ea typeface="+mn-ea"/>
              </a:rPr>
              <a:t>公共网络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9224" name="TextBox 94"/>
          <p:cNvSpPr txBox="1">
            <a:spLocks noChangeArrowheads="1"/>
          </p:cNvSpPr>
          <p:nvPr/>
        </p:nvSpPr>
        <p:spPr bwMode="auto">
          <a:xfrm>
            <a:off x="6672263" y="27432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200.10.10.0/24</a:t>
            </a:r>
            <a:endParaRPr lang="zh-CN" altLang="en-US" sz="1200">
              <a:latin typeface="+mn-ea"/>
              <a:ea typeface="+mn-ea"/>
            </a:endParaRPr>
          </a:p>
        </p:txBody>
      </p:sp>
      <p:cxnSp>
        <p:nvCxnSpPr>
          <p:cNvPr id="9225" name="直接箭头连接符 29"/>
          <p:cNvCxnSpPr>
            <a:cxnSpLocks noChangeShapeType="1"/>
          </p:cNvCxnSpPr>
          <p:nvPr/>
        </p:nvCxnSpPr>
        <p:spPr bwMode="auto">
          <a:xfrm>
            <a:off x="6383338" y="1916114"/>
            <a:ext cx="0" cy="280828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TextBox 94"/>
          <p:cNvSpPr txBox="1">
            <a:spLocks noChangeArrowheads="1"/>
          </p:cNvSpPr>
          <p:nvPr/>
        </p:nvSpPr>
        <p:spPr bwMode="auto">
          <a:xfrm>
            <a:off x="4549775" y="2863851"/>
            <a:ext cx="528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9227" name="Picture 3"/>
          <p:cNvPicPr>
            <a:picLocks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6" y="2979739"/>
            <a:ext cx="1787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Line 6"/>
          <p:cNvSpPr>
            <a:spLocks noChangeShapeType="1"/>
          </p:cNvSpPr>
          <p:nvPr/>
        </p:nvSpPr>
        <p:spPr bwMode="auto">
          <a:xfrm flipH="1">
            <a:off x="4872039" y="3052763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9232" name="TextBox 94"/>
          <p:cNvSpPr txBox="1">
            <a:spLocks noChangeArrowheads="1"/>
          </p:cNvSpPr>
          <p:nvPr/>
        </p:nvSpPr>
        <p:spPr bwMode="auto">
          <a:xfrm>
            <a:off x="4549775" y="2501901"/>
            <a:ext cx="528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3" name="TextBox 94"/>
          <p:cNvSpPr txBox="1">
            <a:spLocks noChangeArrowheads="1"/>
          </p:cNvSpPr>
          <p:nvPr/>
        </p:nvSpPr>
        <p:spPr bwMode="auto">
          <a:xfrm>
            <a:off x="2495550" y="25654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192.168.1.1/24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4" name="TextBox 94"/>
          <p:cNvSpPr txBox="1">
            <a:spLocks noChangeArrowheads="1"/>
          </p:cNvSpPr>
          <p:nvPr/>
        </p:nvSpPr>
        <p:spPr bwMode="auto">
          <a:xfrm>
            <a:off x="2495550" y="4076701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192.168.1.2/24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8" name="TextBox 94"/>
          <p:cNvSpPr txBox="1">
            <a:spLocks noChangeArrowheads="1"/>
          </p:cNvSpPr>
          <p:nvPr/>
        </p:nvSpPr>
        <p:spPr bwMode="auto">
          <a:xfrm>
            <a:off x="5976939" y="2492376"/>
            <a:ext cx="477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RTA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39" name="TextBox 94"/>
          <p:cNvSpPr txBox="1">
            <a:spLocks noChangeArrowheads="1"/>
          </p:cNvSpPr>
          <p:nvPr/>
        </p:nvSpPr>
        <p:spPr bwMode="auto">
          <a:xfrm>
            <a:off x="2678113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9240" name="TextBox 94"/>
          <p:cNvSpPr txBox="1">
            <a:spLocks noChangeArrowheads="1"/>
          </p:cNvSpPr>
          <p:nvPr/>
        </p:nvSpPr>
        <p:spPr bwMode="auto">
          <a:xfrm>
            <a:off x="2751139" y="2997201"/>
            <a:ext cx="593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32" name="图片 3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16" y="2878140"/>
            <a:ext cx="735511" cy="539766"/>
          </a:xfrm>
          <a:prstGeom prst="rect">
            <a:avLst/>
          </a:prstGeom>
        </p:spPr>
      </p:pic>
      <p:pic>
        <p:nvPicPr>
          <p:cNvPr id="33" name="图片 3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7838" y="2809900"/>
            <a:ext cx="702326" cy="574630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9210" y="1875337"/>
            <a:ext cx="854084" cy="655936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8729" y="3390990"/>
            <a:ext cx="854084" cy="655936"/>
          </a:xfrm>
          <a:prstGeom prst="rect">
            <a:avLst/>
          </a:prstGeom>
        </p:spPr>
      </p:pic>
      <p:pic>
        <p:nvPicPr>
          <p:cNvPr id="36" name="图片 35" descr="internet-蓝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17375" y="2749754"/>
            <a:ext cx="1569299" cy="7965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7490" y="4872990"/>
            <a:ext cx="8783955" cy="1679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企业或家庭所使用的网络为私有网络，使用的是私有地址；运营商维护的网络为公共网络，使用的是公有地址。私有地址不能在公网中路由。</a:t>
            </a:r>
            <a:endParaRPr lang="zh-CN" altLang="en-US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NAT</a:t>
            </a:r>
            <a:r>
              <a:rPr lang="zh-CN" altLang="en-US" dirty="0">
                <a:sym typeface="+mn-ea"/>
              </a:rPr>
              <a:t>一般部署在连接内网和外网的网关设备上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PP_MARK_KEY" val="958940e0-27cd-4049-8244-6877fa5d9083"/>
  <p:tag name="COMMONDATA" val="eyJoZGlkIjoiMzBhZTU4MDJhYzEwOWYxYTE5MDljOWEyMjAwN2YxYTg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7502</Words>
  <Application>WPS 演示</Application>
  <PresentationFormat>宽屏</PresentationFormat>
  <Paragraphs>862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微软雅黑</vt:lpstr>
      <vt:lpstr>Wingdings</vt:lpstr>
      <vt:lpstr>思源黑体 CN Light</vt:lpstr>
      <vt:lpstr>黑体</vt:lpstr>
      <vt:lpstr>Helvetica Neue</vt:lpstr>
      <vt:lpstr>Arial Unicode MS</vt:lpstr>
      <vt:lpstr>Calibri</vt:lpstr>
      <vt:lpstr>MS PGothic</vt:lpstr>
      <vt:lpstr>Courier New</vt:lpstr>
      <vt:lpstr>Office 主题​​</vt:lpstr>
      <vt:lpstr>PowerPoint 演示文稿</vt:lpstr>
      <vt:lpstr>PowerPoint 演示文稿</vt:lpstr>
      <vt:lpstr>在开发和生活中总会遇到一些场景</vt:lpstr>
      <vt:lpstr>树莓派&amp;香橙派介绍</vt:lpstr>
      <vt:lpstr>树莓派能干什么？</vt:lpstr>
      <vt:lpstr>树莓派&amp;香橙派介绍</vt:lpstr>
      <vt:lpstr>NAT 工作原理</vt:lpstr>
      <vt:lpstr>PowerPoint 演示文稿</vt:lpstr>
      <vt:lpstr>NAT应用场景</vt:lpstr>
      <vt:lpstr>静态NAT</vt:lpstr>
      <vt:lpstr>动态NAT</vt:lpstr>
      <vt:lpstr>NAPT</vt:lpstr>
      <vt:lpstr>Easy IP</vt:lpstr>
      <vt:lpstr>NAT服务器</vt:lpstr>
      <vt:lpstr>静态NAT配置</vt:lpstr>
      <vt:lpstr>配置验证</vt:lpstr>
      <vt:lpstr>动态NAT配置</vt:lpstr>
      <vt:lpstr>配置验证</vt:lpstr>
      <vt:lpstr>Easy IP配置</vt:lpstr>
      <vt:lpstr>配置验证</vt:lpstr>
      <vt:lpstr>NAT服务器配置</vt:lpstr>
      <vt:lpstr>配置验证</vt:lpstr>
      <vt:lpstr>目的地址NAT </vt:lpstr>
      <vt:lpstr>目的地址NAT 原理</vt:lpstr>
      <vt:lpstr>目的地址NAT增强(SLB)</vt:lpstr>
      <vt:lpstr>PowerPoint 演示文稿</vt:lpstr>
      <vt:lpstr>源地址NAT </vt:lpstr>
      <vt:lpstr>源地址NAT原理</vt:lpstr>
      <vt:lpstr>源地址NAT限制</vt:lpstr>
      <vt:lpstr>会话表</vt:lpstr>
      <vt:lpstr>PowerPoint 演示文稿</vt:lpstr>
      <vt:lpstr>NAT穿透原因</vt:lpstr>
      <vt:lpstr>NAT穿透一：ALG</vt:lpstr>
      <vt:lpstr>NAT ALG 限制</vt:lpstr>
      <vt:lpstr>NAT穿透二：STUN</vt:lpstr>
      <vt:lpstr>NAT类型-完全锥形</vt:lpstr>
      <vt:lpstr>NAT类型-IP受限锥形</vt:lpstr>
      <vt:lpstr>NAT类型-端口受限锥形</vt:lpstr>
      <vt:lpstr>NAT类型-对称形</vt:lpstr>
      <vt:lpstr>打洞条件-同NAT设备</vt:lpstr>
      <vt:lpstr>打洞条件-一端非NAT</vt:lpstr>
      <vt:lpstr>打洞条件-一端完全锥</vt:lpstr>
      <vt:lpstr>打洞条件-一端IP受限锥</vt:lpstr>
      <vt:lpstr>打洞条件-两端端口受限锥</vt:lpstr>
      <vt:lpstr>NAT探测-同NAT</vt:lpstr>
      <vt:lpstr>NAT探测-一端非NAT</vt:lpstr>
      <vt:lpstr>NAT探测-完全锥</vt:lpstr>
      <vt:lpstr>NAT探测-IP受限锥</vt:lpstr>
      <vt:lpstr>NAT探测-端口受限锥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梁峰源</dc:creator>
  <cp:lastModifiedBy>你好先森</cp:lastModifiedBy>
  <cp:revision>547</cp:revision>
  <dcterms:created xsi:type="dcterms:W3CDTF">2022-12-12T14:16:00Z</dcterms:created>
  <dcterms:modified xsi:type="dcterms:W3CDTF">2023-02-16T02:53:12Z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F85686FF00C2CC86B3120E631519A13C</vt:lpwstr>
  </property>
</Properties>
</file>