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31"/>
  </p:handoutMasterIdLst>
  <p:sldIdLst>
    <p:sldId id="410" r:id="rId3"/>
    <p:sldId id="411" r:id="rId4"/>
    <p:sldId id="541" r:id="rId5"/>
    <p:sldId id="558" r:id="rId6"/>
    <p:sldId id="586" r:id="rId7"/>
    <p:sldId id="634" r:id="rId8"/>
    <p:sldId id="587" r:id="rId9"/>
    <p:sldId id="683" r:id="rId10"/>
    <p:sldId id="619" r:id="rId11"/>
    <p:sldId id="620" r:id="rId13"/>
    <p:sldId id="621" r:id="rId14"/>
    <p:sldId id="622" r:id="rId15"/>
    <p:sldId id="623" r:id="rId16"/>
    <p:sldId id="624" r:id="rId17"/>
    <p:sldId id="625" r:id="rId18"/>
    <p:sldId id="627" r:id="rId19"/>
    <p:sldId id="628" r:id="rId20"/>
    <p:sldId id="629" r:id="rId21"/>
    <p:sldId id="630" r:id="rId22"/>
    <p:sldId id="631" r:id="rId23"/>
    <p:sldId id="632" r:id="rId24"/>
    <p:sldId id="633" r:id="rId25"/>
    <p:sldId id="679" r:id="rId26"/>
    <p:sldId id="678" r:id="rId27"/>
    <p:sldId id="684" r:id="rId28"/>
    <p:sldId id="677" r:id="rId29"/>
    <p:sldId id="441" r:id="rId30"/>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8" userDrawn="1">
          <p15:clr>
            <a:srgbClr val="A4A3A4"/>
          </p15:clr>
        </p15:guide>
        <p15:guide id="2" pos="39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4" name="fengyuan-liang" initials="f"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71A"/>
    <a:srgbClr val="005E9A"/>
    <a:srgbClr val="DCDCDC"/>
    <a:srgbClr val="333443"/>
    <a:srgbClr val="000114"/>
    <a:srgbClr val="18BEC0"/>
    <a:srgbClr val="45475B"/>
    <a:srgbClr val="01A6E0"/>
    <a:srgbClr val="2B2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161" d="100"/>
          <a:sy n="161" d="100"/>
        </p:scale>
        <p:origin x="400" y="108"/>
      </p:cViewPr>
      <p:guideLst>
        <p:guide orient="horz" pos="2128"/>
        <p:guide pos="392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gs" Target="tags/tag20.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3-02-16T15:40:51.683"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4" dt="2023-02-16T15:40:51.683"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备注占位符 2"/>
          <p:cNvSpPr>
            <a:spLocks noGrp="1"/>
          </p:cNvSpPr>
          <p:nvPr>
            <p:ph type="body" idx="1"/>
          </p:nvPr>
        </p:nvSpPr>
        <p:spPr/>
        <p:txBody>
          <a:bodyPr/>
          <a:lstStyle/>
          <a:p>
            <a:r>
              <a:rPr lang="zh-CN" altLang="zh-CN"/>
              <a:t>随着网络设备</a:t>
            </a:r>
            <a:r>
              <a:rPr lang="zh-CN" altLang="en-US"/>
              <a:t>的</a:t>
            </a:r>
            <a:r>
              <a:rPr lang="zh-CN" altLang="zh-CN"/>
              <a:t>数量不断增长，</a:t>
            </a:r>
            <a:r>
              <a:rPr lang="zh-CN" altLang="en-US"/>
              <a:t>对</a:t>
            </a:r>
            <a:r>
              <a:rPr lang="en-US" altLang="zh-CN"/>
              <a:t>IPv4</a:t>
            </a:r>
            <a:r>
              <a:rPr lang="zh-CN" altLang="zh-CN"/>
              <a:t>地址的需求</a:t>
            </a:r>
            <a:r>
              <a:rPr lang="zh-CN" altLang="en-US"/>
              <a:t>也</a:t>
            </a:r>
            <a:r>
              <a:rPr lang="zh-CN" altLang="zh-CN"/>
              <a:t>不断增</a:t>
            </a:r>
            <a:r>
              <a:rPr lang="zh-CN" altLang="en-US"/>
              <a:t>加</a:t>
            </a:r>
            <a:r>
              <a:rPr lang="zh-CN" altLang="zh-CN"/>
              <a:t>，导致</a:t>
            </a:r>
            <a:r>
              <a:rPr lang="zh-CN" altLang="en-US"/>
              <a:t>可用</a:t>
            </a:r>
            <a:r>
              <a:rPr lang="en-US" altLang="zh-CN"/>
              <a:t>IPv4</a:t>
            </a:r>
            <a:r>
              <a:rPr lang="zh-CN" altLang="zh-CN"/>
              <a:t>地址</a:t>
            </a:r>
            <a:r>
              <a:rPr lang="zh-CN" altLang="en-US"/>
              <a:t>空间</a:t>
            </a:r>
            <a:r>
              <a:rPr lang="zh-CN" altLang="zh-CN"/>
              <a:t>逐渐耗尽。解决</a:t>
            </a:r>
            <a:r>
              <a:rPr lang="en-US" altLang="zh-CN"/>
              <a:t>IPv4</a:t>
            </a:r>
            <a:r>
              <a:rPr lang="zh-CN" altLang="zh-CN"/>
              <a:t>地址枯竭问题的权宜之计是分配可重复使用的各类私网地址段</a:t>
            </a:r>
            <a:r>
              <a:rPr lang="zh-CN" altLang="en-US"/>
              <a:t>给企业内部或家庭使用</a:t>
            </a:r>
            <a:r>
              <a:rPr lang="zh-CN" altLang="zh-CN"/>
              <a:t>。</a:t>
            </a:r>
            <a:r>
              <a:rPr lang="zh-CN" altLang="en-US"/>
              <a:t>但是，私有地址不能在公网中路由，</a:t>
            </a:r>
            <a:r>
              <a:rPr lang="zh-CN" altLang="zh-CN"/>
              <a:t>即私网</a:t>
            </a:r>
            <a:r>
              <a:rPr lang="zh-CN" altLang="en-US"/>
              <a:t>主机不能</a:t>
            </a:r>
            <a:r>
              <a:rPr lang="zh-CN" altLang="zh-CN"/>
              <a:t>与公网</a:t>
            </a:r>
            <a:r>
              <a:rPr lang="zh-CN" altLang="en-US"/>
              <a:t>通信，也不能</a:t>
            </a:r>
            <a:r>
              <a:rPr lang="zh-CN" altLang="zh-CN"/>
              <a:t>通过公网与另外一个私网通信。</a:t>
            </a:r>
            <a:endParaRPr lang="en-US" altLang="zh-CN"/>
          </a:p>
          <a:p>
            <a:r>
              <a:rPr lang="en-US" altLang="zh-CN"/>
              <a:t>NAT</a:t>
            </a:r>
            <a:r>
              <a:rPr lang="zh-CN" altLang="en-US"/>
              <a:t>是将</a:t>
            </a:r>
            <a:r>
              <a:rPr lang="en-US" altLang="zh-CN"/>
              <a:t>IP</a:t>
            </a:r>
            <a:r>
              <a:rPr lang="zh-CN" altLang="en-US"/>
              <a:t>数据报文头部中的</a:t>
            </a:r>
            <a:r>
              <a:rPr lang="en-US" altLang="zh-CN"/>
              <a:t>IP</a:t>
            </a:r>
            <a:r>
              <a:rPr lang="zh-CN" altLang="en-US"/>
              <a:t>地址转换为另一个</a:t>
            </a:r>
            <a:r>
              <a:rPr lang="en-US" altLang="zh-CN"/>
              <a:t>IP</a:t>
            </a:r>
            <a:r>
              <a:rPr lang="zh-CN" altLang="en-US"/>
              <a:t>地址的过程，主要用于实现内部网络（私有</a:t>
            </a:r>
            <a:r>
              <a:rPr lang="en-US" altLang="zh-CN"/>
              <a:t>IP</a:t>
            </a:r>
            <a:r>
              <a:rPr lang="zh-CN" altLang="en-US"/>
              <a:t>地址）访问外部网络（公有</a:t>
            </a:r>
            <a:r>
              <a:rPr lang="en-US" altLang="zh-CN"/>
              <a:t>IP</a:t>
            </a:r>
            <a:r>
              <a:rPr lang="zh-CN" altLang="en-US"/>
              <a:t>地址）的功能。</a:t>
            </a:r>
            <a:r>
              <a:rPr lang="en-US" altLang="zh-CN"/>
              <a:t>NAT</a:t>
            </a:r>
            <a:r>
              <a:rPr lang="zh-CN" altLang="en-US"/>
              <a:t>一般部署在连接内网和外网的网关设备上。</a:t>
            </a:r>
            <a:r>
              <a:rPr lang="zh-CN" altLang="zh-CN"/>
              <a:t>当收到的报文源地址为私网地址、目的地址为公网地址时，</a:t>
            </a:r>
            <a:r>
              <a:rPr lang="en-US" altLang="zh-CN"/>
              <a:t>NAT</a:t>
            </a:r>
            <a:r>
              <a:rPr lang="zh-CN" altLang="en-US"/>
              <a:t>可以</a:t>
            </a:r>
            <a:r>
              <a:rPr lang="zh-CN" altLang="zh-CN"/>
              <a:t>将源私网地址转换成一个公网地址。这样公网目的地就能够收到报文，并做出响应。此外，网关上还</a:t>
            </a:r>
            <a:r>
              <a:rPr lang="zh-CN" altLang="en-US"/>
              <a:t>会</a:t>
            </a:r>
            <a:r>
              <a:rPr lang="zh-CN" altLang="zh-CN"/>
              <a:t>创建一个</a:t>
            </a:r>
            <a:r>
              <a:rPr lang="en-US" altLang="zh-CN"/>
              <a:t>NAT</a:t>
            </a:r>
            <a:r>
              <a:rPr lang="zh-CN" altLang="zh-CN"/>
              <a:t>映射表，以便判断从公网收到的报文应该发往的私网目的地址。</a:t>
            </a:r>
            <a:endParaRPr lang="zh-CN" altLang="zh-CN" dirty="0"/>
          </a:p>
        </p:txBody>
      </p:sp>
      <p:sp>
        <p:nvSpPr>
          <p:cNvPr id="3" name="幻灯片图像占位符 2"/>
          <p:cNvSpPr>
            <a:spLocks noGrp="1" noRot="1" noChangeAspect="1"/>
          </p:cNvSpPr>
          <p:nvPr>
            <p:ph type="sldImg"/>
          </p:nvPr>
        </p:nvSpPr>
        <p:spPr>
          <a:xfrm>
            <a:off x="584200" y="765175"/>
            <a:ext cx="5930900" cy="3336925"/>
          </a:xfr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584200" y="765175"/>
            <a:ext cx="5930900" cy="3336925"/>
          </a:xfrm>
        </p:spPr>
      </p:sp>
      <p:sp>
        <p:nvSpPr>
          <p:cNvPr id="37891" name="备注占位符 2"/>
          <p:cNvSpPr>
            <a:spLocks noGrp="1"/>
          </p:cNvSpPr>
          <p:nvPr>
            <p:ph type="body" idx="1"/>
          </p:nvPr>
        </p:nvSpPr>
        <p:spPr bwMode="auto">
          <a:xfrm>
            <a:off x="584200" y="460800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b="1" dirty="0"/>
              <a:t>display nat address-group</a:t>
            </a:r>
            <a:r>
              <a:rPr lang="en-US" altLang="zh-CN" dirty="0"/>
              <a:t> </a:t>
            </a:r>
            <a:r>
              <a:rPr lang="en-US" altLang="zh-CN" i="1" dirty="0"/>
              <a:t>group-index</a:t>
            </a:r>
            <a:r>
              <a:rPr lang="zh-CN" altLang="zh-CN" dirty="0"/>
              <a:t>命令用来查看</a:t>
            </a:r>
            <a:r>
              <a:rPr lang="en-US" altLang="zh-CN" dirty="0"/>
              <a:t>NAT</a:t>
            </a:r>
            <a:r>
              <a:rPr lang="zh-CN" altLang="zh-CN" dirty="0"/>
              <a:t>地址池配置信息。</a:t>
            </a:r>
            <a:endParaRPr lang="en-US" altLang="zh-CN" dirty="0"/>
          </a:p>
          <a:p>
            <a:pPr eaLnBrk="1" hangingPunct="1"/>
            <a:r>
              <a:rPr lang="zh-CN" altLang="zh-CN" dirty="0"/>
              <a:t>命令</a:t>
            </a:r>
            <a:r>
              <a:rPr lang="en-US" altLang="zh-CN" b="1" dirty="0"/>
              <a:t>display nat outbound</a:t>
            </a:r>
            <a:r>
              <a:rPr lang="zh-CN" altLang="zh-CN" dirty="0"/>
              <a:t>用来查看动态</a:t>
            </a:r>
            <a:r>
              <a:rPr lang="en-US" altLang="zh-CN" dirty="0"/>
              <a:t>NAT</a:t>
            </a:r>
            <a:r>
              <a:rPr lang="zh-CN" altLang="zh-CN" dirty="0"/>
              <a:t>配置信息。</a:t>
            </a:r>
            <a:endParaRPr lang="en-US" altLang="zh-CN" dirty="0"/>
          </a:p>
          <a:p>
            <a:pPr eaLnBrk="1" hangingPunct="1"/>
            <a:r>
              <a:rPr lang="zh-CN" altLang="zh-CN" dirty="0"/>
              <a:t>可以用这两条命令验证动态</a:t>
            </a:r>
            <a:r>
              <a:rPr lang="en-US" altLang="zh-CN" dirty="0"/>
              <a:t>NAT</a:t>
            </a:r>
            <a:r>
              <a:rPr lang="zh-CN" altLang="zh-CN" dirty="0"/>
              <a:t>的详细配置。在本示例中，指定接口</a:t>
            </a:r>
            <a:r>
              <a:rPr lang="en-US" altLang="zh-CN" dirty="0"/>
              <a:t>Serial1/0/0</a:t>
            </a:r>
            <a:r>
              <a:rPr lang="zh-CN" altLang="zh-CN" dirty="0"/>
              <a:t>与</a:t>
            </a:r>
            <a:r>
              <a:rPr lang="en-US" altLang="zh-CN" dirty="0"/>
              <a:t>ACL</a:t>
            </a:r>
            <a:r>
              <a:rPr lang="zh-CN" altLang="zh-CN" dirty="0"/>
              <a:t>关联在一起，并定义了用于地址转换的地址池</a:t>
            </a:r>
            <a:r>
              <a:rPr lang="en-US" altLang="zh-CN" dirty="0"/>
              <a:t>1</a:t>
            </a:r>
            <a:r>
              <a:rPr lang="zh-CN" altLang="zh-CN" dirty="0"/>
              <a:t>。参数</a:t>
            </a:r>
            <a:r>
              <a:rPr lang="en-US" altLang="zh-CN" b="1" dirty="0"/>
              <a:t>no-pat</a:t>
            </a:r>
            <a:r>
              <a:rPr lang="zh-CN" altLang="zh-CN" dirty="0"/>
              <a:t>说明没有进行端口地址转换。</a:t>
            </a:r>
            <a:endParaRPr lang="zh-CN" altLang="zh-CN" dirty="0"/>
          </a:p>
          <a:p>
            <a:pPr eaLnBrk="1" hangingPunct="1"/>
            <a:endParaRPr lang="en-US" altLang="zh-CN" i="1"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584200" y="765175"/>
            <a:ext cx="5930900" cy="3336925"/>
          </a:xfrm>
        </p:spPr>
      </p:sp>
      <p:sp>
        <p:nvSpPr>
          <p:cNvPr id="38915"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b="1" dirty="0"/>
              <a:t>nat outbound</a:t>
            </a:r>
            <a:r>
              <a:rPr lang="en-US" altLang="zh-CN" dirty="0"/>
              <a:t> </a:t>
            </a:r>
            <a:r>
              <a:rPr lang="en-US" altLang="zh-CN" i="1" dirty="0" err="1"/>
              <a:t>acl</a:t>
            </a:r>
            <a:r>
              <a:rPr lang="en-US" altLang="zh-CN" i="1" dirty="0"/>
              <a:t>-number</a:t>
            </a:r>
            <a:r>
              <a:rPr lang="zh-CN" altLang="en-US" dirty="0"/>
              <a:t>命令用来配置</a:t>
            </a:r>
            <a:r>
              <a:rPr lang="en-US" altLang="zh-CN" dirty="0"/>
              <a:t>Easy-IP</a:t>
            </a:r>
            <a:r>
              <a:rPr lang="zh-CN" altLang="en-US" dirty="0"/>
              <a:t>地址转换。</a:t>
            </a:r>
            <a:r>
              <a:rPr lang="en-US" altLang="zh-CN" dirty="0"/>
              <a:t>Easy IP</a:t>
            </a:r>
            <a:r>
              <a:rPr lang="zh-CN" altLang="zh-CN" dirty="0"/>
              <a:t>的配置与动态</a:t>
            </a:r>
            <a:r>
              <a:rPr lang="en-US" altLang="zh-CN" dirty="0"/>
              <a:t>NAT</a:t>
            </a:r>
            <a:r>
              <a:rPr lang="zh-CN" altLang="zh-CN" dirty="0"/>
              <a:t>的配置类似，需要定义</a:t>
            </a:r>
            <a:r>
              <a:rPr lang="en-US" altLang="zh-CN" dirty="0"/>
              <a:t>ACL</a:t>
            </a:r>
            <a:r>
              <a:rPr lang="zh-CN" altLang="zh-CN" dirty="0"/>
              <a:t>和</a:t>
            </a:r>
            <a:r>
              <a:rPr lang="en-US" altLang="zh-CN" b="1" dirty="0"/>
              <a:t>nat outbound</a:t>
            </a:r>
            <a:r>
              <a:rPr lang="zh-CN" altLang="zh-CN" dirty="0"/>
              <a:t>命令</a:t>
            </a:r>
            <a:r>
              <a:rPr lang="zh-CN" altLang="en-US" dirty="0"/>
              <a:t>，</a:t>
            </a:r>
            <a:r>
              <a:rPr lang="zh-CN" altLang="zh-CN" dirty="0"/>
              <a:t>主要区别是</a:t>
            </a:r>
            <a:r>
              <a:rPr lang="en-US" altLang="zh-CN" dirty="0"/>
              <a:t>Easy IP</a:t>
            </a:r>
            <a:r>
              <a:rPr lang="zh-CN" altLang="zh-CN" dirty="0"/>
              <a:t>不需要配置地址池，所以</a:t>
            </a:r>
            <a:r>
              <a:rPr lang="en-US" altLang="zh-CN" b="1" dirty="0"/>
              <a:t>nat outbound</a:t>
            </a:r>
            <a:r>
              <a:rPr lang="zh-CN" altLang="zh-CN" dirty="0"/>
              <a:t>命令中不</a:t>
            </a:r>
            <a:r>
              <a:rPr lang="zh-CN" altLang="en-US" dirty="0"/>
              <a:t>需要配置</a:t>
            </a:r>
            <a:r>
              <a:rPr lang="zh-CN" altLang="zh-CN" dirty="0"/>
              <a:t>参数</a:t>
            </a:r>
            <a:r>
              <a:rPr lang="en-US" altLang="zh-CN" b="1" dirty="0"/>
              <a:t>address-group</a:t>
            </a:r>
            <a:r>
              <a:rPr lang="zh-CN" altLang="zh-CN" dirty="0"/>
              <a:t>。</a:t>
            </a:r>
            <a:endParaRPr lang="en-US" altLang="zh-CN" dirty="0"/>
          </a:p>
          <a:p>
            <a:pPr eaLnBrk="1" hangingPunct="1"/>
            <a:r>
              <a:rPr lang="zh-CN" altLang="zh-CN" dirty="0"/>
              <a:t>在本示例中，命令</a:t>
            </a:r>
            <a:r>
              <a:rPr lang="en-US" altLang="zh-CN" b="1" dirty="0"/>
              <a:t>nat outbound 2000</a:t>
            </a:r>
            <a:r>
              <a:rPr lang="zh-CN" altLang="zh-CN" dirty="0"/>
              <a:t>表示</a:t>
            </a:r>
            <a:r>
              <a:rPr lang="zh-CN" altLang="en-US" dirty="0"/>
              <a:t>对</a:t>
            </a:r>
            <a:r>
              <a:rPr lang="en-US" altLang="zh-CN" dirty="0"/>
              <a:t>ACL 2000</a:t>
            </a:r>
            <a:r>
              <a:rPr lang="zh-CN" altLang="zh-CN" dirty="0"/>
              <a:t>定义的地址段</a:t>
            </a:r>
            <a:r>
              <a:rPr lang="zh-CN" altLang="en-US" dirty="0"/>
              <a:t>进行地址转换，并且直接使用</a:t>
            </a:r>
            <a:r>
              <a:rPr lang="en-US" altLang="zh-CN" dirty="0"/>
              <a:t>Serial1/0/0</a:t>
            </a:r>
            <a:r>
              <a:rPr lang="zh-CN" altLang="en-US" dirty="0"/>
              <a:t>接口的</a:t>
            </a:r>
            <a:r>
              <a:rPr lang="en-US" altLang="zh-CN" dirty="0"/>
              <a:t>IP</a:t>
            </a:r>
            <a:r>
              <a:rPr lang="zh-CN" altLang="en-US" dirty="0"/>
              <a:t>地址作为</a:t>
            </a:r>
            <a:r>
              <a:rPr lang="en-US" altLang="zh-CN" dirty="0"/>
              <a:t>NAT</a:t>
            </a:r>
            <a:r>
              <a:rPr lang="zh-CN" altLang="en-US" dirty="0"/>
              <a:t>转换后的地址。</a:t>
            </a:r>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584200" y="765175"/>
            <a:ext cx="5930900" cy="3336925"/>
          </a:xfrm>
        </p:spPr>
      </p:sp>
      <p:sp>
        <p:nvSpPr>
          <p:cNvPr id="39939" name="备注占位符 2"/>
          <p:cNvSpPr>
            <a:spLocks noGrp="1"/>
          </p:cNvSpPr>
          <p:nvPr>
            <p:ph type="body" idx="1"/>
          </p:nvPr>
        </p:nvSpPr>
        <p:spPr bwMode="auto">
          <a:xfrm>
            <a:off x="584200" y="4644008"/>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zh-CN" dirty="0"/>
              <a:t>命令</a:t>
            </a:r>
            <a:r>
              <a:rPr lang="en-US" altLang="zh-CN" b="1" dirty="0"/>
              <a:t>display nat outbound</a:t>
            </a:r>
            <a:r>
              <a:rPr lang="zh-CN" altLang="zh-CN" dirty="0"/>
              <a:t>用于查看命令</a:t>
            </a:r>
            <a:r>
              <a:rPr lang="en-US" altLang="zh-CN" b="1" dirty="0"/>
              <a:t>nat outbound</a:t>
            </a:r>
            <a:r>
              <a:rPr lang="zh-CN" altLang="zh-CN" dirty="0"/>
              <a:t>的配置结果。</a:t>
            </a:r>
            <a:endParaRPr lang="en-US" altLang="zh-CN" dirty="0"/>
          </a:p>
          <a:p>
            <a:pPr eaLnBrk="1" hangingPunct="1"/>
            <a:r>
              <a:rPr lang="en-US" altLang="zh-CN" dirty="0"/>
              <a:t>Address-group/IP/Interface</a:t>
            </a:r>
            <a:r>
              <a:rPr lang="zh-CN" altLang="en-US" dirty="0"/>
              <a:t>表项表明</a:t>
            </a:r>
            <a:r>
              <a:rPr lang="zh-CN" altLang="zh-CN" dirty="0"/>
              <a:t>接口和</a:t>
            </a:r>
            <a:r>
              <a:rPr lang="en-US" altLang="zh-CN" dirty="0"/>
              <a:t>ACL</a:t>
            </a:r>
            <a:r>
              <a:rPr lang="zh-CN" altLang="zh-CN" dirty="0"/>
              <a:t>已经关联</a:t>
            </a:r>
            <a:r>
              <a:rPr lang="zh-CN" altLang="en-US" dirty="0"/>
              <a:t>成功，</a:t>
            </a:r>
            <a:r>
              <a:rPr lang="en-US" altLang="zh-CN" dirty="0"/>
              <a:t>type</a:t>
            </a:r>
            <a:r>
              <a:rPr lang="zh-CN" altLang="en-US" dirty="0"/>
              <a:t>表项</a:t>
            </a:r>
            <a:r>
              <a:rPr lang="zh-CN" altLang="zh-CN" dirty="0"/>
              <a:t>表明</a:t>
            </a:r>
            <a:r>
              <a:rPr lang="en-US" altLang="zh-CN" dirty="0"/>
              <a:t>Easy IP</a:t>
            </a:r>
            <a:r>
              <a:rPr lang="zh-CN" altLang="zh-CN" dirty="0"/>
              <a:t>已经配置成功。</a:t>
            </a:r>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584200" y="765175"/>
            <a:ext cx="5930900" cy="3336925"/>
          </a:xfrm>
        </p:spPr>
      </p:sp>
      <p:sp>
        <p:nvSpPr>
          <p:cNvPr id="40963"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b="1" dirty="0"/>
              <a:t>nat server</a:t>
            </a:r>
            <a:r>
              <a:rPr lang="en-US" altLang="zh-CN" i="1" dirty="0"/>
              <a:t> </a:t>
            </a:r>
            <a:r>
              <a:rPr lang="en-US" altLang="zh-CN" dirty="0"/>
              <a:t>[ </a:t>
            </a:r>
            <a:r>
              <a:rPr lang="en-US" altLang="zh-CN" b="1" dirty="0"/>
              <a:t>protocol</a:t>
            </a:r>
            <a:r>
              <a:rPr lang="en-US" altLang="zh-CN" i="1" dirty="0"/>
              <a:t> </a:t>
            </a:r>
            <a:r>
              <a:rPr lang="en-US" altLang="zh-CN" dirty="0"/>
              <a:t>{</a:t>
            </a:r>
            <a:r>
              <a:rPr lang="en-US" altLang="zh-CN" i="1" dirty="0"/>
              <a:t>protocol-number</a:t>
            </a:r>
            <a:r>
              <a:rPr lang="en-US" altLang="zh-CN" dirty="0"/>
              <a:t> | </a:t>
            </a:r>
            <a:r>
              <a:rPr lang="en-US" altLang="zh-CN" dirty="0" err="1"/>
              <a:t>icmp</a:t>
            </a:r>
            <a:r>
              <a:rPr lang="en-US" altLang="zh-CN" dirty="0"/>
              <a:t> | </a:t>
            </a:r>
            <a:r>
              <a:rPr lang="en-US" altLang="zh-CN" dirty="0" err="1"/>
              <a:t>tcp</a:t>
            </a:r>
            <a:r>
              <a:rPr lang="en-US" altLang="zh-CN" dirty="0"/>
              <a:t> | </a:t>
            </a:r>
            <a:r>
              <a:rPr lang="en-US" altLang="zh-CN" dirty="0" err="1"/>
              <a:t>udp</a:t>
            </a:r>
            <a:r>
              <a:rPr lang="en-US" altLang="zh-CN" dirty="0"/>
              <a:t>} </a:t>
            </a:r>
            <a:r>
              <a:rPr lang="en-US" altLang="zh-CN" b="1" dirty="0"/>
              <a:t>global</a:t>
            </a:r>
            <a:r>
              <a:rPr lang="en-US" altLang="zh-CN" i="1" dirty="0"/>
              <a:t> </a:t>
            </a:r>
            <a:r>
              <a:rPr lang="en-US" altLang="zh-CN" dirty="0"/>
              <a:t>{ </a:t>
            </a:r>
            <a:r>
              <a:rPr lang="en-US" altLang="zh-CN" i="1" dirty="0"/>
              <a:t>global-address</a:t>
            </a:r>
            <a:r>
              <a:rPr lang="en-US" altLang="zh-CN" dirty="0"/>
              <a:t> | current-interface</a:t>
            </a:r>
            <a:r>
              <a:rPr lang="en-US" altLang="zh-CN" i="1" dirty="0"/>
              <a:t> global-port</a:t>
            </a:r>
            <a:r>
              <a:rPr lang="en-US" altLang="zh-CN" dirty="0"/>
              <a:t>} </a:t>
            </a:r>
            <a:r>
              <a:rPr lang="en-US" altLang="zh-CN" b="1" dirty="0"/>
              <a:t>inside</a:t>
            </a:r>
            <a:r>
              <a:rPr lang="en-US" altLang="zh-CN" i="1" dirty="0"/>
              <a:t> </a:t>
            </a:r>
            <a:r>
              <a:rPr lang="en-US" altLang="zh-CN" dirty="0"/>
              <a:t>{</a:t>
            </a:r>
            <a:r>
              <a:rPr lang="en-US" altLang="zh-CN" i="1" dirty="0"/>
              <a:t>host-address</a:t>
            </a:r>
            <a:r>
              <a:rPr lang="en-US" altLang="zh-CN" dirty="0"/>
              <a:t> </a:t>
            </a:r>
            <a:r>
              <a:rPr lang="en-US" altLang="zh-CN" i="1" dirty="0"/>
              <a:t>host-port </a:t>
            </a:r>
            <a:r>
              <a:rPr lang="en-US" altLang="zh-CN" dirty="0"/>
              <a:t>} </a:t>
            </a:r>
            <a:r>
              <a:rPr lang="en-US" altLang="zh-CN" b="1" dirty="0" err="1"/>
              <a:t>vpn</a:t>
            </a:r>
            <a:r>
              <a:rPr lang="en-US" altLang="zh-CN" b="1" dirty="0"/>
              <a:t>-instance</a:t>
            </a:r>
            <a:r>
              <a:rPr lang="en-US" altLang="zh-CN" i="1" dirty="0"/>
              <a:t> </a:t>
            </a:r>
            <a:r>
              <a:rPr lang="en-US" altLang="zh-CN" i="1" dirty="0" err="1"/>
              <a:t>vpn</a:t>
            </a:r>
            <a:r>
              <a:rPr lang="en-US" altLang="zh-CN" i="1" dirty="0"/>
              <a:t>-instance-name</a:t>
            </a:r>
            <a:r>
              <a:rPr lang="en-US" altLang="zh-CN" dirty="0"/>
              <a:t> </a:t>
            </a:r>
            <a:r>
              <a:rPr lang="en-US" altLang="zh-CN" b="1" dirty="0" err="1"/>
              <a:t>acl</a:t>
            </a:r>
            <a:r>
              <a:rPr lang="en-US" altLang="zh-CN" i="1" dirty="0"/>
              <a:t> </a:t>
            </a:r>
            <a:r>
              <a:rPr lang="en-US" altLang="zh-CN" i="1" dirty="0" err="1"/>
              <a:t>acl</a:t>
            </a:r>
            <a:r>
              <a:rPr lang="en-US" altLang="zh-CN" i="1" dirty="0"/>
              <a:t>-number</a:t>
            </a:r>
            <a:r>
              <a:rPr lang="en-US" altLang="zh-CN" dirty="0"/>
              <a:t> </a:t>
            </a:r>
            <a:r>
              <a:rPr lang="en-US" altLang="zh-CN" b="1" dirty="0"/>
              <a:t>description</a:t>
            </a:r>
            <a:r>
              <a:rPr lang="en-US" altLang="zh-CN" i="1" dirty="0"/>
              <a:t> </a:t>
            </a:r>
            <a:r>
              <a:rPr lang="en-US" altLang="zh-CN" i="1" dirty="0" err="1"/>
              <a:t>description</a:t>
            </a:r>
            <a:r>
              <a:rPr lang="en-US" altLang="zh-CN" dirty="0"/>
              <a:t> ]</a:t>
            </a:r>
            <a:r>
              <a:rPr lang="zh-CN" altLang="en-US" dirty="0"/>
              <a:t>命令用来定义一个内部服务器的映射表，外部用户可以通过公网地址和端口来访问内部服务器</a:t>
            </a:r>
            <a:r>
              <a:rPr lang="zh-CN" altLang="zh-CN" dirty="0"/>
              <a:t>。</a:t>
            </a:r>
            <a:endParaRPr lang="en-US" altLang="zh-CN" dirty="0"/>
          </a:p>
          <a:p>
            <a:pPr eaLnBrk="1" hangingPunct="1"/>
            <a:r>
              <a:rPr lang="zh-CN" altLang="zh-CN" dirty="0"/>
              <a:t>参数</a:t>
            </a:r>
            <a:r>
              <a:rPr lang="en-US" altLang="zh-CN" dirty="0"/>
              <a:t>protocol</a:t>
            </a:r>
            <a:r>
              <a:rPr lang="zh-CN" altLang="zh-CN" dirty="0"/>
              <a:t>指定一个需要地址转换的协议</a:t>
            </a:r>
            <a:r>
              <a:rPr lang="zh-CN" altLang="en-US" dirty="0"/>
              <a:t>；</a:t>
            </a:r>
            <a:endParaRPr lang="en-US" altLang="zh-CN" dirty="0"/>
          </a:p>
          <a:p>
            <a:pPr eaLnBrk="1" hangingPunct="1"/>
            <a:r>
              <a:rPr lang="zh-CN" altLang="zh-CN" dirty="0"/>
              <a:t>参数</a:t>
            </a:r>
            <a:r>
              <a:rPr lang="en-US" altLang="zh-CN" i="1" dirty="0"/>
              <a:t>global-address</a:t>
            </a:r>
            <a:r>
              <a:rPr lang="zh-CN" altLang="zh-CN" dirty="0"/>
              <a:t>指定需要转换的公网地址；</a:t>
            </a:r>
            <a:endParaRPr lang="en-US" altLang="zh-CN" dirty="0"/>
          </a:p>
          <a:p>
            <a:pPr eaLnBrk="1" hangingPunct="1"/>
            <a:r>
              <a:rPr lang="zh-CN" altLang="zh-CN" dirty="0"/>
              <a:t>参数</a:t>
            </a:r>
            <a:r>
              <a:rPr lang="en-US" altLang="zh-CN" dirty="0"/>
              <a:t>inside</a:t>
            </a:r>
            <a:r>
              <a:rPr lang="zh-CN" altLang="zh-CN" dirty="0"/>
              <a:t>指定内网服务器的地址。</a:t>
            </a:r>
            <a:endParaRPr lang="en-US" altLang="zh-CN" dirty="0"/>
          </a:p>
          <a:p>
            <a:pPr eaLnBrk="1" hangingPunct="1"/>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584200" y="765175"/>
            <a:ext cx="5930900" cy="3336925"/>
          </a:xfrm>
        </p:spPr>
      </p:sp>
      <p:sp>
        <p:nvSpPr>
          <p:cNvPr id="41987" name="备注占位符 2"/>
          <p:cNvSpPr>
            <a:spLocks noGrp="1"/>
          </p:cNvSpPr>
          <p:nvPr>
            <p:ph type="body" idx="1"/>
          </p:nvPr>
        </p:nvSpPr>
        <p:spPr bwMode="auto">
          <a:xfrm>
            <a:off x="584200" y="4644008"/>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b="1" dirty="0"/>
              <a:t>display nat server</a:t>
            </a:r>
            <a:r>
              <a:rPr lang="zh-CN" altLang="zh-CN" dirty="0"/>
              <a:t>命令用于查看详细的</a:t>
            </a:r>
            <a:r>
              <a:rPr lang="en-US" altLang="zh-CN" dirty="0"/>
              <a:t>NAT</a:t>
            </a:r>
            <a:r>
              <a:rPr lang="zh-CN" altLang="zh-CN" dirty="0"/>
              <a:t>服务器配置结果。</a:t>
            </a:r>
            <a:endParaRPr lang="en-US" altLang="zh-CN" dirty="0"/>
          </a:p>
          <a:p>
            <a:pPr eaLnBrk="1" hangingPunct="1"/>
            <a:r>
              <a:rPr lang="zh-CN" altLang="zh-CN" dirty="0"/>
              <a:t>可以通过此命令验证地址转换的接口、全局和内部</a:t>
            </a:r>
            <a:r>
              <a:rPr lang="en-US" altLang="zh-CN" dirty="0"/>
              <a:t>IP</a:t>
            </a:r>
            <a:r>
              <a:rPr lang="zh-CN" altLang="zh-CN" dirty="0"/>
              <a:t>地址以及关联的端口号。在本示例中，全局地址</a:t>
            </a:r>
            <a:r>
              <a:rPr lang="en-US" altLang="zh-CN" dirty="0"/>
              <a:t>202.10.10.1</a:t>
            </a:r>
            <a:r>
              <a:rPr lang="zh-CN" altLang="zh-CN" dirty="0"/>
              <a:t>和关联的端口号</a:t>
            </a:r>
            <a:r>
              <a:rPr lang="en-US" altLang="zh-CN" dirty="0"/>
              <a:t>80</a:t>
            </a:r>
            <a:r>
              <a:rPr lang="zh-CN" altLang="zh-CN" dirty="0"/>
              <a:t>（</a:t>
            </a:r>
            <a:r>
              <a:rPr lang="en-US" altLang="zh-CN" dirty="0"/>
              <a:t>www</a:t>
            </a:r>
            <a:r>
              <a:rPr lang="zh-CN" altLang="zh-CN" dirty="0"/>
              <a:t>）分别被转换成内部服务器地址</a:t>
            </a:r>
            <a:r>
              <a:rPr lang="en-US" altLang="zh-CN" dirty="0"/>
              <a:t>192.168.1.1</a:t>
            </a:r>
            <a:r>
              <a:rPr lang="zh-CN" altLang="zh-CN" dirty="0"/>
              <a:t>和端口号</a:t>
            </a:r>
            <a:r>
              <a:rPr lang="en-US" altLang="zh-CN" dirty="0"/>
              <a:t>8080</a:t>
            </a:r>
            <a:r>
              <a:rPr lang="zh-CN" altLang="zh-CN" dirty="0"/>
              <a:t>。</a:t>
            </a:r>
            <a:endParaRPr lang="zh-CN" altLang="zh-CN" dirty="0"/>
          </a:p>
          <a:p>
            <a:pPr eaLnBrk="1" hangingPunct="1"/>
            <a:endParaRPr lang="zh-CN" altLang="en-US" i="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584200" y="765175"/>
            <a:ext cx="5930900" cy="3336925"/>
          </a:xfrm>
        </p:spPr>
      </p:sp>
      <p:sp>
        <p:nvSpPr>
          <p:cNvPr id="41987" name="备注占位符 2"/>
          <p:cNvSpPr>
            <a:spLocks noGrp="1"/>
          </p:cNvSpPr>
          <p:nvPr>
            <p:ph type="body" idx="1"/>
          </p:nvPr>
        </p:nvSpPr>
        <p:spPr bwMode="auto">
          <a:xfrm>
            <a:off x="584200" y="4644008"/>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altLang="zh-CN" dirty="0"/>
              <a:t>DDNS即动态域名解析，是将用户的动态IP地址映射到一个固定的域名解析服务上，用户每次连接网络的时候，客户端程序就会通过信息传递把该主机的动态IP地址传送给位于服务商主机上的服务器程序，服务程序负责提供DNS服务并实现动态域名解析。就是说DDNS捕获用户每次变化的IP地址，然后将其与域名相对应，这样域名就可以始终解析到非固定IP的服务器上，互联网用户通过本地的域名服务器获得网站域名的IP地址，从而可以访问网站的服务</a:t>
            </a:r>
            <a:endParaRPr altLang="zh-CN" dirty="0"/>
          </a:p>
          <a:p>
            <a:pPr eaLnBrk="1" hangingPunct="1"/>
            <a:endParaRPr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584200" y="765175"/>
            <a:ext cx="5930900" cy="3336925"/>
          </a:xfrm>
        </p:spPr>
      </p:sp>
      <p:sp>
        <p:nvSpPr>
          <p:cNvPr id="41987" name="备注占位符 2"/>
          <p:cNvSpPr>
            <a:spLocks noGrp="1"/>
          </p:cNvSpPr>
          <p:nvPr>
            <p:ph type="body" idx="1"/>
          </p:nvPr>
        </p:nvSpPr>
        <p:spPr bwMode="auto">
          <a:xfrm>
            <a:off x="584200" y="4644008"/>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i="1"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584200" y="765175"/>
            <a:ext cx="5930900" cy="3336925"/>
          </a:xfrm>
        </p:spPr>
      </p:sp>
      <p:sp>
        <p:nvSpPr>
          <p:cNvPr id="41987" name="备注占位符 2"/>
          <p:cNvSpPr>
            <a:spLocks noGrp="1"/>
          </p:cNvSpPr>
          <p:nvPr>
            <p:ph type="body" idx="1"/>
          </p:nvPr>
        </p:nvSpPr>
        <p:spPr bwMode="auto">
          <a:xfrm>
            <a:off x="584200" y="4644008"/>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i="1"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584200" y="765175"/>
            <a:ext cx="5930900" cy="3336925"/>
          </a:xfrm>
        </p:spPr>
      </p:sp>
      <p:sp>
        <p:nvSpPr>
          <p:cNvPr id="31747" name="备注占位符 2"/>
          <p:cNvSpPr>
            <a:spLocks noGrp="1"/>
          </p:cNvSpPr>
          <p:nvPr>
            <p:ph type="body" idx="1"/>
          </p:nvPr>
        </p:nvSpPr>
        <p:spPr bwMode="auto">
          <a:xfrm>
            <a:off x="584200" y="4633664"/>
            <a:ext cx="5930900" cy="4114800"/>
          </a:xfrm>
        </p:spPr>
        <p:txBody>
          <a:bodyPr wrap="square" numCol="1" anchor="t" anchorCtr="0" compatLnSpc="1"/>
          <a:lstStyle/>
          <a:p>
            <a:pPr eaLnBrk="1" hangingPunct="1">
              <a:defRPr/>
            </a:pPr>
            <a:r>
              <a:rPr lang="en-US" altLang="zh-CN" dirty="0"/>
              <a:t>NAT</a:t>
            </a:r>
            <a:r>
              <a:rPr lang="zh-CN" altLang="zh-CN" dirty="0"/>
              <a:t>的实现方式有多种，适用于不同的场景。</a:t>
            </a:r>
            <a:endParaRPr lang="en-US" altLang="zh-CN" dirty="0"/>
          </a:p>
          <a:p>
            <a:pPr eaLnBrk="1" hangingPunct="1">
              <a:defRPr/>
            </a:pPr>
            <a:r>
              <a:rPr lang="zh-CN" altLang="en-US" kern="0" dirty="0">
                <a:cs typeface="Arial" panose="020B0604020202020204" pitchFamily="34" charset="0"/>
              </a:rPr>
              <a:t>静态</a:t>
            </a:r>
            <a:r>
              <a:rPr lang="en-US" altLang="zh-CN" kern="0" dirty="0">
                <a:cs typeface="Arial" panose="020B0604020202020204" pitchFamily="34" charset="0"/>
              </a:rPr>
              <a:t>NAT</a:t>
            </a:r>
            <a:r>
              <a:rPr lang="zh-CN" altLang="en-US" kern="0" dirty="0">
                <a:cs typeface="Arial" panose="020B0604020202020204" pitchFamily="34" charset="0"/>
              </a:rPr>
              <a:t>实现了私有地址和公有地址的一对一映射。</a:t>
            </a:r>
            <a:r>
              <a:rPr lang="zh-CN" altLang="zh-CN" dirty="0"/>
              <a:t>如果希望一台主机优先使用某个关联地址，或者想要外部网络使用一个指定的公网地址访问内部服务器时，可以使用静态</a:t>
            </a:r>
            <a:r>
              <a:rPr lang="en-US" altLang="zh-CN" dirty="0"/>
              <a:t>NAT</a:t>
            </a:r>
            <a:r>
              <a:rPr lang="zh-CN" altLang="zh-CN" dirty="0"/>
              <a:t>。</a:t>
            </a:r>
            <a:r>
              <a:rPr lang="zh-CN" altLang="en-US" dirty="0"/>
              <a:t>但是</a:t>
            </a:r>
            <a:r>
              <a:rPr lang="zh-CN" altLang="zh-CN" dirty="0"/>
              <a:t>在大型网络中，这种一对一的</a:t>
            </a:r>
            <a:r>
              <a:rPr lang="en-US" altLang="zh-CN" dirty="0"/>
              <a:t>IP</a:t>
            </a:r>
            <a:r>
              <a:rPr lang="zh-CN" altLang="zh-CN" dirty="0"/>
              <a:t>地址映射无法缓解</a:t>
            </a:r>
            <a:r>
              <a:rPr lang="zh-CN" altLang="en-US" dirty="0"/>
              <a:t>公用</a:t>
            </a:r>
            <a:r>
              <a:rPr lang="zh-CN" altLang="zh-CN" dirty="0"/>
              <a:t>地址短缺的问题。</a:t>
            </a:r>
            <a:endParaRPr lang="en-US" altLang="zh-CN" dirty="0"/>
          </a:p>
          <a:p>
            <a:pPr eaLnBrk="1" hangingPunct="1">
              <a:defRPr/>
            </a:pPr>
            <a:r>
              <a:rPr lang="zh-CN" altLang="zh-CN" dirty="0"/>
              <a:t>在本示例中，源地址为</a:t>
            </a:r>
            <a:r>
              <a:rPr lang="en-US" altLang="zh-CN" dirty="0"/>
              <a:t>192.168.1.1</a:t>
            </a:r>
            <a:r>
              <a:rPr lang="zh-CN" altLang="zh-CN" dirty="0"/>
              <a:t>的报文需要发往公网地址</a:t>
            </a:r>
            <a:r>
              <a:rPr lang="en-US" altLang="zh-CN" dirty="0"/>
              <a:t>100.1.1.1</a:t>
            </a:r>
            <a:r>
              <a:rPr lang="zh-CN" altLang="zh-CN" dirty="0"/>
              <a:t>。</a:t>
            </a:r>
            <a:r>
              <a:rPr lang="zh-CN" altLang="en-US" dirty="0"/>
              <a:t>在</a:t>
            </a:r>
            <a:r>
              <a:rPr lang="zh-CN" altLang="zh-CN" dirty="0"/>
              <a:t>网关</a:t>
            </a:r>
            <a:r>
              <a:rPr lang="en-US" altLang="zh-CN" dirty="0"/>
              <a:t>RTA</a:t>
            </a:r>
            <a:r>
              <a:rPr lang="zh-CN" altLang="en-US" dirty="0"/>
              <a:t>上配置了</a:t>
            </a:r>
            <a:r>
              <a:rPr lang="zh-CN" altLang="zh-CN" dirty="0"/>
              <a:t>一</a:t>
            </a:r>
            <a:r>
              <a:rPr lang="zh-CN" altLang="en-US" dirty="0"/>
              <a:t>个</a:t>
            </a:r>
            <a:r>
              <a:rPr lang="zh-CN" altLang="zh-CN" dirty="0"/>
              <a:t>私网地址</a:t>
            </a:r>
            <a:r>
              <a:rPr lang="en-US" altLang="zh-CN" dirty="0"/>
              <a:t>192.168.1.1</a:t>
            </a:r>
            <a:r>
              <a:rPr lang="zh-CN" altLang="zh-CN" dirty="0"/>
              <a:t>到公网地址</a:t>
            </a:r>
            <a:r>
              <a:rPr lang="en-US" altLang="zh-CN" dirty="0"/>
              <a:t>200.10.10.1</a:t>
            </a:r>
            <a:r>
              <a:rPr lang="zh-CN" altLang="zh-CN" dirty="0"/>
              <a:t>的映射。</a:t>
            </a:r>
            <a:r>
              <a:rPr lang="zh-CN" altLang="en-US" dirty="0"/>
              <a:t>当</a:t>
            </a:r>
            <a:r>
              <a:rPr lang="zh-CN" altLang="zh-CN" dirty="0"/>
              <a:t>网关</a:t>
            </a:r>
            <a:r>
              <a:rPr lang="zh-CN" altLang="en-US" dirty="0"/>
              <a:t>收到主机</a:t>
            </a:r>
            <a:r>
              <a:rPr lang="en-US" altLang="zh-CN" dirty="0"/>
              <a:t>A</a:t>
            </a:r>
            <a:r>
              <a:rPr lang="zh-CN" altLang="en-US" dirty="0"/>
              <a:t>发送的数据包后，会</a:t>
            </a:r>
            <a:r>
              <a:rPr lang="zh-CN" altLang="zh-CN" dirty="0"/>
              <a:t>先将报文中的源地址</a:t>
            </a:r>
            <a:r>
              <a:rPr lang="en-US" altLang="zh-CN" dirty="0"/>
              <a:t>192.168.1.1</a:t>
            </a:r>
            <a:r>
              <a:rPr lang="zh-CN" altLang="zh-CN" dirty="0"/>
              <a:t>转换为</a:t>
            </a:r>
            <a:r>
              <a:rPr lang="en-US" altLang="zh-CN" dirty="0"/>
              <a:t>200.10.10.1</a:t>
            </a:r>
            <a:r>
              <a:rPr lang="zh-CN" altLang="zh-CN" dirty="0"/>
              <a:t>，然后转发报文到目的设备。目的设备</a:t>
            </a:r>
            <a:r>
              <a:rPr lang="zh-CN" altLang="en-US" dirty="0"/>
              <a:t>回复的报文</a:t>
            </a:r>
            <a:r>
              <a:rPr lang="zh-CN" altLang="zh-CN" dirty="0"/>
              <a:t>目的地址是</a:t>
            </a:r>
            <a:r>
              <a:rPr lang="en-US" altLang="zh-CN" dirty="0"/>
              <a:t>200.10.10.1</a:t>
            </a:r>
            <a:r>
              <a:rPr lang="zh-CN" altLang="zh-CN" dirty="0"/>
              <a:t>。</a:t>
            </a:r>
            <a:r>
              <a:rPr lang="zh-CN" altLang="en-US" dirty="0"/>
              <a:t>当</a:t>
            </a:r>
            <a:r>
              <a:rPr lang="zh-CN" altLang="zh-CN" dirty="0"/>
              <a:t>网关收到</a:t>
            </a:r>
            <a:r>
              <a:rPr lang="zh-CN" altLang="en-US" dirty="0"/>
              <a:t>回复</a:t>
            </a:r>
            <a:r>
              <a:rPr lang="zh-CN" altLang="zh-CN" dirty="0"/>
              <a:t>报文后，</a:t>
            </a:r>
            <a:r>
              <a:rPr lang="zh-CN" altLang="en-US" dirty="0"/>
              <a:t>也会</a:t>
            </a:r>
            <a:r>
              <a:rPr lang="zh-CN" altLang="zh-CN" dirty="0"/>
              <a:t>执行静态地址转换，将</a:t>
            </a:r>
            <a:r>
              <a:rPr lang="en-US" altLang="zh-CN" dirty="0"/>
              <a:t>200.10.10.1</a:t>
            </a:r>
            <a:r>
              <a:rPr lang="zh-CN" altLang="zh-CN" dirty="0"/>
              <a:t>转换成</a:t>
            </a:r>
            <a:r>
              <a:rPr lang="en-US" altLang="zh-CN" dirty="0"/>
              <a:t>192.168.1.1</a:t>
            </a:r>
            <a:r>
              <a:rPr lang="zh-CN" altLang="zh-CN" dirty="0"/>
              <a:t>，然后转发报文到主机</a:t>
            </a:r>
            <a:r>
              <a:rPr lang="en-US" altLang="zh-CN" dirty="0"/>
              <a:t>A</a:t>
            </a:r>
            <a:r>
              <a:rPr lang="zh-CN" altLang="zh-CN" dirty="0"/>
              <a:t>。</a:t>
            </a:r>
            <a:r>
              <a:rPr lang="zh-CN" altLang="en-US" dirty="0"/>
              <a:t>和主机</a:t>
            </a:r>
            <a:r>
              <a:rPr lang="en-US" altLang="zh-CN" dirty="0"/>
              <a:t>A</a:t>
            </a:r>
            <a:r>
              <a:rPr lang="zh-CN" altLang="en-US" dirty="0"/>
              <a:t>在同一个网络中其他主机，如主机</a:t>
            </a:r>
            <a:r>
              <a:rPr lang="en-US" altLang="zh-CN" dirty="0"/>
              <a:t>B</a:t>
            </a:r>
            <a:r>
              <a:rPr lang="zh-CN" altLang="en-US" dirty="0"/>
              <a:t>，访问公网的过程也需要网关</a:t>
            </a:r>
            <a:r>
              <a:rPr lang="en-US" altLang="zh-CN" dirty="0"/>
              <a:t>RTA</a:t>
            </a:r>
            <a:r>
              <a:rPr lang="zh-CN" altLang="en-US" dirty="0"/>
              <a:t>做静态</a:t>
            </a:r>
            <a:r>
              <a:rPr lang="en-US" altLang="zh-CN" dirty="0"/>
              <a:t>NAT</a:t>
            </a:r>
            <a:r>
              <a:rPr lang="zh-CN" altLang="en-US" dirty="0"/>
              <a:t>转换。</a:t>
            </a:r>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xfrm>
            <a:off x="584200" y="765175"/>
            <a:ext cx="5930900" cy="3336925"/>
          </a:xfrm>
        </p:spPr>
      </p:sp>
      <p:sp>
        <p:nvSpPr>
          <p:cNvPr id="30723"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latinLnBrk="0" hangingPunct="1"/>
            <a:r>
              <a:rPr lang="zh-CN" altLang="zh-CN" dirty="0"/>
              <a:t>动态</a:t>
            </a:r>
            <a:r>
              <a:rPr lang="en-US" altLang="zh-CN" dirty="0"/>
              <a:t>NAT</a:t>
            </a:r>
            <a:r>
              <a:rPr lang="zh-CN" altLang="en-US" dirty="0"/>
              <a:t>通过</a:t>
            </a:r>
            <a:r>
              <a:rPr lang="zh-CN" altLang="zh-CN" dirty="0"/>
              <a:t>使用地址池来实现。</a:t>
            </a:r>
            <a:endParaRPr lang="en-US" altLang="zh-CN" dirty="0"/>
          </a:p>
          <a:p>
            <a:pPr eaLnBrk="1" latinLnBrk="0" hangingPunct="1"/>
            <a:r>
              <a:rPr lang="zh-CN" altLang="zh-CN" dirty="0"/>
              <a:t>本示例</a:t>
            </a:r>
            <a:r>
              <a:rPr lang="zh-CN" altLang="en-US" dirty="0"/>
              <a:t>中，当</a:t>
            </a:r>
            <a:r>
              <a:rPr lang="zh-CN" altLang="zh-CN" dirty="0"/>
              <a:t>内部主机</a:t>
            </a:r>
            <a:r>
              <a:rPr lang="en-US" altLang="zh-CN" dirty="0"/>
              <a:t>A</a:t>
            </a:r>
            <a:r>
              <a:rPr lang="zh-CN" altLang="en-US" dirty="0"/>
              <a:t>和主机</a:t>
            </a:r>
            <a:r>
              <a:rPr lang="en-US" altLang="zh-CN" dirty="0"/>
              <a:t>B</a:t>
            </a:r>
            <a:r>
              <a:rPr lang="zh-CN" altLang="zh-CN" dirty="0"/>
              <a:t>需要与公网中的目的</a:t>
            </a:r>
            <a:r>
              <a:rPr lang="zh-CN" altLang="en-US" dirty="0"/>
              <a:t>主机</a:t>
            </a:r>
            <a:r>
              <a:rPr lang="zh-CN" altLang="zh-CN" dirty="0"/>
              <a:t>通信</a:t>
            </a:r>
            <a:r>
              <a:rPr lang="zh-CN" altLang="en-US" dirty="0"/>
              <a:t>时</a:t>
            </a:r>
            <a:r>
              <a:rPr lang="zh-CN" altLang="zh-CN" dirty="0"/>
              <a:t>，</a:t>
            </a:r>
            <a:r>
              <a:rPr lang="zh-CN" altLang="en-US" dirty="0"/>
              <a:t>网关</a:t>
            </a:r>
            <a:r>
              <a:rPr lang="en-US" altLang="zh-CN" dirty="0"/>
              <a:t>RTA</a:t>
            </a:r>
            <a:r>
              <a:rPr lang="zh-CN" altLang="en-US" dirty="0"/>
              <a:t>会从配置的</a:t>
            </a:r>
            <a:r>
              <a:rPr lang="zh-CN" altLang="zh-CN" dirty="0"/>
              <a:t>公网地址池中</a:t>
            </a:r>
            <a:r>
              <a:rPr lang="zh-CN" altLang="en-US" dirty="0"/>
              <a:t>选择一个</a:t>
            </a:r>
            <a:r>
              <a:rPr lang="zh-CN" altLang="zh-CN" dirty="0"/>
              <a:t>未使用的公网地址</a:t>
            </a:r>
            <a:r>
              <a:rPr lang="zh-CN" altLang="en-US" dirty="0"/>
              <a:t>与之做映射</a:t>
            </a:r>
            <a:r>
              <a:rPr lang="zh-CN" altLang="zh-CN" dirty="0"/>
              <a:t>。每台主机都</a:t>
            </a:r>
            <a:r>
              <a:rPr lang="zh-CN" altLang="en-US" dirty="0"/>
              <a:t>会</a:t>
            </a:r>
            <a:r>
              <a:rPr lang="zh-CN" altLang="zh-CN" dirty="0"/>
              <a:t>分配到地址池中的一个唯一地址。当不需要此连接时，</a:t>
            </a:r>
            <a:r>
              <a:rPr lang="zh-CN" altLang="en-US" dirty="0"/>
              <a:t>对应的</a:t>
            </a:r>
            <a:r>
              <a:rPr lang="zh-CN" altLang="zh-CN" dirty="0"/>
              <a:t>地址映射将</a:t>
            </a:r>
            <a:r>
              <a:rPr lang="zh-CN" altLang="en-US" dirty="0"/>
              <a:t>会</a:t>
            </a:r>
            <a:r>
              <a:rPr lang="zh-CN" altLang="zh-CN" dirty="0"/>
              <a:t>被删除，公网地址</a:t>
            </a:r>
            <a:r>
              <a:rPr lang="zh-CN" altLang="en-US" dirty="0"/>
              <a:t>也会被</a:t>
            </a:r>
            <a:r>
              <a:rPr lang="zh-CN" altLang="zh-CN" dirty="0"/>
              <a:t>恢复到地址池中待用。</a:t>
            </a:r>
            <a:r>
              <a:rPr lang="zh-CN" altLang="en-US" dirty="0"/>
              <a:t>当</a:t>
            </a:r>
            <a:r>
              <a:rPr lang="zh-CN" altLang="zh-CN" dirty="0"/>
              <a:t>网关收到</a:t>
            </a:r>
            <a:r>
              <a:rPr lang="zh-CN" altLang="en-US" dirty="0"/>
              <a:t>回复</a:t>
            </a:r>
            <a:r>
              <a:rPr lang="zh-CN" altLang="zh-CN" dirty="0"/>
              <a:t>报文后</a:t>
            </a:r>
            <a:r>
              <a:rPr lang="zh-CN" altLang="en-US" dirty="0"/>
              <a:t>，会根据之前的映射再次进行转换之后转发给对应主机。</a:t>
            </a:r>
            <a:endParaRPr lang="zh-CN" altLang="zh-CN" dirty="0"/>
          </a:p>
          <a:p>
            <a:pPr eaLnBrk="1" latinLnBrk="0" hangingPunct="1"/>
            <a:r>
              <a:rPr lang="zh-CN" altLang="en-US" dirty="0"/>
              <a:t>动态</a:t>
            </a:r>
            <a:r>
              <a:rPr lang="en-US" altLang="zh-CN" dirty="0"/>
              <a:t>NAT</a:t>
            </a:r>
            <a:r>
              <a:rPr lang="zh-CN" altLang="en-US" dirty="0"/>
              <a:t>地址池中的地址用尽以后，只能等待被占用的公用</a:t>
            </a:r>
            <a:r>
              <a:rPr lang="en-US" altLang="zh-CN" dirty="0"/>
              <a:t>IP</a:t>
            </a:r>
            <a:r>
              <a:rPr lang="zh-CN" altLang="en-US" dirty="0"/>
              <a:t>被释放后，其他主机才能使用它来访问公网。</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584200" y="765175"/>
            <a:ext cx="5930900" cy="3336925"/>
          </a:xfrm>
        </p:spPr>
      </p:sp>
      <p:sp>
        <p:nvSpPr>
          <p:cNvPr id="33795" name="备注占位符 2"/>
          <p:cNvSpPr>
            <a:spLocks noGrp="1"/>
          </p:cNvSpPr>
          <p:nvPr>
            <p:ph type="body" idx="1"/>
          </p:nvPr>
        </p:nvSpPr>
        <p:spPr bwMode="auto">
          <a:xfrm>
            <a:off x="584200" y="4633664"/>
            <a:ext cx="5930900" cy="4114800"/>
          </a:xfrm>
        </p:spPr>
        <p:txBody>
          <a:bodyPr wrap="square" numCol="1" anchor="t" anchorCtr="0" compatLnSpc="1"/>
          <a:lstStyle/>
          <a:p>
            <a:pPr marL="196850" indent="-252730" defTabSz="802005" eaLnBrk="1" hangingPunct="1">
              <a:buSzPct val="80000"/>
              <a:buFont typeface="Wingdings" panose="05000000000000000000" pitchFamily="2" charset="2"/>
              <a:buNone/>
              <a:defRPr/>
            </a:pPr>
            <a:r>
              <a:rPr lang="zh-CN" altLang="en-US" dirty="0"/>
              <a:t>网络地址端口转换</a:t>
            </a:r>
            <a:r>
              <a:rPr lang="en-US" altLang="zh-CN" dirty="0"/>
              <a:t>NAPT</a:t>
            </a:r>
            <a:r>
              <a:rPr lang="zh-CN" altLang="en-US" dirty="0"/>
              <a:t>（</a:t>
            </a:r>
            <a:r>
              <a:rPr lang="en-US" altLang="zh-CN" dirty="0"/>
              <a:t>Network Address Port Translation</a:t>
            </a:r>
            <a:r>
              <a:rPr lang="zh-CN" altLang="en-US" dirty="0"/>
              <a:t>）允许多个内部地址映射到同一个公有地址的不同端口。</a:t>
            </a:r>
            <a:endParaRPr lang="en-US" altLang="zh-CN" dirty="0"/>
          </a:p>
          <a:p>
            <a:pPr eaLnBrk="1" hangingPunct="1">
              <a:defRPr/>
            </a:pPr>
            <a:r>
              <a:rPr lang="zh-CN" altLang="en-US" dirty="0"/>
              <a:t>本例中，</a:t>
            </a:r>
            <a:r>
              <a:rPr lang="en-US" altLang="zh-CN" dirty="0"/>
              <a:t>RTA</a:t>
            </a:r>
            <a:r>
              <a:rPr lang="zh-CN" altLang="zh-CN" dirty="0"/>
              <a:t>收到一个私网主机</a:t>
            </a:r>
            <a:r>
              <a:rPr lang="zh-CN" altLang="en-US" dirty="0"/>
              <a:t>发送的报文，</a:t>
            </a:r>
            <a:r>
              <a:rPr lang="zh-CN" altLang="zh-CN" dirty="0"/>
              <a:t>源</a:t>
            </a:r>
            <a:r>
              <a:rPr lang="en-US" altLang="zh-CN" dirty="0"/>
              <a:t>IP</a:t>
            </a:r>
            <a:r>
              <a:rPr lang="zh-CN" altLang="zh-CN" dirty="0"/>
              <a:t>地址是</a:t>
            </a:r>
            <a:r>
              <a:rPr lang="en-US" altLang="zh-CN" dirty="0"/>
              <a:t>192.168.1.1</a:t>
            </a:r>
            <a:r>
              <a:rPr lang="zh-CN" altLang="zh-CN" dirty="0"/>
              <a:t>，源端口号是</a:t>
            </a:r>
            <a:r>
              <a:rPr lang="en-US" altLang="zh-CN" dirty="0"/>
              <a:t>1025</a:t>
            </a:r>
            <a:r>
              <a:rPr lang="zh-CN" altLang="en-US" dirty="0"/>
              <a:t>，目的</a:t>
            </a:r>
            <a:r>
              <a:rPr lang="en-US" altLang="zh-CN" dirty="0"/>
              <a:t>IP</a:t>
            </a:r>
            <a:r>
              <a:rPr lang="zh-CN" altLang="en-US" dirty="0"/>
              <a:t>地址是</a:t>
            </a:r>
            <a:r>
              <a:rPr lang="en-US" altLang="zh-CN" dirty="0"/>
              <a:t>100.1.1.1</a:t>
            </a:r>
            <a:r>
              <a:rPr lang="zh-CN" altLang="en-US" dirty="0"/>
              <a:t>，目的端口是</a:t>
            </a:r>
            <a:r>
              <a:rPr lang="en-US" altLang="zh-CN" dirty="0"/>
              <a:t>80</a:t>
            </a:r>
            <a:r>
              <a:rPr lang="zh-CN" altLang="zh-CN" dirty="0"/>
              <a:t>。</a:t>
            </a:r>
            <a:r>
              <a:rPr lang="en-US" altLang="zh-CN" dirty="0"/>
              <a:t>RTA</a:t>
            </a:r>
            <a:r>
              <a:rPr lang="zh-CN" altLang="en-US" dirty="0"/>
              <a:t>会</a:t>
            </a:r>
            <a:r>
              <a:rPr lang="zh-CN" altLang="zh-CN" dirty="0"/>
              <a:t>从</a:t>
            </a:r>
            <a:r>
              <a:rPr lang="zh-CN" altLang="en-US" dirty="0"/>
              <a:t>配置的公网</a:t>
            </a:r>
            <a:r>
              <a:rPr lang="zh-CN" altLang="zh-CN" dirty="0"/>
              <a:t>地址池中选择一个空闲的公网</a:t>
            </a:r>
            <a:r>
              <a:rPr lang="en-US" altLang="zh-CN" dirty="0"/>
              <a:t>IP</a:t>
            </a:r>
            <a:r>
              <a:rPr lang="zh-CN" altLang="zh-CN" dirty="0"/>
              <a:t>地址和端口号，并建立</a:t>
            </a:r>
            <a:r>
              <a:rPr lang="zh-CN" altLang="en-US" dirty="0"/>
              <a:t>相应的</a:t>
            </a:r>
            <a:r>
              <a:rPr lang="en-US" altLang="zh-CN" dirty="0"/>
              <a:t>NAPT</a:t>
            </a:r>
            <a:r>
              <a:rPr lang="zh-CN" altLang="zh-CN" dirty="0"/>
              <a:t>表项。这些</a:t>
            </a:r>
            <a:r>
              <a:rPr lang="en-US" altLang="zh-CN" dirty="0"/>
              <a:t>NAPT</a:t>
            </a:r>
            <a:r>
              <a:rPr lang="zh-CN" altLang="zh-CN" dirty="0"/>
              <a:t>表项指定了报文的</a:t>
            </a:r>
            <a:r>
              <a:rPr lang="zh-CN" altLang="en-US" dirty="0"/>
              <a:t>私网</a:t>
            </a:r>
            <a:r>
              <a:rPr lang="en-US" altLang="zh-CN" dirty="0"/>
              <a:t>IP</a:t>
            </a:r>
            <a:r>
              <a:rPr lang="zh-CN" altLang="zh-CN" dirty="0"/>
              <a:t>地址和端口号与公网</a:t>
            </a:r>
            <a:r>
              <a:rPr lang="en-US" altLang="zh-CN" dirty="0"/>
              <a:t>IP</a:t>
            </a:r>
            <a:r>
              <a:rPr lang="zh-CN" altLang="zh-CN" dirty="0"/>
              <a:t>地址和端口号的映射关系。</a:t>
            </a:r>
            <a:r>
              <a:rPr lang="zh-CN" altLang="en-US" dirty="0"/>
              <a:t>之后，</a:t>
            </a:r>
            <a:r>
              <a:rPr lang="en-US" altLang="zh-CN" dirty="0"/>
              <a:t>RTA</a:t>
            </a:r>
            <a:r>
              <a:rPr lang="zh-CN" altLang="zh-CN" dirty="0"/>
              <a:t>将报文的源</a:t>
            </a:r>
            <a:r>
              <a:rPr lang="en-US" altLang="zh-CN" dirty="0"/>
              <a:t>IP</a:t>
            </a:r>
            <a:r>
              <a:rPr lang="zh-CN" altLang="zh-CN" dirty="0"/>
              <a:t>地址和端口号转换成</a:t>
            </a:r>
            <a:r>
              <a:rPr lang="zh-CN" altLang="en-US" dirty="0"/>
              <a:t>公网地址</a:t>
            </a:r>
            <a:r>
              <a:rPr lang="en-US" altLang="zh-CN" dirty="0"/>
              <a:t>200.10.10.1</a:t>
            </a:r>
            <a:r>
              <a:rPr lang="zh-CN" altLang="zh-CN" dirty="0"/>
              <a:t>和</a:t>
            </a:r>
            <a:r>
              <a:rPr lang="zh-CN" altLang="en-US" dirty="0"/>
              <a:t>端口号</a:t>
            </a:r>
            <a:r>
              <a:rPr lang="en-US" altLang="zh-CN" dirty="0"/>
              <a:t>2843</a:t>
            </a:r>
            <a:r>
              <a:rPr lang="zh-CN" altLang="zh-CN" dirty="0"/>
              <a:t>，并转发报文到公网。</a:t>
            </a:r>
            <a:r>
              <a:rPr lang="zh-CN" altLang="en-US" dirty="0"/>
              <a:t>当</a:t>
            </a:r>
            <a:r>
              <a:rPr lang="zh-CN" altLang="zh-CN" dirty="0"/>
              <a:t>网关</a:t>
            </a:r>
            <a:r>
              <a:rPr lang="en-US" altLang="zh-CN" dirty="0"/>
              <a:t>RTA</a:t>
            </a:r>
            <a:r>
              <a:rPr lang="zh-CN" altLang="zh-CN" dirty="0"/>
              <a:t>收到</a:t>
            </a:r>
            <a:r>
              <a:rPr lang="zh-CN" altLang="en-US" dirty="0"/>
              <a:t>回复</a:t>
            </a:r>
            <a:r>
              <a:rPr lang="zh-CN" altLang="zh-CN" dirty="0"/>
              <a:t>报文后</a:t>
            </a:r>
            <a:r>
              <a:rPr lang="zh-CN" altLang="en-US" dirty="0"/>
              <a:t>，会根据之前的映射表再次进行转换之后转发给主机</a:t>
            </a:r>
            <a:r>
              <a:rPr lang="en-US" altLang="zh-CN" dirty="0"/>
              <a:t>A</a:t>
            </a:r>
            <a:r>
              <a:rPr lang="zh-CN" altLang="en-US" dirty="0"/>
              <a:t>。主机</a:t>
            </a:r>
            <a:r>
              <a:rPr lang="en-US" altLang="zh-CN" dirty="0"/>
              <a:t>B</a:t>
            </a:r>
            <a:r>
              <a:rPr lang="zh-CN" altLang="en-US" dirty="0"/>
              <a:t>同理。</a:t>
            </a:r>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xfrm>
            <a:off x="584200" y="765175"/>
            <a:ext cx="5930900" cy="3336925"/>
          </a:xfrm>
        </p:spPr>
      </p:sp>
      <p:sp>
        <p:nvSpPr>
          <p:cNvPr id="32771"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dirty="0"/>
              <a:t>Easy IP</a:t>
            </a:r>
            <a:r>
              <a:rPr lang="zh-CN" altLang="zh-CN" dirty="0"/>
              <a:t>适用于小规模局域网中的主机访问</a:t>
            </a:r>
            <a:r>
              <a:rPr lang="en-US" altLang="zh-CN" dirty="0"/>
              <a:t>Internet</a:t>
            </a:r>
            <a:r>
              <a:rPr lang="zh-CN" altLang="zh-CN" dirty="0"/>
              <a:t>的场景。小规模局域网通常部署在小型的网吧或者办公室中，这些地方内部主机不多，出接口可以通过拨号方式获取一个临时公网</a:t>
            </a:r>
            <a:r>
              <a:rPr lang="en-US" altLang="zh-CN" dirty="0"/>
              <a:t>IP</a:t>
            </a:r>
            <a:r>
              <a:rPr lang="zh-CN" altLang="zh-CN" dirty="0"/>
              <a:t>地址。</a:t>
            </a:r>
            <a:r>
              <a:rPr lang="en-US" altLang="zh-CN" dirty="0"/>
              <a:t>Easy IP</a:t>
            </a:r>
            <a:r>
              <a:rPr lang="zh-CN" altLang="zh-CN" dirty="0"/>
              <a:t>可以实现内部主机使用这个临时公网</a:t>
            </a:r>
            <a:r>
              <a:rPr lang="en-US" altLang="zh-CN" dirty="0"/>
              <a:t>IP</a:t>
            </a:r>
            <a:r>
              <a:rPr lang="zh-CN" altLang="zh-CN" dirty="0"/>
              <a:t>地址访问</a:t>
            </a:r>
            <a:r>
              <a:rPr lang="en-US" altLang="zh-CN" dirty="0"/>
              <a:t>Internet</a:t>
            </a:r>
            <a:r>
              <a:rPr lang="zh-CN" altLang="zh-CN" dirty="0"/>
              <a:t>。</a:t>
            </a:r>
            <a:endParaRPr lang="zh-CN" altLang="zh-CN" dirty="0"/>
          </a:p>
          <a:p>
            <a:pPr eaLnBrk="1" hangingPunct="1"/>
            <a:r>
              <a:rPr lang="zh-CN" altLang="zh-CN" dirty="0"/>
              <a:t>本示例说明了</a:t>
            </a:r>
            <a:r>
              <a:rPr lang="en-US" altLang="zh-CN" dirty="0"/>
              <a:t>Easy IP</a:t>
            </a:r>
            <a:r>
              <a:rPr lang="zh-CN" altLang="zh-CN" dirty="0"/>
              <a:t>的实现过程。</a:t>
            </a:r>
            <a:r>
              <a:rPr lang="en-US" altLang="zh-CN" dirty="0"/>
              <a:t>RTA</a:t>
            </a:r>
            <a:r>
              <a:rPr lang="zh-CN" altLang="zh-CN" dirty="0"/>
              <a:t>收到一个</a:t>
            </a:r>
            <a:r>
              <a:rPr lang="zh-CN" altLang="en-US" dirty="0"/>
              <a:t>主机</a:t>
            </a:r>
            <a:r>
              <a:rPr lang="en-US" altLang="zh-CN" dirty="0"/>
              <a:t>A</a:t>
            </a:r>
            <a:r>
              <a:rPr lang="zh-CN" altLang="zh-CN" dirty="0"/>
              <a:t>访问公网的请求报文</a:t>
            </a:r>
            <a:r>
              <a:rPr lang="zh-CN" altLang="en-US" dirty="0"/>
              <a:t>，</a:t>
            </a:r>
            <a:r>
              <a:rPr lang="zh-CN" altLang="zh-CN" dirty="0"/>
              <a:t>报文的源</a:t>
            </a:r>
            <a:r>
              <a:rPr lang="en-US" altLang="zh-CN" dirty="0"/>
              <a:t>IP</a:t>
            </a:r>
            <a:r>
              <a:rPr lang="zh-CN" altLang="zh-CN" dirty="0"/>
              <a:t>地址是</a:t>
            </a:r>
            <a:r>
              <a:rPr lang="en-US" altLang="zh-CN" dirty="0"/>
              <a:t>192.168.1.1</a:t>
            </a:r>
            <a:r>
              <a:rPr lang="zh-CN" altLang="zh-CN" dirty="0"/>
              <a:t>，源端口号是</a:t>
            </a:r>
            <a:r>
              <a:rPr lang="en-US" altLang="zh-CN" dirty="0"/>
              <a:t>1025</a:t>
            </a:r>
            <a:r>
              <a:rPr lang="zh-CN" altLang="zh-CN" dirty="0"/>
              <a:t>。</a:t>
            </a:r>
            <a:r>
              <a:rPr lang="en-US" altLang="zh-CN" dirty="0"/>
              <a:t>RTA</a:t>
            </a:r>
            <a:r>
              <a:rPr lang="zh-CN" altLang="en-US" dirty="0"/>
              <a:t>会</a:t>
            </a:r>
            <a:r>
              <a:rPr lang="zh-CN" altLang="zh-CN" dirty="0"/>
              <a:t>建立</a:t>
            </a:r>
            <a:r>
              <a:rPr lang="en-US" altLang="zh-CN" dirty="0"/>
              <a:t>Easy IP</a:t>
            </a:r>
            <a:r>
              <a:rPr lang="zh-CN" altLang="zh-CN" dirty="0"/>
              <a:t>表项，这些表项指定了源</a:t>
            </a:r>
            <a:r>
              <a:rPr lang="en-US" altLang="zh-CN" dirty="0"/>
              <a:t>IP</a:t>
            </a:r>
            <a:r>
              <a:rPr lang="zh-CN" altLang="zh-CN" dirty="0"/>
              <a:t>地址和端口号与</a:t>
            </a:r>
            <a:r>
              <a:rPr lang="zh-CN" altLang="en-US" dirty="0"/>
              <a:t>出接口</a:t>
            </a:r>
            <a:r>
              <a:rPr lang="zh-CN" altLang="zh-CN" dirty="0"/>
              <a:t>的公网</a:t>
            </a:r>
            <a:r>
              <a:rPr lang="en-US" altLang="zh-CN" dirty="0"/>
              <a:t>IP</a:t>
            </a:r>
            <a:r>
              <a:rPr lang="zh-CN" altLang="zh-CN" dirty="0"/>
              <a:t>地址和端口号的映射关系。</a:t>
            </a:r>
            <a:r>
              <a:rPr lang="zh-CN" altLang="en-US" dirty="0"/>
              <a:t>之后，</a:t>
            </a:r>
            <a:r>
              <a:rPr lang="zh-CN" altLang="zh-CN" dirty="0"/>
              <a:t>根据匹配的</a:t>
            </a:r>
            <a:r>
              <a:rPr lang="en-US" altLang="zh-CN" dirty="0"/>
              <a:t>Easy IP</a:t>
            </a:r>
            <a:r>
              <a:rPr lang="zh-CN" altLang="zh-CN" dirty="0"/>
              <a:t>表项，将报文的源</a:t>
            </a:r>
            <a:r>
              <a:rPr lang="en-US" altLang="zh-CN" dirty="0"/>
              <a:t>IP</a:t>
            </a:r>
            <a:r>
              <a:rPr lang="zh-CN" altLang="zh-CN" dirty="0"/>
              <a:t>地址和端口号转换成</a:t>
            </a:r>
            <a:r>
              <a:rPr lang="zh-CN" altLang="en-US" dirty="0"/>
              <a:t>出接口</a:t>
            </a:r>
            <a:r>
              <a:rPr lang="zh-CN" altLang="zh-CN" dirty="0"/>
              <a:t>的</a:t>
            </a:r>
            <a:r>
              <a:rPr lang="en-US" altLang="zh-CN" dirty="0"/>
              <a:t>IP</a:t>
            </a:r>
            <a:r>
              <a:rPr lang="zh-CN" altLang="zh-CN" dirty="0"/>
              <a:t>地址和端口号，并转发报文到公网。报文的源</a:t>
            </a:r>
            <a:r>
              <a:rPr lang="en-US" altLang="zh-CN" dirty="0"/>
              <a:t>IP</a:t>
            </a:r>
            <a:r>
              <a:rPr lang="zh-CN" altLang="zh-CN" dirty="0"/>
              <a:t>地址转换成</a:t>
            </a:r>
            <a:r>
              <a:rPr lang="en-US" altLang="zh-CN" dirty="0"/>
              <a:t>200.10.10.10/24</a:t>
            </a:r>
            <a:r>
              <a:rPr lang="zh-CN" altLang="zh-CN" dirty="0"/>
              <a:t>，相应的端口号是</a:t>
            </a:r>
            <a:r>
              <a:rPr lang="en-US" altLang="zh-CN" dirty="0"/>
              <a:t>2843</a:t>
            </a:r>
            <a:r>
              <a:rPr lang="zh-CN" altLang="zh-CN" dirty="0"/>
              <a:t>。</a:t>
            </a:r>
            <a:endParaRPr lang="en-US" altLang="zh-CN" dirty="0"/>
          </a:p>
          <a:p>
            <a:pPr eaLnBrk="1" hangingPunct="1"/>
            <a:r>
              <a:rPr lang="zh-CN" altLang="zh-CN" dirty="0"/>
              <a:t>路由器收到</a:t>
            </a:r>
            <a:r>
              <a:rPr lang="zh-CN" altLang="en-US" dirty="0"/>
              <a:t>回复</a:t>
            </a:r>
            <a:r>
              <a:rPr lang="zh-CN" altLang="zh-CN" dirty="0"/>
              <a:t>报文后，</a:t>
            </a:r>
            <a:r>
              <a:rPr lang="zh-CN" altLang="en-US" dirty="0"/>
              <a:t>会</a:t>
            </a:r>
            <a:r>
              <a:rPr lang="zh-CN" altLang="zh-CN" dirty="0"/>
              <a:t>根据报文的目的</a:t>
            </a:r>
            <a:r>
              <a:rPr lang="en-US" altLang="zh-CN" dirty="0"/>
              <a:t>IP</a:t>
            </a:r>
            <a:r>
              <a:rPr lang="zh-CN" altLang="zh-CN" dirty="0"/>
              <a:t>地址和端口号，查询</a:t>
            </a:r>
            <a:r>
              <a:rPr lang="en-US" altLang="zh-CN" dirty="0"/>
              <a:t>Easy IP</a:t>
            </a:r>
            <a:r>
              <a:rPr lang="zh-CN" altLang="zh-CN" dirty="0"/>
              <a:t>表项。路由器根据匹配的</a:t>
            </a:r>
            <a:r>
              <a:rPr lang="en-US" altLang="zh-CN" dirty="0"/>
              <a:t>Easy IP</a:t>
            </a:r>
            <a:r>
              <a:rPr lang="zh-CN" altLang="zh-CN" dirty="0"/>
              <a:t>表项，将报文的目的</a:t>
            </a:r>
            <a:r>
              <a:rPr lang="en-US" altLang="zh-CN" dirty="0"/>
              <a:t>IP</a:t>
            </a:r>
            <a:r>
              <a:rPr lang="zh-CN" altLang="zh-CN" dirty="0"/>
              <a:t>地址和端口号转换成私网主机的</a:t>
            </a:r>
            <a:r>
              <a:rPr lang="en-US" altLang="zh-CN" dirty="0"/>
              <a:t>IP</a:t>
            </a:r>
            <a:r>
              <a:rPr lang="zh-CN" altLang="zh-CN" dirty="0"/>
              <a:t>地址和端口号，并转发报文到主机。</a:t>
            </a:r>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584200" y="765175"/>
            <a:ext cx="5930900" cy="3336925"/>
          </a:xfrm>
        </p:spPr>
      </p:sp>
      <p:sp>
        <p:nvSpPr>
          <p:cNvPr id="33795"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dirty="0"/>
              <a:t>NAT</a:t>
            </a:r>
            <a:r>
              <a:rPr lang="zh-CN" altLang="en-US" dirty="0"/>
              <a:t>在使内网用户访问公网的同时，也</a:t>
            </a:r>
            <a:r>
              <a:rPr lang="zh-CN" altLang="zh-CN" dirty="0"/>
              <a:t>屏蔽</a:t>
            </a:r>
            <a:r>
              <a:rPr lang="zh-CN" altLang="en-US" dirty="0"/>
              <a:t>了</a:t>
            </a:r>
            <a:r>
              <a:rPr lang="zh-CN" altLang="zh-CN" dirty="0"/>
              <a:t>公网用户访问私网主机</a:t>
            </a:r>
            <a:r>
              <a:rPr lang="zh-CN" altLang="en-US" dirty="0"/>
              <a:t>的需求</a:t>
            </a:r>
            <a:r>
              <a:rPr lang="zh-CN" altLang="zh-CN" dirty="0"/>
              <a:t>。当一个私网需要向公网用户提供</a:t>
            </a:r>
            <a:r>
              <a:rPr lang="en-US" altLang="zh-CN" dirty="0"/>
              <a:t>Web</a:t>
            </a:r>
            <a:r>
              <a:rPr lang="zh-CN" altLang="zh-CN" dirty="0"/>
              <a:t>和</a:t>
            </a:r>
            <a:r>
              <a:rPr lang="en-US" altLang="zh-CN" dirty="0"/>
              <a:t>SFTP</a:t>
            </a:r>
            <a:r>
              <a:rPr lang="zh-CN" altLang="zh-CN" dirty="0"/>
              <a:t>服务时，私网中的服务器必须随时可供公网用户访问。</a:t>
            </a:r>
            <a:endParaRPr lang="zh-CN" altLang="zh-CN" dirty="0"/>
          </a:p>
          <a:p>
            <a:pPr eaLnBrk="1" hangingPunct="1"/>
            <a:r>
              <a:rPr lang="en-US" altLang="zh-CN" dirty="0"/>
              <a:t>NAT</a:t>
            </a:r>
            <a:r>
              <a:rPr lang="zh-CN" altLang="zh-CN" dirty="0"/>
              <a:t>服务器可以实现这个需求</a:t>
            </a:r>
            <a:r>
              <a:rPr lang="zh-CN" altLang="en-US" dirty="0"/>
              <a:t>，但是需要配置服务器</a:t>
            </a:r>
            <a:r>
              <a:rPr lang="zh-CN" altLang="zh-CN" dirty="0"/>
              <a:t>私网</a:t>
            </a:r>
            <a:r>
              <a:rPr lang="en-US" altLang="zh-CN" dirty="0"/>
              <a:t>IP</a:t>
            </a:r>
            <a:r>
              <a:rPr lang="zh-CN" altLang="zh-CN" dirty="0"/>
              <a:t>地址和端口号</a:t>
            </a:r>
            <a:r>
              <a:rPr lang="zh-CN" altLang="en-US" dirty="0"/>
              <a:t>转换为</a:t>
            </a:r>
            <a:r>
              <a:rPr lang="zh-CN" altLang="zh-CN" dirty="0"/>
              <a:t>公网</a:t>
            </a:r>
            <a:r>
              <a:rPr lang="en-US" altLang="zh-CN" dirty="0"/>
              <a:t>IP</a:t>
            </a:r>
            <a:r>
              <a:rPr lang="zh-CN" altLang="zh-CN" dirty="0"/>
              <a:t>地址和端口号</a:t>
            </a:r>
            <a:r>
              <a:rPr lang="zh-CN" altLang="en-US" dirty="0"/>
              <a:t>并发布出去</a:t>
            </a:r>
            <a:r>
              <a:rPr lang="zh-CN" altLang="zh-CN" dirty="0"/>
              <a:t>。路由器在收到一个公网主机的请求报文后，根据报文的目的</a:t>
            </a:r>
            <a:r>
              <a:rPr lang="en-US" altLang="zh-CN" dirty="0"/>
              <a:t>IP</a:t>
            </a:r>
            <a:r>
              <a:rPr lang="zh-CN" altLang="zh-CN" dirty="0"/>
              <a:t>地址和端口号查询地址转换表项。路由器根据匹配的地址转换表项，将报文的目的</a:t>
            </a:r>
            <a:r>
              <a:rPr lang="en-US" altLang="zh-CN" dirty="0"/>
              <a:t>IP</a:t>
            </a:r>
            <a:r>
              <a:rPr lang="zh-CN" altLang="zh-CN" dirty="0"/>
              <a:t>地址和端口号转换成私网</a:t>
            </a:r>
            <a:r>
              <a:rPr lang="en-US" altLang="zh-CN" dirty="0"/>
              <a:t>IP</a:t>
            </a:r>
            <a:r>
              <a:rPr lang="zh-CN" altLang="zh-CN" dirty="0"/>
              <a:t>地址和端口号，并转发报文到私网中的服务器。</a:t>
            </a:r>
            <a:endParaRPr lang="zh-CN" altLang="zh-CN" dirty="0"/>
          </a:p>
          <a:p>
            <a:pPr eaLnBrk="1" hangingPunct="1"/>
            <a:r>
              <a:rPr lang="zh-CN" altLang="en-US" dirty="0"/>
              <a:t>本例中，主机</a:t>
            </a:r>
            <a:r>
              <a:rPr lang="en-US" altLang="zh-CN" dirty="0"/>
              <a:t>C</a:t>
            </a:r>
            <a:r>
              <a:rPr lang="zh-CN" altLang="en-US" dirty="0"/>
              <a:t>需要访问私网服务器，发送报文的</a:t>
            </a:r>
            <a:r>
              <a:rPr lang="zh-CN" altLang="zh-CN" dirty="0"/>
              <a:t>目的</a:t>
            </a:r>
            <a:r>
              <a:rPr lang="en-US" altLang="zh-CN" dirty="0"/>
              <a:t>IP</a:t>
            </a:r>
            <a:r>
              <a:rPr lang="zh-CN" altLang="zh-CN" dirty="0"/>
              <a:t>地址是</a:t>
            </a:r>
            <a:r>
              <a:rPr lang="en-US" altLang="zh-CN" dirty="0"/>
              <a:t>200.10.10.1</a:t>
            </a:r>
            <a:r>
              <a:rPr lang="zh-CN" altLang="zh-CN" dirty="0"/>
              <a:t>，</a:t>
            </a:r>
            <a:r>
              <a:rPr lang="zh-CN" altLang="en-US" dirty="0"/>
              <a:t>目的</a:t>
            </a:r>
            <a:r>
              <a:rPr lang="zh-CN" altLang="zh-CN" dirty="0"/>
              <a:t>端口号是</a:t>
            </a:r>
            <a:r>
              <a:rPr lang="en-US" altLang="zh-CN" dirty="0"/>
              <a:t>80</a:t>
            </a:r>
            <a:r>
              <a:rPr lang="zh-CN" altLang="zh-CN" dirty="0"/>
              <a:t>。</a:t>
            </a:r>
            <a:r>
              <a:rPr lang="en-US" altLang="zh-CN" dirty="0"/>
              <a:t>RTA</a:t>
            </a:r>
            <a:r>
              <a:rPr lang="zh-CN" altLang="en-US" dirty="0"/>
              <a:t>收到此报文后会查找地址转换表项，并将</a:t>
            </a:r>
            <a:r>
              <a:rPr lang="zh-CN" altLang="zh-CN" dirty="0"/>
              <a:t>目的</a:t>
            </a:r>
            <a:r>
              <a:rPr lang="en-US" altLang="zh-CN" dirty="0"/>
              <a:t>IP</a:t>
            </a:r>
            <a:r>
              <a:rPr lang="zh-CN" altLang="zh-CN" dirty="0"/>
              <a:t>地址转换成</a:t>
            </a:r>
            <a:r>
              <a:rPr lang="en-US" altLang="zh-CN" dirty="0"/>
              <a:t>192.168.1.1</a:t>
            </a:r>
            <a:r>
              <a:rPr lang="zh-CN" altLang="zh-CN" dirty="0"/>
              <a:t>，</a:t>
            </a:r>
            <a:r>
              <a:rPr lang="zh-CN" altLang="en-US" dirty="0"/>
              <a:t>目的</a:t>
            </a:r>
            <a:r>
              <a:rPr lang="zh-CN" altLang="zh-CN" dirty="0"/>
              <a:t>端口号保持不变。</a:t>
            </a:r>
            <a:r>
              <a:rPr lang="zh-CN" altLang="en-US" dirty="0"/>
              <a:t>服务器收到报文后会进行响应，</a:t>
            </a:r>
            <a:r>
              <a:rPr lang="en-US" altLang="zh-CN" dirty="0"/>
              <a:t>RTA</a:t>
            </a:r>
            <a:r>
              <a:rPr lang="zh-CN" altLang="zh-CN" dirty="0"/>
              <a:t>收到私网服务器发来的响应报文后，根据报文的源</a:t>
            </a:r>
            <a:r>
              <a:rPr lang="en-US" altLang="zh-CN" dirty="0"/>
              <a:t>IP</a:t>
            </a:r>
            <a:r>
              <a:rPr lang="zh-CN" altLang="zh-CN" dirty="0"/>
              <a:t>地址</a:t>
            </a:r>
            <a:r>
              <a:rPr lang="en-US" altLang="zh-CN" dirty="0"/>
              <a:t>192.168.1.1</a:t>
            </a:r>
            <a:r>
              <a:rPr lang="zh-CN" altLang="zh-CN" dirty="0"/>
              <a:t>和端口号</a:t>
            </a:r>
            <a:r>
              <a:rPr lang="en-US" altLang="zh-CN" dirty="0"/>
              <a:t>80</a:t>
            </a:r>
            <a:r>
              <a:rPr lang="zh-CN" altLang="zh-CN" dirty="0"/>
              <a:t>查询地址转换表项。然后</a:t>
            </a:r>
            <a:r>
              <a:rPr lang="zh-CN" altLang="en-US" dirty="0"/>
              <a:t>，</a:t>
            </a:r>
            <a:r>
              <a:rPr lang="zh-CN" altLang="zh-CN" dirty="0"/>
              <a:t>路由器根据匹配的地址转换表项，将报文的源</a:t>
            </a:r>
            <a:r>
              <a:rPr lang="en-US" altLang="zh-CN" dirty="0"/>
              <a:t>IP</a:t>
            </a:r>
            <a:r>
              <a:rPr lang="zh-CN" altLang="zh-CN" dirty="0"/>
              <a:t>地址和端口号转换成公网</a:t>
            </a:r>
            <a:r>
              <a:rPr lang="en-US" altLang="zh-CN" dirty="0"/>
              <a:t>IP</a:t>
            </a:r>
            <a:r>
              <a:rPr lang="zh-CN" altLang="zh-CN" dirty="0"/>
              <a:t>地址</a:t>
            </a:r>
            <a:r>
              <a:rPr lang="en-US" altLang="zh-CN" dirty="0"/>
              <a:t>200.10.10.1</a:t>
            </a:r>
            <a:r>
              <a:rPr lang="zh-CN" altLang="zh-CN" dirty="0"/>
              <a:t>和端口号</a:t>
            </a:r>
            <a:r>
              <a:rPr lang="en-US" altLang="zh-CN" dirty="0"/>
              <a:t>80</a:t>
            </a:r>
            <a:r>
              <a:rPr lang="zh-CN" altLang="zh-CN" dirty="0"/>
              <a:t>，并转发报文到目的公网主机。</a:t>
            </a:r>
            <a:endParaRPr lang="zh-CN" altLang="zh-CN" dirty="0"/>
          </a:p>
          <a:p>
            <a:pPr eaLnBrk="1" hangingPunct="1"/>
            <a:r>
              <a:rPr lang="en-US" altLang="zh-CN" dirty="0">
                <a:latin typeface="Arial" panose="020B0604020202020204" pitchFamily="34" charset="0"/>
              </a:rPr>
              <a:t>     </a:t>
            </a:r>
            <a:endParaRPr lang="en-US" altLang="zh-CN"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584200" y="765175"/>
            <a:ext cx="5930900" cy="3336925"/>
          </a:xfrm>
        </p:spPr>
      </p:sp>
      <p:sp>
        <p:nvSpPr>
          <p:cNvPr id="36867" name="备注占位符 2"/>
          <p:cNvSpPr>
            <a:spLocks noGrp="1"/>
          </p:cNvSpPr>
          <p:nvPr>
            <p:ph type="body" idx="1"/>
          </p:nvPr>
        </p:nvSpPr>
        <p:spPr bwMode="auto">
          <a:xfrm>
            <a:off x="584200" y="4633664"/>
            <a:ext cx="5930900" cy="4114800"/>
          </a:xfrm>
        </p:spPr>
        <p:txBody>
          <a:bodyPr wrap="square" numCol="1" anchor="t" anchorCtr="0" compatLnSpc="1"/>
          <a:lstStyle/>
          <a:p>
            <a:pPr eaLnBrk="1" hangingPunct="1">
              <a:defRPr/>
            </a:pPr>
            <a:r>
              <a:rPr lang="en-US" altLang="zh-CN" b="1" dirty="0">
                <a:ea typeface="宋体" panose="02010600030101010101" pitchFamily="2" charset="-122"/>
              </a:rPr>
              <a:t>nat static</a:t>
            </a:r>
            <a:r>
              <a:rPr lang="en-US" altLang="zh-CN" dirty="0">
                <a:ea typeface="宋体" panose="02010600030101010101" pitchFamily="2" charset="-122"/>
              </a:rPr>
              <a:t>  </a:t>
            </a:r>
            <a:r>
              <a:rPr lang="en-US" altLang="zh-CN" b="1" dirty="0">
                <a:ea typeface="宋体" panose="02010600030101010101" pitchFamily="2" charset="-122"/>
              </a:rPr>
              <a:t>global</a:t>
            </a:r>
            <a:r>
              <a:rPr lang="en-US" altLang="zh-CN" dirty="0">
                <a:ea typeface="宋体" panose="02010600030101010101" pitchFamily="2" charset="-122"/>
              </a:rPr>
              <a:t> { </a:t>
            </a:r>
            <a:r>
              <a:rPr lang="en-US" altLang="zh-CN" i="1" dirty="0">
                <a:ea typeface="宋体" panose="02010600030101010101" pitchFamily="2" charset="-122"/>
              </a:rPr>
              <a:t>global-address</a:t>
            </a:r>
            <a:r>
              <a:rPr lang="en-US" altLang="zh-CN" dirty="0">
                <a:ea typeface="宋体" panose="02010600030101010101" pitchFamily="2" charset="-122"/>
              </a:rPr>
              <a:t>} </a:t>
            </a:r>
            <a:r>
              <a:rPr lang="en-US" altLang="zh-CN" b="1" dirty="0">
                <a:ea typeface="宋体" panose="02010600030101010101" pitchFamily="2" charset="-122"/>
              </a:rPr>
              <a:t>inside</a:t>
            </a:r>
            <a:r>
              <a:rPr lang="en-US" altLang="zh-CN" dirty="0">
                <a:ea typeface="宋体" panose="02010600030101010101" pitchFamily="2" charset="-122"/>
              </a:rPr>
              <a:t> {</a:t>
            </a:r>
            <a:r>
              <a:rPr lang="en-US" altLang="zh-CN" i="1" dirty="0">
                <a:ea typeface="宋体" panose="02010600030101010101" pitchFamily="2" charset="-122"/>
              </a:rPr>
              <a:t>host-address</a:t>
            </a:r>
            <a:r>
              <a:rPr lang="en-US" altLang="zh-CN" dirty="0">
                <a:ea typeface="宋体" panose="02010600030101010101" pitchFamily="2" charset="-122"/>
              </a:rPr>
              <a:t> } </a:t>
            </a:r>
            <a:r>
              <a:rPr lang="zh-CN" altLang="zh-CN" dirty="0">
                <a:ea typeface="宋体" panose="02010600030101010101" pitchFamily="2" charset="-122"/>
              </a:rPr>
              <a:t>命令用于创建静态</a:t>
            </a:r>
            <a:r>
              <a:rPr lang="en-US" altLang="zh-CN" dirty="0">
                <a:ea typeface="宋体" panose="02010600030101010101" pitchFamily="2" charset="-122"/>
              </a:rPr>
              <a:t>NAT</a:t>
            </a:r>
            <a:r>
              <a:rPr lang="zh-CN" altLang="zh-CN" dirty="0">
                <a:ea typeface="宋体" panose="02010600030101010101" pitchFamily="2" charset="-122"/>
              </a:rPr>
              <a:t>。</a:t>
            </a:r>
            <a:endParaRPr lang="zh-CN" altLang="zh-CN" dirty="0">
              <a:ea typeface="宋体" panose="02010600030101010101" pitchFamily="2" charset="-122"/>
            </a:endParaRPr>
          </a:p>
          <a:p>
            <a:pPr marL="228600" indent="-228600" eaLnBrk="1" hangingPunct="1">
              <a:buFont typeface="+mj-lt"/>
              <a:buAutoNum type="arabicPeriod"/>
              <a:defRPr/>
            </a:pPr>
            <a:r>
              <a:rPr lang="en-US" altLang="zh-CN" dirty="0"/>
              <a:t>global</a:t>
            </a:r>
            <a:r>
              <a:rPr lang="zh-CN" altLang="zh-CN" dirty="0"/>
              <a:t>参数用于配置外部</a:t>
            </a:r>
            <a:r>
              <a:rPr lang="zh-CN" altLang="en-US" dirty="0"/>
              <a:t>公网</a:t>
            </a:r>
            <a:r>
              <a:rPr lang="zh-CN" altLang="zh-CN" dirty="0"/>
              <a:t>地址。</a:t>
            </a:r>
            <a:endParaRPr lang="zh-CN" altLang="zh-CN" dirty="0"/>
          </a:p>
          <a:p>
            <a:pPr marL="228600" indent="-228600" eaLnBrk="1" hangingPunct="1">
              <a:buFont typeface="+mj-lt"/>
              <a:buAutoNum type="arabicPeriod"/>
              <a:defRPr/>
            </a:pPr>
            <a:r>
              <a:rPr lang="en-US" altLang="zh-CN" dirty="0"/>
              <a:t>inside</a:t>
            </a:r>
            <a:r>
              <a:rPr lang="zh-CN" altLang="zh-CN" dirty="0"/>
              <a:t>参数用于配置内部</a:t>
            </a:r>
            <a:r>
              <a:rPr lang="zh-CN" altLang="en-US" dirty="0"/>
              <a:t>私有地址</a:t>
            </a:r>
            <a:r>
              <a:rPr lang="zh-CN" altLang="zh-CN" dirty="0"/>
              <a:t>。</a:t>
            </a:r>
            <a:endParaRPr lang="zh-CN" altLang="zh-CN" dirty="0"/>
          </a:p>
          <a:p>
            <a:pPr eaLnBrk="1" hangingPunct="1">
              <a:defRPr/>
            </a:pPr>
            <a:endParaRPr lang="zh-CN" altLang="en-US"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584200" y="765175"/>
            <a:ext cx="5930900" cy="3336925"/>
          </a:xfrm>
        </p:spPr>
      </p:sp>
      <p:sp>
        <p:nvSpPr>
          <p:cNvPr id="35843"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zh-CN" dirty="0"/>
              <a:t>命令</a:t>
            </a:r>
            <a:r>
              <a:rPr lang="en-US" altLang="zh-CN" b="1" dirty="0"/>
              <a:t>display nat static</a:t>
            </a:r>
            <a:r>
              <a:rPr lang="zh-CN" altLang="zh-CN" dirty="0"/>
              <a:t>用于查看静态</a:t>
            </a:r>
            <a:r>
              <a:rPr lang="en-US" altLang="zh-CN" dirty="0"/>
              <a:t>NAT</a:t>
            </a:r>
            <a:r>
              <a:rPr lang="zh-CN" altLang="zh-CN" dirty="0"/>
              <a:t>的配置。</a:t>
            </a:r>
            <a:endParaRPr lang="en-US" altLang="zh-CN" dirty="0"/>
          </a:p>
          <a:p>
            <a:pPr eaLnBrk="1" hangingPunct="1"/>
            <a:r>
              <a:rPr lang="en-US" altLang="zh-CN" dirty="0"/>
              <a:t>Global IP/Port</a:t>
            </a:r>
            <a:r>
              <a:rPr lang="zh-CN" altLang="en-US" dirty="0"/>
              <a:t>表示公网地址和服务端口号。</a:t>
            </a:r>
            <a:endParaRPr lang="en-US" altLang="zh-CN" dirty="0"/>
          </a:p>
          <a:p>
            <a:pPr eaLnBrk="1" hangingPunct="1"/>
            <a:r>
              <a:rPr lang="en-US" altLang="zh-CN" dirty="0"/>
              <a:t>Inside IP/Port</a:t>
            </a:r>
            <a:r>
              <a:rPr lang="zh-CN" altLang="en-US" dirty="0"/>
              <a:t>表示私有地址和服务端口号。</a:t>
            </a:r>
            <a:endParaRPr lang="zh-CN" altLang="en-US" dirty="0"/>
          </a:p>
          <a:p>
            <a:pPr eaLnBrk="1" hangingPunct="1"/>
            <a:endParaRPr lang="zh-CN" altLang="en-US" dirty="0">
              <a:latin typeface="Arial" panose="020B0604020202020204" pitchFamily="34" charset="0"/>
            </a:endParaRPr>
          </a:p>
          <a:p>
            <a:pPr eaLnBrk="1" hangingPunct="1"/>
            <a:endParaRPr lang="zh-CN" altLang="zh-CN"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584200" y="765175"/>
            <a:ext cx="5930900" cy="3336925"/>
          </a:xfrm>
        </p:spPr>
      </p:sp>
      <p:sp>
        <p:nvSpPr>
          <p:cNvPr id="36867"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b="1" dirty="0"/>
              <a:t>nat outbound</a:t>
            </a:r>
            <a:r>
              <a:rPr lang="zh-CN" altLang="en-US" dirty="0"/>
              <a:t>命令用来将一个访问控制列表</a:t>
            </a:r>
            <a:r>
              <a:rPr lang="en-US" altLang="zh-CN" dirty="0"/>
              <a:t>ACL</a:t>
            </a:r>
            <a:r>
              <a:rPr lang="zh-CN" altLang="en-US" dirty="0"/>
              <a:t>和一个地址池关联起来，表示</a:t>
            </a:r>
            <a:r>
              <a:rPr lang="en-US" altLang="zh-CN" dirty="0"/>
              <a:t>ACL</a:t>
            </a:r>
            <a:r>
              <a:rPr lang="zh-CN" altLang="en-US" dirty="0"/>
              <a:t>中规定的地址可以使用地址池进行地址转换。</a:t>
            </a:r>
            <a:r>
              <a:rPr lang="en-US" altLang="zh-CN" dirty="0"/>
              <a:t>ACL</a:t>
            </a:r>
            <a:r>
              <a:rPr lang="zh-CN" altLang="zh-CN" dirty="0"/>
              <a:t>用于指定一个规则，用来过滤特定流量。后续将会介绍有关</a:t>
            </a:r>
            <a:r>
              <a:rPr lang="en-US" altLang="zh-CN" dirty="0"/>
              <a:t>ACL</a:t>
            </a:r>
            <a:r>
              <a:rPr lang="zh-CN" altLang="zh-CN" dirty="0"/>
              <a:t>的详细信息。</a:t>
            </a:r>
            <a:endParaRPr lang="en-US" altLang="zh-CN" dirty="0"/>
          </a:p>
          <a:p>
            <a:pPr eaLnBrk="1" hangingPunct="1"/>
            <a:r>
              <a:rPr lang="en-US" altLang="zh-CN" b="1" dirty="0"/>
              <a:t>nat address-group</a:t>
            </a:r>
            <a:r>
              <a:rPr lang="zh-CN" altLang="en-US" dirty="0"/>
              <a:t>命令用来配置</a:t>
            </a:r>
            <a:r>
              <a:rPr lang="en-US" altLang="zh-CN" dirty="0"/>
              <a:t>NAT</a:t>
            </a:r>
            <a:r>
              <a:rPr lang="zh-CN" altLang="en-US" dirty="0"/>
              <a:t>地址池。</a:t>
            </a:r>
            <a:endParaRPr lang="en-US" altLang="zh-CN" dirty="0"/>
          </a:p>
          <a:p>
            <a:pPr eaLnBrk="1" hangingPunct="1"/>
            <a:r>
              <a:rPr lang="zh-CN" altLang="zh-CN" dirty="0"/>
              <a:t>本示例中使用</a:t>
            </a:r>
            <a:r>
              <a:rPr lang="en-US" altLang="zh-CN" b="1" dirty="0"/>
              <a:t>nat outbound</a:t>
            </a:r>
            <a:r>
              <a:rPr lang="zh-CN" altLang="zh-CN" dirty="0"/>
              <a:t>命令将</a:t>
            </a:r>
            <a:r>
              <a:rPr lang="en-US" altLang="zh-CN" dirty="0"/>
              <a:t>ACL 2000</a:t>
            </a:r>
            <a:r>
              <a:rPr lang="zh-CN" altLang="zh-CN" dirty="0"/>
              <a:t>与待转换的</a:t>
            </a:r>
            <a:r>
              <a:rPr lang="en-US" altLang="zh-CN" dirty="0"/>
              <a:t>192.168.1.0/24</a:t>
            </a:r>
            <a:r>
              <a:rPr lang="zh-CN" altLang="zh-CN" dirty="0"/>
              <a:t>网段的流量关联起来，并使用地址池</a:t>
            </a:r>
            <a:r>
              <a:rPr lang="en-US" altLang="zh-CN" dirty="0"/>
              <a:t>1</a:t>
            </a:r>
            <a:r>
              <a:rPr lang="zh-CN" altLang="zh-CN" dirty="0"/>
              <a:t>（</a:t>
            </a:r>
            <a:r>
              <a:rPr lang="en-US" altLang="zh-CN" b="1" dirty="0"/>
              <a:t>address-group 1</a:t>
            </a:r>
            <a:r>
              <a:rPr lang="zh-CN" altLang="zh-CN" dirty="0"/>
              <a:t>）中的地址进行地址转换。</a:t>
            </a:r>
            <a:r>
              <a:rPr lang="en-US" altLang="zh-CN" b="1" dirty="0"/>
              <a:t>no-pat</a:t>
            </a:r>
            <a:r>
              <a:rPr lang="zh-CN" altLang="en-US" dirty="0"/>
              <a:t>表示只转换数据报文的地址而不转换端口信息。</a:t>
            </a:r>
            <a:endParaRPr lang="zh-CN" altLang="zh-CN" dirty="0"/>
          </a:p>
          <a:p>
            <a:pPr eaLnBrk="1" hangingPunct="1"/>
            <a:endParaRPr lang="zh-CN"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1.png"/><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1"/>
        </a:solidFill>
        <a:effectLst/>
      </p:bgPr>
    </p:bg>
    <p:spTree>
      <p:nvGrpSpPr>
        <p:cNvPr id="1" name=""/>
        <p:cNvGrpSpPr/>
        <p:nvPr/>
      </p:nvGrpSpPr>
      <p:grpSpPr>
        <a:xfrm>
          <a:off x="0" y="0"/>
          <a:ext cx="0" cy="0"/>
          <a:chOff x="0" y="0"/>
          <a:chExt cx="0" cy="0"/>
        </a:xfrm>
      </p:grpSpPr>
      <p:pic>
        <p:nvPicPr>
          <p:cNvPr id="3" name="图片 2" descr="foot"/>
          <p:cNvPicPr>
            <a:picLocks noChangeAspect="1"/>
          </p:cNvPicPr>
          <p:nvPr userDrawn="1"/>
        </p:nvPicPr>
        <p:blipFill>
          <a:blip r:embed="rId2"/>
          <a:stretch>
            <a:fillRect/>
          </a:stretch>
        </p:blipFill>
        <p:spPr>
          <a:xfrm>
            <a:off x="-635" y="6550025"/>
            <a:ext cx="12192635" cy="22034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473785" y="59355"/>
            <a:ext cx="7768800" cy="766800"/>
          </a:xfrm>
        </p:spPr>
        <p:txBody>
          <a:bodyPr lIns="90000" tIns="46800" rIns="90000" bIns="46800" anchor="b" anchorCtr="0">
            <a:normAutofit/>
          </a:bodyPr>
          <a:lstStyle>
            <a:lvl1pPr>
              <a:defRPr sz="2800">
                <a:solidFill>
                  <a:srgbClr val="00B0F0"/>
                </a:solidFill>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473785" y="1075710"/>
            <a:ext cx="7768800" cy="867600"/>
          </a:xfrm>
        </p:spPr>
        <p:txBody>
          <a:bodyPr lIns="90000" tIns="46800" rIns="90000" bIns="46800">
            <a:normAutofit/>
          </a:bodyPr>
          <a:lstStyle>
            <a:lvl1pPr marL="0" indent="0">
              <a:buNone/>
              <a:defRPr sz="1800">
                <a:solidFill>
                  <a:schemeClr val="bg1">
                    <a:lumMod val="6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pic>
        <p:nvPicPr>
          <p:cNvPr id="7" name="图片 6" descr="foot"/>
          <p:cNvPicPr>
            <a:picLocks noChangeAspect="1"/>
          </p:cNvPicPr>
          <p:nvPr userDrawn="1"/>
        </p:nvPicPr>
        <p:blipFill>
          <a:blip r:embed="rId4"/>
          <a:stretch>
            <a:fillRect/>
          </a:stretch>
        </p:blipFill>
        <p:spPr>
          <a:xfrm>
            <a:off x="-635" y="6550025"/>
            <a:ext cx="12192635" cy="22034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a:defRPr>
                <a:solidFill>
                  <a:srgbClr val="00B0F0"/>
                </a:solidFill>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片 6" descr="foot"/>
          <p:cNvPicPr>
            <a:picLocks noChangeAspect="1"/>
          </p:cNvPicPr>
          <p:nvPr userDrawn="1"/>
        </p:nvPicPr>
        <p:blipFill>
          <a:blip r:embed="rId6"/>
          <a:stretch>
            <a:fillRect/>
          </a:stretch>
        </p:blipFill>
        <p:spPr>
          <a:xfrm>
            <a:off x="-635" y="6550025"/>
            <a:ext cx="12192635" cy="22034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endParaRPr lang="zh-CN" altLang="en-US" dirty="0"/>
          </a:p>
        </p:txBody>
      </p:sp>
      <p:sp>
        <p:nvSpPr>
          <p:cNvPr id="3"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latin typeface="+mn-ea"/>
              <a:ea typeface="+mn-ea"/>
            </a:endParaRPr>
          </a:p>
        </p:txBody>
      </p:sp>
      <p:sp>
        <p:nvSpPr>
          <p:cNvPr id="4"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ea typeface="宋体" panose="02010600030101010101" pitchFamily="2" charset="-122"/>
            </a:endParaRPr>
          </a:p>
        </p:txBody>
      </p:sp>
      <p:sp>
        <p:nvSpPr>
          <p:cNvPr id="11"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ea typeface="宋体" panose="02010600030101010101"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6"/>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7"/>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8"/>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rgbClr val="00B0F0"/>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bg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bg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bg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bg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8.png"/><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8.png"/><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0.png"/><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8.png"/><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11.png"/><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5" Type="http://schemas.openxmlformats.org/officeDocument/2006/relationships/comments" Target="../comments/comment2.xml"/><Relationship Id="rId4" Type="http://schemas.openxmlformats.org/officeDocument/2006/relationships/notesSlide" Target="../notesSlides/notesSlide17.xml"/><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2.xml"/><Relationship Id="rId4" Type="http://schemas.openxmlformats.org/officeDocument/2006/relationships/hyperlink" Target="https://baike.baidu.com/item/Windows/165458?fromModule=lemma_inlink" TargetMode="External"/><Relationship Id="rId3" Type="http://schemas.openxmlformats.org/officeDocument/2006/relationships/hyperlink" Target="https://baike.baidu.com/item/Windows%2010/6877791?fromModule=lemma_inlink" TargetMode="External"/><Relationship Id="rId2" Type="http://schemas.openxmlformats.org/officeDocument/2006/relationships/hyperlink" Target="https://baike.baidu.com/item/Linux/27050?fromModule=lemma_inlink" TargetMode="External"/><Relationship Id="rId1" Type="http://schemas.openxmlformats.org/officeDocument/2006/relationships/hyperlink" Target="https://baike.baidu.com/item/%E5%BE%AE%E5%9E%8B%E7%94%B5%E8%84%91/9821341?fromModule=lemma_inlink"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1179830" y="2556510"/>
            <a:ext cx="4541628" cy="769441"/>
          </a:xfrm>
          <a:prstGeom prst="rect">
            <a:avLst/>
          </a:prstGeom>
          <a:noFill/>
        </p:spPr>
        <p:txBody>
          <a:bodyPr wrap="none" rtlCol="0">
            <a:spAutoFit/>
          </a:bodyPr>
          <a:lstStyle/>
          <a:p>
            <a:pPr algn="l"/>
            <a:r>
              <a:rPr lang="zh-CN" altLang="en-US" sz="4400" b="1" dirty="0">
                <a:solidFill>
                  <a:schemeClr val="bg1"/>
                </a:solidFill>
              </a:rPr>
              <a:t>香橙派</a:t>
            </a:r>
            <a:r>
              <a:rPr lang="en-US" altLang="zh-CN" sz="4400" b="1" dirty="0">
                <a:solidFill>
                  <a:schemeClr val="bg1"/>
                </a:solidFill>
              </a:rPr>
              <a:t>&amp;</a:t>
            </a:r>
            <a:r>
              <a:rPr lang="zh-CN" altLang="en-US" sz="4400" b="1" dirty="0">
                <a:solidFill>
                  <a:schemeClr val="bg1"/>
                </a:solidFill>
              </a:rPr>
              <a:t>内网穿透</a:t>
            </a:r>
            <a:endParaRPr lang="zh-CN" altLang="en-US" sz="4400" b="1" dirty="0">
              <a:solidFill>
                <a:schemeClr val="bg1"/>
              </a:solidFill>
            </a:endParaRPr>
          </a:p>
        </p:txBody>
      </p:sp>
      <p:sp>
        <p:nvSpPr>
          <p:cNvPr id="7" name="矩形 6"/>
          <p:cNvSpPr/>
          <p:nvPr/>
        </p:nvSpPr>
        <p:spPr>
          <a:xfrm>
            <a:off x="1299210" y="4120515"/>
            <a:ext cx="664210" cy="7556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8" name="文本框 7"/>
          <p:cNvSpPr txBox="1"/>
          <p:nvPr/>
        </p:nvSpPr>
        <p:spPr>
          <a:xfrm>
            <a:off x="1202690" y="4418330"/>
            <a:ext cx="2262158" cy="369332"/>
          </a:xfrm>
          <a:prstGeom prst="rect">
            <a:avLst/>
          </a:prstGeom>
          <a:noFill/>
        </p:spPr>
        <p:txBody>
          <a:bodyPr wrap="none" rtlCol="0">
            <a:spAutoFit/>
          </a:bodyPr>
          <a:lstStyle/>
          <a:p>
            <a:pPr algn="l"/>
            <a:r>
              <a:rPr lang="zh-CN" altLang="en-US" dirty="0">
                <a:solidFill>
                  <a:schemeClr val="bg1"/>
                </a:solidFill>
              </a:rPr>
              <a:t>解决方案部：梁峰源</a:t>
            </a:r>
            <a:endParaRPr lang="zh-CN" altLang="en-US" dirty="0">
              <a:solidFill>
                <a:schemeClr val="bg1"/>
              </a:solidFill>
            </a:endParaRPr>
          </a:p>
        </p:txBody>
      </p:sp>
      <p:pic>
        <p:nvPicPr>
          <p:cNvPr id="4" name="图片 3" descr="蓝"/>
          <p:cNvPicPr>
            <a:picLocks noChangeAspect="1"/>
          </p:cNvPicPr>
          <p:nvPr/>
        </p:nvPicPr>
        <p:blipFill>
          <a:blip r:embed="rId2"/>
          <a:stretch>
            <a:fillRect/>
          </a:stretch>
        </p:blipFill>
        <p:spPr>
          <a:xfrm>
            <a:off x="1299210" y="1723390"/>
            <a:ext cx="1872615" cy="492760"/>
          </a:xfrm>
          <a:prstGeom prst="rect">
            <a:avLst/>
          </a:prstGeom>
        </p:spPr>
      </p:pic>
      <p:sp>
        <p:nvSpPr>
          <p:cNvPr id="2" name="矩形 1"/>
          <p:cNvSpPr/>
          <p:nvPr/>
        </p:nvSpPr>
        <p:spPr>
          <a:xfrm>
            <a:off x="0" y="6534364"/>
            <a:ext cx="12192000" cy="323635"/>
          </a:xfrm>
          <a:prstGeom prst="rect">
            <a:avLst/>
          </a:prstGeom>
          <a:solidFill>
            <a:srgbClr val="0007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242" name="标题 9"/>
          <p:cNvSpPr>
            <a:spLocks noGrp="1"/>
          </p:cNvSpPr>
          <p:nvPr>
            <p:ph type="title"/>
          </p:nvPr>
        </p:nvSpPr>
        <p:spPr/>
        <p:txBody>
          <a:bodyPr/>
          <a:lstStyle/>
          <a:p>
            <a:r>
              <a:rPr lang="zh-CN" altLang="en-US"/>
              <a:t>静态</a:t>
            </a:r>
            <a:r>
              <a:rPr lang="en-US" altLang="zh-CN"/>
              <a:t>NAT</a:t>
            </a:r>
            <a:endParaRPr lang="zh-CN" altLang="en-US" dirty="0"/>
          </a:p>
        </p:txBody>
      </p:sp>
      <p:sp>
        <p:nvSpPr>
          <p:cNvPr id="4" name="文本占位符 3"/>
          <p:cNvSpPr>
            <a:spLocks noGrp="1"/>
          </p:cNvSpPr>
          <p:nvPr>
            <p:ph type="body" sz="quarter" idx="10"/>
          </p:nvPr>
        </p:nvSpPr>
        <p:spPr>
          <a:xfrm>
            <a:off x="1275715" y="5444490"/>
            <a:ext cx="8363585" cy="1175385"/>
          </a:xfrm>
        </p:spPr>
        <p:txBody>
          <a:bodyPr>
            <a:normAutofit/>
          </a:bodyPr>
          <a:lstStyle/>
          <a:p>
            <a:r>
              <a:rPr lang="zh-CN" altLang="en-US" dirty="0">
                <a:solidFill>
                  <a:schemeClr val="tx1">
                    <a:lumMod val="65000"/>
                    <a:lumOff val="35000"/>
                  </a:schemeClr>
                </a:solidFill>
                <a:sym typeface="+mn-ea"/>
              </a:rPr>
              <a:t>静态</a:t>
            </a:r>
            <a:r>
              <a:rPr lang="en-US" altLang="zh-CN" dirty="0">
                <a:solidFill>
                  <a:schemeClr val="tx1">
                    <a:lumMod val="65000"/>
                    <a:lumOff val="35000"/>
                  </a:schemeClr>
                </a:solidFill>
                <a:sym typeface="+mn-ea"/>
              </a:rPr>
              <a:t>NAT</a:t>
            </a:r>
            <a:r>
              <a:rPr lang="zh-CN" altLang="en-US" dirty="0">
                <a:solidFill>
                  <a:schemeClr val="tx1">
                    <a:lumMod val="65000"/>
                    <a:lumOff val="35000"/>
                  </a:schemeClr>
                </a:solidFill>
                <a:sym typeface="+mn-ea"/>
              </a:rPr>
              <a:t>实现了私有地址和公有地址的一对一映射。</a:t>
            </a:r>
            <a:endParaRPr lang="en-US" altLang="zh-CN" dirty="0">
              <a:solidFill>
                <a:schemeClr val="tx1">
                  <a:lumMod val="65000"/>
                  <a:lumOff val="35000"/>
                </a:schemeClr>
              </a:solidFill>
            </a:endParaRPr>
          </a:p>
          <a:p>
            <a:r>
              <a:rPr lang="zh-CN" altLang="en-US" dirty="0">
                <a:solidFill>
                  <a:schemeClr val="tx1">
                    <a:lumMod val="65000"/>
                    <a:lumOff val="35000"/>
                  </a:schemeClr>
                </a:solidFill>
                <a:sym typeface="+mn-ea"/>
              </a:rPr>
              <a:t>一个公网</a:t>
            </a:r>
            <a:r>
              <a:rPr lang="en-US" altLang="zh-CN" dirty="0">
                <a:solidFill>
                  <a:schemeClr val="tx1">
                    <a:lumMod val="65000"/>
                    <a:lumOff val="35000"/>
                  </a:schemeClr>
                </a:solidFill>
                <a:sym typeface="+mn-ea"/>
              </a:rPr>
              <a:t>IP</a:t>
            </a:r>
            <a:r>
              <a:rPr lang="zh-CN" altLang="en-US" dirty="0">
                <a:solidFill>
                  <a:schemeClr val="tx1">
                    <a:lumMod val="65000"/>
                    <a:lumOff val="35000"/>
                  </a:schemeClr>
                </a:solidFill>
                <a:sym typeface="+mn-ea"/>
              </a:rPr>
              <a:t>只会分配给唯一且固定的内网主机</a:t>
            </a:r>
            <a:endParaRPr lang="zh-CN" altLang="en-US" dirty="0">
              <a:solidFill>
                <a:schemeClr val="tx1">
                  <a:lumMod val="65000"/>
                  <a:lumOff val="35000"/>
                </a:schemeClr>
              </a:solidFill>
              <a:sym typeface="+mn-ea"/>
            </a:endParaRPr>
          </a:p>
        </p:txBody>
      </p:sp>
      <p:grpSp>
        <p:nvGrpSpPr>
          <p:cNvPr id="10244" name="组合 29"/>
          <p:cNvGrpSpPr/>
          <p:nvPr/>
        </p:nvGrpSpPr>
        <p:grpSpPr bwMode="auto">
          <a:xfrm>
            <a:off x="6527800" y="1996943"/>
            <a:ext cx="2305050" cy="267760"/>
            <a:chOff x="4859338" y="2433504"/>
            <a:chExt cx="2305050" cy="267760"/>
          </a:xfrm>
        </p:grpSpPr>
        <p:sp>
          <p:nvSpPr>
            <p:cNvPr id="10290" name="Rectangle 14"/>
            <p:cNvSpPr>
              <a:spLocks noChangeArrowheads="1"/>
            </p:cNvSpPr>
            <p:nvPr/>
          </p:nvSpPr>
          <p:spPr bwMode="auto">
            <a:xfrm>
              <a:off x="4859338" y="2437473"/>
              <a:ext cx="1152525" cy="26379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a:latin typeface="+mn-ea"/>
                  <a:ea typeface="+mn-ea"/>
                </a:rPr>
                <a:t>S:200.10.10.1</a:t>
              </a:r>
              <a:endParaRPr kumimoji="1" lang="en-US" altLang="zh-CN" sz="1100">
                <a:latin typeface="+mn-ea"/>
                <a:ea typeface="+mn-ea"/>
              </a:endParaRPr>
            </a:p>
          </p:txBody>
        </p:sp>
        <p:sp>
          <p:nvSpPr>
            <p:cNvPr id="10291" name="Rectangle 15"/>
            <p:cNvSpPr>
              <a:spLocks noChangeArrowheads="1"/>
            </p:cNvSpPr>
            <p:nvPr/>
          </p:nvSpPr>
          <p:spPr bwMode="auto">
            <a:xfrm>
              <a:off x="6011863" y="2433504"/>
              <a:ext cx="1152525" cy="26379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a:latin typeface="+mn-ea"/>
                  <a:ea typeface="+mn-ea"/>
                </a:rPr>
                <a:t>D:100.1.1.1</a:t>
              </a:r>
              <a:endParaRPr kumimoji="1" lang="en-US" altLang="zh-CN" sz="1100" b="1">
                <a:latin typeface="+mn-ea"/>
                <a:ea typeface="+mn-ea"/>
              </a:endParaRPr>
            </a:p>
          </p:txBody>
        </p:sp>
      </p:grpSp>
      <p:cxnSp>
        <p:nvCxnSpPr>
          <p:cNvPr id="10245" name="直接箭头连接符 29"/>
          <p:cNvCxnSpPr>
            <a:cxnSpLocks noChangeShapeType="1"/>
          </p:cNvCxnSpPr>
          <p:nvPr/>
        </p:nvCxnSpPr>
        <p:spPr bwMode="auto">
          <a:xfrm>
            <a:off x="5880101" y="5089525"/>
            <a:ext cx="1008063" cy="0"/>
          </a:xfrm>
          <a:prstGeom prst="straightConnector1">
            <a:avLst/>
          </a:prstGeom>
          <a:noFill/>
          <a:ln w="28575" algn="ctr">
            <a:solidFill>
              <a:srgbClr val="C00000"/>
            </a:solidFill>
            <a:round/>
            <a:headEnd type="arrow" w="med" len="med"/>
          </a:ln>
          <a:extLst>
            <a:ext uri="{909E8E84-426E-40DD-AFC4-6F175D3DCCD1}">
              <a14:hiddenFill xmlns:a14="http://schemas.microsoft.com/office/drawing/2010/main">
                <a:noFill/>
              </a14:hiddenFill>
            </a:ext>
          </a:extLst>
        </p:spPr>
      </p:cxnSp>
      <p:grpSp>
        <p:nvGrpSpPr>
          <p:cNvPr id="10246" name="组合 27"/>
          <p:cNvGrpSpPr/>
          <p:nvPr/>
        </p:nvGrpSpPr>
        <p:grpSpPr bwMode="auto">
          <a:xfrm>
            <a:off x="4008438" y="4673659"/>
            <a:ext cx="2303462" cy="265006"/>
            <a:chOff x="2484438" y="4024350"/>
            <a:chExt cx="2303462" cy="264664"/>
          </a:xfrm>
        </p:grpSpPr>
        <p:sp>
          <p:nvSpPr>
            <p:cNvPr id="10288" name="Rectangle 14"/>
            <p:cNvSpPr>
              <a:spLocks noChangeArrowheads="1"/>
            </p:cNvSpPr>
            <p:nvPr/>
          </p:nvSpPr>
          <p:spPr bwMode="auto">
            <a:xfrm>
              <a:off x="2484438" y="4025563"/>
              <a:ext cx="1150937" cy="26345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D:192.168.1.2</a:t>
              </a:r>
              <a:endParaRPr kumimoji="1" lang="en-US" altLang="zh-CN" sz="1100" dirty="0">
                <a:latin typeface="+mn-ea"/>
                <a:ea typeface="+mn-ea"/>
              </a:endParaRPr>
            </a:p>
          </p:txBody>
        </p:sp>
        <p:sp>
          <p:nvSpPr>
            <p:cNvPr id="10289" name="Rectangle 15"/>
            <p:cNvSpPr>
              <a:spLocks noChangeArrowheads="1"/>
            </p:cNvSpPr>
            <p:nvPr/>
          </p:nvSpPr>
          <p:spPr bwMode="auto">
            <a:xfrm>
              <a:off x="3635375" y="4024350"/>
              <a:ext cx="1152525" cy="26345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S:100.1.1.1</a:t>
              </a:r>
              <a:endParaRPr kumimoji="1" lang="en-US" altLang="zh-CN" sz="1100" b="1" dirty="0">
                <a:latin typeface="+mn-ea"/>
                <a:ea typeface="+mn-ea"/>
              </a:endParaRPr>
            </a:p>
          </p:txBody>
        </p:sp>
      </p:grpSp>
      <p:grpSp>
        <p:nvGrpSpPr>
          <p:cNvPr id="10247" name="组合 28"/>
          <p:cNvGrpSpPr/>
          <p:nvPr/>
        </p:nvGrpSpPr>
        <p:grpSpPr bwMode="auto">
          <a:xfrm>
            <a:off x="6599238" y="4675054"/>
            <a:ext cx="2305050" cy="263791"/>
            <a:chOff x="5148263" y="4025404"/>
            <a:chExt cx="2305050" cy="263791"/>
          </a:xfrm>
        </p:grpSpPr>
        <p:sp>
          <p:nvSpPr>
            <p:cNvPr id="10286" name="Rectangle 14"/>
            <p:cNvSpPr>
              <a:spLocks noChangeArrowheads="1"/>
            </p:cNvSpPr>
            <p:nvPr/>
          </p:nvSpPr>
          <p:spPr bwMode="auto">
            <a:xfrm>
              <a:off x="6300788" y="4025404"/>
              <a:ext cx="1152525" cy="26379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S:100.1.1.1</a:t>
              </a:r>
              <a:endParaRPr kumimoji="1" lang="en-US" altLang="zh-CN" sz="1100" dirty="0">
                <a:latin typeface="+mn-ea"/>
                <a:ea typeface="+mn-ea"/>
              </a:endParaRPr>
            </a:p>
          </p:txBody>
        </p:sp>
        <p:sp>
          <p:nvSpPr>
            <p:cNvPr id="10287" name="Rectangle 15"/>
            <p:cNvSpPr>
              <a:spLocks noChangeArrowheads="1"/>
            </p:cNvSpPr>
            <p:nvPr/>
          </p:nvSpPr>
          <p:spPr bwMode="auto">
            <a:xfrm>
              <a:off x="5148263" y="4025404"/>
              <a:ext cx="1152525" cy="26379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D:200.10.10.2</a:t>
              </a:r>
              <a:endParaRPr kumimoji="1" lang="en-US" altLang="zh-CN" sz="1100" b="1" dirty="0">
                <a:latin typeface="+mn-ea"/>
                <a:ea typeface="+mn-ea"/>
              </a:endParaRPr>
            </a:p>
          </p:txBody>
        </p:sp>
      </p:grpSp>
      <p:sp>
        <p:nvSpPr>
          <p:cNvPr id="10248" name="Line 3"/>
          <p:cNvSpPr>
            <a:spLocks noChangeShapeType="1"/>
          </p:cNvSpPr>
          <p:nvPr/>
        </p:nvSpPr>
        <p:spPr bwMode="auto">
          <a:xfrm flipH="1" flipV="1">
            <a:off x="3159126" y="2635251"/>
            <a:ext cx="1584325"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cxnSp>
        <p:nvCxnSpPr>
          <p:cNvPr id="10249" name="直接箭头连接符 29"/>
          <p:cNvCxnSpPr>
            <a:cxnSpLocks noChangeShapeType="1"/>
          </p:cNvCxnSpPr>
          <p:nvPr/>
        </p:nvCxnSpPr>
        <p:spPr bwMode="auto">
          <a:xfrm>
            <a:off x="5735638" y="2420938"/>
            <a:ext cx="1008062" cy="0"/>
          </a:xfrm>
          <a:prstGeom prst="straightConnector1">
            <a:avLst/>
          </a:prstGeom>
          <a:noFill/>
          <a:ln w="28575" algn="ctr">
            <a:solidFill>
              <a:srgbClr val="C00000"/>
            </a:solidFill>
            <a:round/>
            <a:tailEnd type="arrow" w="med" len="med"/>
          </a:ln>
          <a:extLst>
            <a:ext uri="{909E8E84-426E-40DD-AFC4-6F175D3DCCD1}">
              <a14:hiddenFill xmlns:a14="http://schemas.microsoft.com/office/drawing/2010/main">
                <a:noFill/>
              </a14:hiddenFill>
            </a:ext>
          </a:extLst>
        </p:spPr>
      </p:cxnSp>
      <p:sp>
        <p:nvSpPr>
          <p:cNvPr id="10250" name="TextBox 94"/>
          <p:cNvSpPr txBox="1">
            <a:spLocks noChangeArrowheads="1"/>
          </p:cNvSpPr>
          <p:nvPr/>
        </p:nvSpPr>
        <p:spPr bwMode="auto">
          <a:xfrm>
            <a:off x="4549775" y="3314701"/>
            <a:ext cx="528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0251" name="Line 3"/>
          <p:cNvSpPr>
            <a:spLocks noChangeShapeType="1"/>
          </p:cNvSpPr>
          <p:nvPr/>
        </p:nvSpPr>
        <p:spPr bwMode="auto">
          <a:xfrm flipV="1">
            <a:off x="3216275" y="3448051"/>
            <a:ext cx="1582738"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pic>
        <p:nvPicPr>
          <p:cNvPr id="10252"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343058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Line 6"/>
          <p:cNvSpPr>
            <a:spLocks noChangeShapeType="1"/>
          </p:cNvSpPr>
          <p:nvPr/>
        </p:nvSpPr>
        <p:spPr bwMode="auto">
          <a:xfrm flipH="1">
            <a:off x="4872039" y="3503613"/>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0257" name="TextBox 94"/>
          <p:cNvSpPr txBox="1">
            <a:spLocks noChangeArrowheads="1"/>
          </p:cNvSpPr>
          <p:nvPr/>
        </p:nvSpPr>
        <p:spPr bwMode="auto">
          <a:xfrm>
            <a:off x="4549775" y="2924944"/>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0258" name="TextBox 94"/>
          <p:cNvSpPr txBox="1">
            <a:spLocks noChangeArrowheads="1"/>
          </p:cNvSpPr>
          <p:nvPr/>
        </p:nvSpPr>
        <p:spPr bwMode="auto">
          <a:xfrm>
            <a:off x="6124575" y="2967039"/>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RTA</a:t>
            </a:r>
            <a:endParaRPr lang="zh-CN" altLang="en-US" sz="1200">
              <a:latin typeface="+mn-ea"/>
              <a:ea typeface="+mn-ea"/>
            </a:endParaRPr>
          </a:p>
        </p:txBody>
      </p:sp>
      <p:grpSp>
        <p:nvGrpSpPr>
          <p:cNvPr id="10262" name="Group 57"/>
          <p:cNvGrpSpPr/>
          <p:nvPr/>
        </p:nvGrpSpPr>
        <p:grpSpPr bwMode="auto">
          <a:xfrm>
            <a:off x="3937001" y="2003648"/>
            <a:ext cx="2303463" cy="270324"/>
            <a:chOff x="2412454" y="1931358"/>
            <a:chExt cx="2303462" cy="271188"/>
          </a:xfrm>
        </p:grpSpPr>
        <p:sp>
          <p:nvSpPr>
            <p:cNvPr id="10284" name="Rectangle 14"/>
            <p:cNvSpPr>
              <a:spLocks noChangeArrowheads="1"/>
            </p:cNvSpPr>
            <p:nvPr/>
          </p:nvSpPr>
          <p:spPr bwMode="auto">
            <a:xfrm>
              <a:off x="2412454" y="1931358"/>
              <a:ext cx="1150937" cy="264635"/>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S:192.168.1.1</a:t>
              </a:r>
              <a:endParaRPr kumimoji="1" lang="en-US" altLang="zh-CN" sz="1100" dirty="0">
                <a:latin typeface="+mn-ea"/>
                <a:ea typeface="+mn-ea"/>
              </a:endParaRPr>
            </a:p>
          </p:txBody>
        </p:sp>
        <p:sp>
          <p:nvSpPr>
            <p:cNvPr id="10285" name="Rectangle 15"/>
            <p:cNvSpPr>
              <a:spLocks noChangeArrowheads="1"/>
            </p:cNvSpPr>
            <p:nvPr/>
          </p:nvSpPr>
          <p:spPr bwMode="auto">
            <a:xfrm>
              <a:off x="3563391" y="1937912"/>
              <a:ext cx="1152525" cy="264634"/>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D:100.1.1.1</a:t>
              </a:r>
              <a:endParaRPr kumimoji="1" lang="en-US" altLang="zh-CN" sz="1100" b="1" dirty="0">
                <a:latin typeface="+mn-ea"/>
                <a:ea typeface="+mn-ea"/>
              </a:endParaRPr>
            </a:p>
          </p:txBody>
        </p:sp>
      </p:grpSp>
      <p:sp>
        <p:nvSpPr>
          <p:cNvPr id="10264" name="TextBox 94"/>
          <p:cNvSpPr txBox="1">
            <a:spLocks noChangeArrowheads="1"/>
          </p:cNvSpPr>
          <p:nvPr/>
        </p:nvSpPr>
        <p:spPr bwMode="auto">
          <a:xfrm>
            <a:off x="2678113" y="2008188"/>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A</a:t>
            </a:r>
            <a:endParaRPr lang="zh-CN" altLang="en-US" sz="1200">
              <a:latin typeface="+mn-ea"/>
              <a:ea typeface="+mn-ea"/>
            </a:endParaRPr>
          </a:p>
        </p:txBody>
      </p:sp>
      <p:sp>
        <p:nvSpPr>
          <p:cNvPr id="10265" name="TextBox 94"/>
          <p:cNvSpPr txBox="1">
            <a:spLocks noChangeArrowheads="1"/>
          </p:cNvSpPr>
          <p:nvPr/>
        </p:nvSpPr>
        <p:spPr bwMode="auto">
          <a:xfrm>
            <a:off x="2695576" y="3514726"/>
            <a:ext cx="593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B</a:t>
            </a:r>
            <a:endParaRPr lang="zh-CN" altLang="en-US" sz="1200">
              <a:latin typeface="+mn-ea"/>
              <a:ea typeface="+mn-ea"/>
            </a:endParaRPr>
          </a:p>
        </p:txBody>
      </p:sp>
      <p:grpSp>
        <p:nvGrpSpPr>
          <p:cNvPr id="10266" name="组合 29"/>
          <p:cNvGrpSpPr/>
          <p:nvPr/>
        </p:nvGrpSpPr>
        <p:grpSpPr bwMode="auto">
          <a:xfrm>
            <a:off x="6526213" y="2565268"/>
            <a:ext cx="2305050" cy="267760"/>
            <a:chOff x="4859338" y="2433504"/>
            <a:chExt cx="2305050" cy="267760"/>
          </a:xfrm>
        </p:grpSpPr>
        <p:sp>
          <p:nvSpPr>
            <p:cNvPr id="10282" name="Rectangle 14"/>
            <p:cNvSpPr>
              <a:spLocks noChangeArrowheads="1"/>
            </p:cNvSpPr>
            <p:nvPr/>
          </p:nvSpPr>
          <p:spPr bwMode="auto">
            <a:xfrm>
              <a:off x="4859338" y="2437473"/>
              <a:ext cx="1152525" cy="26379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D:200.10.10.1</a:t>
              </a:r>
              <a:endParaRPr kumimoji="1" lang="en-US" altLang="zh-CN" sz="1100" dirty="0">
                <a:latin typeface="+mn-ea"/>
                <a:ea typeface="+mn-ea"/>
              </a:endParaRPr>
            </a:p>
          </p:txBody>
        </p:sp>
        <p:sp>
          <p:nvSpPr>
            <p:cNvPr id="10283" name="Rectangle 15"/>
            <p:cNvSpPr>
              <a:spLocks noChangeArrowheads="1"/>
            </p:cNvSpPr>
            <p:nvPr/>
          </p:nvSpPr>
          <p:spPr bwMode="auto">
            <a:xfrm>
              <a:off x="6011863" y="2433504"/>
              <a:ext cx="1152525" cy="26379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S:100.1.1.1</a:t>
              </a:r>
              <a:endParaRPr kumimoji="1" lang="en-US" altLang="zh-CN" sz="1100" dirty="0">
                <a:latin typeface="+mn-ea"/>
                <a:ea typeface="+mn-ea"/>
              </a:endParaRPr>
            </a:p>
          </p:txBody>
        </p:sp>
      </p:grpSp>
      <p:cxnSp>
        <p:nvCxnSpPr>
          <p:cNvPr id="10267" name="直接箭头连接符 29"/>
          <p:cNvCxnSpPr>
            <a:cxnSpLocks noChangeShapeType="1"/>
          </p:cNvCxnSpPr>
          <p:nvPr/>
        </p:nvCxnSpPr>
        <p:spPr bwMode="auto">
          <a:xfrm>
            <a:off x="5734051" y="2989263"/>
            <a:ext cx="1008063" cy="0"/>
          </a:xfrm>
          <a:prstGeom prst="straightConnector1">
            <a:avLst/>
          </a:prstGeom>
          <a:noFill/>
          <a:ln w="28575" algn="ctr">
            <a:solidFill>
              <a:srgbClr val="C00000"/>
            </a:solidFill>
            <a:round/>
            <a:headEnd type="arrow" w="med" len="med"/>
          </a:ln>
          <a:extLst>
            <a:ext uri="{909E8E84-426E-40DD-AFC4-6F175D3DCCD1}">
              <a14:hiddenFill xmlns:a14="http://schemas.microsoft.com/office/drawing/2010/main">
                <a:noFill/>
              </a14:hiddenFill>
            </a:ext>
          </a:extLst>
        </p:spPr>
      </p:cxnSp>
      <p:grpSp>
        <p:nvGrpSpPr>
          <p:cNvPr id="10268" name="Group 57"/>
          <p:cNvGrpSpPr/>
          <p:nvPr/>
        </p:nvGrpSpPr>
        <p:grpSpPr bwMode="auto">
          <a:xfrm>
            <a:off x="3935413" y="2571967"/>
            <a:ext cx="2303462" cy="270331"/>
            <a:chOff x="2412454" y="1931351"/>
            <a:chExt cx="2303462" cy="271195"/>
          </a:xfrm>
        </p:grpSpPr>
        <p:sp>
          <p:nvSpPr>
            <p:cNvPr id="10280" name="Rectangle 14"/>
            <p:cNvSpPr>
              <a:spLocks noChangeArrowheads="1"/>
            </p:cNvSpPr>
            <p:nvPr/>
          </p:nvSpPr>
          <p:spPr bwMode="auto">
            <a:xfrm>
              <a:off x="2412454" y="1931351"/>
              <a:ext cx="1150937" cy="264635"/>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D:192.168.1.1</a:t>
              </a:r>
              <a:endParaRPr kumimoji="1" lang="en-US" altLang="zh-CN" sz="1100" dirty="0">
                <a:latin typeface="+mn-ea"/>
                <a:ea typeface="+mn-ea"/>
              </a:endParaRPr>
            </a:p>
          </p:txBody>
        </p:sp>
        <p:sp>
          <p:nvSpPr>
            <p:cNvPr id="10281" name="Rectangle 15"/>
            <p:cNvSpPr>
              <a:spLocks noChangeArrowheads="1"/>
            </p:cNvSpPr>
            <p:nvPr/>
          </p:nvSpPr>
          <p:spPr bwMode="auto">
            <a:xfrm>
              <a:off x="3563391" y="1937912"/>
              <a:ext cx="1152525" cy="264634"/>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S:100.1.1.1</a:t>
              </a:r>
              <a:endParaRPr kumimoji="1" lang="en-US" altLang="zh-CN" sz="1100" b="1" dirty="0">
                <a:latin typeface="+mn-ea"/>
                <a:ea typeface="+mn-ea"/>
              </a:endParaRPr>
            </a:p>
          </p:txBody>
        </p:sp>
      </p:grpSp>
      <p:grpSp>
        <p:nvGrpSpPr>
          <p:cNvPr id="10269" name="组合 29"/>
          <p:cNvGrpSpPr/>
          <p:nvPr/>
        </p:nvGrpSpPr>
        <p:grpSpPr bwMode="auto">
          <a:xfrm>
            <a:off x="6599238" y="4067836"/>
            <a:ext cx="2305050" cy="272522"/>
            <a:chOff x="4859338" y="2437474"/>
            <a:chExt cx="2305050" cy="272521"/>
          </a:xfrm>
        </p:grpSpPr>
        <p:sp>
          <p:nvSpPr>
            <p:cNvPr id="10278" name="Rectangle 14"/>
            <p:cNvSpPr>
              <a:spLocks noChangeArrowheads="1"/>
            </p:cNvSpPr>
            <p:nvPr/>
          </p:nvSpPr>
          <p:spPr bwMode="auto">
            <a:xfrm>
              <a:off x="4859338" y="2437474"/>
              <a:ext cx="1152525" cy="26379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S:200.10.10.2</a:t>
              </a:r>
              <a:endParaRPr kumimoji="1" lang="en-US" altLang="zh-CN" sz="1100" dirty="0">
                <a:latin typeface="+mn-ea"/>
                <a:ea typeface="+mn-ea"/>
              </a:endParaRPr>
            </a:p>
          </p:txBody>
        </p:sp>
        <p:sp>
          <p:nvSpPr>
            <p:cNvPr id="10279" name="Rectangle 15"/>
            <p:cNvSpPr>
              <a:spLocks noChangeArrowheads="1"/>
            </p:cNvSpPr>
            <p:nvPr/>
          </p:nvSpPr>
          <p:spPr bwMode="auto">
            <a:xfrm>
              <a:off x="6011863" y="2446205"/>
              <a:ext cx="1152525" cy="26379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a:latin typeface="+mn-ea"/>
                  <a:ea typeface="+mn-ea"/>
                </a:rPr>
                <a:t>D:100.1.1.1</a:t>
              </a:r>
              <a:endParaRPr kumimoji="1" lang="en-US" altLang="zh-CN" sz="1100" b="1">
                <a:latin typeface="+mn-ea"/>
                <a:ea typeface="+mn-ea"/>
              </a:endParaRPr>
            </a:p>
          </p:txBody>
        </p:sp>
      </p:grpSp>
      <p:cxnSp>
        <p:nvCxnSpPr>
          <p:cNvPr id="10270" name="直接箭头连接符 29"/>
          <p:cNvCxnSpPr>
            <a:cxnSpLocks noChangeShapeType="1"/>
          </p:cNvCxnSpPr>
          <p:nvPr/>
        </p:nvCxnSpPr>
        <p:spPr bwMode="auto">
          <a:xfrm>
            <a:off x="5880101" y="4513263"/>
            <a:ext cx="1008063" cy="0"/>
          </a:xfrm>
          <a:prstGeom prst="straightConnector1">
            <a:avLst/>
          </a:prstGeom>
          <a:noFill/>
          <a:ln w="28575" algn="ctr">
            <a:solidFill>
              <a:srgbClr val="C00000"/>
            </a:solidFill>
            <a:round/>
            <a:tailEnd type="arrow" w="med" len="med"/>
          </a:ln>
          <a:extLst>
            <a:ext uri="{909E8E84-426E-40DD-AFC4-6F175D3DCCD1}">
              <a14:hiddenFill xmlns:a14="http://schemas.microsoft.com/office/drawing/2010/main">
                <a:noFill/>
              </a14:hiddenFill>
            </a:ext>
          </a:extLst>
        </p:spPr>
      </p:cxnSp>
      <p:grpSp>
        <p:nvGrpSpPr>
          <p:cNvPr id="10271" name="Group 57"/>
          <p:cNvGrpSpPr/>
          <p:nvPr/>
        </p:nvGrpSpPr>
        <p:grpSpPr bwMode="auto">
          <a:xfrm>
            <a:off x="4008438" y="4070573"/>
            <a:ext cx="2303462" cy="270324"/>
            <a:chOff x="2412454" y="1931358"/>
            <a:chExt cx="2303462" cy="271188"/>
          </a:xfrm>
        </p:grpSpPr>
        <p:sp>
          <p:nvSpPr>
            <p:cNvPr id="10276" name="Rectangle 14"/>
            <p:cNvSpPr>
              <a:spLocks noChangeArrowheads="1"/>
            </p:cNvSpPr>
            <p:nvPr/>
          </p:nvSpPr>
          <p:spPr bwMode="auto">
            <a:xfrm>
              <a:off x="2412454" y="1931358"/>
              <a:ext cx="1150937" cy="264635"/>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S:192.168.1.2</a:t>
              </a:r>
              <a:endParaRPr kumimoji="1" lang="en-US" altLang="zh-CN" sz="1100" dirty="0">
                <a:latin typeface="+mn-ea"/>
                <a:ea typeface="+mn-ea"/>
              </a:endParaRPr>
            </a:p>
          </p:txBody>
        </p:sp>
        <p:sp>
          <p:nvSpPr>
            <p:cNvPr id="10277" name="Rectangle 15"/>
            <p:cNvSpPr>
              <a:spLocks noChangeArrowheads="1"/>
            </p:cNvSpPr>
            <p:nvPr/>
          </p:nvSpPr>
          <p:spPr bwMode="auto">
            <a:xfrm>
              <a:off x="3563391" y="1937912"/>
              <a:ext cx="1152525" cy="264634"/>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a:latin typeface="+mn-ea"/>
                  <a:ea typeface="+mn-ea"/>
                </a:rPr>
                <a:t>D:100.1.1.1</a:t>
              </a:r>
              <a:endParaRPr kumimoji="1" lang="en-US" altLang="zh-CN" sz="1100" b="1">
                <a:latin typeface="+mn-ea"/>
                <a:ea typeface="+mn-ea"/>
              </a:endParaRPr>
            </a:p>
          </p:txBody>
        </p:sp>
      </p:grpSp>
      <p:sp>
        <p:nvSpPr>
          <p:cNvPr id="10272" name="矩形 43"/>
          <p:cNvSpPr>
            <a:spLocks noChangeArrowheads="1"/>
          </p:cNvSpPr>
          <p:nvPr/>
        </p:nvSpPr>
        <p:spPr bwMode="auto">
          <a:xfrm>
            <a:off x="2495550" y="299720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mn-ea"/>
                <a:ea typeface="+mn-ea"/>
                <a:cs typeface="Arial" panose="020B0604020202020204" pitchFamily="34" charset="0"/>
              </a:rPr>
              <a:t>192.168.1.1/24</a:t>
            </a:r>
            <a:endParaRPr lang="zh-CN" altLang="en-US" sz="1200" dirty="0">
              <a:latin typeface="+mn-ea"/>
              <a:ea typeface="+mn-ea"/>
              <a:cs typeface="Arial" panose="020B0604020202020204" pitchFamily="34" charset="0"/>
            </a:endParaRPr>
          </a:p>
        </p:txBody>
      </p:sp>
      <p:sp>
        <p:nvSpPr>
          <p:cNvPr id="10273" name="矩形 43"/>
          <p:cNvSpPr>
            <a:spLocks noChangeArrowheads="1"/>
          </p:cNvSpPr>
          <p:nvPr/>
        </p:nvSpPr>
        <p:spPr bwMode="auto">
          <a:xfrm>
            <a:off x="2424113" y="450850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mn-ea"/>
                <a:ea typeface="+mn-ea"/>
                <a:cs typeface="Arial" panose="020B0604020202020204" pitchFamily="34" charset="0"/>
              </a:rPr>
              <a:t>192.168.1.2/24</a:t>
            </a:r>
            <a:endParaRPr lang="zh-CN" altLang="en-US" sz="1200" dirty="0">
              <a:latin typeface="+mn-ea"/>
              <a:ea typeface="+mn-ea"/>
              <a:cs typeface="Arial" panose="020B0604020202020204" pitchFamily="34" charset="0"/>
            </a:endParaRPr>
          </a:p>
        </p:txBody>
      </p:sp>
      <p:sp>
        <p:nvSpPr>
          <p:cNvPr id="10274" name="TextBox 94"/>
          <p:cNvSpPr txBox="1">
            <a:spLocks noChangeArrowheads="1"/>
          </p:cNvSpPr>
          <p:nvPr/>
        </p:nvSpPr>
        <p:spPr bwMode="auto">
          <a:xfrm>
            <a:off x="9013302" y="394408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100.1.1.1/24</a:t>
            </a:r>
            <a:endParaRPr lang="zh-CN" altLang="en-US" sz="1200" dirty="0">
              <a:latin typeface="+mn-ea"/>
              <a:ea typeface="+mn-ea"/>
            </a:endParaRPr>
          </a:p>
        </p:txBody>
      </p:sp>
      <p:sp>
        <p:nvSpPr>
          <p:cNvPr id="10275" name="TextBox 94"/>
          <p:cNvSpPr txBox="1">
            <a:spLocks noChangeArrowheads="1"/>
          </p:cNvSpPr>
          <p:nvPr/>
        </p:nvSpPr>
        <p:spPr bwMode="auto">
          <a:xfrm>
            <a:off x="9237166" y="2767014"/>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C</a:t>
            </a:r>
            <a:endParaRPr lang="zh-CN" altLang="en-US" sz="1200" dirty="0">
              <a:latin typeface="+mn-ea"/>
              <a:ea typeface="+mn-ea"/>
            </a:endParaRPr>
          </a:p>
        </p:txBody>
      </p:sp>
      <p:pic>
        <p:nvPicPr>
          <p:cNvPr id="57" name="图片 56" descr="PC.png"/>
          <p:cNvPicPr>
            <a:picLocks noChangeAspect="1"/>
          </p:cNvPicPr>
          <p:nvPr/>
        </p:nvPicPr>
        <p:blipFill>
          <a:blip r:embed="rId2" cstate="print"/>
          <a:stretch>
            <a:fillRect/>
          </a:stretch>
        </p:blipFill>
        <p:spPr>
          <a:xfrm>
            <a:off x="2575682" y="2344559"/>
            <a:ext cx="823989" cy="632823"/>
          </a:xfrm>
          <a:prstGeom prst="rect">
            <a:avLst/>
          </a:prstGeom>
        </p:spPr>
      </p:pic>
      <p:pic>
        <p:nvPicPr>
          <p:cNvPr id="58" name="图片 57" descr="PC.png"/>
          <p:cNvPicPr>
            <a:picLocks noChangeAspect="1"/>
          </p:cNvPicPr>
          <p:nvPr/>
        </p:nvPicPr>
        <p:blipFill>
          <a:blip r:embed="rId2" cstate="print"/>
          <a:stretch>
            <a:fillRect/>
          </a:stretch>
        </p:blipFill>
        <p:spPr>
          <a:xfrm>
            <a:off x="2570086" y="3830144"/>
            <a:ext cx="823989" cy="632823"/>
          </a:xfrm>
          <a:prstGeom prst="rect">
            <a:avLst/>
          </a:prstGeom>
        </p:spPr>
      </p:pic>
      <p:pic>
        <p:nvPicPr>
          <p:cNvPr id="59" name="图片 58" descr="接入交换机.png"/>
          <p:cNvPicPr>
            <a:picLocks noChangeAspect="1"/>
          </p:cNvPicPr>
          <p:nvPr/>
        </p:nvPicPr>
        <p:blipFill>
          <a:blip r:embed="rId3" cstate="print"/>
          <a:stretch>
            <a:fillRect/>
          </a:stretch>
        </p:blipFill>
        <p:spPr>
          <a:xfrm>
            <a:off x="4469417" y="3195076"/>
            <a:ext cx="739725" cy="605229"/>
          </a:xfrm>
          <a:prstGeom prst="rect">
            <a:avLst/>
          </a:prstGeom>
        </p:spPr>
      </p:pic>
      <p:pic>
        <p:nvPicPr>
          <p:cNvPr id="60" name="图片 59"/>
          <p:cNvPicPr/>
          <p:nvPr/>
        </p:nvPicPr>
        <p:blipFill>
          <a:blip r:embed="rId4" cstate="print">
            <a:extLst>
              <a:ext uri="{28A0092B-C50C-407E-A947-70E740481C1C}">
                <a14:useLocalDpi xmlns:a14="http://schemas.microsoft.com/office/drawing/2010/main" val="0"/>
              </a:ext>
            </a:extLst>
          </a:blip>
          <a:stretch>
            <a:fillRect/>
          </a:stretch>
        </p:blipFill>
        <p:spPr>
          <a:xfrm>
            <a:off x="6015214" y="3234536"/>
            <a:ext cx="735511" cy="539766"/>
          </a:xfrm>
          <a:prstGeom prst="rect">
            <a:avLst/>
          </a:prstGeom>
        </p:spPr>
      </p:pic>
      <p:pic>
        <p:nvPicPr>
          <p:cNvPr id="61" name="图片 60" descr="internet-蓝.png"/>
          <p:cNvPicPr>
            <a:picLocks noChangeAspect="1"/>
          </p:cNvPicPr>
          <p:nvPr/>
        </p:nvPicPr>
        <p:blipFill>
          <a:blip r:embed="rId5" cstate="print"/>
          <a:stretch>
            <a:fillRect/>
          </a:stretch>
        </p:blipFill>
        <p:spPr>
          <a:xfrm>
            <a:off x="7768540" y="3144375"/>
            <a:ext cx="1521846" cy="772452"/>
          </a:xfrm>
          <a:prstGeom prst="rect">
            <a:avLst/>
          </a:prstGeom>
        </p:spPr>
      </p:pic>
      <p:pic>
        <p:nvPicPr>
          <p:cNvPr id="62" name="图片 61" descr="PC.png"/>
          <p:cNvPicPr>
            <a:picLocks noChangeAspect="1"/>
          </p:cNvPicPr>
          <p:nvPr/>
        </p:nvPicPr>
        <p:blipFill>
          <a:blip r:embed="rId2" cstate="print"/>
          <a:stretch>
            <a:fillRect/>
          </a:stretch>
        </p:blipFill>
        <p:spPr>
          <a:xfrm>
            <a:off x="9209991" y="3196163"/>
            <a:ext cx="823989" cy="63282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266" name="标题 9"/>
          <p:cNvSpPr>
            <a:spLocks noGrp="1"/>
          </p:cNvSpPr>
          <p:nvPr>
            <p:ph type="title"/>
          </p:nvPr>
        </p:nvSpPr>
        <p:spPr/>
        <p:txBody>
          <a:bodyPr/>
          <a:lstStyle/>
          <a:p>
            <a:r>
              <a:rPr lang="zh-CN" altLang="en-US"/>
              <a:t>动态</a:t>
            </a:r>
            <a:r>
              <a:rPr lang="en-US" altLang="zh-CN"/>
              <a:t>NAT</a:t>
            </a:r>
            <a:endParaRPr lang="zh-CN" altLang="en-US" dirty="0"/>
          </a:p>
        </p:txBody>
      </p:sp>
      <p:sp>
        <p:nvSpPr>
          <p:cNvPr id="4" name="文本占位符 3"/>
          <p:cNvSpPr>
            <a:spLocks noGrp="1"/>
          </p:cNvSpPr>
          <p:nvPr>
            <p:ph type="body" sz="quarter" idx="10"/>
          </p:nvPr>
        </p:nvSpPr>
        <p:spPr>
          <a:xfrm>
            <a:off x="865930" y="1088993"/>
            <a:ext cx="10560048" cy="4680000"/>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solidFill>
                  <a:schemeClr val="tx1">
                    <a:lumMod val="65000"/>
                    <a:lumOff val="35000"/>
                  </a:schemeClr>
                </a:solidFill>
              </a:rPr>
              <a:t>动态</a:t>
            </a:r>
            <a:r>
              <a:rPr lang="en-US" altLang="zh-CN" dirty="0">
                <a:solidFill>
                  <a:schemeClr val="tx1">
                    <a:lumMod val="65000"/>
                    <a:lumOff val="35000"/>
                  </a:schemeClr>
                </a:solidFill>
              </a:rPr>
              <a:t>NAT</a:t>
            </a:r>
            <a:r>
              <a:rPr lang="zh-CN" altLang="en-US" dirty="0">
                <a:solidFill>
                  <a:schemeClr val="tx1">
                    <a:lumMod val="65000"/>
                    <a:lumOff val="35000"/>
                  </a:schemeClr>
                </a:solidFill>
              </a:rPr>
              <a:t>基于地址池来实现私有地址和公有</a:t>
            </a:r>
            <a:r>
              <a:rPr lang="zh-CN" altLang="en-US" dirty="0"/>
              <a:t>地址的转换。</a:t>
            </a:r>
            <a:endParaRPr lang="en-US" altLang="zh-CN" dirty="0"/>
          </a:p>
          <a:p>
            <a:endParaRPr lang="zh-CN" altLang="en-US" dirty="0"/>
          </a:p>
        </p:txBody>
      </p:sp>
      <p:graphicFrame>
        <p:nvGraphicFramePr>
          <p:cNvPr id="37" name="表格 8"/>
          <p:cNvGraphicFramePr>
            <a:graphicFrameLocks noGrp="1"/>
          </p:cNvGraphicFramePr>
          <p:nvPr/>
        </p:nvGraphicFramePr>
        <p:xfrm>
          <a:off x="6059401" y="3569569"/>
          <a:ext cx="1728787" cy="1371599"/>
        </p:xfrm>
        <a:graphic>
          <a:graphicData uri="http://schemas.openxmlformats.org/drawingml/2006/table">
            <a:tbl>
              <a:tblPr firstRow="1" bandCol="1">
                <a:tableStyleId>{5C22544A-7EE6-4342-B048-85BDC9FD1C3A}</a:tableStyleId>
              </a:tblPr>
              <a:tblGrid>
                <a:gridCol w="1728787"/>
              </a:tblGrid>
              <a:tr h="36799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200.10.10.0/24</a:t>
                      </a:r>
                      <a:endParaRPr lang="zh-CN" altLang="en-US" sz="1600" b="0"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txBody>
                  <a:tcPr marL="91471" marR="91471" marT="45737" marB="4573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r>
              <a:tr h="334536">
                <a:tc>
                  <a:txBody>
                    <a:bodyPr/>
                    <a:lstStyle/>
                    <a:p>
                      <a:pPr marL="0" algn="ctr" defTabSz="914400" rtl="0" eaLnBrk="1" latinLnBrk="0" hangingPunct="1"/>
                      <a:r>
                        <a:rPr lang="en-US" altLang="zh-CN"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200.10.10.1</a:t>
                      </a:r>
                      <a:endPar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71" marR="91471" marT="45737" marB="4573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4536">
                <a:tc>
                  <a:txBody>
                    <a:bodyPr/>
                    <a:lstStyle/>
                    <a:p>
                      <a:pPr marL="0" algn="ctr" defTabSz="914400" rtl="0" eaLnBrk="1" latinLnBrk="0" hangingPunct="1"/>
                      <a:r>
                        <a:rPr lang="en-US" altLang="zh-CN"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200.10.10.2</a:t>
                      </a:r>
                      <a:endPar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71" marR="91471" marT="45737" marB="4573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4536">
                <a:tc>
                  <a:txBody>
                    <a:bodyPr/>
                    <a:lstStyle/>
                    <a:p>
                      <a:pPr marL="0" algn="ctr" defTabSz="914400" rtl="0" eaLnBrk="1" latinLnBrk="0" hangingPunct="1"/>
                      <a:r>
                        <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71" marR="91471" marT="45737" marB="4573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11280" name="Rectangle 14"/>
          <p:cNvSpPr>
            <a:spLocks noChangeArrowheads="1"/>
          </p:cNvSpPr>
          <p:nvPr/>
        </p:nvSpPr>
        <p:spPr bwMode="auto">
          <a:xfrm>
            <a:off x="6378575" y="1624965"/>
            <a:ext cx="1230630"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S:200.10.10.1</a:t>
            </a:r>
            <a:endParaRPr kumimoji="1" lang="en-US" altLang="zh-CN" sz="1200" dirty="0">
              <a:latin typeface="+mn-ea"/>
              <a:ea typeface="+mn-ea"/>
            </a:endParaRPr>
          </a:p>
        </p:txBody>
      </p:sp>
      <p:sp>
        <p:nvSpPr>
          <p:cNvPr id="11281" name="Rectangle 15"/>
          <p:cNvSpPr>
            <a:spLocks noChangeArrowheads="1"/>
          </p:cNvSpPr>
          <p:nvPr/>
        </p:nvSpPr>
        <p:spPr bwMode="auto">
          <a:xfrm>
            <a:off x="7608889" y="1628775"/>
            <a:ext cx="1152525"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D:100.1.1.1</a:t>
            </a:r>
            <a:endParaRPr kumimoji="1" lang="en-US" altLang="zh-CN" sz="1200" b="1" dirty="0">
              <a:latin typeface="+mn-ea"/>
              <a:ea typeface="+mn-ea"/>
            </a:endParaRPr>
          </a:p>
        </p:txBody>
      </p:sp>
      <p:sp>
        <p:nvSpPr>
          <p:cNvPr id="11282" name="Rectangle 14"/>
          <p:cNvSpPr>
            <a:spLocks noChangeArrowheads="1"/>
          </p:cNvSpPr>
          <p:nvPr/>
        </p:nvSpPr>
        <p:spPr bwMode="auto">
          <a:xfrm>
            <a:off x="3863976" y="2062163"/>
            <a:ext cx="1152525" cy="277812"/>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S:192.168.1.2</a:t>
            </a:r>
            <a:endParaRPr kumimoji="1" lang="en-US" altLang="zh-CN" sz="1200" dirty="0">
              <a:latin typeface="+mn-ea"/>
              <a:ea typeface="+mn-ea"/>
            </a:endParaRPr>
          </a:p>
        </p:txBody>
      </p:sp>
      <p:sp>
        <p:nvSpPr>
          <p:cNvPr id="11283" name="Rectangle 15"/>
          <p:cNvSpPr>
            <a:spLocks noChangeArrowheads="1"/>
          </p:cNvSpPr>
          <p:nvPr/>
        </p:nvSpPr>
        <p:spPr bwMode="auto">
          <a:xfrm>
            <a:off x="5016501" y="2062163"/>
            <a:ext cx="1152525" cy="277812"/>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D:100.1.1.1</a:t>
            </a:r>
            <a:endParaRPr kumimoji="1" lang="en-US" altLang="zh-CN" sz="1200" b="1" dirty="0">
              <a:latin typeface="+mn-ea"/>
              <a:ea typeface="+mn-ea"/>
            </a:endParaRPr>
          </a:p>
        </p:txBody>
      </p:sp>
      <p:sp>
        <p:nvSpPr>
          <p:cNvPr id="11284" name="Rectangle 14"/>
          <p:cNvSpPr>
            <a:spLocks noChangeArrowheads="1"/>
          </p:cNvSpPr>
          <p:nvPr/>
        </p:nvSpPr>
        <p:spPr bwMode="auto">
          <a:xfrm>
            <a:off x="7604125" y="2062163"/>
            <a:ext cx="1150938" cy="277812"/>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D:100.1.1.1</a:t>
            </a:r>
            <a:endParaRPr kumimoji="1" lang="en-US" altLang="zh-CN" sz="1200" dirty="0">
              <a:latin typeface="+mn-ea"/>
              <a:ea typeface="+mn-ea"/>
            </a:endParaRPr>
          </a:p>
        </p:txBody>
      </p:sp>
      <p:sp>
        <p:nvSpPr>
          <p:cNvPr id="11285" name="Rectangle 15"/>
          <p:cNvSpPr>
            <a:spLocks noChangeArrowheads="1"/>
          </p:cNvSpPr>
          <p:nvPr/>
        </p:nvSpPr>
        <p:spPr bwMode="auto">
          <a:xfrm>
            <a:off x="6456364" y="2062163"/>
            <a:ext cx="1152525" cy="277812"/>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S:200.10.10.2</a:t>
            </a:r>
            <a:endParaRPr kumimoji="1" lang="en-US" altLang="zh-CN" sz="1200" b="1" dirty="0">
              <a:latin typeface="+mn-ea"/>
              <a:ea typeface="+mn-ea"/>
            </a:endParaRPr>
          </a:p>
        </p:txBody>
      </p:sp>
      <p:sp>
        <p:nvSpPr>
          <p:cNvPr id="11286" name="Line 3"/>
          <p:cNvSpPr>
            <a:spLocks noChangeShapeType="1"/>
          </p:cNvSpPr>
          <p:nvPr/>
        </p:nvSpPr>
        <p:spPr bwMode="auto">
          <a:xfrm flipH="1" flipV="1">
            <a:off x="3159126" y="2184401"/>
            <a:ext cx="1584325"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cxnSp>
        <p:nvCxnSpPr>
          <p:cNvPr id="11287" name="直接箭头连接符 29"/>
          <p:cNvCxnSpPr>
            <a:cxnSpLocks noChangeShapeType="1"/>
          </p:cNvCxnSpPr>
          <p:nvPr/>
        </p:nvCxnSpPr>
        <p:spPr bwMode="auto">
          <a:xfrm>
            <a:off x="5834063" y="2503488"/>
            <a:ext cx="1008062" cy="0"/>
          </a:xfrm>
          <a:prstGeom prst="straightConnector1">
            <a:avLst/>
          </a:prstGeom>
          <a:noFill/>
          <a:ln w="28575" algn="ctr">
            <a:solidFill>
              <a:srgbClr val="C00000"/>
            </a:solidFill>
            <a:round/>
            <a:tailEnd type="arrow" w="med" len="med"/>
          </a:ln>
          <a:extLst>
            <a:ext uri="{909E8E84-426E-40DD-AFC4-6F175D3DCCD1}">
              <a14:hiddenFill xmlns:a14="http://schemas.microsoft.com/office/drawing/2010/main">
                <a:noFill/>
              </a14:hiddenFill>
            </a:ext>
          </a:extLst>
        </p:spPr>
      </p:cxnSp>
      <p:sp>
        <p:nvSpPr>
          <p:cNvPr id="11288" name="TextBox 94"/>
          <p:cNvSpPr txBox="1">
            <a:spLocks noChangeArrowheads="1"/>
          </p:cNvSpPr>
          <p:nvPr/>
        </p:nvSpPr>
        <p:spPr bwMode="auto">
          <a:xfrm>
            <a:off x="4549775" y="2863851"/>
            <a:ext cx="528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1289" name="Line 3"/>
          <p:cNvSpPr>
            <a:spLocks noChangeShapeType="1"/>
          </p:cNvSpPr>
          <p:nvPr/>
        </p:nvSpPr>
        <p:spPr bwMode="auto">
          <a:xfrm flipV="1">
            <a:off x="3216275" y="2997201"/>
            <a:ext cx="1582738"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pic>
        <p:nvPicPr>
          <p:cNvPr id="11290"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297973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2" name="Line 6"/>
          <p:cNvSpPr>
            <a:spLocks noChangeShapeType="1"/>
          </p:cNvSpPr>
          <p:nvPr/>
        </p:nvSpPr>
        <p:spPr bwMode="auto">
          <a:xfrm flipH="1">
            <a:off x="4872039" y="3052763"/>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1295" name="TextBox 94"/>
          <p:cNvSpPr txBox="1">
            <a:spLocks noChangeArrowheads="1"/>
          </p:cNvSpPr>
          <p:nvPr/>
        </p:nvSpPr>
        <p:spPr bwMode="auto">
          <a:xfrm>
            <a:off x="4549775" y="2501901"/>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SWA</a:t>
            </a:r>
            <a:endParaRPr lang="zh-CN" altLang="en-US" sz="1200" dirty="0">
              <a:latin typeface="+mn-ea"/>
              <a:ea typeface="+mn-ea"/>
            </a:endParaRPr>
          </a:p>
        </p:txBody>
      </p:sp>
      <p:sp>
        <p:nvSpPr>
          <p:cNvPr id="11296" name="TextBox 94"/>
          <p:cNvSpPr txBox="1">
            <a:spLocks noChangeArrowheads="1"/>
          </p:cNvSpPr>
          <p:nvPr/>
        </p:nvSpPr>
        <p:spPr bwMode="auto">
          <a:xfrm>
            <a:off x="6124575" y="2516189"/>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RTA</a:t>
            </a:r>
            <a:endParaRPr lang="zh-CN" altLang="en-US" sz="1200" dirty="0">
              <a:latin typeface="+mn-ea"/>
              <a:ea typeface="+mn-ea"/>
            </a:endParaRPr>
          </a:p>
        </p:txBody>
      </p:sp>
      <p:sp>
        <p:nvSpPr>
          <p:cNvPr id="11300" name="Rectangle 14"/>
          <p:cNvSpPr>
            <a:spLocks noChangeArrowheads="1"/>
          </p:cNvSpPr>
          <p:nvPr/>
        </p:nvSpPr>
        <p:spPr bwMode="auto">
          <a:xfrm>
            <a:off x="3756660" y="1629410"/>
            <a:ext cx="1258570"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S:192.168.1.1</a:t>
            </a:r>
            <a:endParaRPr kumimoji="1" lang="en-US" altLang="zh-CN" sz="1200" dirty="0">
              <a:latin typeface="+mn-ea"/>
              <a:ea typeface="+mn-ea"/>
            </a:endParaRPr>
          </a:p>
        </p:txBody>
      </p:sp>
      <p:sp>
        <p:nvSpPr>
          <p:cNvPr id="11301" name="Rectangle 15"/>
          <p:cNvSpPr>
            <a:spLocks noChangeArrowheads="1"/>
          </p:cNvSpPr>
          <p:nvPr/>
        </p:nvSpPr>
        <p:spPr bwMode="auto">
          <a:xfrm>
            <a:off x="5014914" y="1639019"/>
            <a:ext cx="1152525" cy="277813"/>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D:100.1.1.1</a:t>
            </a:r>
            <a:endParaRPr kumimoji="1" lang="en-US" altLang="zh-CN" sz="1200" b="1" dirty="0">
              <a:latin typeface="+mn-ea"/>
              <a:ea typeface="+mn-ea"/>
            </a:endParaRPr>
          </a:p>
        </p:txBody>
      </p:sp>
      <p:sp>
        <p:nvSpPr>
          <p:cNvPr id="11303" name="TextBox 94"/>
          <p:cNvSpPr txBox="1">
            <a:spLocks noChangeArrowheads="1"/>
          </p:cNvSpPr>
          <p:nvPr/>
        </p:nvSpPr>
        <p:spPr bwMode="auto">
          <a:xfrm>
            <a:off x="2678113" y="1544638"/>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A</a:t>
            </a:r>
            <a:endParaRPr lang="zh-CN" altLang="en-US" sz="1200">
              <a:latin typeface="+mn-ea"/>
              <a:ea typeface="+mn-ea"/>
            </a:endParaRPr>
          </a:p>
        </p:txBody>
      </p:sp>
      <p:sp>
        <p:nvSpPr>
          <p:cNvPr id="11304" name="TextBox 94"/>
          <p:cNvSpPr txBox="1">
            <a:spLocks noChangeArrowheads="1"/>
          </p:cNvSpPr>
          <p:nvPr/>
        </p:nvSpPr>
        <p:spPr bwMode="auto">
          <a:xfrm>
            <a:off x="2695576" y="3051176"/>
            <a:ext cx="593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B</a:t>
            </a:r>
            <a:endParaRPr lang="zh-CN" altLang="en-US" sz="1200">
              <a:latin typeface="+mn-ea"/>
              <a:ea typeface="+mn-ea"/>
            </a:endParaRPr>
          </a:p>
        </p:txBody>
      </p:sp>
      <p:sp>
        <p:nvSpPr>
          <p:cNvPr id="11305" name="矩形 43"/>
          <p:cNvSpPr>
            <a:spLocks noChangeArrowheads="1"/>
          </p:cNvSpPr>
          <p:nvPr/>
        </p:nvSpPr>
        <p:spPr bwMode="auto">
          <a:xfrm>
            <a:off x="2495550" y="253365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mn-ea"/>
                <a:ea typeface="+mn-ea"/>
                <a:cs typeface="Arial" panose="020B0604020202020204" pitchFamily="34" charset="0"/>
              </a:rPr>
              <a:t>192.168.1.1/24</a:t>
            </a:r>
            <a:endParaRPr lang="zh-CN" altLang="en-US" sz="1200">
              <a:latin typeface="+mn-ea"/>
              <a:ea typeface="+mn-ea"/>
              <a:cs typeface="Arial" panose="020B0604020202020204" pitchFamily="34" charset="0"/>
            </a:endParaRPr>
          </a:p>
        </p:txBody>
      </p:sp>
      <p:sp>
        <p:nvSpPr>
          <p:cNvPr id="11306" name="矩形 43"/>
          <p:cNvSpPr>
            <a:spLocks noChangeArrowheads="1"/>
          </p:cNvSpPr>
          <p:nvPr/>
        </p:nvSpPr>
        <p:spPr bwMode="auto">
          <a:xfrm>
            <a:off x="2424113" y="404495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mn-ea"/>
                <a:ea typeface="+mn-ea"/>
                <a:cs typeface="Arial" panose="020B0604020202020204" pitchFamily="34" charset="0"/>
              </a:rPr>
              <a:t>192.168.1.2/24</a:t>
            </a:r>
            <a:endParaRPr lang="zh-CN" altLang="en-US" sz="1200" dirty="0">
              <a:latin typeface="+mn-ea"/>
              <a:ea typeface="+mn-ea"/>
              <a:cs typeface="Arial" panose="020B0604020202020204" pitchFamily="34" charset="0"/>
            </a:endParaRPr>
          </a:p>
        </p:txBody>
      </p:sp>
      <p:sp>
        <p:nvSpPr>
          <p:cNvPr id="11307" name="TextBox 94"/>
          <p:cNvSpPr txBox="1">
            <a:spLocks noChangeArrowheads="1"/>
          </p:cNvSpPr>
          <p:nvPr/>
        </p:nvSpPr>
        <p:spPr bwMode="auto">
          <a:xfrm>
            <a:off x="8789989" y="350043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100.1.1.1/24</a:t>
            </a:r>
            <a:endParaRPr lang="zh-CN" altLang="en-US" sz="1200" dirty="0">
              <a:latin typeface="+mn-ea"/>
              <a:ea typeface="+mn-ea"/>
            </a:endParaRPr>
          </a:p>
        </p:txBody>
      </p:sp>
      <p:sp>
        <p:nvSpPr>
          <p:cNvPr id="11308" name="TextBox 94"/>
          <p:cNvSpPr txBox="1">
            <a:spLocks noChangeArrowheads="1"/>
          </p:cNvSpPr>
          <p:nvPr/>
        </p:nvSpPr>
        <p:spPr bwMode="auto">
          <a:xfrm>
            <a:off x="9120188" y="2420939"/>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C</a:t>
            </a:r>
            <a:endParaRPr lang="zh-CN" altLang="en-US" sz="1200" dirty="0">
              <a:latin typeface="+mn-ea"/>
              <a:ea typeface="+mn-ea"/>
            </a:endParaRPr>
          </a:p>
        </p:txBody>
      </p:sp>
      <p:pic>
        <p:nvPicPr>
          <p:cNvPr id="41" name="图片 40" descr="PC.png"/>
          <p:cNvPicPr>
            <a:picLocks noChangeAspect="1"/>
          </p:cNvPicPr>
          <p:nvPr/>
        </p:nvPicPr>
        <p:blipFill>
          <a:blip r:embed="rId2" cstate="print"/>
          <a:stretch>
            <a:fillRect/>
          </a:stretch>
        </p:blipFill>
        <p:spPr>
          <a:xfrm>
            <a:off x="2600707" y="3357563"/>
            <a:ext cx="783461" cy="601697"/>
          </a:xfrm>
          <a:prstGeom prst="rect">
            <a:avLst/>
          </a:prstGeom>
        </p:spPr>
      </p:pic>
      <p:pic>
        <p:nvPicPr>
          <p:cNvPr id="42" name="图片 41" descr="PC.png"/>
          <p:cNvPicPr>
            <a:picLocks noChangeAspect="1"/>
          </p:cNvPicPr>
          <p:nvPr/>
        </p:nvPicPr>
        <p:blipFill>
          <a:blip r:embed="rId2" cstate="print"/>
          <a:stretch>
            <a:fillRect/>
          </a:stretch>
        </p:blipFill>
        <p:spPr>
          <a:xfrm>
            <a:off x="2570490" y="1853390"/>
            <a:ext cx="783461" cy="601697"/>
          </a:xfrm>
          <a:prstGeom prst="rect">
            <a:avLst/>
          </a:prstGeom>
        </p:spPr>
      </p:pic>
      <p:pic>
        <p:nvPicPr>
          <p:cNvPr id="43" name="图片 42"/>
          <p:cNvPicPr/>
          <p:nvPr/>
        </p:nvPicPr>
        <p:blipFill>
          <a:blip r:embed="rId3" cstate="print">
            <a:extLst>
              <a:ext uri="{28A0092B-C50C-407E-A947-70E740481C1C}">
                <a14:useLocalDpi xmlns:a14="http://schemas.microsoft.com/office/drawing/2010/main" val="0"/>
              </a:ext>
            </a:extLst>
          </a:blip>
          <a:stretch>
            <a:fillRect/>
          </a:stretch>
        </p:blipFill>
        <p:spPr>
          <a:xfrm>
            <a:off x="6025487" y="2792414"/>
            <a:ext cx="735511" cy="539766"/>
          </a:xfrm>
          <a:prstGeom prst="rect">
            <a:avLst/>
          </a:prstGeom>
        </p:spPr>
      </p:pic>
      <p:pic>
        <p:nvPicPr>
          <p:cNvPr id="44" name="图片 43" descr="接入交换机.png"/>
          <p:cNvPicPr>
            <a:picLocks noChangeAspect="1"/>
          </p:cNvPicPr>
          <p:nvPr/>
        </p:nvPicPr>
        <p:blipFill>
          <a:blip r:embed="rId4" cstate="print"/>
          <a:stretch>
            <a:fillRect/>
          </a:stretch>
        </p:blipFill>
        <p:spPr>
          <a:xfrm>
            <a:off x="4511273" y="2765803"/>
            <a:ext cx="726470" cy="594385"/>
          </a:xfrm>
          <a:prstGeom prst="rect">
            <a:avLst/>
          </a:prstGeom>
        </p:spPr>
      </p:pic>
      <p:pic>
        <p:nvPicPr>
          <p:cNvPr id="45" name="图片 44" descr="internet-蓝.png"/>
          <p:cNvPicPr>
            <a:picLocks noChangeAspect="1"/>
          </p:cNvPicPr>
          <p:nvPr/>
        </p:nvPicPr>
        <p:blipFill>
          <a:blip r:embed="rId5" cstate="print"/>
          <a:stretch>
            <a:fillRect/>
          </a:stretch>
        </p:blipFill>
        <p:spPr>
          <a:xfrm>
            <a:off x="7808560" y="2702985"/>
            <a:ext cx="1430357" cy="726015"/>
          </a:xfrm>
          <a:prstGeom prst="rect">
            <a:avLst/>
          </a:prstGeom>
        </p:spPr>
      </p:pic>
      <p:pic>
        <p:nvPicPr>
          <p:cNvPr id="46" name="图片 45" descr="PC.png"/>
          <p:cNvPicPr>
            <a:picLocks noChangeAspect="1"/>
          </p:cNvPicPr>
          <p:nvPr/>
        </p:nvPicPr>
        <p:blipFill>
          <a:blip r:embed="rId2" cstate="print"/>
          <a:stretch>
            <a:fillRect/>
          </a:stretch>
        </p:blipFill>
        <p:spPr>
          <a:xfrm>
            <a:off x="9120188" y="2775040"/>
            <a:ext cx="783461" cy="6016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290" name="标题 9"/>
          <p:cNvSpPr>
            <a:spLocks noGrp="1"/>
          </p:cNvSpPr>
          <p:nvPr>
            <p:ph type="title"/>
          </p:nvPr>
        </p:nvSpPr>
        <p:spPr>
          <a:xfrm>
            <a:off x="1641155" y="381825"/>
            <a:ext cx="9831600" cy="640800"/>
          </a:xfrm>
        </p:spPr>
        <p:txBody>
          <a:bodyPr/>
          <a:lstStyle/>
          <a:p>
            <a:r>
              <a:rPr lang="en-US" altLang="zh-CN">
                <a:latin typeface="微软雅黑" panose="020B0503020204020204" pitchFamily="34" charset="-122"/>
                <a:ea typeface="微软雅黑" panose="020B0503020204020204" pitchFamily="34" charset="-122"/>
              </a:rPr>
              <a:t>NAPT</a:t>
            </a:r>
            <a:endParaRPr lang="zh-CN" altLang="en-US">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0"/>
          </p:nvPr>
        </p:nvSpPr>
        <p:spPr>
          <a:xfrm>
            <a:off x="912285" y="1701328"/>
            <a:ext cx="10560048" cy="4680000"/>
          </a:xfrm>
        </p:spPr>
        <p:txBody>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网络地址端口转换</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NAPT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允许多个内部地址映射到同一个公有地址的</a:t>
            </a:r>
            <a:r>
              <a:rPr lang="zh-CN" altLang="en-US" dirty="0">
                <a:latin typeface="微软雅黑" panose="020B0503020204020204" pitchFamily="34" charset="-122"/>
                <a:ea typeface="微软雅黑" panose="020B0503020204020204" pitchFamily="34" charset="-122"/>
              </a:rPr>
              <a:t>不同端口。</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aphicFrame>
        <p:nvGraphicFramePr>
          <p:cNvPr id="37" name="表格 8"/>
          <p:cNvGraphicFramePr>
            <a:graphicFrameLocks noGrp="1"/>
          </p:cNvGraphicFramePr>
          <p:nvPr/>
        </p:nvGraphicFramePr>
        <p:xfrm>
          <a:off x="6240463" y="3727588"/>
          <a:ext cx="2087562" cy="1249584"/>
        </p:xfrm>
        <a:graphic>
          <a:graphicData uri="http://schemas.openxmlformats.org/drawingml/2006/table">
            <a:tbl>
              <a:tblPr firstRow="1" bandCol="1">
                <a:tableStyleId>{5C22544A-7EE6-4342-B048-85BDC9FD1C3A}</a:tableStyleId>
              </a:tblPr>
              <a:tblGrid>
                <a:gridCol w="2087562"/>
              </a:tblGrid>
              <a:tr h="3351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200.10.10.0/24</a:t>
                      </a:r>
                      <a:endParaRPr lang="zh-CN" altLang="en-US" sz="1600" b="0"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txBody>
                  <a:tcPr marL="91411" marR="91411" marT="45708" marB="457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r>
              <a:tr h="304722">
                <a:tc>
                  <a:txBody>
                    <a:bodyPr/>
                    <a:lstStyle/>
                    <a:p>
                      <a:pPr marL="0" algn="ctr" defTabSz="914400" rtl="0" eaLnBrk="1" latinLnBrk="0" hangingPunct="1"/>
                      <a:r>
                        <a:rPr lang="en-US" altLang="zh-CN"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200.10.10.1</a:t>
                      </a:r>
                      <a:r>
                        <a:rPr lang="zh-CN" altLang="en-US"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2843</a:t>
                      </a:r>
                      <a:endPar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11" marR="91411" marT="45708" marB="457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722">
                <a:tc>
                  <a:txBody>
                    <a:bodyPr/>
                    <a:lstStyle/>
                    <a:p>
                      <a:pPr marL="0" algn="ctr" defTabSz="914400" rtl="0" eaLnBrk="1" latinLnBrk="0" hangingPunct="1"/>
                      <a:r>
                        <a:rPr lang="en-US" altLang="zh-CN"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200.10.10.1</a:t>
                      </a:r>
                      <a:r>
                        <a:rPr lang="zh-CN" altLang="en-US"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2844</a:t>
                      </a:r>
                      <a:endPar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11" marR="91411" marT="45708" marB="457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722">
                <a:tc>
                  <a:txBody>
                    <a:bodyPr/>
                    <a:lstStyle/>
                    <a:p>
                      <a:pPr marL="0" algn="ctr" defTabSz="914400" rtl="0" eaLnBrk="1" latinLnBrk="0" hangingPunct="1"/>
                      <a:r>
                        <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11" marR="91411" marT="45708" marB="457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12304" name="Line 3"/>
          <p:cNvSpPr>
            <a:spLocks noChangeShapeType="1"/>
          </p:cNvSpPr>
          <p:nvPr/>
        </p:nvSpPr>
        <p:spPr bwMode="auto">
          <a:xfrm flipH="1" flipV="1">
            <a:off x="2927350" y="2205039"/>
            <a:ext cx="1816100" cy="70008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cxnSp>
        <p:nvCxnSpPr>
          <p:cNvPr id="12305" name="直接箭头连接符 29"/>
          <p:cNvCxnSpPr>
            <a:cxnSpLocks noChangeShapeType="1"/>
          </p:cNvCxnSpPr>
          <p:nvPr/>
        </p:nvCxnSpPr>
        <p:spPr bwMode="auto">
          <a:xfrm>
            <a:off x="5834063" y="2492375"/>
            <a:ext cx="1008062" cy="0"/>
          </a:xfrm>
          <a:prstGeom prst="straightConnector1">
            <a:avLst/>
          </a:prstGeom>
          <a:noFill/>
          <a:ln w="28575" algn="ctr">
            <a:solidFill>
              <a:srgbClr val="C00000"/>
            </a:solidFill>
            <a:round/>
            <a:tailEnd type="arrow" w="med" len="med"/>
          </a:ln>
          <a:extLst>
            <a:ext uri="{909E8E84-426E-40DD-AFC4-6F175D3DCCD1}">
              <a14:hiddenFill xmlns:a14="http://schemas.microsoft.com/office/drawing/2010/main">
                <a:noFill/>
              </a14:hiddenFill>
            </a:ext>
          </a:extLst>
        </p:spPr>
      </p:cxnSp>
      <p:sp>
        <p:nvSpPr>
          <p:cNvPr id="12306" name="TextBox 94"/>
          <p:cNvSpPr txBox="1">
            <a:spLocks noChangeArrowheads="1"/>
          </p:cNvSpPr>
          <p:nvPr/>
        </p:nvSpPr>
        <p:spPr bwMode="auto">
          <a:xfrm>
            <a:off x="4549775" y="2863851"/>
            <a:ext cx="528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SWA</a:t>
            </a:r>
            <a:endParaRPr lang="zh-CN" altLang="en-US" sz="1200">
              <a:latin typeface="微软雅黑" panose="020B0503020204020204" pitchFamily="34" charset="-122"/>
              <a:ea typeface="微软雅黑" panose="020B0503020204020204" pitchFamily="34" charset="-122"/>
            </a:endParaRPr>
          </a:p>
        </p:txBody>
      </p:sp>
      <p:sp>
        <p:nvSpPr>
          <p:cNvPr id="12307" name="Line 3"/>
          <p:cNvSpPr>
            <a:spLocks noChangeShapeType="1"/>
          </p:cNvSpPr>
          <p:nvPr/>
        </p:nvSpPr>
        <p:spPr bwMode="auto">
          <a:xfrm flipV="1">
            <a:off x="3000375" y="2997200"/>
            <a:ext cx="1798638" cy="863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pic>
        <p:nvPicPr>
          <p:cNvPr id="12308"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297973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0" name="Line 6"/>
          <p:cNvSpPr>
            <a:spLocks noChangeShapeType="1"/>
          </p:cNvSpPr>
          <p:nvPr/>
        </p:nvSpPr>
        <p:spPr bwMode="auto">
          <a:xfrm flipH="1">
            <a:off x="4872039" y="3052763"/>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2313" name="TextBox 94"/>
          <p:cNvSpPr txBox="1">
            <a:spLocks noChangeArrowheads="1"/>
          </p:cNvSpPr>
          <p:nvPr/>
        </p:nvSpPr>
        <p:spPr bwMode="auto">
          <a:xfrm>
            <a:off x="4549775" y="2501901"/>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SWA</a:t>
            </a:r>
            <a:endParaRPr lang="zh-CN" altLang="en-US" sz="1200" dirty="0">
              <a:latin typeface="微软雅黑" panose="020B0503020204020204" pitchFamily="34" charset="-122"/>
              <a:ea typeface="微软雅黑" panose="020B0503020204020204" pitchFamily="34" charset="-122"/>
            </a:endParaRPr>
          </a:p>
        </p:txBody>
      </p:sp>
      <p:sp>
        <p:nvSpPr>
          <p:cNvPr id="12314" name="TextBox 94"/>
          <p:cNvSpPr txBox="1">
            <a:spLocks noChangeArrowheads="1"/>
          </p:cNvSpPr>
          <p:nvPr/>
        </p:nvSpPr>
        <p:spPr bwMode="auto">
          <a:xfrm>
            <a:off x="6124575" y="2516189"/>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RTA</a:t>
            </a:r>
            <a:endParaRPr lang="zh-CN" altLang="en-US" sz="1200" dirty="0">
              <a:latin typeface="微软雅黑" panose="020B0503020204020204" pitchFamily="34" charset="-122"/>
              <a:ea typeface="微软雅黑" panose="020B0503020204020204" pitchFamily="34" charset="-122"/>
            </a:endParaRPr>
          </a:p>
        </p:txBody>
      </p:sp>
      <p:sp>
        <p:nvSpPr>
          <p:cNvPr id="12319" name="TextBox 94"/>
          <p:cNvSpPr txBox="1">
            <a:spLocks noChangeArrowheads="1"/>
          </p:cNvSpPr>
          <p:nvPr/>
        </p:nvSpPr>
        <p:spPr bwMode="auto">
          <a:xfrm>
            <a:off x="2390776" y="1544638"/>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A</a:t>
            </a:r>
            <a:endParaRPr lang="zh-CN" altLang="en-US" sz="1200">
              <a:latin typeface="微软雅黑" panose="020B0503020204020204" pitchFamily="34" charset="-122"/>
              <a:ea typeface="微软雅黑" panose="020B0503020204020204" pitchFamily="34" charset="-122"/>
            </a:endParaRPr>
          </a:p>
        </p:txBody>
      </p:sp>
      <p:sp>
        <p:nvSpPr>
          <p:cNvPr id="12320" name="TextBox 94"/>
          <p:cNvSpPr txBox="1">
            <a:spLocks noChangeArrowheads="1"/>
          </p:cNvSpPr>
          <p:nvPr/>
        </p:nvSpPr>
        <p:spPr bwMode="auto">
          <a:xfrm>
            <a:off x="2406651" y="3051176"/>
            <a:ext cx="5953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B</a:t>
            </a:r>
            <a:endParaRPr lang="zh-CN" altLang="en-US" sz="1200">
              <a:latin typeface="微软雅黑" panose="020B0503020204020204" pitchFamily="34" charset="-122"/>
              <a:ea typeface="微软雅黑" panose="020B0503020204020204" pitchFamily="34" charset="-122"/>
            </a:endParaRPr>
          </a:p>
        </p:txBody>
      </p:sp>
      <p:sp>
        <p:nvSpPr>
          <p:cNvPr id="12321" name="矩形 43"/>
          <p:cNvSpPr>
            <a:spLocks noChangeArrowheads="1"/>
          </p:cNvSpPr>
          <p:nvPr/>
        </p:nvSpPr>
        <p:spPr bwMode="auto">
          <a:xfrm>
            <a:off x="2208213" y="253365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微软雅黑" panose="020B0503020204020204" pitchFamily="34" charset="-122"/>
                <a:ea typeface="微软雅黑" panose="020B0503020204020204" pitchFamily="34" charset="-122"/>
                <a:cs typeface="Arial" panose="020B0604020202020204" pitchFamily="34" charset="0"/>
              </a:rPr>
              <a:t>192.168.1.1/24</a:t>
            </a:r>
            <a:endParaRPr lang="zh-CN" altLang="en-US" sz="1200">
              <a:latin typeface="微软雅黑" panose="020B0503020204020204" pitchFamily="34" charset="-122"/>
              <a:ea typeface="微软雅黑" panose="020B0503020204020204" pitchFamily="34" charset="-122"/>
              <a:cs typeface="Arial" panose="020B0604020202020204" pitchFamily="34" charset="0"/>
            </a:endParaRPr>
          </a:p>
        </p:txBody>
      </p:sp>
      <p:sp>
        <p:nvSpPr>
          <p:cNvPr id="12322" name="矩形 43"/>
          <p:cNvSpPr>
            <a:spLocks noChangeArrowheads="1"/>
          </p:cNvSpPr>
          <p:nvPr/>
        </p:nvSpPr>
        <p:spPr bwMode="auto">
          <a:xfrm>
            <a:off x="2135188" y="4088105"/>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微软雅黑" panose="020B0503020204020204" pitchFamily="34" charset="-122"/>
                <a:ea typeface="微软雅黑" panose="020B0503020204020204" pitchFamily="34" charset="-122"/>
                <a:cs typeface="Arial" panose="020B0604020202020204" pitchFamily="34" charset="0"/>
              </a:rPr>
              <a:t>192.168.1.2/24</a:t>
            </a:r>
            <a:endParaRPr lang="zh-CN" altLang="en-US" sz="1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2323" name="Rectangle 14"/>
          <p:cNvSpPr>
            <a:spLocks noChangeArrowheads="1"/>
          </p:cNvSpPr>
          <p:nvPr/>
        </p:nvSpPr>
        <p:spPr bwMode="auto">
          <a:xfrm>
            <a:off x="3359150" y="2062163"/>
            <a:ext cx="1657350" cy="277812"/>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S:192.168.1.2:1028</a:t>
            </a:r>
            <a:endParaRPr kumimoji="1" lang="en-US" altLang="zh-CN" sz="1200">
              <a:latin typeface="微软雅黑" panose="020B0503020204020204" pitchFamily="34" charset="-122"/>
              <a:ea typeface="微软雅黑" panose="020B0503020204020204" pitchFamily="34" charset="-122"/>
            </a:endParaRPr>
          </a:p>
        </p:txBody>
      </p:sp>
      <p:sp>
        <p:nvSpPr>
          <p:cNvPr id="12324" name="Rectangle 15"/>
          <p:cNvSpPr>
            <a:spLocks noChangeArrowheads="1"/>
          </p:cNvSpPr>
          <p:nvPr/>
        </p:nvSpPr>
        <p:spPr bwMode="auto">
          <a:xfrm>
            <a:off x="5016500" y="2062798"/>
            <a:ext cx="131381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D:100.1.1.1:80</a:t>
            </a:r>
            <a:endParaRPr kumimoji="1" lang="en-US" altLang="zh-CN" sz="1200" b="1" dirty="0">
              <a:latin typeface="微软雅黑" panose="020B0503020204020204" pitchFamily="34" charset="-122"/>
              <a:ea typeface="微软雅黑" panose="020B0503020204020204" pitchFamily="34" charset="-122"/>
            </a:endParaRPr>
          </a:p>
        </p:txBody>
      </p:sp>
      <p:sp>
        <p:nvSpPr>
          <p:cNvPr id="12325" name="Rectangle 14"/>
          <p:cNvSpPr>
            <a:spLocks noChangeArrowheads="1"/>
          </p:cNvSpPr>
          <p:nvPr/>
        </p:nvSpPr>
        <p:spPr bwMode="auto">
          <a:xfrm>
            <a:off x="3357245" y="1612583"/>
            <a:ext cx="165798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S:192.168.1.1:1025</a:t>
            </a:r>
            <a:endParaRPr kumimoji="1" lang="en-US" altLang="zh-CN" sz="1200">
              <a:latin typeface="微软雅黑" panose="020B0503020204020204" pitchFamily="34" charset="-122"/>
              <a:ea typeface="微软雅黑" panose="020B0503020204020204" pitchFamily="34" charset="-122"/>
            </a:endParaRPr>
          </a:p>
        </p:txBody>
      </p:sp>
      <p:sp>
        <p:nvSpPr>
          <p:cNvPr id="12326" name="Rectangle 15"/>
          <p:cNvSpPr>
            <a:spLocks noChangeArrowheads="1"/>
          </p:cNvSpPr>
          <p:nvPr/>
        </p:nvSpPr>
        <p:spPr bwMode="auto">
          <a:xfrm>
            <a:off x="5016500" y="1611630"/>
            <a:ext cx="136842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D:100.1.1.1:80</a:t>
            </a:r>
            <a:endParaRPr kumimoji="1" lang="en-US" altLang="zh-CN" sz="1200" b="1">
              <a:latin typeface="微软雅黑" panose="020B0503020204020204" pitchFamily="34" charset="-122"/>
              <a:ea typeface="微软雅黑" panose="020B0503020204020204" pitchFamily="34" charset="-122"/>
            </a:endParaRPr>
          </a:p>
        </p:txBody>
      </p:sp>
      <p:sp>
        <p:nvSpPr>
          <p:cNvPr id="12327" name="Rectangle 14"/>
          <p:cNvSpPr>
            <a:spLocks noChangeArrowheads="1"/>
          </p:cNvSpPr>
          <p:nvPr/>
        </p:nvSpPr>
        <p:spPr bwMode="auto">
          <a:xfrm>
            <a:off x="6527800" y="2049463"/>
            <a:ext cx="1657350"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S:200.10.10.1:2844</a:t>
            </a:r>
            <a:endParaRPr kumimoji="1" lang="en-US" altLang="zh-CN" sz="1200">
              <a:latin typeface="微软雅黑" panose="020B0503020204020204" pitchFamily="34" charset="-122"/>
              <a:ea typeface="微软雅黑" panose="020B0503020204020204" pitchFamily="34" charset="-122"/>
            </a:endParaRPr>
          </a:p>
        </p:txBody>
      </p:sp>
      <p:sp>
        <p:nvSpPr>
          <p:cNvPr id="12328" name="Rectangle 15"/>
          <p:cNvSpPr>
            <a:spLocks noChangeArrowheads="1"/>
          </p:cNvSpPr>
          <p:nvPr/>
        </p:nvSpPr>
        <p:spPr bwMode="auto">
          <a:xfrm>
            <a:off x="8185150" y="2044383"/>
            <a:ext cx="1363980"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D:100.1.1.1:80</a:t>
            </a:r>
            <a:endParaRPr kumimoji="1" lang="en-US" altLang="zh-CN" sz="1200" b="1">
              <a:latin typeface="微软雅黑" panose="020B0503020204020204" pitchFamily="34" charset="-122"/>
              <a:ea typeface="微软雅黑" panose="020B0503020204020204" pitchFamily="34" charset="-122"/>
            </a:endParaRPr>
          </a:p>
        </p:txBody>
      </p:sp>
      <p:sp>
        <p:nvSpPr>
          <p:cNvPr id="12329" name="Rectangle 14"/>
          <p:cNvSpPr>
            <a:spLocks noChangeArrowheads="1"/>
          </p:cNvSpPr>
          <p:nvPr/>
        </p:nvSpPr>
        <p:spPr bwMode="auto">
          <a:xfrm>
            <a:off x="6527801" y="1616075"/>
            <a:ext cx="1655763"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S:200.10.10.1:2843</a:t>
            </a:r>
            <a:endParaRPr kumimoji="1" lang="en-US" altLang="zh-CN" sz="1200">
              <a:latin typeface="微软雅黑" panose="020B0503020204020204" pitchFamily="34" charset="-122"/>
              <a:ea typeface="微软雅黑" panose="020B0503020204020204" pitchFamily="34" charset="-122"/>
            </a:endParaRPr>
          </a:p>
        </p:txBody>
      </p:sp>
      <p:sp>
        <p:nvSpPr>
          <p:cNvPr id="12330" name="Rectangle 15"/>
          <p:cNvSpPr>
            <a:spLocks noChangeArrowheads="1"/>
          </p:cNvSpPr>
          <p:nvPr/>
        </p:nvSpPr>
        <p:spPr bwMode="auto">
          <a:xfrm>
            <a:off x="8183880" y="1616710"/>
            <a:ext cx="136842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D:100.1.1.1:80</a:t>
            </a:r>
            <a:endParaRPr kumimoji="1" lang="en-US" altLang="zh-CN" sz="1200" b="1">
              <a:latin typeface="微软雅黑" panose="020B0503020204020204" pitchFamily="34" charset="-122"/>
              <a:ea typeface="微软雅黑" panose="020B0503020204020204" pitchFamily="34" charset="-122"/>
            </a:endParaRPr>
          </a:p>
        </p:txBody>
      </p:sp>
      <p:sp>
        <p:nvSpPr>
          <p:cNvPr id="12331" name="TextBox 94"/>
          <p:cNvSpPr txBox="1">
            <a:spLocks noChangeArrowheads="1"/>
          </p:cNvSpPr>
          <p:nvPr/>
        </p:nvSpPr>
        <p:spPr bwMode="auto">
          <a:xfrm>
            <a:off x="8789989" y="347503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100.1.1.1/24</a:t>
            </a:r>
            <a:endParaRPr lang="zh-CN" altLang="en-US" sz="1200">
              <a:latin typeface="微软雅黑" panose="020B0503020204020204" pitchFamily="34" charset="-122"/>
              <a:ea typeface="微软雅黑" panose="020B0503020204020204" pitchFamily="34" charset="-122"/>
            </a:endParaRPr>
          </a:p>
        </p:txBody>
      </p:sp>
      <p:sp>
        <p:nvSpPr>
          <p:cNvPr id="12332" name="TextBox 94"/>
          <p:cNvSpPr txBox="1">
            <a:spLocks noChangeArrowheads="1"/>
          </p:cNvSpPr>
          <p:nvPr/>
        </p:nvSpPr>
        <p:spPr bwMode="auto">
          <a:xfrm>
            <a:off x="9120188" y="2395539"/>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C</a:t>
            </a:r>
            <a:endParaRPr lang="zh-CN" altLang="en-US" sz="1200" dirty="0">
              <a:latin typeface="微软雅黑" panose="020B0503020204020204" pitchFamily="34" charset="-122"/>
              <a:ea typeface="微软雅黑" panose="020B0503020204020204" pitchFamily="34" charset="-122"/>
            </a:endParaRPr>
          </a:p>
        </p:txBody>
      </p:sp>
      <p:pic>
        <p:nvPicPr>
          <p:cNvPr id="39" name="图片 38" descr="PC.png"/>
          <p:cNvPicPr>
            <a:picLocks noChangeAspect="1"/>
          </p:cNvPicPr>
          <p:nvPr/>
        </p:nvPicPr>
        <p:blipFill>
          <a:blip r:embed="rId2" cstate="print"/>
          <a:stretch>
            <a:fillRect/>
          </a:stretch>
        </p:blipFill>
        <p:spPr>
          <a:xfrm>
            <a:off x="2243412" y="1854333"/>
            <a:ext cx="896173" cy="688260"/>
          </a:xfrm>
          <a:prstGeom prst="rect">
            <a:avLst/>
          </a:prstGeom>
        </p:spPr>
      </p:pic>
      <p:pic>
        <p:nvPicPr>
          <p:cNvPr id="40" name="图片 39" descr="PC.png"/>
          <p:cNvPicPr>
            <a:picLocks noChangeAspect="1"/>
          </p:cNvPicPr>
          <p:nvPr/>
        </p:nvPicPr>
        <p:blipFill>
          <a:blip r:embed="rId2" cstate="print"/>
          <a:stretch>
            <a:fillRect/>
          </a:stretch>
        </p:blipFill>
        <p:spPr>
          <a:xfrm>
            <a:off x="2247665" y="3382991"/>
            <a:ext cx="896173" cy="688260"/>
          </a:xfrm>
          <a:prstGeom prst="rect">
            <a:avLst/>
          </a:prstGeom>
        </p:spPr>
      </p:pic>
      <p:pic>
        <p:nvPicPr>
          <p:cNvPr id="41" name="图片 40"/>
          <p:cNvPicPr/>
          <p:nvPr/>
        </p:nvPicPr>
        <p:blipFill>
          <a:blip r:embed="rId3" cstate="print">
            <a:extLst>
              <a:ext uri="{28A0092B-C50C-407E-A947-70E740481C1C}">
                <a14:useLocalDpi xmlns:a14="http://schemas.microsoft.com/office/drawing/2010/main" val="0"/>
              </a:ext>
            </a:extLst>
          </a:blip>
          <a:stretch>
            <a:fillRect/>
          </a:stretch>
        </p:blipFill>
        <p:spPr>
          <a:xfrm>
            <a:off x="5995738" y="2819393"/>
            <a:ext cx="735511" cy="539766"/>
          </a:xfrm>
          <a:prstGeom prst="rect">
            <a:avLst/>
          </a:prstGeom>
        </p:spPr>
      </p:pic>
      <p:pic>
        <p:nvPicPr>
          <p:cNvPr id="42" name="图片 41" descr="接入交换机.png"/>
          <p:cNvPicPr>
            <a:picLocks noChangeAspect="1"/>
          </p:cNvPicPr>
          <p:nvPr/>
        </p:nvPicPr>
        <p:blipFill>
          <a:blip r:embed="rId4" cstate="print"/>
          <a:stretch>
            <a:fillRect/>
          </a:stretch>
        </p:blipFill>
        <p:spPr>
          <a:xfrm>
            <a:off x="4483844" y="2786749"/>
            <a:ext cx="739725" cy="605229"/>
          </a:xfrm>
          <a:prstGeom prst="rect">
            <a:avLst/>
          </a:prstGeom>
        </p:spPr>
      </p:pic>
      <p:pic>
        <p:nvPicPr>
          <p:cNvPr id="43" name="图片 42" descr="internet-蓝.png"/>
          <p:cNvPicPr>
            <a:picLocks noChangeAspect="1"/>
          </p:cNvPicPr>
          <p:nvPr/>
        </p:nvPicPr>
        <p:blipFill>
          <a:blip r:embed="rId5" cstate="print"/>
          <a:stretch>
            <a:fillRect/>
          </a:stretch>
        </p:blipFill>
        <p:spPr>
          <a:xfrm>
            <a:off x="7808560" y="2702985"/>
            <a:ext cx="1430357" cy="726015"/>
          </a:xfrm>
          <a:prstGeom prst="rect">
            <a:avLst/>
          </a:prstGeom>
        </p:spPr>
      </p:pic>
      <p:pic>
        <p:nvPicPr>
          <p:cNvPr id="44" name="图片 43" descr="PC.png"/>
          <p:cNvPicPr>
            <a:picLocks noChangeAspect="1"/>
          </p:cNvPicPr>
          <p:nvPr/>
        </p:nvPicPr>
        <p:blipFill>
          <a:blip r:embed="rId2" cstate="print"/>
          <a:stretch>
            <a:fillRect/>
          </a:stretch>
        </p:blipFill>
        <p:spPr>
          <a:xfrm>
            <a:off x="9131028" y="2708434"/>
            <a:ext cx="896173" cy="6882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3314" name="标题 9"/>
          <p:cNvSpPr>
            <a:spLocks noGrp="1"/>
          </p:cNvSpPr>
          <p:nvPr>
            <p:ph type="title"/>
          </p:nvPr>
        </p:nvSpPr>
        <p:spPr/>
        <p:txBody>
          <a:bodyPr/>
          <a:lstStyle/>
          <a:p>
            <a:r>
              <a:rPr lang="en-US" altLang="zh-CN"/>
              <a:t>Easy IP</a:t>
            </a:r>
            <a:endParaRPr lang="zh-CN" altLang="en-US"/>
          </a:p>
        </p:txBody>
      </p:sp>
      <p:sp>
        <p:nvSpPr>
          <p:cNvPr id="4" name="文本占位符 3"/>
          <p:cNvSpPr>
            <a:spLocks noGrp="1"/>
          </p:cNvSpPr>
          <p:nvPr>
            <p:ph type="body" sz="quarter" idx="10"/>
          </p:nvPr>
        </p:nvSpPr>
        <p:spPr>
          <a:xfrm>
            <a:off x="912285" y="1016732"/>
            <a:ext cx="10560048" cy="4680000"/>
          </a:xfrm>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solidFill>
                <a:schemeClr val="tx1">
                  <a:lumMod val="65000"/>
                  <a:lumOff val="35000"/>
                </a:schemeClr>
              </a:solidFill>
            </a:endParaRPr>
          </a:p>
          <a:p>
            <a:r>
              <a:rPr lang="en-US" altLang="zh-CN" dirty="0">
                <a:solidFill>
                  <a:schemeClr val="tx1">
                    <a:lumMod val="65000"/>
                    <a:lumOff val="35000"/>
                  </a:schemeClr>
                </a:solidFill>
              </a:rPr>
              <a:t>Easy IP</a:t>
            </a:r>
            <a:r>
              <a:rPr lang="zh-CN" altLang="en-US" dirty="0">
                <a:solidFill>
                  <a:schemeClr val="tx1">
                    <a:lumMod val="65000"/>
                    <a:lumOff val="35000"/>
                  </a:schemeClr>
                </a:solidFill>
              </a:rPr>
              <a:t>允许将多个内部地址映射到网关出接口地址上的不同端口。</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p:txBody>
      </p:sp>
      <p:sp>
        <p:nvSpPr>
          <p:cNvPr id="13316" name="TextBox 94"/>
          <p:cNvSpPr txBox="1">
            <a:spLocks noChangeArrowheads="1"/>
          </p:cNvSpPr>
          <p:nvPr/>
        </p:nvSpPr>
        <p:spPr bwMode="auto">
          <a:xfrm>
            <a:off x="6583758" y="3104964"/>
            <a:ext cx="13484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200.10.10.10/24</a:t>
            </a:r>
            <a:endParaRPr lang="zh-CN" altLang="en-US" sz="1200" dirty="0">
              <a:latin typeface="+mn-ea"/>
              <a:ea typeface="+mn-ea"/>
            </a:endParaRPr>
          </a:p>
        </p:txBody>
      </p:sp>
      <p:sp>
        <p:nvSpPr>
          <p:cNvPr id="13317" name="Line 3"/>
          <p:cNvSpPr>
            <a:spLocks noChangeShapeType="1"/>
          </p:cNvSpPr>
          <p:nvPr/>
        </p:nvSpPr>
        <p:spPr bwMode="auto">
          <a:xfrm flipH="1" flipV="1">
            <a:off x="2927350" y="2822576"/>
            <a:ext cx="1816100" cy="5556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3318" name="TextBox 94"/>
          <p:cNvSpPr txBox="1">
            <a:spLocks noChangeArrowheads="1"/>
          </p:cNvSpPr>
          <p:nvPr/>
        </p:nvSpPr>
        <p:spPr bwMode="auto">
          <a:xfrm>
            <a:off x="4549775" y="3336926"/>
            <a:ext cx="528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3319" name="Line 3"/>
          <p:cNvSpPr>
            <a:spLocks noChangeShapeType="1"/>
          </p:cNvSpPr>
          <p:nvPr/>
        </p:nvSpPr>
        <p:spPr bwMode="auto">
          <a:xfrm flipV="1">
            <a:off x="2855913" y="3470276"/>
            <a:ext cx="1943100" cy="79216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pic>
        <p:nvPicPr>
          <p:cNvPr id="13320"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3452814"/>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Line 6"/>
          <p:cNvSpPr>
            <a:spLocks noChangeShapeType="1"/>
          </p:cNvSpPr>
          <p:nvPr/>
        </p:nvSpPr>
        <p:spPr bwMode="auto">
          <a:xfrm flipH="1">
            <a:off x="4872039" y="3525838"/>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3325" name="TextBox 94"/>
          <p:cNvSpPr txBox="1">
            <a:spLocks noChangeArrowheads="1"/>
          </p:cNvSpPr>
          <p:nvPr/>
        </p:nvSpPr>
        <p:spPr bwMode="auto">
          <a:xfrm>
            <a:off x="4549775" y="2974976"/>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3326" name="TextBox 94"/>
          <p:cNvSpPr txBox="1">
            <a:spLocks noChangeArrowheads="1"/>
          </p:cNvSpPr>
          <p:nvPr/>
        </p:nvSpPr>
        <p:spPr bwMode="auto">
          <a:xfrm>
            <a:off x="6024564" y="2924176"/>
            <a:ext cx="477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RTA</a:t>
            </a:r>
            <a:endParaRPr lang="zh-CN" altLang="en-US" sz="1200">
              <a:latin typeface="+mn-ea"/>
              <a:ea typeface="+mn-ea"/>
            </a:endParaRPr>
          </a:p>
        </p:txBody>
      </p:sp>
      <p:sp>
        <p:nvSpPr>
          <p:cNvPr id="13328" name="TextBox 94"/>
          <p:cNvSpPr txBox="1">
            <a:spLocks noChangeArrowheads="1"/>
          </p:cNvSpPr>
          <p:nvPr/>
        </p:nvSpPr>
        <p:spPr bwMode="auto">
          <a:xfrm>
            <a:off x="6610550" y="3620053"/>
            <a:ext cx="6735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S1/0/0</a:t>
            </a:r>
            <a:endParaRPr lang="zh-CN" altLang="en-US" sz="1200" dirty="0">
              <a:latin typeface="+mn-ea"/>
              <a:ea typeface="+mn-ea"/>
            </a:endParaRPr>
          </a:p>
        </p:txBody>
      </p:sp>
      <p:cxnSp>
        <p:nvCxnSpPr>
          <p:cNvPr id="13330" name="直接箭头连接符 29"/>
          <p:cNvCxnSpPr>
            <a:cxnSpLocks noChangeShapeType="1"/>
          </p:cNvCxnSpPr>
          <p:nvPr/>
        </p:nvCxnSpPr>
        <p:spPr bwMode="auto">
          <a:xfrm>
            <a:off x="5834063" y="2781300"/>
            <a:ext cx="1008062" cy="0"/>
          </a:xfrm>
          <a:prstGeom prst="straightConnector1">
            <a:avLst/>
          </a:prstGeom>
          <a:noFill/>
          <a:ln w="28575" algn="ctr">
            <a:solidFill>
              <a:srgbClr val="C00000"/>
            </a:solidFill>
            <a:round/>
            <a:tailEnd type="arrow" w="med" len="med"/>
          </a:ln>
          <a:extLst>
            <a:ext uri="{909E8E84-426E-40DD-AFC4-6F175D3DCCD1}">
              <a14:hiddenFill xmlns:a14="http://schemas.microsoft.com/office/drawing/2010/main">
                <a:noFill/>
              </a14:hiddenFill>
            </a:ext>
          </a:extLst>
        </p:spPr>
      </p:cxnSp>
      <p:sp>
        <p:nvSpPr>
          <p:cNvPr id="13331" name="Rectangle 14"/>
          <p:cNvSpPr>
            <a:spLocks noChangeArrowheads="1"/>
          </p:cNvSpPr>
          <p:nvPr/>
        </p:nvSpPr>
        <p:spPr bwMode="auto">
          <a:xfrm>
            <a:off x="3359150" y="2349500"/>
            <a:ext cx="1657350"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S:192.168.1.2:1028</a:t>
            </a:r>
            <a:endParaRPr kumimoji="1" lang="en-US" altLang="zh-CN" sz="1200">
              <a:latin typeface="+mn-ea"/>
              <a:ea typeface="+mn-ea"/>
            </a:endParaRPr>
          </a:p>
        </p:txBody>
      </p:sp>
      <p:sp>
        <p:nvSpPr>
          <p:cNvPr id="13332" name="Rectangle 15"/>
          <p:cNvSpPr>
            <a:spLocks noChangeArrowheads="1"/>
          </p:cNvSpPr>
          <p:nvPr/>
        </p:nvSpPr>
        <p:spPr bwMode="auto">
          <a:xfrm>
            <a:off x="5016500" y="2332990"/>
            <a:ext cx="1348740"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D:100.1.1.1:80</a:t>
            </a:r>
            <a:endParaRPr kumimoji="1" lang="en-US" altLang="zh-CN" sz="1200" b="1">
              <a:latin typeface="+mn-ea"/>
              <a:ea typeface="+mn-ea"/>
            </a:endParaRPr>
          </a:p>
        </p:txBody>
      </p:sp>
      <p:sp>
        <p:nvSpPr>
          <p:cNvPr id="13333" name="Rectangle 14"/>
          <p:cNvSpPr>
            <a:spLocks noChangeArrowheads="1"/>
          </p:cNvSpPr>
          <p:nvPr/>
        </p:nvSpPr>
        <p:spPr bwMode="auto">
          <a:xfrm>
            <a:off x="3357245" y="1882458"/>
            <a:ext cx="165798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S:192.168.1.1:1025</a:t>
            </a:r>
            <a:endParaRPr kumimoji="1" lang="en-US" altLang="zh-CN" sz="1200" dirty="0">
              <a:latin typeface="+mn-ea"/>
              <a:ea typeface="+mn-ea"/>
            </a:endParaRPr>
          </a:p>
        </p:txBody>
      </p:sp>
      <p:sp>
        <p:nvSpPr>
          <p:cNvPr id="13334" name="Rectangle 15"/>
          <p:cNvSpPr>
            <a:spLocks noChangeArrowheads="1"/>
          </p:cNvSpPr>
          <p:nvPr/>
        </p:nvSpPr>
        <p:spPr bwMode="auto">
          <a:xfrm>
            <a:off x="5016500" y="1875790"/>
            <a:ext cx="1367790"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D:100.1.1.1:80</a:t>
            </a:r>
            <a:endParaRPr kumimoji="1" lang="en-US" altLang="zh-CN" sz="1200" b="1">
              <a:latin typeface="+mn-ea"/>
              <a:ea typeface="+mn-ea"/>
            </a:endParaRPr>
          </a:p>
        </p:txBody>
      </p:sp>
      <p:sp>
        <p:nvSpPr>
          <p:cNvPr id="13335" name="Rectangle 14"/>
          <p:cNvSpPr>
            <a:spLocks noChangeArrowheads="1"/>
          </p:cNvSpPr>
          <p:nvPr/>
        </p:nvSpPr>
        <p:spPr bwMode="auto">
          <a:xfrm>
            <a:off x="6527800" y="2325370"/>
            <a:ext cx="181546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S:200.10.10.10:2844</a:t>
            </a:r>
            <a:endParaRPr kumimoji="1" lang="en-US" altLang="zh-CN" sz="1200">
              <a:latin typeface="+mn-ea"/>
              <a:ea typeface="+mn-ea"/>
            </a:endParaRPr>
          </a:p>
        </p:txBody>
      </p:sp>
      <p:sp>
        <p:nvSpPr>
          <p:cNvPr id="13336" name="Rectangle 15"/>
          <p:cNvSpPr>
            <a:spLocks noChangeArrowheads="1"/>
          </p:cNvSpPr>
          <p:nvPr/>
        </p:nvSpPr>
        <p:spPr bwMode="auto">
          <a:xfrm>
            <a:off x="8310880" y="2318385"/>
            <a:ext cx="1430020"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D:100.1.1.1:80</a:t>
            </a:r>
            <a:endParaRPr kumimoji="1" lang="en-US" altLang="zh-CN" sz="1200" b="1">
              <a:latin typeface="+mn-ea"/>
              <a:ea typeface="+mn-ea"/>
            </a:endParaRPr>
          </a:p>
        </p:txBody>
      </p:sp>
      <p:sp>
        <p:nvSpPr>
          <p:cNvPr id="13337" name="Rectangle 14"/>
          <p:cNvSpPr>
            <a:spLocks noChangeArrowheads="1"/>
          </p:cNvSpPr>
          <p:nvPr/>
        </p:nvSpPr>
        <p:spPr bwMode="auto">
          <a:xfrm>
            <a:off x="6501765" y="1873568"/>
            <a:ext cx="181546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S:200.10.10.10:2843</a:t>
            </a:r>
            <a:endParaRPr kumimoji="1" lang="en-US" altLang="zh-CN" sz="1200">
              <a:latin typeface="+mn-ea"/>
              <a:ea typeface="+mn-ea"/>
            </a:endParaRPr>
          </a:p>
        </p:txBody>
      </p:sp>
      <p:sp>
        <p:nvSpPr>
          <p:cNvPr id="13338" name="Rectangle 15"/>
          <p:cNvSpPr>
            <a:spLocks noChangeArrowheads="1"/>
          </p:cNvSpPr>
          <p:nvPr/>
        </p:nvSpPr>
        <p:spPr bwMode="auto">
          <a:xfrm>
            <a:off x="8317230" y="1882458"/>
            <a:ext cx="136842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D:100.1.1.1:80</a:t>
            </a:r>
            <a:endParaRPr kumimoji="1" lang="en-US" altLang="zh-CN" sz="1200" b="1">
              <a:latin typeface="+mn-ea"/>
              <a:ea typeface="+mn-ea"/>
            </a:endParaRPr>
          </a:p>
        </p:txBody>
      </p:sp>
      <p:sp>
        <p:nvSpPr>
          <p:cNvPr id="13341" name="TextBox 94"/>
          <p:cNvSpPr txBox="1">
            <a:spLocks noChangeArrowheads="1"/>
          </p:cNvSpPr>
          <p:nvPr/>
        </p:nvSpPr>
        <p:spPr bwMode="auto">
          <a:xfrm>
            <a:off x="2390776" y="2019301"/>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A</a:t>
            </a:r>
            <a:endParaRPr lang="zh-CN" altLang="en-US" sz="1200">
              <a:latin typeface="+mn-ea"/>
              <a:ea typeface="+mn-ea"/>
            </a:endParaRPr>
          </a:p>
        </p:txBody>
      </p:sp>
      <p:sp>
        <p:nvSpPr>
          <p:cNvPr id="13342" name="TextBox 94"/>
          <p:cNvSpPr txBox="1">
            <a:spLocks noChangeArrowheads="1"/>
          </p:cNvSpPr>
          <p:nvPr/>
        </p:nvSpPr>
        <p:spPr bwMode="auto">
          <a:xfrm>
            <a:off x="2406651" y="3525839"/>
            <a:ext cx="595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B</a:t>
            </a:r>
            <a:endParaRPr lang="zh-CN" altLang="en-US" sz="1200">
              <a:latin typeface="+mn-ea"/>
              <a:ea typeface="+mn-ea"/>
            </a:endParaRPr>
          </a:p>
        </p:txBody>
      </p:sp>
      <p:sp>
        <p:nvSpPr>
          <p:cNvPr id="13343" name="矩形 43"/>
          <p:cNvSpPr>
            <a:spLocks noChangeArrowheads="1"/>
          </p:cNvSpPr>
          <p:nvPr/>
        </p:nvSpPr>
        <p:spPr bwMode="auto">
          <a:xfrm>
            <a:off x="2135560" y="3079993"/>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mn-ea"/>
                <a:ea typeface="+mn-ea"/>
                <a:cs typeface="Arial" panose="020B0604020202020204" pitchFamily="34" charset="0"/>
              </a:rPr>
              <a:t>192.168.1.1/24</a:t>
            </a:r>
            <a:endParaRPr lang="zh-CN" altLang="en-US" sz="1200" dirty="0">
              <a:latin typeface="+mn-ea"/>
              <a:ea typeface="+mn-ea"/>
              <a:cs typeface="Arial" panose="020B0604020202020204" pitchFamily="34" charset="0"/>
            </a:endParaRPr>
          </a:p>
        </p:txBody>
      </p:sp>
      <p:sp>
        <p:nvSpPr>
          <p:cNvPr id="13344" name="矩形 43"/>
          <p:cNvSpPr>
            <a:spLocks noChangeArrowheads="1"/>
          </p:cNvSpPr>
          <p:nvPr/>
        </p:nvSpPr>
        <p:spPr bwMode="auto">
          <a:xfrm>
            <a:off x="2135188" y="4519613"/>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mn-ea"/>
                <a:ea typeface="+mn-ea"/>
                <a:cs typeface="Arial" panose="020B0604020202020204" pitchFamily="34" charset="0"/>
              </a:rPr>
              <a:t>192.168.1.2/24</a:t>
            </a:r>
            <a:endParaRPr lang="zh-CN" altLang="en-US" sz="1200">
              <a:latin typeface="+mn-ea"/>
              <a:ea typeface="+mn-ea"/>
              <a:cs typeface="Arial" panose="020B0604020202020204" pitchFamily="34" charset="0"/>
            </a:endParaRPr>
          </a:p>
        </p:txBody>
      </p:sp>
      <p:sp>
        <p:nvSpPr>
          <p:cNvPr id="13345" name="TextBox 94"/>
          <p:cNvSpPr txBox="1">
            <a:spLocks noChangeArrowheads="1"/>
          </p:cNvSpPr>
          <p:nvPr/>
        </p:nvSpPr>
        <p:spPr bwMode="auto">
          <a:xfrm>
            <a:off x="9049306" y="3943351"/>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100.1.1.1/24</a:t>
            </a:r>
            <a:endParaRPr lang="zh-CN" altLang="en-US" sz="1200" dirty="0">
              <a:latin typeface="+mn-ea"/>
              <a:ea typeface="+mn-ea"/>
            </a:endParaRPr>
          </a:p>
        </p:txBody>
      </p:sp>
      <p:sp>
        <p:nvSpPr>
          <p:cNvPr id="13346" name="TextBox 94"/>
          <p:cNvSpPr txBox="1">
            <a:spLocks noChangeArrowheads="1"/>
          </p:cNvSpPr>
          <p:nvPr/>
        </p:nvSpPr>
        <p:spPr bwMode="auto">
          <a:xfrm>
            <a:off x="9273170" y="2863851"/>
            <a:ext cx="6032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C</a:t>
            </a:r>
            <a:endParaRPr lang="zh-CN" altLang="en-US" sz="1200" dirty="0">
              <a:latin typeface="+mn-ea"/>
              <a:ea typeface="+mn-ea"/>
            </a:endParaRPr>
          </a:p>
        </p:txBody>
      </p:sp>
      <p:pic>
        <p:nvPicPr>
          <p:cNvPr id="40" name="图片 39" descr="PC.png"/>
          <p:cNvPicPr>
            <a:picLocks noChangeAspect="1"/>
          </p:cNvPicPr>
          <p:nvPr/>
        </p:nvPicPr>
        <p:blipFill>
          <a:blip r:embed="rId2" cstate="print"/>
          <a:stretch>
            <a:fillRect/>
          </a:stretch>
        </p:blipFill>
        <p:spPr>
          <a:xfrm>
            <a:off x="2228438" y="2386371"/>
            <a:ext cx="896173" cy="688260"/>
          </a:xfrm>
          <a:prstGeom prst="rect">
            <a:avLst/>
          </a:prstGeom>
        </p:spPr>
      </p:pic>
      <p:pic>
        <p:nvPicPr>
          <p:cNvPr id="41" name="图片 40" descr="PC.png"/>
          <p:cNvPicPr>
            <a:picLocks noChangeAspect="1"/>
          </p:cNvPicPr>
          <p:nvPr/>
        </p:nvPicPr>
        <p:blipFill>
          <a:blip r:embed="rId2" cstate="print"/>
          <a:stretch>
            <a:fillRect/>
          </a:stretch>
        </p:blipFill>
        <p:spPr>
          <a:xfrm>
            <a:off x="2219150" y="3823063"/>
            <a:ext cx="896173" cy="688260"/>
          </a:xfrm>
          <a:prstGeom prst="rect">
            <a:avLst/>
          </a:prstGeom>
        </p:spPr>
      </p:pic>
      <p:pic>
        <p:nvPicPr>
          <p:cNvPr id="43" name="图片 42" descr="接入交换机.png"/>
          <p:cNvPicPr>
            <a:picLocks noChangeAspect="1"/>
          </p:cNvPicPr>
          <p:nvPr/>
        </p:nvPicPr>
        <p:blipFill>
          <a:blip r:embed="rId3" cstate="print"/>
          <a:stretch>
            <a:fillRect/>
          </a:stretch>
        </p:blipFill>
        <p:spPr>
          <a:xfrm>
            <a:off x="4494215" y="3238304"/>
            <a:ext cx="739725" cy="605229"/>
          </a:xfrm>
          <a:prstGeom prst="rect">
            <a:avLst/>
          </a:prstGeom>
        </p:spPr>
      </p:pic>
      <p:pic>
        <p:nvPicPr>
          <p:cNvPr id="44" name="图片 43"/>
          <p:cNvPicPr/>
          <p:nvPr/>
        </p:nvPicPr>
        <p:blipFill>
          <a:blip r:embed="rId4" cstate="print">
            <a:extLst>
              <a:ext uri="{28A0092B-C50C-407E-A947-70E740481C1C}">
                <a14:useLocalDpi xmlns:a14="http://schemas.microsoft.com/office/drawing/2010/main" val="0"/>
              </a:ext>
            </a:extLst>
          </a:blip>
          <a:stretch>
            <a:fillRect/>
          </a:stretch>
        </p:blipFill>
        <p:spPr>
          <a:xfrm>
            <a:off x="5923508" y="3282943"/>
            <a:ext cx="735511" cy="539766"/>
          </a:xfrm>
          <a:prstGeom prst="rect">
            <a:avLst/>
          </a:prstGeom>
        </p:spPr>
      </p:pic>
      <p:pic>
        <p:nvPicPr>
          <p:cNvPr id="45" name="图片 44" descr="internet-蓝.png"/>
          <p:cNvPicPr>
            <a:picLocks noChangeAspect="1"/>
          </p:cNvPicPr>
          <p:nvPr/>
        </p:nvPicPr>
        <p:blipFill>
          <a:blip r:embed="rId5" cstate="print"/>
          <a:stretch>
            <a:fillRect/>
          </a:stretch>
        </p:blipFill>
        <p:spPr>
          <a:xfrm>
            <a:off x="7945563" y="3189818"/>
            <a:ext cx="1430357" cy="726015"/>
          </a:xfrm>
          <a:prstGeom prst="rect">
            <a:avLst/>
          </a:prstGeom>
        </p:spPr>
      </p:pic>
      <p:pic>
        <p:nvPicPr>
          <p:cNvPr id="46" name="图片 45" descr="PC.png"/>
          <p:cNvPicPr>
            <a:picLocks noChangeAspect="1"/>
          </p:cNvPicPr>
          <p:nvPr/>
        </p:nvPicPr>
        <p:blipFill>
          <a:blip r:embed="rId2" cstate="print"/>
          <a:stretch>
            <a:fillRect/>
          </a:stretch>
        </p:blipFill>
        <p:spPr>
          <a:xfrm>
            <a:off x="9275351" y="3207913"/>
            <a:ext cx="896173" cy="6882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338" name="标题 9"/>
          <p:cNvSpPr>
            <a:spLocks noGrp="1"/>
          </p:cNvSpPr>
          <p:nvPr>
            <p:ph type="title"/>
          </p:nvPr>
        </p:nvSpPr>
        <p:spPr/>
        <p:txBody>
          <a:bodyPr/>
          <a:lstStyle/>
          <a:p>
            <a:r>
              <a:rPr lang="en-US" altLang="zh-CN">
                <a:latin typeface="微软雅黑" panose="020B0503020204020204" pitchFamily="34" charset="-122"/>
                <a:ea typeface="微软雅黑" panose="020B0503020204020204" pitchFamily="34" charset="-122"/>
              </a:rPr>
              <a:t>NAT</a:t>
            </a:r>
            <a:r>
              <a:rPr lang="zh-CN" altLang="en-US">
                <a:latin typeface="微软雅黑" panose="020B0503020204020204" pitchFamily="34" charset="-122"/>
                <a:ea typeface="微软雅黑" panose="020B0503020204020204" pitchFamily="34" charset="-122"/>
              </a:rPr>
              <a:t>服务器</a:t>
            </a:r>
            <a:endParaRPr lang="zh-CN" altLang="en-US" dirty="0">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0"/>
          </p:nvPr>
        </p:nvSpPr>
        <p:spPr>
          <a:xfrm>
            <a:off x="912285" y="1052736"/>
            <a:ext cx="10560048" cy="4680000"/>
          </a:xfrm>
        </p:spPr>
        <p:txBody>
          <a:bodyPr>
            <a:normAutofit lnSpcReduction="20000"/>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通过配置</a:t>
            </a:r>
            <a:r>
              <a:rPr lang="en-US" altLang="zh-CN" dirty="0">
                <a:latin typeface="微软雅黑" panose="020B0503020204020204" pitchFamily="34" charset="-122"/>
                <a:ea typeface="微软雅黑" panose="020B0503020204020204" pitchFamily="34" charset="-122"/>
              </a:rPr>
              <a:t>NAT</a:t>
            </a:r>
            <a:r>
              <a:rPr lang="zh-CN" altLang="en-US" dirty="0">
                <a:latin typeface="微软雅黑" panose="020B0503020204020204" pitchFamily="34" charset="-122"/>
                <a:ea typeface="微软雅黑" panose="020B0503020204020204" pitchFamily="34" charset="-122"/>
              </a:rPr>
              <a:t>服务器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可以使外网用户访问内网服务器。</a:t>
            </a:r>
            <a:endParaRPr lang="en-US" altLang="zh-CN" dirty="0">
              <a:latin typeface="微软雅黑" panose="020B0503020204020204" pitchFamily="34" charset="-122"/>
              <a:ea typeface="微软雅黑" panose="020B0503020204020204" pitchFamily="34" charset="-122"/>
            </a:endParaRPr>
          </a:p>
          <a:p>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mn-ea"/>
              </a:rPr>
              <a:t>通过配置</a:t>
            </a: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sym typeface="+mn-ea"/>
              </a:rPr>
              <a:t>NAT</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mn-ea"/>
              </a:rPr>
              <a:t>服务器</a:t>
            </a: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mn-ea"/>
              </a:rPr>
              <a:t>可以使外网用户访问内网服务器</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4340" name="Line 6"/>
          <p:cNvSpPr>
            <a:spLocks noChangeShapeType="1"/>
          </p:cNvSpPr>
          <p:nvPr/>
        </p:nvSpPr>
        <p:spPr bwMode="auto">
          <a:xfrm flipH="1" flipV="1">
            <a:off x="3790950" y="3770313"/>
            <a:ext cx="2286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4341" name="TextBox 94"/>
          <p:cNvSpPr txBox="1">
            <a:spLocks noChangeArrowheads="1"/>
          </p:cNvSpPr>
          <p:nvPr/>
        </p:nvSpPr>
        <p:spPr bwMode="auto">
          <a:xfrm>
            <a:off x="3265488" y="3136901"/>
            <a:ext cx="646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服务器</a:t>
            </a:r>
            <a:endParaRPr lang="zh-CN" altLang="en-US" sz="1200" dirty="0">
              <a:latin typeface="微软雅黑" panose="020B0503020204020204" pitchFamily="34" charset="-122"/>
              <a:ea typeface="微软雅黑" panose="020B0503020204020204" pitchFamily="34" charset="-122"/>
            </a:endParaRPr>
          </a:p>
        </p:txBody>
      </p:sp>
      <p:sp>
        <p:nvSpPr>
          <p:cNvPr id="14343" name="Rectangle 14"/>
          <p:cNvSpPr>
            <a:spLocks noChangeArrowheads="1"/>
          </p:cNvSpPr>
          <p:nvPr/>
        </p:nvSpPr>
        <p:spPr bwMode="auto">
          <a:xfrm>
            <a:off x="3287713" y="1700213"/>
            <a:ext cx="1655762"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D:192.168.1.100:80</a:t>
            </a:r>
            <a:endParaRPr kumimoji="1" lang="en-US" altLang="zh-CN" sz="1200" dirty="0">
              <a:latin typeface="微软雅黑" panose="020B0503020204020204" pitchFamily="34" charset="-122"/>
              <a:ea typeface="微软雅黑" panose="020B0503020204020204" pitchFamily="34" charset="-122"/>
            </a:endParaRPr>
          </a:p>
        </p:txBody>
      </p:sp>
      <p:sp>
        <p:nvSpPr>
          <p:cNvPr id="14344" name="Rectangle 14"/>
          <p:cNvSpPr>
            <a:spLocks noChangeArrowheads="1"/>
          </p:cNvSpPr>
          <p:nvPr/>
        </p:nvSpPr>
        <p:spPr bwMode="auto">
          <a:xfrm>
            <a:off x="6526213" y="1701800"/>
            <a:ext cx="1439862" cy="287338"/>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D:200.10.10.1:80</a:t>
            </a:r>
            <a:endParaRPr kumimoji="1" lang="en-US" altLang="zh-CN" sz="1200" dirty="0">
              <a:latin typeface="微软雅黑" panose="020B0503020204020204" pitchFamily="34" charset="-122"/>
              <a:ea typeface="微软雅黑" panose="020B0503020204020204" pitchFamily="34" charset="-122"/>
            </a:endParaRPr>
          </a:p>
        </p:txBody>
      </p:sp>
      <p:cxnSp>
        <p:nvCxnSpPr>
          <p:cNvPr id="14345" name="直接箭头连接符 29"/>
          <p:cNvCxnSpPr>
            <a:cxnSpLocks noChangeShapeType="1"/>
          </p:cNvCxnSpPr>
          <p:nvPr/>
        </p:nvCxnSpPr>
        <p:spPr bwMode="auto">
          <a:xfrm>
            <a:off x="5519738" y="2205038"/>
            <a:ext cx="1008062" cy="0"/>
          </a:xfrm>
          <a:prstGeom prst="straightConnector1">
            <a:avLst/>
          </a:prstGeom>
          <a:noFill/>
          <a:ln w="28575" algn="ctr">
            <a:solidFill>
              <a:srgbClr val="C00000"/>
            </a:solidFill>
            <a:round/>
            <a:headEnd type="arrow" w="med" len="med"/>
          </a:ln>
          <a:extLst>
            <a:ext uri="{909E8E84-426E-40DD-AFC4-6F175D3DCCD1}">
              <a14:hiddenFill xmlns:a14="http://schemas.microsoft.com/office/drawing/2010/main">
                <a:noFill/>
              </a14:hiddenFill>
            </a:ext>
          </a:extLst>
        </p:spPr>
      </p:cxnSp>
      <p:sp>
        <p:nvSpPr>
          <p:cNvPr id="14346" name="TextBox 94"/>
          <p:cNvSpPr txBox="1">
            <a:spLocks noChangeArrowheads="1"/>
          </p:cNvSpPr>
          <p:nvPr/>
        </p:nvSpPr>
        <p:spPr bwMode="auto">
          <a:xfrm>
            <a:off x="3792538" y="3497264"/>
            <a:ext cx="14382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192.168.1.100/24</a:t>
            </a:r>
            <a:endParaRPr lang="zh-CN" altLang="en-US" sz="1200" dirty="0">
              <a:latin typeface="微软雅黑" panose="020B0503020204020204" pitchFamily="34" charset="-122"/>
              <a:ea typeface="微软雅黑" panose="020B0503020204020204" pitchFamily="34" charset="-122"/>
            </a:endParaRPr>
          </a:p>
        </p:txBody>
      </p:sp>
      <p:pic>
        <p:nvPicPr>
          <p:cNvPr id="14347"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3700464"/>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0" name="TextBox 94"/>
          <p:cNvSpPr txBox="1">
            <a:spLocks noChangeArrowheads="1"/>
          </p:cNvSpPr>
          <p:nvPr/>
        </p:nvSpPr>
        <p:spPr bwMode="auto">
          <a:xfrm>
            <a:off x="5880100" y="3213101"/>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RTA</a:t>
            </a:r>
            <a:endParaRPr lang="zh-CN" altLang="en-US" sz="1200" dirty="0">
              <a:latin typeface="微软雅黑" panose="020B0503020204020204" pitchFamily="34" charset="-122"/>
              <a:ea typeface="微软雅黑" panose="020B0503020204020204" pitchFamily="34" charset="-122"/>
            </a:endParaRPr>
          </a:p>
        </p:txBody>
      </p:sp>
      <p:sp>
        <p:nvSpPr>
          <p:cNvPr id="14353" name="Rectangle 14"/>
          <p:cNvSpPr>
            <a:spLocks noChangeArrowheads="1"/>
          </p:cNvSpPr>
          <p:nvPr/>
        </p:nvSpPr>
        <p:spPr bwMode="auto">
          <a:xfrm>
            <a:off x="7967663" y="1700213"/>
            <a:ext cx="1441450"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S:100.1.1.1:2844</a:t>
            </a:r>
            <a:endParaRPr kumimoji="1" lang="en-US" altLang="zh-CN" sz="1200" dirty="0">
              <a:latin typeface="微软雅黑" panose="020B0503020204020204" pitchFamily="34" charset="-122"/>
              <a:ea typeface="微软雅黑" panose="020B0503020204020204" pitchFamily="34" charset="-122"/>
            </a:endParaRPr>
          </a:p>
        </p:txBody>
      </p:sp>
      <p:sp>
        <p:nvSpPr>
          <p:cNvPr id="14354" name="Rectangle 14"/>
          <p:cNvSpPr>
            <a:spLocks noChangeArrowheads="1"/>
          </p:cNvSpPr>
          <p:nvPr/>
        </p:nvSpPr>
        <p:spPr bwMode="auto">
          <a:xfrm>
            <a:off x="4943476" y="1700213"/>
            <a:ext cx="1439863"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S:100.1.1.1:2844</a:t>
            </a:r>
            <a:endParaRPr kumimoji="1" lang="en-US" altLang="zh-CN" sz="1200" dirty="0">
              <a:latin typeface="微软雅黑" panose="020B0503020204020204" pitchFamily="34" charset="-122"/>
              <a:ea typeface="微软雅黑" panose="020B0503020204020204" pitchFamily="34" charset="-122"/>
            </a:endParaRPr>
          </a:p>
        </p:txBody>
      </p:sp>
      <p:sp>
        <p:nvSpPr>
          <p:cNvPr id="14355" name="Rectangle 14"/>
          <p:cNvSpPr>
            <a:spLocks noChangeArrowheads="1"/>
          </p:cNvSpPr>
          <p:nvPr/>
        </p:nvSpPr>
        <p:spPr bwMode="auto">
          <a:xfrm>
            <a:off x="3287713" y="2565400"/>
            <a:ext cx="1655762"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S:192.168.1.100:80</a:t>
            </a:r>
            <a:endParaRPr kumimoji="1" lang="en-US" altLang="zh-CN" sz="1200" dirty="0">
              <a:latin typeface="微软雅黑" panose="020B0503020204020204" pitchFamily="34" charset="-122"/>
              <a:ea typeface="微软雅黑" panose="020B0503020204020204" pitchFamily="34" charset="-122"/>
            </a:endParaRPr>
          </a:p>
        </p:txBody>
      </p:sp>
      <p:sp>
        <p:nvSpPr>
          <p:cNvPr id="14356" name="Rectangle 14"/>
          <p:cNvSpPr>
            <a:spLocks noChangeArrowheads="1"/>
          </p:cNvSpPr>
          <p:nvPr/>
        </p:nvSpPr>
        <p:spPr bwMode="auto">
          <a:xfrm>
            <a:off x="6526213" y="2565400"/>
            <a:ext cx="1439862" cy="287338"/>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S:200.10.10.1:80</a:t>
            </a:r>
            <a:endParaRPr kumimoji="1" lang="en-US" altLang="zh-CN" sz="1200" dirty="0">
              <a:latin typeface="微软雅黑" panose="020B0503020204020204" pitchFamily="34" charset="-122"/>
              <a:ea typeface="微软雅黑" panose="020B0503020204020204" pitchFamily="34" charset="-122"/>
            </a:endParaRPr>
          </a:p>
        </p:txBody>
      </p:sp>
      <p:cxnSp>
        <p:nvCxnSpPr>
          <p:cNvPr id="14357" name="直接箭头连接符 29"/>
          <p:cNvCxnSpPr>
            <a:cxnSpLocks noChangeShapeType="1"/>
          </p:cNvCxnSpPr>
          <p:nvPr/>
        </p:nvCxnSpPr>
        <p:spPr bwMode="auto">
          <a:xfrm>
            <a:off x="5519738" y="3068638"/>
            <a:ext cx="1008062" cy="0"/>
          </a:xfrm>
          <a:prstGeom prst="straightConnector1">
            <a:avLst/>
          </a:prstGeom>
          <a:noFill/>
          <a:ln w="28575" algn="ctr">
            <a:solidFill>
              <a:srgbClr val="C00000"/>
            </a:solidFill>
            <a:round/>
            <a:tailEnd type="arrow" w="med" len="med"/>
          </a:ln>
          <a:extLst>
            <a:ext uri="{909E8E84-426E-40DD-AFC4-6F175D3DCCD1}">
              <a14:hiddenFill xmlns:a14="http://schemas.microsoft.com/office/drawing/2010/main">
                <a:noFill/>
              </a14:hiddenFill>
            </a:ext>
          </a:extLst>
        </p:spPr>
      </p:cxnSp>
      <p:sp>
        <p:nvSpPr>
          <p:cNvPr id="14358" name="Rectangle 14"/>
          <p:cNvSpPr>
            <a:spLocks noChangeArrowheads="1"/>
          </p:cNvSpPr>
          <p:nvPr/>
        </p:nvSpPr>
        <p:spPr bwMode="auto">
          <a:xfrm>
            <a:off x="7967663" y="2565400"/>
            <a:ext cx="1441450"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D:100.1.1.1:2844</a:t>
            </a:r>
            <a:endParaRPr kumimoji="1" lang="en-US" altLang="zh-CN" sz="1200" dirty="0">
              <a:latin typeface="微软雅黑" panose="020B0503020204020204" pitchFamily="34" charset="-122"/>
              <a:ea typeface="微软雅黑" panose="020B0503020204020204" pitchFamily="34" charset="-122"/>
            </a:endParaRPr>
          </a:p>
        </p:txBody>
      </p:sp>
      <p:sp>
        <p:nvSpPr>
          <p:cNvPr id="14359" name="Rectangle 14"/>
          <p:cNvSpPr>
            <a:spLocks noChangeArrowheads="1"/>
          </p:cNvSpPr>
          <p:nvPr/>
        </p:nvSpPr>
        <p:spPr bwMode="auto">
          <a:xfrm>
            <a:off x="4943476" y="2565400"/>
            <a:ext cx="1439863"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D:100.1.1.1:2844</a:t>
            </a:r>
            <a:endParaRPr kumimoji="1" lang="en-US" altLang="zh-CN" sz="1200" dirty="0">
              <a:latin typeface="微软雅黑" panose="020B0503020204020204" pitchFamily="34" charset="-122"/>
              <a:ea typeface="微软雅黑" panose="020B0503020204020204" pitchFamily="34" charset="-122"/>
            </a:endParaRPr>
          </a:p>
        </p:txBody>
      </p:sp>
      <p:sp>
        <p:nvSpPr>
          <p:cNvPr id="14360" name="TextBox 94"/>
          <p:cNvSpPr txBox="1">
            <a:spLocks noChangeArrowheads="1"/>
          </p:cNvSpPr>
          <p:nvPr/>
        </p:nvSpPr>
        <p:spPr bwMode="auto">
          <a:xfrm>
            <a:off x="9049306" y="4232276"/>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100.1.1.1/24</a:t>
            </a:r>
            <a:endParaRPr lang="zh-CN" altLang="en-US" sz="1200" dirty="0">
              <a:latin typeface="微软雅黑" panose="020B0503020204020204" pitchFamily="34" charset="-122"/>
              <a:ea typeface="微软雅黑" panose="020B0503020204020204" pitchFamily="34" charset="-122"/>
            </a:endParaRPr>
          </a:p>
        </p:txBody>
      </p:sp>
      <p:sp>
        <p:nvSpPr>
          <p:cNvPr id="14361" name="TextBox 94"/>
          <p:cNvSpPr txBox="1">
            <a:spLocks noChangeArrowheads="1"/>
          </p:cNvSpPr>
          <p:nvPr/>
        </p:nvSpPr>
        <p:spPr bwMode="auto">
          <a:xfrm>
            <a:off x="9309174" y="3152776"/>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C</a:t>
            </a:r>
            <a:endParaRPr lang="zh-CN" altLang="en-US" sz="1200" dirty="0">
              <a:latin typeface="微软雅黑" panose="020B0503020204020204" pitchFamily="34" charset="-122"/>
              <a:ea typeface="微软雅黑" panose="020B0503020204020204" pitchFamily="34" charset="-122"/>
            </a:endParaRPr>
          </a:p>
        </p:txBody>
      </p:sp>
      <p:pic>
        <p:nvPicPr>
          <p:cNvPr id="31" name="图片 30"/>
          <p:cNvPicPr/>
          <p:nvPr/>
        </p:nvPicPr>
        <p:blipFill>
          <a:blip r:embed="rId2" cstate="print">
            <a:extLst>
              <a:ext uri="{28A0092B-C50C-407E-A947-70E740481C1C}">
                <a14:useLocalDpi xmlns:a14="http://schemas.microsoft.com/office/drawing/2010/main" val="0"/>
              </a:ext>
            </a:extLst>
          </a:blip>
          <a:stretch>
            <a:fillRect/>
          </a:stretch>
        </p:blipFill>
        <p:spPr>
          <a:xfrm>
            <a:off x="5753675" y="3518686"/>
            <a:ext cx="735511" cy="539766"/>
          </a:xfrm>
          <a:prstGeom prst="rect">
            <a:avLst/>
          </a:prstGeom>
        </p:spPr>
      </p:pic>
      <p:pic>
        <p:nvPicPr>
          <p:cNvPr id="32" name="图片 31" descr="internet-蓝.png"/>
          <p:cNvPicPr>
            <a:picLocks noChangeAspect="1"/>
          </p:cNvPicPr>
          <p:nvPr/>
        </p:nvPicPr>
        <p:blipFill>
          <a:blip r:embed="rId3" cstate="print"/>
          <a:stretch>
            <a:fillRect/>
          </a:stretch>
        </p:blipFill>
        <p:spPr>
          <a:xfrm>
            <a:off x="8045450" y="3407305"/>
            <a:ext cx="1430357" cy="726015"/>
          </a:xfrm>
          <a:prstGeom prst="rect">
            <a:avLst/>
          </a:prstGeom>
        </p:spPr>
      </p:pic>
      <p:pic>
        <p:nvPicPr>
          <p:cNvPr id="33" name="图片 32" descr="PC.png"/>
          <p:cNvPicPr>
            <a:picLocks noChangeAspect="1"/>
          </p:cNvPicPr>
          <p:nvPr/>
        </p:nvPicPr>
        <p:blipFill>
          <a:blip r:embed="rId4" cstate="print"/>
          <a:stretch>
            <a:fillRect/>
          </a:stretch>
        </p:blipFill>
        <p:spPr>
          <a:xfrm>
            <a:off x="9384477" y="3429001"/>
            <a:ext cx="896173" cy="688260"/>
          </a:xfrm>
          <a:prstGeom prst="rect">
            <a:avLst/>
          </a:prstGeom>
        </p:spPr>
      </p:pic>
      <p:pic>
        <p:nvPicPr>
          <p:cNvPr id="34" name="图片 33" descr="通用服务器-蓝.png"/>
          <p:cNvPicPr>
            <a:picLocks noChangeAspect="1"/>
          </p:cNvPicPr>
          <p:nvPr/>
        </p:nvPicPr>
        <p:blipFill>
          <a:blip r:embed="rId5" cstate="print"/>
          <a:stretch>
            <a:fillRect/>
          </a:stretch>
        </p:blipFill>
        <p:spPr>
          <a:xfrm>
            <a:off x="3180725" y="3504782"/>
            <a:ext cx="685896" cy="5611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362" name="Line 3"/>
          <p:cNvSpPr>
            <a:spLocks noChangeShapeType="1"/>
          </p:cNvSpPr>
          <p:nvPr/>
        </p:nvSpPr>
        <p:spPr bwMode="auto">
          <a:xfrm flipH="1" flipV="1">
            <a:off x="3159126" y="2184401"/>
            <a:ext cx="1584325"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5363"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静态</a:t>
            </a:r>
            <a:r>
              <a:rPr lang="en-US" altLang="zh-CN" dirty="0">
                <a:latin typeface="微软雅黑" panose="020B0503020204020204" pitchFamily="34" charset="-122"/>
                <a:ea typeface="微软雅黑" panose="020B0503020204020204" pitchFamily="34" charset="-122"/>
              </a:rPr>
              <a:t>NAT</a:t>
            </a:r>
            <a:r>
              <a:rPr lang="zh-CN" altLang="en-US" dirty="0">
                <a:latin typeface="微软雅黑" panose="020B0503020204020204" pitchFamily="34" charset="-122"/>
                <a:ea typeface="微软雅黑" panose="020B0503020204020204" pitchFamily="34" charset="-122"/>
              </a:rPr>
              <a:t>配置</a:t>
            </a:r>
            <a:endParaRPr lang="zh-CN" altLang="en-US" dirty="0">
              <a:latin typeface="微软雅黑" panose="020B0503020204020204" pitchFamily="34" charset="-122"/>
              <a:ea typeface="微软雅黑" panose="020B0503020204020204" pitchFamily="34" charset="-122"/>
            </a:endParaRPr>
          </a:p>
        </p:txBody>
      </p:sp>
      <p:sp>
        <p:nvSpPr>
          <p:cNvPr id="15365" name="AutoShape 28"/>
          <p:cNvSpPr/>
          <p:nvPr/>
        </p:nvSpPr>
        <p:spPr bwMode="auto">
          <a:xfrm>
            <a:off x="2279651" y="4313324"/>
            <a:ext cx="7345363" cy="2032000"/>
          </a:xfrm>
          <a:prstGeom prst="accentBorderCallout3">
            <a:avLst>
              <a:gd name="adj1" fmla="val 14088"/>
              <a:gd name="adj2" fmla="val 101218"/>
              <a:gd name="adj3" fmla="val 14088"/>
              <a:gd name="adj4" fmla="val 103042"/>
              <a:gd name="adj5" fmla="val -13440"/>
              <a:gd name="adj6" fmla="val 103106"/>
              <a:gd name="adj7" fmla="val -40162"/>
              <a:gd name="adj8" fmla="val 60222"/>
            </a:avLst>
          </a:prstGeom>
          <a:solidFill>
            <a:schemeClr val="bg1">
              <a:lumMod val="85000"/>
            </a:schemeClr>
          </a:solidFill>
          <a:ln w="19050" algn="ctr">
            <a:noFill/>
            <a:miter lim="800000"/>
            <a:tailEnd type="arrow" w="med" len="med"/>
          </a:ln>
          <a:effectLst/>
        </p:spPr>
        <p:txBody>
          <a:bodyPr anchor="ct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[RTA]interface GigabitEthernet0/0/1</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[RTA-GigabitEthernet0/0/1]ip address 192.168.1.254 24</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[RTA-GigabitEthernet0/0/1]interface Serial1/0/0</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[RTA-Serial1/0/0]ip address 200.10.10.2 24</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nat static global 202.10.10.1 inside 192.168.1.1</a:t>
            </a:r>
            <a:endPar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nat static global 202.10.10.2 inside 192.168.1.2</a:t>
            </a:r>
            <a:endPar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5366" name="Line 3"/>
          <p:cNvSpPr>
            <a:spLocks noChangeShapeType="1"/>
          </p:cNvSpPr>
          <p:nvPr/>
        </p:nvSpPr>
        <p:spPr bwMode="auto">
          <a:xfrm flipV="1">
            <a:off x="3216275" y="2997201"/>
            <a:ext cx="1582738"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pic>
        <p:nvPicPr>
          <p:cNvPr id="15367"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297973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Line 6"/>
          <p:cNvSpPr>
            <a:spLocks noChangeShapeType="1"/>
          </p:cNvSpPr>
          <p:nvPr/>
        </p:nvSpPr>
        <p:spPr bwMode="auto">
          <a:xfrm flipH="1">
            <a:off x="4872039" y="3052763"/>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5372" name="TextBox 94"/>
          <p:cNvSpPr txBox="1">
            <a:spLocks noChangeArrowheads="1"/>
          </p:cNvSpPr>
          <p:nvPr/>
        </p:nvSpPr>
        <p:spPr bwMode="auto">
          <a:xfrm>
            <a:off x="4549775" y="2501901"/>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SWA</a:t>
            </a:r>
            <a:endParaRPr lang="zh-CN" altLang="en-US" sz="1200" dirty="0">
              <a:latin typeface="微软雅黑" panose="020B0503020204020204" pitchFamily="34" charset="-122"/>
              <a:ea typeface="微软雅黑" panose="020B0503020204020204" pitchFamily="34" charset="-122"/>
            </a:endParaRPr>
          </a:p>
        </p:txBody>
      </p:sp>
      <p:sp>
        <p:nvSpPr>
          <p:cNvPr id="15373" name="TextBox 94"/>
          <p:cNvSpPr txBox="1">
            <a:spLocks noChangeArrowheads="1"/>
          </p:cNvSpPr>
          <p:nvPr/>
        </p:nvSpPr>
        <p:spPr bwMode="auto">
          <a:xfrm>
            <a:off x="6124575" y="2516189"/>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RTA</a:t>
            </a:r>
            <a:endParaRPr lang="zh-CN" altLang="en-US" sz="1200">
              <a:latin typeface="微软雅黑" panose="020B0503020204020204" pitchFamily="34" charset="-122"/>
              <a:ea typeface="微软雅黑" panose="020B0503020204020204" pitchFamily="34" charset="-122"/>
            </a:endParaRPr>
          </a:p>
        </p:txBody>
      </p:sp>
      <p:sp>
        <p:nvSpPr>
          <p:cNvPr id="15376" name="TextBox 94"/>
          <p:cNvSpPr txBox="1">
            <a:spLocks noChangeArrowheads="1"/>
          </p:cNvSpPr>
          <p:nvPr/>
        </p:nvSpPr>
        <p:spPr bwMode="auto">
          <a:xfrm>
            <a:off x="6682558" y="3152001"/>
            <a:ext cx="6735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S1/0/0</a:t>
            </a:r>
            <a:endParaRPr lang="zh-CN" altLang="en-US" sz="1200" dirty="0">
              <a:latin typeface="微软雅黑" panose="020B0503020204020204" pitchFamily="34" charset="-122"/>
              <a:ea typeface="微软雅黑" panose="020B0503020204020204" pitchFamily="34" charset="-122"/>
            </a:endParaRPr>
          </a:p>
        </p:txBody>
      </p:sp>
      <p:sp>
        <p:nvSpPr>
          <p:cNvPr id="15378" name="TextBox 94"/>
          <p:cNvSpPr txBox="1">
            <a:spLocks noChangeArrowheads="1"/>
          </p:cNvSpPr>
          <p:nvPr/>
        </p:nvSpPr>
        <p:spPr bwMode="auto">
          <a:xfrm>
            <a:off x="5375920" y="3152001"/>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G0/0/1</a:t>
            </a:r>
            <a:endParaRPr lang="zh-CN" altLang="en-US" sz="1200" dirty="0">
              <a:latin typeface="微软雅黑" panose="020B0503020204020204" pitchFamily="34" charset="-122"/>
              <a:ea typeface="微软雅黑" panose="020B0503020204020204" pitchFamily="34" charset="-122"/>
            </a:endParaRPr>
          </a:p>
        </p:txBody>
      </p:sp>
      <p:sp>
        <p:nvSpPr>
          <p:cNvPr id="15379" name="TextBox 94"/>
          <p:cNvSpPr txBox="1">
            <a:spLocks noChangeArrowheads="1"/>
          </p:cNvSpPr>
          <p:nvPr/>
        </p:nvSpPr>
        <p:spPr bwMode="auto">
          <a:xfrm>
            <a:off x="2678113" y="1497013"/>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A</a:t>
            </a:r>
            <a:endParaRPr lang="zh-CN" altLang="en-US" sz="1200">
              <a:latin typeface="微软雅黑" panose="020B0503020204020204" pitchFamily="34" charset="-122"/>
              <a:ea typeface="微软雅黑" panose="020B0503020204020204" pitchFamily="34" charset="-122"/>
            </a:endParaRPr>
          </a:p>
        </p:txBody>
      </p:sp>
      <p:sp>
        <p:nvSpPr>
          <p:cNvPr id="15380" name="TextBox 94"/>
          <p:cNvSpPr txBox="1">
            <a:spLocks noChangeArrowheads="1"/>
          </p:cNvSpPr>
          <p:nvPr/>
        </p:nvSpPr>
        <p:spPr bwMode="auto">
          <a:xfrm>
            <a:off x="2695576" y="3003551"/>
            <a:ext cx="593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B</a:t>
            </a:r>
            <a:endParaRPr lang="zh-CN" altLang="en-US" sz="1200" dirty="0">
              <a:latin typeface="微软雅黑" panose="020B0503020204020204" pitchFamily="34" charset="-122"/>
              <a:ea typeface="微软雅黑" panose="020B0503020204020204" pitchFamily="34" charset="-122"/>
            </a:endParaRPr>
          </a:p>
        </p:txBody>
      </p:sp>
      <p:sp>
        <p:nvSpPr>
          <p:cNvPr id="15381" name="矩形 43"/>
          <p:cNvSpPr>
            <a:spLocks noChangeArrowheads="1"/>
          </p:cNvSpPr>
          <p:nvPr/>
        </p:nvSpPr>
        <p:spPr bwMode="auto">
          <a:xfrm>
            <a:off x="2459596" y="2539933"/>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微软雅黑" panose="020B0503020204020204" pitchFamily="34" charset="-122"/>
                <a:ea typeface="微软雅黑" panose="020B0503020204020204" pitchFamily="34" charset="-122"/>
                <a:cs typeface="Arial" panose="020B0604020202020204" pitchFamily="34" charset="0"/>
              </a:rPr>
              <a:t>192.168.1.1/24</a:t>
            </a:r>
            <a:endParaRPr lang="zh-CN" altLang="en-US" sz="1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5382" name="矩形 43"/>
          <p:cNvSpPr>
            <a:spLocks noChangeArrowheads="1"/>
          </p:cNvSpPr>
          <p:nvPr/>
        </p:nvSpPr>
        <p:spPr bwMode="auto">
          <a:xfrm>
            <a:off x="2424113" y="3997326"/>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微软雅黑" panose="020B0503020204020204" pitchFamily="34" charset="-122"/>
                <a:ea typeface="微软雅黑" panose="020B0503020204020204" pitchFamily="34" charset="-122"/>
                <a:cs typeface="Arial" panose="020B0604020202020204" pitchFamily="34" charset="0"/>
              </a:rPr>
              <a:t>192.168.1.2/24</a:t>
            </a:r>
            <a:endParaRPr lang="zh-CN" altLang="en-US" sz="1200">
              <a:latin typeface="微软雅黑" panose="020B0503020204020204" pitchFamily="34" charset="-122"/>
              <a:ea typeface="微软雅黑" panose="020B0503020204020204" pitchFamily="34" charset="-122"/>
              <a:cs typeface="Arial" panose="020B0604020202020204" pitchFamily="34" charset="0"/>
            </a:endParaRPr>
          </a:p>
        </p:txBody>
      </p:sp>
      <p:sp>
        <p:nvSpPr>
          <p:cNvPr id="15383" name="TextBox 94"/>
          <p:cNvSpPr txBox="1">
            <a:spLocks noChangeArrowheads="1"/>
          </p:cNvSpPr>
          <p:nvPr/>
        </p:nvSpPr>
        <p:spPr bwMode="auto">
          <a:xfrm>
            <a:off x="8789989" y="350043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100.1.1.1/24</a:t>
            </a:r>
            <a:endParaRPr lang="zh-CN" altLang="en-US" sz="1200">
              <a:latin typeface="微软雅黑" panose="020B0503020204020204" pitchFamily="34" charset="-122"/>
              <a:ea typeface="微软雅黑" panose="020B0503020204020204" pitchFamily="34" charset="-122"/>
            </a:endParaRPr>
          </a:p>
        </p:txBody>
      </p:sp>
      <p:sp>
        <p:nvSpPr>
          <p:cNvPr id="15384" name="TextBox 94"/>
          <p:cNvSpPr txBox="1">
            <a:spLocks noChangeArrowheads="1"/>
          </p:cNvSpPr>
          <p:nvPr/>
        </p:nvSpPr>
        <p:spPr bwMode="auto">
          <a:xfrm>
            <a:off x="9120188" y="2420939"/>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C</a:t>
            </a:r>
            <a:endParaRPr lang="zh-CN" altLang="en-US" sz="1200">
              <a:latin typeface="微软雅黑" panose="020B0503020204020204" pitchFamily="34" charset="-122"/>
              <a:ea typeface="微软雅黑" panose="020B0503020204020204" pitchFamily="34" charset="-122"/>
            </a:endParaRPr>
          </a:p>
        </p:txBody>
      </p:sp>
      <p:pic>
        <p:nvPicPr>
          <p:cNvPr id="25" name="图片 24"/>
          <p:cNvPicPr/>
          <p:nvPr/>
        </p:nvPicPr>
        <p:blipFill>
          <a:blip r:embed="rId2" cstate="print">
            <a:extLst>
              <a:ext uri="{28A0092B-C50C-407E-A947-70E740481C1C}">
                <a14:useLocalDpi xmlns:a14="http://schemas.microsoft.com/office/drawing/2010/main" val="0"/>
              </a:ext>
            </a:extLst>
          </a:blip>
          <a:stretch>
            <a:fillRect/>
          </a:stretch>
        </p:blipFill>
        <p:spPr>
          <a:xfrm>
            <a:off x="6003775" y="2796120"/>
            <a:ext cx="735511" cy="539766"/>
          </a:xfrm>
          <a:prstGeom prst="rect">
            <a:avLst/>
          </a:prstGeom>
        </p:spPr>
      </p:pic>
      <p:pic>
        <p:nvPicPr>
          <p:cNvPr id="26" name="图片 25" descr="接入交换机.png"/>
          <p:cNvPicPr>
            <a:picLocks noChangeAspect="1"/>
          </p:cNvPicPr>
          <p:nvPr/>
        </p:nvPicPr>
        <p:blipFill>
          <a:blip r:embed="rId3" cstate="print"/>
          <a:stretch>
            <a:fillRect/>
          </a:stretch>
        </p:blipFill>
        <p:spPr>
          <a:xfrm>
            <a:off x="4492845" y="2764678"/>
            <a:ext cx="704208" cy="576170"/>
          </a:xfrm>
          <a:prstGeom prst="rect">
            <a:avLst/>
          </a:prstGeom>
        </p:spPr>
      </p:pic>
      <p:pic>
        <p:nvPicPr>
          <p:cNvPr id="27" name="图片 26" descr="PC.png"/>
          <p:cNvPicPr>
            <a:picLocks noChangeAspect="1"/>
          </p:cNvPicPr>
          <p:nvPr/>
        </p:nvPicPr>
        <p:blipFill>
          <a:blip r:embed="rId4" cstate="print"/>
          <a:stretch>
            <a:fillRect/>
          </a:stretch>
        </p:blipFill>
        <p:spPr>
          <a:xfrm>
            <a:off x="2590684" y="1832642"/>
            <a:ext cx="783461" cy="601697"/>
          </a:xfrm>
          <a:prstGeom prst="rect">
            <a:avLst/>
          </a:prstGeom>
        </p:spPr>
      </p:pic>
      <p:pic>
        <p:nvPicPr>
          <p:cNvPr id="28" name="图片 27" descr="PC.png"/>
          <p:cNvPicPr>
            <a:picLocks noChangeAspect="1"/>
          </p:cNvPicPr>
          <p:nvPr/>
        </p:nvPicPr>
        <p:blipFill>
          <a:blip r:embed="rId4" cstate="print"/>
          <a:stretch>
            <a:fillRect/>
          </a:stretch>
        </p:blipFill>
        <p:spPr>
          <a:xfrm>
            <a:off x="2587105" y="3338089"/>
            <a:ext cx="783461" cy="601697"/>
          </a:xfrm>
          <a:prstGeom prst="rect">
            <a:avLst/>
          </a:prstGeom>
        </p:spPr>
      </p:pic>
      <p:pic>
        <p:nvPicPr>
          <p:cNvPr id="29" name="图片 28" descr="internet-蓝.png"/>
          <p:cNvPicPr>
            <a:picLocks noChangeAspect="1"/>
          </p:cNvPicPr>
          <p:nvPr/>
        </p:nvPicPr>
        <p:blipFill>
          <a:blip r:embed="rId5" cstate="print"/>
          <a:stretch>
            <a:fillRect/>
          </a:stretch>
        </p:blipFill>
        <p:spPr>
          <a:xfrm>
            <a:off x="7785448" y="2704822"/>
            <a:ext cx="1370991" cy="695882"/>
          </a:xfrm>
          <a:prstGeom prst="rect">
            <a:avLst/>
          </a:prstGeom>
        </p:spPr>
      </p:pic>
      <p:pic>
        <p:nvPicPr>
          <p:cNvPr id="30" name="图片 29" descr="PC.png"/>
          <p:cNvPicPr>
            <a:picLocks noChangeAspect="1"/>
          </p:cNvPicPr>
          <p:nvPr/>
        </p:nvPicPr>
        <p:blipFill>
          <a:blip r:embed="rId4" cstate="print"/>
          <a:stretch>
            <a:fillRect/>
          </a:stretch>
        </p:blipFill>
        <p:spPr>
          <a:xfrm>
            <a:off x="9030082" y="2779442"/>
            <a:ext cx="783461" cy="60169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386" name="标题 9"/>
          <p:cNvSpPr>
            <a:spLocks noGrp="1"/>
          </p:cNvSpPr>
          <p:nvPr>
            <p:ph type="title"/>
          </p:nvPr>
        </p:nvSpPr>
        <p:spPr/>
        <p:txBody>
          <a:bodyPr/>
          <a:lstStyle/>
          <a:p>
            <a:r>
              <a:rPr lang="zh-CN" altLang="en-US"/>
              <a:t>配置验证</a:t>
            </a:r>
            <a:endParaRPr lang="zh-CN" altLang="en-US"/>
          </a:p>
        </p:txBody>
      </p:sp>
      <p:sp>
        <p:nvSpPr>
          <p:cNvPr id="22" name="Rectangle 4"/>
          <p:cNvSpPr>
            <a:spLocks noChangeArrowheads="1"/>
          </p:cNvSpPr>
          <p:nvPr/>
        </p:nvSpPr>
        <p:spPr bwMode="auto">
          <a:xfrm>
            <a:off x="2279650" y="1700213"/>
            <a:ext cx="7488238" cy="3554412"/>
          </a:xfrm>
          <a:prstGeom prst="rect">
            <a:avLst/>
          </a:prstGeom>
          <a:solidFill>
            <a:schemeClr val="bg1">
              <a:lumMod val="85000"/>
            </a:schemeClr>
          </a:solidFill>
          <a:ln w="9525" algn="ctr">
            <a:noFill/>
            <a:miter lim="800000"/>
          </a:ln>
          <a:effectLst/>
        </p:spPr>
        <p:txBody>
          <a:bodyPr lIns="0" tIns="0" rIns="0" bIns="0">
            <a:spAutoFit/>
          </a:bodyPr>
          <a:lstStyle/>
          <a:p>
            <a:pPr defTabSz="784225">
              <a:lnSpc>
                <a:spcPct val="150000"/>
              </a:lnSpc>
              <a:defRPr/>
            </a:pPr>
            <a:r>
              <a:rPr lang="en-US" altLang="zh-CN" sz="1400" dirty="0">
                <a:latin typeface="Courier New" panose="02070309020205020404" pitchFamily="49" charset="0"/>
                <a:ea typeface="宋体" panose="02010600030101010101" pitchFamily="2" charset="-122"/>
              </a:rPr>
              <a:t>[RTA]display nat static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Static Nat Information:</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Interface  : Serial1/0/0</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Global IP/Port     : </a:t>
            </a:r>
            <a:r>
              <a:rPr lang="en-US" altLang="zh-CN" sz="1400" dirty="0">
                <a:solidFill>
                  <a:srgbClr val="C00000"/>
                </a:solidFill>
                <a:latin typeface="Courier New" panose="02070309020205020404" pitchFamily="49" charset="0"/>
                <a:ea typeface="宋体" panose="02010600030101010101" pitchFamily="2" charset="-122"/>
              </a:rPr>
              <a:t>202.10.10.1</a:t>
            </a: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Inside IP/Port     : </a:t>
            </a:r>
            <a:r>
              <a:rPr lang="en-US" altLang="zh-CN" sz="1400" dirty="0">
                <a:solidFill>
                  <a:srgbClr val="C00000"/>
                </a:solidFill>
                <a:latin typeface="Courier New" panose="02070309020205020404" pitchFamily="49" charset="0"/>
                <a:ea typeface="宋体" panose="02010600030101010101" pitchFamily="2" charset="-122"/>
              </a:rPr>
              <a:t>192.168.1.1</a:t>
            </a:r>
            <a:r>
              <a:rPr lang="en-US" altLang="zh-CN" sz="1400" dirty="0">
                <a:latin typeface="Courier New" panose="02070309020205020404" pitchFamily="49" charset="0"/>
                <a:ea typeface="宋体" panose="02010600030101010101" pitchFamily="2" charset="-122"/>
              </a:rPr>
              <a:t>/----</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Global IP/Port     : </a:t>
            </a:r>
            <a:r>
              <a:rPr lang="en-US" altLang="zh-CN" sz="1400" dirty="0">
                <a:solidFill>
                  <a:srgbClr val="C00000"/>
                </a:solidFill>
                <a:latin typeface="Courier New" panose="02070309020205020404" pitchFamily="49" charset="0"/>
                <a:ea typeface="宋体" panose="02010600030101010101" pitchFamily="2" charset="-122"/>
              </a:rPr>
              <a:t>202.10.10.2</a:t>
            </a: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Inside IP/Port     : </a:t>
            </a:r>
            <a:r>
              <a:rPr lang="en-US" altLang="zh-CN" sz="1400" dirty="0">
                <a:solidFill>
                  <a:srgbClr val="C00000"/>
                </a:solidFill>
                <a:latin typeface="Courier New" panose="02070309020205020404" pitchFamily="49" charset="0"/>
                <a:ea typeface="宋体" panose="02010600030101010101" pitchFamily="2" charset="-122"/>
              </a:rPr>
              <a:t>192.168.1.2</a:t>
            </a:r>
            <a:r>
              <a:rPr lang="en-US" altLang="zh-CN" sz="1400" dirty="0">
                <a:latin typeface="Courier New" panose="02070309020205020404" pitchFamily="49" charset="0"/>
                <a:ea typeface="宋体" panose="02010600030101010101" pitchFamily="2" charset="-122"/>
              </a:rPr>
              <a:t>/----</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Total :    2</a:t>
            </a:r>
            <a:endParaRPr lang="en-US" altLang="zh-CN" sz="1400" dirty="0">
              <a:latin typeface="Courier New" panose="02070309020205020404" pitchFamily="49"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410" name="Line 3"/>
          <p:cNvSpPr>
            <a:spLocks noChangeShapeType="1"/>
          </p:cNvSpPr>
          <p:nvPr/>
        </p:nvSpPr>
        <p:spPr bwMode="auto">
          <a:xfrm flipH="1" flipV="1">
            <a:off x="3159126" y="2184401"/>
            <a:ext cx="1584325"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7411" name="标题 1"/>
          <p:cNvSpPr>
            <a:spLocks noGrp="1"/>
          </p:cNvSpPr>
          <p:nvPr>
            <p:ph type="title"/>
          </p:nvPr>
        </p:nvSpPr>
        <p:spPr/>
        <p:txBody>
          <a:bodyPr/>
          <a:lstStyle/>
          <a:p>
            <a:r>
              <a:rPr lang="zh-CN" altLang="en-US"/>
              <a:t>动态</a:t>
            </a:r>
            <a:r>
              <a:rPr lang="en-US" altLang="zh-CN"/>
              <a:t>NAT</a:t>
            </a:r>
            <a:r>
              <a:rPr lang="zh-CN" altLang="en-US"/>
              <a:t>配置</a:t>
            </a:r>
            <a:endParaRPr lang="zh-CN" altLang="en-US" dirty="0"/>
          </a:p>
        </p:txBody>
      </p:sp>
      <p:graphicFrame>
        <p:nvGraphicFramePr>
          <p:cNvPr id="27" name="表格 8"/>
          <p:cNvGraphicFramePr>
            <a:graphicFrameLocks noGrp="1"/>
          </p:cNvGraphicFramePr>
          <p:nvPr/>
        </p:nvGraphicFramePr>
        <p:xfrm>
          <a:off x="4367214" y="1557338"/>
          <a:ext cx="1584325" cy="822750"/>
        </p:xfrm>
        <a:graphic>
          <a:graphicData uri="http://schemas.openxmlformats.org/drawingml/2006/table">
            <a:tbl>
              <a:tblPr firstRow="1" bandCol="1">
                <a:tableStyleId>{5C22544A-7EE6-4342-B048-85BDC9FD1C3A}</a:tableStyleId>
              </a:tblPr>
              <a:tblGrid>
                <a:gridCol w="1584325"/>
              </a:tblGrid>
              <a:tr h="274108">
                <a:tc>
                  <a:txBody>
                    <a:bodyPr/>
                    <a:lstStyle/>
                    <a:p>
                      <a:pPr marL="0" algn="ctr" defTabSz="914400" rtl="0" eaLnBrk="1" latinLnBrk="0" hangingPunct="1"/>
                      <a:r>
                        <a:rPr lang="en-US" altLang="zh-CN" sz="12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192.168.1.1</a:t>
                      </a:r>
                      <a:endParaRPr lang="en-US" altLang="zh-CN" sz="12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49" marR="91449" marT="45685" marB="4568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4108">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192.168.1.2</a:t>
                      </a:r>
                      <a:endParaRPr lang="en-US" altLang="zh-CN" sz="12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49" marR="91449" marT="45685" marB="4568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4108">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2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49" marR="91449" marT="45685" marB="4568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graphicFrame>
        <p:nvGraphicFramePr>
          <p:cNvPr id="38" name="表格 8"/>
          <p:cNvGraphicFramePr>
            <a:graphicFrameLocks noGrp="1"/>
          </p:cNvGraphicFramePr>
          <p:nvPr/>
        </p:nvGraphicFramePr>
        <p:xfrm>
          <a:off x="6743700" y="1557338"/>
          <a:ext cx="1728788" cy="822750"/>
        </p:xfrm>
        <a:graphic>
          <a:graphicData uri="http://schemas.openxmlformats.org/drawingml/2006/table">
            <a:tbl>
              <a:tblPr firstRow="1" bandCol="1">
                <a:tableStyleId>{5C22544A-7EE6-4342-B048-85BDC9FD1C3A}</a:tableStyleId>
              </a:tblPr>
              <a:tblGrid>
                <a:gridCol w="1728788"/>
              </a:tblGrid>
              <a:tr h="274108">
                <a:tc>
                  <a:txBody>
                    <a:bodyPr/>
                    <a:lstStyle/>
                    <a:p>
                      <a:pPr marL="0" algn="ctr" defTabSz="914400" rtl="0" eaLnBrk="1" latinLnBrk="0" hangingPunct="1"/>
                      <a:r>
                        <a:rPr lang="en-US" altLang="zh-CN" sz="1200" b="0" dirty="0">
                          <a:solidFill>
                            <a:schemeClr val="tx1"/>
                          </a:solidFill>
                          <a:latin typeface="Arial" panose="020B0604020202020204" pitchFamily="34" charset="0"/>
                          <a:cs typeface="Arial" panose="020B0604020202020204" pitchFamily="34" charset="0"/>
                        </a:rPr>
                        <a:t>200.10.10.1</a:t>
                      </a:r>
                      <a:endParaRPr lang="en-US" altLang="zh-CN" sz="1200" b="0" kern="1200" dirty="0">
                        <a:solidFill>
                          <a:schemeClr val="tx1"/>
                        </a:solidFill>
                        <a:latin typeface="Arial" panose="020B0604020202020204" pitchFamily="34" charset="0"/>
                        <a:ea typeface="+mn-ea"/>
                        <a:cs typeface="Arial" panose="020B0604020202020204" pitchFamily="34" charset="0"/>
                      </a:endParaRPr>
                    </a:p>
                  </a:txBody>
                  <a:tcPr marL="91472" marR="91472" marT="45685" marB="4568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4108">
                <a:tc>
                  <a:txBody>
                    <a:bodyPr/>
                    <a:lstStyle/>
                    <a:p>
                      <a:pPr marL="0" algn="ctr" defTabSz="914400" rtl="0" eaLnBrk="1" latinLnBrk="0" hangingPunct="1"/>
                      <a:r>
                        <a:rPr lang="en-US" altLang="zh-CN" sz="1200" b="0" dirty="0">
                          <a:solidFill>
                            <a:schemeClr val="tx1"/>
                          </a:solidFill>
                          <a:latin typeface="Arial" panose="020B0604020202020204" pitchFamily="34" charset="0"/>
                          <a:cs typeface="Arial" panose="020B0604020202020204" pitchFamily="34" charset="0"/>
                        </a:rPr>
                        <a:t>200.10.10.2</a:t>
                      </a:r>
                      <a:endParaRPr lang="en-US" altLang="zh-CN" sz="1200" b="0" kern="1200" dirty="0">
                        <a:solidFill>
                          <a:schemeClr val="tx1"/>
                        </a:solidFill>
                        <a:latin typeface="Arial" panose="020B0604020202020204" pitchFamily="34" charset="0"/>
                        <a:ea typeface="+mn-ea"/>
                        <a:cs typeface="Arial" panose="020B0604020202020204" pitchFamily="34" charset="0"/>
                      </a:endParaRPr>
                    </a:p>
                  </a:txBody>
                  <a:tcPr marL="91472" marR="91472" marT="45685" marB="4568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4108">
                <a:tc>
                  <a:txBody>
                    <a:bodyPr/>
                    <a:lstStyle/>
                    <a:p>
                      <a:pPr marL="0" algn="ctr" defTabSz="914400" rtl="0" eaLnBrk="1" latinLnBrk="0" hangingPunct="1"/>
                      <a:r>
                        <a:rPr lang="en-US" altLang="zh-CN" sz="1200" b="0" kern="1200" dirty="0">
                          <a:solidFill>
                            <a:schemeClr val="tx1"/>
                          </a:solidFill>
                          <a:latin typeface="Arial" panose="020B0604020202020204" pitchFamily="34" charset="0"/>
                          <a:ea typeface="+mn-ea"/>
                          <a:cs typeface="Arial" panose="020B0604020202020204" pitchFamily="34" charset="0"/>
                        </a:rPr>
                        <a:t>……</a:t>
                      </a:r>
                      <a:endParaRPr lang="en-US" altLang="zh-CN" sz="1200" b="0" kern="1200" dirty="0">
                        <a:solidFill>
                          <a:schemeClr val="tx1"/>
                        </a:solidFill>
                        <a:latin typeface="Arial" panose="020B0604020202020204" pitchFamily="34" charset="0"/>
                        <a:ea typeface="+mn-ea"/>
                        <a:cs typeface="Arial" panose="020B0604020202020204" pitchFamily="34" charset="0"/>
                      </a:endParaRPr>
                    </a:p>
                  </a:txBody>
                  <a:tcPr marL="91472" marR="91472" marT="45685" marB="4568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17433" name="AutoShape 28"/>
          <p:cNvSpPr/>
          <p:nvPr/>
        </p:nvSpPr>
        <p:spPr bwMode="auto">
          <a:xfrm>
            <a:off x="2279651" y="4268789"/>
            <a:ext cx="7345363" cy="1901825"/>
          </a:xfrm>
          <a:prstGeom prst="accentBorderCallout3">
            <a:avLst>
              <a:gd name="adj1" fmla="val 14088"/>
              <a:gd name="adj2" fmla="val 101218"/>
              <a:gd name="adj3" fmla="val 14088"/>
              <a:gd name="adj4" fmla="val 103042"/>
              <a:gd name="adj5" fmla="val -9889"/>
              <a:gd name="adj6" fmla="val 103051"/>
              <a:gd name="adj7" fmla="val -47491"/>
              <a:gd name="adj8" fmla="val 63185"/>
            </a:avLst>
          </a:prstGeom>
          <a:solidFill>
            <a:schemeClr val="bg1">
              <a:lumMod val="85000"/>
            </a:schemeClr>
          </a:solidFill>
          <a:ln w="19050" algn="ctr">
            <a:noFill/>
            <a:miter lim="800000"/>
            <a:tailEnd type="arrow" w="med" len="med"/>
          </a:ln>
        </p:spPr>
        <p:txBody>
          <a:bodyPr anchor="ct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40000"/>
              </a:lnSpc>
            </a:pPr>
            <a:r>
              <a:rPr lang="en-US" altLang="zh-CN" sz="1400" dirty="0">
                <a:latin typeface="Courier New" panose="02070309020205020404" pitchFamily="49" charset="0"/>
                <a:ea typeface="+mn-ea"/>
                <a:cs typeface="Courier New" panose="02070309020205020404" pitchFamily="49" charset="0"/>
              </a:rPr>
              <a:t>[RTA]nat address-group 1 200.10.10.1 200.10.10.200 </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a:t>
            </a:r>
            <a:r>
              <a:rPr lang="en-US" altLang="zh-CN" sz="1400" dirty="0" err="1">
                <a:latin typeface="Courier New" panose="02070309020205020404" pitchFamily="49" charset="0"/>
                <a:ea typeface="+mn-ea"/>
                <a:cs typeface="Courier New" panose="02070309020205020404" pitchFamily="49" charset="0"/>
              </a:rPr>
              <a:t>acl</a:t>
            </a:r>
            <a:r>
              <a:rPr lang="en-US" altLang="zh-CN" sz="1400" dirty="0">
                <a:latin typeface="Courier New" panose="02070309020205020404" pitchFamily="49" charset="0"/>
                <a:ea typeface="+mn-ea"/>
                <a:cs typeface="Courier New" panose="02070309020205020404" pitchFamily="49" charset="0"/>
              </a:rPr>
              <a:t> 2000</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[RTA-acl-basic-2000]rule 5 permit source 192.168.1.0 0.0.0.255</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[RTA-acl-basic-2000]quit</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[RTA]interface serial1/0/0</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[RTA-Serial1/0/0]</a:t>
            </a:r>
            <a:r>
              <a:rPr lang="en-US" altLang="zh-CN" sz="1400" dirty="0">
                <a:solidFill>
                  <a:srgbClr val="C00000"/>
                </a:solidFill>
                <a:latin typeface="Courier New" panose="02070309020205020404" pitchFamily="49" charset="0"/>
                <a:ea typeface="+mn-ea"/>
                <a:cs typeface="Courier New" panose="02070309020205020404" pitchFamily="49" charset="0"/>
              </a:rPr>
              <a:t>nat outbound 2000 address-group 1 no-pat</a:t>
            </a:r>
            <a:endParaRPr lang="en-US" altLang="zh-CN" sz="1400" dirty="0">
              <a:solidFill>
                <a:srgbClr val="C00000"/>
              </a:solidFill>
              <a:latin typeface="Courier New" panose="02070309020205020404" pitchFamily="49" charset="0"/>
              <a:ea typeface="+mn-ea"/>
              <a:cs typeface="Courier New" panose="02070309020205020404" pitchFamily="49" charset="0"/>
            </a:endParaRPr>
          </a:p>
        </p:txBody>
      </p:sp>
      <p:sp>
        <p:nvSpPr>
          <p:cNvPr id="17434" name="Line 3"/>
          <p:cNvSpPr>
            <a:spLocks noChangeShapeType="1"/>
          </p:cNvSpPr>
          <p:nvPr/>
        </p:nvSpPr>
        <p:spPr bwMode="auto">
          <a:xfrm flipV="1">
            <a:off x="3216275" y="2997201"/>
            <a:ext cx="1582738"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pic>
        <p:nvPicPr>
          <p:cNvPr id="17435"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297973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7" name="Line 6"/>
          <p:cNvSpPr>
            <a:spLocks noChangeShapeType="1"/>
          </p:cNvSpPr>
          <p:nvPr/>
        </p:nvSpPr>
        <p:spPr bwMode="auto">
          <a:xfrm flipH="1">
            <a:off x="4872039" y="3052763"/>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7440" name="TextBox 94"/>
          <p:cNvSpPr txBox="1">
            <a:spLocks noChangeArrowheads="1"/>
          </p:cNvSpPr>
          <p:nvPr/>
        </p:nvSpPr>
        <p:spPr bwMode="auto">
          <a:xfrm>
            <a:off x="4549775" y="2501901"/>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7441" name="TextBox 94"/>
          <p:cNvSpPr txBox="1">
            <a:spLocks noChangeArrowheads="1"/>
          </p:cNvSpPr>
          <p:nvPr/>
        </p:nvSpPr>
        <p:spPr bwMode="auto">
          <a:xfrm>
            <a:off x="6124575" y="2516189"/>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RTA</a:t>
            </a:r>
            <a:endParaRPr lang="zh-CN" altLang="en-US" sz="1200">
              <a:latin typeface="+mn-ea"/>
              <a:ea typeface="+mn-ea"/>
            </a:endParaRPr>
          </a:p>
        </p:txBody>
      </p:sp>
      <p:sp>
        <p:nvSpPr>
          <p:cNvPr id="17444" name="TextBox 94"/>
          <p:cNvSpPr txBox="1">
            <a:spLocks noChangeArrowheads="1"/>
          </p:cNvSpPr>
          <p:nvPr/>
        </p:nvSpPr>
        <p:spPr bwMode="auto">
          <a:xfrm>
            <a:off x="6682558" y="3115997"/>
            <a:ext cx="6735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S1/0/0</a:t>
            </a:r>
            <a:endParaRPr lang="zh-CN" altLang="en-US" sz="1200" dirty="0">
              <a:latin typeface="+mn-ea"/>
              <a:ea typeface="+mn-ea"/>
            </a:endParaRPr>
          </a:p>
        </p:txBody>
      </p:sp>
      <p:sp>
        <p:nvSpPr>
          <p:cNvPr id="17446" name="TextBox 94"/>
          <p:cNvSpPr txBox="1">
            <a:spLocks noChangeArrowheads="1"/>
          </p:cNvSpPr>
          <p:nvPr/>
        </p:nvSpPr>
        <p:spPr bwMode="auto">
          <a:xfrm>
            <a:off x="5375920" y="3054351"/>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G0/0/1</a:t>
            </a:r>
            <a:endParaRPr lang="zh-CN" altLang="en-US" sz="1200" dirty="0">
              <a:latin typeface="+mn-ea"/>
              <a:ea typeface="+mn-ea"/>
            </a:endParaRPr>
          </a:p>
        </p:txBody>
      </p:sp>
      <p:sp>
        <p:nvSpPr>
          <p:cNvPr id="17447" name="TextBox 94"/>
          <p:cNvSpPr txBox="1">
            <a:spLocks noChangeArrowheads="1"/>
          </p:cNvSpPr>
          <p:nvPr/>
        </p:nvSpPr>
        <p:spPr bwMode="auto">
          <a:xfrm>
            <a:off x="2678113" y="1497013"/>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A</a:t>
            </a:r>
            <a:endParaRPr lang="zh-CN" altLang="en-US" sz="1200" dirty="0">
              <a:latin typeface="+mn-ea"/>
              <a:ea typeface="+mn-ea"/>
            </a:endParaRPr>
          </a:p>
        </p:txBody>
      </p:sp>
      <p:sp>
        <p:nvSpPr>
          <p:cNvPr id="17448" name="TextBox 94"/>
          <p:cNvSpPr txBox="1">
            <a:spLocks noChangeArrowheads="1"/>
          </p:cNvSpPr>
          <p:nvPr/>
        </p:nvSpPr>
        <p:spPr bwMode="auto">
          <a:xfrm>
            <a:off x="2695576" y="3003551"/>
            <a:ext cx="593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B</a:t>
            </a:r>
            <a:endParaRPr lang="zh-CN" altLang="en-US" sz="1200">
              <a:latin typeface="+mn-ea"/>
              <a:ea typeface="+mn-ea"/>
            </a:endParaRPr>
          </a:p>
        </p:txBody>
      </p:sp>
      <p:sp>
        <p:nvSpPr>
          <p:cNvPr id="17449" name="矩形 43"/>
          <p:cNvSpPr>
            <a:spLocks noChangeArrowheads="1"/>
          </p:cNvSpPr>
          <p:nvPr/>
        </p:nvSpPr>
        <p:spPr bwMode="auto">
          <a:xfrm>
            <a:off x="2495550" y="2503929"/>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mn-ea"/>
                <a:ea typeface="+mn-ea"/>
                <a:cs typeface="Arial" panose="020B0604020202020204" pitchFamily="34" charset="0"/>
              </a:rPr>
              <a:t>192.168.1.1/24</a:t>
            </a:r>
            <a:endParaRPr lang="zh-CN" altLang="en-US" sz="1200" dirty="0">
              <a:latin typeface="+mn-ea"/>
              <a:ea typeface="+mn-ea"/>
              <a:cs typeface="Arial" panose="020B0604020202020204" pitchFamily="34" charset="0"/>
            </a:endParaRPr>
          </a:p>
        </p:txBody>
      </p:sp>
      <p:sp>
        <p:nvSpPr>
          <p:cNvPr id="17450" name="矩形 43"/>
          <p:cNvSpPr>
            <a:spLocks noChangeArrowheads="1"/>
          </p:cNvSpPr>
          <p:nvPr/>
        </p:nvSpPr>
        <p:spPr bwMode="auto">
          <a:xfrm>
            <a:off x="2424113" y="3997326"/>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mn-ea"/>
                <a:ea typeface="+mn-ea"/>
                <a:cs typeface="Arial" panose="020B0604020202020204" pitchFamily="34" charset="0"/>
              </a:rPr>
              <a:t>192.168.1.2/24</a:t>
            </a:r>
            <a:endParaRPr lang="zh-CN" altLang="en-US" sz="1200">
              <a:latin typeface="+mn-ea"/>
              <a:ea typeface="+mn-ea"/>
              <a:cs typeface="Arial" panose="020B0604020202020204" pitchFamily="34" charset="0"/>
            </a:endParaRPr>
          </a:p>
        </p:txBody>
      </p:sp>
      <p:sp>
        <p:nvSpPr>
          <p:cNvPr id="17451" name="TextBox 94"/>
          <p:cNvSpPr txBox="1">
            <a:spLocks noChangeArrowheads="1"/>
          </p:cNvSpPr>
          <p:nvPr/>
        </p:nvSpPr>
        <p:spPr bwMode="auto">
          <a:xfrm>
            <a:off x="8905290" y="350043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100.1.1.1/24</a:t>
            </a:r>
            <a:endParaRPr lang="zh-CN" altLang="en-US" sz="1200" dirty="0">
              <a:latin typeface="+mn-ea"/>
              <a:ea typeface="+mn-ea"/>
            </a:endParaRPr>
          </a:p>
        </p:txBody>
      </p:sp>
      <p:sp>
        <p:nvSpPr>
          <p:cNvPr id="17452" name="TextBox 94"/>
          <p:cNvSpPr txBox="1">
            <a:spLocks noChangeArrowheads="1"/>
          </p:cNvSpPr>
          <p:nvPr/>
        </p:nvSpPr>
        <p:spPr bwMode="auto">
          <a:xfrm>
            <a:off x="9120188" y="2420939"/>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C</a:t>
            </a:r>
            <a:endParaRPr lang="zh-CN" altLang="en-US" sz="1200" dirty="0">
              <a:latin typeface="+mn-ea"/>
              <a:ea typeface="+mn-ea"/>
            </a:endParaRPr>
          </a:p>
        </p:txBody>
      </p:sp>
      <p:pic>
        <p:nvPicPr>
          <p:cNvPr id="28" name="图片 27" descr="PC.png"/>
          <p:cNvPicPr>
            <a:picLocks noChangeAspect="1"/>
          </p:cNvPicPr>
          <p:nvPr/>
        </p:nvPicPr>
        <p:blipFill>
          <a:blip r:embed="rId2" cstate="print"/>
          <a:stretch>
            <a:fillRect/>
          </a:stretch>
        </p:blipFill>
        <p:spPr>
          <a:xfrm>
            <a:off x="2552823" y="1874906"/>
            <a:ext cx="806898" cy="619697"/>
          </a:xfrm>
          <a:prstGeom prst="rect">
            <a:avLst/>
          </a:prstGeom>
        </p:spPr>
      </p:pic>
      <p:pic>
        <p:nvPicPr>
          <p:cNvPr id="29" name="图片 28" descr="PC.png"/>
          <p:cNvPicPr>
            <a:picLocks noChangeAspect="1"/>
          </p:cNvPicPr>
          <p:nvPr/>
        </p:nvPicPr>
        <p:blipFill>
          <a:blip r:embed="rId2" cstate="print"/>
          <a:stretch>
            <a:fillRect/>
          </a:stretch>
        </p:blipFill>
        <p:spPr>
          <a:xfrm>
            <a:off x="2579688" y="3329564"/>
            <a:ext cx="806898" cy="619697"/>
          </a:xfrm>
          <a:prstGeom prst="rect">
            <a:avLst/>
          </a:prstGeom>
        </p:spPr>
      </p:pic>
      <p:pic>
        <p:nvPicPr>
          <p:cNvPr id="30" name="图片 29" descr="接入交换机.png"/>
          <p:cNvPicPr>
            <a:picLocks noChangeAspect="1"/>
          </p:cNvPicPr>
          <p:nvPr/>
        </p:nvPicPr>
        <p:blipFill>
          <a:blip r:embed="rId3" cstate="print"/>
          <a:stretch>
            <a:fillRect/>
          </a:stretch>
        </p:blipFill>
        <p:spPr>
          <a:xfrm>
            <a:off x="4492845" y="2764678"/>
            <a:ext cx="704208" cy="576170"/>
          </a:xfrm>
          <a:prstGeom prst="rect">
            <a:avLst/>
          </a:prstGeom>
        </p:spPr>
      </p:pic>
      <p:pic>
        <p:nvPicPr>
          <p:cNvPr id="31" name="图片 30"/>
          <p:cNvPicPr/>
          <p:nvPr/>
        </p:nvPicPr>
        <p:blipFill>
          <a:blip r:embed="rId4" cstate="print">
            <a:extLst>
              <a:ext uri="{28A0092B-C50C-407E-A947-70E740481C1C}">
                <a14:useLocalDpi xmlns:a14="http://schemas.microsoft.com/office/drawing/2010/main" val="0"/>
              </a:ext>
            </a:extLst>
          </a:blip>
          <a:stretch>
            <a:fillRect/>
          </a:stretch>
        </p:blipFill>
        <p:spPr>
          <a:xfrm>
            <a:off x="6003775" y="2796120"/>
            <a:ext cx="735511" cy="539766"/>
          </a:xfrm>
          <a:prstGeom prst="rect">
            <a:avLst/>
          </a:prstGeom>
        </p:spPr>
      </p:pic>
      <p:pic>
        <p:nvPicPr>
          <p:cNvPr id="32" name="图片 31" descr="internet-蓝.png"/>
          <p:cNvPicPr>
            <a:picLocks noChangeAspect="1"/>
          </p:cNvPicPr>
          <p:nvPr/>
        </p:nvPicPr>
        <p:blipFill>
          <a:blip r:embed="rId5" cstate="print"/>
          <a:stretch>
            <a:fillRect/>
          </a:stretch>
        </p:blipFill>
        <p:spPr>
          <a:xfrm>
            <a:off x="7785448" y="2704822"/>
            <a:ext cx="1370991" cy="695882"/>
          </a:xfrm>
          <a:prstGeom prst="rect">
            <a:avLst/>
          </a:prstGeom>
        </p:spPr>
      </p:pic>
      <p:pic>
        <p:nvPicPr>
          <p:cNvPr id="33" name="图片 32" descr="PC.png"/>
          <p:cNvPicPr>
            <a:picLocks noChangeAspect="1"/>
          </p:cNvPicPr>
          <p:nvPr/>
        </p:nvPicPr>
        <p:blipFill>
          <a:blip r:embed="rId2" cstate="print"/>
          <a:stretch>
            <a:fillRect/>
          </a:stretch>
        </p:blipFill>
        <p:spPr>
          <a:xfrm>
            <a:off x="9062233" y="2721871"/>
            <a:ext cx="806898" cy="61969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8434" name="标题 9"/>
          <p:cNvSpPr>
            <a:spLocks noGrp="1"/>
          </p:cNvSpPr>
          <p:nvPr>
            <p:ph type="title"/>
          </p:nvPr>
        </p:nvSpPr>
        <p:spPr/>
        <p:txBody>
          <a:bodyPr/>
          <a:lstStyle/>
          <a:p>
            <a:r>
              <a:rPr lang="zh-CN" altLang="en-US"/>
              <a:t>配置验证</a:t>
            </a:r>
            <a:endParaRPr lang="zh-CN" altLang="en-US"/>
          </a:p>
        </p:txBody>
      </p:sp>
      <p:sp>
        <p:nvSpPr>
          <p:cNvPr id="22" name="Rectangle 4"/>
          <p:cNvSpPr>
            <a:spLocks noChangeArrowheads="1"/>
          </p:cNvSpPr>
          <p:nvPr/>
        </p:nvSpPr>
        <p:spPr bwMode="auto">
          <a:xfrm>
            <a:off x="2279650" y="1568451"/>
            <a:ext cx="7272338" cy="4524375"/>
          </a:xfrm>
          <a:prstGeom prst="rect">
            <a:avLst/>
          </a:prstGeom>
          <a:solidFill>
            <a:schemeClr val="bg1">
              <a:lumMod val="85000"/>
            </a:schemeClr>
          </a:solidFill>
          <a:ln w="9525" algn="ctr">
            <a:noFill/>
            <a:miter lim="800000"/>
          </a:ln>
          <a:effectLst/>
        </p:spPr>
        <p:txBody>
          <a:bodyPr lIns="0" tIns="0" rIns="0" bIns="0">
            <a:spAutoFit/>
          </a:bodyPr>
          <a:lstStyle/>
          <a:p>
            <a:pPr defTabSz="784225">
              <a:lnSpc>
                <a:spcPct val="150000"/>
              </a:lnSpc>
              <a:defRPr/>
            </a:pPr>
            <a:r>
              <a:rPr lang="en-US" altLang="zh-CN" sz="1400" dirty="0">
                <a:latin typeface="Courier New" panose="02070309020205020404" pitchFamily="49" charset="0"/>
                <a:ea typeface="宋体" panose="02010600030101010101" pitchFamily="2" charset="-122"/>
              </a:rPr>
              <a:t>[RTA]display nat address-group 1</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NAT Address-Group Information:</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Index   Start-address      End-address</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a:t>
            </a:r>
            <a:r>
              <a:rPr lang="en-US" altLang="zh-CN" sz="1400" dirty="0">
                <a:solidFill>
                  <a:srgbClr val="C00000"/>
                </a:solidFill>
                <a:latin typeface="Courier New" panose="02070309020205020404" pitchFamily="49" charset="0"/>
                <a:ea typeface="宋体" panose="02010600030101010101" pitchFamily="2" charset="-122"/>
              </a:rPr>
              <a:t>1 </a:t>
            </a:r>
            <a:r>
              <a:rPr lang="en-US" altLang="zh-CN" sz="1400" dirty="0">
                <a:latin typeface="Courier New" panose="02070309020205020404" pitchFamily="49" charset="0"/>
                <a:ea typeface="宋体" panose="02010600030101010101" pitchFamily="2" charset="-122"/>
              </a:rPr>
              <a:t>      </a:t>
            </a:r>
            <a:r>
              <a:rPr lang="en-US" altLang="zh-CN" sz="1400" dirty="0">
                <a:solidFill>
                  <a:srgbClr val="C00000"/>
                </a:solidFill>
                <a:latin typeface="Courier New" panose="02070309020205020404" pitchFamily="49" charset="0"/>
                <a:ea typeface="宋体" panose="02010600030101010101" pitchFamily="2" charset="-122"/>
              </a:rPr>
              <a:t>200.10.10.1        200.10.10.200</a:t>
            </a:r>
            <a:endParaRPr lang="en-US" altLang="zh-CN" sz="1400" dirty="0">
              <a:solidFill>
                <a:srgbClr val="C00000"/>
              </a:solidFill>
              <a:latin typeface="Courier New" panose="02070309020205020404" pitchFamily="49" charset="0"/>
              <a:ea typeface="宋体" panose="02010600030101010101" pitchFamily="2" charset="-122"/>
            </a:endParaRPr>
          </a:p>
          <a:p>
            <a:pPr defTabSz="784225">
              <a:lnSpc>
                <a:spcPct val="150000"/>
              </a:lnSpc>
              <a:defRPr/>
            </a:pPr>
            <a:endParaRPr lang="en-US" altLang="zh-CN" sz="1400" dirty="0">
              <a:solidFill>
                <a:srgbClr val="C00000"/>
              </a:solidFill>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[RTA]display </a:t>
            </a:r>
            <a:r>
              <a:rPr lang="en-US" altLang="zh-CN" sz="1400" dirty="0" err="1">
                <a:latin typeface="Courier New" panose="02070309020205020404" pitchFamily="49" charset="0"/>
                <a:ea typeface="宋体" panose="02010600030101010101" pitchFamily="2" charset="-122"/>
              </a:rPr>
              <a:t>nat</a:t>
            </a:r>
            <a:r>
              <a:rPr lang="en-US" altLang="zh-CN" sz="1400" dirty="0">
                <a:latin typeface="Courier New" panose="02070309020205020404" pitchFamily="49" charset="0"/>
                <a:ea typeface="宋体" panose="02010600030101010101" pitchFamily="2" charset="-122"/>
              </a:rPr>
              <a:t> outbound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NAT Outbound Information:</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Interface          </a:t>
            </a:r>
            <a:r>
              <a:rPr lang="en-US" altLang="zh-CN" sz="1400" dirty="0" err="1">
                <a:latin typeface="Courier New" panose="02070309020205020404" pitchFamily="49" charset="0"/>
                <a:ea typeface="宋体" panose="02010600030101010101" pitchFamily="2" charset="-122"/>
              </a:rPr>
              <a:t>Acl</a:t>
            </a:r>
            <a:r>
              <a:rPr lang="en-US" altLang="zh-CN" sz="1400" dirty="0">
                <a:latin typeface="Courier New" panose="02070309020205020404" pitchFamily="49" charset="0"/>
                <a:ea typeface="宋体" panose="02010600030101010101" pitchFamily="2" charset="-122"/>
              </a:rPr>
              <a:t>     Address-group/IP/Interface      Type</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solidFill>
                  <a:srgbClr val="C00000"/>
                </a:solidFill>
                <a:latin typeface="Courier New" panose="02070309020205020404" pitchFamily="49" charset="0"/>
                <a:ea typeface="宋体" panose="02010600030101010101" pitchFamily="2" charset="-122"/>
              </a:rPr>
              <a:t> Serial1/0/0       2000  </a:t>
            </a:r>
            <a:r>
              <a:rPr lang="en-US" altLang="zh-CN" sz="1400" dirty="0">
                <a:latin typeface="Courier New" panose="02070309020205020404" pitchFamily="49" charset="0"/>
                <a:ea typeface="宋体" panose="02010600030101010101" pitchFamily="2" charset="-122"/>
              </a:rPr>
              <a:t>                     </a:t>
            </a:r>
            <a:r>
              <a:rPr lang="en-US" altLang="zh-CN" sz="1400" dirty="0">
                <a:solidFill>
                  <a:srgbClr val="C00000"/>
                </a:solidFill>
                <a:latin typeface="Courier New" panose="02070309020205020404" pitchFamily="49" charset="0"/>
                <a:ea typeface="宋体" panose="02010600030101010101" pitchFamily="2" charset="-122"/>
              </a:rPr>
              <a:t> 1         no-pat</a:t>
            </a:r>
            <a:endParaRPr lang="en-US" altLang="zh-CN" sz="1400" dirty="0">
              <a:solidFill>
                <a:srgbClr val="C00000"/>
              </a:solidFill>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Total : 1</a:t>
            </a:r>
            <a:endParaRPr lang="en-US" altLang="zh-CN" sz="1400" dirty="0">
              <a:latin typeface="Courier New" panose="02070309020205020404" pitchFamily="49"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dirty="0"/>
              <a:t>Easy IP</a:t>
            </a:r>
            <a:r>
              <a:rPr lang="zh-CN" altLang="en-US" dirty="0"/>
              <a:t>配置</a:t>
            </a:r>
            <a:endParaRPr lang="zh-CN" altLang="en-US" dirty="0"/>
          </a:p>
        </p:txBody>
      </p:sp>
      <p:sp>
        <p:nvSpPr>
          <p:cNvPr id="19460" name="AutoShape 28"/>
          <p:cNvSpPr/>
          <p:nvPr/>
        </p:nvSpPr>
        <p:spPr bwMode="auto">
          <a:xfrm>
            <a:off x="2279651" y="4508500"/>
            <a:ext cx="7345363" cy="1600200"/>
          </a:xfrm>
          <a:prstGeom prst="accentBorderCallout3">
            <a:avLst>
              <a:gd name="adj1" fmla="val 14088"/>
              <a:gd name="adj2" fmla="val 101218"/>
              <a:gd name="adj3" fmla="val 14088"/>
              <a:gd name="adj4" fmla="val 103042"/>
              <a:gd name="adj5" fmla="val -13981"/>
              <a:gd name="adj6" fmla="val 103083"/>
              <a:gd name="adj7" fmla="val -66736"/>
              <a:gd name="adj8" fmla="val 59690"/>
            </a:avLst>
          </a:prstGeom>
          <a:solidFill>
            <a:schemeClr val="bg1">
              <a:lumMod val="85000"/>
            </a:schemeClr>
          </a:solidFill>
          <a:ln w="19050" algn="ctr">
            <a:noFill/>
            <a:miter lim="800000"/>
            <a:tailEnd type="arrow" w="med" len="med"/>
          </a:ln>
        </p:spPr>
        <p:txBody>
          <a:bodyPr anchor="ct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40000"/>
              </a:lnSpc>
            </a:pPr>
            <a:r>
              <a:rPr lang="en-US" altLang="zh-CN" sz="1400" dirty="0">
                <a:latin typeface="Courier New" panose="02070309020205020404" pitchFamily="49" charset="0"/>
                <a:ea typeface="+mn-ea"/>
                <a:cs typeface="Courier New" panose="02070309020205020404" pitchFamily="49" charset="0"/>
              </a:rPr>
              <a:t>[RTA]</a:t>
            </a:r>
            <a:r>
              <a:rPr lang="en-US" altLang="zh-CN" sz="1400" dirty="0" err="1">
                <a:latin typeface="Courier New" panose="02070309020205020404" pitchFamily="49" charset="0"/>
                <a:ea typeface="+mn-ea"/>
                <a:cs typeface="Courier New" panose="02070309020205020404" pitchFamily="49" charset="0"/>
              </a:rPr>
              <a:t>acl</a:t>
            </a:r>
            <a:r>
              <a:rPr lang="en-US" altLang="zh-CN" sz="1400" dirty="0">
                <a:latin typeface="Courier New" panose="02070309020205020404" pitchFamily="49" charset="0"/>
                <a:ea typeface="+mn-ea"/>
                <a:cs typeface="Courier New" panose="02070309020205020404" pitchFamily="49" charset="0"/>
              </a:rPr>
              <a:t> 2000</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[RTA-acl-basic-2000]rule 5 permit source 192.168.1.0 0.0.0.255</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[RTA-acl-basic-2000]quit</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[RTA]interface serial1/0/0</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[RTA-Serial1/0/0]</a:t>
            </a:r>
            <a:r>
              <a:rPr lang="en-US" altLang="zh-CN" sz="1400" dirty="0">
                <a:solidFill>
                  <a:srgbClr val="C00000"/>
                </a:solidFill>
                <a:latin typeface="Courier New" panose="02070309020205020404" pitchFamily="49" charset="0"/>
                <a:ea typeface="+mn-ea"/>
                <a:cs typeface="Courier New" panose="02070309020205020404" pitchFamily="49" charset="0"/>
              </a:rPr>
              <a:t>nat outbound 2000</a:t>
            </a:r>
            <a:endParaRPr lang="en-US" altLang="zh-CN" sz="1400" dirty="0">
              <a:solidFill>
                <a:srgbClr val="C00000"/>
              </a:solidFill>
              <a:latin typeface="Courier New" panose="02070309020205020404" pitchFamily="49" charset="0"/>
              <a:ea typeface="+mn-ea"/>
              <a:cs typeface="Courier New" panose="02070309020205020404" pitchFamily="49" charset="0"/>
            </a:endParaRPr>
          </a:p>
        </p:txBody>
      </p:sp>
      <p:sp>
        <p:nvSpPr>
          <p:cNvPr id="19461" name="TextBox 94"/>
          <p:cNvSpPr txBox="1">
            <a:spLocks noChangeArrowheads="1"/>
          </p:cNvSpPr>
          <p:nvPr/>
        </p:nvSpPr>
        <p:spPr bwMode="auto">
          <a:xfrm>
            <a:off x="6567938" y="2732902"/>
            <a:ext cx="10134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200.10.10.1</a:t>
            </a:r>
            <a:endParaRPr lang="zh-CN" altLang="en-US" sz="1200" dirty="0">
              <a:latin typeface="+mn-ea"/>
              <a:ea typeface="+mn-ea"/>
            </a:endParaRPr>
          </a:p>
        </p:txBody>
      </p:sp>
      <p:sp>
        <p:nvSpPr>
          <p:cNvPr id="19462" name="Line 3"/>
          <p:cNvSpPr>
            <a:spLocks noChangeShapeType="1"/>
          </p:cNvSpPr>
          <p:nvPr/>
        </p:nvSpPr>
        <p:spPr bwMode="auto">
          <a:xfrm flipH="1" flipV="1">
            <a:off x="2927350" y="2332039"/>
            <a:ext cx="1816100" cy="5556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9463" name="TextBox 94"/>
          <p:cNvSpPr txBox="1">
            <a:spLocks noChangeArrowheads="1"/>
          </p:cNvSpPr>
          <p:nvPr/>
        </p:nvSpPr>
        <p:spPr bwMode="auto">
          <a:xfrm>
            <a:off x="4549775" y="2846389"/>
            <a:ext cx="528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9464" name="Line 3"/>
          <p:cNvSpPr>
            <a:spLocks noChangeShapeType="1"/>
          </p:cNvSpPr>
          <p:nvPr/>
        </p:nvSpPr>
        <p:spPr bwMode="auto">
          <a:xfrm flipV="1">
            <a:off x="2855913" y="2979738"/>
            <a:ext cx="1943100" cy="79216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pic>
        <p:nvPicPr>
          <p:cNvPr id="19465"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2962276"/>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7" name="Line 6"/>
          <p:cNvSpPr>
            <a:spLocks noChangeShapeType="1"/>
          </p:cNvSpPr>
          <p:nvPr/>
        </p:nvSpPr>
        <p:spPr bwMode="auto">
          <a:xfrm flipH="1">
            <a:off x="4872039" y="3035300"/>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9470" name="TextBox 94"/>
          <p:cNvSpPr txBox="1">
            <a:spLocks noChangeArrowheads="1"/>
          </p:cNvSpPr>
          <p:nvPr/>
        </p:nvSpPr>
        <p:spPr bwMode="auto">
          <a:xfrm>
            <a:off x="4549775" y="2484438"/>
            <a:ext cx="528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9471" name="TextBox 94"/>
          <p:cNvSpPr txBox="1">
            <a:spLocks noChangeArrowheads="1"/>
          </p:cNvSpPr>
          <p:nvPr/>
        </p:nvSpPr>
        <p:spPr bwMode="auto">
          <a:xfrm>
            <a:off x="6024564" y="2433639"/>
            <a:ext cx="477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RTA</a:t>
            </a:r>
            <a:endParaRPr lang="zh-CN" altLang="en-US" sz="1200" dirty="0">
              <a:latin typeface="+mn-ea"/>
              <a:ea typeface="+mn-ea"/>
            </a:endParaRPr>
          </a:p>
        </p:txBody>
      </p:sp>
      <p:sp>
        <p:nvSpPr>
          <p:cNvPr id="19473" name="TextBox 94"/>
          <p:cNvSpPr txBox="1">
            <a:spLocks noChangeArrowheads="1"/>
          </p:cNvSpPr>
          <p:nvPr/>
        </p:nvSpPr>
        <p:spPr bwMode="auto">
          <a:xfrm>
            <a:off x="9049306" y="350043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100.1.1.1/24</a:t>
            </a:r>
            <a:endParaRPr lang="zh-CN" altLang="en-US" sz="1200">
              <a:latin typeface="+mn-ea"/>
              <a:ea typeface="+mn-ea"/>
            </a:endParaRPr>
          </a:p>
        </p:txBody>
      </p:sp>
      <p:sp>
        <p:nvSpPr>
          <p:cNvPr id="19474" name="TextBox 94"/>
          <p:cNvSpPr txBox="1">
            <a:spLocks noChangeArrowheads="1"/>
          </p:cNvSpPr>
          <p:nvPr/>
        </p:nvSpPr>
        <p:spPr bwMode="auto">
          <a:xfrm>
            <a:off x="6574546" y="3079993"/>
            <a:ext cx="6735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S1/0/0</a:t>
            </a:r>
            <a:endParaRPr lang="zh-CN" altLang="en-US" sz="1200" dirty="0">
              <a:latin typeface="+mn-ea"/>
              <a:ea typeface="+mn-ea"/>
            </a:endParaRPr>
          </a:p>
        </p:txBody>
      </p:sp>
      <p:sp>
        <p:nvSpPr>
          <p:cNvPr id="19477" name="TextBox 94"/>
          <p:cNvSpPr txBox="1">
            <a:spLocks noChangeArrowheads="1"/>
          </p:cNvSpPr>
          <p:nvPr/>
        </p:nvSpPr>
        <p:spPr bwMode="auto">
          <a:xfrm>
            <a:off x="2390776" y="1527176"/>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A</a:t>
            </a:r>
            <a:endParaRPr lang="zh-CN" altLang="en-US" sz="1200" dirty="0">
              <a:latin typeface="+mn-ea"/>
              <a:ea typeface="+mn-ea"/>
            </a:endParaRPr>
          </a:p>
        </p:txBody>
      </p:sp>
      <p:sp>
        <p:nvSpPr>
          <p:cNvPr id="19478" name="TextBox 94"/>
          <p:cNvSpPr txBox="1">
            <a:spLocks noChangeArrowheads="1"/>
          </p:cNvSpPr>
          <p:nvPr/>
        </p:nvSpPr>
        <p:spPr bwMode="auto">
          <a:xfrm>
            <a:off x="2406651" y="3033714"/>
            <a:ext cx="595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B</a:t>
            </a:r>
            <a:endParaRPr lang="zh-CN" altLang="en-US" sz="1200">
              <a:latin typeface="+mn-ea"/>
              <a:ea typeface="+mn-ea"/>
            </a:endParaRPr>
          </a:p>
        </p:txBody>
      </p:sp>
      <p:sp>
        <p:nvSpPr>
          <p:cNvPr id="19479" name="矩形 43"/>
          <p:cNvSpPr>
            <a:spLocks noChangeArrowheads="1"/>
          </p:cNvSpPr>
          <p:nvPr/>
        </p:nvSpPr>
        <p:spPr bwMode="auto">
          <a:xfrm>
            <a:off x="2208213" y="2516188"/>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mn-ea"/>
                <a:ea typeface="+mn-ea"/>
                <a:cs typeface="Arial" panose="020B0604020202020204" pitchFamily="34" charset="0"/>
              </a:rPr>
              <a:t>192.168.1.1/24</a:t>
            </a:r>
            <a:endParaRPr lang="zh-CN" altLang="en-US" sz="1200">
              <a:latin typeface="+mn-ea"/>
              <a:ea typeface="+mn-ea"/>
              <a:cs typeface="Arial" panose="020B0604020202020204" pitchFamily="34" charset="0"/>
            </a:endParaRPr>
          </a:p>
        </p:txBody>
      </p:sp>
      <p:sp>
        <p:nvSpPr>
          <p:cNvPr id="19480" name="矩形 43"/>
          <p:cNvSpPr>
            <a:spLocks noChangeArrowheads="1"/>
          </p:cNvSpPr>
          <p:nvPr/>
        </p:nvSpPr>
        <p:spPr bwMode="auto">
          <a:xfrm>
            <a:off x="2185988" y="4027488"/>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mn-ea"/>
                <a:ea typeface="+mn-ea"/>
                <a:cs typeface="Arial" panose="020B0604020202020204" pitchFamily="34" charset="0"/>
              </a:rPr>
              <a:t>192.168.1.2/24</a:t>
            </a:r>
            <a:endParaRPr lang="zh-CN" altLang="en-US" sz="1200">
              <a:latin typeface="+mn-ea"/>
              <a:ea typeface="+mn-ea"/>
              <a:cs typeface="Arial" panose="020B0604020202020204" pitchFamily="34" charset="0"/>
            </a:endParaRPr>
          </a:p>
        </p:txBody>
      </p:sp>
      <p:sp>
        <p:nvSpPr>
          <p:cNvPr id="19481" name="TextBox 94"/>
          <p:cNvSpPr txBox="1">
            <a:spLocks noChangeArrowheads="1"/>
          </p:cNvSpPr>
          <p:nvPr/>
        </p:nvSpPr>
        <p:spPr bwMode="auto">
          <a:xfrm>
            <a:off x="9201162" y="2420939"/>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C</a:t>
            </a:r>
            <a:endParaRPr lang="zh-CN" altLang="en-US" sz="1200" dirty="0">
              <a:latin typeface="+mn-ea"/>
              <a:ea typeface="+mn-ea"/>
            </a:endParaRPr>
          </a:p>
        </p:txBody>
      </p:sp>
      <p:pic>
        <p:nvPicPr>
          <p:cNvPr id="27" name="图片 26" descr="PC.png"/>
          <p:cNvPicPr>
            <a:picLocks noChangeAspect="1"/>
          </p:cNvPicPr>
          <p:nvPr/>
        </p:nvPicPr>
        <p:blipFill>
          <a:blip r:embed="rId2" cstate="print"/>
          <a:stretch>
            <a:fillRect/>
          </a:stretch>
        </p:blipFill>
        <p:spPr>
          <a:xfrm>
            <a:off x="2266502" y="1932444"/>
            <a:ext cx="806898" cy="619697"/>
          </a:xfrm>
          <a:prstGeom prst="rect">
            <a:avLst/>
          </a:prstGeom>
        </p:spPr>
      </p:pic>
      <p:pic>
        <p:nvPicPr>
          <p:cNvPr id="28" name="图片 27" descr="PC.png"/>
          <p:cNvPicPr>
            <a:picLocks noChangeAspect="1"/>
          </p:cNvPicPr>
          <p:nvPr/>
        </p:nvPicPr>
        <p:blipFill>
          <a:blip r:embed="rId2" cstate="print"/>
          <a:stretch>
            <a:fillRect/>
          </a:stretch>
        </p:blipFill>
        <p:spPr>
          <a:xfrm>
            <a:off x="2266502" y="3392730"/>
            <a:ext cx="806898" cy="619697"/>
          </a:xfrm>
          <a:prstGeom prst="rect">
            <a:avLst/>
          </a:prstGeom>
        </p:spPr>
      </p:pic>
      <p:pic>
        <p:nvPicPr>
          <p:cNvPr id="29" name="图片 28"/>
          <p:cNvPicPr/>
          <p:nvPr/>
        </p:nvPicPr>
        <p:blipFill>
          <a:blip r:embed="rId3" cstate="print">
            <a:extLst>
              <a:ext uri="{28A0092B-C50C-407E-A947-70E740481C1C}">
                <a14:useLocalDpi xmlns:a14="http://schemas.microsoft.com/office/drawing/2010/main" val="0"/>
              </a:ext>
            </a:extLst>
          </a:blip>
          <a:stretch>
            <a:fillRect/>
          </a:stretch>
        </p:blipFill>
        <p:spPr>
          <a:xfrm>
            <a:off x="5840747" y="2807486"/>
            <a:ext cx="735511" cy="539766"/>
          </a:xfrm>
          <a:prstGeom prst="rect">
            <a:avLst/>
          </a:prstGeom>
        </p:spPr>
      </p:pic>
      <p:pic>
        <p:nvPicPr>
          <p:cNvPr id="30" name="图片 29" descr="接入交换机.png"/>
          <p:cNvPicPr>
            <a:picLocks noChangeAspect="1"/>
          </p:cNvPicPr>
          <p:nvPr/>
        </p:nvPicPr>
        <p:blipFill>
          <a:blip r:embed="rId4" cstate="print"/>
          <a:stretch>
            <a:fillRect/>
          </a:stretch>
        </p:blipFill>
        <p:spPr>
          <a:xfrm>
            <a:off x="4529701" y="2781221"/>
            <a:ext cx="703721" cy="575771"/>
          </a:xfrm>
          <a:prstGeom prst="rect">
            <a:avLst/>
          </a:prstGeom>
        </p:spPr>
      </p:pic>
      <p:pic>
        <p:nvPicPr>
          <p:cNvPr id="31" name="图片 30" descr="internet-蓝.png"/>
          <p:cNvPicPr>
            <a:picLocks noChangeAspect="1"/>
          </p:cNvPicPr>
          <p:nvPr/>
        </p:nvPicPr>
        <p:blipFill>
          <a:blip r:embed="rId5" cstate="print"/>
          <a:stretch>
            <a:fillRect/>
          </a:stretch>
        </p:blipFill>
        <p:spPr>
          <a:xfrm>
            <a:off x="7802564" y="2682632"/>
            <a:ext cx="1468932" cy="745594"/>
          </a:xfrm>
          <a:prstGeom prst="rect">
            <a:avLst/>
          </a:prstGeom>
        </p:spPr>
      </p:pic>
      <p:pic>
        <p:nvPicPr>
          <p:cNvPr id="32" name="图片 31" descr="PC.png"/>
          <p:cNvPicPr>
            <a:picLocks noChangeAspect="1"/>
          </p:cNvPicPr>
          <p:nvPr/>
        </p:nvPicPr>
        <p:blipFill>
          <a:blip r:embed="rId2" cstate="print"/>
          <a:stretch>
            <a:fillRect/>
          </a:stretch>
        </p:blipFill>
        <p:spPr>
          <a:xfrm>
            <a:off x="9183691" y="2762250"/>
            <a:ext cx="806898" cy="6196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p:cNvSpPr txBox="1"/>
          <p:nvPr/>
        </p:nvSpPr>
        <p:spPr>
          <a:xfrm>
            <a:off x="2781935" y="2367280"/>
            <a:ext cx="1445260" cy="2122805"/>
          </a:xfrm>
          <a:prstGeom prst="rect">
            <a:avLst/>
          </a:prstGeom>
          <a:noFill/>
        </p:spPr>
        <p:txBody>
          <a:bodyPr wrap="square" rtlCol="0">
            <a:spAutoFit/>
          </a:bodyPr>
          <a:lstStyle/>
          <a:p>
            <a:pPr algn="l"/>
            <a:r>
              <a:rPr lang="zh-CN" altLang="en-US" sz="6600">
                <a:solidFill>
                  <a:schemeClr val="bg1"/>
                </a:solidFill>
                <a:latin typeface="思源黑体 CN Light" panose="020B0300000000000000" charset="-122"/>
                <a:ea typeface="思源黑体 CN Light" panose="020B0300000000000000" charset="-122"/>
              </a:rPr>
              <a:t>目录</a:t>
            </a:r>
            <a:endParaRPr lang="zh-CN" altLang="en-US" sz="6600">
              <a:solidFill>
                <a:schemeClr val="bg1"/>
              </a:solidFill>
              <a:latin typeface="思源黑体 CN Light" panose="020B0300000000000000" charset="-122"/>
              <a:ea typeface="思源黑体 CN Light" panose="020B0300000000000000" charset="-122"/>
            </a:endParaRPr>
          </a:p>
        </p:txBody>
      </p:sp>
      <p:grpSp>
        <p:nvGrpSpPr>
          <p:cNvPr id="35" name="组合 34"/>
          <p:cNvGrpSpPr/>
          <p:nvPr/>
        </p:nvGrpSpPr>
        <p:grpSpPr>
          <a:xfrm>
            <a:off x="4754880" y="1481455"/>
            <a:ext cx="2586990" cy="829945"/>
            <a:chOff x="6763" y="3053"/>
            <a:chExt cx="4074" cy="1307"/>
          </a:xfrm>
        </p:grpSpPr>
        <p:sp>
          <p:nvSpPr>
            <p:cNvPr id="2" name="文本框 1"/>
            <p:cNvSpPr txBox="1"/>
            <p:nvPr/>
          </p:nvSpPr>
          <p:spPr>
            <a:xfrm>
              <a:off x="8123" y="3394"/>
              <a:ext cx="2714" cy="727"/>
            </a:xfrm>
            <a:prstGeom prst="rect">
              <a:avLst/>
            </a:prstGeom>
            <a:noFill/>
          </p:spPr>
          <p:txBody>
            <a:bodyPr wrap="none" rtlCol="0">
              <a:spAutoFit/>
            </a:bodyPr>
            <a:lstStyle/>
            <a:p>
              <a:pPr algn="l"/>
              <a:r>
                <a:rPr lang="zh-CN" altLang="en-US" sz="2400" b="1" dirty="0">
                  <a:solidFill>
                    <a:schemeClr val="bg1"/>
                  </a:solidFill>
                </a:rPr>
                <a:t>香橙派介绍</a:t>
              </a:r>
              <a:endParaRPr lang="zh-CN" altLang="en-US" sz="2400" b="1" dirty="0">
                <a:solidFill>
                  <a:schemeClr val="bg1"/>
                </a:solidFill>
              </a:endParaRPr>
            </a:p>
          </p:txBody>
        </p:sp>
        <p:sp>
          <p:nvSpPr>
            <p:cNvPr id="4" name="文本框 3"/>
            <p:cNvSpPr txBox="1"/>
            <p:nvPr/>
          </p:nvSpPr>
          <p:spPr>
            <a:xfrm>
              <a:off x="6763" y="3053"/>
              <a:ext cx="1414" cy="1307"/>
            </a:xfrm>
            <a:prstGeom prst="rect">
              <a:avLst/>
            </a:prstGeom>
            <a:noFill/>
          </p:spPr>
          <p:txBody>
            <a:bodyPr wrap="non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01</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4754880" y="2495550"/>
            <a:ext cx="3202940" cy="829945"/>
            <a:chOff x="6763" y="4983"/>
            <a:chExt cx="5044" cy="1307"/>
          </a:xfrm>
        </p:grpSpPr>
        <p:sp>
          <p:nvSpPr>
            <p:cNvPr id="26" name="文本框 25"/>
            <p:cNvSpPr txBox="1"/>
            <p:nvPr/>
          </p:nvSpPr>
          <p:spPr>
            <a:xfrm>
              <a:off x="8123" y="5274"/>
              <a:ext cx="3684" cy="727"/>
            </a:xfrm>
            <a:prstGeom prst="rect">
              <a:avLst/>
            </a:prstGeom>
            <a:noFill/>
          </p:spPr>
          <p:txBody>
            <a:bodyPr wrap="none" rtlCol="0">
              <a:spAutoFit/>
            </a:bodyPr>
            <a:lstStyle/>
            <a:p>
              <a:pPr algn="l"/>
              <a:r>
                <a:rPr lang="zh-CN" altLang="en-US" sz="2400" b="1" dirty="0">
                  <a:solidFill>
                    <a:schemeClr val="bg1"/>
                  </a:solidFill>
                </a:rPr>
                <a:t>香橙派应用场景</a:t>
              </a:r>
              <a:endParaRPr lang="en-US" altLang="zh-CN" sz="2400" b="1" dirty="0">
                <a:solidFill>
                  <a:schemeClr val="bg1"/>
                </a:solidFill>
              </a:endParaRPr>
            </a:p>
          </p:txBody>
        </p:sp>
        <p:sp>
          <p:nvSpPr>
            <p:cNvPr id="27" name="文本框 26"/>
            <p:cNvSpPr txBox="1"/>
            <p:nvPr/>
          </p:nvSpPr>
          <p:spPr>
            <a:xfrm>
              <a:off x="6763" y="4983"/>
              <a:ext cx="1414" cy="1307"/>
            </a:xfrm>
            <a:prstGeom prst="rect">
              <a:avLst/>
            </a:prstGeom>
            <a:noFill/>
          </p:spPr>
          <p:txBody>
            <a:bodyPr wrap="non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02</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4754880" y="3509645"/>
            <a:ext cx="2914015" cy="829945"/>
            <a:chOff x="6788" y="6837"/>
            <a:chExt cx="4589" cy="1307"/>
          </a:xfrm>
        </p:grpSpPr>
        <p:sp>
          <p:nvSpPr>
            <p:cNvPr id="28" name="文本框 27"/>
            <p:cNvSpPr txBox="1"/>
            <p:nvPr/>
          </p:nvSpPr>
          <p:spPr>
            <a:xfrm>
              <a:off x="8178" y="7128"/>
              <a:ext cx="3199" cy="727"/>
            </a:xfrm>
            <a:prstGeom prst="rect">
              <a:avLst/>
            </a:prstGeom>
            <a:noFill/>
          </p:spPr>
          <p:txBody>
            <a:bodyPr wrap="none" rtlCol="0">
              <a:spAutoFit/>
            </a:bodyPr>
            <a:lstStyle/>
            <a:p>
              <a:pPr algn="l"/>
              <a:r>
                <a:rPr lang="zh-CN" altLang="en-US" sz="2400" b="1" dirty="0">
                  <a:solidFill>
                    <a:schemeClr val="bg1"/>
                  </a:solidFill>
                </a:rPr>
                <a:t>内网穿透原理</a:t>
              </a:r>
              <a:endParaRPr lang="en-US" altLang="zh-CN" sz="2400" b="1" dirty="0">
                <a:solidFill>
                  <a:schemeClr val="bg1"/>
                </a:solidFill>
              </a:endParaRPr>
            </a:p>
          </p:txBody>
        </p:sp>
        <p:sp>
          <p:nvSpPr>
            <p:cNvPr id="29" name="文本框 28"/>
            <p:cNvSpPr txBox="1"/>
            <p:nvPr/>
          </p:nvSpPr>
          <p:spPr>
            <a:xfrm>
              <a:off x="6788" y="6837"/>
              <a:ext cx="1414" cy="1307"/>
            </a:xfrm>
            <a:prstGeom prst="rect">
              <a:avLst/>
            </a:prstGeom>
            <a:noFill/>
          </p:spPr>
          <p:txBody>
            <a:bodyPr wrap="non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03</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4754880" y="4523740"/>
            <a:ext cx="2948305" cy="829945"/>
            <a:chOff x="6788" y="8589"/>
            <a:chExt cx="4643" cy="1307"/>
          </a:xfrm>
        </p:grpSpPr>
        <p:sp>
          <p:nvSpPr>
            <p:cNvPr id="30" name="文本框 29"/>
            <p:cNvSpPr txBox="1"/>
            <p:nvPr/>
          </p:nvSpPr>
          <p:spPr>
            <a:xfrm>
              <a:off x="8098" y="8880"/>
              <a:ext cx="3333" cy="727"/>
            </a:xfrm>
            <a:prstGeom prst="rect">
              <a:avLst/>
            </a:prstGeom>
            <a:noFill/>
          </p:spPr>
          <p:txBody>
            <a:bodyPr wrap="none" rtlCol="0">
              <a:spAutoFit/>
            </a:bodyPr>
            <a:lstStyle/>
            <a:p>
              <a:pPr algn="l"/>
              <a:r>
                <a:rPr lang="en-US" altLang="zh-CN" sz="2400" b="1" dirty="0">
                  <a:solidFill>
                    <a:schemeClr val="bg1"/>
                  </a:solidFill>
                </a:rPr>
                <a:t> </a:t>
              </a:r>
              <a:r>
                <a:rPr lang="zh-CN" altLang="en-US" sz="2400" b="1" dirty="0">
                  <a:solidFill>
                    <a:schemeClr val="bg1"/>
                  </a:solidFill>
                </a:rPr>
                <a:t>内网穿透实现</a:t>
              </a:r>
              <a:endParaRPr lang="zh-CN" altLang="en-US" sz="2400" b="1" dirty="0">
                <a:solidFill>
                  <a:schemeClr val="bg1"/>
                </a:solidFill>
              </a:endParaRPr>
            </a:p>
          </p:txBody>
        </p:sp>
        <p:sp>
          <p:nvSpPr>
            <p:cNvPr id="31" name="文本框 30"/>
            <p:cNvSpPr txBox="1"/>
            <p:nvPr/>
          </p:nvSpPr>
          <p:spPr>
            <a:xfrm>
              <a:off x="6788" y="8589"/>
              <a:ext cx="1414" cy="1307"/>
            </a:xfrm>
            <a:prstGeom prst="rect">
              <a:avLst/>
            </a:prstGeom>
            <a:noFill/>
          </p:spPr>
          <p:txBody>
            <a:bodyPr wrap="non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04</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rot="5400000">
            <a:off x="1780540" y="3194050"/>
            <a:ext cx="1882140" cy="368300"/>
          </a:xfrm>
          <a:prstGeom prst="rect">
            <a:avLst/>
          </a:prstGeom>
          <a:noFill/>
        </p:spPr>
        <p:txBody>
          <a:bodyPr wrap="square" rtlCol="0">
            <a:spAutoFit/>
          </a:bodyPr>
          <a:lstStyle/>
          <a:p>
            <a:pPr algn="dist"/>
            <a:r>
              <a:rPr lang="en-US" altLang="zh-CN">
                <a:solidFill>
                  <a:schemeClr val="tx1">
                    <a:lumMod val="50000"/>
                    <a:lumOff val="50000"/>
                  </a:schemeClr>
                </a:solidFill>
              </a:rPr>
              <a:t>CONTENTS</a:t>
            </a:r>
            <a:endParaRPr lang="en-US" altLang="zh-CN">
              <a:solidFill>
                <a:schemeClr val="tx1">
                  <a:lumMod val="50000"/>
                  <a:lumOff val="50000"/>
                </a:schemeClr>
              </a:solidFill>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0482" name="标题 9"/>
          <p:cNvSpPr>
            <a:spLocks noGrp="1"/>
          </p:cNvSpPr>
          <p:nvPr>
            <p:ph type="title"/>
          </p:nvPr>
        </p:nvSpPr>
        <p:spPr/>
        <p:txBody>
          <a:bodyPr/>
          <a:lstStyle/>
          <a:p>
            <a:r>
              <a:rPr lang="zh-CN" altLang="en-US"/>
              <a:t>配置验证</a:t>
            </a:r>
            <a:endParaRPr lang="zh-CN" altLang="en-US"/>
          </a:p>
        </p:txBody>
      </p:sp>
      <p:sp>
        <p:nvSpPr>
          <p:cNvPr id="22" name="Rectangle 4"/>
          <p:cNvSpPr>
            <a:spLocks noChangeArrowheads="1"/>
          </p:cNvSpPr>
          <p:nvPr/>
        </p:nvSpPr>
        <p:spPr bwMode="auto">
          <a:xfrm>
            <a:off x="2279650" y="2355131"/>
            <a:ext cx="7488238" cy="2586037"/>
          </a:xfrm>
          <a:prstGeom prst="rect">
            <a:avLst/>
          </a:prstGeom>
          <a:solidFill>
            <a:schemeClr val="bg1">
              <a:lumMod val="85000"/>
            </a:schemeClr>
          </a:solidFill>
          <a:ln w="9525" algn="ctr">
            <a:noFill/>
            <a:miter lim="800000"/>
          </a:ln>
          <a:effectLst/>
        </p:spPr>
        <p:txBody>
          <a:bodyPr lIns="0" tIns="0" rIns="0" bIns="0">
            <a:spAutoFit/>
          </a:bodyPr>
          <a:lstStyle/>
          <a:p>
            <a:pPr defTabSz="784225">
              <a:lnSpc>
                <a:spcPct val="150000"/>
              </a:lnSpc>
              <a:defRPr/>
            </a:pPr>
            <a:r>
              <a:rPr lang="en-US" altLang="zh-CN" sz="1400" dirty="0">
                <a:latin typeface="Courier New" panose="02070309020205020404" pitchFamily="49" charset="0"/>
                <a:ea typeface="宋体" panose="02010600030101010101" pitchFamily="2" charset="-122"/>
              </a:rPr>
              <a:t>[RTA]display nat outbound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NAT Outbound Information:</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Interface         </a:t>
            </a:r>
            <a:r>
              <a:rPr lang="en-US" altLang="zh-CN" sz="1400" dirty="0" err="1">
                <a:latin typeface="Courier New" panose="02070309020205020404" pitchFamily="49" charset="0"/>
                <a:ea typeface="宋体" panose="02010600030101010101" pitchFamily="2" charset="-122"/>
              </a:rPr>
              <a:t>Acl</a:t>
            </a:r>
            <a:r>
              <a:rPr lang="en-US" altLang="zh-CN" sz="1400" dirty="0">
                <a:latin typeface="Courier New" panose="02070309020205020404" pitchFamily="49" charset="0"/>
                <a:ea typeface="宋体" panose="02010600030101010101" pitchFamily="2" charset="-122"/>
              </a:rPr>
              <a:t>     Address-group/IP/Interface      Type</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a:t>
            </a:r>
            <a:r>
              <a:rPr lang="en-US" altLang="zh-CN" sz="1400" dirty="0">
                <a:solidFill>
                  <a:srgbClr val="C00000"/>
                </a:solidFill>
                <a:latin typeface="Courier New" panose="02070309020205020404" pitchFamily="49" charset="0"/>
                <a:ea typeface="宋体" panose="02010600030101010101" pitchFamily="2" charset="-122"/>
              </a:rPr>
              <a:t>Serial1/0/0       2000      200.10.10.1                  </a:t>
            </a:r>
            <a:r>
              <a:rPr lang="en-US" altLang="zh-CN" sz="1400" dirty="0" err="1">
                <a:solidFill>
                  <a:srgbClr val="C00000"/>
                </a:solidFill>
                <a:latin typeface="Courier New" panose="02070309020205020404" pitchFamily="49" charset="0"/>
                <a:ea typeface="宋体" panose="02010600030101010101" pitchFamily="2" charset="-122"/>
              </a:rPr>
              <a:t>easyip</a:t>
            </a:r>
            <a:r>
              <a:rPr lang="en-US" altLang="zh-CN" sz="1400" dirty="0">
                <a:solidFill>
                  <a:srgbClr val="C00000"/>
                </a:solidFill>
                <a:latin typeface="Courier New" panose="02070309020205020404" pitchFamily="49" charset="0"/>
                <a:ea typeface="宋体" panose="02010600030101010101" pitchFamily="2" charset="-122"/>
              </a:rPr>
              <a:t> </a:t>
            </a: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Total : 1</a:t>
            </a:r>
            <a:endParaRPr lang="en-US" altLang="zh-CN" sz="1400" dirty="0">
              <a:latin typeface="Courier New" panose="02070309020205020404" pitchFamily="49"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1506" name="Line 6"/>
          <p:cNvSpPr>
            <a:spLocks noChangeShapeType="1"/>
          </p:cNvSpPr>
          <p:nvPr/>
        </p:nvSpPr>
        <p:spPr bwMode="auto">
          <a:xfrm flipH="1" flipV="1">
            <a:off x="3381375" y="2478088"/>
            <a:ext cx="2286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pic>
        <p:nvPicPr>
          <p:cNvPr id="21507"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69001" y="239553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标题 1"/>
          <p:cNvSpPr>
            <a:spLocks noGrp="1"/>
          </p:cNvSpPr>
          <p:nvPr>
            <p:ph type="title"/>
          </p:nvPr>
        </p:nvSpPr>
        <p:spPr/>
        <p:txBody>
          <a:bodyPr/>
          <a:lstStyle/>
          <a:p>
            <a:r>
              <a:rPr lang="en-US" altLang="zh-CN"/>
              <a:t>NAT</a:t>
            </a:r>
            <a:r>
              <a:rPr lang="zh-CN" altLang="en-US"/>
              <a:t>服务器配置</a:t>
            </a:r>
            <a:endParaRPr lang="zh-CN" altLang="en-US" dirty="0"/>
          </a:p>
        </p:txBody>
      </p:sp>
      <p:sp>
        <p:nvSpPr>
          <p:cNvPr id="21510" name="TextBox 94"/>
          <p:cNvSpPr txBox="1">
            <a:spLocks noChangeArrowheads="1"/>
          </p:cNvSpPr>
          <p:nvPr/>
        </p:nvSpPr>
        <p:spPr bwMode="auto">
          <a:xfrm>
            <a:off x="2640013" y="2924176"/>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192.168.1.1/24</a:t>
            </a:r>
            <a:endParaRPr lang="zh-CN" altLang="en-US" sz="1200">
              <a:latin typeface="+mn-ea"/>
              <a:ea typeface="+mn-ea"/>
            </a:endParaRPr>
          </a:p>
        </p:txBody>
      </p:sp>
      <p:sp>
        <p:nvSpPr>
          <p:cNvPr id="21511" name="AutoShape 28"/>
          <p:cNvSpPr/>
          <p:nvPr/>
        </p:nvSpPr>
        <p:spPr bwMode="auto">
          <a:xfrm flipH="1">
            <a:off x="2423592" y="4077072"/>
            <a:ext cx="7345362" cy="2030413"/>
          </a:xfrm>
          <a:prstGeom prst="accentBorderCallout3">
            <a:avLst>
              <a:gd name="adj1" fmla="val 14088"/>
              <a:gd name="adj2" fmla="val 101218"/>
              <a:gd name="adj3" fmla="val 14088"/>
              <a:gd name="adj4" fmla="val 103042"/>
              <a:gd name="adj5" fmla="val -7306"/>
              <a:gd name="adj6" fmla="val 102847"/>
              <a:gd name="adj7" fmla="val -61444"/>
              <a:gd name="adj8" fmla="val 57500"/>
            </a:avLst>
          </a:prstGeom>
          <a:solidFill>
            <a:schemeClr val="bg1">
              <a:lumMod val="85000"/>
            </a:schemeClr>
          </a:solidFill>
          <a:ln w="19050" algn="ctr">
            <a:noFill/>
            <a:miter lim="800000"/>
            <a:tailEnd type="arrow" w="med" len="med"/>
          </a:ln>
        </p:spPr>
        <p:txBody>
          <a:bodyPr anchor="ct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mn-ea"/>
                <a:cs typeface="Courier New" panose="02070309020205020404" pitchFamily="49" charset="0"/>
              </a:rPr>
              <a:t>[RTA]interface GigabitEthernet0/0/1</a:t>
            </a:r>
            <a:endParaRPr lang="en-US" altLang="zh-CN" sz="1400" dirty="0">
              <a:latin typeface="Courier New" panose="02070309020205020404" pitchFamily="49" charset="0"/>
              <a:ea typeface="+mn-ea"/>
              <a:cs typeface="Courier New" panose="02070309020205020404" pitchFamily="49" charset="0"/>
            </a:endParaRPr>
          </a:p>
          <a:p>
            <a:pPr algn="l">
              <a:lnSpc>
                <a:spcPct val="150000"/>
              </a:lnSpc>
            </a:pPr>
            <a:r>
              <a:rPr lang="en-US" altLang="zh-CN" sz="1400" dirty="0">
                <a:latin typeface="Courier New" panose="02070309020205020404" pitchFamily="49" charset="0"/>
                <a:ea typeface="+mn-ea"/>
                <a:cs typeface="Courier New" panose="02070309020205020404" pitchFamily="49" charset="0"/>
              </a:rPr>
              <a:t>[RTA-GigabitEthernet0/0/1]</a:t>
            </a:r>
            <a:r>
              <a:rPr lang="en-US" altLang="zh-CN" sz="1400" dirty="0" err="1">
                <a:latin typeface="Courier New" panose="02070309020205020404" pitchFamily="49" charset="0"/>
                <a:ea typeface="+mn-ea"/>
                <a:cs typeface="Courier New" panose="02070309020205020404" pitchFamily="49" charset="0"/>
              </a:rPr>
              <a:t>ip</a:t>
            </a:r>
            <a:r>
              <a:rPr lang="en-US" altLang="zh-CN" sz="1400" dirty="0">
                <a:latin typeface="Courier New" panose="02070309020205020404" pitchFamily="49" charset="0"/>
                <a:ea typeface="+mn-ea"/>
                <a:cs typeface="Courier New" panose="02070309020205020404" pitchFamily="49" charset="0"/>
              </a:rPr>
              <a:t> address 192.168.1.254 24</a:t>
            </a:r>
            <a:endParaRPr lang="en-US" altLang="zh-CN" sz="1400" dirty="0">
              <a:latin typeface="Courier New" panose="02070309020205020404" pitchFamily="49" charset="0"/>
              <a:ea typeface="+mn-ea"/>
              <a:cs typeface="Courier New" panose="02070309020205020404" pitchFamily="49" charset="0"/>
            </a:endParaRPr>
          </a:p>
          <a:p>
            <a:pPr algn="l">
              <a:lnSpc>
                <a:spcPct val="150000"/>
              </a:lnSpc>
            </a:pPr>
            <a:r>
              <a:rPr lang="en-US" altLang="zh-CN" sz="1400" dirty="0">
                <a:latin typeface="Courier New" panose="02070309020205020404" pitchFamily="49" charset="0"/>
                <a:ea typeface="+mn-ea"/>
                <a:cs typeface="Courier New" panose="02070309020205020404" pitchFamily="49" charset="0"/>
              </a:rPr>
              <a:t>[RTA-GigabitEthernet0/0/1]interface Serial1/0/0</a:t>
            </a:r>
            <a:endParaRPr lang="en-US" altLang="zh-CN" sz="1400" dirty="0">
              <a:latin typeface="Courier New" panose="02070309020205020404" pitchFamily="49" charset="0"/>
              <a:ea typeface="+mn-ea"/>
              <a:cs typeface="Courier New" panose="02070309020205020404" pitchFamily="49" charset="0"/>
            </a:endParaRPr>
          </a:p>
          <a:p>
            <a:pPr algn="l">
              <a:lnSpc>
                <a:spcPct val="150000"/>
              </a:lnSpc>
            </a:pPr>
            <a:r>
              <a:rPr lang="en-US" altLang="zh-CN" sz="1400" dirty="0">
                <a:latin typeface="Courier New" panose="02070309020205020404" pitchFamily="49" charset="0"/>
                <a:ea typeface="+mn-ea"/>
                <a:cs typeface="Courier New" panose="02070309020205020404" pitchFamily="49" charset="0"/>
              </a:rPr>
              <a:t>[RTA-Serial1/0/0]</a:t>
            </a:r>
            <a:r>
              <a:rPr lang="en-US" altLang="zh-CN" sz="1400" dirty="0" err="1">
                <a:latin typeface="Courier New" panose="02070309020205020404" pitchFamily="49" charset="0"/>
                <a:ea typeface="+mn-ea"/>
                <a:cs typeface="Courier New" panose="02070309020205020404" pitchFamily="49" charset="0"/>
              </a:rPr>
              <a:t>ip</a:t>
            </a:r>
            <a:r>
              <a:rPr lang="en-US" altLang="zh-CN" sz="1400" dirty="0">
                <a:latin typeface="Courier New" panose="02070309020205020404" pitchFamily="49" charset="0"/>
                <a:ea typeface="+mn-ea"/>
                <a:cs typeface="Courier New" panose="02070309020205020404" pitchFamily="49" charset="0"/>
              </a:rPr>
              <a:t> address 200.10.10.2 24</a:t>
            </a:r>
            <a:endParaRPr lang="en-US" altLang="zh-CN" sz="1400" dirty="0">
              <a:latin typeface="Courier New" panose="02070309020205020404" pitchFamily="49" charset="0"/>
              <a:ea typeface="+mn-ea"/>
              <a:cs typeface="Courier New" panose="02070309020205020404" pitchFamily="49" charset="0"/>
            </a:endParaRPr>
          </a:p>
          <a:p>
            <a:pPr algn="l">
              <a:lnSpc>
                <a:spcPct val="150000"/>
              </a:lnSpc>
            </a:pPr>
            <a:r>
              <a:rPr lang="en-US" altLang="zh-CN" sz="1400" dirty="0">
                <a:latin typeface="Courier New" panose="02070309020205020404" pitchFamily="49" charset="0"/>
                <a:ea typeface="+mn-ea"/>
                <a:cs typeface="Courier New" panose="02070309020205020404" pitchFamily="49" charset="0"/>
              </a:rPr>
              <a:t>[RTA-Serial1/0/0]</a:t>
            </a:r>
            <a:r>
              <a:rPr lang="pt-BR" altLang="zh-CN" sz="1400" dirty="0">
                <a:solidFill>
                  <a:srgbClr val="C00000"/>
                </a:solidFill>
                <a:latin typeface="Courier New" panose="02070309020205020404" pitchFamily="49" charset="0"/>
                <a:ea typeface="+mn-ea"/>
                <a:cs typeface="Courier New" panose="02070309020205020404" pitchFamily="49" charset="0"/>
              </a:rPr>
              <a:t>nat server protocol tcp global 202.10.10.1 www inside 192.168.1.1 8080</a:t>
            </a:r>
            <a:endParaRPr lang="en-US" altLang="zh-CN" sz="1400" dirty="0">
              <a:solidFill>
                <a:srgbClr val="C00000"/>
              </a:solidFill>
              <a:latin typeface="Courier New" panose="02070309020205020404" pitchFamily="49" charset="0"/>
              <a:ea typeface="+mn-ea"/>
              <a:cs typeface="Courier New" panose="02070309020205020404" pitchFamily="49" charset="0"/>
            </a:endParaRPr>
          </a:p>
        </p:txBody>
      </p:sp>
      <p:sp>
        <p:nvSpPr>
          <p:cNvPr id="21515" name="TextBox 94"/>
          <p:cNvSpPr txBox="1">
            <a:spLocks noChangeArrowheads="1"/>
          </p:cNvSpPr>
          <p:nvPr/>
        </p:nvSpPr>
        <p:spPr bwMode="auto">
          <a:xfrm>
            <a:off x="2855913" y="1844676"/>
            <a:ext cx="6461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endParaRPr lang="zh-CN" altLang="en-US" sz="1200">
              <a:latin typeface="+mn-ea"/>
              <a:ea typeface="+mn-ea"/>
            </a:endParaRPr>
          </a:p>
        </p:txBody>
      </p:sp>
      <p:sp>
        <p:nvSpPr>
          <p:cNvPr id="21517" name="TextBox 94"/>
          <p:cNvSpPr txBox="1">
            <a:spLocks noChangeArrowheads="1"/>
          </p:cNvSpPr>
          <p:nvPr/>
        </p:nvSpPr>
        <p:spPr bwMode="auto">
          <a:xfrm>
            <a:off x="4943872" y="2539933"/>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G0/0/1</a:t>
            </a:r>
            <a:endParaRPr lang="zh-CN" altLang="en-US" sz="1200" dirty="0">
              <a:latin typeface="+mn-ea"/>
              <a:ea typeface="+mn-ea"/>
            </a:endParaRPr>
          </a:p>
        </p:txBody>
      </p:sp>
      <p:sp>
        <p:nvSpPr>
          <p:cNvPr id="21518" name="TextBox 94"/>
          <p:cNvSpPr txBox="1">
            <a:spLocks noChangeArrowheads="1"/>
          </p:cNvSpPr>
          <p:nvPr/>
        </p:nvSpPr>
        <p:spPr bwMode="auto">
          <a:xfrm>
            <a:off x="6250510" y="2539933"/>
            <a:ext cx="6735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S1/0/0</a:t>
            </a:r>
            <a:endParaRPr lang="zh-CN" altLang="en-US" sz="1200">
              <a:latin typeface="+mn-ea"/>
              <a:ea typeface="+mn-ea"/>
            </a:endParaRPr>
          </a:p>
        </p:txBody>
      </p:sp>
      <p:sp>
        <p:nvSpPr>
          <p:cNvPr id="21519" name="TextBox 94"/>
          <p:cNvSpPr txBox="1">
            <a:spLocks noChangeArrowheads="1"/>
          </p:cNvSpPr>
          <p:nvPr/>
        </p:nvSpPr>
        <p:spPr bwMode="auto">
          <a:xfrm>
            <a:off x="5715000" y="1916832"/>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RTA</a:t>
            </a:r>
            <a:endParaRPr lang="zh-CN" altLang="en-US" sz="1200" dirty="0">
              <a:latin typeface="+mn-ea"/>
              <a:ea typeface="+mn-ea"/>
            </a:endParaRPr>
          </a:p>
        </p:txBody>
      </p:sp>
      <p:sp>
        <p:nvSpPr>
          <p:cNvPr id="21520" name="TextBox 94"/>
          <p:cNvSpPr txBox="1">
            <a:spLocks noChangeArrowheads="1"/>
          </p:cNvSpPr>
          <p:nvPr/>
        </p:nvSpPr>
        <p:spPr bwMode="auto">
          <a:xfrm>
            <a:off x="8616950" y="289083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100.1.1.1/24</a:t>
            </a:r>
            <a:endParaRPr lang="zh-CN" altLang="en-US" sz="1200" dirty="0">
              <a:latin typeface="+mn-ea"/>
              <a:ea typeface="+mn-ea"/>
            </a:endParaRPr>
          </a:p>
        </p:txBody>
      </p:sp>
      <p:sp>
        <p:nvSpPr>
          <p:cNvPr id="21521" name="TextBox 94"/>
          <p:cNvSpPr txBox="1">
            <a:spLocks noChangeArrowheads="1"/>
          </p:cNvSpPr>
          <p:nvPr/>
        </p:nvSpPr>
        <p:spPr bwMode="auto">
          <a:xfrm>
            <a:off x="8947150" y="1811339"/>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C</a:t>
            </a:r>
            <a:endParaRPr lang="zh-CN" altLang="en-US" sz="1200" dirty="0">
              <a:latin typeface="+mn-ea"/>
              <a:ea typeface="+mn-ea"/>
            </a:endParaRPr>
          </a:p>
        </p:txBody>
      </p:sp>
      <p:pic>
        <p:nvPicPr>
          <p:cNvPr id="19" name="图片 18"/>
          <p:cNvPicPr/>
          <p:nvPr/>
        </p:nvPicPr>
        <p:blipFill>
          <a:blip r:embed="rId2" cstate="print">
            <a:extLst>
              <a:ext uri="{28A0092B-C50C-407E-A947-70E740481C1C}">
                <a14:useLocalDpi xmlns:a14="http://schemas.microsoft.com/office/drawing/2010/main" val="0"/>
              </a:ext>
            </a:extLst>
          </a:blip>
          <a:stretch>
            <a:fillRect/>
          </a:stretch>
        </p:blipFill>
        <p:spPr>
          <a:xfrm>
            <a:off x="5568246" y="2225668"/>
            <a:ext cx="735511" cy="539766"/>
          </a:xfrm>
          <a:prstGeom prst="rect">
            <a:avLst/>
          </a:prstGeom>
        </p:spPr>
      </p:pic>
      <p:pic>
        <p:nvPicPr>
          <p:cNvPr id="20" name="图片 19" descr="通用服务器-蓝.png"/>
          <p:cNvPicPr>
            <a:picLocks noChangeAspect="1"/>
          </p:cNvPicPr>
          <p:nvPr/>
        </p:nvPicPr>
        <p:blipFill>
          <a:blip r:embed="rId3" cstate="print"/>
          <a:stretch>
            <a:fillRect/>
          </a:stretch>
        </p:blipFill>
        <p:spPr>
          <a:xfrm>
            <a:off x="2800184" y="2199057"/>
            <a:ext cx="761627" cy="623149"/>
          </a:xfrm>
          <a:prstGeom prst="rect">
            <a:avLst/>
          </a:prstGeom>
        </p:spPr>
      </p:pic>
      <p:pic>
        <p:nvPicPr>
          <p:cNvPr id="21" name="图片 20" descr="internet-蓝.png"/>
          <p:cNvPicPr>
            <a:picLocks noChangeAspect="1"/>
          </p:cNvPicPr>
          <p:nvPr/>
        </p:nvPicPr>
        <p:blipFill>
          <a:blip r:embed="rId4" cstate="print"/>
          <a:stretch>
            <a:fillRect/>
          </a:stretch>
        </p:blipFill>
        <p:spPr>
          <a:xfrm>
            <a:off x="7376030" y="2120426"/>
            <a:ext cx="1453085" cy="737551"/>
          </a:xfrm>
          <a:prstGeom prst="rect">
            <a:avLst/>
          </a:prstGeom>
        </p:spPr>
      </p:pic>
      <p:pic>
        <p:nvPicPr>
          <p:cNvPr id="22" name="图片 21" descr="PC.png"/>
          <p:cNvPicPr>
            <a:picLocks noChangeAspect="1"/>
          </p:cNvPicPr>
          <p:nvPr/>
        </p:nvPicPr>
        <p:blipFill>
          <a:blip r:embed="rId5" cstate="print"/>
          <a:stretch>
            <a:fillRect/>
          </a:stretch>
        </p:blipFill>
        <p:spPr>
          <a:xfrm>
            <a:off x="8723283" y="2120164"/>
            <a:ext cx="866476" cy="66545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2530" name="标题 9"/>
          <p:cNvSpPr>
            <a:spLocks noGrp="1"/>
          </p:cNvSpPr>
          <p:nvPr>
            <p:ph type="title"/>
          </p:nvPr>
        </p:nvSpPr>
        <p:spPr>
          <a:xfrm>
            <a:off x="1594800" y="410400"/>
            <a:ext cx="9831600" cy="640800"/>
          </a:xfrm>
        </p:spPr>
        <p:txBody>
          <a:bodyPr/>
          <a:lstStyle/>
          <a:p>
            <a:r>
              <a:rPr lang="zh-CN" altLang="en-US"/>
              <a:t>配置验证</a:t>
            </a:r>
            <a:endParaRPr lang="zh-CN" altLang="en-US"/>
          </a:p>
        </p:txBody>
      </p:sp>
      <p:sp>
        <p:nvSpPr>
          <p:cNvPr id="22" name="Rectangle 4"/>
          <p:cNvSpPr>
            <a:spLocks noChangeArrowheads="1"/>
          </p:cNvSpPr>
          <p:nvPr/>
        </p:nvSpPr>
        <p:spPr bwMode="auto">
          <a:xfrm>
            <a:off x="2279650" y="1773238"/>
            <a:ext cx="7488238" cy="3554412"/>
          </a:xfrm>
          <a:prstGeom prst="rect">
            <a:avLst/>
          </a:prstGeom>
          <a:solidFill>
            <a:schemeClr val="bg1">
              <a:lumMod val="85000"/>
            </a:schemeClr>
          </a:solidFill>
          <a:ln w="9525" algn="ctr">
            <a:noFill/>
            <a:miter lim="800000"/>
          </a:ln>
          <a:effectLst/>
        </p:spPr>
        <p:txBody>
          <a:bodyPr lIns="0" tIns="0" rIns="0" bIns="0">
            <a:spAutoFit/>
          </a:bodyPr>
          <a:lstStyle/>
          <a:p>
            <a:pPr defTabSz="784225">
              <a:lnSpc>
                <a:spcPct val="150000"/>
              </a:lnSpc>
              <a:defRPr/>
            </a:pPr>
            <a:r>
              <a:rPr lang="en-US" altLang="zh-CN" sz="1400" dirty="0">
                <a:latin typeface="Courier New" panose="02070309020205020404" pitchFamily="49" charset="0"/>
                <a:ea typeface="宋体" panose="02010600030101010101" pitchFamily="2" charset="-122"/>
              </a:rPr>
              <a:t>[RTA]display nat server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Nat Server Information:</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Interface  : Serial1/0/0</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Global IP/Port     : </a:t>
            </a:r>
            <a:r>
              <a:rPr lang="en-US" altLang="zh-CN" sz="1400" dirty="0">
                <a:solidFill>
                  <a:srgbClr val="C00000"/>
                </a:solidFill>
                <a:latin typeface="Courier New" panose="02070309020205020404" pitchFamily="49" charset="0"/>
                <a:ea typeface="宋体" panose="02010600030101010101" pitchFamily="2" charset="-122"/>
              </a:rPr>
              <a:t>202.10.10.1/80(www) </a:t>
            </a:r>
            <a:endParaRPr lang="en-US" altLang="zh-CN" sz="1400" dirty="0">
              <a:solidFill>
                <a:srgbClr val="C00000"/>
              </a:solidFill>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Inside IP/Port     : </a:t>
            </a:r>
            <a:r>
              <a:rPr lang="en-US" altLang="zh-CN" sz="1400" dirty="0">
                <a:solidFill>
                  <a:srgbClr val="C00000"/>
                </a:solidFill>
                <a:latin typeface="Courier New" panose="02070309020205020404" pitchFamily="49" charset="0"/>
                <a:ea typeface="宋体" panose="02010600030101010101" pitchFamily="2" charset="-122"/>
              </a:rPr>
              <a:t>192.168.1.1/8080</a:t>
            </a:r>
            <a:endParaRPr lang="en-US" altLang="zh-CN" sz="1400" dirty="0">
              <a:solidFill>
                <a:srgbClr val="C00000"/>
              </a:solidFill>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Protocol : 6(</a:t>
            </a:r>
            <a:r>
              <a:rPr lang="en-US" altLang="zh-CN" sz="1400" dirty="0" err="1">
                <a:latin typeface="Courier New" panose="02070309020205020404" pitchFamily="49" charset="0"/>
                <a:ea typeface="宋体" panose="02010600030101010101" pitchFamily="2" charset="-122"/>
              </a:rPr>
              <a:t>tcp</a:t>
            </a: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VPN instance-name  : ----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a:t>
            </a:r>
            <a:r>
              <a:rPr lang="en-US" altLang="zh-CN" sz="1400" dirty="0" err="1">
                <a:latin typeface="Courier New" panose="02070309020205020404" pitchFamily="49" charset="0"/>
                <a:ea typeface="宋体" panose="02010600030101010101" pitchFamily="2" charset="-122"/>
              </a:rPr>
              <a:t>Acl</a:t>
            </a:r>
            <a:r>
              <a:rPr lang="en-US" altLang="zh-CN" sz="1400" dirty="0">
                <a:latin typeface="Courier New" panose="02070309020205020404" pitchFamily="49" charset="0"/>
                <a:ea typeface="宋体" panose="02010600030101010101" pitchFamily="2" charset="-122"/>
              </a:rPr>
              <a:t> number         :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Description :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Total :    1</a:t>
            </a:r>
            <a:endParaRPr lang="en-US" altLang="zh-CN" sz="1400" dirty="0">
              <a:latin typeface="Courier New" panose="02070309020205020404" pitchFamily="49"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2530" name="标题 9"/>
          <p:cNvSpPr>
            <a:spLocks noGrp="1"/>
          </p:cNvSpPr>
          <p:nvPr>
            <p:ph type="title"/>
          </p:nvPr>
        </p:nvSpPr>
        <p:spPr>
          <a:xfrm>
            <a:off x="1594800" y="410400"/>
            <a:ext cx="9831600" cy="640800"/>
          </a:xfrm>
        </p:spPr>
        <p:txBody>
          <a:bodyPr>
            <a:normAutofit fontScale="90000"/>
          </a:bodyPr>
          <a:lstStyle/>
          <a:p>
            <a:r>
              <a:rPr lang="en-US" altLang="zh-CN"/>
              <a:t>DDNS</a:t>
            </a:r>
            <a:endParaRPr lang="en-US" altLang="zh-CN"/>
          </a:p>
        </p:txBody>
      </p:sp>
      <p:sp>
        <p:nvSpPr>
          <p:cNvPr id="2" name="文本框 1"/>
          <p:cNvSpPr txBox="1"/>
          <p:nvPr/>
        </p:nvSpPr>
        <p:spPr>
          <a:xfrm>
            <a:off x="1080135" y="1778000"/>
            <a:ext cx="10201910" cy="2583815"/>
          </a:xfrm>
          <a:prstGeom prst="rect">
            <a:avLst/>
          </a:prstGeom>
          <a:noFill/>
        </p:spPr>
        <p:txBody>
          <a:bodyPr wrap="square" rtlCol="0">
            <a:spAutoFit/>
          </a:bodyPr>
          <a:p>
            <a:pPr marL="285750" indent="-285750">
              <a:lnSpc>
                <a:spcPct val="160000"/>
              </a:lnSpc>
              <a:buFont typeface="Wingdings" panose="05000000000000000000" charset="0"/>
              <a:buChar char=""/>
            </a:pPr>
            <a:r>
              <a:rPr lang="zh-CN" altLang="en-US"/>
              <a:t>DDNS即</a:t>
            </a:r>
            <a:r>
              <a:rPr lang="zh-CN" altLang="en-US">
                <a:solidFill>
                  <a:srgbClr val="FF0000"/>
                </a:solidFill>
              </a:rPr>
              <a:t>动态域名解析</a:t>
            </a:r>
            <a:r>
              <a:rPr lang="zh-CN" altLang="en-US"/>
              <a:t>，是将用户的动态IP地址映射到一个固定的域名解析服务上</a:t>
            </a:r>
            <a:endParaRPr lang="zh-CN" altLang="en-US"/>
          </a:p>
          <a:p>
            <a:pPr marL="285750" indent="-285750">
              <a:lnSpc>
                <a:spcPct val="160000"/>
              </a:lnSpc>
              <a:buFont typeface="Wingdings" panose="05000000000000000000" charset="0"/>
              <a:buChar char=""/>
            </a:pPr>
            <a:r>
              <a:rPr lang="zh-CN" altLang="en-US"/>
              <a:t>用户每次连接网络的时候，客户端程序就会通过信息传递把该主机的动态IP地址传送给位于服务商主机上的服务器程序，服务程序负责提供DNS服务并实现动态域名解析。就是说DDNS捕获用户每次变化的IP地址，然后将其与域名相对应，这样域名就可以始终解析到非固定IP的服务器上，互联网用户通过本地的域名服务器获得网站域名的IP地址，从而可以访问网站的服务</a:t>
            </a:r>
            <a:endParaRPr lang="zh-CN" altLang="en-US"/>
          </a:p>
          <a:p>
            <a:pPr marL="285750" indent="-285750"/>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2530" name="标题 9"/>
          <p:cNvSpPr>
            <a:spLocks noGrp="1"/>
          </p:cNvSpPr>
          <p:nvPr>
            <p:ph type="title"/>
          </p:nvPr>
        </p:nvSpPr>
        <p:spPr>
          <a:xfrm>
            <a:off x="1594800" y="410400"/>
            <a:ext cx="9831600" cy="640800"/>
          </a:xfrm>
        </p:spPr>
        <p:txBody>
          <a:bodyPr>
            <a:normAutofit fontScale="90000"/>
          </a:bodyPr>
          <a:lstStyle/>
          <a:p>
            <a:r>
              <a:rPr lang="zh-CN" altLang="en-US"/>
              <a:t>内网穿透</a:t>
            </a:r>
            <a:r>
              <a:rPr lang="zh-CN" altLang="en-US"/>
              <a:t>原理</a:t>
            </a:r>
            <a:endParaRPr lang="zh-CN" altLang="en-US"/>
          </a:p>
        </p:txBody>
      </p:sp>
      <p:sp>
        <p:nvSpPr>
          <p:cNvPr id="2" name="文本框 1"/>
          <p:cNvSpPr txBox="1"/>
          <p:nvPr/>
        </p:nvSpPr>
        <p:spPr>
          <a:xfrm>
            <a:off x="1080770" y="1608455"/>
            <a:ext cx="10030460" cy="521970"/>
          </a:xfrm>
          <a:prstGeom prst="rect">
            <a:avLst/>
          </a:prstGeom>
          <a:noFill/>
        </p:spPr>
        <p:txBody>
          <a:bodyPr wrap="square" rtlCol="0">
            <a:spAutoFit/>
          </a:bodyPr>
          <a:p>
            <a:r>
              <a:rPr lang="zh-CN" altLang="en-US" sz="2800"/>
              <a:t>如果</a:t>
            </a:r>
            <a:r>
              <a:rPr lang="en-US" altLang="zh-CN" sz="2800"/>
              <a:t>NAT</a:t>
            </a:r>
            <a:r>
              <a:rPr lang="zh-CN" altLang="en-US" sz="2800"/>
              <a:t>穿透失败，但是还想搭建自己的内网服务器该怎么办？</a:t>
            </a:r>
            <a:endParaRPr lang="zh-CN" altLang="en-US" sz="2800"/>
          </a:p>
        </p:txBody>
      </p:sp>
      <p:sp>
        <p:nvSpPr>
          <p:cNvPr id="3" name="文本框 2"/>
          <p:cNvSpPr txBox="1"/>
          <p:nvPr/>
        </p:nvSpPr>
        <p:spPr>
          <a:xfrm>
            <a:off x="1080770" y="2559685"/>
            <a:ext cx="9661525" cy="2584450"/>
          </a:xfrm>
          <a:prstGeom prst="rect">
            <a:avLst/>
          </a:prstGeom>
          <a:noFill/>
        </p:spPr>
        <p:txBody>
          <a:bodyPr wrap="square" rtlCol="0">
            <a:spAutoFit/>
          </a:bodyPr>
          <a:p>
            <a:pPr marL="285750" indent="-285750">
              <a:buFont typeface="Wingdings" panose="05000000000000000000" charset="0"/>
              <a:buChar char=""/>
            </a:pPr>
            <a:r>
              <a:rPr lang="zh-CN" altLang="en-US"/>
              <a:t>使用内网穿透</a:t>
            </a:r>
            <a:r>
              <a:rPr lang="zh-CN" altLang="en-US"/>
              <a:t>即可</a:t>
            </a: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r>
              <a:rPr lang="zh-CN" altLang="en-US"/>
              <a:t>常见的内网穿透</a:t>
            </a:r>
            <a:r>
              <a:rPr lang="zh-CN" altLang="en-US"/>
              <a:t>方案</a:t>
            </a: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endParaRPr lang="zh-CN" altLang="en-US"/>
          </a:p>
        </p:txBody>
      </p:sp>
      <p:sp>
        <p:nvSpPr>
          <p:cNvPr id="5" name="文本框 4"/>
          <p:cNvSpPr txBox="1"/>
          <p:nvPr/>
        </p:nvSpPr>
        <p:spPr>
          <a:xfrm>
            <a:off x="1410970" y="3244850"/>
            <a:ext cx="8159750" cy="368300"/>
          </a:xfrm>
          <a:prstGeom prst="rect">
            <a:avLst/>
          </a:prstGeom>
          <a:noFill/>
        </p:spPr>
        <p:txBody>
          <a:bodyPr wrap="square" rtlCol="0" anchor="t">
            <a:spAutoFit/>
          </a:bodyPr>
          <a:p>
            <a:r>
              <a:rPr lang="zh-CN" altLang="en-US"/>
              <a:t>简单来说实现不同局域网内的主机之间通过互联网进行通信的技术叫内网穿透</a:t>
            </a:r>
            <a:endParaRPr lang="zh-CN" altLang="en-US"/>
          </a:p>
        </p:txBody>
      </p:sp>
      <p:sp>
        <p:nvSpPr>
          <p:cNvPr id="7" name="文本框 6"/>
          <p:cNvSpPr txBox="1"/>
          <p:nvPr/>
        </p:nvSpPr>
        <p:spPr>
          <a:xfrm>
            <a:off x="1410970" y="4727575"/>
            <a:ext cx="8437245" cy="1419860"/>
          </a:xfrm>
          <a:prstGeom prst="rect">
            <a:avLst/>
          </a:prstGeom>
          <a:noFill/>
        </p:spPr>
        <p:txBody>
          <a:bodyPr wrap="square" rtlCol="0">
            <a:spAutoFit/>
          </a:bodyPr>
          <a:p>
            <a:pPr marL="285750" indent="-285750">
              <a:lnSpc>
                <a:spcPct val="120000"/>
              </a:lnSpc>
              <a:buFont typeface="Wingdings" panose="05000000000000000000" charset="0"/>
              <a:buChar char=""/>
            </a:pPr>
            <a:r>
              <a:rPr lang="en-US" altLang="zh-CN"/>
              <a:t>frp</a:t>
            </a:r>
            <a:r>
              <a:rPr lang="zh-CN" altLang="en-US"/>
              <a:t>：https://github.com/fatedier/frp</a:t>
            </a:r>
            <a:endParaRPr lang="zh-CN" altLang="en-US"/>
          </a:p>
          <a:p>
            <a:pPr marL="285750" indent="-285750">
              <a:lnSpc>
                <a:spcPct val="120000"/>
              </a:lnSpc>
              <a:buFont typeface="Wingdings" panose="05000000000000000000" charset="0"/>
              <a:buChar char=""/>
            </a:pPr>
            <a:r>
              <a:rPr lang="en-US" altLang="zh-CN"/>
              <a:t>nps</a:t>
            </a:r>
            <a:r>
              <a:rPr lang="zh-CN" altLang="en-US"/>
              <a:t>：https://github.com/ehang-io/nps</a:t>
            </a:r>
            <a:endParaRPr lang="zh-CN" altLang="en-US"/>
          </a:p>
          <a:p>
            <a:pPr marL="285750" indent="-285750">
              <a:lnSpc>
                <a:spcPct val="120000"/>
              </a:lnSpc>
              <a:buFont typeface="Wingdings" panose="05000000000000000000" charset="0"/>
              <a:buChar char=""/>
            </a:pPr>
            <a:r>
              <a:rPr lang="zh-CN" altLang="en-US"/>
              <a:t>花生壳</a:t>
            </a:r>
            <a:endParaRPr lang="zh-CN" altLang="en-US"/>
          </a:p>
          <a:p>
            <a:pPr marL="285750" indent="-285750">
              <a:lnSpc>
                <a:spcPct val="120000"/>
              </a:lnSpc>
              <a:buFont typeface="Wingdings" panose="05000000000000000000" charset="0"/>
              <a:buChar char=""/>
            </a:pPr>
            <a:r>
              <a:rPr lang="zh-CN" altLang="en-US"/>
              <a:t>natapp</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3" grpId="1"/>
      <p:bldP spid="5" grpId="1"/>
      <p:bldP spid="7" grpId="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2530" name="标题 9"/>
          <p:cNvSpPr>
            <a:spLocks noGrp="1"/>
          </p:cNvSpPr>
          <p:nvPr>
            <p:ph type="title"/>
          </p:nvPr>
        </p:nvSpPr>
        <p:spPr>
          <a:xfrm>
            <a:off x="1594800" y="410400"/>
            <a:ext cx="9831600" cy="640800"/>
          </a:xfrm>
        </p:spPr>
        <p:txBody>
          <a:bodyPr>
            <a:normAutofit fontScale="90000"/>
          </a:bodyPr>
          <a:lstStyle/>
          <a:p>
            <a:r>
              <a:rPr lang="zh-CN" altLang="en-US"/>
              <a:t>内网穿透</a:t>
            </a:r>
            <a:r>
              <a:rPr lang="zh-CN" altLang="en-US"/>
              <a:t>原理</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808990" y="1422400"/>
            <a:ext cx="10617200" cy="473837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p:cNvSpPr txBox="1"/>
          <p:nvPr/>
        </p:nvSpPr>
        <p:spPr>
          <a:xfrm>
            <a:off x="2781935" y="2367280"/>
            <a:ext cx="1445260" cy="2122805"/>
          </a:xfrm>
          <a:prstGeom prst="rect">
            <a:avLst/>
          </a:prstGeom>
          <a:noFill/>
        </p:spPr>
        <p:txBody>
          <a:bodyPr wrap="square" rtlCol="0">
            <a:spAutoFit/>
          </a:bodyPr>
          <a:lstStyle/>
          <a:p>
            <a:pPr algn="l"/>
            <a:r>
              <a:rPr lang="zh-CN" altLang="en-US" sz="6600">
                <a:solidFill>
                  <a:schemeClr val="bg1"/>
                </a:solidFill>
                <a:latin typeface="思源黑体 CN Light" panose="020B0300000000000000" charset="-122"/>
                <a:ea typeface="思源黑体 CN Light" panose="020B0300000000000000" charset="-122"/>
              </a:rPr>
              <a:t>目录</a:t>
            </a:r>
            <a:endParaRPr lang="zh-CN" altLang="en-US" sz="6600">
              <a:solidFill>
                <a:schemeClr val="bg1"/>
              </a:solidFill>
              <a:latin typeface="思源黑体 CN Light" panose="020B0300000000000000" charset="-122"/>
              <a:ea typeface="思源黑体 CN Light" panose="020B0300000000000000" charset="-122"/>
            </a:endParaRPr>
          </a:p>
        </p:txBody>
      </p:sp>
      <p:grpSp>
        <p:nvGrpSpPr>
          <p:cNvPr id="32" name="组合 31"/>
          <p:cNvGrpSpPr/>
          <p:nvPr/>
        </p:nvGrpSpPr>
        <p:grpSpPr>
          <a:xfrm>
            <a:off x="4348480" y="2920365"/>
            <a:ext cx="2948305" cy="829945"/>
            <a:chOff x="6788" y="8589"/>
            <a:chExt cx="4643" cy="1307"/>
          </a:xfrm>
        </p:grpSpPr>
        <p:sp>
          <p:nvSpPr>
            <p:cNvPr id="30" name="文本框 29"/>
            <p:cNvSpPr txBox="1"/>
            <p:nvPr/>
          </p:nvSpPr>
          <p:spPr>
            <a:xfrm>
              <a:off x="8098" y="8880"/>
              <a:ext cx="3333" cy="725"/>
            </a:xfrm>
            <a:prstGeom prst="rect">
              <a:avLst/>
            </a:prstGeom>
            <a:noFill/>
          </p:spPr>
          <p:txBody>
            <a:bodyPr wrap="square" rtlCol="0">
              <a:spAutoFit/>
            </a:bodyPr>
            <a:lstStyle/>
            <a:p>
              <a:pPr algn="l"/>
              <a:r>
                <a:rPr lang="en-US" altLang="zh-CN" sz="2400" b="1" dirty="0">
                  <a:solidFill>
                    <a:schemeClr val="bg1"/>
                  </a:solidFill>
                </a:rPr>
                <a:t> </a:t>
              </a:r>
              <a:r>
                <a:rPr lang="zh-CN" altLang="en-US" sz="2400" b="1" dirty="0">
                  <a:solidFill>
                    <a:schemeClr val="bg1"/>
                  </a:solidFill>
                </a:rPr>
                <a:t>内网穿透实现</a:t>
              </a:r>
              <a:endParaRPr lang="zh-CN" altLang="en-US" sz="2400" b="1" dirty="0">
                <a:solidFill>
                  <a:schemeClr val="bg1"/>
                </a:solidFill>
              </a:endParaRPr>
            </a:p>
          </p:txBody>
        </p:sp>
        <p:sp>
          <p:nvSpPr>
            <p:cNvPr id="31" name="文本框 30"/>
            <p:cNvSpPr txBox="1"/>
            <p:nvPr/>
          </p:nvSpPr>
          <p:spPr>
            <a:xfrm>
              <a:off x="6788" y="8589"/>
              <a:ext cx="1414" cy="1307"/>
            </a:xfrm>
            <a:prstGeom prst="rect">
              <a:avLst/>
            </a:prstGeom>
            <a:noFill/>
          </p:spPr>
          <p:txBody>
            <a:bodyPr wrap="squar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04</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rot="5400000">
            <a:off x="1780540" y="3194050"/>
            <a:ext cx="1882140" cy="368300"/>
          </a:xfrm>
          <a:prstGeom prst="rect">
            <a:avLst/>
          </a:prstGeom>
          <a:noFill/>
        </p:spPr>
        <p:txBody>
          <a:bodyPr wrap="square" rtlCol="0">
            <a:spAutoFit/>
          </a:bodyPr>
          <a:lstStyle/>
          <a:p>
            <a:pPr algn="dist"/>
            <a:r>
              <a:rPr lang="en-US" altLang="zh-CN">
                <a:solidFill>
                  <a:schemeClr val="tx1">
                    <a:lumMod val="50000"/>
                    <a:lumOff val="50000"/>
                  </a:schemeClr>
                </a:solidFill>
              </a:rPr>
              <a:t>CONTENTS</a:t>
            </a:r>
            <a:endParaRPr lang="en-US" altLang="zh-CN">
              <a:solidFill>
                <a:schemeClr val="tx1">
                  <a:lumMod val="50000"/>
                  <a:lumOff val="50000"/>
                </a:schemeClr>
              </a:solidFill>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93870" y="2440940"/>
            <a:ext cx="3603625" cy="1014730"/>
          </a:xfrm>
          <a:prstGeom prst="rect">
            <a:avLst/>
          </a:prstGeom>
          <a:noFill/>
        </p:spPr>
        <p:txBody>
          <a:bodyPr wrap="square" rtlCol="0">
            <a:spAutoFit/>
          </a:bodyPr>
          <a:lstStyle/>
          <a:p>
            <a:pPr algn="dist"/>
            <a:r>
              <a:rPr lang="en-US" altLang="zh-CN" sz="6000" b="1">
                <a:solidFill>
                  <a:schemeClr val="bg1"/>
                </a:solidFill>
                <a:latin typeface="微软雅黑" panose="020B0503020204020204" pitchFamily="34" charset="-122"/>
                <a:ea typeface="微软雅黑" panose="020B0503020204020204" pitchFamily="34" charset="-122"/>
              </a:rPr>
              <a:t>THANKS</a:t>
            </a:r>
            <a:endParaRPr lang="en-US" altLang="zh-CN" sz="6000" b="1">
              <a:solidFill>
                <a:schemeClr val="bg1"/>
              </a:solidFill>
              <a:latin typeface="微软雅黑" panose="020B0503020204020204" pitchFamily="34" charset="-122"/>
              <a:ea typeface="微软雅黑" panose="020B0503020204020204" pitchFamily="34" charset="-122"/>
            </a:endParaRPr>
          </a:p>
        </p:txBody>
      </p:sp>
      <p:pic>
        <p:nvPicPr>
          <p:cNvPr id="6" name="图片 5" descr="机械线条牛-bai"/>
          <p:cNvPicPr>
            <a:picLocks noChangeAspect="1"/>
          </p:cNvPicPr>
          <p:nvPr/>
        </p:nvPicPr>
        <p:blipFill>
          <a:blip r:embed="rId1"/>
          <a:stretch>
            <a:fillRect/>
          </a:stretch>
        </p:blipFill>
        <p:spPr>
          <a:xfrm>
            <a:off x="3391535" y="4165600"/>
            <a:ext cx="5408930" cy="239649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91916" y="795020"/>
            <a:ext cx="7768800" cy="766800"/>
          </a:xfrm>
        </p:spPr>
        <p:txBody>
          <a:bodyPr>
            <a:normAutofit/>
          </a:bodyPr>
          <a:lstStyle/>
          <a:p>
            <a:r>
              <a:rPr lang="zh-CN" altLang="en-US" dirty="0"/>
              <a:t>在开发和生活中总会遇到一些场景</a:t>
            </a:r>
            <a:endParaRPr lang="en-US" altLang="zh-CN" dirty="0"/>
          </a:p>
        </p:txBody>
      </p:sp>
      <p:sp>
        <p:nvSpPr>
          <p:cNvPr id="4" name="文本占位符 3"/>
          <p:cNvSpPr>
            <a:spLocks noGrp="1"/>
          </p:cNvSpPr>
          <p:nvPr>
            <p:ph type="body" idx="1"/>
          </p:nvPr>
        </p:nvSpPr>
        <p:spPr>
          <a:xfrm>
            <a:off x="2126169" y="2131102"/>
            <a:ext cx="7808317" cy="2834005"/>
          </a:xfrm>
        </p:spPr>
        <p:txBody>
          <a:bodyPr>
            <a:normAutofit/>
          </a:bodyPr>
          <a:lstStyle/>
          <a:p>
            <a:pPr marL="914400" lvl="1" indent="-457200">
              <a:buFont typeface="Wingdings" panose="05000000000000000000" pitchFamily="2" charset="2"/>
              <a:buChar char="Ø"/>
            </a:pPr>
            <a:r>
              <a:rPr lang="zh-CN" altLang="en-US" sz="2600" dirty="0">
                <a:solidFill>
                  <a:schemeClr val="accent6">
                    <a:lumMod val="75000"/>
                  </a:schemeClr>
                </a:solidFill>
              </a:rPr>
              <a:t>后端发版，效率低还不能热更新</a:t>
            </a:r>
            <a:r>
              <a:rPr lang="en-US" altLang="zh-CN" sz="2600" dirty="0">
                <a:solidFill>
                  <a:schemeClr val="accent6">
                    <a:lumMod val="75000"/>
                  </a:schemeClr>
                </a:solidFill>
              </a:rPr>
              <a:t> </a:t>
            </a:r>
            <a:endParaRPr lang="en-US" altLang="zh-CN" sz="2600" dirty="0">
              <a:solidFill>
                <a:schemeClr val="accent6">
                  <a:lumMod val="75000"/>
                </a:schemeClr>
              </a:solidFill>
            </a:endParaRPr>
          </a:p>
          <a:p>
            <a:pPr marL="914400" lvl="1" indent="-457200">
              <a:buFont typeface="Wingdings" panose="05000000000000000000" pitchFamily="2" charset="2"/>
              <a:buChar char="Ø"/>
            </a:pPr>
            <a:r>
              <a:rPr lang="zh-CN" altLang="en-US" sz="2600" dirty="0">
                <a:solidFill>
                  <a:schemeClr val="accent6">
                    <a:lumMod val="75000"/>
                  </a:schemeClr>
                </a:solidFill>
              </a:rPr>
              <a:t>服务端</a:t>
            </a:r>
            <a:r>
              <a:rPr lang="en-US" altLang="zh-CN" sz="2600" dirty="0">
                <a:solidFill>
                  <a:schemeClr val="accent6">
                    <a:lumMod val="75000"/>
                  </a:schemeClr>
                </a:solidFill>
              </a:rPr>
              <a:t>debug</a:t>
            </a:r>
            <a:r>
              <a:rPr lang="zh-CN" altLang="en-US" sz="2600" dirty="0">
                <a:solidFill>
                  <a:schemeClr val="accent6">
                    <a:lumMod val="75000"/>
                  </a:schemeClr>
                </a:solidFill>
              </a:rPr>
              <a:t>需要穿过多重内网，效率低下</a:t>
            </a:r>
            <a:endParaRPr lang="en-US" altLang="zh-CN" sz="2600" dirty="0">
              <a:solidFill>
                <a:schemeClr val="accent6">
                  <a:lumMod val="75000"/>
                </a:schemeClr>
              </a:solidFill>
            </a:endParaRPr>
          </a:p>
          <a:p>
            <a:pPr marL="914400" lvl="1" indent="-457200">
              <a:buFont typeface="Wingdings" panose="05000000000000000000" pitchFamily="2" charset="2"/>
              <a:buChar char="Ø"/>
            </a:pPr>
            <a:r>
              <a:rPr lang="zh-CN" altLang="en-US" sz="2600" dirty="0">
                <a:solidFill>
                  <a:schemeClr val="accent6">
                    <a:lumMod val="75000"/>
                  </a:schemeClr>
                </a:solidFill>
              </a:rPr>
              <a:t>想要搭建自己的项目，苦于云服务器太贵</a:t>
            </a:r>
            <a:endParaRPr lang="en-US" altLang="zh-CN" sz="2600" dirty="0">
              <a:solidFill>
                <a:schemeClr val="accent6">
                  <a:lumMod val="75000"/>
                </a:schemeClr>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 calcmode="lin" valueType="num">
                                      <p:cBhvr additive="base">
                                        <p:cTn id="2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512185" y="1097915"/>
            <a:ext cx="4436110" cy="767080"/>
          </a:xfrm>
        </p:spPr>
        <p:txBody>
          <a:bodyPr>
            <a:normAutofit/>
          </a:bodyPr>
          <a:lstStyle/>
          <a:p>
            <a:r>
              <a:rPr lang="zh-CN" altLang="en-US" dirty="0"/>
              <a:t>树莓派</a:t>
            </a:r>
            <a:r>
              <a:rPr lang="en-US" altLang="zh-CN" dirty="0"/>
              <a:t>&amp;</a:t>
            </a:r>
            <a:r>
              <a:rPr lang="zh-CN" altLang="en-US" dirty="0"/>
              <a:t>香橙派介绍</a:t>
            </a:r>
            <a:endParaRPr lang="en-US" altLang="zh-CN" dirty="0"/>
          </a:p>
        </p:txBody>
      </p:sp>
      <p:sp>
        <p:nvSpPr>
          <p:cNvPr id="3" name="文本框 2"/>
          <p:cNvSpPr txBox="1"/>
          <p:nvPr/>
        </p:nvSpPr>
        <p:spPr>
          <a:xfrm>
            <a:off x="2258695" y="2330450"/>
            <a:ext cx="7423150" cy="1753235"/>
          </a:xfrm>
          <a:prstGeom prst="rect">
            <a:avLst/>
          </a:prstGeom>
          <a:noFill/>
        </p:spPr>
        <p:txBody>
          <a:bodyPr wrap="square" rtlCol="0">
            <a:spAutoFit/>
          </a:bodyPr>
          <a:lstStyle/>
          <a:p>
            <a:pPr>
              <a:lnSpc>
                <a:spcPct val="150000"/>
              </a:lnSpc>
            </a:pPr>
            <a:r>
              <a:rPr lang="zh-CN" altLang="en-US" b="0" i="0" dirty="0">
                <a:solidFill>
                  <a:srgbClr val="333333"/>
                </a:solidFill>
                <a:effectLst/>
                <a:latin typeface="Helvetica Neue" panose="02000503000000020004"/>
              </a:rPr>
              <a:t>树莓派，（英语：</a:t>
            </a:r>
            <a:r>
              <a:rPr lang="en-US" altLang="zh-CN" b="0" i="0" dirty="0">
                <a:solidFill>
                  <a:srgbClr val="333333"/>
                </a:solidFill>
                <a:effectLst/>
                <a:latin typeface="Helvetica Neue" panose="02000503000000020004"/>
              </a:rPr>
              <a:t>Raspberry Pi</a:t>
            </a:r>
            <a:r>
              <a:rPr lang="zh-CN" altLang="en-US" b="0" i="0" dirty="0">
                <a:solidFill>
                  <a:srgbClr val="333333"/>
                </a:solidFill>
                <a:effectLst/>
                <a:latin typeface="Helvetica Neue" panose="02000503000000020004"/>
              </a:rPr>
              <a:t>，简写为</a:t>
            </a:r>
            <a:r>
              <a:rPr lang="en-US" altLang="zh-CN" b="0" i="0" dirty="0">
                <a:solidFill>
                  <a:srgbClr val="333333"/>
                </a:solidFill>
                <a:effectLst/>
                <a:latin typeface="Helvetica Neue" panose="02000503000000020004"/>
              </a:rPr>
              <a:t>RPi</a:t>
            </a:r>
            <a:r>
              <a:rPr lang="zh-CN" altLang="en-US" b="0" i="0" dirty="0">
                <a:solidFill>
                  <a:srgbClr val="333333"/>
                </a:solidFill>
                <a:effectLst/>
                <a:latin typeface="Helvetica Neue" panose="02000503000000020004"/>
              </a:rPr>
              <a:t>，别名为</a:t>
            </a:r>
            <a:r>
              <a:rPr lang="en-US" altLang="zh-CN" b="0" i="0" dirty="0" err="1">
                <a:solidFill>
                  <a:srgbClr val="333333"/>
                </a:solidFill>
                <a:effectLst/>
                <a:latin typeface="Helvetica Neue" panose="02000503000000020004"/>
              </a:rPr>
              <a:t>RasPi</a:t>
            </a:r>
            <a:r>
              <a:rPr lang="en-US" altLang="zh-CN" b="0" i="0" dirty="0">
                <a:solidFill>
                  <a:srgbClr val="333333"/>
                </a:solidFill>
                <a:effectLst/>
                <a:latin typeface="Helvetica Neue" panose="02000503000000020004"/>
              </a:rPr>
              <a:t> / RPI</a:t>
            </a:r>
            <a:r>
              <a:rPr lang="zh-CN" altLang="en-US" b="0" i="0" dirty="0">
                <a:solidFill>
                  <a:srgbClr val="333333"/>
                </a:solidFill>
                <a:effectLst/>
                <a:latin typeface="Helvetica Neue" panose="02000503000000020004"/>
              </a:rPr>
              <a:t>）</a:t>
            </a:r>
            <a:r>
              <a:rPr lang="zh-CN" altLang="en-US" b="0" i="0" baseline="30000" dirty="0">
                <a:solidFill>
                  <a:srgbClr val="3366CC"/>
                </a:solidFill>
                <a:effectLst/>
                <a:latin typeface="Helvetica Neue" panose="02000503000000020004"/>
              </a:rPr>
              <a:t> </a:t>
            </a:r>
            <a:endParaRPr lang="en-US" altLang="zh-CN" b="0" i="0" baseline="30000" dirty="0">
              <a:solidFill>
                <a:srgbClr val="3366CC"/>
              </a:solidFill>
              <a:effectLst/>
              <a:latin typeface="Helvetica Neue" panose="02000503000000020004"/>
            </a:endParaRPr>
          </a:p>
          <a:p>
            <a:pPr>
              <a:lnSpc>
                <a:spcPct val="150000"/>
              </a:lnSpc>
            </a:pPr>
            <a:r>
              <a:rPr lang="zh-CN" altLang="en-US" b="0" i="0" dirty="0">
                <a:solidFill>
                  <a:srgbClr val="333333"/>
                </a:solidFill>
                <a:effectLst/>
                <a:latin typeface="Helvetica Neue" panose="02000503000000020004"/>
              </a:rPr>
              <a:t>是为学习计算机编程教育而设计，只有信用卡大小的</a:t>
            </a:r>
            <a:r>
              <a:rPr lang="zh-CN" altLang="en-US" b="0" i="0" u="none" strike="noStrike" dirty="0">
                <a:solidFill>
                  <a:srgbClr val="136EC2"/>
                </a:solidFill>
                <a:effectLst/>
                <a:latin typeface="Helvetica Neue" panose="02000503000000020004"/>
                <a:hlinkClick r:id="rId1"/>
              </a:rPr>
              <a:t>微型电脑</a:t>
            </a:r>
            <a:r>
              <a:rPr lang="zh-CN" altLang="en-US" b="0" i="0" dirty="0">
                <a:solidFill>
                  <a:srgbClr val="333333"/>
                </a:solidFill>
                <a:effectLst/>
                <a:latin typeface="Helvetica Neue" panose="02000503000000020004"/>
              </a:rPr>
              <a:t>，其系统基于</a:t>
            </a:r>
            <a:r>
              <a:rPr lang="en-US" altLang="zh-CN" b="0" i="0" u="none" strike="noStrike" dirty="0">
                <a:solidFill>
                  <a:srgbClr val="136EC2"/>
                </a:solidFill>
                <a:effectLst/>
                <a:latin typeface="Helvetica Neue" panose="02000503000000020004"/>
                <a:hlinkClick r:id="rId2"/>
              </a:rPr>
              <a:t>Linux</a:t>
            </a:r>
            <a:r>
              <a:rPr lang="zh-CN" altLang="en-US" b="0" i="0" dirty="0">
                <a:solidFill>
                  <a:srgbClr val="333333"/>
                </a:solidFill>
                <a:effectLst/>
                <a:latin typeface="Helvetica Neue" panose="02000503000000020004"/>
              </a:rPr>
              <a:t>。随着</a:t>
            </a:r>
            <a:r>
              <a:rPr lang="en-US" altLang="zh-CN" b="0" i="0" u="none" strike="noStrike" dirty="0">
                <a:solidFill>
                  <a:srgbClr val="136EC2"/>
                </a:solidFill>
                <a:effectLst/>
                <a:latin typeface="Helvetica Neue" panose="02000503000000020004"/>
                <a:hlinkClick r:id="rId3"/>
              </a:rPr>
              <a:t>Windows 10</a:t>
            </a:r>
            <a:r>
              <a:rPr lang="zh-CN" altLang="en-US" b="0" i="0" dirty="0">
                <a:solidFill>
                  <a:srgbClr val="333333"/>
                </a:solidFill>
                <a:effectLst/>
                <a:latin typeface="Helvetica Neue" panose="02000503000000020004"/>
              </a:rPr>
              <a:t> </a:t>
            </a:r>
            <a:r>
              <a:rPr lang="en-US" altLang="zh-CN" b="0" i="0" dirty="0">
                <a:solidFill>
                  <a:srgbClr val="333333"/>
                </a:solidFill>
                <a:effectLst/>
                <a:latin typeface="Helvetica Neue" panose="02000503000000020004"/>
              </a:rPr>
              <a:t>IoT</a:t>
            </a:r>
            <a:r>
              <a:rPr lang="zh-CN" altLang="en-US" b="0" i="0" dirty="0">
                <a:solidFill>
                  <a:srgbClr val="333333"/>
                </a:solidFill>
                <a:effectLst/>
                <a:latin typeface="Helvetica Neue" panose="02000503000000020004"/>
              </a:rPr>
              <a:t>的发布，用户可以用上运行</a:t>
            </a:r>
            <a:r>
              <a:rPr lang="en-US" altLang="zh-CN" b="0" i="0" u="none" strike="noStrike" dirty="0">
                <a:solidFill>
                  <a:srgbClr val="136EC2"/>
                </a:solidFill>
                <a:effectLst/>
                <a:latin typeface="Helvetica Neue" panose="02000503000000020004"/>
                <a:hlinkClick r:id="rId4"/>
              </a:rPr>
              <a:t>Windows</a:t>
            </a:r>
            <a:r>
              <a:rPr lang="zh-CN" altLang="en-US" b="0" i="0" dirty="0">
                <a:solidFill>
                  <a:srgbClr val="333333"/>
                </a:solidFill>
                <a:effectLst/>
                <a:latin typeface="Helvetica Neue" panose="02000503000000020004"/>
              </a:rPr>
              <a:t>的树莓派</a:t>
            </a:r>
            <a:endParaRPr lang="zh-CN" altLang="en-US" dirty="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树莓派</a:t>
            </a:r>
            <a:r>
              <a:rPr lang="en-US" altLang="zh-CN" dirty="0"/>
              <a:t>&amp;</a:t>
            </a:r>
            <a:r>
              <a:rPr lang="zh-CN" altLang="en-US" dirty="0"/>
              <a:t>香橙派介绍</a:t>
            </a:r>
            <a:endParaRPr lang="en-US" altLang="zh-CN" dirty="0"/>
          </a:p>
        </p:txBody>
      </p:sp>
      <p:pic>
        <p:nvPicPr>
          <p:cNvPr id="1026" name="Picture 2" descr="Orange Pi 3 LTS 产品详细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15672" y="697925"/>
            <a:ext cx="8609702" cy="560740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p:cNvSpPr txBox="1"/>
          <p:nvPr/>
        </p:nvSpPr>
        <p:spPr>
          <a:xfrm>
            <a:off x="2781935" y="2367280"/>
            <a:ext cx="1445260" cy="2122805"/>
          </a:xfrm>
          <a:prstGeom prst="rect">
            <a:avLst/>
          </a:prstGeom>
          <a:noFill/>
        </p:spPr>
        <p:txBody>
          <a:bodyPr wrap="square" rtlCol="0">
            <a:spAutoFit/>
          </a:bodyPr>
          <a:lstStyle/>
          <a:p>
            <a:pPr algn="l"/>
            <a:r>
              <a:rPr lang="zh-CN" altLang="en-US" sz="6600">
                <a:solidFill>
                  <a:schemeClr val="bg1"/>
                </a:solidFill>
                <a:latin typeface="思源黑体 CN Light" panose="020B0300000000000000" charset="-122"/>
                <a:ea typeface="思源黑体 CN Light" panose="020B0300000000000000" charset="-122"/>
              </a:rPr>
              <a:t>目录</a:t>
            </a:r>
            <a:endParaRPr lang="zh-CN" altLang="en-US" sz="6600">
              <a:solidFill>
                <a:schemeClr val="bg1"/>
              </a:solidFill>
              <a:latin typeface="思源黑体 CN Light" panose="020B0300000000000000" charset="-122"/>
              <a:ea typeface="思源黑体 CN Light" panose="020B0300000000000000" charset="-122"/>
            </a:endParaRPr>
          </a:p>
        </p:txBody>
      </p:sp>
      <p:grpSp>
        <p:nvGrpSpPr>
          <p:cNvPr id="34" name="组合 33"/>
          <p:cNvGrpSpPr/>
          <p:nvPr/>
        </p:nvGrpSpPr>
        <p:grpSpPr>
          <a:xfrm>
            <a:off x="4217670" y="2924810"/>
            <a:ext cx="3202940" cy="829945"/>
            <a:chOff x="6763" y="4983"/>
            <a:chExt cx="5044" cy="1307"/>
          </a:xfrm>
        </p:grpSpPr>
        <p:sp>
          <p:nvSpPr>
            <p:cNvPr id="26" name="文本框 25"/>
            <p:cNvSpPr txBox="1"/>
            <p:nvPr/>
          </p:nvSpPr>
          <p:spPr>
            <a:xfrm>
              <a:off x="8123" y="5274"/>
              <a:ext cx="3684" cy="725"/>
            </a:xfrm>
            <a:prstGeom prst="rect">
              <a:avLst/>
            </a:prstGeom>
            <a:noFill/>
          </p:spPr>
          <p:txBody>
            <a:bodyPr wrap="square" rtlCol="0">
              <a:spAutoFit/>
            </a:bodyPr>
            <a:lstStyle/>
            <a:p>
              <a:pPr algn="l"/>
              <a:r>
                <a:rPr lang="zh-CN" altLang="en-US" sz="2400" b="1" dirty="0">
                  <a:solidFill>
                    <a:schemeClr val="bg1"/>
                  </a:solidFill>
                </a:rPr>
                <a:t>香橙派应用场景</a:t>
              </a:r>
              <a:endParaRPr lang="en-US" altLang="zh-CN" sz="2400" b="1" dirty="0">
                <a:solidFill>
                  <a:schemeClr val="bg1"/>
                </a:solidFill>
              </a:endParaRPr>
            </a:p>
          </p:txBody>
        </p:sp>
        <p:sp>
          <p:nvSpPr>
            <p:cNvPr id="27" name="文本框 26"/>
            <p:cNvSpPr txBox="1"/>
            <p:nvPr/>
          </p:nvSpPr>
          <p:spPr>
            <a:xfrm>
              <a:off x="6763" y="4983"/>
              <a:ext cx="1414" cy="1307"/>
            </a:xfrm>
            <a:prstGeom prst="rect">
              <a:avLst/>
            </a:prstGeom>
            <a:noFill/>
          </p:spPr>
          <p:txBody>
            <a:bodyPr wrap="squar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02</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rot="5400000">
            <a:off x="1780540" y="3194050"/>
            <a:ext cx="1882140" cy="368300"/>
          </a:xfrm>
          <a:prstGeom prst="rect">
            <a:avLst/>
          </a:prstGeom>
          <a:noFill/>
        </p:spPr>
        <p:txBody>
          <a:bodyPr wrap="square" rtlCol="0">
            <a:spAutoFit/>
          </a:bodyPr>
          <a:lstStyle/>
          <a:p>
            <a:pPr algn="dist"/>
            <a:r>
              <a:rPr lang="en-US" altLang="zh-CN">
                <a:solidFill>
                  <a:schemeClr val="tx1">
                    <a:lumMod val="50000"/>
                    <a:lumOff val="50000"/>
                  </a:schemeClr>
                </a:solidFill>
              </a:rPr>
              <a:t>CONTENTS</a:t>
            </a:r>
            <a:endParaRPr lang="en-US" altLang="zh-CN">
              <a:solidFill>
                <a:schemeClr val="tx1">
                  <a:lumMod val="50000"/>
                  <a:lumOff val="50000"/>
                </a:schemeClr>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01245" y="515605"/>
            <a:ext cx="7768800" cy="766800"/>
          </a:xfrm>
        </p:spPr>
        <p:txBody>
          <a:bodyPr>
            <a:normAutofit/>
          </a:bodyPr>
          <a:lstStyle/>
          <a:p>
            <a:r>
              <a:rPr lang="zh-CN" altLang="en-US" dirty="0"/>
              <a:t>树莓派能干什么？</a:t>
            </a:r>
            <a:endParaRPr lang="en-US" altLang="zh-CN" dirty="0"/>
          </a:p>
        </p:txBody>
      </p:sp>
      <p:sp>
        <p:nvSpPr>
          <p:cNvPr id="3" name="文本框 2"/>
          <p:cNvSpPr txBox="1"/>
          <p:nvPr/>
        </p:nvSpPr>
        <p:spPr>
          <a:xfrm>
            <a:off x="701245" y="2019512"/>
            <a:ext cx="10541000" cy="2222403"/>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zh-CN" altLang="en-US" dirty="0"/>
              <a:t>搭建自己的博客</a:t>
            </a:r>
            <a:endParaRPr lang="en-US" altLang="zh-CN" dirty="0"/>
          </a:p>
          <a:p>
            <a:pPr marL="285750" indent="-285750">
              <a:lnSpc>
                <a:spcPct val="200000"/>
              </a:lnSpc>
              <a:buFont typeface="Wingdings" panose="05000000000000000000" pitchFamily="2" charset="2"/>
              <a:buChar char="Ø"/>
            </a:pPr>
            <a:r>
              <a:rPr lang="zh-CN" altLang="en-US" dirty="0"/>
              <a:t>内网穿透、</a:t>
            </a:r>
            <a:r>
              <a:rPr lang="en-US" altLang="zh-CN" dirty="0"/>
              <a:t>P2P</a:t>
            </a:r>
            <a:r>
              <a:rPr lang="zh-CN" altLang="en-US" dirty="0"/>
              <a:t>服务器、</a:t>
            </a:r>
            <a:r>
              <a:rPr lang="en-US" altLang="zh-CN" dirty="0"/>
              <a:t>NAS</a:t>
            </a:r>
            <a:endParaRPr lang="en-US" altLang="zh-CN" dirty="0"/>
          </a:p>
          <a:p>
            <a:pPr marL="285750" indent="-285750">
              <a:lnSpc>
                <a:spcPct val="200000"/>
              </a:lnSpc>
              <a:buFont typeface="Wingdings" panose="05000000000000000000" pitchFamily="2" charset="2"/>
              <a:buChar char="Ø"/>
            </a:pPr>
            <a:r>
              <a:rPr lang="zh-CN" altLang="en-US" dirty="0"/>
              <a:t>搭建</a:t>
            </a:r>
            <a:r>
              <a:rPr lang="en-US" altLang="zh-CN" dirty="0" err="1"/>
              <a:t>kubernetes</a:t>
            </a:r>
            <a:r>
              <a:rPr lang="zh-CN" altLang="en-US" dirty="0"/>
              <a:t>集群</a:t>
            </a:r>
            <a:endParaRPr lang="en-US" altLang="zh-CN" dirty="0"/>
          </a:p>
          <a:p>
            <a:pPr marL="285750" indent="-285750">
              <a:lnSpc>
                <a:spcPct val="200000"/>
              </a:lnSpc>
              <a:buFont typeface="Wingdings" panose="05000000000000000000" pitchFamily="2" charset="2"/>
              <a:buChar char="Ø"/>
            </a:pPr>
            <a:r>
              <a:rPr lang="zh-CN" altLang="en-US" dirty="0"/>
              <a:t>搭建</a:t>
            </a:r>
            <a:r>
              <a:rPr lang="en-US" altLang="zh-CN" dirty="0"/>
              <a:t>serverless</a:t>
            </a:r>
            <a:r>
              <a:rPr lang="zh-CN" altLang="en-US" dirty="0"/>
              <a:t>集群</a:t>
            </a:r>
            <a:endParaRPr lang="zh-CN" altLang="en-US" dirty="0"/>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41801" y="1350947"/>
            <a:ext cx="4299585" cy="429958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p:cNvSpPr txBox="1"/>
          <p:nvPr/>
        </p:nvSpPr>
        <p:spPr>
          <a:xfrm>
            <a:off x="2781935" y="2367280"/>
            <a:ext cx="1445260" cy="2122805"/>
          </a:xfrm>
          <a:prstGeom prst="rect">
            <a:avLst/>
          </a:prstGeom>
          <a:noFill/>
        </p:spPr>
        <p:txBody>
          <a:bodyPr wrap="square" rtlCol="0">
            <a:spAutoFit/>
          </a:bodyPr>
          <a:lstStyle/>
          <a:p>
            <a:pPr algn="l"/>
            <a:r>
              <a:rPr lang="zh-CN" altLang="en-US" sz="6600">
                <a:solidFill>
                  <a:schemeClr val="bg1"/>
                </a:solidFill>
                <a:latin typeface="思源黑体 CN Light" panose="020B0300000000000000" charset="-122"/>
                <a:ea typeface="思源黑体 CN Light" panose="020B0300000000000000" charset="-122"/>
              </a:rPr>
              <a:t>目录</a:t>
            </a:r>
            <a:endParaRPr lang="zh-CN" altLang="en-US" sz="6600">
              <a:solidFill>
                <a:schemeClr val="bg1"/>
              </a:solidFill>
              <a:latin typeface="思源黑体 CN Light" panose="020B0300000000000000" charset="-122"/>
              <a:ea typeface="思源黑体 CN Light" panose="020B0300000000000000" charset="-122"/>
            </a:endParaRPr>
          </a:p>
        </p:txBody>
      </p:sp>
      <p:grpSp>
        <p:nvGrpSpPr>
          <p:cNvPr id="33" name="组合 32"/>
          <p:cNvGrpSpPr/>
          <p:nvPr/>
        </p:nvGrpSpPr>
        <p:grpSpPr>
          <a:xfrm>
            <a:off x="4485640" y="2855595"/>
            <a:ext cx="2914015" cy="829945"/>
            <a:chOff x="6788" y="6837"/>
            <a:chExt cx="4589" cy="1307"/>
          </a:xfrm>
        </p:grpSpPr>
        <p:sp>
          <p:nvSpPr>
            <p:cNvPr id="28" name="文本框 27"/>
            <p:cNvSpPr txBox="1"/>
            <p:nvPr/>
          </p:nvSpPr>
          <p:spPr>
            <a:xfrm>
              <a:off x="8178" y="7128"/>
              <a:ext cx="3199" cy="725"/>
            </a:xfrm>
            <a:prstGeom prst="rect">
              <a:avLst/>
            </a:prstGeom>
            <a:noFill/>
          </p:spPr>
          <p:txBody>
            <a:bodyPr wrap="square" rtlCol="0">
              <a:spAutoFit/>
            </a:bodyPr>
            <a:lstStyle/>
            <a:p>
              <a:pPr algn="l"/>
              <a:r>
                <a:rPr lang="zh-CN" altLang="en-US" sz="2400" b="1" dirty="0">
                  <a:solidFill>
                    <a:schemeClr val="bg1"/>
                  </a:solidFill>
                </a:rPr>
                <a:t>内网穿透原理</a:t>
              </a:r>
              <a:endParaRPr lang="en-US" altLang="zh-CN" sz="2400" b="1" dirty="0">
                <a:solidFill>
                  <a:schemeClr val="bg1"/>
                </a:solidFill>
              </a:endParaRPr>
            </a:p>
          </p:txBody>
        </p:sp>
        <p:sp>
          <p:nvSpPr>
            <p:cNvPr id="29" name="文本框 28"/>
            <p:cNvSpPr txBox="1"/>
            <p:nvPr/>
          </p:nvSpPr>
          <p:spPr>
            <a:xfrm>
              <a:off x="6788" y="6837"/>
              <a:ext cx="1414" cy="1307"/>
            </a:xfrm>
            <a:prstGeom prst="rect">
              <a:avLst/>
            </a:prstGeom>
            <a:noFill/>
          </p:spPr>
          <p:txBody>
            <a:bodyPr wrap="squar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03</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rot="5400000">
            <a:off x="1780540" y="3194050"/>
            <a:ext cx="1882140" cy="368300"/>
          </a:xfrm>
          <a:prstGeom prst="rect">
            <a:avLst/>
          </a:prstGeom>
          <a:noFill/>
        </p:spPr>
        <p:txBody>
          <a:bodyPr wrap="square" rtlCol="0">
            <a:spAutoFit/>
          </a:bodyPr>
          <a:lstStyle/>
          <a:p>
            <a:pPr algn="dist"/>
            <a:r>
              <a:rPr lang="en-US" altLang="zh-CN">
                <a:solidFill>
                  <a:schemeClr val="tx1">
                    <a:lumMod val="50000"/>
                    <a:lumOff val="50000"/>
                  </a:schemeClr>
                </a:solidFill>
              </a:rPr>
              <a:t>CONTENTS</a:t>
            </a:r>
            <a:endParaRPr lang="en-US" altLang="zh-CN">
              <a:solidFill>
                <a:schemeClr val="tx1">
                  <a:lumMod val="50000"/>
                  <a:lumOff val="50000"/>
                </a:schemeClr>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218" name="Line 3"/>
          <p:cNvSpPr>
            <a:spLocks noChangeShapeType="1"/>
          </p:cNvSpPr>
          <p:nvPr/>
        </p:nvSpPr>
        <p:spPr bwMode="auto">
          <a:xfrm flipH="1" flipV="1">
            <a:off x="3159126" y="2184400"/>
            <a:ext cx="1497013" cy="812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9219" name="Line 3"/>
          <p:cNvSpPr>
            <a:spLocks noChangeShapeType="1"/>
          </p:cNvSpPr>
          <p:nvPr/>
        </p:nvSpPr>
        <p:spPr bwMode="auto">
          <a:xfrm flipV="1">
            <a:off x="3216275" y="2997201"/>
            <a:ext cx="1582738"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9220" name="标题 9"/>
          <p:cNvSpPr>
            <a:spLocks noGrp="1"/>
          </p:cNvSpPr>
          <p:nvPr>
            <p:ph type="title"/>
          </p:nvPr>
        </p:nvSpPr>
        <p:spPr/>
        <p:txBody>
          <a:bodyPr/>
          <a:lstStyle/>
          <a:p>
            <a:r>
              <a:rPr lang="en-US" altLang="zh-CN"/>
              <a:t>NAT</a:t>
            </a:r>
            <a:r>
              <a:rPr lang="zh-CN" altLang="en-US"/>
              <a:t>应用场景</a:t>
            </a:r>
            <a:endParaRPr lang="zh-CN" altLang="en-US" dirty="0"/>
          </a:p>
        </p:txBody>
      </p:sp>
      <p:sp>
        <p:nvSpPr>
          <p:cNvPr id="4" name="文本占位符 3"/>
          <p:cNvSpPr>
            <a:spLocks noGrp="1"/>
          </p:cNvSpPr>
          <p:nvPr>
            <p:ph type="body" sz="quarter" idx="10"/>
          </p:nvPr>
        </p:nvSpPr>
        <p:spPr>
          <a:xfrm>
            <a:off x="912495" y="1413510"/>
            <a:ext cx="10560050" cy="3134360"/>
          </a:xfrm>
        </p:spPr>
        <p:txBody>
          <a:bodyPr>
            <a:normAutofit fontScale="5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企业或家庭所使用的网络为私有网络，使用的是私有地址；运营商维护的网络为公共网络，使用的是公有地址。私有地址不能在公网中路由。</a:t>
            </a:r>
            <a:endParaRPr lang="en-US" altLang="zh-CN" dirty="0"/>
          </a:p>
          <a:p>
            <a:r>
              <a:rPr lang="en-US" altLang="zh-CN" dirty="0"/>
              <a:t>NAT</a:t>
            </a:r>
            <a:r>
              <a:rPr lang="zh-CN" altLang="en-US" dirty="0"/>
              <a:t>一般部署在连接内网和外网</a:t>
            </a:r>
            <a:r>
              <a:rPr lang="zh-CN" altLang="en-US" dirty="0">
                <a:sym typeface="+mn-ea"/>
              </a:rPr>
              <a:t>企业或家庭所使用的网络为私有网络，使用的是私有地址；运营商维护的网络为公共企业或家庭所使用的网络为私有网络，使用的是私有地址；运营商维护的网络为公共网络，使用的是公有地址。私有地址不能在公网中路由。般部署在连接内网和外网的网关设备上。</a:t>
            </a:r>
            <a:endParaRPr lang="en-US" altLang="zh-CN" dirty="0"/>
          </a:p>
          <a:p>
            <a:endParaRPr lang="en-US" altLang="zh-CN" dirty="0"/>
          </a:p>
          <a:p>
            <a:endParaRPr lang="zh-CN" altLang="en-US" dirty="0"/>
          </a:p>
        </p:txBody>
      </p:sp>
      <p:sp>
        <p:nvSpPr>
          <p:cNvPr id="9222" name="TextBox 94"/>
          <p:cNvSpPr txBox="1">
            <a:spLocks noChangeArrowheads="1"/>
          </p:cNvSpPr>
          <p:nvPr/>
        </p:nvSpPr>
        <p:spPr bwMode="auto">
          <a:xfrm>
            <a:off x="5165725" y="1908176"/>
            <a:ext cx="901700" cy="307975"/>
          </a:xfrm>
          <a:prstGeom prst="rect">
            <a:avLst/>
          </a:prstGeom>
          <a:noFill/>
          <a:ln w="9525">
            <a:noFill/>
            <a:miter lim="800000"/>
          </a:ln>
        </p:spPr>
        <p:txBody>
          <a:bodyPr wrap="none">
            <a:spAutoFit/>
          </a:bodyPr>
          <a:lstStyle/>
          <a:p>
            <a:pPr>
              <a:defRPr/>
            </a:pPr>
            <a:r>
              <a:rPr lang="zh-CN" altLang="en-US" sz="1400" dirty="0">
                <a:latin typeface="+mn-ea"/>
                <a:ea typeface="+mn-ea"/>
              </a:rPr>
              <a:t>私有网络</a:t>
            </a:r>
            <a:endParaRPr lang="zh-CN" altLang="en-US" sz="1400" dirty="0">
              <a:latin typeface="+mn-ea"/>
              <a:ea typeface="+mn-ea"/>
            </a:endParaRPr>
          </a:p>
        </p:txBody>
      </p:sp>
      <p:sp>
        <p:nvSpPr>
          <p:cNvPr id="9223" name="TextBox 94"/>
          <p:cNvSpPr txBox="1">
            <a:spLocks noChangeArrowheads="1"/>
          </p:cNvSpPr>
          <p:nvPr/>
        </p:nvSpPr>
        <p:spPr bwMode="auto">
          <a:xfrm>
            <a:off x="6816725" y="1908176"/>
            <a:ext cx="901700" cy="307975"/>
          </a:xfrm>
          <a:prstGeom prst="rect">
            <a:avLst/>
          </a:prstGeom>
          <a:noFill/>
          <a:ln w="9525">
            <a:noFill/>
            <a:miter lim="800000"/>
          </a:ln>
        </p:spPr>
        <p:txBody>
          <a:bodyPr wrap="none">
            <a:spAutoFit/>
          </a:bodyPr>
          <a:lstStyle/>
          <a:p>
            <a:pPr>
              <a:defRPr/>
            </a:pPr>
            <a:r>
              <a:rPr lang="zh-CN" altLang="en-US" sz="1400" dirty="0">
                <a:latin typeface="+mn-ea"/>
                <a:ea typeface="+mn-ea"/>
              </a:rPr>
              <a:t>公共网络</a:t>
            </a:r>
            <a:endParaRPr lang="zh-CN" altLang="en-US" sz="1400" dirty="0">
              <a:latin typeface="+mn-ea"/>
              <a:ea typeface="+mn-ea"/>
            </a:endParaRPr>
          </a:p>
        </p:txBody>
      </p:sp>
      <p:sp>
        <p:nvSpPr>
          <p:cNvPr id="9224" name="TextBox 94"/>
          <p:cNvSpPr txBox="1">
            <a:spLocks noChangeArrowheads="1"/>
          </p:cNvSpPr>
          <p:nvPr/>
        </p:nvSpPr>
        <p:spPr bwMode="auto">
          <a:xfrm>
            <a:off x="6672263" y="274320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200.10.10.0/24</a:t>
            </a:r>
            <a:endParaRPr lang="zh-CN" altLang="en-US" sz="1200">
              <a:latin typeface="+mn-ea"/>
              <a:ea typeface="+mn-ea"/>
            </a:endParaRPr>
          </a:p>
        </p:txBody>
      </p:sp>
      <p:cxnSp>
        <p:nvCxnSpPr>
          <p:cNvPr id="9225" name="直接箭头连接符 29"/>
          <p:cNvCxnSpPr>
            <a:cxnSpLocks noChangeShapeType="1"/>
          </p:cNvCxnSpPr>
          <p:nvPr/>
        </p:nvCxnSpPr>
        <p:spPr bwMode="auto">
          <a:xfrm>
            <a:off x="6383338" y="1916114"/>
            <a:ext cx="0" cy="2808287"/>
          </a:xfrm>
          <a:prstGeom prst="straightConnector1">
            <a:avLst/>
          </a:prstGeom>
          <a:noFill/>
          <a:ln w="28575" algn="ctr">
            <a:solidFill>
              <a:srgbClr val="C00000"/>
            </a:solidFill>
            <a:prstDash val="lgDash"/>
            <a:round/>
          </a:ln>
          <a:extLst>
            <a:ext uri="{909E8E84-426E-40DD-AFC4-6F175D3DCCD1}">
              <a14:hiddenFill xmlns:a14="http://schemas.microsoft.com/office/drawing/2010/main">
                <a:noFill/>
              </a14:hiddenFill>
            </a:ext>
          </a:extLst>
        </p:spPr>
      </p:cxnSp>
      <p:sp>
        <p:nvSpPr>
          <p:cNvPr id="9226" name="TextBox 94"/>
          <p:cNvSpPr txBox="1">
            <a:spLocks noChangeArrowheads="1"/>
          </p:cNvSpPr>
          <p:nvPr/>
        </p:nvSpPr>
        <p:spPr bwMode="auto">
          <a:xfrm>
            <a:off x="4549775" y="2863851"/>
            <a:ext cx="528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pic>
        <p:nvPicPr>
          <p:cNvPr id="9227"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297973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9" name="Line 6"/>
          <p:cNvSpPr>
            <a:spLocks noChangeShapeType="1"/>
          </p:cNvSpPr>
          <p:nvPr/>
        </p:nvSpPr>
        <p:spPr bwMode="auto">
          <a:xfrm flipH="1">
            <a:off x="4872039" y="3052763"/>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9232" name="TextBox 94"/>
          <p:cNvSpPr txBox="1">
            <a:spLocks noChangeArrowheads="1"/>
          </p:cNvSpPr>
          <p:nvPr/>
        </p:nvSpPr>
        <p:spPr bwMode="auto">
          <a:xfrm>
            <a:off x="4549775" y="2501901"/>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SWA</a:t>
            </a:r>
            <a:endParaRPr lang="zh-CN" altLang="en-US" sz="1200" dirty="0">
              <a:latin typeface="+mn-ea"/>
              <a:ea typeface="+mn-ea"/>
            </a:endParaRPr>
          </a:p>
        </p:txBody>
      </p:sp>
      <p:sp>
        <p:nvSpPr>
          <p:cNvPr id="9233" name="TextBox 94"/>
          <p:cNvSpPr txBox="1">
            <a:spLocks noChangeArrowheads="1"/>
          </p:cNvSpPr>
          <p:nvPr/>
        </p:nvSpPr>
        <p:spPr bwMode="auto">
          <a:xfrm>
            <a:off x="2495550" y="256540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192.168.1.1/24</a:t>
            </a:r>
            <a:endParaRPr lang="zh-CN" altLang="en-US" sz="1200" dirty="0">
              <a:latin typeface="+mn-ea"/>
              <a:ea typeface="+mn-ea"/>
            </a:endParaRPr>
          </a:p>
        </p:txBody>
      </p:sp>
      <p:sp>
        <p:nvSpPr>
          <p:cNvPr id="9234" name="TextBox 94"/>
          <p:cNvSpPr txBox="1">
            <a:spLocks noChangeArrowheads="1"/>
          </p:cNvSpPr>
          <p:nvPr/>
        </p:nvSpPr>
        <p:spPr bwMode="auto">
          <a:xfrm>
            <a:off x="2495550" y="407670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192.168.1.2/24</a:t>
            </a:r>
            <a:endParaRPr lang="zh-CN" altLang="en-US" sz="1200" dirty="0">
              <a:latin typeface="+mn-ea"/>
              <a:ea typeface="+mn-ea"/>
            </a:endParaRPr>
          </a:p>
        </p:txBody>
      </p:sp>
      <p:sp>
        <p:nvSpPr>
          <p:cNvPr id="9238" name="TextBox 94"/>
          <p:cNvSpPr txBox="1">
            <a:spLocks noChangeArrowheads="1"/>
          </p:cNvSpPr>
          <p:nvPr/>
        </p:nvSpPr>
        <p:spPr bwMode="auto">
          <a:xfrm>
            <a:off x="5976939" y="2492376"/>
            <a:ext cx="4778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RTA</a:t>
            </a:r>
            <a:endParaRPr lang="zh-CN" altLang="en-US" sz="1200" dirty="0">
              <a:latin typeface="+mn-ea"/>
              <a:ea typeface="+mn-ea"/>
            </a:endParaRPr>
          </a:p>
        </p:txBody>
      </p:sp>
      <p:sp>
        <p:nvSpPr>
          <p:cNvPr id="9239" name="TextBox 94"/>
          <p:cNvSpPr txBox="1">
            <a:spLocks noChangeArrowheads="1"/>
          </p:cNvSpPr>
          <p:nvPr/>
        </p:nvSpPr>
        <p:spPr bwMode="auto">
          <a:xfrm>
            <a:off x="2678113" y="1557339"/>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A</a:t>
            </a:r>
            <a:endParaRPr lang="zh-CN" altLang="en-US" sz="1200" dirty="0">
              <a:latin typeface="+mn-ea"/>
              <a:ea typeface="+mn-ea"/>
            </a:endParaRPr>
          </a:p>
        </p:txBody>
      </p:sp>
      <p:sp>
        <p:nvSpPr>
          <p:cNvPr id="9240" name="TextBox 94"/>
          <p:cNvSpPr txBox="1">
            <a:spLocks noChangeArrowheads="1"/>
          </p:cNvSpPr>
          <p:nvPr/>
        </p:nvSpPr>
        <p:spPr bwMode="auto">
          <a:xfrm>
            <a:off x="2751139" y="2997201"/>
            <a:ext cx="593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B</a:t>
            </a:r>
            <a:endParaRPr lang="zh-CN" altLang="en-US" sz="1200" dirty="0">
              <a:latin typeface="+mn-ea"/>
              <a:ea typeface="+mn-ea"/>
            </a:endParaRPr>
          </a:p>
        </p:txBody>
      </p:sp>
      <p:pic>
        <p:nvPicPr>
          <p:cNvPr id="32" name="图片 31"/>
          <p:cNvPicPr/>
          <p:nvPr/>
        </p:nvPicPr>
        <p:blipFill>
          <a:blip r:embed="rId2" cstate="print">
            <a:extLst>
              <a:ext uri="{28A0092B-C50C-407E-A947-70E740481C1C}">
                <a14:useLocalDpi xmlns:a14="http://schemas.microsoft.com/office/drawing/2010/main" val="0"/>
              </a:ext>
            </a:extLst>
          </a:blip>
          <a:stretch>
            <a:fillRect/>
          </a:stretch>
        </p:blipFill>
        <p:spPr>
          <a:xfrm>
            <a:off x="5998416" y="2878140"/>
            <a:ext cx="735511" cy="539766"/>
          </a:xfrm>
          <a:prstGeom prst="rect">
            <a:avLst/>
          </a:prstGeom>
        </p:spPr>
      </p:pic>
      <p:pic>
        <p:nvPicPr>
          <p:cNvPr id="33" name="图片 32" descr="接入交换机.png"/>
          <p:cNvPicPr>
            <a:picLocks noChangeAspect="1"/>
          </p:cNvPicPr>
          <p:nvPr/>
        </p:nvPicPr>
        <p:blipFill>
          <a:blip r:embed="rId3" cstate="print"/>
          <a:stretch>
            <a:fillRect/>
          </a:stretch>
        </p:blipFill>
        <p:spPr>
          <a:xfrm>
            <a:off x="4467838" y="2809900"/>
            <a:ext cx="702326" cy="574630"/>
          </a:xfrm>
          <a:prstGeom prst="rect">
            <a:avLst/>
          </a:prstGeom>
        </p:spPr>
      </p:pic>
      <p:pic>
        <p:nvPicPr>
          <p:cNvPr id="34" name="图片 33" descr="PC.png"/>
          <p:cNvPicPr>
            <a:picLocks noChangeAspect="1"/>
          </p:cNvPicPr>
          <p:nvPr/>
        </p:nvPicPr>
        <p:blipFill>
          <a:blip r:embed="rId4" cstate="print"/>
          <a:stretch>
            <a:fillRect/>
          </a:stretch>
        </p:blipFill>
        <p:spPr>
          <a:xfrm>
            <a:off x="2589210" y="1875337"/>
            <a:ext cx="854084" cy="655936"/>
          </a:xfrm>
          <a:prstGeom prst="rect">
            <a:avLst/>
          </a:prstGeom>
        </p:spPr>
      </p:pic>
      <p:pic>
        <p:nvPicPr>
          <p:cNvPr id="35" name="图片 34" descr="PC.png"/>
          <p:cNvPicPr>
            <a:picLocks noChangeAspect="1"/>
          </p:cNvPicPr>
          <p:nvPr/>
        </p:nvPicPr>
        <p:blipFill>
          <a:blip r:embed="rId4" cstate="print"/>
          <a:stretch>
            <a:fillRect/>
          </a:stretch>
        </p:blipFill>
        <p:spPr>
          <a:xfrm>
            <a:off x="2548729" y="3390990"/>
            <a:ext cx="854084" cy="655936"/>
          </a:xfrm>
          <a:prstGeom prst="rect">
            <a:avLst/>
          </a:prstGeom>
        </p:spPr>
      </p:pic>
      <p:pic>
        <p:nvPicPr>
          <p:cNvPr id="36" name="图片 35" descr="internet-蓝.png"/>
          <p:cNvPicPr>
            <a:picLocks noChangeAspect="1"/>
          </p:cNvPicPr>
          <p:nvPr/>
        </p:nvPicPr>
        <p:blipFill>
          <a:blip r:embed="rId5" cstate="print"/>
          <a:stretch>
            <a:fillRect/>
          </a:stretch>
        </p:blipFill>
        <p:spPr>
          <a:xfrm>
            <a:off x="8017375" y="2749754"/>
            <a:ext cx="1569299" cy="796538"/>
          </a:xfrm>
          <a:prstGeom prst="rect">
            <a:avLst/>
          </a:prstGeom>
        </p:spPr>
      </p:pic>
      <p:sp>
        <p:nvSpPr>
          <p:cNvPr id="2" name="文本框 1"/>
          <p:cNvSpPr txBox="1"/>
          <p:nvPr/>
        </p:nvSpPr>
        <p:spPr>
          <a:xfrm>
            <a:off x="1507490" y="4872990"/>
            <a:ext cx="8783955" cy="1679575"/>
          </a:xfrm>
          <a:prstGeom prst="rect">
            <a:avLst/>
          </a:prstGeom>
          <a:noFill/>
        </p:spPr>
        <p:txBody>
          <a:bodyPr wrap="square" rtlCol="0">
            <a:noAutofit/>
          </a:bodyPr>
          <a:p>
            <a:pPr marL="285750" indent="-285750">
              <a:lnSpc>
                <a:spcPct val="150000"/>
              </a:lnSpc>
              <a:buFont typeface="Arial" panose="020B0604020202020204" pitchFamily="34" charset="0"/>
              <a:buChar char="•"/>
            </a:pPr>
            <a:r>
              <a:rPr lang="zh-CN" altLang="en-US" dirty="0">
                <a:sym typeface="+mn-ea"/>
              </a:rPr>
              <a:t>企业或家庭所使用的网络为私有网络，使用的是私有地址；运营商维护的网络为公共网络，使用的是公有地址。私有地址不能在公网中路由。</a:t>
            </a:r>
            <a:endParaRPr lang="zh-CN" altLang="en-US" dirty="0">
              <a:sym typeface="+mn-ea"/>
            </a:endParaRPr>
          </a:p>
          <a:p>
            <a:pPr marL="285750" indent="-285750">
              <a:lnSpc>
                <a:spcPct val="150000"/>
              </a:lnSpc>
              <a:buFont typeface="Arial" panose="020B0604020202020204" pitchFamily="34" charset="0"/>
              <a:buChar char="•"/>
            </a:pPr>
            <a:r>
              <a:rPr lang="en-US" altLang="zh-CN" dirty="0">
                <a:sym typeface="+mn-ea"/>
              </a:rPr>
              <a:t>NAT</a:t>
            </a:r>
            <a:r>
              <a:rPr lang="zh-CN" altLang="en-US" dirty="0">
                <a:sym typeface="+mn-ea"/>
              </a:rPr>
              <a:t>一般部署在连接内网和外网的网关设备上</a:t>
            </a:r>
            <a:endParaRPr lang="zh-CN"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BEAUTIFY_FLAG" val="#wm#"/>
  <p:tag name="KSO_WM_TEMPLATE_CATEGORY" val="custom"/>
  <p:tag name="KSO_WM_TEMPLATE_INDEX" val="20205081"/>
</p:tagLst>
</file>

<file path=ppt/tags/tag12.xml><?xml version="1.0" encoding="utf-8"?>
<p:tagLst xmlns:p="http://schemas.openxmlformats.org/presentationml/2006/main">
  <p:tag name="KSO_WM_BEAUTIFY_FLAG" val="#wm#"/>
  <p:tag name="KSO_WM_TEMPLATE_CATEGORY" val="custom"/>
  <p:tag name="KSO_WM_TEMPLATE_INDEX" val="20205081"/>
</p:tagLst>
</file>

<file path=ppt/tags/tag13.xml><?xml version="1.0" encoding="utf-8"?>
<p:tagLst xmlns:p="http://schemas.openxmlformats.org/presentationml/2006/main">
  <p:tag name="KSO_WM_BEAUTIFY_FLAG" val="#wm#"/>
  <p:tag name="KSO_WM_TEMPLATE_CATEGORY" val="custom"/>
  <p:tag name="KSO_WM_TEMPLATE_INDEX" val="20205081"/>
</p:tagLst>
</file>

<file path=ppt/tags/tag1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5.xml><?xml version="1.0" encoding="utf-8"?>
<p:tagLst xmlns:p="http://schemas.openxmlformats.org/presentationml/2006/main">
  <p:tag name="KSO_WM_BEAUTIFY_FLAG" val="#wm#"/>
  <p:tag name="KSO_WM_TEMPLATE_CATEGORY" val="custom"/>
  <p:tag name="KSO_WM_TEMPLATE_INDEX" val="20205081"/>
</p:tagLst>
</file>

<file path=ppt/tags/tag1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7.xml><?xml version="1.0" encoding="utf-8"?>
<p:tagLst xmlns:p="http://schemas.openxmlformats.org/presentationml/2006/main">
  <p:tag name="KSO_WM_BEAUTIFY_FLAG" val=""/>
  <p:tag name="KSO_WM_UNIT_PLACING_PICTURE_USER_VIEWPORT" val="{&quot;height&quot;:9680,&quot;width&quot;:21690}"/>
</p:tagLst>
</file>

<file path=ppt/tags/tag1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xml><?xml version="1.0" encoding="utf-8"?>
<p:tagLst xmlns:p="http://schemas.openxmlformats.org/presentationml/2006/main">
  <p:tag name="KSO_WM_BEAUTIFY_FLAG" val="#wm#"/>
  <p:tag name="KSO_WM_TEMPLATE_CATEGORY" val="custom"/>
  <p:tag name="KSO_WM_TEMPLATE_INDEX" val="2020508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xml><?xml version="1.0" encoding="utf-8"?>
<p:tagLst xmlns:p="http://schemas.openxmlformats.org/presentationml/2006/main">
  <p:tag name="KSO_WPP_MARK_KEY" val="958940e0-27cd-4049-8244-6877fa5d9083"/>
  <p:tag name="COMMONDATA" val="eyJoZGlkIjoiMzBhZTU4MDJhYzEwOWYxYTE5MDljOWEyMjAwN2YxYTgifQ=="/>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SLIDE_MODEL_TYPE" val="cover"/>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5245</Words>
  <Application>WPS 演示</Application>
  <PresentationFormat>宽屏</PresentationFormat>
  <Paragraphs>564</Paragraphs>
  <Slides>27</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宋体</vt:lpstr>
      <vt:lpstr>Wingdings</vt:lpstr>
      <vt:lpstr>微软雅黑</vt:lpstr>
      <vt:lpstr>Wingdings</vt:lpstr>
      <vt:lpstr>思源黑体 CN Light</vt:lpstr>
      <vt:lpstr>黑体</vt:lpstr>
      <vt:lpstr>Helvetica Neue</vt:lpstr>
      <vt:lpstr>MS PGothic</vt:lpstr>
      <vt:lpstr>Arial Unicode MS</vt:lpstr>
      <vt:lpstr>Calibri</vt:lpstr>
      <vt:lpstr>Courier New</vt:lpstr>
      <vt:lpstr>Office 主题​​</vt:lpstr>
      <vt:lpstr>PowerPoint 演示文稿</vt:lpstr>
      <vt:lpstr>PowerPoint 演示文稿</vt:lpstr>
      <vt:lpstr>在开发和生活中总会遇到一些场景</vt:lpstr>
      <vt:lpstr>树莓派&amp;香橙派介绍</vt:lpstr>
      <vt:lpstr>树莓派&amp;香橙派介绍</vt:lpstr>
      <vt:lpstr>PowerPoint 演示文稿</vt:lpstr>
      <vt:lpstr>树莓派能干什么？</vt:lpstr>
      <vt:lpstr>PowerPoint 演示文稿</vt:lpstr>
      <vt:lpstr>NAT应用场景</vt:lpstr>
      <vt:lpstr>静态NAT</vt:lpstr>
      <vt:lpstr>动态NAT</vt:lpstr>
      <vt:lpstr>NAPT</vt:lpstr>
      <vt:lpstr>Easy IP</vt:lpstr>
      <vt:lpstr>NAT服务器</vt:lpstr>
      <vt:lpstr>静态NAT配置</vt:lpstr>
      <vt:lpstr>配置验证</vt:lpstr>
      <vt:lpstr>动态NAT配置</vt:lpstr>
      <vt:lpstr>配置验证</vt:lpstr>
      <vt:lpstr>Easy IP配置</vt:lpstr>
      <vt:lpstr>配置验证</vt:lpstr>
      <vt:lpstr>NAT服务器配置</vt:lpstr>
      <vt:lpstr>配置验证</vt:lpstr>
      <vt:lpstr>DDNS</vt:lpstr>
      <vt:lpstr>内网穿透原理</vt:lpstr>
      <vt:lpstr>内网穿透原理</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梁峰源</dc:creator>
  <cp:lastModifiedBy>你好先森</cp:lastModifiedBy>
  <cp:revision>559</cp:revision>
  <dcterms:created xsi:type="dcterms:W3CDTF">2023-02-16T07:44:00Z</dcterms:created>
  <dcterms:modified xsi:type="dcterms:W3CDTF">2023-02-16T16:51:05Z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F85686FF00C2CC86B3120E631519A13C</vt:lpwstr>
  </property>
</Properties>
</file>