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410" r:id="rId2"/>
    <p:sldId id="411" r:id="rId3"/>
    <p:sldId id="541" r:id="rId4"/>
    <p:sldId id="558" r:id="rId5"/>
    <p:sldId id="587" r:id="rId6"/>
    <p:sldId id="586" r:id="rId7"/>
    <p:sldId id="540" r:id="rId8"/>
    <p:sldId id="559" r:id="rId9"/>
    <p:sldId id="560" r:id="rId10"/>
    <p:sldId id="561" r:id="rId11"/>
    <p:sldId id="565" r:id="rId12"/>
    <p:sldId id="562" r:id="rId13"/>
    <p:sldId id="563" r:id="rId14"/>
    <p:sldId id="566" r:id="rId15"/>
    <p:sldId id="567" r:id="rId16"/>
    <p:sldId id="543" r:id="rId17"/>
    <p:sldId id="568" r:id="rId18"/>
    <p:sldId id="569" r:id="rId19"/>
    <p:sldId id="570" r:id="rId20"/>
    <p:sldId id="571" r:id="rId21"/>
    <p:sldId id="572" r:id="rId22"/>
    <p:sldId id="554" r:id="rId23"/>
    <p:sldId id="573" r:id="rId24"/>
    <p:sldId id="574" r:id="rId25"/>
    <p:sldId id="575" r:id="rId26"/>
    <p:sldId id="576" r:id="rId27"/>
    <p:sldId id="577" r:id="rId28"/>
    <p:sldId id="578" r:id="rId29"/>
    <p:sldId id="579" r:id="rId30"/>
    <p:sldId id="580" r:id="rId31"/>
    <p:sldId id="581" r:id="rId32"/>
    <p:sldId id="582" r:id="rId33"/>
    <p:sldId id="583" r:id="rId34"/>
    <p:sldId id="584" r:id="rId35"/>
    <p:sldId id="585" r:id="rId36"/>
    <p:sldId id="441" r:id="rId3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1">
          <p15:clr>
            <a:srgbClr val="A4A3A4"/>
          </p15:clr>
        </p15:guide>
        <p15:guide id="2" pos="38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71A"/>
    <a:srgbClr val="005E9A"/>
    <a:srgbClr val="DCDCDC"/>
    <a:srgbClr val="333443"/>
    <a:srgbClr val="000114"/>
    <a:srgbClr val="18BEC0"/>
    <a:srgbClr val="45475B"/>
    <a:srgbClr val="01A6E0"/>
    <a:srgbClr val="2B2F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78" autoAdjust="0"/>
    <p:restoredTop sz="94660"/>
  </p:normalViewPr>
  <p:slideViewPr>
    <p:cSldViewPr snapToGrid="0">
      <p:cViewPr varScale="1">
        <p:scale>
          <a:sx n="149" d="100"/>
          <a:sy n="149" d="100"/>
        </p:scale>
        <p:origin x="116" y="364"/>
      </p:cViewPr>
      <p:guideLst>
        <p:guide orient="horz" pos="2101"/>
        <p:guide pos="388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2.png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foot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635" y="6550025"/>
            <a:ext cx="12192635" cy="22034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473785" y="59355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2800">
                <a:solidFill>
                  <a:srgbClr val="00B0F0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473785" y="107571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pic>
        <p:nvPicPr>
          <p:cNvPr id="7" name="图片 6" descr="foot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635" y="6550025"/>
            <a:ext cx="12192635" cy="22034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foot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635" y="6550025"/>
            <a:ext cx="12192635" cy="220345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2.xml"/><Relationship Id="rId5" Type="http://schemas.openxmlformats.org/officeDocument/2006/relationships/tags" Target="../tags/tag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7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6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rgbClr val="00B0F0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bg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bg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bg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bg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bg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.xml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1.xml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2.xml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3.xml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4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5%BE%AE%E5%9E%8B%E7%94%B5%E8%84%91/9821341?fromModule=lemma_inlink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6" Type="http://schemas.openxmlformats.org/officeDocument/2006/relationships/hyperlink" Target="https://baike.baidu.com/item/Windows/165458?fromModule=lemma_inlink" TargetMode="External"/><Relationship Id="rId5" Type="http://schemas.openxmlformats.org/officeDocument/2006/relationships/hyperlink" Target="https://baike.baidu.com/item/Windows%2010/6877791?fromModule=lemma_inlink" TargetMode="External"/><Relationship Id="rId4" Type="http://schemas.openxmlformats.org/officeDocument/2006/relationships/hyperlink" Target="https://baike.baidu.com/item/Linux/27050?fromModule=lemma_inlink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179830" y="2556510"/>
            <a:ext cx="45416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4400" b="1" dirty="0">
                <a:solidFill>
                  <a:schemeClr val="bg1"/>
                </a:solidFill>
              </a:rPr>
              <a:t>香橙派</a:t>
            </a:r>
            <a:r>
              <a:rPr lang="en-US" altLang="zh-CN" sz="4400" b="1" dirty="0">
                <a:solidFill>
                  <a:schemeClr val="bg1"/>
                </a:solidFill>
              </a:rPr>
              <a:t>&amp;</a:t>
            </a:r>
            <a:r>
              <a:rPr lang="zh-CN" altLang="en-US" sz="4400" b="1" dirty="0">
                <a:solidFill>
                  <a:schemeClr val="bg1"/>
                </a:solidFill>
              </a:rPr>
              <a:t>内网穿透</a:t>
            </a:r>
          </a:p>
        </p:txBody>
      </p:sp>
      <p:sp>
        <p:nvSpPr>
          <p:cNvPr id="7" name="矩形 6"/>
          <p:cNvSpPr/>
          <p:nvPr/>
        </p:nvSpPr>
        <p:spPr>
          <a:xfrm>
            <a:off x="1299210" y="4120515"/>
            <a:ext cx="664210" cy="7556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202690" y="441833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solidFill>
                  <a:schemeClr val="bg1"/>
                </a:solidFill>
              </a:rPr>
              <a:t>解决方案部：梁峰源</a:t>
            </a:r>
          </a:p>
        </p:txBody>
      </p:sp>
      <p:pic>
        <p:nvPicPr>
          <p:cNvPr id="4" name="图片 3" descr="蓝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9210" y="1723390"/>
            <a:ext cx="1872615" cy="49276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0" y="6534364"/>
            <a:ext cx="12192000" cy="323635"/>
          </a:xfrm>
          <a:prstGeom prst="rect">
            <a:avLst/>
          </a:prstGeom>
          <a:solidFill>
            <a:srgbClr val="0007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目的地址</a:t>
            </a:r>
            <a:r>
              <a:rPr lang="en-US" altLang="zh-CN"/>
              <a:t>NAT </a:t>
            </a:r>
            <a:r>
              <a:rPr lang="zh-CN" altLang="en-US"/>
              <a:t>原理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9740" y="1400175"/>
            <a:ext cx="11426190" cy="3814445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/>
              <a:t>全局映射表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>
                <a:sym typeface="+mn-ea"/>
              </a:rPr>
              <a:t>121.52.255.242:80  -&gt;  </a:t>
            </a:r>
            <a:r>
              <a:rPr lang="en-US" altLang="zh-CN" sz="2800">
                <a:solidFill>
                  <a:schemeClr val="bg1">
                    <a:lumMod val="95000"/>
                  </a:schemeClr>
                </a:solidFill>
                <a:sym typeface="+mn-ea"/>
              </a:rPr>
              <a:t>10.34.85.101:8080</a:t>
            </a:r>
            <a:endParaRPr lang="en-US" altLang="zh-CN" sz="2800"/>
          </a:p>
          <a:p>
            <a:pPr lvl="0">
              <a:buFont typeface="Arial" panose="020B0604020202020204" pitchFamily="34" charset="0"/>
            </a:pPr>
            <a:endParaRPr lang="en-US" altLang="zh-CN" sz="3150"/>
          </a:p>
          <a:p>
            <a:pPr>
              <a:buFont typeface="Arial" panose="020B0604020202020204" pitchFamily="34" charset="0"/>
            </a:pPr>
            <a:endParaRPr lang="zh-CN" altLang="en-US" sz="2800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目的地址</a:t>
            </a:r>
            <a:r>
              <a:rPr lang="en-US" altLang="zh-CN"/>
              <a:t>NAT</a:t>
            </a:r>
            <a:r>
              <a:rPr lang="zh-CN" altLang="en-US"/>
              <a:t>增强</a:t>
            </a:r>
            <a:r>
              <a:rPr lang="en-US" altLang="zh-CN"/>
              <a:t>(SLB)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9740" y="1400175"/>
            <a:ext cx="11426190" cy="3814445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/>
              <a:t>全局映射表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>
                <a:sym typeface="+mn-ea"/>
              </a:rPr>
              <a:t>121.52.255.242:80  -&gt;  </a:t>
            </a:r>
            <a:r>
              <a:rPr lang="en-US" altLang="zh-CN" sz="2800">
                <a:solidFill>
                  <a:schemeClr val="bg1">
                    <a:lumMod val="95000"/>
                  </a:schemeClr>
                </a:solidFill>
                <a:sym typeface="+mn-ea"/>
              </a:rPr>
              <a:t>10.34.85.101:8080</a:t>
            </a:r>
          </a:p>
          <a:p>
            <a:pPr lvl="2" indent="-457200">
              <a:buFont typeface="Arial" panose="020B0604020202020204" pitchFamily="34" charset="0"/>
              <a:buChar char="•"/>
            </a:pPr>
            <a:r>
              <a:rPr lang="en-US" altLang="zh-CN" sz="2800">
                <a:sym typeface="+mn-ea"/>
              </a:rPr>
              <a:t>                              -&gt;  </a:t>
            </a:r>
            <a:r>
              <a:rPr lang="en-US" altLang="zh-CN" sz="2800">
                <a:solidFill>
                  <a:schemeClr val="bg1">
                    <a:lumMod val="95000"/>
                  </a:schemeClr>
                </a:solidFill>
                <a:sym typeface="+mn-ea"/>
              </a:rPr>
              <a:t>10.34.85.102:8080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CN" sz="2800"/>
          </a:p>
          <a:p>
            <a:pPr lvl="0">
              <a:buFont typeface="Arial" panose="020B0604020202020204" pitchFamily="34" charset="0"/>
            </a:pPr>
            <a:endParaRPr lang="en-US" altLang="zh-CN" sz="3150"/>
          </a:p>
          <a:p>
            <a:pPr>
              <a:buFont typeface="Arial" panose="020B0604020202020204" pitchFamily="34" charset="0"/>
            </a:pPr>
            <a:endParaRPr lang="zh-CN" altLang="en-US" sz="2800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2781935" y="2367280"/>
            <a:ext cx="1445260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6600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目录</a:t>
            </a:r>
          </a:p>
        </p:txBody>
      </p:sp>
      <p:grpSp>
        <p:nvGrpSpPr>
          <p:cNvPr id="35" name="组合 34"/>
          <p:cNvGrpSpPr/>
          <p:nvPr/>
        </p:nvGrpSpPr>
        <p:grpSpPr>
          <a:xfrm>
            <a:off x="4754880" y="1481455"/>
            <a:ext cx="2368550" cy="829945"/>
            <a:chOff x="6763" y="3053"/>
            <a:chExt cx="3730" cy="1307"/>
          </a:xfrm>
        </p:grpSpPr>
        <p:sp>
          <p:nvSpPr>
            <p:cNvPr id="2" name="文本框 1"/>
            <p:cNvSpPr txBox="1"/>
            <p:nvPr/>
          </p:nvSpPr>
          <p:spPr>
            <a:xfrm>
              <a:off x="8123" y="3394"/>
              <a:ext cx="2370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2400" b="1">
                  <a:solidFill>
                    <a:schemeClr val="bg1"/>
                  </a:solidFill>
                </a:rPr>
                <a:t>NAT </a:t>
              </a:r>
              <a:r>
                <a:rPr lang="zh-CN" altLang="en-US" sz="2400" b="1">
                  <a:solidFill>
                    <a:schemeClr val="bg1"/>
                  </a:solidFill>
                </a:rPr>
                <a:t>基础</a:t>
              </a: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6763" y="3053"/>
              <a:ext cx="1414" cy="13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80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4754880" y="2495550"/>
            <a:ext cx="2894965" cy="829945"/>
            <a:chOff x="6763" y="4983"/>
            <a:chExt cx="4559" cy="1307"/>
          </a:xfrm>
        </p:grpSpPr>
        <p:sp>
          <p:nvSpPr>
            <p:cNvPr id="26" name="文本框 25"/>
            <p:cNvSpPr txBox="1"/>
            <p:nvPr/>
          </p:nvSpPr>
          <p:spPr>
            <a:xfrm>
              <a:off x="8123" y="5274"/>
              <a:ext cx="3199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2400" b="1">
                  <a:solidFill>
                    <a:schemeClr val="bg1"/>
                  </a:solidFill>
                </a:rPr>
                <a:t>目的地址</a:t>
              </a:r>
              <a:r>
                <a:rPr lang="en-US" altLang="zh-CN" sz="2400" b="1">
                  <a:solidFill>
                    <a:schemeClr val="bg1"/>
                  </a:solidFill>
                </a:rPr>
                <a:t>NAT</a:t>
              </a: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6763" y="4983"/>
              <a:ext cx="1414" cy="13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80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4754880" y="3509645"/>
            <a:ext cx="2608580" cy="829945"/>
            <a:chOff x="6788" y="6837"/>
            <a:chExt cx="4108" cy="1307"/>
          </a:xfrm>
        </p:grpSpPr>
        <p:sp>
          <p:nvSpPr>
            <p:cNvPr id="28" name="文本框 27"/>
            <p:cNvSpPr txBox="1"/>
            <p:nvPr/>
          </p:nvSpPr>
          <p:spPr>
            <a:xfrm>
              <a:off x="8178" y="7128"/>
              <a:ext cx="2718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2400" b="1">
                  <a:solidFill>
                    <a:schemeClr val="bg1"/>
                  </a:solidFill>
                </a:rPr>
                <a:t>源地址</a:t>
              </a:r>
              <a:r>
                <a:rPr lang="en-US" altLang="zh-CN" sz="2400" b="1">
                  <a:solidFill>
                    <a:schemeClr val="bg1"/>
                  </a:solidFill>
                </a:rPr>
                <a:t>NAT</a:t>
              </a: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6788" y="6837"/>
              <a:ext cx="1414" cy="13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80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4754880" y="4523740"/>
            <a:ext cx="2336800" cy="829945"/>
            <a:chOff x="6788" y="8589"/>
            <a:chExt cx="3680" cy="1307"/>
          </a:xfrm>
        </p:grpSpPr>
        <p:sp>
          <p:nvSpPr>
            <p:cNvPr id="30" name="文本框 29"/>
            <p:cNvSpPr txBox="1"/>
            <p:nvPr/>
          </p:nvSpPr>
          <p:spPr>
            <a:xfrm>
              <a:off x="8098" y="8880"/>
              <a:ext cx="2370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2400" b="1">
                  <a:solidFill>
                    <a:schemeClr val="bg1"/>
                  </a:solidFill>
                </a:rPr>
                <a:t> NAT</a:t>
              </a:r>
              <a:r>
                <a:rPr lang="zh-CN" altLang="en-US" sz="2400" b="1">
                  <a:solidFill>
                    <a:schemeClr val="bg1"/>
                  </a:solidFill>
                </a:rPr>
                <a:t>穿越</a:t>
              </a: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6788" y="8589"/>
              <a:ext cx="1414" cy="13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80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</a:p>
          </p:txBody>
        </p:sp>
      </p:grpSp>
      <p:sp>
        <p:nvSpPr>
          <p:cNvPr id="5" name="文本框 4"/>
          <p:cNvSpPr txBox="1"/>
          <p:nvPr/>
        </p:nvSpPr>
        <p:spPr>
          <a:xfrm rot="5400000">
            <a:off x="1780540" y="3194050"/>
            <a:ext cx="18821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>
                <a:solidFill>
                  <a:schemeClr val="tx1">
                    <a:lumMod val="50000"/>
                    <a:lumOff val="50000"/>
                  </a:schemeClr>
                </a:solidFill>
              </a:rPr>
              <a:t>CONTENTS</a:t>
            </a:r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源地址</a:t>
            </a:r>
            <a:r>
              <a:rPr lang="en-US" altLang="zh-CN"/>
              <a:t>NAT 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7270" y="2153285"/>
            <a:ext cx="1905000" cy="1905000"/>
          </a:xfrm>
          <a:prstGeom prst="rect">
            <a:avLst/>
          </a:prstGeom>
        </p:spPr>
      </p:pic>
      <p:pic>
        <p:nvPicPr>
          <p:cNvPr id="7" name="图片 6" descr="服务器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1610" y="2262505"/>
            <a:ext cx="1687195" cy="1687195"/>
          </a:xfrm>
          <a:prstGeom prst="rect">
            <a:avLst/>
          </a:prstGeom>
        </p:spPr>
      </p:pic>
      <p:pic>
        <p:nvPicPr>
          <p:cNvPr id="10" name="图片 9" descr="计算机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7115" y="2486025"/>
            <a:ext cx="1294765" cy="123952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9136380" y="3969385"/>
            <a:ext cx="1643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>
                <a:solidFill>
                  <a:schemeClr val="bg1">
                    <a:lumMod val="95000"/>
                  </a:schemeClr>
                </a:solidFill>
              </a:rPr>
              <a:t>112.80.248.76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971550" y="3854450"/>
            <a:ext cx="1516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bg1">
                    <a:lumMod val="95000"/>
                  </a:schemeClr>
                </a:solidFill>
              </a:rPr>
              <a:t>10.34.85.101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3716020" y="3601085"/>
            <a:ext cx="1262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bg1">
                    <a:lumMod val="95000"/>
                  </a:schemeClr>
                </a:solidFill>
              </a:rPr>
              <a:t>10.34.85.1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6372860" y="3656330"/>
            <a:ext cx="1770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>
                <a:solidFill>
                  <a:schemeClr val="bg1">
                    <a:lumMod val="95000"/>
                  </a:schemeClr>
                </a:solidFill>
              </a:rPr>
              <a:t>121.52.255.242</a:t>
            </a:r>
          </a:p>
        </p:txBody>
      </p:sp>
      <p:cxnSp>
        <p:nvCxnSpPr>
          <p:cNvPr id="19" name="直接连接符 18"/>
          <p:cNvCxnSpPr>
            <a:stCxn id="11" idx="3"/>
          </p:cNvCxnSpPr>
          <p:nvPr/>
        </p:nvCxnSpPr>
        <p:spPr>
          <a:xfrm>
            <a:off x="2677160" y="2925445"/>
            <a:ext cx="2156460" cy="6667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6732270" y="3130550"/>
            <a:ext cx="211074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275590" y="5012055"/>
            <a:ext cx="2469600" cy="367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10.34.85.101: 10001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745105" y="5012055"/>
            <a:ext cx="2469600" cy="367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112.80.248.76:80</a:t>
            </a:r>
          </a:p>
        </p:txBody>
      </p:sp>
      <p:sp>
        <p:nvSpPr>
          <p:cNvPr id="5" name="矩形 4"/>
          <p:cNvSpPr/>
          <p:nvPr/>
        </p:nvSpPr>
        <p:spPr>
          <a:xfrm>
            <a:off x="6896735" y="5012055"/>
            <a:ext cx="2469600" cy="367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112.52.255.242:20001</a:t>
            </a:r>
          </a:p>
        </p:txBody>
      </p:sp>
      <p:sp>
        <p:nvSpPr>
          <p:cNvPr id="8" name="矩形 7"/>
          <p:cNvSpPr/>
          <p:nvPr/>
        </p:nvSpPr>
        <p:spPr>
          <a:xfrm>
            <a:off x="9364980" y="5012055"/>
            <a:ext cx="2469600" cy="367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112.80.248.76:80</a:t>
            </a:r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源地址</a:t>
            </a:r>
            <a:r>
              <a:rPr lang="en-US" altLang="zh-CN"/>
              <a:t>NAT</a:t>
            </a:r>
            <a:r>
              <a:rPr lang="zh-CN" altLang="en-US"/>
              <a:t>原理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9740" y="1400175"/>
            <a:ext cx="11426190" cy="3814445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/>
              <a:t>全局规则表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chemeClr val="bg1">
                    <a:lumMod val="95000"/>
                  </a:schemeClr>
                </a:solidFill>
                <a:sym typeface="+mn-ea"/>
              </a:rPr>
              <a:t>ACL</a:t>
            </a:r>
            <a:r>
              <a:rPr lang="zh-CN" altLang="en-US" sz="2800">
                <a:solidFill>
                  <a:schemeClr val="bg1">
                    <a:lumMod val="95000"/>
                  </a:schemeClr>
                </a:solidFill>
                <a:sym typeface="+mn-ea"/>
              </a:rPr>
              <a:t>，匹配需要</a:t>
            </a:r>
            <a:r>
              <a:rPr lang="en-US" altLang="zh-CN" sz="2800">
                <a:solidFill>
                  <a:schemeClr val="bg1">
                    <a:lumMod val="95000"/>
                  </a:schemeClr>
                </a:solidFill>
                <a:sym typeface="+mn-ea"/>
              </a:rPr>
              <a:t>NAT </a:t>
            </a:r>
            <a:r>
              <a:rPr lang="zh-CN" altLang="en-US" sz="2800">
                <a:solidFill>
                  <a:schemeClr val="bg1">
                    <a:lumMod val="95000"/>
                  </a:schemeClr>
                </a:solidFill>
                <a:sym typeface="+mn-ea"/>
              </a:rPr>
              <a:t>的流</a:t>
            </a:r>
            <a:endParaRPr lang="en-US" altLang="zh-CN" sz="2800">
              <a:solidFill>
                <a:schemeClr val="bg1">
                  <a:lumMod val="95000"/>
                </a:schemeClr>
              </a:solidFill>
              <a:sym typeface="+mn-ea"/>
            </a:endParaRPr>
          </a:p>
          <a:p>
            <a:pPr lvl="2" indent="-457200">
              <a:buFont typeface="Arial" panose="020B0604020202020204" pitchFamily="34" charset="0"/>
              <a:buChar char="•"/>
            </a:pPr>
            <a:r>
              <a:rPr lang="zh-CN" altLang="en-US" sz="2800">
                <a:solidFill>
                  <a:schemeClr val="bg1">
                    <a:lumMod val="95000"/>
                  </a:schemeClr>
                </a:solidFill>
                <a:sym typeface="+mn-ea"/>
              </a:rPr>
              <a:t>转换</a:t>
            </a:r>
            <a:r>
              <a:rPr lang="en-US" altLang="zh-CN" sz="2800">
                <a:solidFill>
                  <a:schemeClr val="bg1">
                    <a:lumMod val="95000"/>
                  </a:schemeClr>
                </a:solidFill>
                <a:sym typeface="+mn-ea"/>
              </a:rPr>
              <a:t>IP(</a:t>
            </a:r>
            <a:r>
              <a:rPr lang="en-US" altLang="zh-CN" sz="2800">
                <a:sym typeface="+mn-ea"/>
              </a:rPr>
              <a:t>112.52.255.242</a:t>
            </a:r>
            <a:r>
              <a:rPr lang="en-US" altLang="zh-CN" sz="2800">
                <a:solidFill>
                  <a:schemeClr val="bg1">
                    <a:lumMod val="95000"/>
                  </a:schemeClr>
                </a:solidFill>
                <a:sym typeface="+mn-ea"/>
              </a:rPr>
              <a:t>)</a:t>
            </a:r>
            <a:r>
              <a:rPr lang="zh-CN" altLang="en-US" sz="2800">
                <a:solidFill>
                  <a:schemeClr val="bg1">
                    <a:lumMod val="95000"/>
                  </a:schemeClr>
                </a:solidFill>
                <a:sym typeface="+mn-ea"/>
              </a:rPr>
              <a:t>，端口范围</a:t>
            </a:r>
            <a:r>
              <a:rPr lang="en-US" altLang="zh-CN" sz="2800">
                <a:solidFill>
                  <a:schemeClr val="bg1">
                    <a:lumMod val="95000"/>
                  </a:schemeClr>
                </a:solidFill>
                <a:sym typeface="+mn-ea"/>
              </a:rPr>
              <a:t>(20000~40000)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CN" sz="2800"/>
          </a:p>
          <a:p>
            <a:pPr lvl="0">
              <a:buFont typeface="Arial" panose="020B0604020202020204" pitchFamily="34" charset="0"/>
            </a:pPr>
            <a:endParaRPr lang="en-US" altLang="zh-CN" sz="3150"/>
          </a:p>
          <a:p>
            <a:pPr>
              <a:buFont typeface="Arial" panose="020B0604020202020204" pitchFamily="34" charset="0"/>
            </a:pPr>
            <a:endParaRPr lang="zh-CN" altLang="en-US" sz="2800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源地址</a:t>
            </a:r>
            <a:r>
              <a:rPr lang="en-US" altLang="zh-CN"/>
              <a:t>NAT</a:t>
            </a:r>
            <a:r>
              <a:rPr lang="zh-CN" altLang="en-US"/>
              <a:t>限制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9740" y="1400175"/>
            <a:ext cx="11426190" cy="3814445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>
                <a:solidFill>
                  <a:schemeClr val="bg1"/>
                </a:solidFill>
              </a:rPr>
              <a:t>方向</a:t>
            </a:r>
          </a:p>
          <a:p>
            <a:pPr lvl="2" indent="-457200">
              <a:buFont typeface="Arial" panose="020B0604020202020204" pitchFamily="34" charset="0"/>
              <a:buChar char="•"/>
            </a:pPr>
            <a:r>
              <a:rPr lang="zh-CN" altLang="en-US" sz="2800">
                <a:solidFill>
                  <a:schemeClr val="bg1"/>
                </a:solidFill>
                <a:sym typeface="+mn-ea"/>
              </a:rPr>
              <a:t>只有从内部访问外部的流，才做</a:t>
            </a:r>
            <a:r>
              <a:rPr lang="en-US" altLang="zh-CN" sz="2800">
                <a:solidFill>
                  <a:schemeClr val="bg1"/>
                </a:solidFill>
                <a:sym typeface="+mn-ea"/>
              </a:rPr>
              <a:t>NAT</a:t>
            </a:r>
            <a:r>
              <a:rPr lang="zh-CN" altLang="en-US" sz="2800">
                <a:solidFill>
                  <a:schemeClr val="bg1"/>
                </a:solidFill>
                <a:sym typeface="+mn-ea"/>
              </a:rPr>
              <a:t>。</a:t>
            </a:r>
          </a:p>
          <a:p>
            <a:pPr lvl="1" indent="-457200">
              <a:buFont typeface="Arial" panose="020B0604020202020204" pitchFamily="34" charset="0"/>
              <a:buChar char="•"/>
            </a:pPr>
            <a:r>
              <a:rPr lang="zh-CN" altLang="en-US" sz="2800">
                <a:solidFill>
                  <a:schemeClr val="bg1"/>
                </a:solidFill>
              </a:rPr>
              <a:t>端口可能耗尽</a:t>
            </a:r>
            <a:endParaRPr lang="en-US" altLang="zh-CN" sz="2800">
              <a:solidFill>
                <a:schemeClr val="bg1"/>
              </a:solidFill>
            </a:endParaRPr>
          </a:p>
          <a:p>
            <a:pPr lvl="0">
              <a:buFont typeface="Arial" panose="020B0604020202020204" pitchFamily="34" charset="0"/>
            </a:pPr>
            <a:endParaRPr lang="en-US" altLang="zh-CN" sz="315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</a:pPr>
            <a:endParaRPr lang="en-US" altLang="zh-CN" sz="315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会话表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>
          <a:xfrm>
            <a:off x="459740" y="1400175"/>
            <a:ext cx="11426190" cy="4662805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/>
              <a:t>ACL</a:t>
            </a:r>
            <a:r>
              <a:rPr lang="zh-CN" altLang="en-US" sz="2800"/>
              <a:t>：控制会话表的创建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/>
              <a:t>老化时间</a:t>
            </a:r>
            <a:r>
              <a:rPr lang="en-US" altLang="zh-CN" sz="2800"/>
              <a:t>(5~20min)</a:t>
            </a:r>
            <a:r>
              <a:rPr lang="zh-CN" altLang="en-US" sz="2800"/>
              <a:t>：避免过期的会话占用资源。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/>
              <a:t>避免会话表无效：心跳。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2781935" y="2367280"/>
            <a:ext cx="1445260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6600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目录</a:t>
            </a:r>
          </a:p>
        </p:txBody>
      </p:sp>
      <p:grpSp>
        <p:nvGrpSpPr>
          <p:cNvPr id="35" name="组合 34"/>
          <p:cNvGrpSpPr/>
          <p:nvPr/>
        </p:nvGrpSpPr>
        <p:grpSpPr>
          <a:xfrm>
            <a:off x="4754880" y="1481455"/>
            <a:ext cx="2368550" cy="829945"/>
            <a:chOff x="6763" y="3053"/>
            <a:chExt cx="3730" cy="1307"/>
          </a:xfrm>
        </p:grpSpPr>
        <p:sp>
          <p:nvSpPr>
            <p:cNvPr id="2" name="文本框 1"/>
            <p:cNvSpPr txBox="1"/>
            <p:nvPr/>
          </p:nvSpPr>
          <p:spPr>
            <a:xfrm>
              <a:off x="8123" y="3394"/>
              <a:ext cx="2370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2400" b="1">
                  <a:solidFill>
                    <a:schemeClr val="bg1"/>
                  </a:solidFill>
                </a:rPr>
                <a:t>NAT </a:t>
              </a:r>
              <a:r>
                <a:rPr lang="zh-CN" altLang="en-US" sz="2400" b="1">
                  <a:solidFill>
                    <a:schemeClr val="bg1"/>
                  </a:solidFill>
                </a:rPr>
                <a:t>基础</a:t>
              </a: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6763" y="3053"/>
              <a:ext cx="1414" cy="13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80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4754880" y="2495550"/>
            <a:ext cx="2894965" cy="829945"/>
            <a:chOff x="6763" y="4983"/>
            <a:chExt cx="4559" cy="1307"/>
          </a:xfrm>
        </p:grpSpPr>
        <p:sp>
          <p:nvSpPr>
            <p:cNvPr id="26" name="文本框 25"/>
            <p:cNvSpPr txBox="1"/>
            <p:nvPr/>
          </p:nvSpPr>
          <p:spPr>
            <a:xfrm>
              <a:off x="8123" y="5274"/>
              <a:ext cx="3199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2400" b="1">
                  <a:solidFill>
                    <a:schemeClr val="bg1"/>
                  </a:solidFill>
                </a:rPr>
                <a:t>目的地址</a:t>
              </a:r>
              <a:r>
                <a:rPr lang="en-US" altLang="zh-CN" sz="2400" b="1">
                  <a:solidFill>
                    <a:schemeClr val="bg1"/>
                  </a:solidFill>
                </a:rPr>
                <a:t>NAT</a:t>
              </a: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6763" y="4983"/>
              <a:ext cx="1414" cy="13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80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4754880" y="3509645"/>
            <a:ext cx="2608580" cy="829945"/>
            <a:chOff x="6788" y="6837"/>
            <a:chExt cx="4108" cy="1307"/>
          </a:xfrm>
        </p:grpSpPr>
        <p:sp>
          <p:nvSpPr>
            <p:cNvPr id="28" name="文本框 27"/>
            <p:cNvSpPr txBox="1"/>
            <p:nvPr/>
          </p:nvSpPr>
          <p:spPr>
            <a:xfrm>
              <a:off x="8178" y="7128"/>
              <a:ext cx="2718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2400" b="1">
                  <a:solidFill>
                    <a:schemeClr val="bg1"/>
                  </a:solidFill>
                </a:rPr>
                <a:t>源地址</a:t>
              </a:r>
              <a:r>
                <a:rPr lang="en-US" altLang="zh-CN" sz="2400" b="1">
                  <a:solidFill>
                    <a:schemeClr val="bg1"/>
                  </a:solidFill>
                </a:rPr>
                <a:t>NAT</a:t>
              </a: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6788" y="6837"/>
              <a:ext cx="1414" cy="13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80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4754880" y="4523740"/>
            <a:ext cx="2336800" cy="829945"/>
            <a:chOff x="6788" y="8589"/>
            <a:chExt cx="3680" cy="1307"/>
          </a:xfrm>
        </p:grpSpPr>
        <p:sp>
          <p:nvSpPr>
            <p:cNvPr id="30" name="文本框 29"/>
            <p:cNvSpPr txBox="1"/>
            <p:nvPr/>
          </p:nvSpPr>
          <p:spPr>
            <a:xfrm>
              <a:off x="8098" y="8880"/>
              <a:ext cx="2370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2400" b="1">
                  <a:solidFill>
                    <a:schemeClr val="bg1"/>
                  </a:solidFill>
                </a:rPr>
                <a:t> NAT</a:t>
              </a:r>
              <a:r>
                <a:rPr lang="zh-CN" altLang="en-US" sz="2400" b="1">
                  <a:solidFill>
                    <a:schemeClr val="bg1"/>
                  </a:solidFill>
                </a:rPr>
                <a:t>穿越</a:t>
              </a: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6788" y="8589"/>
              <a:ext cx="1414" cy="13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80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</a:p>
          </p:txBody>
        </p:sp>
      </p:grpSp>
      <p:sp>
        <p:nvSpPr>
          <p:cNvPr id="5" name="文本框 4"/>
          <p:cNvSpPr txBox="1"/>
          <p:nvPr/>
        </p:nvSpPr>
        <p:spPr>
          <a:xfrm rot="5400000">
            <a:off x="1780540" y="3194050"/>
            <a:ext cx="18821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>
                <a:solidFill>
                  <a:schemeClr val="tx1">
                    <a:lumMod val="50000"/>
                    <a:lumOff val="50000"/>
                  </a:schemeClr>
                </a:solidFill>
              </a:rPr>
              <a:t>CONTENTS</a:t>
            </a:r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NAT</a:t>
            </a:r>
            <a:r>
              <a:rPr lang="zh-CN" altLang="en-US"/>
              <a:t>穿透原因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>
          <a:xfrm>
            <a:off x="459740" y="1400175"/>
            <a:ext cx="11426190" cy="4662805"/>
          </a:xfrm>
        </p:spPr>
        <p:txBody>
          <a:bodyPr>
            <a:normAutofit fontScale="925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/>
              <a:t>多通道协议：</a:t>
            </a:r>
            <a:r>
              <a:rPr lang="en-US" altLang="zh-CN" sz="2800"/>
              <a:t>FTP</a:t>
            </a:r>
            <a:r>
              <a:rPr lang="zh-CN" altLang="en-US" sz="2800"/>
              <a:t>，</a:t>
            </a:r>
            <a:r>
              <a:rPr lang="en-US" altLang="zh-CN" sz="2800"/>
              <a:t>H.323</a:t>
            </a:r>
            <a:r>
              <a:rPr lang="zh-CN" altLang="en-US" sz="2800"/>
              <a:t>，</a:t>
            </a:r>
            <a:r>
              <a:rPr lang="en-US" altLang="zh-CN" sz="2800"/>
              <a:t>SIP</a:t>
            </a:r>
            <a:r>
              <a:rPr lang="zh-CN" altLang="en-US" sz="2800"/>
              <a:t>，</a:t>
            </a:r>
            <a:r>
              <a:rPr lang="en-US" altLang="zh-CN" sz="2800"/>
              <a:t>QQ</a:t>
            </a:r>
            <a:r>
              <a:rPr lang="zh-CN" altLang="en-US" sz="2800"/>
              <a:t>等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2485"/>
              <a:t>控制通道：主信令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2485"/>
              <a:t>数据通道：文件传输，音视频通话等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/>
              <a:t>数据通道打开</a:t>
            </a:r>
            <a:r>
              <a:rPr lang="en-US" altLang="zh-CN" sz="2800"/>
              <a:t>(FTP</a:t>
            </a:r>
            <a:r>
              <a:rPr lang="zh-CN" altLang="en-US" sz="2800"/>
              <a:t>主动模式</a:t>
            </a:r>
            <a:r>
              <a:rPr lang="en-US" altLang="zh-CN" sz="2800"/>
              <a:t>)</a:t>
            </a:r>
            <a:endParaRPr lang="zh-CN" altLang="en-US" sz="2800"/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altLang="zh-CN" sz="2485"/>
              <a:t>FTP </a:t>
            </a:r>
            <a:r>
              <a:rPr lang="zh-CN" altLang="en-US" sz="2485"/>
              <a:t>客户端连上服务端</a:t>
            </a:r>
            <a:r>
              <a:rPr lang="en-US" altLang="zh-CN" sz="2485"/>
              <a:t>(21 </a:t>
            </a:r>
            <a:r>
              <a:rPr lang="zh-CN" altLang="en-US" sz="2485"/>
              <a:t>端口</a:t>
            </a:r>
            <a:r>
              <a:rPr lang="en-US" altLang="zh-CN" sz="2485"/>
              <a:t>)</a:t>
            </a:r>
            <a:r>
              <a:rPr lang="zh-CN" altLang="en-US" sz="2485"/>
              <a:t>，准备传输文件。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altLang="zh-CN" sz="2485"/>
              <a:t>FTP </a:t>
            </a:r>
            <a:r>
              <a:rPr lang="zh-CN" altLang="en-US" sz="2485"/>
              <a:t>客户端打开一个本地端口</a:t>
            </a:r>
            <a:r>
              <a:rPr lang="en-US" altLang="zh-CN" sz="2485"/>
              <a:t>(</a:t>
            </a:r>
            <a:r>
              <a:rPr lang="zh-CN" altLang="en-US" sz="2485"/>
              <a:t>如：</a:t>
            </a:r>
            <a:r>
              <a:rPr lang="en-US" altLang="zh-CN" sz="2485"/>
              <a:t>30001)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altLang="zh-CN" sz="2485"/>
              <a:t>FTP </a:t>
            </a:r>
            <a:r>
              <a:rPr lang="zh-CN" altLang="en-US" sz="2485"/>
              <a:t>客户端发送命令</a:t>
            </a:r>
            <a:r>
              <a:rPr lang="en-US" altLang="zh-CN" sz="2485"/>
              <a:t> PORT 30001 </a:t>
            </a:r>
            <a:r>
              <a:rPr lang="zh-CN" altLang="en-US" sz="2485"/>
              <a:t>给服务器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zh-CN" altLang="en-US" sz="2485"/>
              <a:t>服务器使用</a:t>
            </a:r>
            <a:r>
              <a:rPr lang="en-US" altLang="zh-CN" sz="2485"/>
              <a:t> 20 </a:t>
            </a:r>
            <a:r>
              <a:rPr lang="zh-CN" altLang="en-US" sz="2485"/>
              <a:t>端口，连接客户端的</a:t>
            </a:r>
            <a:r>
              <a:rPr lang="en-US" altLang="zh-CN" sz="2485"/>
              <a:t> 30001</a:t>
            </a:r>
            <a:r>
              <a:rPr lang="zh-CN" altLang="en-US" sz="2485"/>
              <a:t>端口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zh-CN" altLang="en-US" sz="2485"/>
              <a:t>连接被路由器拦截。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NAT</a:t>
            </a:r>
            <a:r>
              <a:rPr lang="zh-CN" altLang="en-US"/>
              <a:t>穿透一：</a:t>
            </a:r>
            <a:r>
              <a:rPr lang="en-US" altLang="zh-CN"/>
              <a:t>ALG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>
          <a:xfrm>
            <a:off x="459740" y="1400175"/>
            <a:ext cx="11426190" cy="4678045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sz="2800"/>
              <a:t>Application Layer Gateways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85"/>
              <a:t>NAT </a:t>
            </a:r>
            <a:r>
              <a:rPr lang="zh-CN" altLang="en-US" sz="2485"/>
              <a:t>设备监控信令通道命令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85"/>
              <a:t>临时创建一个端口映射</a:t>
            </a:r>
          </a:p>
          <a:p>
            <a:pPr lvl="2" indent="-457200">
              <a:buFont typeface="Arial" panose="020B0604020202020204" pitchFamily="34" charset="0"/>
              <a:buChar char="•"/>
            </a:pPr>
            <a:r>
              <a:rPr lang="en-US" altLang="zh-CN" sz="2205">
                <a:sym typeface="+mn-ea"/>
              </a:rPr>
              <a:t>121.52.255.242:20003  -&gt;  </a:t>
            </a:r>
            <a:r>
              <a:rPr lang="en-US" altLang="zh-CN" sz="2205">
                <a:solidFill>
                  <a:schemeClr val="bg1">
                    <a:lumMod val="95000"/>
                  </a:schemeClr>
                </a:solidFill>
                <a:sym typeface="+mn-ea"/>
              </a:rPr>
              <a:t>10.34.85.101:30001</a:t>
            </a:r>
            <a:endParaRPr lang="en-US" altLang="zh-CN" sz="2205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2205"/>
              <a:t>条件一：带源</a:t>
            </a:r>
            <a:r>
              <a:rPr lang="en-US" altLang="zh-CN" sz="2205"/>
              <a:t>IP </a:t>
            </a:r>
            <a:r>
              <a:rPr lang="zh-CN" altLang="en-US" sz="2205"/>
              <a:t>限制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2205"/>
              <a:t>条件二：用完失效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2205"/>
              <a:t>条件三：短时间有效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zh-CN" altLang="en-US" sz="2205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2781935" y="2367280"/>
            <a:ext cx="1445260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6600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目录</a:t>
            </a:r>
          </a:p>
        </p:txBody>
      </p:sp>
      <p:grpSp>
        <p:nvGrpSpPr>
          <p:cNvPr id="35" name="组合 34"/>
          <p:cNvGrpSpPr/>
          <p:nvPr/>
        </p:nvGrpSpPr>
        <p:grpSpPr>
          <a:xfrm>
            <a:off x="4754880" y="1481455"/>
            <a:ext cx="2586990" cy="829945"/>
            <a:chOff x="6763" y="3053"/>
            <a:chExt cx="4074" cy="1307"/>
          </a:xfrm>
        </p:grpSpPr>
        <p:sp>
          <p:nvSpPr>
            <p:cNvPr id="2" name="文本框 1"/>
            <p:cNvSpPr txBox="1"/>
            <p:nvPr/>
          </p:nvSpPr>
          <p:spPr>
            <a:xfrm>
              <a:off x="8123" y="3394"/>
              <a:ext cx="2714" cy="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2400" b="1" dirty="0">
                  <a:solidFill>
                    <a:schemeClr val="bg1"/>
                  </a:solidFill>
                </a:rPr>
                <a:t>香橙派介绍</a:t>
              </a: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6763" y="3053"/>
              <a:ext cx="1414" cy="13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80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4754880" y="2495550"/>
            <a:ext cx="2894965" cy="829945"/>
            <a:chOff x="6763" y="4983"/>
            <a:chExt cx="4559" cy="1307"/>
          </a:xfrm>
        </p:grpSpPr>
        <p:sp>
          <p:nvSpPr>
            <p:cNvPr id="26" name="文本框 25"/>
            <p:cNvSpPr txBox="1"/>
            <p:nvPr/>
          </p:nvSpPr>
          <p:spPr>
            <a:xfrm>
              <a:off x="8123" y="5274"/>
              <a:ext cx="3199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2400" b="1">
                  <a:solidFill>
                    <a:schemeClr val="bg1"/>
                  </a:solidFill>
                </a:rPr>
                <a:t>目的地址</a:t>
              </a:r>
              <a:r>
                <a:rPr lang="en-US" altLang="zh-CN" sz="2400" b="1">
                  <a:solidFill>
                    <a:schemeClr val="bg1"/>
                  </a:solidFill>
                </a:rPr>
                <a:t>NAT</a:t>
              </a: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6763" y="4983"/>
              <a:ext cx="1414" cy="13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80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4754880" y="3509645"/>
            <a:ext cx="2298700" cy="829945"/>
            <a:chOff x="6788" y="6837"/>
            <a:chExt cx="3620" cy="1307"/>
          </a:xfrm>
        </p:grpSpPr>
        <p:sp>
          <p:nvSpPr>
            <p:cNvPr id="28" name="文本框 27"/>
            <p:cNvSpPr txBox="1"/>
            <p:nvPr/>
          </p:nvSpPr>
          <p:spPr>
            <a:xfrm>
              <a:off x="8178" y="7128"/>
              <a:ext cx="2230" cy="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2400" b="1" dirty="0">
                  <a:solidFill>
                    <a:schemeClr val="bg1"/>
                  </a:solidFill>
                </a:rPr>
                <a:t>内网穿透</a:t>
              </a:r>
              <a:endParaRPr lang="en-US" altLang="zh-CN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6788" y="6837"/>
              <a:ext cx="1414" cy="13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80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4754880" y="4523740"/>
            <a:ext cx="2948305" cy="829945"/>
            <a:chOff x="6788" y="8589"/>
            <a:chExt cx="4643" cy="1307"/>
          </a:xfrm>
        </p:grpSpPr>
        <p:sp>
          <p:nvSpPr>
            <p:cNvPr id="30" name="文本框 29"/>
            <p:cNvSpPr txBox="1"/>
            <p:nvPr/>
          </p:nvSpPr>
          <p:spPr>
            <a:xfrm>
              <a:off x="8098" y="8880"/>
              <a:ext cx="3333" cy="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2400" b="1" dirty="0">
                  <a:solidFill>
                    <a:schemeClr val="bg1"/>
                  </a:solidFill>
                </a:rPr>
                <a:t> </a:t>
              </a:r>
              <a:r>
                <a:rPr lang="zh-CN" altLang="en-US" sz="2400" b="1" dirty="0">
                  <a:solidFill>
                    <a:schemeClr val="bg1"/>
                  </a:solidFill>
                </a:rPr>
                <a:t>内网穿透实现</a:t>
              </a: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6788" y="8589"/>
              <a:ext cx="1414" cy="13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80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</a:p>
          </p:txBody>
        </p:sp>
      </p:grpSp>
      <p:sp>
        <p:nvSpPr>
          <p:cNvPr id="5" name="文本框 4"/>
          <p:cNvSpPr txBox="1"/>
          <p:nvPr/>
        </p:nvSpPr>
        <p:spPr>
          <a:xfrm rot="5400000">
            <a:off x="1780540" y="3194050"/>
            <a:ext cx="18821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>
                <a:solidFill>
                  <a:schemeClr val="tx1">
                    <a:lumMod val="50000"/>
                    <a:lumOff val="50000"/>
                  </a:schemeClr>
                </a:solidFill>
              </a:rPr>
              <a:t>CONTENTS</a:t>
            </a: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NAT ALG </a:t>
            </a:r>
            <a:r>
              <a:rPr lang="zh-CN" altLang="en-US"/>
              <a:t>限制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>
          <a:xfrm>
            <a:off x="459740" y="1400175"/>
            <a:ext cx="11426190" cy="4678045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sz="2800"/>
              <a:t>需要</a:t>
            </a:r>
            <a:r>
              <a:rPr lang="en-US" altLang="zh-CN" sz="2800"/>
              <a:t>NAT </a:t>
            </a:r>
            <a:r>
              <a:rPr lang="zh-CN" altLang="en-US" sz="2800"/>
              <a:t>设备能够识别应用协议</a:t>
            </a:r>
            <a:endParaRPr lang="zh-CN" altLang="en-US" sz="2205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zh-CN" altLang="en-US" sz="2205"/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NAT</a:t>
            </a:r>
            <a:r>
              <a:rPr lang="zh-CN" altLang="en-US"/>
              <a:t>穿透二：</a:t>
            </a:r>
            <a:r>
              <a:rPr lang="en-US" altLang="zh-CN"/>
              <a:t>STUN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>
          <a:xfrm>
            <a:off x="459740" y="1400175"/>
            <a:ext cx="11426190" cy="4662805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sz="2800"/>
              <a:t>Simple Traversalof UDP Through Network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sz="2800"/>
              <a:t>RFC348</a:t>
            </a:r>
            <a:r>
              <a:rPr lang="en-US" sz="2800"/>
              <a:t>9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/>
              <a:t>利用公网的</a:t>
            </a:r>
            <a:r>
              <a:rPr lang="en-US" altLang="zh-CN" sz="2800"/>
              <a:t>STUN </a:t>
            </a:r>
            <a:r>
              <a:rPr lang="zh-CN" altLang="en-US" sz="2800"/>
              <a:t>服务器进行穿透探测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2485"/>
              <a:t>需要公网</a:t>
            </a:r>
            <a:r>
              <a:rPr lang="en-US" altLang="zh-CN" sz="2485"/>
              <a:t>IP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2485"/>
              <a:t>需要两个</a:t>
            </a:r>
            <a:r>
              <a:rPr lang="en-US" altLang="zh-CN" sz="2485"/>
              <a:t>IP</a:t>
            </a:r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NAT</a:t>
            </a:r>
            <a:r>
              <a:rPr lang="zh-CN" altLang="en-US"/>
              <a:t>类型</a:t>
            </a:r>
            <a:r>
              <a:rPr lang="en-US" altLang="zh-CN"/>
              <a:t>-</a:t>
            </a:r>
            <a:r>
              <a:rPr lang="zh-CN" altLang="en-US"/>
              <a:t>完全锥形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59740" y="1400175"/>
            <a:ext cx="4750435" cy="4662805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85"/>
              <a:t>Client </a:t>
            </a:r>
            <a:r>
              <a:rPr lang="zh-CN" altLang="en-US" sz="2485"/>
              <a:t>发起对外访问。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85"/>
              <a:t>NAT </a:t>
            </a:r>
            <a:r>
              <a:rPr lang="zh-CN" altLang="en-US" sz="2485"/>
              <a:t>形成固定端口映射。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2205"/>
              <a:t>相同的内网端口总是映射到相同外网端口。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85"/>
              <a:t>外部服务，都可以发起都</a:t>
            </a:r>
            <a:r>
              <a:rPr lang="en-US" altLang="zh-CN" sz="2485"/>
              <a:t>NAT</a:t>
            </a:r>
            <a:r>
              <a:rPr lang="zh-CN" altLang="en-US" sz="2485"/>
              <a:t>地址端口的请求。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85"/>
              <a:t>并且被转到</a:t>
            </a:r>
            <a:r>
              <a:rPr lang="en-US" altLang="zh-CN" sz="2485"/>
              <a:t>Client</a:t>
            </a:r>
            <a:r>
              <a:rPr lang="zh-CN" altLang="en-US" sz="2485"/>
              <a:t>的端口。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9525" y="1400175"/>
            <a:ext cx="5200650" cy="325755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NAT</a:t>
            </a:r>
            <a:r>
              <a:rPr lang="zh-CN" altLang="en-US"/>
              <a:t>类型</a:t>
            </a:r>
            <a:r>
              <a:rPr lang="en-US" altLang="zh-CN"/>
              <a:t>-IP</a:t>
            </a:r>
            <a:r>
              <a:rPr lang="zh-CN" altLang="en-US"/>
              <a:t>受限锥形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59740" y="1400175"/>
            <a:ext cx="4750435" cy="4662805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85"/>
              <a:t>Client </a:t>
            </a:r>
            <a:r>
              <a:rPr lang="zh-CN" altLang="en-US" sz="2485"/>
              <a:t>发起对外</a:t>
            </a:r>
            <a:r>
              <a:rPr lang="en-US" altLang="zh-CN" sz="2485"/>
              <a:t>IP</a:t>
            </a:r>
            <a:r>
              <a:rPr lang="zh-CN" altLang="en-US" sz="2485"/>
              <a:t>的访问。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85"/>
              <a:t>NAT </a:t>
            </a:r>
            <a:r>
              <a:rPr lang="zh-CN" altLang="en-US" sz="2485"/>
              <a:t>形成固定端口映射。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85"/>
              <a:t>外部</a:t>
            </a:r>
            <a:r>
              <a:rPr lang="en-US" altLang="zh-CN" sz="2485"/>
              <a:t>IP</a:t>
            </a:r>
            <a:r>
              <a:rPr lang="zh-CN" altLang="en-US" sz="2485"/>
              <a:t>，可以访问</a:t>
            </a:r>
            <a:r>
              <a:rPr lang="en-US" altLang="zh-CN" sz="2485"/>
              <a:t>NAT</a:t>
            </a:r>
            <a:r>
              <a:rPr lang="zh-CN" altLang="en-US" sz="2485"/>
              <a:t>地址端口。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85"/>
              <a:t>并且被转到</a:t>
            </a:r>
            <a:r>
              <a:rPr lang="en-US" altLang="zh-CN" sz="2485"/>
              <a:t>Client</a:t>
            </a:r>
            <a:r>
              <a:rPr lang="zh-CN" altLang="en-US" sz="2485"/>
              <a:t>的端口。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8580" y="1400175"/>
            <a:ext cx="5267325" cy="320992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NAT</a:t>
            </a:r>
            <a:r>
              <a:rPr lang="zh-CN" altLang="en-US"/>
              <a:t>类型</a:t>
            </a:r>
            <a:r>
              <a:rPr lang="en-US" altLang="zh-CN"/>
              <a:t>-</a:t>
            </a:r>
            <a:r>
              <a:rPr lang="zh-CN" altLang="en-US"/>
              <a:t>端口受限锥形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59740" y="1400175"/>
            <a:ext cx="4750435" cy="4662805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85"/>
              <a:t>Client </a:t>
            </a:r>
            <a:r>
              <a:rPr lang="zh-CN" altLang="en-US" sz="2485"/>
              <a:t>发起对外</a:t>
            </a:r>
            <a:r>
              <a:rPr lang="en-US" altLang="zh-CN" sz="2485"/>
              <a:t>IP</a:t>
            </a:r>
            <a:r>
              <a:rPr lang="zh-CN" altLang="en-US" sz="2485"/>
              <a:t>的访问。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85"/>
              <a:t>NAT </a:t>
            </a:r>
            <a:r>
              <a:rPr lang="zh-CN" altLang="en-US" sz="2485"/>
              <a:t>形成固定端口映射。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85"/>
              <a:t>外部</a:t>
            </a:r>
            <a:r>
              <a:rPr lang="en-US" altLang="zh-CN" sz="2485"/>
              <a:t>IP</a:t>
            </a:r>
            <a:r>
              <a:rPr lang="zh-CN" altLang="en-US" sz="2485"/>
              <a:t>，端口，可以访问</a:t>
            </a:r>
            <a:r>
              <a:rPr lang="en-US" altLang="zh-CN" sz="2485"/>
              <a:t>NAT</a:t>
            </a:r>
            <a:r>
              <a:rPr lang="zh-CN" altLang="en-US" sz="2485"/>
              <a:t>地址端口。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85"/>
              <a:t>并且被转到</a:t>
            </a:r>
            <a:r>
              <a:rPr lang="en-US" altLang="zh-CN" sz="2485"/>
              <a:t>Client</a:t>
            </a:r>
            <a:r>
              <a:rPr lang="zh-CN" altLang="en-US" sz="2485"/>
              <a:t>的端口。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2855" y="1526540"/>
            <a:ext cx="5476875" cy="313372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NAT</a:t>
            </a:r>
            <a:r>
              <a:rPr lang="zh-CN" altLang="en-US"/>
              <a:t>类型</a:t>
            </a:r>
            <a:r>
              <a:rPr lang="en-US" altLang="zh-CN"/>
              <a:t>-</a:t>
            </a:r>
            <a:r>
              <a:rPr lang="zh-CN" altLang="en-US"/>
              <a:t>对称形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59740" y="1400175"/>
            <a:ext cx="4750435" cy="4662805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85"/>
              <a:t>具有端口受限锥形的限制。</a:t>
            </a:r>
            <a:endParaRPr lang="en-US" altLang="zh-CN" sz="2485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85"/>
              <a:t>客户端每次发起对外请求，映射的外网端口都不相同。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8115" y="1400175"/>
            <a:ext cx="5238750" cy="328612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打洞条件</a:t>
            </a:r>
            <a:r>
              <a:rPr lang="en-US" altLang="zh-CN"/>
              <a:t>-</a:t>
            </a:r>
            <a:r>
              <a:rPr lang="zh-CN" altLang="en-US"/>
              <a:t>同</a:t>
            </a:r>
            <a:r>
              <a:rPr lang="en-US" altLang="zh-CN"/>
              <a:t>NAT</a:t>
            </a:r>
            <a:r>
              <a:rPr lang="zh-CN" altLang="en-US"/>
              <a:t>设备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59740" y="1400175"/>
            <a:ext cx="6721475" cy="4662805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85"/>
              <a:t>C1 </a:t>
            </a:r>
            <a:r>
              <a:rPr lang="zh-CN" altLang="en-US" sz="2485"/>
              <a:t>通知</a:t>
            </a:r>
            <a:r>
              <a:rPr lang="en-US" altLang="zh-CN" sz="2485"/>
              <a:t> S</a:t>
            </a:r>
            <a:r>
              <a:rPr lang="zh-CN" altLang="en-US" sz="2485"/>
              <a:t>，打开的新端口。</a:t>
            </a:r>
            <a:endParaRPr lang="en-US" altLang="zh-CN" sz="2485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85"/>
              <a:t>S </a:t>
            </a:r>
            <a:r>
              <a:rPr lang="zh-CN" altLang="en-US" sz="2485"/>
              <a:t>告诉</a:t>
            </a:r>
            <a:r>
              <a:rPr lang="en-US" altLang="zh-CN" sz="2485"/>
              <a:t>C2</a:t>
            </a:r>
            <a:r>
              <a:rPr lang="zh-CN" altLang="en-US" sz="2485"/>
              <a:t>，</a:t>
            </a:r>
            <a:r>
              <a:rPr lang="en-US" altLang="zh-CN" sz="2485"/>
              <a:t>C1 </a:t>
            </a:r>
            <a:r>
              <a:rPr lang="zh-CN" altLang="en-US" sz="2485"/>
              <a:t>的</a:t>
            </a:r>
            <a:r>
              <a:rPr lang="en-US" altLang="zh-CN" sz="2485"/>
              <a:t>IP</a:t>
            </a:r>
            <a:r>
              <a:rPr lang="zh-CN" altLang="en-US" sz="2485"/>
              <a:t>，端口。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85"/>
              <a:t>C2 </a:t>
            </a:r>
            <a:r>
              <a:rPr lang="zh-CN" altLang="en-US" sz="2485"/>
              <a:t>直接连</a:t>
            </a:r>
            <a:r>
              <a:rPr lang="en-US" altLang="zh-CN" sz="2485"/>
              <a:t>C1 </a:t>
            </a:r>
            <a:r>
              <a:rPr lang="zh-CN" altLang="en-US" sz="2485"/>
              <a:t>的</a:t>
            </a:r>
            <a:r>
              <a:rPr lang="en-US" altLang="zh-CN" sz="2485"/>
              <a:t>IP</a:t>
            </a:r>
            <a:r>
              <a:rPr lang="zh-CN" altLang="en-US" sz="2485"/>
              <a:t>，端口。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8770" y="2894965"/>
            <a:ext cx="1068705" cy="1068705"/>
          </a:xfrm>
          <a:prstGeom prst="rect">
            <a:avLst/>
          </a:prstGeom>
        </p:spPr>
      </p:pic>
      <p:pic>
        <p:nvPicPr>
          <p:cNvPr id="10" name="图片 9" descr="计算机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2300" y="4892675"/>
            <a:ext cx="800735" cy="767080"/>
          </a:xfrm>
          <a:prstGeom prst="rect">
            <a:avLst/>
          </a:prstGeom>
        </p:spPr>
      </p:pic>
      <p:pic>
        <p:nvPicPr>
          <p:cNvPr id="7" name="图片 6" descr="计算机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49915" y="4892675"/>
            <a:ext cx="800735" cy="767080"/>
          </a:xfrm>
          <a:prstGeom prst="rect">
            <a:avLst/>
          </a:prstGeom>
        </p:spPr>
      </p:pic>
      <p:pic>
        <p:nvPicPr>
          <p:cNvPr id="8" name="图片 7" descr="服务器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02115" y="975360"/>
            <a:ext cx="882015" cy="882015"/>
          </a:xfrm>
          <a:prstGeom prst="rect">
            <a:avLst/>
          </a:prstGeom>
        </p:spPr>
      </p:pic>
      <p:cxnSp>
        <p:nvCxnSpPr>
          <p:cNvPr id="19" name="直接连接符 18"/>
          <p:cNvCxnSpPr>
            <a:stCxn id="10" idx="0"/>
          </p:cNvCxnSpPr>
          <p:nvPr/>
        </p:nvCxnSpPr>
        <p:spPr>
          <a:xfrm flipV="1">
            <a:off x="8642985" y="3764915"/>
            <a:ext cx="932815" cy="112776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9739630" y="1857375"/>
            <a:ext cx="0" cy="132969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7" idx="0"/>
          </p:cNvCxnSpPr>
          <p:nvPr/>
        </p:nvCxnSpPr>
        <p:spPr>
          <a:xfrm flipH="1" flipV="1">
            <a:off x="9963150" y="3764915"/>
            <a:ext cx="1187450" cy="112776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8430895" y="5699760"/>
            <a:ext cx="474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C1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0913110" y="5715000"/>
            <a:ext cx="474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C2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9739630" y="1857375"/>
            <a:ext cx="335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S</a:t>
            </a:r>
          </a:p>
        </p:txBody>
      </p:sp>
    </p:spTree>
    <p:custDataLst>
      <p:tags r:id="rId1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打洞条件</a:t>
            </a:r>
            <a:r>
              <a:rPr lang="en-US" altLang="zh-CN"/>
              <a:t>-</a:t>
            </a:r>
            <a:r>
              <a:rPr lang="zh-CN" altLang="en-US"/>
              <a:t>一端非</a:t>
            </a:r>
            <a:r>
              <a:rPr lang="en-US" altLang="zh-CN"/>
              <a:t>NAT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59740" y="1400175"/>
            <a:ext cx="6721475" cy="4662805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85"/>
              <a:t>C2 </a:t>
            </a:r>
            <a:r>
              <a:rPr lang="zh-CN" altLang="en-US" sz="2485"/>
              <a:t>打开端口，通知</a:t>
            </a:r>
            <a:r>
              <a:rPr lang="en-US" altLang="zh-CN" sz="2485"/>
              <a:t>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85"/>
              <a:t>S </a:t>
            </a:r>
            <a:r>
              <a:rPr lang="zh-CN" altLang="en-US" sz="2485"/>
              <a:t>告诉</a:t>
            </a:r>
            <a:r>
              <a:rPr lang="en-US" altLang="zh-CN" sz="2485"/>
              <a:t>C1</a:t>
            </a:r>
            <a:r>
              <a:rPr lang="zh-CN" altLang="en-US" sz="2485"/>
              <a:t>，</a:t>
            </a:r>
            <a:r>
              <a:rPr lang="en-US" altLang="zh-CN" sz="2485"/>
              <a:t>C2 </a:t>
            </a:r>
            <a:r>
              <a:rPr lang="zh-CN" altLang="en-US" sz="2485"/>
              <a:t>的</a:t>
            </a:r>
            <a:r>
              <a:rPr lang="en-US" altLang="zh-CN" sz="2485"/>
              <a:t>IP</a:t>
            </a:r>
            <a:r>
              <a:rPr lang="zh-CN" altLang="en-US" sz="2485"/>
              <a:t>，端口。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85"/>
              <a:t>C1 </a:t>
            </a:r>
            <a:r>
              <a:rPr lang="zh-CN" altLang="en-US" sz="2485"/>
              <a:t>直接连</a:t>
            </a:r>
            <a:r>
              <a:rPr lang="en-US" altLang="zh-CN" sz="2485"/>
              <a:t>C1 </a:t>
            </a:r>
            <a:r>
              <a:rPr lang="zh-CN" altLang="en-US" sz="2485"/>
              <a:t>的</a:t>
            </a:r>
            <a:r>
              <a:rPr lang="en-US" altLang="zh-CN" sz="2485"/>
              <a:t>IP</a:t>
            </a:r>
            <a:r>
              <a:rPr lang="zh-CN" altLang="en-US" sz="2485"/>
              <a:t>，端口。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8770" y="2894965"/>
            <a:ext cx="1068705" cy="1068705"/>
          </a:xfrm>
          <a:prstGeom prst="rect">
            <a:avLst/>
          </a:prstGeom>
        </p:spPr>
      </p:pic>
      <p:pic>
        <p:nvPicPr>
          <p:cNvPr id="10" name="图片 9" descr="计算机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2300" y="4892675"/>
            <a:ext cx="800735" cy="767080"/>
          </a:xfrm>
          <a:prstGeom prst="rect">
            <a:avLst/>
          </a:prstGeom>
        </p:spPr>
      </p:pic>
      <p:pic>
        <p:nvPicPr>
          <p:cNvPr id="7" name="图片 6" descr="计算机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0600" y="2225675"/>
            <a:ext cx="800735" cy="767080"/>
          </a:xfrm>
          <a:prstGeom prst="rect">
            <a:avLst/>
          </a:prstGeom>
        </p:spPr>
      </p:pic>
      <p:pic>
        <p:nvPicPr>
          <p:cNvPr id="8" name="图片 7" descr="服务器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02115" y="975360"/>
            <a:ext cx="882015" cy="882015"/>
          </a:xfrm>
          <a:prstGeom prst="rect">
            <a:avLst/>
          </a:prstGeom>
        </p:spPr>
      </p:pic>
      <p:cxnSp>
        <p:nvCxnSpPr>
          <p:cNvPr id="19" name="直接连接符 18"/>
          <p:cNvCxnSpPr>
            <a:stCxn id="10" idx="0"/>
          </p:cNvCxnSpPr>
          <p:nvPr/>
        </p:nvCxnSpPr>
        <p:spPr>
          <a:xfrm flipV="1">
            <a:off x="8642985" y="3764915"/>
            <a:ext cx="932815" cy="112776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9739630" y="1857375"/>
            <a:ext cx="0" cy="132969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V="1">
            <a:off x="10072370" y="2637155"/>
            <a:ext cx="1078230" cy="53086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8430895" y="5699760"/>
            <a:ext cx="474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C1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1313795" y="3048000"/>
            <a:ext cx="474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C2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9739630" y="1857375"/>
            <a:ext cx="335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S</a:t>
            </a:r>
          </a:p>
        </p:txBody>
      </p:sp>
    </p:spTree>
    <p:custDataLst>
      <p:tags r:id="rId1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打洞条件</a:t>
            </a:r>
            <a:r>
              <a:rPr lang="en-US" altLang="zh-CN"/>
              <a:t>-</a:t>
            </a:r>
            <a:r>
              <a:rPr lang="zh-CN" altLang="en-US"/>
              <a:t>一端完全锥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59740" y="1400175"/>
            <a:ext cx="6721475" cy="4662805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85"/>
              <a:t>C1 </a:t>
            </a:r>
            <a:r>
              <a:rPr lang="zh-CN" altLang="en-US" sz="2485"/>
              <a:t>完全锥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85"/>
              <a:t>C1 </a:t>
            </a:r>
            <a:r>
              <a:rPr lang="zh-CN" altLang="en-US" sz="2485"/>
              <a:t>访问</a:t>
            </a:r>
            <a:r>
              <a:rPr lang="en-US" altLang="zh-CN" sz="2485"/>
              <a:t>S</a:t>
            </a:r>
            <a:r>
              <a:rPr lang="zh-CN" altLang="en-US" sz="2485"/>
              <a:t>，本地</a:t>
            </a:r>
            <a:r>
              <a:rPr lang="en-US" altLang="zh-CN" sz="2485"/>
              <a:t> Lip1:Lport1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85">
                <a:sym typeface="+mn-ea"/>
              </a:rPr>
              <a:t>映射为公网</a:t>
            </a:r>
            <a:r>
              <a:rPr lang="en-US" altLang="zh-CN" sz="2485">
                <a:sym typeface="+mn-ea"/>
              </a:rPr>
              <a:t> Gip1:Gport1</a:t>
            </a:r>
            <a:endParaRPr lang="en-US" altLang="zh-CN" sz="2485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85"/>
              <a:t>C1 </a:t>
            </a:r>
            <a:r>
              <a:rPr lang="zh-CN" altLang="en-US" sz="2485"/>
              <a:t>开启端口</a:t>
            </a:r>
            <a:r>
              <a:rPr lang="en-US" altLang="zh-CN" sz="2485"/>
              <a:t>Lip1:Lport1 </a:t>
            </a:r>
            <a:r>
              <a:rPr lang="zh-CN" altLang="en-US" sz="2485"/>
              <a:t>监听</a:t>
            </a:r>
            <a:endParaRPr lang="en-US" altLang="zh-CN" sz="2485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85"/>
              <a:t>C1 </a:t>
            </a:r>
            <a:r>
              <a:rPr lang="zh-CN" altLang="en-US" sz="2485"/>
              <a:t>通过</a:t>
            </a:r>
            <a:r>
              <a:rPr lang="en-US" altLang="zh-CN" sz="2485"/>
              <a:t>S</a:t>
            </a:r>
            <a:r>
              <a:rPr lang="zh-CN" altLang="en-US" sz="2485"/>
              <a:t>通知</a:t>
            </a:r>
            <a:r>
              <a:rPr lang="en-US" altLang="zh-CN" sz="2485"/>
              <a:t>C2</a:t>
            </a:r>
            <a:r>
              <a:rPr lang="zh-CN" altLang="en-US" sz="2485"/>
              <a:t>，连接</a:t>
            </a:r>
            <a:r>
              <a:rPr lang="en-US" altLang="zh-CN" sz="2485"/>
              <a:t>Gip1</a:t>
            </a:r>
            <a:r>
              <a:rPr lang="zh-CN" altLang="en-US" sz="2485"/>
              <a:t>，</a:t>
            </a:r>
            <a:r>
              <a:rPr lang="en-US" altLang="zh-CN" sz="2485"/>
              <a:t>Gip2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85"/>
              <a:t>C2 -&gt; Gip1:Gip2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4485" y="3168015"/>
            <a:ext cx="1068705" cy="1068705"/>
          </a:xfrm>
          <a:prstGeom prst="rect">
            <a:avLst/>
          </a:prstGeom>
        </p:spPr>
      </p:pic>
      <p:pic>
        <p:nvPicPr>
          <p:cNvPr id="10" name="图片 9" descr="计算机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0055" y="4892675"/>
            <a:ext cx="800735" cy="767080"/>
          </a:xfrm>
          <a:prstGeom prst="rect">
            <a:avLst/>
          </a:prstGeom>
        </p:spPr>
      </p:pic>
      <p:pic>
        <p:nvPicPr>
          <p:cNvPr id="7" name="图片 6" descr="计算机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58525" y="4872355"/>
            <a:ext cx="800735" cy="767080"/>
          </a:xfrm>
          <a:prstGeom prst="rect">
            <a:avLst/>
          </a:prstGeom>
        </p:spPr>
      </p:pic>
      <p:pic>
        <p:nvPicPr>
          <p:cNvPr id="8" name="图片 7" descr="服务器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02115" y="975360"/>
            <a:ext cx="882015" cy="882015"/>
          </a:xfrm>
          <a:prstGeom prst="rect">
            <a:avLst/>
          </a:prstGeom>
        </p:spPr>
      </p:pic>
      <p:cxnSp>
        <p:nvCxnSpPr>
          <p:cNvPr id="19" name="直接连接符 18"/>
          <p:cNvCxnSpPr>
            <a:stCxn id="10" idx="0"/>
          </p:cNvCxnSpPr>
          <p:nvPr/>
        </p:nvCxnSpPr>
        <p:spPr>
          <a:xfrm flipV="1">
            <a:off x="8460740" y="4042410"/>
            <a:ext cx="0" cy="85026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8480425" y="1857375"/>
            <a:ext cx="1259205" cy="151574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7" idx="0"/>
          </p:cNvCxnSpPr>
          <p:nvPr/>
        </p:nvCxnSpPr>
        <p:spPr>
          <a:xfrm flipV="1">
            <a:off x="11459210" y="4023995"/>
            <a:ext cx="0" cy="84836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8430895" y="5699760"/>
            <a:ext cx="474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C1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1221720" y="5694680"/>
            <a:ext cx="474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C2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9739630" y="1857375"/>
            <a:ext cx="335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S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2630" y="3168015"/>
            <a:ext cx="1068705" cy="1068705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 flipH="1" flipV="1">
            <a:off x="10098405" y="1885315"/>
            <a:ext cx="1283335" cy="145034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打洞条件</a:t>
            </a:r>
            <a:r>
              <a:rPr lang="en-US" altLang="zh-CN"/>
              <a:t>-</a:t>
            </a:r>
            <a:r>
              <a:rPr lang="zh-CN" altLang="en-US"/>
              <a:t>一端</a:t>
            </a:r>
            <a:r>
              <a:rPr lang="en-US" altLang="zh-CN"/>
              <a:t>IP</a:t>
            </a:r>
            <a:r>
              <a:rPr lang="zh-CN" altLang="en-US"/>
              <a:t>受限锥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59740" y="1400175"/>
            <a:ext cx="6721475" cy="4662805"/>
          </a:xfrm>
        </p:spPr>
        <p:txBody>
          <a:bodyPr>
            <a:normAutofit fontScale="87500"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85"/>
              <a:t>C1 IP</a:t>
            </a:r>
            <a:r>
              <a:rPr lang="zh-CN" altLang="en-US" sz="2485"/>
              <a:t>受限锥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85"/>
              <a:t>C1 </a:t>
            </a:r>
            <a:r>
              <a:rPr lang="zh-CN" altLang="en-US" sz="2485"/>
              <a:t>访问</a:t>
            </a:r>
            <a:r>
              <a:rPr lang="en-US" altLang="zh-CN" sz="2485"/>
              <a:t>S</a:t>
            </a:r>
            <a:r>
              <a:rPr lang="zh-CN" altLang="en-US" sz="2485"/>
              <a:t>，本地</a:t>
            </a:r>
            <a:r>
              <a:rPr lang="en-US" altLang="zh-CN" sz="2485"/>
              <a:t> Lip1:Lport1</a:t>
            </a:r>
            <a:r>
              <a:rPr lang="zh-CN" altLang="en-US" sz="2485"/>
              <a:t>，</a:t>
            </a:r>
            <a:r>
              <a:rPr lang="zh-CN" altLang="en-US" sz="2485">
                <a:sym typeface="+mn-ea"/>
              </a:rPr>
              <a:t>映射为公网</a:t>
            </a:r>
            <a:r>
              <a:rPr lang="en-US" altLang="zh-CN" sz="2485">
                <a:sym typeface="+mn-ea"/>
              </a:rPr>
              <a:t> Gip1:Gport1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85">
                <a:sym typeface="+mn-ea"/>
              </a:rPr>
              <a:t>C2 </a:t>
            </a:r>
            <a:r>
              <a:rPr lang="zh-CN" altLang="en-US" sz="2485">
                <a:sym typeface="+mn-ea"/>
              </a:rPr>
              <a:t>访问</a:t>
            </a:r>
            <a:r>
              <a:rPr lang="en-US" altLang="zh-CN" sz="2485">
                <a:sym typeface="+mn-ea"/>
              </a:rPr>
              <a:t>S</a:t>
            </a:r>
            <a:r>
              <a:rPr lang="zh-CN" altLang="en-US" sz="2485">
                <a:sym typeface="+mn-ea"/>
              </a:rPr>
              <a:t>，得到自己的公网</a:t>
            </a:r>
            <a:r>
              <a:rPr lang="en-US" altLang="zh-CN" sz="2485">
                <a:sym typeface="+mn-ea"/>
              </a:rPr>
              <a:t>IP Gip2</a:t>
            </a:r>
            <a:r>
              <a:rPr lang="zh-CN" altLang="en-US" sz="2485">
                <a:sym typeface="+mn-ea"/>
              </a:rPr>
              <a:t>。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85">
                <a:sym typeface="+mn-ea"/>
              </a:rPr>
              <a:t>S </a:t>
            </a:r>
            <a:r>
              <a:rPr lang="zh-CN" altLang="en-US" sz="2485">
                <a:sym typeface="+mn-ea"/>
              </a:rPr>
              <a:t>通知</a:t>
            </a:r>
            <a:r>
              <a:rPr lang="en-US" altLang="zh-CN" sz="2485">
                <a:sym typeface="+mn-ea"/>
              </a:rPr>
              <a:t> C1</a:t>
            </a:r>
            <a:r>
              <a:rPr lang="zh-CN" altLang="en-US" sz="2485">
                <a:sym typeface="+mn-ea"/>
              </a:rPr>
              <a:t>，</a:t>
            </a:r>
            <a:r>
              <a:rPr lang="en-US" altLang="zh-CN" sz="2485">
                <a:sym typeface="+mn-ea"/>
              </a:rPr>
              <a:t>C2 </a:t>
            </a:r>
            <a:r>
              <a:rPr lang="zh-CN" altLang="en-US" sz="2485">
                <a:sym typeface="+mn-ea"/>
              </a:rPr>
              <a:t>公网</a:t>
            </a:r>
            <a:r>
              <a:rPr lang="en-US" altLang="zh-CN" sz="2485">
                <a:sym typeface="+mn-ea"/>
              </a:rPr>
              <a:t>Gip2</a:t>
            </a:r>
            <a:r>
              <a:rPr lang="zh-CN" altLang="en-US" sz="2485">
                <a:sym typeface="+mn-ea"/>
              </a:rPr>
              <a:t>。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85">
                <a:sym typeface="+mn-ea"/>
              </a:rPr>
              <a:t>C1 </a:t>
            </a:r>
            <a:r>
              <a:rPr lang="zh-CN" altLang="en-US" sz="2485">
                <a:sym typeface="+mn-ea"/>
              </a:rPr>
              <a:t>使用</a:t>
            </a:r>
            <a:r>
              <a:rPr lang="en-US" altLang="zh-CN" sz="2485">
                <a:sym typeface="+mn-ea"/>
              </a:rPr>
              <a:t> Lip1:Lport1 </a:t>
            </a:r>
            <a:r>
              <a:rPr lang="zh-CN" altLang="en-US" sz="2485">
                <a:sym typeface="+mn-ea"/>
              </a:rPr>
              <a:t>访问</a:t>
            </a:r>
            <a:r>
              <a:rPr lang="en-US" altLang="zh-CN" sz="2485">
                <a:sym typeface="+mn-ea"/>
              </a:rPr>
              <a:t> Gip2 </a:t>
            </a:r>
            <a:r>
              <a:rPr lang="zh-CN" altLang="en-US" sz="2485">
                <a:sym typeface="+mn-ea"/>
              </a:rPr>
              <a:t>任意端口。</a:t>
            </a:r>
            <a:endParaRPr lang="en-US" altLang="zh-CN" sz="2485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85"/>
              <a:t>C1 </a:t>
            </a:r>
            <a:r>
              <a:rPr lang="zh-CN" altLang="en-US" sz="2485"/>
              <a:t>开启端口</a:t>
            </a:r>
            <a:r>
              <a:rPr lang="en-US" altLang="zh-CN" sz="2485"/>
              <a:t>Lip1:Lport1 </a:t>
            </a:r>
            <a:r>
              <a:rPr lang="zh-CN" altLang="en-US" sz="2485"/>
              <a:t>监听</a:t>
            </a:r>
            <a:endParaRPr lang="en-US" altLang="zh-CN" sz="2485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85"/>
              <a:t>C1 </a:t>
            </a:r>
            <a:r>
              <a:rPr lang="zh-CN" altLang="en-US" sz="2485"/>
              <a:t>通过</a:t>
            </a:r>
            <a:r>
              <a:rPr lang="en-US" altLang="zh-CN" sz="2485"/>
              <a:t>S</a:t>
            </a:r>
            <a:r>
              <a:rPr lang="zh-CN" altLang="en-US" sz="2485"/>
              <a:t>通知</a:t>
            </a:r>
            <a:r>
              <a:rPr lang="en-US" altLang="zh-CN" sz="2485"/>
              <a:t>C2</a:t>
            </a:r>
            <a:r>
              <a:rPr lang="zh-CN" altLang="en-US" sz="2485"/>
              <a:t>，连接</a:t>
            </a:r>
            <a:r>
              <a:rPr lang="en-US" altLang="zh-CN" sz="2485"/>
              <a:t>Gip1:Gport1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85"/>
              <a:t>C2 (</a:t>
            </a:r>
            <a:r>
              <a:rPr lang="zh-CN" altLang="en-US" sz="2485"/>
              <a:t>通过</a:t>
            </a:r>
            <a:r>
              <a:rPr lang="en-US" altLang="zh-CN" sz="2485"/>
              <a:t>Gip2) -&gt; Gip1:Gport1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4485" y="3168015"/>
            <a:ext cx="1068705" cy="1068705"/>
          </a:xfrm>
          <a:prstGeom prst="rect">
            <a:avLst/>
          </a:prstGeom>
        </p:spPr>
      </p:pic>
      <p:pic>
        <p:nvPicPr>
          <p:cNvPr id="10" name="图片 9" descr="计算机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0055" y="4892675"/>
            <a:ext cx="800735" cy="767080"/>
          </a:xfrm>
          <a:prstGeom prst="rect">
            <a:avLst/>
          </a:prstGeom>
        </p:spPr>
      </p:pic>
      <p:pic>
        <p:nvPicPr>
          <p:cNvPr id="7" name="图片 6" descr="计算机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58525" y="4872355"/>
            <a:ext cx="800735" cy="767080"/>
          </a:xfrm>
          <a:prstGeom prst="rect">
            <a:avLst/>
          </a:prstGeom>
        </p:spPr>
      </p:pic>
      <p:pic>
        <p:nvPicPr>
          <p:cNvPr id="8" name="图片 7" descr="服务器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02115" y="975360"/>
            <a:ext cx="882015" cy="882015"/>
          </a:xfrm>
          <a:prstGeom prst="rect">
            <a:avLst/>
          </a:prstGeom>
        </p:spPr>
      </p:pic>
      <p:cxnSp>
        <p:nvCxnSpPr>
          <p:cNvPr id="19" name="直接连接符 18"/>
          <p:cNvCxnSpPr>
            <a:stCxn id="10" idx="0"/>
          </p:cNvCxnSpPr>
          <p:nvPr/>
        </p:nvCxnSpPr>
        <p:spPr>
          <a:xfrm flipV="1">
            <a:off x="8460740" y="4042410"/>
            <a:ext cx="0" cy="85026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8480425" y="1857375"/>
            <a:ext cx="1259205" cy="151574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7" idx="0"/>
          </p:cNvCxnSpPr>
          <p:nvPr/>
        </p:nvCxnSpPr>
        <p:spPr>
          <a:xfrm flipV="1">
            <a:off x="11459210" y="4023995"/>
            <a:ext cx="0" cy="84836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8430895" y="5699760"/>
            <a:ext cx="474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C1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1221720" y="5694680"/>
            <a:ext cx="474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C2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9739630" y="1857375"/>
            <a:ext cx="335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S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2630" y="3168015"/>
            <a:ext cx="1068705" cy="1068705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 flipH="1" flipV="1">
            <a:off x="10098405" y="1885315"/>
            <a:ext cx="1283335" cy="145034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1916" y="795020"/>
            <a:ext cx="7768800" cy="766800"/>
          </a:xfrm>
        </p:spPr>
        <p:txBody>
          <a:bodyPr>
            <a:normAutofit/>
          </a:bodyPr>
          <a:lstStyle/>
          <a:p>
            <a:r>
              <a:rPr lang="zh-CN" altLang="en-US" dirty="0"/>
              <a:t>在开发的过程中总会遇到一些场景</a:t>
            </a:r>
            <a:endParaRPr lang="en-US" alt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>
          <a:xfrm>
            <a:off x="2126169" y="2131102"/>
            <a:ext cx="7808317" cy="2834005"/>
          </a:xfrm>
        </p:spPr>
        <p:txBody>
          <a:bodyPr>
            <a:normAutofit/>
          </a:bodyPr>
          <a:lstStyle/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zh-CN" altLang="en-US" sz="2600" dirty="0">
                <a:solidFill>
                  <a:schemeClr val="accent6">
                    <a:lumMod val="75000"/>
                  </a:schemeClr>
                </a:solidFill>
              </a:rPr>
              <a:t>后端更新需要发版，效率低还不能热更新</a:t>
            </a:r>
            <a:r>
              <a:rPr lang="en-US" altLang="zh-CN" sz="2600" dirty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zh-CN" altLang="en-US" sz="2600" dirty="0">
                <a:solidFill>
                  <a:schemeClr val="accent6">
                    <a:lumMod val="75000"/>
                  </a:schemeClr>
                </a:solidFill>
              </a:rPr>
              <a:t>服务端</a:t>
            </a:r>
            <a:r>
              <a:rPr lang="en-US" altLang="zh-CN" sz="2600" dirty="0">
                <a:solidFill>
                  <a:schemeClr val="accent6">
                    <a:lumMod val="75000"/>
                  </a:schemeClr>
                </a:solidFill>
              </a:rPr>
              <a:t>debug</a:t>
            </a:r>
            <a:r>
              <a:rPr lang="zh-CN" altLang="en-US" sz="2600" dirty="0">
                <a:solidFill>
                  <a:schemeClr val="accent6">
                    <a:lumMod val="75000"/>
                  </a:schemeClr>
                </a:solidFill>
              </a:rPr>
              <a:t>需要穿过多重内网，效率低下</a:t>
            </a:r>
            <a:r>
              <a:rPr lang="en-US" altLang="zh-CN" sz="2600" dirty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打洞条件</a:t>
            </a:r>
            <a:r>
              <a:rPr lang="en-US" altLang="zh-CN"/>
              <a:t>-</a:t>
            </a:r>
            <a:r>
              <a:rPr lang="zh-CN" altLang="en-US"/>
              <a:t>两端端口受限锥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59740" y="1400175"/>
            <a:ext cx="7781925" cy="4662805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/>
              <a:t>C1 </a:t>
            </a:r>
            <a:r>
              <a:rPr lang="zh-CN" altLang="en-US" sz="2000"/>
              <a:t>访问</a:t>
            </a:r>
            <a:r>
              <a:rPr lang="en-US" altLang="zh-CN" sz="2000"/>
              <a:t>S</a:t>
            </a:r>
            <a:r>
              <a:rPr lang="zh-CN" altLang="en-US" sz="2000"/>
              <a:t>，映射</a:t>
            </a:r>
            <a:r>
              <a:rPr lang="en-US" altLang="zh-CN" sz="2000"/>
              <a:t> Lip1:Lport1 -&gt;</a:t>
            </a:r>
            <a:r>
              <a:rPr lang="en-US" altLang="zh-CN" sz="2000">
                <a:sym typeface="+mn-ea"/>
              </a:rPr>
              <a:t> Gip1:Gport1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>
                <a:sym typeface="+mn-ea"/>
              </a:rPr>
              <a:t>C2 </a:t>
            </a:r>
            <a:r>
              <a:rPr lang="zh-CN" altLang="en-US" sz="2000">
                <a:sym typeface="+mn-ea"/>
              </a:rPr>
              <a:t>访问</a:t>
            </a:r>
            <a:r>
              <a:rPr lang="en-US" altLang="zh-CN" sz="2000">
                <a:sym typeface="+mn-ea"/>
              </a:rPr>
              <a:t>S</a:t>
            </a:r>
            <a:r>
              <a:rPr lang="zh-CN" altLang="en-US" sz="2000">
                <a:sym typeface="+mn-ea"/>
              </a:rPr>
              <a:t>，映射</a:t>
            </a:r>
            <a:r>
              <a:rPr lang="en-US" altLang="zh-CN" sz="2000">
                <a:sym typeface="+mn-ea"/>
              </a:rPr>
              <a:t> Lip2:Lport2 -&gt; Gip2:Gport2</a:t>
            </a:r>
            <a:r>
              <a:rPr lang="zh-CN" altLang="en-US" sz="2000">
                <a:sym typeface="+mn-ea"/>
              </a:rPr>
              <a:t>。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>
                <a:sym typeface="+mn-ea"/>
              </a:rPr>
              <a:t>C1 </a:t>
            </a:r>
            <a:r>
              <a:rPr lang="zh-CN" altLang="en-US" sz="2000">
                <a:sym typeface="+mn-ea"/>
              </a:rPr>
              <a:t>发起访问</a:t>
            </a:r>
            <a:r>
              <a:rPr lang="en-US" altLang="zh-CN" sz="2000">
                <a:sym typeface="+mn-ea"/>
              </a:rPr>
              <a:t> Lip1:Lport1 -&gt; Gip2:Gport2</a:t>
            </a:r>
            <a:r>
              <a:rPr lang="zh-CN" altLang="en-US" sz="2000">
                <a:sym typeface="+mn-ea"/>
              </a:rPr>
              <a:t>。</a:t>
            </a:r>
            <a:r>
              <a:rPr lang="en-US" altLang="zh-CN" sz="2000">
                <a:sym typeface="+mn-ea"/>
              </a:rPr>
              <a:t>(</a:t>
            </a:r>
            <a:r>
              <a:rPr lang="zh-CN" altLang="en-US" sz="2000">
                <a:sym typeface="+mn-ea"/>
              </a:rPr>
              <a:t>不通</a:t>
            </a:r>
            <a:r>
              <a:rPr lang="en-US" altLang="zh-CN" sz="2000">
                <a:sym typeface="+mn-ea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000">
                <a:sym typeface="+mn-ea"/>
              </a:rPr>
              <a:t>但是</a:t>
            </a:r>
            <a:r>
              <a:rPr lang="en-US" altLang="zh-CN" sz="2000">
                <a:sym typeface="+mn-ea"/>
              </a:rPr>
              <a:t> NAT1 </a:t>
            </a:r>
            <a:r>
              <a:rPr lang="zh-CN" altLang="en-US" sz="2000">
                <a:sym typeface="+mn-ea"/>
              </a:rPr>
              <a:t>打洞成功。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/>
              <a:t>C2 </a:t>
            </a:r>
            <a:r>
              <a:rPr lang="zh-CN" altLang="en-US" sz="2000"/>
              <a:t>发起访问</a:t>
            </a:r>
            <a:r>
              <a:rPr lang="en-US" altLang="zh-CN" sz="2000"/>
              <a:t> Lip2:Lport2 -&gt; Gip1:Gport1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4485" y="3168015"/>
            <a:ext cx="1068705" cy="1068705"/>
          </a:xfrm>
          <a:prstGeom prst="rect">
            <a:avLst/>
          </a:prstGeom>
        </p:spPr>
      </p:pic>
      <p:pic>
        <p:nvPicPr>
          <p:cNvPr id="10" name="图片 9" descr="计算机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0055" y="4892675"/>
            <a:ext cx="800735" cy="767080"/>
          </a:xfrm>
          <a:prstGeom prst="rect">
            <a:avLst/>
          </a:prstGeom>
        </p:spPr>
      </p:pic>
      <p:pic>
        <p:nvPicPr>
          <p:cNvPr id="7" name="图片 6" descr="计算机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58525" y="4872355"/>
            <a:ext cx="800735" cy="767080"/>
          </a:xfrm>
          <a:prstGeom prst="rect">
            <a:avLst/>
          </a:prstGeom>
        </p:spPr>
      </p:pic>
      <p:pic>
        <p:nvPicPr>
          <p:cNvPr id="8" name="图片 7" descr="服务器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02115" y="975360"/>
            <a:ext cx="882015" cy="882015"/>
          </a:xfrm>
          <a:prstGeom prst="rect">
            <a:avLst/>
          </a:prstGeom>
        </p:spPr>
      </p:pic>
      <p:cxnSp>
        <p:nvCxnSpPr>
          <p:cNvPr id="19" name="直接连接符 18"/>
          <p:cNvCxnSpPr>
            <a:stCxn id="10" idx="0"/>
          </p:cNvCxnSpPr>
          <p:nvPr/>
        </p:nvCxnSpPr>
        <p:spPr>
          <a:xfrm flipV="1">
            <a:off x="8460740" y="4042410"/>
            <a:ext cx="0" cy="85026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8480425" y="1857375"/>
            <a:ext cx="1259205" cy="151574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7" idx="0"/>
          </p:cNvCxnSpPr>
          <p:nvPr/>
        </p:nvCxnSpPr>
        <p:spPr>
          <a:xfrm flipV="1">
            <a:off x="11459210" y="4023995"/>
            <a:ext cx="0" cy="84836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8430895" y="5699760"/>
            <a:ext cx="474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C1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1221720" y="5694680"/>
            <a:ext cx="474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C2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9739630" y="1857375"/>
            <a:ext cx="335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S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2630" y="3168015"/>
            <a:ext cx="1068705" cy="1068705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 flipH="1" flipV="1">
            <a:off x="10098405" y="1885315"/>
            <a:ext cx="1283335" cy="145034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NAT</a:t>
            </a:r>
            <a:r>
              <a:rPr lang="zh-CN" altLang="en-US"/>
              <a:t>探测</a:t>
            </a:r>
            <a:r>
              <a:rPr lang="en-US" altLang="zh-CN"/>
              <a:t>-</a:t>
            </a:r>
            <a:r>
              <a:rPr lang="zh-CN" altLang="en-US"/>
              <a:t>同</a:t>
            </a:r>
            <a:r>
              <a:rPr lang="en-US" altLang="zh-CN"/>
              <a:t>NAT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59740" y="1400175"/>
            <a:ext cx="7781925" cy="4662805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/>
              <a:t>C1 </a:t>
            </a:r>
            <a:r>
              <a:rPr lang="zh-CN" altLang="en-US" sz="2000"/>
              <a:t>访问</a:t>
            </a:r>
            <a:r>
              <a:rPr lang="en-US" altLang="zh-CN" sz="2000"/>
              <a:t>S</a:t>
            </a:r>
            <a:r>
              <a:rPr lang="zh-CN" altLang="en-US" sz="2000"/>
              <a:t>，映射</a:t>
            </a:r>
            <a:r>
              <a:rPr lang="en-US" altLang="zh-CN" sz="2000"/>
              <a:t> Lip1:Lport1 -&gt;</a:t>
            </a:r>
            <a:r>
              <a:rPr lang="en-US" altLang="zh-CN" sz="2000">
                <a:sym typeface="+mn-ea"/>
              </a:rPr>
              <a:t> Gip1:Gport1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>
                <a:sym typeface="+mn-ea"/>
              </a:rPr>
              <a:t>S </a:t>
            </a:r>
            <a:r>
              <a:rPr lang="zh-CN" altLang="en-US" sz="2000">
                <a:sym typeface="+mn-ea"/>
              </a:rPr>
              <a:t>通知</a:t>
            </a:r>
            <a:r>
              <a:rPr lang="en-US" altLang="zh-CN" sz="2000">
                <a:sym typeface="+mn-ea"/>
              </a:rPr>
              <a:t>C1</a:t>
            </a:r>
            <a:r>
              <a:rPr lang="zh-CN" altLang="en-US" sz="2000">
                <a:sym typeface="+mn-ea"/>
              </a:rPr>
              <a:t>，公网信息</a:t>
            </a:r>
            <a:r>
              <a:rPr lang="en-US" altLang="zh-CN" sz="2000">
                <a:sym typeface="+mn-ea"/>
              </a:rPr>
              <a:t> </a:t>
            </a:r>
            <a:r>
              <a:rPr lang="zh-CN" altLang="en-US" sz="2000">
                <a:sym typeface="+mn-ea"/>
              </a:rPr>
              <a:t>为</a:t>
            </a:r>
            <a:r>
              <a:rPr lang="en-US" altLang="zh-CN" sz="2000">
                <a:sym typeface="+mn-ea"/>
              </a:rPr>
              <a:t> Gip1:Gport1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>
                <a:sym typeface="+mn-ea"/>
              </a:rPr>
              <a:t>C2 </a:t>
            </a:r>
            <a:r>
              <a:rPr lang="zh-CN" altLang="en-US" sz="2000">
                <a:sym typeface="+mn-ea"/>
              </a:rPr>
              <a:t>访问</a:t>
            </a:r>
            <a:r>
              <a:rPr lang="en-US" altLang="zh-CN" sz="2000">
                <a:sym typeface="+mn-ea"/>
              </a:rPr>
              <a:t>S</a:t>
            </a:r>
            <a:r>
              <a:rPr lang="zh-CN" altLang="en-US" sz="2000">
                <a:sym typeface="+mn-ea"/>
              </a:rPr>
              <a:t>，映射</a:t>
            </a:r>
            <a:r>
              <a:rPr lang="en-US" altLang="zh-CN" sz="2000">
                <a:sym typeface="+mn-ea"/>
              </a:rPr>
              <a:t> Lip2:Lport2 -&gt; Gip2:Gport2</a:t>
            </a:r>
            <a:r>
              <a:rPr lang="zh-CN" altLang="en-US" sz="2000">
                <a:sym typeface="+mn-ea"/>
              </a:rPr>
              <a:t>。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>
                <a:sym typeface="+mn-ea"/>
              </a:rPr>
              <a:t>S </a:t>
            </a:r>
            <a:r>
              <a:rPr lang="zh-CN" altLang="en-US" sz="2000">
                <a:sym typeface="+mn-ea"/>
              </a:rPr>
              <a:t>通知</a:t>
            </a:r>
            <a:r>
              <a:rPr lang="en-US" altLang="zh-CN" sz="2000">
                <a:sym typeface="+mn-ea"/>
              </a:rPr>
              <a:t>C1</a:t>
            </a:r>
            <a:r>
              <a:rPr lang="zh-CN" altLang="en-US" sz="2000">
                <a:sym typeface="+mn-ea"/>
              </a:rPr>
              <a:t>，</a:t>
            </a:r>
            <a:r>
              <a:rPr lang="en-US" altLang="zh-CN" sz="2000">
                <a:sym typeface="+mn-ea"/>
              </a:rPr>
              <a:t>C2 </a:t>
            </a:r>
            <a:r>
              <a:rPr lang="zh-CN" altLang="en-US" sz="2000">
                <a:sym typeface="+mn-ea"/>
              </a:rPr>
              <a:t>的公网</a:t>
            </a:r>
            <a:r>
              <a:rPr lang="en-US" altLang="zh-CN" sz="2000">
                <a:sym typeface="+mn-ea"/>
              </a:rPr>
              <a:t>IP </a:t>
            </a:r>
            <a:r>
              <a:rPr lang="zh-CN" altLang="en-US" sz="2000">
                <a:sym typeface="+mn-ea"/>
              </a:rPr>
              <a:t>为</a:t>
            </a:r>
            <a:r>
              <a:rPr lang="en-US" altLang="zh-CN" sz="2000">
                <a:sym typeface="+mn-ea"/>
              </a:rPr>
              <a:t> Gip2:Gport2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>
                <a:sym typeface="+mn-ea"/>
              </a:rPr>
              <a:t>Gip1 = Gip2</a:t>
            </a:r>
            <a:endParaRPr lang="zh-CN" altLang="en-US" sz="2000">
              <a:sym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zh-CN" altLang="en-US" sz="20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7995" y="3168015"/>
            <a:ext cx="1068705" cy="1068705"/>
          </a:xfrm>
          <a:prstGeom prst="rect">
            <a:avLst/>
          </a:prstGeom>
        </p:spPr>
      </p:pic>
      <p:pic>
        <p:nvPicPr>
          <p:cNvPr id="10" name="图片 9" descr="计算机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0055" y="4892675"/>
            <a:ext cx="800735" cy="767080"/>
          </a:xfrm>
          <a:prstGeom prst="rect">
            <a:avLst/>
          </a:prstGeom>
        </p:spPr>
      </p:pic>
      <p:pic>
        <p:nvPicPr>
          <p:cNvPr id="7" name="图片 6" descr="计算机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58525" y="4872355"/>
            <a:ext cx="800735" cy="767080"/>
          </a:xfrm>
          <a:prstGeom prst="rect">
            <a:avLst/>
          </a:prstGeom>
        </p:spPr>
      </p:pic>
      <p:pic>
        <p:nvPicPr>
          <p:cNvPr id="8" name="图片 7" descr="服务器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02115" y="975360"/>
            <a:ext cx="882015" cy="882015"/>
          </a:xfrm>
          <a:prstGeom prst="rect">
            <a:avLst/>
          </a:prstGeom>
        </p:spPr>
      </p:pic>
      <p:cxnSp>
        <p:nvCxnSpPr>
          <p:cNvPr id="19" name="直接连接符 18"/>
          <p:cNvCxnSpPr>
            <a:stCxn id="10" idx="0"/>
          </p:cNvCxnSpPr>
          <p:nvPr/>
        </p:nvCxnSpPr>
        <p:spPr>
          <a:xfrm flipV="1">
            <a:off x="8460740" y="4060825"/>
            <a:ext cx="1414780" cy="83185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endCxn id="14" idx="0"/>
          </p:cNvCxnSpPr>
          <p:nvPr/>
        </p:nvCxnSpPr>
        <p:spPr>
          <a:xfrm flipH="1" flipV="1">
            <a:off x="9907270" y="1857375"/>
            <a:ext cx="33655" cy="160845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7" idx="0"/>
          </p:cNvCxnSpPr>
          <p:nvPr/>
        </p:nvCxnSpPr>
        <p:spPr>
          <a:xfrm flipH="1" flipV="1">
            <a:off x="10034270" y="4060825"/>
            <a:ext cx="1424940" cy="81153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8430895" y="5699760"/>
            <a:ext cx="474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C1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1221720" y="5694680"/>
            <a:ext cx="474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C2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9739630" y="1857375"/>
            <a:ext cx="335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S</a:t>
            </a:r>
          </a:p>
        </p:txBody>
      </p:sp>
    </p:spTree>
    <p:custDataLst>
      <p:tags r:id="rId1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NAT</a:t>
            </a:r>
            <a:r>
              <a:rPr lang="zh-CN" altLang="en-US"/>
              <a:t>探测</a:t>
            </a:r>
            <a:r>
              <a:rPr lang="en-US" altLang="zh-CN"/>
              <a:t>-</a:t>
            </a:r>
            <a:r>
              <a:rPr lang="zh-CN" altLang="en-US"/>
              <a:t>一端非</a:t>
            </a:r>
            <a:r>
              <a:rPr lang="en-US" altLang="zh-CN"/>
              <a:t>NAT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59740" y="1400175"/>
            <a:ext cx="7781925" cy="4662805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/>
              <a:t>C1 </a:t>
            </a:r>
            <a:r>
              <a:rPr lang="zh-CN" altLang="en-US" sz="2000"/>
              <a:t>访问</a:t>
            </a:r>
            <a:r>
              <a:rPr lang="en-US" altLang="zh-CN" sz="2000"/>
              <a:t>S</a:t>
            </a:r>
            <a:r>
              <a:rPr lang="zh-CN" altLang="en-US" sz="2000"/>
              <a:t>，映射</a:t>
            </a:r>
            <a:r>
              <a:rPr lang="en-US" altLang="zh-CN" sz="2000"/>
              <a:t> Lip1:Lport1 -&gt;</a:t>
            </a:r>
            <a:r>
              <a:rPr lang="en-US" altLang="zh-CN" sz="2000">
                <a:sym typeface="+mn-ea"/>
              </a:rPr>
              <a:t> Gip1:Gport1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>
                <a:sym typeface="+mn-ea"/>
              </a:rPr>
              <a:t>S </a:t>
            </a:r>
            <a:r>
              <a:rPr lang="zh-CN" altLang="en-US" sz="2000">
                <a:sym typeface="+mn-ea"/>
              </a:rPr>
              <a:t>通知</a:t>
            </a:r>
            <a:r>
              <a:rPr lang="en-US" altLang="zh-CN" sz="2000">
                <a:sym typeface="+mn-ea"/>
              </a:rPr>
              <a:t>C1</a:t>
            </a:r>
            <a:r>
              <a:rPr lang="zh-CN" altLang="en-US" sz="2000">
                <a:sym typeface="+mn-ea"/>
              </a:rPr>
              <a:t>，公网信息</a:t>
            </a:r>
            <a:r>
              <a:rPr lang="en-US" altLang="zh-CN" sz="2000">
                <a:sym typeface="+mn-ea"/>
              </a:rPr>
              <a:t> </a:t>
            </a:r>
            <a:r>
              <a:rPr lang="zh-CN" altLang="en-US" sz="2000">
                <a:sym typeface="+mn-ea"/>
              </a:rPr>
              <a:t>为</a:t>
            </a:r>
            <a:r>
              <a:rPr lang="en-US" altLang="zh-CN" sz="2000">
                <a:sym typeface="+mn-ea"/>
              </a:rPr>
              <a:t> Gip1:Gport1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/>
              <a:t>Lip1 = Gip1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7995" y="3168015"/>
            <a:ext cx="1068705" cy="1068705"/>
          </a:xfrm>
          <a:prstGeom prst="rect">
            <a:avLst/>
          </a:prstGeom>
        </p:spPr>
      </p:pic>
      <p:pic>
        <p:nvPicPr>
          <p:cNvPr id="10" name="图片 9" descr="计算机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0055" y="4892675"/>
            <a:ext cx="800735" cy="767080"/>
          </a:xfrm>
          <a:prstGeom prst="rect">
            <a:avLst/>
          </a:prstGeom>
        </p:spPr>
      </p:pic>
      <p:pic>
        <p:nvPicPr>
          <p:cNvPr id="7" name="图片 6" descr="计算机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58525" y="4872355"/>
            <a:ext cx="800735" cy="767080"/>
          </a:xfrm>
          <a:prstGeom prst="rect">
            <a:avLst/>
          </a:prstGeom>
        </p:spPr>
      </p:pic>
      <p:pic>
        <p:nvPicPr>
          <p:cNvPr id="8" name="图片 7" descr="服务器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02115" y="975360"/>
            <a:ext cx="882015" cy="882015"/>
          </a:xfrm>
          <a:prstGeom prst="rect">
            <a:avLst/>
          </a:prstGeom>
        </p:spPr>
      </p:pic>
      <p:cxnSp>
        <p:nvCxnSpPr>
          <p:cNvPr id="19" name="直接连接符 18"/>
          <p:cNvCxnSpPr>
            <a:stCxn id="10" idx="0"/>
          </p:cNvCxnSpPr>
          <p:nvPr/>
        </p:nvCxnSpPr>
        <p:spPr>
          <a:xfrm flipV="1">
            <a:off x="8460740" y="4060825"/>
            <a:ext cx="1414780" cy="83185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endCxn id="14" idx="0"/>
          </p:cNvCxnSpPr>
          <p:nvPr/>
        </p:nvCxnSpPr>
        <p:spPr>
          <a:xfrm flipH="1" flipV="1">
            <a:off x="9907270" y="1857375"/>
            <a:ext cx="33655" cy="160845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7" idx="0"/>
          </p:cNvCxnSpPr>
          <p:nvPr/>
        </p:nvCxnSpPr>
        <p:spPr>
          <a:xfrm flipH="1" flipV="1">
            <a:off x="10034270" y="4060825"/>
            <a:ext cx="1424940" cy="81153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8430895" y="5699760"/>
            <a:ext cx="474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C1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1221720" y="5694680"/>
            <a:ext cx="474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C2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9739630" y="1857375"/>
            <a:ext cx="335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S</a:t>
            </a:r>
          </a:p>
        </p:txBody>
      </p:sp>
    </p:spTree>
    <p:custDataLst>
      <p:tags r:id="rId1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NAT</a:t>
            </a:r>
            <a:r>
              <a:rPr lang="zh-CN" altLang="en-US"/>
              <a:t>探测</a:t>
            </a:r>
            <a:r>
              <a:rPr lang="en-US" altLang="zh-CN"/>
              <a:t>-</a:t>
            </a:r>
            <a:r>
              <a:rPr lang="zh-CN" altLang="en-US"/>
              <a:t>完全锥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59740" y="1400175"/>
            <a:ext cx="7781925" cy="4662805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000"/>
              <a:t>排除非</a:t>
            </a:r>
            <a:r>
              <a:rPr lang="en-US" altLang="zh-CN" sz="2000"/>
              <a:t>NAT </a:t>
            </a:r>
            <a:r>
              <a:rPr lang="zh-CN" altLang="en-US" sz="2000"/>
              <a:t>情况</a:t>
            </a:r>
            <a:endParaRPr lang="en-US" altLang="zh-CN" sz="20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/>
              <a:t>C1 </a:t>
            </a:r>
            <a:r>
              <a:rPr lang="zh-CN" altLang="en-US" sz="2000"/>
              <a:t>访问</a:t>
            </a:r>
            <a:r>
              <a:rPr lang="en-US" altLang="zh-CN" sz="2000"/>
              <a:t>S</a:t>
            </a:r>
            <a:r>
              <a:rPr lang="zh-CN" altLang="en-US" sz="2000"/>
              <a:t>的</a:t>
            </a:r>
            <a:r>
              <a:rPr lang="en-US" altLang="zh-CN" sz="2000"/>
              <a:t>Sip1:Sport1</a:t>
            </a:r>
            <a:r>
              <a:rPr lang="zh-CN" altLang="en-US" sz="2000"/>
              <a:t>，映射</a:t>
            </a:r>
            <a:r>
              <a:rPr lang="en-US" altLang="zh-CN" sz="2000"/>
              <a:t> Lip1:Lport1 -&gt;</a:t>
            </a:r>
            <a:r>
              <a:rPr lang="en-US" altLang="zh-CN" sz="2000">
                <a:sym typeface="+mn-ea"/>
              </a:rPr>
              <a:t> Gip1:Gport1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/>
              <a:t>S </a:t>
            </a:r>
            <a:r>
              <a:rPr lang="zh-CN" altLang="en-US" sz="2000"/>
              <a:t>使用</a:t>
            </a:r>
            <a:r>
              <a:rPr lang="en-US" altLang="zh-CN" sz="2000"/>
              <a:t> Sip2:Sport2</a:t>
            </a:r>
            <a:r>
              <a:rPr lang="zh-CN" altLang="en-US" sz="2000"/>
              <a:t>，访问</a:t>
            </a:r>
            <a:r>
              <a:rPr lang="en-US" altLang="zh-CN" sz="2000"/>
              <a:t> Gip1:Gport1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000"/>
              <a:t>请求成功。说明是完全锥。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7995" y="3168015"/>
            <a:ext cx="1068705" cy="1068705"/>
          </a:xfrm>
          <a:prstGeom prst="rect">
            <a:avLst/>
          </a:prstGeom>
        </p:spPr>
      </p:pic>
      <p:pic>
        <p:nvPicPr>
          <p:cNvPr id="10" name="图片 9" descr="计算机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0055" y="4892675"/>
            <a:ext cx="800735" cy="767080"/>
          </a:xfrm>
          <a:prstGeom prst="rect">
            <a:avLst/>
          </a:prstGeom>
        </p:spPr>
      </p:pic>
      <p:pic>
        <p:nvPicPr>
          <p:cNvPr id="7" name="图片 6" descr="计算机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58525" y="4872355"/>
            <a:ext cx="800735" cy="767080"/>
          </a:xfrm>
          <a:prstGeom prst="rect">
            <a:avLst/>
          </a:prstGeom>
        </p:spPr>
      </p:pic>
      <p:pic>
        <p:nvPicPr>
          <p:cNvPr id="8" name="图片 7" descr="服务器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02115" y="975360"/>
            <a:ext cx="882015" cy="882015"/>
          </a:xfrm>
          <a:prstGeom prst="rect">
            <a:avLst/>
          </a:prstGeom>
        </p:spPr>
      </p:pic>
      <p:cxnSp>
        <p:nvCxnSpPr>
          <p:cNvPr id="19" name="直接连接符 18"/>
          <p:cNvCxnSpPr>
            <a:stCxn id="10" idx="0"/>
          </p:cNvCxnSpPr>
          <p:nvPr/>
        </p:nvCxnSpPr>
        <p:spPr>
          <a:xfrm flipV="1">
            <a:off x="8460740" y="4060825"/>
            <a:ext cx="1414780" cy="83185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endCxn id="14" idx="0"/>
          </p:cNvCxnSpPr>
          <p:nvPr/>
        </p:nvCxnSpPr>
        <p:spPr>
          <a:xfrm flipH="1" flipV="1">
            <a:off x="9907270" y="1857375"/>
            <a:ext cx="33655" cy="160845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7" idx="0"/>
          </p:cNvCxnSpPr>
          <p:nvPr/>
        </p:nvCxnSpPr>
        <p:spPr>
          <a:xfrm flipH="1" flipV="1">
            <a:off x="10034270" y="4060825"/>
            <a:ext cx="1424940" cy="81153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8430895" y="5699760"/>
            <a:ext cx="474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C1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1221720" y="5694680"/>
            <a:ext cx="474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C2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9739630" y="1857375"/>
            <a:ext cx="335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S</a:t>
            </a:r>
          </a:p>
        </p:txBody>
      </p:sp>
    </p:spTree>
    <p:custDataLst>
      <p:tags r:id="rId1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NAT</a:t>
            </a:r>
            <a:r>
              <a:rPr lang="zh-CN" altLang="en-US"/>
              <a:t>探测</a:t>
            </a:r>
            <a:r>
              <a:rPr lang="en-US" altLang="zh-CN"/>
              <a:t>-IP</a:t>
            </a:r>
            <a:r>
              <a:rPr lang="zh-CN" altLang="en-US"/>
              <a:t>受限锥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59740" y="1400175"/>
            <a:ext cx="7781925" cy="4662805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000"/>
              <a:t>排除完全锥情况</a:t>
            </a:r>
            <a:endParaRPr lang="en-US" altLang="zh-CN" sz="20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/>
              <a:t>S </a:t>
            </a:r>
            <a:r>
              <a:rPr lang="zh-CN" altLang="en-US" sz="2000"/>
              <a:t>使用</a:t>
            </a:r>
            <a:r>
              <a:rPr lang="en-US" altLang="zh-CN" sz="2000"/>
              <a:t> Sip1:Sport2</a:t>
            </a:r>
            <a:r>
              <a:rPr lang="zh-CN" altLang="en-US" sz="2000"/>
              <a:t>，访问</a:t>
            </a:r>
            <a:r>
              <a:rPr lang="en-US" altLang="zh-CN" sz="2000"/>
              <a:t> Gip1:Gport1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000"/>
              <a:t>请求成功。说明是</a:t>
            </a:r>
            <a:r>
              <a:rPr lang="en-US" altLang="zh-CN" sz="2000"/>
              <a:t>IP</a:t>
            </a:r>
            <a:r>
              <a:rPr lang="zh-CN" altLang="en-US" sz="2000"/>
              <a:t>受限锥。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7995" y="3168015"/>
            <a:ext cx="1068705" cy="1068705"/>
          </a:xfrm>
          <a:prstGeom prst="rect">
            <a:avLst/>
          </a:prstGeom>
        </p:spPr>
      </p:pic>
      <p:pic>
        <p:nvPicPr>
          <p:cNvPr id="10" name="图片 9" descr="计算机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0055" y="4892675"/>
            <a:ext cx="800735" cy="767080"/>
          </a:xfrm>
          <a:prstGeom prst="rect">
            <a:avLst/>
          </a:prstGeom>
        </p:spPr>
      </p:pic>
      <p:pic>
        <p:nvPicPr>
          <p:cNvPr id="7" name="图片 6" descr="计算机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58525" y="4872355"/>
            <a:ext cx="800735" cy="767080"/>
          </a:xfrm>
          <a:prstGeom prst="rect">
            <a:avLst/>
          </a:prstGeom>
        </p:spPr>
      </p:pic>
      <p:pic>
        <p:nvPicPr>
          <p:cNvPr id="8" name="图片 7" descr="服务器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02115" y="975360"/>
            <a:ext cx="882015" cy="882015"/>
          </a:xfrm>
          <a:prstGeom prst="rect">
            <a:avLst/>
          </a:prstGeom>
        </p:spPr>
      </p:pic>
      <p:cxnSp>
        <p:nvCxnSpPr>
          <p:cNvPr id="19" name="直接连接符 18"/>
          <p:cNvCxnSpPr>
            <a:stCxn id="10" idx="0"/>
          </p:cNvCxnSpPr>
          <p:nvPr/>
        </p:nvCxnSpPr>
        <p:spPr>
          <a:xfrm flipV="1">
            <a:off x="8460740" y="4060825"/>
            <a:ext cx="1414780" cy="83185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endCxn id="14" idx="0"/>
          </p:cNvCxnSpPr>
          <p:nvPr/>
        </p:nvCxnSpPr>
        <p:spPr>
          <a:xfrm flipH="1" flipV="1">
            <a:off x="9907270" y="1857375"/>
            <a:ext cx="33655" cy="160845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7" idx="0"/>
          </p:cNvCxnSpPr>
          <p:nvPr/>
        </p:nvCxnSpPr>
        <p:spPr>
          <a:xfrm flipH="1" flipV="1">
            <a:off x="10034270" y="4060825"/>
            <a:ext cx="1424940" cy="81153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8430895" y="5699760"/>
            <a:ext cx="474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C1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1221720" y="5694680"/>
            <a:ext cx="474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C2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9739630" y="1857375"/>
            <a:ext cx="335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S</a:t>
            </a:r>
          </a:p>
        </p:txBody>
      </p:sp>
    </p:spTree>
    <p:custDataLst>
      <p:tags r:id="rId1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NAT</a:t>
            </a:r>
            <a:r>
              <a:rPr lang="zh-CN" altLang="en-US"/>
              <a:t>探测</a:t>
            </a:r>
            <a:r>
              <a:rPr lang="en-US" altLang="zh-CN"/>
              <a:t>-</a:t>
            </a:r>
            <a:r>
              <a:rPr lang="zh-CN" altLang="en-US"/>
              <a:t>端口受限锥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59740" y="1400175"/>
            <a:ext cx="7781925" cy="4662805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000"/>
              <a:t>排除端口限锥情况</a:t>
            </a:r>
            <a:endParaRPr lang="en-US" altLang="zh-CN" sz="20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/>
              <a:t>C1 </a:t>
            </a:r>
            <a:r>
              <a:rPr lang="zh-CN" altLang="en-US" sz="2000"/>
              <a:t>使用</a:t>
            </a:r>
            <a:r>
              <a:rPr lang="en-US" altLang="zh-CN" sz="2000"/>
              <a:t>Lip1:Lport1 </a:t>
            </a:r>
            <a:r>
              <a:rPr lang="zh-CN" altLang="en-US" sz="2000"/>
              <a:t>请求</a:t>
            </a:r>
            <a:r>
              <a:rPr lang="en-US" altLang="zh-CN" sz="2000"/>
              <a:t>S </a:t>
            </a:r>
            <a:r>
              <a:rPr lang="zh-CN" altLang="en-US" sz="2000"/>
              <a:t>的另一个端口</a:t>
            </a:r>
            <a:r>
              <a:rPr lang="en-US" altLang="zh-CN" sz="2000"/>
              <a:t> Sip1:Sport3</a:t>
            </a:r>
            <a:r>
              <a:rPr lang="zh-CN" altLang="en-US" sz="2000"/>
              <a:t>。</a:t>
            </a:r>
            <a:endParaRPr lang="en-US" altLang="zh-CN" sz="20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000"/>
              <a:t>得到另一个</a:t>
            </a:r>
            <a:r>
              <a:rPr lang="en-US" altLang="zh-CN" sz="2000"/>
              <a:t>NAT</a:t>
            </a:r>
            <a:r>
              <a:rPr lang="zh-CN" altLang="en-US" sz="2000"/>
              <a:t>地址。</a:t>
            </a:r>
            <a:r>
              <a:rPr lang="en-US" altLang="zh-CN" sz="2000"/>
              <a:t>Gip1:Gport2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000"/>
              <a:t>Gport1 = Gport2 </a:t>
            </a:r>
            <a:r>
              <a:rPr lang="zh-CN" altLang="en-US" sz="2000"/>
              <a:t>则是端口受限锥。否则是对称形。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7995" y="3168015"/>
            <a:ext cx="1068705" cy="1068705"/>
          </a:xfrm>
          <a:prstGeom prst="rect">
            <a:avLst/>
          </a:prstGeom>
        </p:spPr>
      </p:pic>
      <p:pic>
        <p:nvPicPr>
          <p:cNvPr id="10" name="图片 9" descr="计算机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0055" y="4892675"/>
            <a:ext cx="800735" cy="767080"/>
          </a:xfrm>
          <a:prstGeom prst="rect">
            <a:avLst/>
          </a:prstGeom>
        </p:spPr>
      </p:pic>
      <p:pic>
        <p:nvPicPr>
          <p:cNvPr id="7" name="图片 6" descr="计算机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58525" y="4872355"/>
            <a:ext cx="800735" cy="767080"/>
          </a:xfrm>
          <a:prstGeom prst="rect">
            <a:avLst/>
          </a:prstGeom>
        </p:spPr>
      </p:pic>
      <p:pic>
        <p:nvPicPr>
          <p:cNvPr id="8" name="图片 7" descr="服务器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02115" y="975360"/>
            <a:ext cx="882015" cy="882015"/>
          </a:xfrm>
          <a:prstGeom prst="rect">
            <a:avLst/>
          </a:prstGeom>
        </p:spPr>
      </p:pic>
      <p:cxnSp>
        <p:nvCxnSpPr>
          <p:cNvPr id="19" name="直接连接符 18"/>
          <p:cNvCxnSpPr>
            <a:stCxn id="10" idx="0"/>
          </p:cNvCxnSpPr>
          <p:nvPr/>
        </p:nvCxnSpPr>
        <p:spPr>
          <a:xfrm flipV="1">
            <a:off x="8460740" y="4060825"/>
            <a:ext cx="1414780" cy="83185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endCxn id="14" idx="0"/>
          </p:cNvCxnSpPr>
          <p:nvPr/>
        </p:nvCxnSpPr>
        <p:spPr>
          <a:xfrm flipH="1" flipV="1">
            <a:off x="9907270" y="1857375"/>
            <a:ext cx="33655" cy="160845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7" idx="0"/>
          </p:cNvCxnSpPr>
          <p:nvPr/>
        </p:nvCxnSpPr>
        <p:spPr>
          <a:xfrm flipH="1" flipV="1">
            <a:off x="10034270" y="4060825"/>
            <a:ext cx="1424940" cy="81153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8430895" y="5699760"/>
            <a:ext cx="474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C1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1221720" y="5694680"/>
            <a:ext cx="474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C2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9739630" y="1857375"/>
            <a:ext cx="335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S</a:t>
            </a:r>
          </a:p>
        </p:txBody>
      </p:sp>
    </p:spTree>
    <p:custDataLst>
      <p:tags r:id="rId1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293870" y="2440940"/>
            <a:ext cx="360362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6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</a:p>
        </p:txBody>
      </p:sp>
      <p:pic>
        <p:nvPicPr>
          <p:cNvPr id="6" name="图片 5" descr="机械线条牛-bai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1535" y="4165600"/>
            <a:ext cx="5408930" cy="239649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2209" y="409733"/>
            <a:ext cx="7768800" cy="766800"/>
          </a:xfrm>
        </p:spPr>
        <p:txBody>
          <a:bodyPr>
            <a:normAutofit/>
          </a:bodyPr>
          <a:lstStyle/>
          <a:p>
            <a:r>
              <a:rPr lang="zh-CN" altLang="en-US" dirty="0"/>
              <a:t>树莓派</a:t>
            </a:r>
            <a:r>
              <a:rPr lang="en-US" altLang="zh-CN" dirty="0"/>
              <a:t>&amp;</a:t>
            </a:r>
            <a:r>
              <a:rPr lang="zh-CN" altLang="en-US" dirty="0"/>
              <a:t>香橙派介绍</a:t>
            </a:r>
            <a:endParaRPr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DFF6209-AA11-102D-5F76-CA632E6298EE}"/>
              </a:ext>
            </a:extLst>
          </p:cNvPr>
          <p:cNvSpPr txBox="1"/>
          <p:nvPr/>
        </p:nvSpPr>
        <p:spPr>
          <a:xfrm>
            <a:off x="692209" y="1452785"/>
            <a:ext cx="9438830" cy="1289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树莓派，（英语：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Raspberry Pi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，简写为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RPi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，别名为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Helvetica Neue"/>
              </a:rPr>
              <a:t>RasPi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 / RPI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）</a:t>
            </a:r>
            <a:r>
              <a:rPr lang="zh-CN" altLang="en-US" b="0" i="0" baseline="30000" dirty="0">
                <a:solidFill>
                  <a:srgbClr val="3366CC"/>
                </a:solidFill>
                <a:effectLst/>
                <a:latin typeface="Helvetica Neue"/>
              </a:rPr>
              <a:t> </a:t>
            </a:r>
            <a:endParaRPr lang="en-US" altLang="zh-CN" b="0" i="0" baseline="30000" dirty="0">
              <a:solidFill>
                <a:srgbClr val="3366CC"/>
              </a:solidFill>
              <a:effectLst/>
              <a:latin typeface="Helvetica Neue"/>
            </a:endParaRPr>
          </a:p>
          <a:p>
            <a:pPr>
              <a:lnSpc>
                <a:spcPct val="150000"/>
              </a:lnSpc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是为学习计算机编程教育而设计，只有信用卡大小的</a:t>
            </a:r>
            <a:r>
              <a:rPr lang="zh-CN" altLang="en-US" b="0" i="0" u="none" strike="noStrike" dirty="0">
                <a:solidFill>
                  <a:srgbClr val="136EC2"/>
                </a:solidFill>
                <a:effectLst/>
                <a:latin typeface="Helvetica Neue"/>
                <a:hlinkClick r:id="rId3"/>
              </a:rPr>
              <a:t>微型电脑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，其系统基于</a:t>
            </a:r>
            <a:r>
              <a:rPr lang="en-US" altLang="zh-CN" b="0" i="0" u="none" strike="noStrike" dirty="0">
                <a:solidFill>
                  <a:srgbClr val="136EC2"/>
                </a:solidFill>
                <a:effectLst/>
                <a:latin typeface="Helvetica Neue"/>
                <a:hlinkClick r:id="rId4"/>
              </a:rPr>
              <a:t>Linux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。随着</a:t>
            </a:r>
            <a:r>
              <a:rPr lang="en-US" altLang="zh-CN" b="0" i="0" u="none" strike="noStrike" dirty="0">
                <a:solidFill>
                  <a:srgbClr val="136EC2"/>
                </a:solidFill>
                <a:effectLst/>
                <a:latin typeface="Helvetica Neue"/>
                <a:hlinkClick r:id="rId5"/>
              </a:rPr>
              <a:t>Windows 10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 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IoT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的发布，用户可以用上运行</a:t>
            </a:r>
            <a:r>
              <a:rPr lang="en-US" altLang="zh-CN" b="0" i="0" u="none" strike="noStrike" dirty="0">
                <a:solidFill>
                  <a:srgbClr val="136EC2"/>
                </a:solidFill>
                <a:effectLst/>
                <a:latin typeface="Helvetica Neue"/>
                <a:hlinkClick r:id="rId6"/>
              </a:rPr>
              <a:t>Windows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的树莓派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1245" y="515605"/>
            <a:ext cx="7768800" cy="766800"/>
          </a:xfrm>
        </p:spPr>
        <p:txBody>
          <a:bodyPr>
            <a:normAutofit/>
          </a:bodyPr>
          <a:lstStyle/>
          <a:p>
            <a:r>
              <a:rPr lang="zh-CN" altLang="en-US" dirty="0"/>
              <a:t>树莓派能干什么？</a:t>
            </a:r>
            <a:endParaRPr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E07FE06-1246-87A6-5CCE-35BA9649E202}"/>
              </a:ext>
            </a:extLst>
          </p:cNvPr>
          <p:cNvSpPr txBox="1"/>
          <p:nvPr/>
        </p:nvSpPr>
        <p:spPr>
          <a:xfrm>
            <a:off x="701245" y="2019512"/>
            <a:ext cx="10541000" cy="167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搭建自己的博客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内网穿透、</a:t>
            </a:r>
            <a:r>
              <a:rPr lang="en-US" altLang="zh-CN" dirty="0"/>
              <a:t>P2P</a:t>
            </a:r>
            <a:r>
              <a:rPr lang="zh-CN" altLang="en-US" dirty="0"/>
              <a:t>服务器、</a:t>
            </a:r>
            <a:r>
              <a:rPr lang="en-US" altLang="zh-CN" dirty="0"/>
              <a:t>NAS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搭建</a:t>
            </a:r>
            <a:r>
              <a:rPr lang="en-US" altLang="zh-CN" dirty="0" err="1"/>
              <a:t>kubernetes</a:t>
            </a:r>
            <a:r>
              <a:rPr lang="zh-CN" altLang="en-US" dirty="0"/>
              <a:t>集群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D2626F5-DB3A-0B68-5D91-56526212DC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1801" y="1350947"/>
            <a:ext cx="4299585" cy="4299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41339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树莓派</a:t>
            </a:r>
            <a:r>
              <a:rPr lang="en-US" altLang="zh-CN" dirty="0"/>
              <a:t>&amp;</a:t>
            </a:r>
            <a:r>
              <a:rPr lang="zh-CN" altLang="en-US" dirty="0"/>
              <a:t>香橙派介绍</a:t>
            </a:r>
            <a:endParaRPr lang="en-US" altLang="zh-CN" dirty="0"/>
          </a:p>
        </p:txBody>
      </p:sp>
      <p:pic>
        <p:nvPicPr>
          <p:cNvPr id="1026" name="Picture 2" descr="Orange Pi 3 LTS 产品详细图">
            <a:extLst>
              <a:ext uri="{FF2B5EF4-FFF2-40B4-BE49-F238E27FC236}">
                <a16:creationId xmlns:a16="http://schemas.microsoft.com/office/drawing/2014/main" id="{424671FD-AD26-8668-9444-C33E2D769F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672" y="697925"/>
            <a:ext cx="8609702" cy="560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47768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NAT </a:t>
            </a:r>
            <a:r>
              <a:rPr lang="zh-CN" altLang="en-US"/>
              <a:t>工作原理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>
          <a:xfrm>
            <a:off x="459740" y="1400175"/>
            <a:ext cx="11426190" cy="1407160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/>
              <a:t>网络五元组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2485"/>
              <a:t>协议号，源</a:t>
            </a:r>
            <a:r>
              <a:rPr lang="en-US" altLang="zh-CN" sz="2485"/>
              <a:t>IP</a:t>
            </a:r>
            <a:r>
              <a:rPr lang="zh-CN" altLang="en-US" sz="2485"/>
              <a:t>，源端口，目的</a:t>
            </a:r>
            <a:r>
              <a:rPr lang="en-US" altLang="zh-CN" sz="2485"/>
              <a:t>IP</a:t>
            </a:r>
            <a:r>
              <a:rPr lang="zh-CN" altLang="en-US" sz="2485"/>
              <a:t>，目的端口</a:t>
            </a:r>
            <a:endParaRPr lang="en-US" altLang="zh-CN" sz="2800"/>
          </a:p>
          <a:p>
            <a:pPr>
              <a:buFont typeface="Arial" panose="020B0604020202020204" pitchFamily="34" charset="0"/>
            </a:pPr>
            <a:endParaRPr lang="zh-CN" altLang="en-US" sz="2800"/>
          </a:p>
        </p:txBody>
      </p:sp>
      <p:sp>
        <p:nvSpPr>
          <p:cNvPr id="23" name="矩形 22"/>
          <p:cNvSpPr/>
          <p:nvPr/>
        </p:nvSpPr>
        <p:spPr>
          <a:xfrm>
            <a:off x="321310" y="4356735"/>
            <a:ext cx="2469600" cy="367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10.34.85.101: 10001</a:t>
            </a: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2790825" y="4356735"/>
            <a:ext cx="2469600" cy="367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112.80.248.76:80</a:t>
            </a:r>
          </a:p>
        </p:txBody>
      </p:sp>
      <p:sp>
        <p:nvSpPr>
          <p:cNvPr id="25" name="矩形 24"/>
          <p:cNvSpPr/>
          <p:nvPr/>
        </p:nvSpPr>
        <p:spPr>
          <a:xfrm>
            <a:off x="6942455" y="4356735"/>
            <a:ext cx="2469600" cy="367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112.52.255.242:20001</a:t>
            </a:r>
          </a:p>
        </p:txBody>
      </p:sp>
      <p:sp>
        <p:nvSpPr>
          <p:cNvPr id="26" name="矩形 25"/>
          <p:cNvSpPr/>
          <p:nvPr/>
        </p:nvSpPr>
        <p:spPr>
          <a:xfrm>
            <a:off x="9410700" y="4356735"/>
            <a:ext cx="2469600" cy="367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112.80.248.76:80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2265045" y="3616960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chemeClr val="bg1">
                    <a:lumMod val="95000"/>
                  </a:schemeClr>
                </a:solidFill>
              </a:rPr>
              <a:t>内部会话表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308340" y="3616960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chemeClr val="bg1">
                    <a:lumMod val="95000"/>
                  </a:schemeClr>
                </a:solidFill>
              </a:rPr>
              <a:t>外部会话表</a:t>
            </a: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2781935" y="2367280"/>
            <a:ext cx="1445260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6600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目录</a:t>
            </a:r>
          </a:p>
        </p:txBody>
      </p:sp>
      <p:grpSp>
        <p:nvGrpSpPr>
          <p:cNvPr id="35" name="组合 34"/>
          <p:cNvGrpSpPr/>
          <p:nvPr/>
        </p:nvGrpSpPr>
        <p:grpSpPr>
          <a:xfrm>
            <a:off x="4754880" y="1481455"/>
            <a:ext cx="2368550" cy="829945"/>
            <a:chOff x="6763" y="3053"/>
            <a:chExt cx="3730" cy="1307"/>
          </a:xfrm>
        </p:grpSpPr>
        <p:sp>
          <p:nvSpPr>
            <p:cNvPr id="2" name="文本框 1"/>
            <p:cNvSpPr txBox="1"/>
            <p:nvPr/>
          </p:nvSpPr>
          <p:spPr>
            <a:xfrm>
              <a:off x="8123" y="3394"/>
              <a:ext cx="2370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2400" b="1">
                  <a:solidFill>
                    <a:schemeClr val="bg1"/>
                  </a:solidFill>
                </a:rPr>
                <a:t>NAT </a:t>
              </a:r>
              <a:r>
                <a:rPr lang="zh-CN" altLang="en-US" sz="2400" b="1">
                  <a:solidFill>
                    <a:schemeClr val="bg1"/>
                  </a:solidFill>
                </a:rPr>
                <a:t>基础</a:t>
              </a: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6763" y="3053"/>
              <a:ext cx="1414" cy="13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80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4754880" y="2495550"/>
            <a:ext cx="2894965" cy="829945"/>
            <a:chOff x="6763" y="4983"/>
            <a:chExt cx="4559" cy="1307"/>
          </a:xfrm>
        </p:grpSpPr>
        <p:sp>
          <p:nvSpPr>
            <p:cNvPr id="26" name="文本框 25"/>
            <p:cNvSpPr txBox="1"/>
            <p:nvPr/>
          </p:nvSpPr>
          <p:spPr>
            <a:xfrm>
              <a:off x="8123" y="5274"/>
              <a:ext cx="3199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2400" b="1">
                  <a:solidFill>
                    <a:schemeClr val="bg1"/>
                  </a:solidFill>
                </a:rPr>
                <a:t>目的地址</a:t>
              </a:r>
              <a:r>
                <a:rPr lang="en-US" altLang="zh-CN" sz="2400" b="1">
                  <a:solidFill>
                    <a:schemeClr val="bg1"/>
                  </a:solidFill>
                </a:rPr>
                <a:t>NAT</a:t>
              </a: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6763" y="4983"/>
              <a:ext cx="1414" cy="13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80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4754880" y="3509645"/>
            <a:ext cx="2608580" cy="829945"/>
            <a:chOff x="6788" y="6837"/>
            <a:chExt cx="4108" cy="1307"/>
          </a:xfrm>
        </p:grpSpPr>
        <p:sp>
          <p:nvSpPr>
            <p:cNvPr id="28" name="文本框 27"/>
            <p:cNvSpPr txBox="1"/>
            <p:nvPr/>
          </p:nvSpPr>
          <p:spPr>
            <a:xfrm>
              <a:off x="8178" y="7128"/>
              <a:ext cx="2718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2400" b="1">
                  <a:solidFill>
                    <a:schemeClr val="bg1"/>
                  </a:solidFill>
                </a:rPr>
                <a:t>源地址</a:t>
              </a:r>
              <a:r>
                <a:rPr lang="en-US" altLang="zh-CN" sz="2400" b="1">
                  <a:solidFill>
                    <a:schemeClr val="bg1"/>
                  </a:solidFill>
                </a:rPr>
                <a:t>NAT</a:t>
              </a: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6788" y="6837"/>
              <a:ext cx="1414" cy="13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80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4754880" y="4523740"/>
            <a:ext cx="2336800" cy="829945"/>
            <a:chOff x="6788" y="8589"/>
            <a:chExt cx="3680" cy="1307"/>
          </a:xfrm>
        </p:grpSpPr>
        <p:sp>
          <p:nvSpPr>
            <p:cNvPr id="30" name="文本框 29"/>
            <p:cNvSpPr txBox="1"/>
            <p:nvPr/>
          </p:nvSpPr>
          <p:spPr>
            <a:xfrm>
              <a:off x="8098" y="8880"/>
              <a:ext cx="2370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2400" b="1">
                  <a:solidFill>
                    <a:schemeClr val="bg1"/>
                  </a:solidFill>
                </a:rPr>
                <a:t> NAT</a:t>
              </a:r>
              <a:r>
                <a:rPr lang="zh-CN" altLang="en-US" sz="2400" b="1">
                  <a:solidFill>
                    <a:schemeClr val="bg1"/>
                  </a:solidFill>
                </a:rPr>
                <a:t>穿越</a:t>
              </a: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6788" y="8589"/>
              <a:ext cx="1414" cy="13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80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</a:p>
          </p:txBody>
        </p:sp>
      </p:grpSp>
      <p:sp>
        <p:nvSpPr>
          <p:cNvPr id="5" name="文本框 4"/>
          <p:cNvSpPr txBox="1"/>
          <p:nvPr/>
        </p:nvSpPr>
        <p:spPr>
          <a:xfrm rot="5400000">
            <a:off x="1780540" y="3194050"/>
            <a:ext cx="18821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>
                <a:solidFill>
                  <a:schemeClr val="tx1">
                    <a:lumMod val="50000"/>
                    <a:lumOff val="50000"/>
                  </a:schemeClr>
                </a:solidFill>
              </a:rPr>
              <a:t>CONTENTS</a:t>
            </a: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目的地址</a:t>
            </a:r>
            <a:r>
              <a:rPr lang="en-US" altLang="zh-CN"/>
              <a:t>NAT 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7270" y="2153285"/>
            <a:ext cx="1905000" cy="1905000"/>
          </a:xfrm>
          <a:prstGeom prst="rect">
            <a:avLst/>
          </a:prstGeom>
        </p:spPr>
      </p:pic>
      <p:pic>
        <p:nvPicPr>
          <p:cNvPr id="7" name="图片 6" descr="服务器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235" y="2052955"/>
            <a:ext cx="1687195" cy="1687195"/>
          </a:xfrm>
          <a:prstGeom prst="rect">
            <a:avLst/>
          </a:prstGeom>
        </p:spPr>
      </p:pic>
      <p:pic>
        <p:nvPicPr>
          <p:cNvPr id="9" name="图片 8" descr="计算机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87510" y="2502535"/>
            <a:ext cx="1294765" cy="123952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9082405" y="3808730"/>
            <a:ext cx="16433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>
                <a:solidFill>
                  <a:schemeClr val="bg1">
                    <a:lumMod val="95000"/>
                  </a:schemeClr>
                </a:solidFill>
              </a:rPr>
              <a:t>112.80.248.76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473710" y="3969385"/>
            <a:ext cx="1516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bg1">
                    <a:lumMod val="95000"/>
                  </a:schemeClr>
                </a:solidFill>
              </a:rPr>
              <a:t>10.34.85.101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3716020" y="3601085"/>
            <a:ext cx="1262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bg1">
                    <a:lumMod val="95000"/>
                  </a:schemeClr>
                </a:solidFill>
              </a:rPr>
              <a:t>10.34.85.1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6372860" y="3656330"/>
            <a:ext cx="1770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>
                <a:solidFill>
                  <a:schemeClr val="bg1">
                    <a:lumMod val="95000"/>
                  </a:schemeClr>
                </a:solidFill>
              </a:rPr>
              <a:t>121.52.255.242</a:t>
            </a:r>
          </a:p>
        </p:txBody>
      </p:sp>
      <p:cxnSp>
        <p:nvCxnSpPr>
          <p:cNvPr id="19" name="直接连接符 18"/>
          <p:cNvCxnSpPr/>
          <p:nvPr/>
        </p:nvCxnSpPr>
        <p:spPr>
          <a:xfrm>
            <a:off x="2098040" y="2992120"/>
            <a:ext cx="286258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endCxn id="9" idx="1"/>
          </p:cNvCxnSpPr>
          <p:nvPr/>
        </p:nvCxnSpPr>
        <p:spPr>
          <a:xfrm>
            <a:off x="6701790" y="3105785"/>
            <a:ext cx="2585720" cy="1651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321310" y="5027295"/>
            <a:ext cx="2469600" cy="367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112.80.248.76:20001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790825" y="5027295"/>
            <a:ext cx="2469600" cy="367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bg1">
                    <a:lumMod val="95000"/>
                  </a:schemeClr>
                </a:solidFill>
                <a:sym typeface="+mn-ea"/>
              </a:rPr>
              <a:t>10.34.85.101:8080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6942455" y="5027295"/>
            <a:ext cx="2469600" cy="367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112.80.248.76</a:t>
            </a:r>
            <a:r>
              <a:rPr lang="en-US" altLang="zh-CN"/>
              <a:t>:20001</a:t>
            </a:r>
          </a:p>
        </p:txBody>
      </p:sp>
      <p:sp>
        <p:nvSpPr>
          <p:cNvPr id="12" name="矩形 11"/>
          <p:cNvSpPr/>
          <p:nvPr/>
        </p:nvSpPr>
        <p:spPr>
          <a:xfrm>
            <a:off x="9410700" y="5027295"/>
            <a:ext cx="2469600" cy="367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121.52.255.242</a:t>
            </a:r>
            <a:r>
              <a:rPr lang="en-US" altLang="zh-CN"/>
              <a:t>:80</a:t>
            </a: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  <p:tag name="KSO_WM_SLIDE_MODEL_TYPE" val="cover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1179</Words>
  <Application>Microsoft Office PowerPoint</Application>
  <PresentationFormat>宽屏</PresentationFormat>
  <Paragraphs>231</Paragraphs>
  <Slides>36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3" baseType="lpstr">
      <vt:lpstr>Helvetica Neue</vt:lpstr>
      <vt:lpstr>思源黑体 CN Light</vt:lpstr>
      <vt:lpstr>微软雅黑</vt:lpstr>
      <vt:lpstr>Arial</vt:lpstr>
      <vt:lpstr>Calibri</vt:lpstr>
      <vt:lpstr>Wingdings</vt:lpstr>
      <vt:lpstr>Office 主题​​</vt:lpstr>
      <vt:lpstr>PowerPoint 演示文稿</vt:lpstr>
      <vt:lpstr>PowerPoint 演示文稿</vt:lpstr>
      <vt:lpstr>在开发的过程中总会遇到一些场景</vt:lpstr>
      <vt:lpstr>树莓派&amp;香橙派介绍</vt:lpstr>
      <vt:lpstr>树莓派能干什么？</vt:lpstr>
      <vt:lpstr>树莓派&amp;香橙派介绍</vt:lpstr>
      <vt:lpstr>NAT 工作原理</vt:lpstr>
      <vt:lpstr>PowerPoint 演示文稿</vt:lpstr>
      <vt:lpstr>目的地址NAT </vt:lpstr>
      <vt:lpstr>目的地址NAT 原理</vt:lpstr>
      <vt:lpstr>目的地址NAT增强(SLB)</vt:lpstr>
      <vt:lpstr>PowerPoint 演示文稿</vt:lpstr>
      <vt:lpstr>源地址NAT </vt:lpstr>
      <vt:lpstr>源地址NAT原理</vt:lpstr>
      <vt:lpstr>源地址NAT限制</vt:lpstr>
      <vt:lpstr>会话表</vt:lpstr>
      <vt:lpstr>PowerPoint 演示文稿</vt:lpstr>
      <vt:lpstr>NAT穿透原因</vt:lpstr>
      <vt:lpstr>NAT穿透一：ALG</vt:lpstr>
      <vt:lpstr>NAT ALG 限制</vt:lpstr>
      <vt:lpstr>NAT穿透二：STUN</vt:lpstr>
      <vt:lpstr>NAT类型-完全锥形</vt:lpstr>
      <vt:lpstr>NAT类型-IP受限锥形</vt:lpstr>
      <vt:lpstr>NAT类型-端口受限锥形</vt:lpstr>
      <vt:lpstr>NAT类型-对称形</vt:lpstr>
      <vt:lpstr>打洞条件-同NAT设备</vt:lpstr>
      <vt:lpstr>打洞条件-一端非NAT</vt:lpstr>
      <vt:lpstr>打洞条件-一端完全锥</vt:lpstr>
      <vt:lpstr>打洞条件-一端IP受限锥</vt:lpstr>
      <vt:lpstr>打洞条件-两端端口受限锥</vt:lpstr>
      <vt:lpstr>NAT探测-同NAT</vt:lpstr>
      <vt:lpstr>NAT探测-一端非NAT</vt:lpstr>
      <vt:lpstr>NAT探测-完全锥</vt:lpstr>
      <vt:lpstr>NAT探测-IP受限锥</vt:lpstr>
      <vt:lpstr>NAT探测-端口受限锥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梁峰源</dc:creator>
  <cp:lastModifiedBy>梁 峰源</cp:lastModifiedBy>
  <cp:revision>544</cp:revision>
  <dcterms:created xsi:type="dcterms:W3CDTF">2022-12-12T14:16:24Z</dcterms:created>
  <dcterms:modified xsi:type="dcterms:W3CDTF">2023-02-13T16:23:18Z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2052-4.6.1.7467</vt:lpwstr>
  </property>
  <property fmtid="{D5CDD505-2E9C-101B-9397-08002B2CF9AE}" pid="3" name="ICV">
    <vt:lpwstr>F85686FF00C2CC86B3120E631519A13C</vt:lpwstr>
  </property>
</Properties>
</file>