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86"/>
  </p:notesMasterIdLst>
  <p:handoutMasterIdLst>
    <p:handoutMasterId r:id="rId87"/>
  </p:handoutMasterIdLst>
  <p:sldIdLst>
    <p:sldId id="599" r:id="rId5"/>
    <p:sldId id="1291" r:id="rId6"/>
    <p:sldId id="1292" r:id="rId7"/>
    <p:sldId id="712" r:id="rId8"/>
    <p:sldId id="536" r:id="rId9"/>
    <p:sldId id="1241" r:id="rId10"/>
    <p:sldId id="907" r:id="rId11"/>
    <p:sldId id="1233" r:id="rId12"/>
    <p:sldId id="1154" r:id="rId13"/>
    <p:sldId id="1157" r:id="rId14"/>
    <p:sldId id="1156" r:id="rId15"/>
    <p:sldId id="1232" r:id="rId16"/>
    <p:sldId id="1245" r:id="rId17"/>
    <p:sldId id="1159" r:id="rId18"/>
    <p:sldId id="1235" r:id="rId19"/>
    <p:sldId id="601" r:id="rId20"/>
    <p:sldId id="1122" r:id="rId21"/>
    <p:sldId id="1246" r:id="rId22"/>
    <p:sldId id="1161" r:id="rId23"/>
    <p:sldId id="1237" r:id="rId24"/>
    <p:sldId id="1124" r:id="rId25"/>
    <p:sldId id="1247" r:id="rId26"/>
    <p:sldId id="1163" r:id="rId27"/>
    <p:sldId id="1239" r:id="rId28"/>
    <p:sldId id="1116" r:id="rId29"/>
    <p:sldId id="1248" r:id="rId30"/>
    <p:sldId id="1249" r:id="rId31"/>
    <p:sldId id="1253" r:id="rId32"/>
    <p:sldId id="1165" r:id="rId33"/>
    <p:sldId id="1255" r:id="rId34"/>
    <p:sldId id="1254" r:id="rId35"/>
    <p:sldId id="1256" r:id="rId36"/>
    <p:sldId id="1250" r:id="rId37"/>
    <p:sldId id="1251" r:id="rId38"/>
    <p:sldId id="1257" r:id="rId39"/>
    <p:sldId id="1167" r:id="rId40"/>
    <p:sldId id="1258" r:id="rId41"/>
    <p:sldId id="1259" r:id="rId42"/>
    <p:sldId id="1260" r:id="rId43"/>
    <p:sldId id="1261" r:id="rId44"/>
    <p:sldId id="1174" r:id="rId45"/>
    <p:sldId id="1262" r:id="rId46"/>
    <p:sldId id="1263" r:id="rId47"/>
    <p:sldId id="1264" r:id="rId48"/>
    <p:sldId id="1265" r:id="rId49"/>
    <p:sldId id="1266" r:id="rId50"/>
    <p:sldId id="1267" r:id="rId51"/>
    <p:sldId id="1176" r:id="rId52"/>
    <p:sldId id="1268" r:id="rId53"/>
    <p:sldId id="1269" r:id="rId54"/>
    <p:sldId id="1270" r:id="rId55"/>
    <p:sldId id="1271" r:id="rId56"/>
    <p:sldId id="1179" r:id="rId57"/>
    <p:sldId id="1272" r:id="rId58"/>
    <p:sldId id="1273" r:id="rId59"/>
    <p:sldId id="1274" r:id="rId60"/>
    <p:sldId id="1242" r:id="rId61"/>
    <p:sldId id="1136" r:id="rId62"/>
    <p:sldId id="1275" r:id="rId63"/>
    <p:sldId id="1137" r:id="rId64"/>
    <p:sldId id="1243" r:id="rId65"/>
    <p:sldId id="1182" r:id="rId66"/>
    <p:sldId id="1276" r:id="rId67"/>
    <p:sldId id="1277" r:id="rId68"/>
    <p:sldId id="1278" r:id="rId69"/>
    <p:sldId id="1279" r:id="rId70"/>
    <p:sldId id="1280" r:id="rId71"/>
    <p:sldId id="1281" r:id="rId72"/>
    <p:sldId id="1184" r:id="rId73"/>
    <p:sldId id="1282" r:id="rId74"/>
    <p:sldId id="1283" r:id="rId75"/>
    <p:sldId id="1284" r:id="rId76"/>
    <p:sldId id="1285" r:id="rId77"/>
    <p:sldId id="1244" r:id="rId78"/>
    <p:sldId id="1286" r:id="rId79"/>
    <p:sldId id="1287" r:id="rId80"/>
    <p:sldId id="1288" r:id="rId81"/>
    <p:sldId id="1289" r:id="rId82"/>
    <p:sldId id="1290" r:id="rId83"/>
    <p:sldId id="663" r:id="rId84"/>
    <p:sldId id="624" r:id="rId8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858585"/>
    <a:srgbClr val="595959"/>
    <a:srgbClr val="B3B3B3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5" autoAdjust="0"/>
    <p:restoredTop sz="94313" autoAdjust="0"/>
  </p:normalViewPr>
  <p:slideViewPr>
    <p:cSldViewPr>
      <p:cViewPr varScale="1">
        <p:scale>
          <a:sx n="111" d="100"/>
          <a:sy n="111" d="100"/>
        </p:scale>
        <p:origin x="96" y="115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3608" y="1275606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2202418"/>
            <a:ext cx="4007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人工智能发展需要具备哪些要素？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人工智能、机器学习、深度学习之间的关联？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84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2283718"/>
            <a:ext cx="81371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：要想学习到数据中的一般规律，必须使用一定规模的数据去训练。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：按照某一种规律去提取数据中有价值的信息，并作为算法中的重要参数保存。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kumimoji="1"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：算力的需求随着训练的数据规模呈指数级增长，充足的算力资源能够保证较高的开发效率。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27584" y="1660398"/>
            <a:ext cx="36004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人工智能发展需要具备哪些要素？</a:t>
            </a:r>
            <a:endParaRPr kumimoji="1"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9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452DF74E-307A-4999-BD6D-E99FB238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9273AD-0A88-4AC3-AB7F-E8E255002CCE}"/>
              </a:ext>
            </a:extLst>
          </p:cNvPr>
          <p:cNvSpPr txBox="1"/>
          <p:nvPr/>
        </p:nvSpPr>
        <p:spPr>
          <a:xfrm>
            <a:off x="805314" y="1316917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人工智能、机器学习、深度学习之间的关联？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7EC51-1532-4A60-AFC4-04EB25D9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" y="1650266"/>
            <a:ext cx="5134838" cy="3225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41E5F1-F0E7-48FD-A2AE-A502C976DE7B}"/>
              </a:ext>
            </a:extLst>
          </p:cNvPr>
          <p:cNvSpPr txBox="1"/>
          <p:nvPr/>
        </p:nvSpPr>
        <p:spPr>
          <a:xfrm>
            <a:off x="6066781" y="1851670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人工智能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：通过计算机科学的手段让机器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具有类似人类行为或决策的能力的统称。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482EE-B91E-4951-A068-20004ECE6816}"/>
              </a:ext>
            </a:extLst>
          </p:cNvPr>
          <p:cNvSpPr txBox="1"/>
          <p:nvPr/>
        </p:nvSpPr>
        <p:spPr>
          <a:xfrm>
            <a:off x="6066781" y="2573482"/>
            <a:ext cx="27430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机器学习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：是实现人工智能的途径，使用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数据或以往的经验来优化计算机性能，提升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机器的智能程度。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CE1FC-6E27-4F93-9FDC-E00F8049B5C5}"/>
              </a:ext>
            </a:extLst>
          </p:cNvPr>
          <p:cNvSpPr txBox="1"/>
          <p:nvPr/>
        </p:nvSpPr>
        <p:spPr>
          <a:xfrm>
            <a:off x="6071004" y="3579862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深度学习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：是机器学习研究领域中的一个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方向，学习样本数据的内在规律和表示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层次，让机器具有和人近似的分析、学习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和识别的能力。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2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7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了解人工智能的发展历程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549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人工智能是如何发展起来的</a:t>
            </a:r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4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102566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人工智能的起源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2202418"/>
            <a:ext cx="5186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图灵测试 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测试机器的智能化程度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达特茅斯会议 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初步确定人工智能的概念及能够解决的问题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4C972A-2828-4D50-BC8F-99334EBBB06C}"/>
              </a:ext>
            </a:extLst>
          </p:cNvPr>
          <p:cNvSpPr txBox="1"/>
          <p:nvPr/>
        </p:nvSpPr>
        <p:spPr>
          <a:xfrm>
            <a:off x="827584" y="1131590"/>
            <a:ext cx="7374135" cy="333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kumimoji="1"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人工智能发展的六个阶段</a:t>
            </a:r>
            <a:endParaRPr kumimoji="1" lang="en-US" altLang="zh-CN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>
                <a:solidFill>
                  <a:prstClr val="black"/>
                </a:solidFill>
                <a:latin typeface="Calibri"/>
                <a:ea typeface="黑体"/>
              </a:rPr>
              <a:t>  </a:t>
            </a:r>
            <a:endParaRPr kumimoji="1" lang="en-US" altLang="zh-CN" sz="1050">
              <a:solidFill>
                <a:prstClr val="black"/>
              </a:solidFill>
              <a:latin typeface="Calibri"/>
              <a:ea typeface="黑体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kumimoji="1" lang="zh-CN" altLang="en-US" sz="1050">
                <a:solidFill>
                  <a:prstClr val="black"/>
                </a:solidFill>
                <a:latin typeface="Calibri"/>
                <a:ea typeface="黑体"/>
              </a:rPr>
              <a:t> 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起步阶段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1952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年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IBM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公司的阿瑟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·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萨缪尔研制了一个西洋跳棋程序并下赢了自己。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反思阶段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期望过高，人工智能并没有给人类生活带来实质上的提升。</a:t>
            </a:r>
            <a:endParaRPr kumimoji="1"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应用发展期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将理论研究推向实际应用，并在多领域取得实质性的进展。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低迷发展期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诸多问题暴露，数据量少、数据提取困难、分布式存储等等。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稳步发展期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IBM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公司研发的深蓝超级计算机战胜了国际象棋世界冠军卡斯帕罗夫。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蓬勃发展期 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依托大数据、云计算、互联网、物联网等信息技术的快速发展，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人工智能技术迎来了爆发式增长和应用。</a:t>
            </a:r>
            <a:endParaRPr kumimoji="1"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9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6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了解人工智能的主要分支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4167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1121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课程介绍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2474" y="894462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课程分配：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1347614"/>
            <a:ext cx="4398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① 第</a:t>
            </a: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天：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人工智能相关概念介绍及开发环境的配置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② 第</a:t>
            </a: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 – 03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天：机器学习基础库的介绍以及使用</a:t>
            </a:r>
            <a:endParaRPr kumimoji="1"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第</a:t>
            </a:r>
            <a:r>
              <a:rPr kumimoji="1"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– 07</a:t>
            </a:r>
            <a:r>
              <a:rPr kumimoji="1"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天：机器学习经典算法原理介绍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66B9C28-C32B-48D3-A811-91C78C67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26336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就业方向：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BC55D6-D765-49DA-A384-23543180744F}"/>
              </a:ext>
            </a:extLst>
          </p:cNvPr>
          <p:cNvSpPr/>
          <p:nvPr/>
        </p:nvSpPr>
        <p:spPr>
          <a:xfrm>
            <a:off x="755576" y="3087802"/>
            <a:ext cx="2160240" cy="33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、机器学习开发工程师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31AD06-09DF-4017-8BE3-EEF06202CFA8}"/>
              </a:ext>
            </a:extLst>
          </p:cNvPr>
          <p:cNvSpPr/>
          <p:nvPr/>
        </p:nvSpPr>
        <p:spPr>
          <a:xfrm>
            <a:off x="765386" y="3756547"/>
            <a:ext cx="2160240" cy="36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、机器学习算法工程师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DC4FD3-C68C-45B6-B4AD-975723BDDB43}"/>
              </a:ext>
            </a:extLst>
          </p:cNvPr>
          <p:cNvSpPr/>
          <p:nvPr/>
        </p:nvSpPr>
        <p:spPr>
          <a:xfrm>
            <a:off x="761192" y="4477532"/>
            <a:ext cx="2160241" cy="3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、数据分析师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F921B-A01D-4AB1-A256-A4C6E43EF16E}"/>
              </a:ext>
            </a:extLst>
          </p:cNvPr>
          <p:cNvSpPr txBox="1"/>
          <p:nvPr/>
        </p:nvSpPr>
        <p:spPr>
          <a:xfrm>
            <a:off x="3558653" y="2995886"/>
            <a:ext cx="51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要求对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常见机器学习算法有一定的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了解，知道机器学习的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一般开发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C4A18C-0707-4FDF-8234-ED89639BDCD4}"/>
              </a:ext>
            </a:extLst>
          </p:cNvPr>
          <p:cNvSpPr txBox="1"/>
          <p:nvPr/>
        </p:nvSpPr>
        <p:spPr>
          <a:xfrm>
            <a:off x="3558653" y="3677624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要求熟悉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常见机器学习算法的实现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原理，能够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具体的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需求设计出合适的机器学习算法。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A0BA7-4373-45F6-9259-B8FFC06B3F9D}"/>
              </a:ext>
            </a:extLst>
          </p:cNvPr>
          <p:cNvSpPr txBox="1"/>
          <p:nvPr/>
        </p:nvSpPr>
        <p:spPr>
          <a:xfrm>
            <a:off x="3558653" y="4368244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知道常见的数据分析工具的使用，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对数据有一定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的敏锐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度，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快速的从数据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中找到数据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的发展趋势以及影响数据的因素。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34972EB-2523-4839-8CD6-D5D5DC712D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915816" y="3257496"/>
            <a:ext cx="64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BA9C5B-C50F-43E2-8A9E-27A440BE1FA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925626" y="3939234"/>
            <a:ext cx="63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02A0E8-B315-4F5B-814F-F027549B2FB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921433" y="4629854"/>
            <a:ext cx="6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人工智能有哪些主要分支？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2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DD26AF-72B0-DF40-8093-2B7A24C72062}"/>
              </a:ext>
            </a:extLst>
          </p:cNvPr>
          <p:cNvSpPr txBox="1"/>
          <p:nvPr/>
        </p:nvSpPr>
        <p:spPr>
          <a:xfrm>
            <a:off x="1458268" y="1563638"/>
            <a:ext cx="49139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主要分支介绍</a:t>
            </a:r>
            <a:endParaRPr kumimoji="1"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+mn-lt"/>
                <a:ea typeface="+mn-ea"/>
              </a:rPr>
              <a:t> 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计算机视觉（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Computer Vision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例：人脸识别、图像分类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自然语言处理（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例：语音识别、文本挖掘及分类、机器翻译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智能机器人（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Robotics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79889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1695708"/>
            <a:ext cx="2914580" cy="1752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</a:t>
            </a:r>
            <a:r>
              <a:rPr lang="zh-CN" altLang="en-US" sz="1400" dirty="0"/>
              <a:t>的定义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zh-CN" altLang="en-US" sz="1400" dirty="0"/>
              <a:t>机器学习的工作流程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知道数据集的划分及依据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知道特征工程的概念及常用方法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97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51620" y="2067694"/>
            <a:ext cx="73088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机器学习的工作流程是怎样的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4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283718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机器学习的定义？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机器学习的工作流程？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5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① 机器学习的定义？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D6A28-16B5-476C-B9D1-2C6EA2D2BE17}"/>
              </a:ext>
            </a:extLst>
          </p:cNvPr>
          <p:cNvSpPr txBox="1"/>
          <p:nvPr/>
        </p:nvSpPr>
        <p:spPr>
          <a:xfrm>
            <a:off x="1403648" y="4371950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+mn-lt"/>
                <a:ea typeface="+mn-ea"/>
              </a:rPr>
              <a:t>从数据中自动分析获得模型，并利用模型对未知数据进行预测。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FF430-23B3-4B93-8FB4-6B095B1F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9662"/>
            <a:ext cx="6192688" cy="25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4.3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机器学习的工作流程？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050CD-A5FE-4E57-90D2-6AF4267D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6" y="1779662"/>
            <a:ext cx="7581088" cy="29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125550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5976" y="2067694"/>
            <a:ext cx="273504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知道机器学习的具体开发流程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知道数据集的基本概念</a:t>
            </a:r>
            <a:endParaRPr lang="en-US" altLang="zh-CN" sz="1400"/>
          </a:p>
          <a:p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242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11212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课程介绍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42953"/>
            <a:ext cx="5167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系统的学习这门课程需要具备的前置知识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27F748-A04F-467B-9345-3378563A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12285"/>
            <a:ext cx="6948264" cy="30273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5F7728-7906-4420-BCCB-6E22FA86A44F}"/>
              </a:ext>
            </a:extLst>
          </p:cNvPr>
          <p:cNvSpPr txBox="1"/>
          <p:nvPr/>
        </p:nvSpPr>
        <p:spPr>
          <a:xfrm>
            <a:off x="914516" y="4455025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这些基础知识有助于大家后期学习并理解各种机器学习算法原理！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3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机器学习的具体开发流程是怎样的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283718"/>
            <a:ext cx="4243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机器学习的开发流程是怎样的？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数据集的特点及其划分依据？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③ 特征工程的概念？常用的方法有哪些？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226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机器学习的开发流程是怎样的？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4CB949-DF8C-4B83-A0B0-6065FF39C147}"/>
              </a:ext>
            </a:extLst>
          </p:cNvPr>
          <p:cNvSpPr/>
          <p:nvPr/>
        </p:nvSpPr>
        <p:spPr>
          <a:xfrm>
            <a:off x="1187624" y="199568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1</a:t>
            </a:r>
            <a:r>
              <a:rPr lang="zh-CN" altLang="en-US" sz="1600"/>
              <a:t>、获取数据</a:t>
            </a:r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A35138-D3FA-4797-95C6-F8756766B283}"/>
              </a:ext>
            </a:extLst>
          </p:cNvPr>
          <p:cNvSpPr/>
          <p:nvPr/>
        </p:nvSpPr>
        <p:spPr>
          <a:xfrm>
            <a:off x="4342308" y="1989390"/>
            <a:ext cx="282198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2</a:t>
            </a:r>
            <a:r>
              <a:rPr lang="zh-CN" altLang="en-US" sz="1600"/>
              <a:t>、数据的预处理（广义）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AB282E-EF82-4A66-8665-5E3C197BCF14}"/>
              </a:ext>
            </a:extLst>
          </p:cNvPr>
          <p:cNvSpPr/>
          <p:nvPr/>
        </p:nvSpPr>
        <p:spPr>
          <a:xfrm>
            <a:off x="1187624" y="3021365"/>
            <a:ext cx="61243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</a:t>
            </a:r>
            <a:r>
              <a:rPr lang="zh-CN" altLang="en-US" sz="1600"/>
              <a:t>、特征工程（非常重要，耗时、费力、对最终结果影响巨大！）</a:t>
            </a:r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A470F0-D11F-4643-B58A-B28E78268C6C}"/>
              </a:ext>
            </a:extLst>
          </p:cNvPr>
          <p:cNvSpPr/>
          <p:nvPr/>
        </p:nvSpPr>
        <p:spPr>
          <a:xfrm>
            <a:off x="1043608" y="405136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4</a:t>
            </a:r>
            <a:r>
              <a:rPr lang="zh-CN" altLang="en-US" sz="1600"/>
              <a:t>、算法模型的训练</a:t>
            </a:r>
            <a:endParaRPr lang="zh-CN" altLang="en-US" sz="1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213F15-CDC1-417B-B865-B19FBEBC2E9C}"/>
              </a:ext>
            </a:extLst>
          </p:cNvPr>
          <p:cNvSpPr/>
          <p:nvPr/>
        </p:nvSpPr>
        <p:spPr>
          <a:xfrm>
            <a:off x="5004050" y="405136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5</a:t>
            </a:r>
            <a:r>
              <a:rPr lang="zh-CN" altLang="en-US" sz="1600"/>
              <a:t>、算法模型的评估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EE42E0-0842-4F3D-A0DD-C2C6FBC775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59832" y="2241418"/>
            <a:ext cx="1282476" cy="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CC80B0A-FBEA-45E6-9D2A-E9414505FB7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059832" y="4303389"/>
            <a:ext cx="1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E7FE74A-18E1-4C8A-8B50-98437F07482C}"/>
              </a:ext>
            </a:extLst>
          </p:cNvPr>
          <p:cNvCxnSpPr>
            <a:stCxn id="11" idx="2"/>
          </p:cNvCxnSpPr>
          <p:nvPr/>
        </p:nvCxnSpPr>
        <p:spPr>
          <a:xfrm flipH="1">
            <a:off x="5753298" y="2493446"/>
            <a:ext cx="1" cy="52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7F77EB-799F-4D6B-A744-24208E2A54F7}"/>
              </a:ext>
            </a:extLst>
          </p:cNvPr>
          <p:cNvCxnSpPr>
            <a:endCxn id="13" idx="0"/>
          </p:cNvCxnSpPr>
          <p:nvPr/>
        </p:nvCxnSpPr>
        <p:spPr>
          <a:xfrm>
            <a:off x="2051720" y="3525421"/>
            <a:ext cx="0" cy="5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数据集的特点及其划分依据？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9BE12-C27E-4180-BACF-6475976A3CED}"/>
              </a:ext>
            </a:extLst>
          </p:cNvPr>
          <p:cNvSpPr txBox="1"/>
          <p:nvPr/>
        </p:nvSpPr>
        <p:spPr>
          <a:xfrm>
            <a:off x="1343813" y="17448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样本和特征：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75FB9F-3C28-4507-B6EC-E577F230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13" y="2101444"/>
            <a:ext cx="7044612" cy="19104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BFD39C-A115-4687-AFB2-FBFEB54F01E7}"/>
              </a:ext>
            </a:extLst>
          </p:cNvPr>
          <p:cNvSpPr txBox="1"/>
          <p:nvPr/>
        </p:nvSpPr>
        <p:spPr>
          <a:xfrm>
            <a:off x="1327018" y="4304942"/>
            <a:ext cx="7398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数据集的分割：按照比例将样本集中的所有样本分割成训练集和测试集（经验值：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3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5.3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506" y="1348835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数据集的特点及其划分依据？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9BE12-C27E-4180-BACF-6475976A3CED}"/>
              </a:ext>
            </a:extLst>
          </p:cNvPr>
          <p:cNvSpPr txBox="1"/>
          <p:nvPr/>
        </p:nvSpPr>
        <p:spPr>
          <a:xfrm>
            <a:off x="1343813" y="17448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特征值和目标值：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61F3C0-765C-47F0-8EF9-51D94B0E9C16}"/>
              </a:ext>
            </a:extLst>
          </p:cNvPr>
          <p:cNvSpPr/>
          <p:nvPr/>
        </p:nvSpPr>
        <p:spPr>
          <a:xfrm>
            <a:off x="1343813" y="2571750"/>
            <a:ext cx="2239860" cy="637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数据集的分类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4F1230-8548-4DA6-BF32-302CEBD641A6}"/>
              </a:ext>
            </a:extLst>
          </p:cNvPr>
          <p:cNvSpPr/>
          <p:nvPr/>
        </p:nvSpPr>
        <p:spPr>
          <a:xfrm>
            <a:off x="4707798" y="2036952"/>
            <a:ext cx="2617365" cy="637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有特征值、有目标值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4BF9D5-CC0A-445E-93AB-F82EF9439744}"/>
              </a:ext>
            </a:extLst>
          </p:cNvPr>
          <p:cNvSpPr/>
          <p:nvPr/>
        </p:nvSpPr>
        <p:spPr>
          <a:xfrm>
            <a:off x="4707797" y="3001687"/>
            <a:ext cx="2785147" cy="63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只有特征值、没有目标值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CD1C47-82EA-423B-AD52-B68A22AB2D22}"/>
              </a:ext>
            </a:extLst>
          </p:cNvPr>
          <p:cNvCxnSpPr>
            <a:endCxn id="11" idx="1"/>
          </p:cNvCxnSpPr>
          <p:nvPr/>
        </p:nvCxnSpPr>
        <p:spPr>
          <a:xfrm flipV="1">
            <a:off x="3583673" y="2355734"/>
            <a:ext cx="1124125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5ADB5AD-4003-4B12-89B8-45F9DE90D2A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3673" y="3135910"/>
            <a:ext cx="1124124" cy="18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7DDBEF-A8E1-47D0-9995-70BA00BCB798}"/>
              </a:ext>
            </a:extLst>
          </p:cNvPr>
          <p:cNvSpPr txBox="1"/>
          <p:nvPr/>
        </p:nvSpPr>
        <p:spPr>
          <a:xfrm>
            <a:off x="887719" y="3837950"/>
            <a:ext cx="741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特征值：是用来描述样本的一些变量（</a:t>
            </a:r>
            <a:r>
              <a:rPr lang="en-US" altLang="zh-CN" sz="1600" dirty="0"/>
              <a:t>variables</a:t>
            </a:r>
            <a:r>
              <a:rPr lang="zh-CN" altLang="en-US" sz="1600" dirty="0"/>
              <a:t>），也叫做维度（</a:t>
            </a:r>
            <a:r>
              <a:rPr lang="en-US" altLang="zh-CN" sz="1600" dirty="0"/>
              <a:t>dimensions</a:t>
            </a:r>
            <a:r>
              <a:rPr lang="zh-CN" altLang="en-US" sz="1600" dirty="0"/>
              <a:t>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AF74DB-ABCB-4BF5-AA39-8AD82142F549}"/>
              </a:ext>
            </a:extLst>
          </p:cNvPr>
          <p:cNvSpPr txBox="1"/>
          <p:nvPr/>
        </p:nvSpPr>
        <p:spPr>
          <a:xfrm>
            <a:off x="887719" y="4324550"/>
            <a:ext cx="805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目标值：用来定义样本的值是多少，或者样本是什么（分类），也叫做标签（</a:t>
            </a:r>
            <a:r>
              <a:rPr lang="en-US" altLang="zh-CN" sz="1600" dirty="0"/>
              <a:t>labels</a:t>
            </a:r>
            <a:r>
              <a:rPr lang="zh-CN" altLang="en-US" sz="16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538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2489072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211710"/>
            <a:ext cx="273504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知道常见算法的分类及其依据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9009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机器学习中有哪些常用算法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364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机器学习中常用的算法有哪些？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机器学习中的算法如何分类？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15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4011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6.3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38826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机器学习中常用的算法有哪些？如何分类？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2B51B5-BB45-4928-A395-C0A758871073}"/>
              </a:ext>
            </a:extLst>
          </p:cNvPr>
          <p:cNvSpPr/>
          <p:nvPr/>
        </p:nvSpPr>
        <p:spPr>
          <a:xfrm>
            <a:off x="681214" y="3145636"/>
            <a:ext cx="1646332" cy="43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常见算法分类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A48584-F5FA-491D-8EEE-B0B77BF0A879}"/>
              </a:ext>
            </a:extLst>
          </p:cNvPr>
          <p:cNvSpPr/>
          <p:nvPr/>
        </p:nvSpPr>
        <p:spPr>
          <a:xfrm>
            <a:off x="3594642" y="1907897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监督学习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B23E0D-243C-40EF-A05B-6510D3E26B28}"/>
              </a:ext>
            </a:extLst>
          </p:cNvPr>
          <p:cNvSpPr/>
          <p:nvPr/>
        </p:nvSpPr>
        <p:spPr>
          <a:xfrm>
            <a:off x="3594642" y="2621240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无监督学习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C75004-3931-4786-99DE-1549A29C6EFC}"/>
              </a:ext>
            </a:extLst>
          </p:cNvPr>
          <p:cNvSpPr/>
          <p:nvPr/>
        </p:nvSpPr>
        <p:spPr>
          <a:xfrm>
            <a:off x="3589171" y="3352788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半监督学习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4D98A4-CFC3-48BF-9164-D686BD88569E}"/>
              </a:ext>
            </a:extLst>
          </p:cNvPr>
          <p:cNvSpPr/>
          <p:nvPr/>
        </p:nvSpPr>
        <p:spPr>
          <a:xfrm>
            <a:off x="3597377" y="4165006"/>
            <a:ext cx="1920720" cy="3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强化学习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8D0E52-8FB2-41FE-B972-4EE67EE36F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327546" y="2089481"/>
            <a:ext cx="1267096" cy="127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72DD17-D056-41F2-9EF0-14C2BC419930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2327546" y="2802824"/>
            <a:ext cx="1267096" cy="55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D88361E-1D0A-44BF-96F3-C3B5266206F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2327546" y="3361267"/>
            <a:ext cx="1261625" cy="1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BB9C2F1-DC55-4EF5-9843-EB44FE87F36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2327546" y="3361267"/>
            <a:ext cx="1269831" cy="9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723CA4C-7DA5-49E8-ADF1-F5A67DC38A8E}"/>
              </a:ext>
            </a:extLst>
          </p:cNvPr>
          <p:cNvSpPr txBox="1"/>
          <p:nvPr/>
        </p:nvSpPr>
        <p:spPr>
          <a:xfrm>
            <a:off x="6428184" y="1644253"/>
            <a:ext cx="192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目标值连续：回归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1FEFEC-E262-4209-A027-4174804B1B00}"/>
              </a:ext>
            </a:extLst>
          </p:cNvPr>
          <p:cNvSpPr txBox="1"/>
          <p:nvPr/>
        </p:nvSpPr>
        <p:spPr>
          <a:xfrm>
            <a:off x="6428184" y="2045745"/>
            <a:ext cx="204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目标值离散：分类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540E9-F61D-44C6-A6BC-58F288AB74C0}"/>
              </a:ext>
            </a:extLst>
          </p:cNvPr>
          <p:cNvSpPr txBox="1"/>
          <p:nvPr/>
        </p:nvSpPr>
        <p:spPr>
          <a:xfrm>
            <a:off x="6395802" y="2526093"/>
            <a:ext cx="199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无目标值，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根据样本的特征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40FF36-9DC9-486B-A19A-C5BC491F7723}"/>
              </a:ext>
            </a:extLst>
          </p:cNvPr>
          <p:cNvSpPr txBox="1"/>
          <p:nvPr/>
        </p:nvSpPr>
        <p:spPr>
          <a:xfrm>
            <a:off x="6411144" y="3361267"/>
            <a:ext cx="22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只有部分样本有目标值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75892-0FED-4B7D-84D7-87B7D89BA907}"/>
              </a:ext>
            </a:extLst>
          </p:cNvPr>
          <p:cNvSpPr txBox="1"/>
          <p:nvPr/>
        </p:nvSpPr>
        <p:spPr>
          <a:xfrm>
            <a:off x="6411144" y="4411439"/>
            <a:ext cx="240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是得到能获得更多奖励的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一系列决策过程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4E928CA-7D4C-4C2C-B24B-546AA1F833E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15362" y="1801578"/>
            <a:ext cx="912822" cy="28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353CE8-B89D-451C-922C-DCC86A54C00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15362" y="2089481"/>
            <a:ext cx="927684" cy="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A0C3DB-609E-4BB0-92E3-D0A97E8E311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515362" y="2786221"/>
            <a:ext cx="873303" cy="1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85BCCF-1E5F-4A7C-A2C9-4A2535EABCC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09891" y="3512192"/>
            <a:ext cx="881719" cy="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B76F30-FDFB-4F31-93B4-5775FBC1F1D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518097" y="4346590"/>
            <a:ext cx="897030" cy="3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369E57B-4EB4-4F49-ACD7-4A936FF5964A}"/>
              </a:ext>
            </a:extLst>
          </p:cNvPr>
          <p:cNvSpPr txBox="1"/>
          <p:nvPr/>
        </p:nvSpPr>
        <p:spPr>
          <a:xfrm>
            <a:off x="6415127" y="3790495"/>
            <a:ext cx="185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输入动态的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数据，决策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回报函数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C6EF22-DE96-48DA-A6A7-9B3528A67077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5518097" y="4052105"/>
            <a:ext cx="897030" cy="29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/>
      <p:bldP spid="29" grpId="0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20754" y="1187743"/>
            <a:ext cx="4319588" cy="218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机器学习基础开发环境的安装（次重点）</a:t>
            </a:r>
            <a:endParaRPr lang="en-US" altLang="zh-CN" sz="1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简介（重点）</a:t>
            </a:r>
            <a:endParaRPr lang="e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1266455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14580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知道机器学习</a:t>
            </a:r>
            <a:r>
              <a:rPr lang="zh-CN" altLang="en-US" sz="1400" dirty="0"/>
              <a:t>中模型评估的方法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zh-CN" altLang="en-US" sz="1400" dirty="0"/>
              <a:t>过拟合、欠拟合发生的情况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81248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机器学习中有哪些模型评估的方法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3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666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机器学习中常用的模型评估的方法有哪些？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机器学习中的拟合问题产生的原因是什么？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1374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7.3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1221936"/>
            <a:ext cx="490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机器学习中常用的模型评估的方法有哪些？（分类模型）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187624" y="1868867"/>
            <a:ext cx="64831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）准确率：预测正确的样本占样本总数的比例。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）精确率：正确预测为正例的样本占全部预测为正例的比例。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）召回率：正确预测为正例的样本占全部为正例的样本的比例。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：主要用于评估模型的稳健性。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指标：主要用于二分类场景中样本不均衡情况下的模型评估。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1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7.3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1221936"/>
            <a:ext cx="490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机器学习中常用的模型评估的方法有哪些？（回归模型）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F8CC1C6-455D-4DDB-943B-8B3FD4572A54}"/>
              </a:ext>
            </a:extLst>
          </p:cNvPr>
          <p:cNvSpPr/>
          <p:nvPr/>
        </p:nvSpPr>
        <p:spPr>
          <a:xfrm>
            <a:off x="759470" y="2629703"/>
            <a:ext cx="1170821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32C2FBB-67A1-478F-9BBC-D165801E17EC}"/>
              </a:ext>
            </a:extLst>
          </p:cNvPr>
          <p:cNvSpPr/>
          <p:nvPr/>
        </p:nvSpPr>
        <p:spPr>
          <a:xfrm>
            <a:off x="4818508" y="2642587"/>
            <a:ext cx="1170821" cy="34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RAE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E4A4D9C-34B8-407D-810F-47BDD40B4D47}"/>
              </a:ext>
            </a:extLst>
          </p:cNvPr>
          <p:cNvSpPr/>
          <p:nvPr/>
        </p:nvSpPr>
        <p:spPr>
          <a:xfrm>
            <a:off x="723333" y="4170786"/>
            <a:ext cx="1283517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D6F6DE7-1B51-429E-B0EB-DE340E08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50" y="1654219"/>
            <a:ext cx="2335460" cy="79056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96A8B4D-B5AD-4362-B462-5BEF90FC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41" y="1584018"/>
            <a:ext cx="1920258" cy="100658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46D5511-1C14-4833-83CE-75933F468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850" y="3145168"/>
            <a:ext cx="1965006" cy="67185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9FC7E99-5C60-43DA-8916-8472A66AF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87" y="2922649"/>
            <a:ext cx="2031325" cy="100658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D8478C5-845A-48B0-81A8-C5A85003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32" y="4019524"/>
            <a:ext cx="2517087" cy="671856"/>
          </a:xfrm>
          <a:prstGeom prst="rect">
            <a:avLst/>
          </a:prstGeom>
        </p:spPr>
      </p:pic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89239AC0-9E62-4EDB-9858-524B51B8F3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6590" y="3069824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9B4919CD-45C5-40BB-8577-D8B39E0A84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5628" y="3060675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53882F-F4E1-4C7E-A281-9D5613730720}"/>
              </a:ext>
            </a:extLst>
          </p:cNvPr>
          <p:cNvCxnSpPr>
            <a:cxnSpLocks/>
            <a:stCxn id="40" idx="3"/>
            <a:endCxn id="40" idx="3"/>
          </p:cNvCxnSpPr>
          <p:nvPr/>
        </p:nvCxnSpPr>
        <p:spPr>
          <a:xfrm>
            <a:off x="2006850" y="43554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1BEEF96-735D-4D53-8C10-9B3FAF40782D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006850" y="4355453"/>
            <a:ext cx="105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867E766-067B-4DC7-8C9F-2EBAA676F8C4}"/>
              </a:ext>
            </a:extLst>
          </p:cNvPr>
          <p:cNvSpPr txBox="1"/>
          <p:nvPr/>
        </p:nvSpPr>
        <p:spPr>
          <a:xfrm>
            <a:off x="6223318" y="407163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：误差平方和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350AEFD-790F-4605-9C82-7CDF852E3C68}"/>
              </a:ext>
            </a:extLst>
          </p:cNvPr>
          <p:cNvSpPr txBox="1"/>
          <p:nvPr/>
        </p:nvSpPr>
        <p:spPr>
          <a:xfrm>
            <a:off x="6223318" y="4519379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：总平方和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7A20A6A-FA66-4C3E-85AE-8E1E39C3597C}"/>
              </a:ext>
            </a:extLst>
          </p:cNvPr>
          <p:cNvCxnSpPr/>
          <p:nvPr/>
        </p:nvCxnSpPr>
        <p:spPr>
          <a:xfrm>
            <a:off x="5660672" y="4227934"/>
            <a:ext cx="46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8518E24-81AE-45B7-B391-46DC2D023D2C}"/>
              </a:ext>
            </a:extLst>
          </p:cNvPr>
          <p:cNvCxnSpPr>
            <a:cxnSpLocks/>
          </p:cNvCxnSpPr>
          <p:nvPr/>
        </p:nvCxnSpPr>
        <p:spPr>
          <a:xfrm>
            <a:off x="5620405" y="4542909"/>
            <a:ext cx="460815" cy="16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05D885-66BF-4F94-817F-EB7DB68DCB7A}"/>
              </a:ext>
            </a:extLst>
          </p:cNvPr>
          <p:cNvSpPr/>
          <p:nvPr/>
        </p:nvSpPr>
        <p:spPr>
          <a:xfrm>
            <a:off x="829704" y="1854926"/>
            <a:ext cx="1030354" cy="38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RMSE: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4BF23F8-A147-43D0-B5E3-0EA762392E00}"/>
              </a:ext>
            </a:extLst>
          </p:cNvPr>
          <p:cNvSpPr/>
          <p:nvPr/>
        </p:nvSpPr>
        <p:spPr>
          <a:xfrm>
            <a:off x="4888742" y="1849431"/>
            <a:ext cx="1030354" cy="38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RSE: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138E32-566F-4A6C-BB71-938A718D37E6}"/>
              </a:ext>
            </a:extLst>
          </p:cNvPr>
          <p:cNvSpPr txBox="1"/>
          <p:nvPr/>
        </p:nvSpPr>
        <p:spPr>
          <a:xfrm>
            <a:off x="685938" y="4668680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结果越接近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表示算法模型拟合的效果越好。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2F6FA6A-F073-411D-A251-5C04A114212C}"/>
              </a:ext>
            </a:extLst>
          </p:cNvPr>
          <p:cNvSpPr/>
          <p:nvPr/>
        </p:nvSpPr>
        <p:spPr>
          <a:xfrm>
            <a:off x="759471" y="2629704"/>
            <a:ext cx="1170821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MAE</a:t>
            </a:r>
            <a:endParaRPr lang="zh-CN" altLang="en-US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86450295-A9FD-437A-AC8D-FA078E7C80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6591" y="3069825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FD96322-17F8-4C67-BFFE-4EDC05E260CB}"/>
              </a:ext>
            </a:extLst>
          </p:cNvPr>
          <p:cNvSpPr/>
          <p:nvPr/>
        </p:nvSpPr>
        <p:spPr>
          <a:xfrm>
            <a:off x="4818509" y="2642588"/>
            <a:ext cx="1170821" cy="34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RAE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50AE379-7241-46F1-B276-2B583A9402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5629" y="3060676"/>
            <a:ext cx="549554" cy="432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2" grpId="0"/>
      <p:bldP spid="53" grpId="0"/>
      <p:bldP spid="56" grpId="0" animBg="1"/>
      <p:bldP spid="57" grpId="0" animBg="1"/>
      <p:bldP spid="3" grpId="0"/>
      <p:bldP spid="24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7.3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501" y="1274187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机器学习中的拟合问题产生的原因是什么？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D541EC-24D4-4D2A-A066-D2D595E052DB}"/>
              </a:ext>
            </a:extLst>
          </p:cNvPr>
          <p:cNvSpPr/>
          <p:nvPr/>
        </p:nvSpPr>
        <p:spPr>
          <a:xfrm>
            <a:off x="1043609" y="1744475"/>
            <a:ext cx="2088232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欠拟合和</a:t>
            </a:r>
            <a:r>
              <a:rPr lang="zh-CN" altLang="en-US" sz="1600"/>
              <a:t>过拟合</a:t>
            </a:r>
            <a:r>
              <a:rPr lang="en-US" altLang="zh-CN" sz="1600"/>
              <a:t>: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2277DD-7B4B-4272-9C54-6E5D394E6810}"/>
              </a:ext>
            </a:extLst>
          </p:cNvPr>
          <p:cNvSpPr txBox="1"/>
          <p:nvPr/>
        </p:nvSpPr>
        <p:spPr>
          <a:xfrm>
            <a:off x="1133831" y="2411100"/>
            <a:ext cx="6750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欠拟合：模型学习到的特征较少，导致模型对未知数据的预测能力过低。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A7EB4-96C3-4C89-8BD6-B3E16290B944}"/>
              </a:ext>
            </a:extLst>
          </p:cNvPr>
          <p:cNvSpPr txBox="1"/>
          <p:nvPr/>
        </p:nvSpPr>
        <p:spPr>
          <a:xfrm>
            <a:off x="1140549" y="2994015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过拟合：模型学习到的特征较多（异常数据，噪声），导致模型对未知数据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预测能力同样过低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691A6-9C7D-4044-8B14-6F51AB91C53F}"/>
              </a:ext>
            </a:extLst>
          </p:cNvPr>
          <p:cNvSpPr/>
          <p:nvPr/>
        </p:nvSpPr>
        <p:spPr>
          <a:xfrm>
            <a:off x="1044323" y="3785404"/>
            <a:ext cx="69557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注意：欠拟合和过拟合都是针对对未知数据的预测（拟合）能力而言的。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8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2915389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3926" y="2259574"/>
            <a:ext cx="3135730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了解使用</a:t>
            </a:r>
            <a:r>
              <a:rPr lang="en-US" altLang="zh-CN" sz="1400"/>
              <a:t>azure</a:t>
            </a:r>
            <a:r>
              <a:rPr lang="zh-CN" altLang="en-US" sz="1400"/>
              <a:t>机器学习平台的目的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知道机器学习开发流程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3725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平台模拟机器学习开发流程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459601" cy="2181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了解人工智能的概念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机器学习的开发流程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知道机器学习开发环境的配置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熟练使用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2499742"/>
            <a:ext cx="4458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使用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Azure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机器学习平台的目的是什么？      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机器学习的一般开发流程是怎样的？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75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00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8.3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0104" y="2263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机器学习的一般开发流程是怎样的？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259632" y="2715766"/>
            <a:ext cx="1547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）获取数据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）数据的预处理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）特征工程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）算法模型训练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）算法模型评估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7AC30C-B16F-4D8C-B7D0-DF808DD9180A}"/>
              </a:ext>
            </a:extLst>
          </p:cNvPr>
          <p:cNvSpPr txBox="1"/>
          <p:nvPr/>
        </p:nvSpPr>
        <p:spPr>
          <a:xfrm>
            <a:off x="940104" y="1234377"/>
            <a:ext cx="392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使用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Azure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机器学习平台的目的是什么？      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61D743-D260-40B5-B1F6-F8708CC96AB7}"/>
              </a:ext>
            </a:extLst>
          </p:cNvPr>
          <p:cNvSpPr txBox="1"/>
          <p:nvPr/>
        </p:nvSpPr>
        <p:spPr>
          <a:xfrm>
            <a:off x="1163255" y="1711137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通过这样的应用平台让大家大致了解整个机器学习的开发流程。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87574"/>
            <a:ext cx="5112568" cy="323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机器学习概述及其开发流程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定义工作流程概述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机器学习工作流程各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步骤解释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机器学习平台实验演示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深度学习简介</a:t>
            </a:r>
          </a:p>
        </p:txBody>
      </p:sp>
    </p:spTree>
    <p:extLst>
      <p:ext uri="{BB962C8B-B14F-4D97-AF65-F5344CB8AC3E}">
        <p14:creationId xmlns:p14="http://schemas.microsoft.com/office/powerpoint/2010/main" val="984969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</a:t>
            </a:r>
            <a:r>
              <a:rPr lang="zh-CN" altLang="en-US" sz="1400" dirty="0"/>
              <a:t>什么是深度学习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89296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什么是深度学习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84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深度学习的概念？如何实现？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684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机器学习概述及其开发流程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9.3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深度学习的概念？如何实现？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239196" y="2412479"/>
            <a:ext cx="6665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）是机器学习研究领域中的一个方向，学习样本数据的内在规律和表示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层次，让机器具有和人近似的分析、学习和识别的能力。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）构造神经网络。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机器学习基础开发环境的安装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基础环境安装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19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45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知道如何配置机器学习的开发环境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66911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如何配置机器学习开发环境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076" y="1203598"/>
            <a:ext cx="43924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人工智能发展历程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主要分支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62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机器学习基础开发环境的安装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87574"/>
            <a:ext cx="374441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机器学习相关工具库的安装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执行如下命令：    </a:t>
            </a:r>
            <a:endParaRPr lang="en-US" altLang="zh-CN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pip 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-r 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</a:t>
            </a:r>
            <a:r>
              <a:rPr lang="en-US" altLang="zh-CN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</a:p>
          <a:p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requirements.txt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中包含的内容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系统）：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matplotlib==2.2.2</a:t>
            </a: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numpy==1.14.2</a:t>
            </a: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pandas==0.20.3</a:t>
            </a: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tables==3.4.2</a:t>
            </a:r>
          </a:p>
          <a:p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jupyter==1.0.0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8DED9-3A2F-48EE-B637-367A8F5D0163}"/>
              </a:ext>
            </a:extLst>
          </p:cNvPr>
          <p:cNvSpPr txBox="1"/>
          <p:nvPr/>
        </p:nvSpPr>
        <p:spPr>
          <a:xfrm>
            <a:off x="5004048" y="2531435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系统）：</a:t>
            </a: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matplotlib==3.0.2</a:t>
            </a: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numpy==1.15.2</a:t>
            </a: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pandas==0.23.4</a:t>
            </a: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tables==3.4.2</a:t>
            </a:r>
          </a:p>
          <a:p>
            <a:pPr lvl="0"/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jupyter==1.0.0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4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861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了解</a:t>
            </a:r>
            <a:r>
              <a:rPr lang="en-US" altLang="zh-CN" sz="1400"/>
              <a:t>Jupyter notebook</a:t>
            </a:r>
            <a:r>
              <a:rPr lang="zh-CN" altLang="en-US" sz="1400"/>
              <a:t>的功能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学会使用</a:t>
            </a:r>
            <a:r>
              <a:rPr lang="en-US" altLang="zh-CN" sz="1400"/>
              <a:t>Jupyter</a:t>
            </a:r>
            <a:r>
              <a:rPr lang="zh-CN" altLang="en-US" sz="1400"/>
              <a:t> </a:t>
            </a:r>
            <a:r>
              <a:rPr lang="en-US" altLang="zh-CN" sz="1400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1211986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如何使用？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7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33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的常用操作有哪些？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224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11.3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650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115616" y="2568011"/>
            <a:ext cx="7578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）是一款开源的交互式科学计算平台，功能类似于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ipython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（但是功能比它更丰富，例如数据可视化、代码的编写、排版与保存等），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可以在上面直接创建并运行并保存代码和结果。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）支持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三种语言（创建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的时候需要指定环境）。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）一般在初期数据探索、分析和试验阶段使用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去做非常便捷。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950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11.3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71350"/>
            <a:ext cx="354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的常用操作有哪些？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050307" y="1711643"/>
            <a:ext cx="5875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输入如下命令：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）在浏览器中开启的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并指定开发环境：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F42DAC-39C7-4046-B7FD-74A95418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8861"/>
            <a:ext cx="7308304" cy="21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950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11.3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71350"/>
            <a:ext cx="354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的常用操作有哪些？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043608" y="1711643"/>
            <a:ext cx="28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中的常用操作：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5EAF7-7822-4358-A38B-4D3CE023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5" y="2059902"/>
            <a:ext cx="7164288" cy="17359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A4873-4A0F-445D-92B7-54C11358A652}"/>
              </a:ext>
            </a:extLst>
          </p:cNvPr>
          <p:cNvSpPr txBox="1"/>
          <p:nvPr/>
        </p:nvSpPr>
        <p:spPr>
          <a:xfrm>
            <a:off x="1043608" y="4083918"/>
            <a:ext cx="7163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）常用快捷键操作：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，执行本单元代码，并跳转到下一个单元；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Ctrl+Enter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，执行本单元代码，留在本单元。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50252"/>
            <a:ext cx="43924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2372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8149" y="2198967"/>
            <a:ext cx="4274653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知道如何在</a:t>
            </a:r>
            <a:r>
              <a:rPr lang="en-US" altLang="zh-CN" sz="1400"/>
              <a:t>Jupyter notebook</a:t>
            </a:r>
            <a:r>
              <a:rPr lang="zh-CN" altLang="en-US" sz="1400"/>
              <a:t>中编写</a:t>
            </a:r>
            <a:r>
              <a:rPr lang="en-US" altLang="zh-CN" sz="1400"/>
              <a:t>Markdown</a:t>
            </a:r>
            <a:r>
              <a:rPr lang="zh-CN" altLang="en-US" sz="1400"/>
              <a:t>文本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知道如何给</a:t>
            </a:r>
            <a:r>
              <a:rPr lang="en-US" altLang="zh-CN" sz="1400"/>
              <a:t>Jupyter notebook</a:t>
            </a:r>
            <a:r>
              <a:rPr lang="zh-CN" altLang="en-US" sz="1400"/>
              <a:t>添加拓展功能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021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6628" y="1794528"/>
            <a:ext cx="4490332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了解人工智能在现实生活中的应用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知道人工智能发展必备三要素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知道人工智能和机器学习、深度学习三者之间的关系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139702"/>
            <a:ext cx="84969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中如何编辑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如何添加拓展功能？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0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5696" y="2427734"/>
            <a:ext cx="5194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中如何编辑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Markdown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中如何添加拓展功能？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502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5235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12.3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329523"/>
            <a:ext cx="4288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中如何编辑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Markdown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043608" y="1770722"/>
            <a:ext cx="6717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的语法编写好文本。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文本，在命令模式下输入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并运行单元即可。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）或者选中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文本，选中导航栏中的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并运行单元。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3AEA43-4D66-4A91-A0C2-6507CD32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4147"/>
            <a:ext cx="7452320" cy="15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4.Jupyter notebook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5235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12.3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246191"/>
            <a:ext cx="372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 notebook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中如何添加拓展功能？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023772" y="1605535"/>
            <a:ext cx="5831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）执行如下命令安装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jupyter_contrib_nbextensions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python -m pip install jupyter_contrib_nbextensions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拓展库：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jupyter contrib nbextension install --user --skip-running-check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服务，在导航栏中选中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Nbextensions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并勾选对应的拓展功能复选框：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5D5639-6237-4080-BEFA-FDDE2BF3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21417"/>
            <a:ext cx="6552728" cy="15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616130"/>
            <a:ext cx="4392488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527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31259" cy="89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/>
              <a:t> </a:t>
            </a:r>
            <a:r>
              <a:rPr lang="zh-CN" altLang="en-US" sz="1400"/>
              <a:t>知道</a:t>
            </a:r>
            <a:r>
              <a:rPr lang="en-US" altLang="zh-CN" sz="1400"/>
              <a:t>matplotlib</a:t>
            </a:r>
            <a:r>
              <a:rPr lang="zh-CN" altLang="en-US" sz="1400"/>
              <a:t>工具库的主要功能</a:t>
            </a:r>
            <a:endParaRPr lang="en-US" altLang="zh-CN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学会使用</a:t>
            </a:r>
            <a:r>
              <a:rPr lang="en-US" altLang="zh-CN" sz="1400"/>
              <a:t>matplotlib</a:t>
            </a:r>
            <a:r>
              <a:rPr lang="zh-CN" altLang="en-US" sz="1400"/>
              <a:t>绘制简单的折线图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45178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310140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？如何使用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它绘制折线图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2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24144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13.2 </a:t>
            </a:r>
            <a:r>
              <a:rPr lang="zh-CN" altLang="en-US" b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知识检测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698" y="2355726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如何使用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绘制简单的折线图？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81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8242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13.3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805857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899592" y="2566555"/>
            <a:ext cx="8120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）是一款开源的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工具库，专门用于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（专业的）及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（非专业）的图形绘制。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）它能够以渐进的、交互式的方式实现数据可视化。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）在机器学习中数据观察的初期使用较为广泛。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723846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13.3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答案解析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751" y="1093178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如何使用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绘制简单的折线图？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7DCFF8-B23B-4E1A-9540-877933B91B26}"/>
              </a:ext>
            </a:extLst>
          </p:cNvPr>
          <p:cNvSpPr txBox="1"/>
          <p:nvPr/>
        </p:nvSpPr>
        <p:spPr>
          <a:xfrm>
            <a:off x="1043608" y="1533471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? Y = 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plt.figure(figsize=(20, 8), dpi=80)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）显示图像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plt.show()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8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1995686"/>
            <a:ext cx="6762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什么是人工智能</a:t>
            </a:r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有哪些应用场景？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58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1363389" y="1673981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489" y="1666043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0" y="1995686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矩形 5"/>
          <p:cNvSpPr/>
          <p:nvPr/>
        </p:nvSpPr>
        <p:spPr>
          <a:xfrm>
            <a:off x="3779912" y="1309013"/>
            <a:ext cx="4817051" cy="21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了解人工智能的概念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掌握机器学习的开发流程	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知道机器学习开发环境的配置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熟练使用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绘制简单的折线图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7678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人工智能概述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3346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人工智能应用场景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48746-5712-6841-8839-BA296FCB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3" y="1347614"/>
            <a:ext cx="7344816" cy="2880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23435E-0506-43C4-9A34-425E5E31A65B}"/>
              </a:ext>
            </a:extLst>
          </p:cNvPr>
          <p:cNvSpPr txBox="1"/>
          <p:nvPr/>
        </p:nvSpPr>
        <p:spPr>
          <a:xfrm>
            <a:off x="1539171" y="4368131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Microsoft YaHei" panose="020B0503020204020204" pitchFamily="34" charset="-122"/>
              </a:rPr>
              <a:t>被广泛应用于网络</a:t>
            </a:r>
            <a:r>
              <a:rPr lang="zh-CN" altLang="en-US" sz="1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安全、电子商务、计算模拟、</a:t>
            </a:r>
            <a:r>
              <a:rPr lang="zh-CN" altLang="en-US" sz="1400">
                <a:latin typeface="微软雅黑" panose="020B0503020204020204" pitchFamily="34" charset="-122"/>
                <a:ea typeface="Microsoft YaHei" panose="020B0503020204020204" pitchFamily="34" charset="-122"/>
              </a:rPr>
              <a:t>社交网络等场景中。</a:t>
            </a:r>
            <a:endParaRPr kumimoji="1" lang="en-US" altLang="zh-CN" sz="1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9639</TotalTime>
  <Words>3102</Words>
  <Application>Microsoft Office PowerPoint</Application>
  <PresentationFormat>全屏显示(16:9)</PresentationFormat>
  <Paragraphs>533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黑体</vt:lpstr>
      <vt:lpstr>Microsoft YaHei</vt:lpstr>
      <vt:lpstr>Microsoft YaHei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1008</cp:revision>
  <dcterms:created xsi:type="dcterms:W3CDTF">2019-09-15T13:55:09Z</dcterms:created>
  <dcterms:modified xsi:type="dcterms:W3CDTF">2019-11-29T14:46:25Z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