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</p:sldMasterIdLst>
  <p:notesMasterIdLst>
    <p:notesMasterId r:id="rId113"/>
  </p:notesMasterIdLst>
  <p:handoutMasterIdLst>
    <p:handoutMasterId r:id="rId114"/>
  </p:handoutMasterIdLst>
  <p:sldIdLst>
    <p:sldId id="599" r:id="rId5"/>
    <p:sldId id="712" r:id="rId6"/>
    <p:sldId id="536" r:id="rId7"/>
    <p:sldId id="902" r:id="rId8"/>
    <p:sldId id="907" r:id="rId9"/>
    <p:sldId id="1310" r:id="rId10"/>
    <p:sldId id="1154" r:id="rId11"/>
    <p:sldId id="1311" r:id="rId12"/>
    <p:sldId id="1312" r:id="rId13"/>
    <p:sldId id="1189" r:id="rId14"/>
    <p:sldId id="1313" r:id="rId15"/>
    <p:sldId id="1314" r:id="rId16"/>
    <p:sldId id="1315" r:id="rId17"/>
    <p:sldId id="1317" r:id="rId18"/>
    <p:sldId id="1191" r:id="rId19"/>
    <p:sldId id="1318" r:id="rId20"/>
    <p:sldId id="1319" r:id="rId21"/>
    <p:sldId id="1320" r:id="rId22"/>
    <p:sldId id="1321" r:id="rId23"/>
    <p:sldId id="1193" r:id="rId24"/>
    <p:sldId id="1322" r:id="rId25"/>
    <p:sldId id="1323" r:id="rId26"/>
    <p:sldId id="1324" r:id="rId27"/>
    <p:sldId id="1325" r:id="rId28"/>
    <p:sldId id="1326" r:id="rId29"/>
    <p:sldId id="1195" r:id="rId30"/>
    <p:sldId id="1327" r:id="rId31"/>
    <p:sldId id="1328" r:id="rId32"/>
    <p:sldId id="1329" r:id="rId33"/>
    <p:sldId id="1333" r:id="rId34"/>
    <p:sldId id="1197" r:id="rId35"/>
    <p:sldId id="1198" r:id="rId36"/>
    <p:sldId id="1330" r:id="rId37"/>
    <p:sldId id="1331" r:id="rId38"/>
    <p:sldId id="1332" r:id="rId39"/>
    <p:sldId id="1334" r:id="rId40"/>
    <p:sldId id="1335" r:id="rId41"/>
    <p:sldId id="1203" r:id="rId42"/>
    <p:sldId id="1336" r:id="rId43"/>
    <p:sldId id="1337" r:id="rId44"/>
    <p:sldId id="1338" r:id="rId45"/>
    <p:sldId id="1339" r:id="rId46"/>
    <p:sldId id="1206" r:id="rId47"/>
    <p:sldId id="1340" r:id="rId48"/>
    <p:sldId id="1341" r:id="rId49"/>
    <p:sldId id="1342" r:id="rId50"/>
    <p:sldId id="1343" r:id="rId51"/>
    <p:sldId id="1209" r:id="rId52"/>
    <p:sldId id="1344" r:id="rId53"/>
    <p:sldId id="1345" r:id="rId54"/>
    <p:sldId id="1346" r:id="rId55"/>
    <p:sldId id="1367" r:id="rId56"/>
    <p:sldId id="1368" r:id="rId57"/>
    <p:sldId id="1369" r:id="rId58"/>
    <p:sldId id="1347" r:id="rId59"/>
    <p:sldId id="1212" r:id="rId60"/>
    <p:sldId id="1348" r:id="rId61"/>
    <p:sldId id="1349" r:id="rId62"/>
    <p:sldId id="1350" r:id="rId63"/>
    <p:sldId id="1351" r:id="rId64"/>
    <p:sldId id="1352" r:id="rId65"/>
    <p:sldId id="1218" r:id="rId66"/>
    <p:sldId id="1353" r:id="rId67"/>
    <p:sldId id="1354" r:id="rId68"/>
    <p:sldId id="1356" r:id="rId69"/>
    <p:sldId id="1355" r:id="rId70"/>
    <p:sldId id="1357" r:id="rId71"/>
    <p:sldId id="1224" r:id="rId72"/>
    <p:sldId id="1358" r:id="rId73"/>
    <p:sldId id="1359" r:id="rId74"/>
    <p:sldId id="1360" r:id="rId75"/>
    <p:sldId id="1361" r:id="rId76"/>
    <p:sldId id="1234" r:id="rId77"/>
    <p:sldId id="1362" r:id="rId78"/>
    <p:sldId id="1363" r:id="rId79"/>
    <p:sldId id="1364" r:id="rId80"/>
    <p:sldId id="1365" r:id="rId81"/>
    <p:sldId id="1366" r:id="rId82"/>
    <p:sldId id="1243" r:id="rId83"/>
    <p:sldId id="1244" r:id="rId84"/>
    <p:sldId id="1370" r:id="rId85"/>
    <p:sldId id="1371" r:id="rId86"/>
    <p:sldId id="1372" r:id="rId87"/>
    <p:sldId id="1373" r:id="rId88"/>
    <p:sldId id="1374" r:id="rId89"/>
    <p:sldId id="1250" r:id="rId90"/>
    <p:sldId id="1378" r:id="rId91"/>
    <p:sldId id="1375" r:id="rId92"/>
    <p:sldId id="1376" r:id="rId93"/>
    <p:sldId id="1383" r:id="rId94"/>
    <p:sldId id="1379" r:id="rId95"/>
    <p:sldId id="1252" r:id="rId96"/>
    <p:sldId id="1380" r:id="rId97"/>
    <p:sldId id="1381" r:id="rId98"/>
    <p:sldId id="1382" r:id="rId99"/>
    <p:sldId id="1377" r:id="rId100"/>
    <p:sldId id="1384" r:id="rId101"/>
    <p:sldId id="1255" r:id="rId102"/>
    <p:sldId id="1385" r:id="rId103"/>
    <p:sldId id="1386" r:id="rId104"/>
    <p:sldId id="1387" r:id="rId105"/>
    <p:sldId id="1388" r:id="rId106"/>
    <p:sldId id="1258" r:id="rId107"/>
    <p:sldId id="1389" r:id="rId108"/>
    <p:sldId id="1390" r:id="rId109"/>
    <p:sldId id="1391" r:id="rId110"/>
    <p:sldId id="663" r:id="rId111"/>
    <p:sldId id="624" r:id="rId1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0" autoAdjust="0"/>
    <p:restoredTop sz="94341"/>
  </p:normalViewPr>
  <p:slideViewPr>
    <p:cSldViewPr>
      <p:cViewPr varScale="1">
        <p:scale>
          <a:sx n="113" d="100"/>
          <a:sy n="113" d="100"/>
        </p:scale>
        <p:origin x="120" y="91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commentAuthors" Target="commentAuthor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ingyan.baidu.com/article/1709ad8095e1924634c4f03a.html" TargetMode="Externa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907066" y="2211280"/>
            <a:ext cx="5285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6459" y="2274254"/>
            <a:ext cx="341311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掌握给绘制的图形添加辅助显示的</a:t>
            </a:r>
            <a:r>
              <a:rPr lang="zh-CN" altLang="en-US" sz="1400" dirty="0"/>
              <a:t>功能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409920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4372" y="2787774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的常见索引操作有哪些？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6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87009" y="141962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的常见索引操作有哪些？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6AC0A-4C69-4B9A-8E5F-C9601FD83FFB}"/>
              </a:ext>
            </a:extLst>
          </p:cNvPr>
          <p:cNvSpPr txBox="1"/>
          <p:nvPr/>
        </p:nvSpPr>
        <p:spPr>
          <a:xfrm>
            <a:off x="1259632" y="1831053"/>
            <a:ext cx="7416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）修改行列索引：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不支持修改行列索引中的其中一个值，只能整体替换：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pd.DataFrame(data=None, index=new_index, columns=new_columns)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重置索引：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reset_index(drop=False)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开始的自然数作为新的行索引，原行索引变成数据的一列，列索引名为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如果参数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drop=True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，则原行索引会被删除。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）设置某一列数据为新索引：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set_index(keys, drop=True)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默认删掉原行索引，可以设置多列数据为新的索引（一般最多有两级索引，叫做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9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24524012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4319" y="2393702"/>
            <a:ext cx="3159711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</a:t>
            </a:r>
            <a:r>
              <a:rPr lang="en" altLang="zh-CN" sz="1400" dirty="0"/>
              <a:t>Pandas</a:t>
            </a:r>
            <a:r>
              <a:rPr lang="zh-CN" altLang="en-US" sz="1400" dirty="0"/>
              <a:t>的</a:t>
            </a:r>
            <a:r>
              <a:rPr lang="en" altLang="zh-CN" sz="1400" dirty="0" err="1"/>
              <a:t>MultiIndex</a:t>
            </a:r>
            <a:r>
              <a:rPr lang="zh-CN" altLang="en-US" sz="1400" dirty="0"/>
              <a:t>与</a:t>
            </a:r>
            <a:r>
              <a:rPr lang="en" altLang="zh-CN" sz="1400" dirty="0"/>
              <a:t>panel</a:t>
            </a:r>
            <a:r>
              <a:rPr lang="zh-CN" altLang="en-US" sz="1400" dirty="0"/>
              <a:t>结构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739989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MutiIndex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结构和</a:t>
            </a:r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96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1089" y="2703827"/>
            <a:ext cx="3419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MultiIndex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Panel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的异同点有哪些？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5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67020" y="1359760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MultiIndex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的异同点有哪些？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6AC0A-4C69-4B9A-8E5F-C9601FD83FFB}"/>
              </a:ext>
            </a:extLst>
          </p:cNvPr>
          <p:cNvSpPr txBox="1"/>
          <p:nvPr/>
        </p:nvSpPr>
        <p:spPr>
          <a:xfrm>
            <a:off x="1259632" y="1831052"/>
            <a:ext cx="74168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）相同点：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本质上都是用来描述包含行索引和列索引的三维结构的数据。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创建方式：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pd.MultiIndex.from_arrays(arrays, names)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pandas.Panel(data=None, items=None, major_axis=None, minor_axis=None)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数据的展示：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MultiIndex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的数据展示比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更加直观。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软件支持：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0.20.0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版本以后会弃用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6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矩形 5"/>
          <p:cNvSpPr/>
          <p:nvPr/>
        </p:nvSpPr>
        <p:spPr>
          <a:xfrm>
            <a:off x="3528242" y="1048159"/>
            <a:ext cx="4572000" cy="30471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绘制不同的图形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属性，形状、类型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实现数组的基本操作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知道创建符合特定规律的数组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的逻辑运算、统计运算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" altLang="zh-CN" sz="140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实现矩阵的乘法运算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两种结构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1481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如何给绘制的图形添加辅助显示的功能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绘制的图形有哪些常见的辅助显示功能？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6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68312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88458" y="1048290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绘制的图形有哪些常见的辅助显示功能？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529514" y="1474975"/>
            <a:ext cx="68589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）添加自定义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轴刻度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range(60)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x_ticks_label = ["11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".format(i) for i in x]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plt.xticks(x[::5], x_ticks_label[::5])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plt.yticks(y_ticks[::5])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注意：不能直接显示中文刻度，需要配置中文显示的配置文件，以及刻度替换方法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）添加网格线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plt.grid(True, linestyle='--', alpha=0.5)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）添加文本描述信息（图形标题，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轴标注）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plt.xlabel("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plt.ylabel("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plt.title("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中午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点之间的温度变化图示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fontsize=20)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）保存图像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plt.savefig(“test.png”)  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注意：此代码需要在调用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方法之前调用，否则无法保存图片</a:t>
            </a:r>
          </a:p>
        </p:txBody>
      </p:sp>
    </p:spTree>
    <p:extLst>
      <p:ext uri="{BB962C8B-B14F-4D97-AF65-F5344CB8AC3E}">
        <p14:creationId xmlns:p14="http://schemas.microsoft.com/office/powerpoint/2010/main" val="29120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</a:p>
        </p:txBody>
      </p:sp>
    </p:spTree>
    <p:extLst>
      <p:ext uri="{BB962C8B-B14F-4D97-AF65-F5344CB8AC3E}">
        <p14:creationId xmlns:p14="http://schemas.microsoft.com/office/powerpoint/2010/main" val="197657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6373" y="2275751"/>
            <a:ext cx="424346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知道如何在一个坐标系中多次</a:t>
            </a:r>
            <a:r>
              <a:rPr lang="en-US" altLang="zh-CN" sz="1400"/>
              <a:t>plot</a:t>
            </a:r>
            <a:r>
              <a:rPr lang="zh-CN" altLang="en-US" sz="1400"/>
              <a:t>绘制多个折线图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7044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1481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如何在一个坐标系中绘制多条折线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如何实现在一个坐标系中绘制多个折线图？如何区分？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7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366002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如何实现在一个坐标系中绘制多个折线图？如何区分？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619672" y="1923678"/>
            <a:ext cx="68589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）增加另外一个城市北京的温度数据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y_beijing = [random.uniform(1, 3) for i in x]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）多次使用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绘制多个折线图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y_shanghai)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y_beijing, color='r', linestyle='--’)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）区分不同的折线，添加图例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y_shanghai, label="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y_beijing, color='r', linestyle='--', label="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plt.legend(loc="best")</a:t>
            </a:r>
          </a:p>
        </p:txBody>
      </p:sp>
    </p:spTree>
    <p:extLst>
      <p:ext uri="{BB962C8B-B14F-4D97-AF65-F5344CB8AC3E}">
        <p14:creationId xmlns:p14="http://schemas.microsoft.com/office/powerpoint/2010/main" val="30875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</a:p>
        </p:txBody>
      </p:sp>
    </p:spTree>
    <p:extLst>
      <p:ext uri="{BB962C8B-B14F-4D97-AF65-F5344CB8AC3E}">
        <p14:creationId xmlns:p14="http://schemas.microsoft.com/office/powerpoint/2010/main" val="380189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759696"/>
            <a:ext cx="4319588" cy="1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完成其它图形的绘制（重点） 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andas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的介绍及其应用（重点）</a:t>
            </a:r>
            <a:endParaRPr lang="e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2274254"/>
            <a:ext cx="3592650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知道如何使用多个坐标系展示不同的图形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2990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3641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如何将多个不同的图形在多个坐标系中展示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如何实现在多个坐标系中展示多个不同的图形？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9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366002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如何实现在多个坐标系中展示多个不同的图形？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547664" y="2017873"/>
            <a:ext cx="65708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）准备数据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import matplotlib.pyplot as plt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range(60)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y_shanghai = [random.uniform(15, 18) for i in x]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y_beijing = [random.uniform(1, 5) for i in x]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）创建画布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fig, axes = plt.subplots(nrows=1, ncols=2, figsize=(20, 8), dpi=100)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）绘制图像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fr-F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axes[0].plot(x, y_shanghai, label="</a:t>
            </a:r>
            <a:r>
              <a:rPr lang="zh-CN" altLang="fr-FR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fr-F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768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284339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如何实现在多个坐标系中展示多个不同的图形？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475656" y="1650266"/>
            <a:ext cx="6570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）添加辅助显示功能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x_ticks_label = ["11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".format(i) for i in x]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y_ticks = range(40)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axes[0].set_xticks(x[::5])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axes[0].set_yticks(y_ticks[::5])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axes[0].set_xticklabels(x_ticks_label[::5])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axes[0].grid(True, linestyle="--", alpha=0.5)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axes[0].set_xlabel("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axes[0].set_ylabel("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axes[0].set_title("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--12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点某城市温度变化图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fontsize=20)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axes[0].legend(loc=0)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）保存并显示图像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plt.savefig("./test.png")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plt.show()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10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</a:p>
        </p:txBody>
      </p:sp>
    </p:spTree>
    <p:extLst>
      <p:ext uri="{BB962C8B-B14F-4D97-AF65-F5344CB8AC3E}">
        <p14:creationId xmlns:p14="http://schemas.microsoft.com/office/powerpoint/2010/main" val="314560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944" y="2316812"/>
            <a:ext cx="201689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</a:t>
            </a:r>
            <a:r>
              <a:rPr lang="zh-CN" altLang="en-US" sz="1400" dirty="0"/>
              <a:t>常见图形的绘制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4431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3641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有哪些常见的图形？如何绘制？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7784" y="2573185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如何绘制常见的图形？各自的应用场景如何？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88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06010" y="1296323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如何绘制常见的图形？各自的应用场景如何？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547664" y="1721227"/>
            <a:ext cx="65708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）折线图：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plt.plot()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应用场景：观察数据的变化趋势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）散点图：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plt.scatter()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应用场景：观察两两变量之间的分布规律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）柱状图：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plt.bar()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应用场景：数据统计、数量对比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）直方图：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plt.hist()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应用场景：数据统计、观察数据在连续区间上的分布状况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）饼图：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plt.pie()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应用场景：统计不同类别的数量占比情况</a:t>
            </a: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1802163"/>
            <a:ext cx="2954655" cy="1319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的常用绘图功能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库的基本使用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库的基本使用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06010" y="1296323"/>
            <a:ext cx="517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如何绘制常见的图形？各自的应用场景如何？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2483768" y="2355726"/>
            <a:ext cx="6570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）更多内容，请移步官网：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https://matplotlib.org/</a:t>
            </a: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8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73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3968" y="1768079"/>
            <a:ext cx="1904111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numpy</a:t>
            </a:r>
            <a:r>
              <a:rPr lang="zh-CN" altLang="en-US" sz="1400"/>
              <a:t>的用途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ndarray</a:t>
            </a:r>
            <a:r>
              <a:rPr lang="zh-CN" altLang="en-US" sz="1400"/>
              <a:t>是什么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ndarray</a:t>
            </a:r>
            <a:r>
              <a:rPr lang="zh-CN" altLang="en-US" sz="1400"/>
              <a:t>的优点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9839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的主要用途是什么？</a:t>
            </a:r>
            <a:endParaRPr lang="en-US" altLang="zh-CN" sz="32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4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776" y="2571750"/>
            <a:ext cx="46426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的主要用途是什么？基本数据结构是怎样的？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kumimoji="1"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kumimoji="1"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在科学计算上有哪些优势？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0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36600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的主要用途是什么？基本数据结构是怎样的？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475656" y="2283718"/>
            <a:ext cx="6570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）是一个开源的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科学计算库，主要用于快速处理任意维度的数组。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）它支持常见的数组和矩阵操作。对于相同的数值计算任务，使用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比直 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要更加简洁和高效。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）内部使用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对象来处理多维数组，该对象是一个快速而灵活的大数据容 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维数组）。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2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36600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在科学计算上有哪些优势？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475656" y="2283718"/>
            <a:ext cx="6570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）内存块风格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连续存储，寻址更快；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）支持并行化运算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）底层使用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语言实现，且没有了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的限制，执行效率更高。</a:t>
            </a: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94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4800" y="2328862"/>
            <a:ext cx="2179828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掌握</a:t>
            </a:r>
            <a:r>
              <a:rPr lang="en-US" altLang="zh-CN" sz="1400" err="1"/>
              <a:t>ndarray</a:t>
            </a:r>
            <a:r>
              <a:rPr lang="zh-CN" altLang="en-US" sz="1400"/>
              <a:t>的常用属性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75613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的常见操作有哪些</a:t>
            </a:r>
            <a:r>
              <a:rPr lang="zh-CN" altLang="en-US" sz="32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8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0849" y="2703827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Ndarray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有哪些常用的属性？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36600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有哪些常用的属性？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547664" y="2139702"/>
            <a:ext cx="65708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ndarray.shape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：使用元组表示的数组在各个维度上的元素个数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ndarray.ndim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：数组的维数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ndarray.size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：数组中的元素数量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ndarray.itemsize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：数组中每个元素的所占空间的大小（字节）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ndarray.dtype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：数组中元素的类型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1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48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342039"/>
            <a:ext cx="3601371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掌握使用</a:t>
            </a:r>
            <a:r>
              <a:rPr lang="en-US" altLang="zh-CN" sz="1400"/>
              <a:t>numpy</a:t>
            </a:r>
            <a:r>
              <a:rPr lang="zh-CN" altLang="en-US" sz="1400"/>
              <a:t>创建常见形式数组的操作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8435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如何创建符合某种规律的数组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0849" y="2703827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使用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如何创建特定的数组？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4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209973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如何创建特定的数组？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043607" y="1548125"/>
            <a:ext cx="72052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）生成只包含元素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或元素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np.ones(shape, dtype)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np.zeros(shape, dtype)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）从已有数组生成：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np.array(object)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：将类数组对象转换成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，如果转换之前就是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，会将元数据拷贝一份。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np.asarray(object)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：将类数组对象转换成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，如果转换之前就是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，不会发生拷贝，直接引用原数组。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）生成固定范围的数组：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np.linspace (start, stop, num, endpoint)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：生成等间隔数组（类似于等差数列）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np.logspace(start, stop, num)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：生成等比数列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np.arange(start,stop, step, dtype)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：生成等间隔数组（不包含终点，半闭半开区间）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19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2380155"/>
            <a:ext cx="3062762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掌握如何使用</a:t>
            </a:r>
            <a:r>
              <a:rPr lang="en-US" altLang="zh-CN" sz="1400"/>
              <a:t>numpy</a:t>
            </a:r>
            <a:r>
              <a:rPr lang="zh-CN" altLang="en-US" sz="1400" dirty="0"/>
              <a:t>创建随机数组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81690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如何创建随机数组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5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3561" y="2292754"/>
            <a:ext cx="470994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掌握绘制某个城市在某个时间区间内的温度变化折线图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0849" y="2703827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使用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如何创建随机数组？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7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209973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如何创建随机数组？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115616" y="1658158"/>
            <a:ext cx="72052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）生成符合均匀分布的数组：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np.random.rand(shape)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范围内指定形状的数组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np.random.randint(low, high=None, size=None)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：生成指定范围及形状的数组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np.random.uniform(low=0.0, high=1.0, size=None)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：生成指定范围及形状的数组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）生成符合正态分布的数组：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np.random.randn()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：生成指定形状符合标准正态分布（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μ=0, σ=1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np.random.standard_normal(size=None)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：生成指定形状的符合正态分布的数组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it-IT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np.random.normal(loc=0.0, scale=1.0, size=None)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：生成指定形状及指定参数的正态分布数组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0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知识拓展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15616" y="127845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均匀分布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574BAA-5790-4153-8120-2E39B3A2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03" y="1447734"/>
            <a:ext cx="2238375" cy="100965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E896E0-88F1-4C7D-9753-052A01EEE44A}"/>
              </a:ext>
            </a:extLst>
          </p:cNvPr>
          <p:cNvSpPr/>
          <p:nvPr/>
        </p:nvSpPr>
        <p:spPr>
          <a:xfrm>
            <a:off x="1259632" y="1803562"/>
            <a:ext cx="2660133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均匀分布的概率密度函数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E726E33-4BE6-48A9-B701-C93288A35403}"/>
              </a:ext>
            </a:extLst>
          </p:cNvPr>
          <p:cNvSpPr/>
          <p:nvPr/>
        </p:nvSpPr>
        <p:spPr>
          <a:xfrm>
            <a:off x="4001416" y="1859254"/>
            <a:ext cx="816836" cy="257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0D6BC3-E3B3-44DE-AA89-6C2F08C14C07}"/>
              </a:ext>
            </a:extLst>
          </p:cNvPr>
          <p:cNvSpPr txBox="1"/>
          <p:nvPr/>
        </p:nvSpPr>
        <p:spPr>
          <a:xfrm>
            <a:off x="895109" y="2383944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在相同长度间隔上的分布概率是等可能的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3E8B5B-0F2F-4292-8ECD-7B8A870D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22498"/>
            <a:ext cx="3955857" cy="22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4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知识拓展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057277" y="1396669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正态分布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E5E2627-0492-4D2B-A086-1BC7E39E4209}"/>
              </a:ext>
            </a:extLst>
          </p:cNvPr>
          <p:cNvSpPr/>
          <p:nvPr/>
        </p:nvSpPr>
        <p:spPr>
          <a:xfrm>
            <a:off x="1030232" y="1886672"/>
            <a:ext cx="2843868" cy="562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正态分布的两个重要参数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728333-63C3-425E-BBBB-42B4CD64EDEE}"/>
              </a:ext>
            </a:extLst>
          </p:cNvPr>
          <p:cNvSpPr txBox="1"/>
          <p:nvPr/>
        </p:nvSpPr>
        <p:spPr>
          <a:xfrm>
            <a:off x="4572000" y="1990106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：样本的平均值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B7AED9-39F1-491B-BFFB-027047B61971}"/>
              </a:ext>
            </a:extLst>
          </p:cNvPr>
          <p:cNvSpPr txBox="1"/>
          <p:nvPr/>
        </p:nvSpPr>
        <p:spPr>
          <a:xfrm>
            <a:off x="1574309" y="304232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：样本的标准差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67568F-F4FC-4B91-A23A-EC730576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71750"/>
            <a:ext cx="2592278" cy="936104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3DC41D07-A184-4F0C-9663-F60C555E4938}"/>
              </a:ext>
            </a:extLst>
          </p:cNvPr>
          <p:cNvSpPr/>
          <p:nvPr/>
        </p:nvSpPr>
        <p:spPr>
          <a:xfrm>
            <a:off x="3406211" y="3061622"/>
            <a:ext cx="1216404" cy="29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DFA0CF-98AC-4467-9AF7-8C8E681EEC6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874100" y="2159383"/>
            <a:ext cx="697900" cy="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26B5E2-FC19-41E2-B239-6C31067F7A74}"/>
              </a:ext>
            </a:extLst>
          </p:cNvPr>
          <p:cNvCxnSpPr>
            <a:stCxn id="12" idx="2"/>
          </p:cNvCxnSpPr>
          <p:nvPr/>
        </p:nvCxnSpPr>
        <p:spPr>
          <a:xfrm>
            <a:off x="2452166" y="2448734"/>
            <a:ext cx="0" cy="57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AD824-D116-42A0-BF2C-131F358C4859}"/>
              </a:ext>
            </a:extLst>
          </p:cNvPr>
          <p:cNvSpPr txBox="1"/>
          <p:nvPr/>
        </p:nvSpPr>
        <p:spPr>
          <a:xfrm>
            <a:off x="1030232" y="3663662"/>
            <a:ext cx="40607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、算数平均值衡量样本的平均水平所处的位置。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、正态分布的样本算数平均值和众数是相等的。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、样本的标准差（方差）衡量样本的离散程度。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632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5109" y="840641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知识拓展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043608" y="124854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正态分布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D231AFA-625D-483F-9A96-4E4F2A9C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3" y="2215590"/>
            <a:ext cx="6171781" cy="2828039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3D5D49A-4D27-4644-B31A-6FCA262289F2}"/>
              </a:ext>
            </a:extLst>
          </p:cNvPr>
          <p:cNvSpPr/>
          <p:nvPr/>
        </p:nvSpPr>
        <p:spPr>
          <a:xfrm>
            <a:off x="870889" y="1669569"/>
            <a:ext cx="2273325" cy="35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正态分布的概率密度函数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C83EEA6-FBD8-4C77-A935-4948C4A4F434}"/>
              </a:ext>
            </a:extLst>
          </p:cNvPr>
          <p:cNvSpPr/>
          <p:nvPr/>
        </p:nvSpPr>
        <p:spPr>
          <a:xfrm>
            <a:off x="3275856" y="1743681"/>
            <a:ext cx="816836" cy="201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BDBD6E5-49BF-4D02-82BF-00609E7F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4" y="1446827"/>
            <a:ext cx="2587609" cy="7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9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747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5936" y="2378551"/>
            <a:ext cx="201689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掌握数组的基本操作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59279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中的数组有哪些基本操作？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69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776" y="2283718"/>
            <a:ext cx="31101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如何对数组进行切片和索引操作？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如何修改数组的形状？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③ 如何修改数组中元素的类型？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④ 如何实现对数组中的元素去重？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1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85032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如何对数组进行切片和索引操作？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115616" y="2298506"/>
            <a:ext cx="720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直接使用数组切片的形式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a[start: end, start: end]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a[num, num, num]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对数组进行切片和索引，与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类似，从第一个维度开始依次截取数据。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D05FD3-AB17-47F3-9609-8BC8490EF0C9}"/>
              </a:ext>
            </a:extLst>
          </p:cNvPr>
          <p:cNvSpPr txBox="1"/>
          <p:nvPr/>
        </p:nvSpPr>
        <p:spPr>
          <a:xfrm>
            <a:off x="897730" y="2931357"/>
            <a:ext cx="250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如何修改数组的形状？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C64322-21B2-4B7D-9FDE-E5585D47FF62}"/>
              </a:ext>
            </a:extLst>
          </p:cNvPr>
          <p:cNvSpPr txBox="1"/>
          <p:nvPr/>
        </p:nvSpPr>
        <p:spPr>
          <a:xfrm>
            <a:off x="1115616" y="3340861"/>
            <a:ext cx="7205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ndarray.reshape([d1, d2, …, dn])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：不改变原始数组的形状，但元素个数保持不变。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ndarray.resize([d1, d2, …, dn])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：改变原始数组的形状，元素个数保持不变。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：不改变原始数组的形状，生成的新数组是由原始数组行列互换而得。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3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68295" y="2310140"/>
            <a:ext cx="71481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如何绘制城市某个时间区间的温度变化图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5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95109" y="185032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 如何修改数组中元素的类型？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115616" y="2298506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ndarray.astype(dtype)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D05FD3-AB17-47F3-9609-8BC8490EF0C9}"/>
              </a:ext>
            </a:extLst>
          </p:cNvPr>
          <p:cNvSpPr txBox="1"/>
          <p:nvPr/>
        </p:nvSpPr>
        <p:spPr>
          <a:xfrm>
            <a:off x="897730" y="2931357"/>
            <a:ext cx="332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如何实现对数组中的元素去重？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C64322-21B2-4B7D-9FDE-E5585D47FF62}"/>
              </a:ext>
            </a:extLst>
          </p:cNvPr>
          <p:cNvSpPr txBox="1"/>
          <p:nvPr/>
        </p:nvSpPr>
        <p:spPr>
          <a:xfrm>
            <a:off x="1187624" y="3441096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np.unique(ndarray)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：先将原始数组压缩成一维数组，再对所有元素去重。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0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38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7372" y="2166928"/>
            <a:ext cx="2735044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知道如何使用数组的逻辑运算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知道如何使用数组的统计运算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9344317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的常见逻辑运算和统计运算有哪些？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53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3808" y="2552535"/>
            <a:ext cx="30492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ndarray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有哪些常见的逻辑运算？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ndarray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有哪些常见的统计运算？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4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403648" y="195995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有哪些常见的逻辑运算？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2123728" y="2649458"/>
            <a:ext cx="7205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）数组元素值的判断：简单判断、判断并赋值等。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）通用判断：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np.all(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np.any(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）三元运算：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np.where(condition, num1, num2)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1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D05FD3-AB17-47F3-9609-8BC8490EF0C9}"/>
              </a:ext>
            </a:extLst>
          </p:cNvPr>
          <p:cNvSpPr txBox="1"/>
          <p:nvPr/>
        </p:nvSpPr>
        <p:spPr>
          <a:xfrm>
            <a:off x="935487" y="1995686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有哪些常见的统计运算？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C64322-21B2-4B7D-9FDE-E5585D47FF62}"/>
              </a:ext>
            </a:extLst>
          </p:cNvPr>
          <p:cNvSpPr txBox="1"/>
          <p:nvPr/>
        </p:nvSpPr>
        <p:spPr>
          <a:xfrm>
            <a:off x="1043608" y="3003798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np.min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np.max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np.mean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np.var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np.std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np.median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np.argmax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np.argmin</a:t>
            </a:r>
          </a:p>
        </p:txBody>
      </p:sp>
    </p:spTree>
    <p:extLst>
      <p:ext uri="{BB962C8B-B14F-4D97-AF65-F5344CB8AC3E}">
        <p14:creationId xmlns:p14="http://schemas.microsoft.com/office/powerpoint/2010/main" val="40684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99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2328862"/>
            <a:ext cx="233589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知道数组运算</a:t>
            </a:r>
            <a:r>
              <a:rPr lang="zh-CN" altLang="en-US" sz="1400" dirty="0"/>
              <a:t>的广播机制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43554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数组运算需要满足什么样的前提条件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绘制图形的一般步骤是怎样的？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848" y="2643758"/>
            <a:ext cx="2392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什么是数组的广播机制？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4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5552" y="1160815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331640" y="1751248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什么是数组的广播机制？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403648" y="2436139"/>
            <a:ext cx="72052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将需要进行算术运算的两个数组的维度按照后缘维度（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trailing dimension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，即从末尾开始算起的维度）一一对齐：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对应维度元素个数相等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对应维度其中一方元素个数为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以上条件满足其一即可进行数组间的算术运算。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8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843558"/>
            <a:ext cx="4319588" cy="36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数组，固定范围数组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数组的基本操作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数组间运算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矩阵复习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424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9225" y="1779662"/>
            <a:ext cx="3621441" cy="1752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知道什么是矩阵和向量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知道矩阵的加法</a:t>
            </a:r>
            <a:r>
              <a:rPr lang="zh-CN" altLang="en-US" sz="1400"/>
              <a:t>、乘法运算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知道矩阵的逆和转置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应用</a:t>
            </a:r>
            <a:r>
              <a:rPr lang="en-US" altLang="zh-CN" sz="1400" dirty="0" err="1"/>
              <a:t>np.matmul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np.dot</a:t>
            </a:r>
            <a:r>
              <a:rPr lang="zh-CN" altLang="en-US" sz="1400"/>
              <a:t>实现矩阵乘法运算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59835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矩阵如何进行运算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24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848" y="2643758"/>
            <a:ext cx="3289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常见的矩阵运算形式有哪些？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如何实现求矩阵的逆和矩阵的转置？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331640" y="138806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常见的矩阵运算形式有哪些？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763687" y="1800870"/>
            <a:ext cx="720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）矩阵与矩阵之间的加法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 （仅限于行数和列数相等的矩阵）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1F9098-63D7-491D-8FFB-D0FCB14D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03" y="2154978"/>
            <a:ext cx="2752725" cy="990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972445-9AC0-418D-BC29-16D7721A11C6}"/>
              </a:ext>
            </a:extLst>
          </p:cNvPr>
          <p:cNvSpPr txBox="1"/>
          <p:nvPr/>
        </p:nvSpPr>
        <p:spPr>
          <a:xfrm>
            <a:off x="1763687" y="3145578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矩阵与标量之间的乘法：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C5A000-82F3-4E06-A41F-2F3642A1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03" y="3651870"/>
            <a:ext cx="2190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331640" y="1388067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常见的矩阵运算形式有哪些？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475656" y="1798709"/>
            <a:ext cx="720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）矩阵与矩阵（向量）之间的乘法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 （仅限于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(M, N) × (N, L) = (M, L)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的情形）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972445-9AC0-418D-BC29-16D7721A11C6}"/>
              </a:ext>
            </a:extLst>
          </p:cNvPr>
          <p:cNvSpPr txBox="1"/>
          <p:nvPr/>
        </p:nvSpPr>
        <p:spPr>
          <a:xfrm>
            <a:off x="1475656" y="3404355"/>
            <a:ext cx="399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矩阵乘法的性质：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(AB)C = A(BC)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4145D5-19BD-452F-A182-9D833E95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15" y="2167848"/>
            <a:ext cx="2066925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4B1F04-DBB3-44B9-AC2F-2E5889A54AA9}"/>
              </a:ext>
            </a:extLst>
          </p:cNvPr>
          <p:cNvSpPr txBox="1"/>
          <p:nvPr/>
        </p:nvSpPr>
        <p:spPr>
          <a:xfrm>
            <a:off x="1475656" y="3880350"/>
            <a:ext cx="5282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矩阵乘法：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np.matmul(A, B)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np.dot(A, B)</a:t>
            </a:r>
          </a:p>
        </p:txBody>
      </p:sp>
    </p:spTree>
    <p:extLst>
      <p:ext uri="{BB962C8B-B14F-4D97-AF65-F5344CB8AC3E}">
        <p14:creationId xmlns:p14="http://schemas.microsoft.com/office/powerpoint/2010/main" val="13655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Numpy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87624" y="1291098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如何实现求矩阵的逆和矩阵的转置？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619672" y="1678344"/>
            <a:ext cx="720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）单位矩阵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：对角线上的元素全为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，其它位置全为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的矩阵。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972445-9AC0-418D-BC29-16D7721A11C6}"/>
              </a:ext>
            </a:extLst>
          </p:cNvPr>
          <p:cNvSpPr txBox="1"/>
          <p:nvPr/>
        </p:nvSpPr>
        <p:spPr>
          <a:xfrm>
            <a:off x="1619672" y="2058046"/>
            <a:ext cx="6766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逆矩阵：若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AB = BA = 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，则矩阵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与矩阵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互为逆矩阵。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a)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暴力计算：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A* / |A|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b)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矩阵的初等变换；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）求解多元方程。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详细求解过程：</a:t>
            </a:r>
            <a:r>
              <a:rPr lang="en-US" altLang="zh-CN" sz="1400">
                <a:hlinkClick r:id="rId2"/>
              </a:rPr>
              <a:t>https://jingyan.baidu.com/article/1709ad8095e1924634c4f03a.html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C2F78E-33E3-4479-BAB6-CD55F95748E0}"/>
              </a:ext>
            </a:extLst>
          </p:cNvPr>
          <p:cNvSpPr txBox="1"/>
          <p:nvPr/>
        </p:nvSpPr>
        <p:spPr>
          <a:xfrm>
            <a:off x="1619672" y="2852641"/>
            <a:ext cx="4133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）矩阵的转置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ndarray.T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，将行与列进行互换。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若：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 = B</a:t>
            </a:r>
            <a:r>
              <a:rPr lang="en-US" altLang="zh-CN" sz="14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B</a:t>
            </a:r>
            <a:r>
              <a:rPr lang="en-US" altLang="zh-CN" sz="1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ji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13A99F-766E-4D7B-9328-3E3C2C7C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21" y="3591305"/>
            <a:ext cx="5269591" cy="13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29620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r>
              <a:rPr lang="zh-CN" altLang="en-US" sz="2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完成其它图形的绘制</a:t>
            </a:r>
            <a:endParaRPr lang="zh-CN" altLang="en-US" sz="2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931805" y="149112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绘制图形的一般步骤是怎样的？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B05023-5FEC-4BE8-A887-B4DCA5E97E4F}"/>
              </a:ext>
            </a:extLst>
          </p:cNvPr>
          <p:cNvSpPr txBox="1"/>
          <p:nvPr/>
        </p:nvSpPr>
        <p:spPr>
          <a:xfrm>
            <a:off x="1533997" y="1856820"/>
            <a:ext cx="5760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）准备数据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import matplotlib.pyplot as plt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x = range(60)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y_shanghai = [random.uniform(15, 18) for i in x]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的数据要一一对应，不能出现一边多一边少的情况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）创建画布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plt.figure(figsize=(20, 8), dpi=80)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）绘制图像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plt.plot(x, y_shanghai)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）显示图像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plt.show()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5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9225" y="1924050"/>
            <a:ext cx="2472856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了解什么是</a:t>
            </a:r>
            <a:r>
              <a:rPr lang="en-US" altLang="zh-CN" sz="1400" dirty="0"/>
              <a:t>pandas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了解</a:t>
            </a:r>
            <a:r>
              <a:rPr lang="en-US" altLang="zh-CN" sz="1400" dirty="0" err="1"/>
              <a:t>numpy</a:t>
            </a:r>
            <a:r>
              <a:rPr lang="zh-CN" altLang="en-US" sz="1400" dirty="0"/>
              <a:t>与</a:t>
            </a:r>
            <a:r>
              <a:rPr lang="en-US" altLang="zh-CN" sz="1400" dirty="0"/>
              <a:t>pandas</a:t>
            </a:r>
            <a:r>
              <a:rPr lang="zh-CN" altLang="en-US" sz="1400" dirty="0"/>
              <a:t>的不同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知道使用</a:t>
            </a:r>
            <a:r>
              <a:rPr lang="en-US" altLang="zh-CN" sz="1400" dirty="0"/>
              <a:t>pandas</a:t>
            </a:r>
            <a:r>
              <a:rPr lang="zh-CN" altLang="en-US" sz="1400" dirty="0"/>
              <a:t>的优势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7548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的概念以及用途是怎样的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1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848" y="2643758"/>
            <a:ext cx="2294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的来历？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的优势有哪些？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017371" y="2042433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的来历？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017371" y="2931790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是开源的数据挖掘库，底层封装了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，多用于对数据的处理。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 = panel data analysis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（一开始被广泛应用在金融领域）</a:t>
            </a:r>
          </a:p>
        </p:txBody>
      </p:sp>
    </p:spTree>
    <p:extLst>
      <p:ext uri="{BB962C8B-B14F-4D97-AF65-F5344CB8AC3E}">
        <p14:creationId xmlns:p14="http://schemas.microsoft.com/office/powerpoint/2010/main" val="35030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87624" y="1761425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的优势有哪些？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547664" y="2557759"/>
            <a:ext cx="741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）增强图表可读性（行列索引名称的引入）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）便捷的数据处理能力（异常值、缺失值、数据离散化和数据聚合等）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）读取文件方便（大部分文件格式的数据都能使用它读取出来）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）封装了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的便捷的画图功能和高效的数据计算</a:t>
            </a:r>
          </a:p>
        </p:txBody>
      </p:sp>
    </p:spTree>
    <p:extLst>
      <p:ext uri="{BB962C8B-B14F-4D97-AF65-F5344CB8AC3E}">
        <p14:creationId xmlns:p14="http://schemas.microsoft.com/office/powerpoint/2010/main" val="353890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36325322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502" y="2268977"/>
            <a:ext cx="2250937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 dirty="0"/>
              <a:t>pandas</a:t>
            </a:r>
            <a:r>
              <a:rPr lang="zh-CN" altLang="en-US" sz="1400" dirty="0"/>
              <a:t>的</a:t>
            </a:r>
            <a:r>
              <a:rPr lang="en-US" altLang="zh-CN" sz="1400" dirty="0"/>
              <a:t>series</a:t>
            </a:r>
            <a:r>
              <a:rPr lang="zh-CN" altLang="en-US" sz="1400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544535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85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044" y="2427734"/>
            <a:ext cx="29548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结构是怎样的？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如何创建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③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有哪些属性？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9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87009" y="141962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3834533" y="2859782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本质：只包含行索引名称的一维数组结构。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601B16-10D8-423F-BB74-A1772891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7" y="1950776"/>
            <a:ext cx="2001833" cy="2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322337"/>
            <a:ext cx="511256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完成其它图形的绘制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实现基础绘图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绘图辅助功能完善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某城市温度变换图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在一个坐标系下绘制多个图像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在多个坐标系下绘制多个图像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常见图形绘制</a:t>
            </a:r>
          </a:p>
        </p:txBody>
      </p:sp>
    </p:spTree>
    <p:extLst>
      <p:ext uri="{BB962C8B-B14F-4D97-AF65-F5344CB8AC3E}">
        <p14:creationId xmlns:p14="http://schemas.microsoft.com/office/powerpoint/2010/main" val="3690005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87624" y="141670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如何创建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403648" y="194493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pd.Series(data=None, index=None, dtype=None)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如果没有传入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参数，使用默认的从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开始的自然数为行索引名称。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5A4B85-556B-49A0-B805-EAD6789B1F1F}"/>
              </a:ext>
            </a:extLst>
          </p:cNvPr>
          <p:cNvSpPr txBox="1"/>
          <p:nvPr/>
        </p:nvSpPr>
        <p:spPr>
          <a:xfrm>
            <a:off x="1204784" y="304969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 series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有哪些属性？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E95B2D-BC5B-4BC6-9961-6F5B4CE199F5}"/>
              </a:ext>
            </a:extLst>
          </p:cNvPr>
          <p:cNvSpPr txBox="1"/>
          <p:nvPr/>
        </p:nvSpPr>
        <p:spPr>
          <a:xfrm>
            <a:off x="1331640" y="3608703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Dataframe.values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8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26294563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7372" y="2268977"/>
            <a:ext cx="2582245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</a:t>
            </a:r>
            <a:r>
              <a:rPr lang="en-US" altLang="zh-CN" sz="1400" dirty="0"/>
              <a:t>pandas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dataframe</a:t>
            </a:r>
            <a:r>
              <a:rPr lang="zh-CN" altLang="en-US" sz="1400" dirty="0"/>
              <a:t>结构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932877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263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044" y="2427734"/>
            <a:ext cx="33491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①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结构是怎样的？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② 如何创建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③ 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有哪些属性？</a:t>
            </a:r>
            <a:endParaRPr lang="en-US" altLang="zh-CN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54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887009" y="141962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结构是怎样的？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4699432" y="2787774"/>
            <a:ext cx="332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本质：包含行索引名称和列索引名称的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二维数据结构。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50B2B-8221-471B-BD74-42126362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62" y="1848092"/>
            <a:ext cx="3516238" cy="30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6241" y="857690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EA495D-E5C8-44B9-9178-53B38CE54F14}"/>
              </a:ext>
            </a:extLst>
          </p:cNvPr>
          <p:cNvSpPr txBox="1"/>
          <p:nvPr/>
        </p:nvSpPr>
        <p:spPr>
          <a:xfrm>
            <a:off x="1187624" y="1416701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如何创建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2853A1-45C2-488F-B748-2C4CEB2F409A}"/>
              </a:ext>
            </a:extLst>
          </p:cNvPr>
          <p:cNvSpPr txBox="1"/>
          <p:nvPr/>
        </p:nvSpPr>
        <p:spPr>
          <a:xfrm>
            <a:off x="1403648" y="194493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pd.DataFrame(data=None, index=None, columns=None)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如果没有传入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参数，使用默认的从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开始的自然数为索引名称。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5A4B85-556B-49A0-B805-EAD6789B1F1F}"/>
              </a:ext>
            </a:extLst>
          </p:cNvPr>
          <p:cNvSpPr txBox="1"/>
          <p:nvPr/>
        </p:nvSpPr>
        <p:spPr>
          <a:xfrm>
            <a:off x="1204784" y="3049692"/>
            <a:ext cx="538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③ 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有哪些属性？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E95B2D-BC5B-4BC6-9961-6F5B4CE199F5}"/>
              </a:ext>
            </a:extLst>
          </p:cNvPr>
          <p:cNvSpPr txBox="1"/>
          <p:nvPr/>
        </p:nvSpPr>
        <p:spPr>
          <a:xfrm>
            <a:off x="1331640" y="360870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Dataframe.index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Dataframe.values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Dataframe.columns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Dataframe.shape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Dataframe.head()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Dataframe.tail()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it-IT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2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19872" y="1203598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-series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-DataFrame1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-DataFrame2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multiindex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39956614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4" y="2320924"/>
            <a:ext cx="3659463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掌握</a:t>
            </a:r>
            <a:r>
              <a:rPr lang="en-US" altLang="zh-CN" sz="1400" dirty="0"/>
              <a:t>pandas</a:t>
            </a:r>
            <a:r>
              <a:rPr lang="zh-CN" altLang="en-US" sz="1400"/>
              <a:t>的</a:t>
            </a:r>
            <a:r>
              <a:rPr lang="en-US" altLang="zh-CN" sz="1400"/>
              <a:t>dataframe</a:t>
            </a:r>
            <a:r>
              <a:rPr lang="zh-CN" altLang="en-US" sz="1400"/>
              <a:t>的索引和切片操作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548843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的介绍及其应用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283718"/>
            <a:ext cx="7560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如何进行索引操作</a:t>
            </a:r>
            <a:r>
              <a:rPr lang="zh-CN" altLang="en-US" sz="28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9002</TotalTime>
  <Words>4953</Words>
  <Application>Microsoft Office PowerPoint</Application>
  <PresentationFormat>全屏显示(16:9)</PresentationFormat>
  <Paragraphs>722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108</vt:i4>
      </vt:variant>
    </vt:vector>
  </HeadingPairs>
  <TitlesOfParts>
    <vt:vector size="119" baseType="lpstr">
      <vt:lpstr>黑体</vt:lpstr>
      <vt:lpstr>Microsoft YaHei</vt:lpstr>
      <vt:lpstr>Microsoft YaHei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fan yangjun</cp:lastModifiedBy>
  <cp:revision>1045</cp:revision>
  <dcterms:created xsi:type="dcterms:W3CDTF">2019-09-15T13:55:09Z</dcterms:created>
  <dcterms:modified xsi:type="dcterms:W3CDTF">2019-11-30T17:13:30Z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