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3" r:id="rId3"/>
    <p:sldMasterId id="2147483656" r:id="rId4"/>
  </p:sldMasterIdLst>
  <p:notesMasterIdLst>
    <p:notesMasterId r:id="rId80"/>
  </p:notesMasterIdLst>
  <p:handoutMasterIdLst>
    <p:handoutMasterId r:id="rId81"/>
  </p:handoutMasterIdLst>
  <p:sldIdLst>
    <p:sldId id="599" r:id="rId5"/>
    <p:sldId id="712" r:id="rId6"/>
    <p:sldId id="536" r:id="rId7"/>
    <p:sldId id="902" r:id="rId8"/>
    <p:sldId id="907" r:id="rId9"/>
    <p:sldId id="1380" r:id="rId10"/>
    <p:sldId id="1381" r:id="rId11"/>
    <p:sldId id="1382" r:id="rId12"/>
    <p:sldId id="1383" r:id="rId13"/>
    <p:sldId id="1268" r:id="rId14"/>
    <p:sldId id="1384" r:id="rId15"/>
    <p:sldId id="1385" r:id="rId16"/>
    <p:sldId id="1386" r:id="rId17"/>
    <p:sldId id="1387" r:id="rId18"/>
    <p:sldId id="1270" r:id="rId19"/>
    <p:sldId id="1388" r:id="rId20"/>
    <p:sldId id="1389" r:id="rId21"/>
    <p:sldId id="1390" r:id="rId22"/>
    <p:sldId id="1391" r:id="rId23"/>
    <p:sldId id="1272" r:id="rId24"/>
    <p:sldId id="1392" r:id="rId25"/>
    <p:sldId id="1393" r:id="rId26"/>
    <p:sldId id="1394" r:id="rId27"/>
    <p:sldId id="1395" r:id="rId28"/>
    <p:sldId id="1275" r:id="rId29"/>
    <p:sldId id="1396" r:id="rId30"/>
    <p:sldId id="1397" r:id="rId31"/>
    <p:sldId id="1398" r:id="rId32"/>
    <p:sldId id="1399" r:id="rId33"/>
    <p:sldId id="1280" r:id="rId34"/>
    <p:sldId id="1400" r:id="rId35"/>
    <p:sldId id="1401" r:id="rId36"/>
    <p:sldId id="1402" r:id="rId37"/>
    <p:sldId id="1403" r:id="rId38"/>
    <p:sldId id="1283" r:id="rId39"/>
    <p:sldId id="1404" r:id="rId40"/>
    <p:sldId id="1405" r:id="rId41"/>
    <p:sldId id="1406" r:id="rId42"/>
    <p:sldId id="1407" r:id="rId43"/>
    <p:sldId id="1291" r:id="rId44"/>
    <p:sldId id="1408" r:id="rId45"/>
    <p:sldId id="1409" r:id="rId46"/>
    <p:sldId id="1410" r:id="rId47"/>
    <p:sldId id="1411" r:id="rId48"/>
    <p:sldId id="1304" r:id="rId49"/>
    <p:sldId id="1412" r:id="rId50"/>
    <p:sldId id="1413" r:id="rId51"/>
    <p:sldId id="1414" r:id="rId52"/>
    <p:sldId id="1415" r:id="rId53"/>
    <p:sldId id="1416" r:id="rId54"/>
    <p:sldId id="1417" r:id="rId55"/>
    <p:sldId id="1309" r:id="rId56"/>
    <p:sldId id="1418" r:id="rId57"/>
    <p:sldId id="1419" r:id="rId58"/>
    <p:sldId id="1420" r:id="rId59"/>
    <p:sldId id="1421" r:id="rId60"/>
    <p:sldId id="1312" r:id="rId61"/>
    <p:sldId id="1422" r:id="rId62"/>
    <p:sldId id="1423" r:id="rId63"/>
    <p:sldId id="1424" r:id="rId64"/>
    <p:sldId id="1425" r:id="rId65"/>
    <p:sldId id="1316" r:id="rId66"/>
    <p:sldId id="1426" r:id="rId67"/>
    <p:sldId id="1427" r:id="rId68"/>
    <p:sldId id="1428" r:id="rId69"/>
    <p:sldId id="1318" r:id="rId70"/>
    <p:sldId id="1319" r:id="rId71"/>
    <p:sldId id="1429" r:id="rId72"/>
    <p:sldId id="1430" r:id="rId73"/>
    <p:sldId id="1431" r:id="rId74"/>
    <p:sldId id="1432" r:id="rId75"/>
    <p:sldId id="1433" r:id="rId76"/>
    <p:sldId id="1434" r:id="rId77"/>
    <p:sldId id="663" r:id="rId78"/>
    <p:sldId id="624" r:id="rId79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702030404030204" charset="0"/>
        <a:ea typeface="宋体" panose="02010600030101010101" charset="-122"/>
        <a:cs typeface="宋体" panose="02010600030101010101" charset="-122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702030404030204" charset="0"/>
        <a:ea typeface="宋体" panose="02010600030101010101" charset="-122"/>
        <a:cs typeface="宋体" panose="02010600030101010101" charset="-122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702030404030204" charset="0"/>
        <a:ea typeface="宋体" panose="02010600030101010101" charset="-122"/>
        <a:cs typeface="宋体" panose="02010600030101010101" charset="-122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702030404030204" charset="0"/>
        <a:ea typeface="宋体" panose="02010600030101010101" charset="-122"/>
        <a:cs typeface="宋体" panose="02010600030101010101" charset="-122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702030404030204" charset="0"/>
        <a:ea typeface="宋体" panose="02010600030101010101" charset="-122"/>
        <a:cs typeface="宋体" panose="02010600030101010101" charset="-122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panose="020F0702030404030204" charset="0"/>
        <a:ea typeface="宋体" panose="02010600030101010101" charset="-122"/>
        <a:cs typeface="宋体" panose="02010600030101010101" charset="-122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panose="020F0702030404030204" charset="0"/>
        <a:ea typeface="宋体" panose="02010600030101010101" charset="-122"/>
        <a:cs typeface="宋体" panose="02010600030101010101" charset="-122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panose="020F0702030404030204" charset="0"/>
        <a:ea typeface="宋体" panose="02010600030101010101" charset="-122"/>
        <a:cs typeface="宋体" panose="02010600030101010101" charset="-122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panose="020F0702030404030204" charset="0"/>
        <a:ea typeface="宋体" panose="02010600030101010101" charset="-122"/>
        <a:cs typeface="宋体" panose="02010600030101010101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1596">
          <p15:clr>
            <a:srgbClr val="A4A3A4"/>
          </p15:clr>
        </p15:guide>
        <p15:guide id="2" pos="286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38">
          <p15:clr>
            <a:srgbClr val="A4A3A4"/>
          </p15:clr>
        </p15:guide>
        <p15:guide id="2" pos="214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irl@itcast.cn" initials="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8585"/>
    <a:srgbClr val="595959"/>
    <a:srgbClr val="B3B3B3"/>
    <a:srgbClr val="FF5F49"/>
    <a:srgbClr val="B3D9FF"/>
    <a:srgbClr val="79AFFF"/>
    <a:srgbClr val="EBF5FF"/>
    <a:srgbClr val="EBD9FF"/>
    <a:srgbClr val="FBD5D5"/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99" autoAdjust="0"/>
    <p:restoredTop sz="94341"/>
  </p:normalViewPr>
  <p:slideViewPr>
    <p:cSldViewPr>
      <p:cViewPr varScale="1">
        <p:scale>
          <a:sx n="113" d="100"/>
          <a:sy n="113" d="100"/>
        </p:scale>
        <p:origin x="182" y="91"/>
      </p:cViewPr>
      <p:guideLst>
        <p:guide orient="horz" pos="1596"/>
        <p:guide pos="286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102"/>
      </p:cViewPr>
      <p:guideLst>
        <p:guide orient="horz" pos="2838"/>
        <p:guide pos="214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viewProps" Target="viewProp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notesMaster" Target="notesMasters/notesMaster1.xml"/><Relationship Id="rId85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handoutMaster" Target="handoutMasters/handoutMaster1.xml"/><Relationship Id="rId86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61" Type="http://schemas.openxmlformats.org/officeDocument/2006/relationships/slide" Target="slides/slide57.xml"/><Relationship Id="rId8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Calibri" panose="020F0702030404030204" charset="0"/>
                <a:ea typeface="宋体" panose="02010600030101010101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B71F79F-4065-CD4F-B030-8AC9BC5EDD8C}" type="datetimeFigureOut">
              <a:rPr lang="zh-CN" altLang="en-US"/>
              <a:t>2019/12/1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Calibri" panose="020F0702030404030204" charset="0"/>
                <a:ea typeface="宋体" panose="02010600030101010101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3D60977-06C0-474F-AF9C-D6EAEC0E5E47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702030404030204" charset="0"/>
                <a:ea typeface="宋体" panose="02010600030101010101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/>
            </a:lvl1pPr>
          </a:lstStyle>
          <a:p>
            <a:pPr>
              <a:defRPr/>
            </a:pPr>
            <a:fld id="{C49E8CC4-97BD-D24C-B341-9DDAC8C5942D}" type="datetimeFigureOut">
              <a:rPr lang="zh-CN" altLang="en-US"/>
              <a:t>2019/12/1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702030404030204" charset="0"/>
                <a:ea typeface="宋体" panose="02010600030101010101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/>
            </a:lvl1pPr>
          </a:lstStyle>
          <a:p>
            <a:pPr>
              <a:defRPr/>
            </a:pPr>
            <a:fld id="{A14D5F60-C347-6D40-8E94-8EE9446EB09D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panose="02010600030101010101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18" Type="http://schemas.openxmlformats.org/officeDocument/2006/relationships/image" Target="../media/image1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17" Type="http://schemas.openxmlformats.org/officeDocument/2006/relationships/image" Target="../media/image15.emf"/><Relationship Id="rId2" Type="http://schemas.openxmlformats.org/officeDocument/2006/relationships/theme" Target="../theme/theme1.xml"/><Relationship Id="rId16" Type="http://schemas.openxmlformats.org/officeDocument/2006/relationships/image" Target="../media/image14.emf"/><Relationship Id="rId20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png"/><Relationship Id="rId15" Type="http://schemas.openxmlformats.org/officeDocument/2006/relationships/image" Target="../media/image13.emf"/><Relationship Id="rId10" Type="http://schemas.openxmlformats.org/officeDocument/2006/relationships/image" Target="../media/image8.emf"/><Relationship Id="rId19" Type="http://schemas.openxmlformats.org/officeDocument/2006/relationships/image" Target="../media/image17.emf"/><Relationship Id="rId4" Type="http://schemas.openxmlformats.org/officeDocument/2006/relationships/image" Target="../media/image2.emf"/><Relationship Id="rId9" Type="http://schemas.openxmlformats.org/officeDocument/2006/relationships/image" Target="../media/image7.emf"/><Relationship Id="rId14" Type="http://schemas.openxmlformats.org/officeDocument/2006/relationships/image" Target="../media/image1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088" y="641350"/>
            <a:ext cx="3127375" cy="344011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27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638" y="1065213"/>
            <a:ext cx="2200275" cy="24542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椭圆 3"/>
          <p:cNvSpPr/>
          <p:nvPr userDrawn="1"/>
        </p:nvSpPr>
        <p:spPr bwMode="auto">
          <a:xfrm>
            <a:off x="6381750" y="1384300"/>
            <a:ext cx="463550" cy="4635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sp>
        <p:nvSpPr>
          <p:cNvPr id="5" name="椭圆 4"/>
          <p:cNvSpPr/>
          <p:nvPr userDrawn="1"/>
        </p:nvSpPr>
        <p:spPr bwMode="auto">
          <a:xfrm>
            <a:off x="2451100" y="1749425"/>
            <a:ext cx="184150" cy="184150"/>
          </a:xfrm>
          <a:prstGeom prst="ellipse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sp>
        <p:nvSpPr>
          <p:cNvPr id="6" name="椭圆 10"/>
          <p:cNvSpPr>
            <a:spLocks noChangeArrowheads="1"/>
          </p:cNvSpPr>
          <p:nvPr userDrawn="1"/>
        </p:nvSpPr>
        <p:spPr bwMode="auto">
          <a:xfrm>
            <a:off x="5240338" y="3937000"/>
            <a:ext cx="219075" cy="2190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buFont typeface="Arial" panose="020B060402020209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sp>
        <p:nvSpPr>
          <p:cNvPr id="7" name="椭圆 6"/>
          <p:cNvSpPr/>
          <p:nvPr userDrawn="1"/>
        </p:nvSpPr>
        <p:spPr bwMode="auto">
          <a:xfrm>
            <a:off x="3265488" y="1939925"/>
            <a:ext cx="128587" cy="1301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pic>
        <p:nvPicPr>
          <p:cNvPr id="1032" name="图片 1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338" y="1581150"/>
            <a:ext cx="2174875" cy="595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3" name="Picture 5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163" y="1460500"/>
            <a:ext cx="212725" cy="290513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034" name="组合 43"/>
          <p:cNvGrpSpPr/>
          <p:nvPr userDrawn="1"/>
        </p:nvGrpSpPr>
        <p:grpSpPr bwMode="auto">
          <a:xfrm>
            <a:off x="6100763" y="1751013"/>
            <a:ext cx="130175" cy="128587"/>
            <a:chOff x="6101548" y="1750326"/>
            <a:chExt cx="129654" cy="129654"/>
          </a:xfrm>
        </p:grpSpPr>
        <p:sp>
          <p:nvSpPr>
            <p:cNvPr id="13" name="椭圆 12"/>
            <p:cNvSpPr/>
            <p:nvPr/>
          </p:nvSpPr>
          <p:spPr bwMode="auto">
            <a:xfrm>
              <a:off x="6101548" y="1750326"/>
              <a:ext cx="129654" cy="129654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9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66" name="Picture 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5265" y="1772735"/>
              <a:ext cx="83801" cy="8483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pic>
        <p:nvPicPr>
          <p:cNvPr id="1035" name="Picture 7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0" y="3994150"/>
            <a:ext cx="117475" cy="136525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036" name="组合 41"/>
          <p:cNvGrpSpPr/>
          <p:nvPr userDrawn="1"/>
        </p:nvGrpSpPr>
        <p:grpSpPr bwMode="auto">
          <a:xfrm>
            <a:off x="3040063" y="546100"/>
            <a:ext cx="225425" cy="225425"/>
            <a:chOff x="3039900" y="545911"/>
            <a:chExt cx="225188" cy="225188"/>
          </a:xfrm>
        </p:grpSpPr>
        <p:sp>
          <p:nvSpPr>
            <p:cNvPr id="17" name="椭圆 16"/>
            <p:cNvSpPr/>
            <p:nvPr/>
          </p:nvSpPr>
          <p:spPr bwMode="auto">
            <a:xfrm>
              <a:off x="3039900" y="545911"/>
              <a:ext cx="225188" cy="22518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9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2" name="Picture 8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1132" y="599829"/>
              <a:ext cx="142725" cy="111008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37" name="组合 37"/>
          <p:cNvGrpSpPr/>
          <p:nvPr userDrawn="1"/>
        </p:nvGrpSpPr>
        <p:grpSpPr bwMode="auto">
          <a:xfrm>
            <a:off x="2586038" y="3022600"/>
            <a:ext cx="185737" cy="185738"/>
            <a:chOff x="2586251" y="3022980"/>
            <a:chExt cx="88710" cy="88710"/>
          </a:xfrm>
          <a:solidFill>
            <a:srgbClr val="C00000"/>
          </a:solidFill>
        </p:grpSpPr>
        <p:sp>
          <p:nvSpPr>
            <p:cNvPr id="20" name="椭圆 9"/>
            <p:cNvSpPr>
              <a:spLocks noChangeArrowheads="1"/>
            </p:cNvSpPr>
            <p:nvPr/>
          </p:nvSpPr>
          <p:spPr bwMode="auto">
            <a:xfrm>
              <a:off x="2586251" y="3022980"/>
              <a:ext cx="88710" cy="88710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9pPr>
            </a:lstStyle>
            <a:p>
              <a:pPr>
                <a:buFont typeface="Arial" panose="020B060402020209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64" name="Picture 10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1596" y="3041493"/>
              <a:ext cx="45720" cy="51684"/>
            </a:xfrm>
            <a:prstGeom prst="rect">
              <a:avLst/>
            </a:prstGeom>
            <a:grpFill/>
            <a:ln>
              <a:noFill/>
            </a:ln>
            <a:effectLst/>
          </p:spPr>
        </p:pic>
      </p:grpSp>
      <p:pic>
        <p:nvPicPr>
          <p:cNvPr id="1038" name="Picture 11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063" y="1974850"/>
            <a:ext cx="71437" cy="7778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3" name="椭圆 22"/>
          <p:cNvSpPr/>
          <p:nvPr userDrawn="1"/>
        </p:nvSpPr>
        <p:spPr bwMode="auto">
          <a:xfrm>
            <a:off x="7113588" y="2630488"/>
            <a:ext cx="250825" cy="249237"/>
          </a:xfrm>
          <a:prstGeom prst="ellipse">
            <a:avLst/>
          </a:prstGeom>
          <a:solidFill>
            <a:schemeClr val="tx1">
              <a:lumMod val="75000"/>
              <a:lumOff val="25000"/>
              <a:alpha val="8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pic>
        <p:nvPicPr>
          <p:cNvPr id="1040" name="Picture 15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0" y="2690813"/>
            <a:ext cx="133350" cy="128587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041" name="组合 46"/>
          <p:cNvGrpSpPr/>
          <p:nvPr userDrawn="1"/>
        </p:nvGrpSpPr>
        <p:grpSpPr bwMode="auto">
          <a:xfrm>
            <a:off x="2327275" y="3386138"/>
            <a:ext cx="258763" cy="258762"/>
            <a:chOff x="1798978" y="3519004"/>
            <a:chExt cx="259307" cy="259307"/>
          </a:xfrm>
        </p:grpSpPr>
        <p:sp>
          <p:nvSpPr>
            <p:cNvPr id="26" name="椭圆 25"/>
            <p:cNvSpPr/>
            <p:nvPr/>
          </p:nvSpPr>
          <p:spPr bwMode="auto">
            <a:xfrm>
              <a:off x="1798978" y="3519004"/>
              <a:ext cx="259307" cy="2593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9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62" name="Picture 2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1931" y="3616045"/>
              <a:ext cx="173401" cy="85906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2" name="组合 38"/>
          <p:cNvGrpSpPr/>
          <p:nvPr userDrawn="1"/>
        </p:nvGrpSpPr>
        <p:grpSpPr bwMode="auto">
          <a:xfrm>
            <a:off x="976313" y="1046163"/>
            <a:ext cx="300037" cy="300037"/>
            <a:chOff x="748396" y="764271"/>
            <a:chExt cx="300782" cy="300782"/>
          </a:xfrm>
        </p:grpSpPr>
        <p:sp>
          <p:nvSpPr>
            <p:cNvPr id="29" name="椭圆 28"/>
            <p:cNvSpPr/>
            <p:nvPr/>
          </p:nvSpPr>
          <p:spPr bwMode="auto">
            <a:xfrm>
              <a:off x="748396" y="764271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9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60" name="Picture 4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730" y="856575"/>
              <a:ext cx="202114" cy="11617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3" name="组合 42"/>
          <p:cNvGrpSpPr/>
          <p:nvPr userDrawn="1"/>
        </p:nvGrpSpPr>
        <p:grpSpPr bwMode="auto">
          <a:xfrm>
            <a:off x="1763713" y="4391025"/>
            <a:ext cx="300037" cy="300038"/>
            <a:chOff x="1365228" y="4292790"/>
            <a:chExt cx="300782" cy="300782"/>
          </a:xfrm>
        </p:grpSpPr>
        <p:sp>
          <p:nvSpPr>
            <p:cNvPr id="32" name="椭圆 31"/>
            <p:cNvSpPr/>
            <p:nvPr/>
          </p:nvSpPr>
          <p:spPr bwMode="auto">
            <a:xfrm>
              <a:off x="1365228" y="4292790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9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8" name="Picture 5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745" y="4364405"/>
              <a:ext cx="195748" cy="157552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4" name="组合 1"/>
          <p:cNvGrpSpPr/>
          <p:nvPr userDrawn="1"/>
        </p:nvGrpSpPr>
        <p:grpSpPr bwMode="auto">
          <a:xfrm>
            <a:off x="1169988" y="2619375"/>
            <a:ext cx="300037" cy="300038"/>
            <a:chOff x="1169908" y="2618983"/>
            <a:chExt cx="300782" cy="300782"/>
          </a:xfrm>
        </p:grpSpPr>
        <p:sp>
          <p:nvSpPr>
            <p:cNvPr id="35" name="椭圆 34"/>
            <p:cNvSpPr/>
            <p:nvPr/>
          </p:nvSpPr>
          <p:spPr bwMode="auto">
            <a:xfrm>
              <a:off x="1169908" y="2618983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9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6" name="Picture 6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4468" y="2690598"/>
              <a:ext cx="211661" cy="181424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5" name="组合 49"/>
          <p:cNvGrpSpPr/>
          <p:nvPr userDrawn="1"/>
        </p:nvGrpSpPr>
        <p:grpSpPr bwMode="auto">
          <a:xfrm>
            <a:off x="7781925" y="4046538"/>
            <a:ext cx="320675" cy="320675"/>
            <a:chOff x="7874758" y="4418464"/>
            <a:chExt cx="320722" cy="320722"/>
          </a:xfrm>
        </p:grpSpPr>
        <p:sp>
          <p:nvSpPr>
            <p:cNvPr id="38" name="椭圆 37"/>
            <p:cNvSpPr/>
            <p:nvPr/>
          </p:nvSpPr>
          <p:spPr bwMode="auto">
            <a:xfrm>
              <a:off x="7874758" y="4418464"/>
              <a:ext cx="320722" cy="32072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9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4" name="Picture 7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6039" y="4486736"/>
              <a:ext cx="238160" cy="184177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pic>
        <p:nvPicPr>
          <p:cNvPr id="1046" name="Picture 9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675" y="1773238"/>
            <a:ext cx="127000" cy="136525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047" name="组合 45"/>
          <p:cNvGrpSpPr/>
          <p:nvPr userDrawn="1"/>
        </p:nvGrpSpPr>
        <p:grpSpPr bwMode="auto">
          <a:xfrm>
            <a:off x="6613525" y="3433763"/>
            <a:ext cx="258763" cy="258762"/>
            <a:chOff x="8470946" y="4206098"/>
            <a:chExt cx="259071" cy="259071"/>
          </a:xfrm>
        </p:grpSpPr>
        <p:sp>
          <p:nvSpPr>
            <p:cNvPr id="42" name="椭圆 41"/>
            <p:cNvSpPr/>
            <p:nvPr/>
          </p:nvSpPr>
          <p:spPr bwMode="auto">
            <a:xfrm>
              <a:off x="8470946" y="4206098"/>
              <a:ext cx="259071" cy="259071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9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2" name="Picture 10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1343" y="4263316"/>
              <a:ext cx="144635" cy="14463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8" name="组合 44"/>
          <p:cNvGrpSpPr/>
          <p:nvPr userDrawn="1"/>
        </p:nvGrpSpPr>
        <p:grpSpPr bwMode="auto">
          <a:xfrm>
            <a:off x="7308850" y="912813"/>
            <a:ext cx="322263" cy="322262"/>
            <a:chOff x="7308304" y="912172"/>
            <a:chExt cx="323068" cy="323068"/>
          </a:xfrm>
        </p:grpSpPr>
        <p:sp>
          <p:nvSpPr>
            <p:cNvPr id="45" name="椭圆 44"/>
            <p:cNvSpPr/>
            <p:nvPr/>
          </p:nvSpPr>
          <p:spPr bwMode="auto">
            <a:xfrm>
              <a:off x="7308304" y="912172"/>
              <a:ext cx="323068" cy="3230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3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9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0" name="Picture 11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8780" y="990154"/>
              <a:ext cx="202117" cy="16710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黑体" panose="02010609060101010101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702030404030204" charset="0"/>
          <a:ea typeface="黑体" panose="02010609060101010101" charset="-122"/>
          <a:cs typeface="黑体" panose="02010609060101010101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702030404030204" charset="0"/>
          <a:ea typeface="黑体" panose="02010609060101010101" charset="-122"/>
          <a:cs typeface="黑体" panose="02010609060101010101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702030404030204" charset="0"/>
          <a:ea typeface="黑体" panose="02010609060101010101" charset="-122"/>
          <a:cs typeface="黑体" panose="02010609060101010101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702030404030204" charset="0"/>
          <a:ea typeface="黑体" panose="02010609060101010101" charset="-122"/>
          <a:cs typeface="黑体" panose="02010609060101010101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702030404030204" charset="0"/>
          <a:ea typeface="宋体" panose="02010600030101010101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702030404030204" charset="0"/>
          <a:ea typeface="宋体" panose="02010600030101010101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702030404030204" charset="0"/>
          <a:ea typeface="宋体" panose="02010600030101010101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702030404030204" charset="0"/>
          <a:ea typeface="宋体" panose="02010600030101010101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cs"/>
              </a:endParaRPr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>
              <a:latin typeface="Segoe UI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52" name="圆角矩形 3"/>
          <p:cNvSpPr/>
          <p:nvPr userDrawn="1"/>
        </p:nvSpPr>
        <p:spPr bwMode="auto">
          <a:xfrm>
            <a:off x="7375525" y="-19050"/>
            <a:ext cx="1281113" cy="627063"/>
          </a:xfrm>
          <a:custGeom>
            <a:avLst/>
            <a:gdLst>
              <a:gd name="T0" fmla="*/ 89880426 w 1180531"/>
              <a:gd name="T1" fmla="*/ 0 h 577560"/>
              <a:gd name="T2" fmla="*/ 89880426 w 1180531"/>
              <a:gd name="T3" fmla="*/ 36089051 h 577560"/>
              <a:gd name="T4" fmla="*/ 81085461 w 1180531"/>
              <a:gd name="T5" fmla="*/ 45111777 h 577560"/>
              <a:gd name="T6" fmla="*/ 8794875 w 1180531"/>
              <a:gd name="T7" fmla="*/ 45111777 h 577560"/>
              <a:gd name="T8" fmla="*/ 0 w 1180531"/>
              <a:gd name="T9" fmla="*/ 36089051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053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0800"/>
            <a:ext cx="1265238" cy="52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buFont typeface="Arial" panose="020B0604020202090204" pitchFamily="34" charset="0"/>
              <a:buNone/>
              <a:defRPr/>
            </a:pPr>
            <a:endParaRPr lang="zh-CN" altLang="en-US">
              <a:latin typeface="Segoe UI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1400"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>
              <a:latin typeface="Segoe UI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75" name="圆角矩形 3"/>
          <p:cNvSpPr/>
          <p:nvPr userDrawn="1"/>
        </p:nvSpPr>
        <p:spPr bwMode="auto">
          <a:xfrm>
            <a:off x="7375525" y="-19050"/>
            <a:ext cx="1281113" cy="627063"/>
          </a:xfrm>
          <a:custGeom>
            <a:avLst/>
            <a:gdLst>
              <a:gd name="T0" fmla="*/ 89880426 w 1180531"/>
              <a:gd name="T1" fmla="*/ 0 h 577560"/>
              <a:gd name="T2" fmla="*/ 89880426 w 1180531"/>
              <a:gd name="T3" fmla="*/ 36089051 h 577560"/>
              <a:gd name="T4" fmla="*/ 81085461 w 1180531"/>
              <a:gd name="T5" fmla="*/ 45111777 h 577560"/>
              <a:gd name="T6" fmla="*/ 8794875 w 1180531"/>
              <a:gd name="T7" fmla="*/ 45111777 h 577560"/>
              <a:gd name="T8" fmla="*/ 0 w 1180531"/>
              <a:gd name="T9" fmla="*/ 36089051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076" name="图片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0800"/>
            <a:ext cx="1265238" cy="52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buFont typeface="Arial" panose="020B0604020202090204" pitchFamily="34" charset="0"/>
              <a:buNone/>
              <a:defRPr/>
            </a:pPr>
            <a:endParaRPr lang="zh-CN" altLang="en-US">
              <a:latin typeface="Segoe UI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1400"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4099" name="图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黑体" panose="02010609060101010101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702030404030204" charset="0"/>
          <a:ea typeface="黑体" panose="02010609060101010101" charset="-122"/>
          <a:cs typeface="黑体" panose="02010609060101010101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702030404030204" charset="0"/>
          <a:ea typeface="黑体" panose="02010609060101010101" charset="-122"/>
          <a:cs typeface="黑体" panose="02010609060101010101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702030404030204" charset="0"/>
          <a:ea typeface="黑体" panose="02010609060101010101" charset="-122"/>
          <a:cs typeface="黑体" panose="02010609060101010101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702030404030204" charset="0"/>
          <a:ea typeface="黑体" panose="02010609060101010101" charset="-122"/>
          <a:cs typeface="黑体" panose="02010609060101010101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702030404030204" charset="0"/>
          <a:ea typeface="宋体" panose="02010600030101010101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702030404030204" charset="0"/>
          <a:ea typeface="宋体" panose="02010600030101010101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702030404030204" charset="0"/>
          <a:ea typeface="宋体" panose="02010600030101010101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702030404030204" charset="0"/>
          <a:ea typeface="宋体" panose="02010600030101010101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/Applications/TLIAS.app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/Applications/TLIAS.app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/Applications/TLIAS.app" TargetMode="Externa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/Applications/TLIAS.app" TargetMode="Externa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/Applications/TLIAS.app" TargetMode="Externa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/Applications/TLIAS.app" TargetMode="Externa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/Applications/TLIAS.app" TargetMode="Externa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/Applications/TLIAS.app" TargetMode="Externa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/Applications/TLIAS.app" TargetMode="Externa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/Applications/TLIAS.app" TargetMode="Externa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/Applications/TLIAS.app" TargetMode="Externa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/Applications/TLIAS.app" TargetMode="Externa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/Applications/TLIAS.app" TargetMode="Externa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4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/Applications/TLIAS.app" TargetMode="External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Box 3"/>
          <p:cNvSpPr txBox="1">
            <a:spLocks noChangeArrowheads="1"/>
          </p:cNvSpPr>
          <p:nvPr/>
        </p:nvSpPr>
        <p:spPr bwMode="auto">
          <a:xfrm>
            <a:off x="1907066" y="2211280"/>
            <a:ext cx="528542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 eaLnBrk="1" hangingPunct="1"/>
            <a:r>
              <a:rPr lang="zh-CN" altLang="en-US" sz="3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机器学习基础课程</a:t>
            </a:r>
            <a:r>
              <a:rPr lang="en-US" altLang="zh-CN" sz="3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day03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30590" y="2342039"/>
            <a:ext cx="4130746" cy="459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/>
              <a:t> 应用</a:t>
            </a:r>
            <a:r>
              <a:rPr lang="en-US" altLang="zh-CN" sz="1400" dirty="0" err="1"/>
              <a:t>sort_index</a:t>
            </a:r>
            <a:r>
              <a:rPr lang="zh-CN" altLang="en-US" sz="1400" dirty="0"/>
              <a:t>和</a:t>
            </a:r>
            <a:r>
              <a:rPr lang="en-US" altLang="zh-CN" sz="1400" dirty="0" err="1"/>
              <a:t>sort_values</a:t>
            </a:r>
            <a:r>
              <a:rPr lang="zh-CN" altLang="en-US" sz="1400" dirty="0"/>
              <a:t>实现索引和值的排序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991292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46144"/>
            <a:ext cx="5671542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Pandas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的高级操作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en-GB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</a:p>
        </p:txBody>
      </p:sp>
      <p:sp>
        <p:nvSpPr>
          <p:cNvPr id="6" name="矩形 5"/>
          <p:cNvSpPr/>
          <p:nvPr/>
        </p:nvSpPr>
        <p:spPr>
          <a:xfrm>
            <a:off x="899592" y="2340917"/>
            <a:ext cx="746249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如何使用</a:t>
            </a: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对索引和值进行排序</a:t>
            </a:r>
            <a:r>
              <a:rPr lang="zh-CN" altLang="en-US" sz="2400" b="1" cap="none" spc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2400" b="1" cap="none" spc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130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Pandas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的高级操作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18743" y="1588084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知识点检测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76105" y="2571750"/>
            <a:ext cx="34756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① 如何获取</a:t>
            </a:r>
            <a:r>
              <a:rPr lang="en-US" altLang="zh-CN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dataframe</a:t>
            </a:r>
            <a:r>
              <a:rPr lang="zh-CN" altLang="en-US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的某一列数据？</a:t>
            </a:r>
            <a:endParaRPr lang="en-US" altLang="zh-CN" sz="1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② </a:t>
            </a:r>
            <a:r>
              <a:rPr lang="en-US" altLang="zh-CN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Dataframe</a:t>
            </a:r>
            <a:r>
              <a:rPr lang="zh-CN" altLang="en-US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如何对索引和值进行排序？</a:t>
            </a:r>
            <a:endParaRPr kumimoji="1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1244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Pandas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的高级操作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99592" y="987574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答案解析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8EA495D-E5C8-44B9-9178-53B38CE54F14}"/>
              </a:ext>
            </a:extLst>
          </p:cNvPr>
          <p:cNvSpPr txBox="1"/>
          <p:nvPr/>
        </p:nvSpPr>
        <p:spPr>
          <a:xfrm>
            <a:off x="931804" y="1491121"/>
            <a:ext cx="4000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① 如何获取</a:t>
            </a:r>
            <a:r>
              <a:rPr kumimoji="1"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的某一列数据？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FB05023-5FEC-4BE8-A887-B4DCA5E97E4F}"/>
              </a:ext>
            </a:extLst>
          </p:cNvPr>
          <p:cNvSpPr txBox="1"/>
          <p:nvPr/>
        </p:nvSpPr>
        <p:spPr>
          <a:xfrm>
            <a:off x="1331640" y="1974998"/>
            <a:ext cx="6134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获取某列数据：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data.column_name 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data[‘column_name’]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A190D64-DC31-4C95-95EA-722042930F30}"/>
              </a:ext>
            </a:extLst>
          </p:cNvPr>
          <p:cNvSpPr txBox="1"/>
          <p:nvPr/>
        </p:nvSpPr>
        <p:spPr>
          <a:xfrm>
            <a:off x="955799" y="2522172"/>
            <a:ext cx="4000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② Dataframe</a:t>
            </a: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如何对索引和值进行排序？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A3AE05D-A9B3-48C1-BAC7-F3E18FA378D2}"/>
              </a:ext>
            </a:extLst>
          </p:cNvPr>
          <p:cNvSpPr txBox="1"/>
          <p:nvPr/>
        </p:nvSpPr>
        <p:spPr>
          <a:xfrm>
            <a:off x="1331639" y="2975272"/>
            <a:ext cx="61926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）值排序：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sort_values(by=column_name, ascending=False)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注意：指定对两列以上的数据进行排序时，如果前一列数据存在相同的值，则根据第二列的值进行比较，以此类推。</a:t>
            </a:r>
            <a:endParaRPr lang="en-US" altLang="zh-CN" sz="1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）索引排序：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sort_index(ascending=False)</a:t>
            </a:r>
          </a:p>
        </p:txBody>
      </p:sp>
    </p:spTree>
    <p:extLst>
      <p:ext uri="{BB962C8B-B14F-4D97-AF65-F5344CB8AC3E}">
        <p14:creationId xmlns:p14="http://schemas.microsoft.com/office/powerpoint/2010/main" val="255247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2693341" y="1137671"/>
            <a:ext cx="3743970" cy="2868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的高级操作</a:t>
            </a:r>
            <a:endParaRPr lang="en-US" altLang="zh-CN" sz="1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中的索引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赋值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和排序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中的算术运算和逻辑运算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中的统计函数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中的累计统计函数和自定义函数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中绘图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方式介绍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B01CC2D-8668-4CC9-9A2D-C290FCAD0007}"/>
              </a:ext>
            </a:extLst>
          </p:cNvPr>
          <p:cNvSpPr txBox="1"/>
          <p:nvPr/>
        </p:nvSpPr>
        <p:spPr>
          <a:xfrm flipH="1">
            <a:off x="5915459" y="1759696"/>
            <a:ext cx="3059831" cy="2252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" altLang="zh-CN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中文件的读取和写入</a:t>
            </a:r>
            <a:endParaRPr lang="en-US" altLang="zh-CN" sz="12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缺失值的处理</a:t>
            </a:r>
            <a:endParaRPr lang="en-US" altLang="zh-CN" sz="12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数据离散化</a:t>
            </a:r>
            <a:endParaRPr lang="en-US" altLang="zh-CN" sz="12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数据表的合并</a:t>
            </a:r>
            <a:endParaRPr lang="en-US" altLang="zh-CN" sz="12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交叉表和透视表介绍</a:t>
            </a:r>
            <a:endParaRPr lang="en-US" altLang="zh-CN" sz="12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分组聚合介绍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0253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32239" y="1947664"/>
            <a:ext cx="3453189" cy="1321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/>
              <a:t> 知道</a:t>
            </a:r>
            <a:r>
              <a:rPr lang="en-US" altLang="zh-CN" sz="1400"/>
              <a:t>pandas</a:t>
            </a:r>
            <a:r>
              <a:rPr lang="zh-CN" altLang="en-US" sz="1400"/>
              <a:t>中数据结构的加</a:t>
            </a:r>
            <a:r>
              <a:rPr lang="zh-CN" altLang="en-US" sz="1400" dirty="0"/>
              <a:t>、减法运算</a:t>
            </a:r>
            <a:endParaRPr lang="en-US" altLang="zh-CN" sz="1400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/>
              <a:t> 应用逻辑</a:t>
            </a:r>
            <a:r>
              <a:rPr lang="zh-CN" altLang="en-US" sz="1400" dirty="0"/>
              <a:t>运算符号实现</a:t>
            </a:r>
            <a:r>
              <a:rPr lang="zh-CN" altLang="en-US" sz="1400"/>
              <a:t>数据的过滤</a:t>
            </a:r>
            <a:endParaRPr lang="en-US" altLang="zh-CN" sz="1400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/>
              <a:t> 应用</a:t>
            </a:r>
            <a:r>
              <a:rPr lang="en" altLang="zh-CN" sz="1400" dirty="0" err="1"/>
              <a:t>isin</a:t>
            </a:r>
            <a:r>
              <a:rPr lang="en" altLang="zh-CN" sz="1400" dirty="0"/>
              <a:t>, query</a:t>
            </a:r>
            <a:r>
              <a:rPr lang="zh-CN" altLang="en-US" sz="1400" dirty="0"/>
              <a:t>实现数据的筛选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749376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46144"/>
            <a:ext cx="5671542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Pandas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的高级操作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en-GB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</a:p>
        </p:txBody>
      </p:sp>
      <p:sp>
        <p:nvSpPr>
          <p:cNvPr id="6" name="矩形 5"/>
          <p:cNvSpPr/>
          <p:nvPr/>
        </p:nvSpPr>
        <p:spPr>
          <a:xfrm>
            <a:off x="899592" y="2340917"/>
            <a:ext cx="746249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中的算术运算和逻辑运算是怎样的</a:t>
            </a:r>
            <a:r>
              <a:rPr lang="zh-CN" altLang="en-US" sz="2400" b="1" cap="none" spc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2400" b="1" cap="none" spc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692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Pandas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的高级操作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18743" y="1588084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知识点检测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76105" y="2571750"/>
            <a:ext cx="319254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① </a:t>
            </a:r>
            <a:r>
              <a:rPr lang="en-US" altLang="zh-CN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pandas</a:t>
            </a:r>
            <a:r>
              <a:rPr lang="zh-CN" altLang="en-US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中常见的算术运算有哪些？</a:t>
            </a:r>
            <a:endParaRPr lang="en-US" altLang="zh-CN" sz="1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② </a:t>
            </a:r>
            <a:r>
              <a:rPr lang="en-US" altLang="zh-CN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pandas</a:t>
            </a:r>
            <a:r>
              <a:rPr lang="zh-CN" altLang="en-US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中常见的逻辑运算有哪些？</a:t>
            </a:r>
            <a:endParaRPr kumimoji="1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201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Pandas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的高级操作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99592" y="987574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答案解析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8EA495D-E5C8-44B9-9178-53B38CE54F14}"/>
              </a:ext>
            </a:extLst>
          </p:cNvPr>
          <p:cNvSpPr txBox="1"/>
          <p:nvPr/>
        </p:nvSpPr>
        <p:spPr>
          <a:xfrm>
            <a:off x="931804" y="1491121"/>
            <a:ext cx="4000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r>
              <a:rPr kumimoji="1"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中常见的算术运算有哪些？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FB05023-5FEC-4BE8-A887-B4DCA5E97E4F}"/>
              </a:ext>
            </a:extLst>
          </p:cNvPr>
          <p:cNvSpPr txBox="1"/>
          <p:nvPr/>
        </p:nvSpPr>
        <p:spPr>
          <a:xfrm>
            <a:off x="1331640" y="1974998"/>
            <a:ext cx="6134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add()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sub()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div()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等，或者直接使用算术符号。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A190D64-DC31-4C95-95EA-722042930F30}"/>
              </a:ext>
            </a:extLst>
          </p:cNvPr>
          <p:cNvSpPr txBox="1"/>
          <p:nvPr/>
        </p:nvSpPr>
        <p:spPr>
          <a:xfrm>
            <a:off x="955799" y="2522172"/>
            <a:ext cx="4000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② </a:t>
            </a:r>
            <a:r>
              <a:rPr kumimoji="1"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中常见的逻辑运算有哪些？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A3AE05D-A9B3-48C1-BAC7-F3E18FA378D2}"/>
              </a:ext>
            </a:extLst>
          </p:cNvPr>
          <p:cNvSpPr txBox="1"/>
          <p:nvPr/>
        </p:nvSpPr>
        <p:spPr>
          <a:xfrm>
            <a:off x="1331640" y="3183891"/>
            <a:ext cx="61926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）使用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连接数据对象和限制条件，使用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连接多个筛选条件；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）使用逻辑函数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data.query()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data.is_in()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进行条件筛选。</a:t>
            </a:r>
          </a:p>
        </p:txBody>
      </p:sp>
    </p:spTree>
    <p:extLst>
      <p:ext uri="{BB962C8B-B14F-4D97-AF65-F5344CB8AC3E}">
        <p14:creationId xmlns:p14="http://schemas.microsoft.com/office/powerpoint/2010/main" val="263608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2693341" y="1137671"/>
            <a:ext cx="3743970" cy="2868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的高级操作</a:t>
            </a:r>
            <a:endParaRPr lang="en-US" altLang="zh-CN" sz="1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中的索引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赋值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和排序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中的算术运算和逻辑运算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中的统计函数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中的累计统计函数和自定义函数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中绘图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方式介绍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B01CC2D-8668-4CC9-9A2D-C290FCAD0007}"/>
              </a:ext>
            </a:extLst>
          </p:cNvPr>
          <p:cNvSpPr txBox="1"/>
          <p:nvPr/>
        </p:nvSpPr>
        <p:spPr>
          <a:xfrm flipH="1">
            <a:off x="5915459" y="1759696"/>
            <a:ext cx="3059831" cy="2252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" altLang="zh-CN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中文件的读取和写入</a:t>
            </a:r>
            <a:endParaRPr lang="en-US" altLang="zh-CN" sz="12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缺失值的处理</a:t>
            </a:r>
            <a:endParaRPr lang="en-US" altLang="zh-CN" sz="12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数据离散化</a:t>
            </a:r>
            <a:endParaRPr lang="en-US" altLang="zh-CN" sz="12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数据表的合并</a:t>
            </a:r>
            <a:endParaRPr lang="en-US" altLang="zh-CN" sz="12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交叉表和透视表介绍</a:t>
            </a:r>
            <a:endParaRPr lang="en-US" altLang="zh-CN" sz="12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分组聚合介绍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2400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635896" y="2113548"/>
            <a:ext cx="4319588" cy="889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的高级操作（重点）</a:t>
            </a:r>
            <a:endParaRPr lang="en-US" altLang="zh-CN" sz="1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en-US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pandas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的综合应用（重点）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32239" y="1905227"/>
            <a:ext cx="3929217" cy="1321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/>
              <a:t> 使用</a:t>
            </a:r>
            <a:r>
              <a:rPr lang="en" altLang="zh-CN" sz="1400" dirty="0"/>
              <a:t>describe</a:t>
            </a:r>
            <a:r>
              <a:rPr lang="zh-CN" altLang="en-US" sz="1400" dirty="0"/>
              <a:t>完成综合统计</a:t>
            </a:r>
            <a:endParaRPr lang="en-US" altLang="zh-CN" sz="1400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/>
              <a:t> 使用</a:t>
            </a:r>
            <a:r>
              <a:rPr lang="en" altLang="zh-CN" sz="1400" dirty="0"/>
              <a:t>max, min, mean, std</a:t>
            </a:r>
            <a:r>
              <a:rPr lang="zh-CN" altLang="en-US" sz="1400" dirty="0"/>
              <a:t>完成统计计算</a:t>
            </a:r>
            <a:endParaRPr lang="en-US" altLang="zh-CN" sz="1400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/>
              <a:t> 使用</a:t>
            </a:r>
            <a:r>
              <a:rPr lang="en" altLang="zh-CN" sz="1400" dirty="0" err="1"/>
              <a:t>idxmin</a:t>
            </a:r>
            <a:r>
              <a:rPr lang="zh-CN" altLang="en" sz="1400" dirty="0"/>
              <a:t>、</a:t>
            </a:r>
            <a:r>
              <a:rPr lang="en" altLang="zh-CN" sz="1400" dirty="0" err="1"/>
              <a:t>idxmax</a:t>
            </a:r>
            <a:r>
              <a:rPr lang="zh-CN" altLang="en-US" sz="1400" dirty="0"/>
              <a:t>完成最大值最小值的索引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412318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46144"/>
            <a:ext cx="5671542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Pandas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的高级操作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en-GB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</a:p>
        </p:txBody>
      </p:sp>
      <p:sp>
        <p:nvSpPr>
          <p:cNvPr id="6" name="矩形 5"/>
          <p:cNvSpPr/>
          <p:nvPr/>
        </p:nvSpPr>
        <p:spPr>
          <a:xfrm>
            <a:off x="899592" y="2340917"/>
            <a:ext cx="746249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中的统计运算是怎样的</a:t>
            </a:r>
            <a:r>
              <a:rPr lang="zh-CN" altLang="en-US" sz="2400" b="1" cap="none" spc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2400" b="1" cap="none" spc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1533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Pandas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的高级操作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18743" y="1588084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知识点检测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76105" y="2571750"/>
            <a:ext cx="2960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pandas</a:t>
            </a:r>
            <a:r>
              <a:rPr lang="zh-CN" altLang="en-US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中常见的统计运算有哪些？</a:t>
            </a:r>
            <a:endParaRPr lang="en-US" altLang="zh-CN" sz="1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3351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Pandas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的高级操作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99592" y="987574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答案解析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8EA495D-E5C8-44B9-9178-53B38CE54F14}"/>
              </a:ext>
            </a:extLst>
          </p:cNvPr>
          <p:cNvSpPr txBox="1"/>
          <p:nvPr/>
        </p:nvSpPr>
        <p:spPr>
          <a:xfrm>
            <a:off x="900768" y="1670184"/>
            <a:ext cx="4000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中常见的统计运算有哪些？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FB05023-5FEC-4BE8-A887-B4DCA5E97E4F}"/>
              </a:ext>
            </a:extLst>
          </p:cNvPr>
          <p:cNvSpPr txBox="1"/>
          <p:nvPr/>
        </p:nvSpPr>
        <p:spPr>
          <a:xfrm>
            <a:off x="1259632" y="2355726"/>
            <a:ext cx="66247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）摘要函数：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describe() --- 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大部分的统计指标都可以通过这个函数计算出来。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）一般统计函数：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sum()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mean()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median()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std()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mode()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idxmax()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）累计统计函数：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cumsum()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cumprod()</a:t>
            </a:r>
          </a:p>
        </p:txBody>
      </p:sp>
    </p:spTree>
    <p:extLst>
      <p:ext uri="{BB962C8B-B14F-4D97-AF65-F5344CB8AC3E}">
        <p14:creationId xmlns:p14="http://schemas.microsoft.com/office/powerpoint/2010/main" val="423402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2693341" y="1137671"/>
            <a:ext cx="3743970" cy="2868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的高级操作</a:t>
            </a:r>
            <a:endParaRPr lang="en-US" altLang="zh-CN" sz="1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中的索引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赋值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和排序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中的算术运算和逻辑运算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中的统计函数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中的累计统计函数和自定义函数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中绘图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方式介绍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B01CC2D-8668-4CC9-9A2D-C290FCAD0007}"/>
              </a:ext>
            </a:extLst>
          </p:cNvPr>
          <p:cNvSpPr txBox="1"/>
          <p:nvPr/>
        </p:nvSpPr>
        <p:spPr>
          <a:xfrm flipH="1">
            <a:off x="5915459" y="1759696"/>
            <a:ext cx="3059831" cy="2252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" altLang="zh-CN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中文件的读取和写入</a:t>
            </a:r>
            <a:endParaRPr lang="en-US" altLang="zh-CN" sz="12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缺失值的处理</a:t>
            </a:r>
            <a:endParaRPr lang="en-US" altLang="zh-CN" sz="12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数据离散化</a:t>
            </a:r>
            <a:endParaRPr lang="en-US" altLang="zh-CN" sz="12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数据表的合并</a:t>
            </a:r>
            <a:endParaRPr lang="en-US" altLang="zh-CN" sz="12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交叉表和透视表介绍</a:t>
            </a:r>
            <a:endParaRPr lang="en-US" altLang="zh-CN" sz="12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分组聚合介绍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39490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59663" y="2193690"/>
            <a:ext cx="3672800" cy="8903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/>
              <a:t> 知道使用</a:t>
            </a:r>
            <a:r>
              <a:rPr lang="en" altLang="zh-CN" sz="1400" dirty="0" err="1"/>
              <a:t>cumsum</a:t>
            </a:r>
            <a:r>
              <a:rPr lang="zh-CN" altLang="en-US" sz="1400" dirty="0"/>
              <a:t>等实现累计分析</a:t>
            </a:r>
            <a:endParaRPr lang="en-US" altLang="zh-CN" sz="1400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/>
              <a:t> 熟练应用</a:t>
            </a:r>
            <a:r>
              <a:rPr lang="en" altLang="zh-CN" sz="1400" dirty="0"/>
              <a:t>apply</a:t>
            </a:r>
            <a:r>
              <a:rPr lang="zh-CN" altLang="en-US" sz="1400" dirty="0"/>
              <a:t>函数实现数据的自定义处理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6163307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46144"/>
            <a:ext cx="5671542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Pandas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的高级操作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en-GB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 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</a:p>
        </p:txBody>
      </p:sp>
      <p:sp>
        <p:nvSpPr>
          <p:cNvPr id="6" name="矩形 5"/>
          <p:cNvSpPr/>
          <p:nvPr/>
        </p:nvSpPr>
        <p:spPr>
          <a:xfrm>
            <a:off x="841375" y="2211710"/>
            <a:ext cx="7462493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中的累计统计运算是怎样的</a:t>
            </a:r>
            <a:r>
              <a:rPr lang="zh-CN" altLang="en-US" sz="2400" b="1" cap="none" spc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2400" b="1" cap="none" spc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cap="none" spc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如何使用</a:t>
            </a:r>
            <a:r>
              <a:rPr lang="en-US" altLang="zh-CN" sz="2400" b="1" cap="none" spc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2400" b="1" cap="none" spc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自定义函数的应用</a:t>
            </a:r>
            <a:r>
              <a:rPr lang="zh-CN" altLang="en-US" sz="2400" b="1" cap="none" spc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2400" b="1" cap="none" spc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5344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Pandas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的高级操作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18743" y="1588084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知识点检测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76105" y="2571750"/>
            <a:ext cx="355161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① </a:t>
            </a:r>
            <a:r>
              <a:rPr lang="en-US" altLang="zh-CN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pandas</a:t>
            </a:r>
            <a:r>
              <a:rPr lang="zh-CN" altLang="en-US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中常见的累计统计运算有哪些？</a:t>
            </a:r>
            <a:endParaRPr lang="en-US" altLang="zh-CN" sz="1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② 如何使用自定义函数？</a:t>
            </a:r>
            <a:endParaRPr lang="en-US" altLang="zh-CN" sz="1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2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Pandas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的高级操作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99592" y="987574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答案解析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8EA495D-E5C8-44B9-9178-53B38CE54F14}"/>
              </a:ext>
            </a:extLst>
          </p:cNvPr>
          <p:cNvSpPr txBox="1"/>
          <p:nvPr/>
        </p:nvSpPr>
        <p:spPr>
          <a:xfrm>
            <a:off x="900768" y="1670184"/>
            <a:ext cx="4000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r>
              <a:rPr kumimoji="1"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中常见的累计统计运算有哪些？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FB05023-5FEC-4BE8-A887-B4DCA5E97E4F}"/>
              </a:ext>
            </a:extLst>
          </p:cNvPr>
          <p:cNvSpPr txBox="1"/>
          <p:nvPr/>
        </p:nvSpPr>
        <p:spPr>
          <a:xfrm>
            <a:off x="1259632" y="2262579"/>
            <a:ext cx="6624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常用累计统计函数：累加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cumsum()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、累乘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cumprod()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82C9A57-EDBF-47B0-BB29-FE11269572C5}"/>
              </a:ext>
            </a:extLst>
          </p:cNvPr>
          <p:cNvSpPr txBox="1"/>
          <p:nvPr/>
        </p:nvSpPr>
        <p:spPr>
          <a:xfrm>
            <a:off x="935811" y="2838281"/>
            <a:ext cx="4000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② 如何使用自定义函数？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4D3F393-680A-4A60-88EF-348AD29A546F}"/>
              </a:ext>
            </a:extLst>
          </p:cNvPr>
          <p:cNvSpPr txBox="1"/>
          <p:nvPr/>
        </p:nvSpPr>
        <p:spPr>
          <a:xfrm>
            <a:off x="1259632" y="3299796"/>
            <a:ext cx="662473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Data.apply(func, axis=?)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其中：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 ---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自定义的函数；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指的是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中的基本数据结构；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axis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是按照数据的哪一个维度去进行运算。</a:t>
            </a:r>
          </a:p>
        </p:txBody>
      </p:sp>
    </p:spTree>
    <p:extLst>
      <p:ext uri="{BB962C8B-B14F-4D97-AF65-F5344CB8AC3E}">
        <p14:creationId xmlns:p14="http://schemas.microsoft.com/office/powerpoint/2010/main" val="323880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2693341" y="1137671"/>
            <a:ext cx="3743970" cy="2868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的高级操作</a:t>
            </a:r>
            <a:endParaRPr lang="en-US" altLang="zh-CN" sz="1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中的索引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赋值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和排序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中的算术运算和逻辑运算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中的统计函数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中的累计统计函数和自定义函数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中绘图</a:t>
            </a: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方式介绍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B01CC2D-8668-4CC9-9A2D-C290FCAD0007}"/>
              </a:ext>
            </a:extLst>
          </p:cNvPr>
          <p:cNvSpPr txBox="1"/>
          <p:nvPr/>
        </p:nvSpPr>
        <p:spPr>
          <a:xfrm flipH="1">
            <a:off x="5915459" y="1759696"/>
            <a:ext cx="3059831" cy="2252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" altLang="zh-CN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中文件的读取和写入</a:t>
            </a:r>
            <a:endParaRPr lang="en-US" altLang="zh-CN" sz="12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缺失值的处理</a:t>
            </a:r>
            <a:endParaRPr lang="en-US" altLang="zh-CN" sz="12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数据离散化</a:t>
            </a:r>
            <a:endParaRPr lang="en-US" altLang="zh-CN" sz="12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数据表的合并</a:t>
            </a:r>
            <a:endParaRPr lang="en-US" altLang="zh-CN" sz="12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交叉表和透视表介绍</a:t>
            </a:r>
            <a:endParaRPr lang="en-US" altLang="zh-CN" sz="12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分组聚合介绍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9501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815237" y="1086499"/>
            <a:ext cx="3907480" cy="3043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掌握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的索引和排序操作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中的统计操作和自定义函数操作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中的常见格式文件的读取与存储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中的缺失值处理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中的数据离散化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中的交叉表与透视表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掌握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中的分组与聚合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139952" y="2126596"/>
            <a:ext cx="2413931" cy="8903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/>
              <a:t> 知道</a:t>
            </a:r>
            <a:r>
              <a:rPr lang="en-US" altLang="zh-CN" sz="1400"/>
              <a:t>dataframe</a:t>
            </a:r>
            <a:r>
              <a:rPr lang="zh-CN" altLang="en-US" sz="1400"/>
              <a:t>的绘图</a:t>
            </a:r>
            <a:r>
              <a:rPr lang="zh-CN" altLang="en-US" sz="1400" dirty="0"/>
              <a:t>函数</a:t>
            </a:r>
            <a:endParaRPr lang="en-US" altLang="zh-CN" sz="1400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/>
              <a:t> 了解</a:t>
            </a:r>
            <a:r>
              <a:rPr lang="en-US" altLang="zh-CN" sz="1400"/>
              <a:t>series</a:t>
            </a:r>
            <a:r>
              <a:rPr lang="zh-CN" altLang="en-US" sz="1400"/>
              <a:t>的绘图函数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4182938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46144"/>
            <a:ext cx="5671542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Pandas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的高级操作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en-GB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 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</a:p>
        </p:txBody>
      </p:sp>
      <p:sp>
        <p:nvSpPr>
          <p:cNvPr id="6" name="矩形 5"/>
          <p:cNvSpPr/>
          <p:nvPr/>
        </p:nvSpPr>
        <p:spPr>
          <a:xfrm>
            <a:off x="841375" y="2211710"/>
            <a:ext cx="746249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中的如何绘制图形？</a:t>
            </a:r>
            <a:endParaRPr lang="en-US" altLang="zh-CN" sz="2400" b="1" cap="none" spc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8586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Pandas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的高级操作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18743" y="1588084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知识点检测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59832" y="2643758"/>
            <a:ext cx="1882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pandas</a:t>
            </a:r>
            <a:r>
              <a:rPr lang="zh-CN" altLang="en-US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中如何绘图？</a:t>
            </a:r>
            <a:endParaRPr lang="en-US" altLang="zh-CN" sz="1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7195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Pandas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的高级操作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99592" y="987574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答案解析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8EA495D-E5C8-44B9-9178-53B38CE54F14}"/>
              </a:ext>
            </a:extLst>
          </p:cNvPr>
          <p:cNvSpPr txBox="1"/>
          <p:nvPr/>
        </p:nvSpPr>
        <p:spPr>
          <a:xfrm>
            <a:off x="1187624" y="1811287"/>
            <a:ext cx="4000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中如何绘图？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FB05023-5FEC-4BE8-A887-B4DCA5E97E4F}"/>
              </a:ext>
            </a:extLst>
          </p:cNvPr>
          <p:cNvSpPr txBox="1"/>
          <p:nvPr/>
        </p:nvSpPr>
        <p:spPr>
          <a:xfrm>
            <a:off x="1979712" y="2604223"/>
            <a:ext cx="66247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DataFrame.plot(kind='line’)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kind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还可取值：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bar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barh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hist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scatter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pie</a:t>
            </a:r>
          </a:p>
        </p:txBody>
      </p:sp>
    </p:spTree>
    <p:extLst>
      <p:ext uri="{BB962C8B-B14F-4D97-AF65-F5344CB8AC3E}">
        <p14:creationId xmlns:p14="http://schemas.microsoft.com/office/powerpoint/2010/main" val="180878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2693341" y="1137671"/>
            <a:ext cx="3743970" cy="2868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的高级操作</a:t>
            </a:r>
            <a:endParaRPr lang="en-US" altLang="zh-CN" sz="1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中的索引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赋值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和排序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中的算术运算和逻辑运算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中的统计函数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中的累计统计函数和自定义函数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中绘图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方式介绍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B01CC2D-8668-4CC9-9A2D-C290FCAD0007}"/>
              </a:ext>
            </a:extLst>
          </p:cNvPr>
          <p:cNvSpPr txBox="1"/>
          <p:nvPr/>
        </p:nvSpPr>
        <p:spPr>
          <a:xfrm flipH="1">
            <a:off x="5915459" y="1759696"/>
            <a:ext cx="3059831" cy="2252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" altLang="zh-CN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中文件的读取和写入</a:t>
            </a:r>
            <a:endParaRPr lang="en-US" altLang="zh-CN" sz="1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缺失值的处理</a:t>
            </a:r>
            <a:endParaRPr lang="en-US" altLang="zh-CN" sz="12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数据离散化</a:t>
            </a:r>
            <a:endParaRPr lang="en-US" altLang="zh-CN" sz="12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数据表的合并</a:t>
            </a:r>
            <a:endParaRPr lang="en-US" altLang="zh-CN" sz="12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交叉表和透视表介绍</a:t>
            </a:r>
            <a:endParaRPr lang="en-US" altLang="zh-CN" sz="12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分组聚合介绍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61170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07904" y="2368715"/>
            <a:ext cx="3801041" cy="459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/>
              <a:t> 应用</a:t>
            </a:r>
            <a:r>
              <a:rPr lang="en-US" altLang="zh-CN" sz="1400"/>
              <a:t>pandas</a:t>
            </a:r>
            <a:r>
              <a:rPr lang="zh-CN" altLang="en-US" sz="1400"/>
              <a:t>实现不同格式文件</a:t>
            </a:r>
            <a:r>
              <a:rPr lang="zh-CN" altLang="en-US" sz="1400" dirty="0"/>
              <a:t>的读取和存储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3793052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46144"/>
            <a:ext cx="5671542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Pandas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的高级操作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en-GB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 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</a:p>
        </p:txBody>
      </p:sp>
      <p:sp>
        <p:nvSpPr>
          <p:cNvPr id="6" name="矩形 5"/>
          <p:cNvSpPr/>
          <p:nvPr/>
        </p:nvSpPr>
        <p:spPr>
          <a:xfrm>
            <a:off x="841375" y="2211710"/>
            <a:ext cx="746249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中的如何绘制图形？</a:t>
            </a:r>
            <a:endParaRPr lang="en-US" altLang="zh-CN" sz="2400" b="1" cap="none" spc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2700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Pandas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的高级操作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18743" y="1588084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知识点检测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59832" y="2643758"/>
            <a:ext cx="3319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pandas</a:t>
            </a:r>
            <a:r>
              <a:rPr lang="zh-CN" altLang="en-US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中如何实现文件的读取和存储？</a:t>
            </a:r>
            <a:endParaRPr lang="en-US" altLang="zh-CN" sz="1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742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Pandas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的高级操作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99592" y="987574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7.3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答案解析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8EA495D-E5C8-44B9-9178-53B38CE54F14}"/>
              </a:ext>
            </a:extLst>
          </p:cNvPr>
          <p:cNvSpPr txBox="1"/>
          <p:nvPr/>
        </p:nvSpPr>
        <p:spPr>
          <a:xfrm>
            <a:off x="1187624" y="1503839"/>
            <a:ext cx="4000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中如何实现文件的读取和存储？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FB05023-5FEC-4BE8-A887-B4DCA5E97E4F}"/>
              </a:ext>
            </a:extLst>
          </p:cNvPr>
          <p:cNvSpPr txBox="1"/>
          <p:nvPr/>
        </p:nvSpPr>
        <p:spPr>
          <a:xfrm>
            <a:off x="1763688" y="1971902"/>
            <a:ext cx="662473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读取：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pd.read_csv(path, usecols=None)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存储：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data.to_csv(path, columns=, header=, index=, mode=)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HDF5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存储：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data.to_hdf(path, key=None)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读取：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pd.read_hdf(path, key=None)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优点：存储速度快，节省空间，可移植性强。（推荐使用）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存储：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data.to_json(path, orient=?)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读取：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pd.read_json(path, orient=?, lines=False)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001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2693341" y="1137671"/>
            <a:ext cx="3743970" cy="2868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的高级操作</a:t>
            </a:r>
            <a:endParaRPr lang="en-US" altLang="zh-CN" sz="1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中的索引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赋值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和排序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中的算术运算和逻辑运算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中的统计函数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中的累计统计函数和自定义函数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中绘图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方式介绍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B01CC2D-8668-4CC9-9A2D-C290FCAD0007}"/>
              </a:ext>
            </a:extLst>
          </p:cNvPr>
          <p:cNvSpPr txBox="1"/>
          <p:nvPr/>
        </p:nvSpPr>
        <p:spPr>
          <a:xfrm flipH="1">
            <a:off x="5915459" y="1759696"/>
            <a:ext cx="3059831" cy="2252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pandas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中文件的读取和写入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缺失值的处理</a:t>
            </a:r>
            <a:endParaRPr lang="en-US" altLang="zh-CN" sz="1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数据离散化</a:t>
            </a:r>
            <a:endParaRPr lang="en-US" altLang="zh-CN" sz="12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数据表的合并</a:t>
            </a:r>
            <a:endParaRPr lang="en-US" altLang="zh-CN" sz="12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交叉表和透视表介绍</a:t>
            </a:r>
            <a:endParaRPr lang="en-US" altLang="zh-CN" sz="12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分组聚合介绍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7831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2693341" y="1137671"/>
            <a:ext cx="3743970" cy="2868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的高级操作</a:t>
            </a:r>
            <a:endParaRPr lang="en-US" altLang="zh-CN" sz="1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" altLang="zh-CN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中的索引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赋值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和排序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中的算术运算和逻辑运算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中的统计函数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中的累计统计函数和自定义函数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中绘图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方式介绍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B01CC2D-8668-4CC9-9A2D-C290FCAD0007}"/>
              </a:ext>
            </a:extLst>
          </p:cNvPr>
          <p:cNvSpPr txBox="1"/>
          <p:nvPr/>
        </p:nvSpPr>
        <p:spPr>
          <a:xfrm flipH="1">
            <a:off x="5915459" y="1759696"/>
            <a:ext cx="3059831" cy="2252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" altLang="zh-CN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中文件的读取和写入</a:t>
            </a:r>
            <a:endParaRPr lang="en-US" altLang="zh-CN" sz="12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缺失值的处理</a:t>
            </a:r>
            <a:endParaRPr lang="en-US" altLang="zh-CN" sz="12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数据离散化</a:t>
            </a:r>
            <a:endParaRPr lang="en-US" altLang="zh-CN" sz="12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数据表的合并</a:t>
            </a:r>
            <a:endParaRPr lang="en-US" altLang="zh-CN" sz="12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交叉表和透视表介绍</a:t>
            </a:r>
            <a:endParaRPr lang="en-US" altLang="zh-CN" sz="12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分组聚合介绍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851920" y="2383707"/>
            <a:ext cx="3621504" cy="459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/>
              <a:t> 知道如何使用</a:t>
            </a:r>
            <a:r>
              <a:rPr lang="en-US" altLang="zh-CN" sz="1400"/>
              <a:t>pandas</a:t>
            </a:r>
            <a:r>
              <a:rPr lang="zh-CN" altLang="en-US" sz="1400"/>
              <a:t>处理数据中的缺失值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3206037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46144"/>
            <a:ext cx="5671542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Pandas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的高级操作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en-GB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8.1 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</a:p>
        </p:txBody>
      </p:sp>
      <p:sp>
        <p:nvSpPr>
          <p:cNvPr id="6" name="矩形 5"/>
          <p:cNvSpPr/>
          <p:nvPr/>
        </p:nvSpPr>
        <p:spPr>
          <a:xfrm>
            <a:off x="841375" y="2211710"/>
            <a:ext cx="746249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如何处理数据中的缺失值？</a:t>
            </a:r>
            <a:endParaRPr lang="en-US" altLang="zh-CN" sz="2400" b="1" cap="none" spc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642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Pandas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的高级操作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18743" y="1588084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知识点检测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15816" y="2643758"/>
            <a:ext cx="37755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Pandas</a:t>
            </a:r>
            <a:r>
              <a:rPr lang="zh-CN" altLang="en-US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处理数据中缺失值的步骤是怎样的？</a:t>
            </a:r>
            <a:endParaRPr lang="en-US" altLang="zh-CN" sz="1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483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Pandas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的高级操作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99592" y="802908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8.3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答案解析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8EA495D-E5C8-44B9-9178-53B38CE54F14}"/>
              </a:ext>
            </a:extLst>
          </p:cNvPr>
          <p:cNvSpPr txBox="1"/>
          <p:nvPr/>
        </p:nvSpPr>
        <p:spPr>
          <a:xfrm>
            <a:off x="1115616" y="1172600"/>
            <a:ext cx="424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处理数据中缺失值的步骤是怎样的？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4E7BE4E-2665-4482-900B-B8BF938BFB27}"/>
              </a:ext>
            </a:extLst>
          </p:cNvPr>
          <p:cNvSpPr/>
          <p:nvPr/>
        </p:nvSpPr>
        <p:spPr>
          <a:xfrm>
            <a:off x="1090839" y="1638774"/>
            <a:ext cx="2690951" cy="644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① 判断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是否存在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缺失值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np.all(pd.notnull(data))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3E92FB5-FDDD-4409-9EC3-A5A661CE8E3C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 flipV="1">
            <a:off x="3781790" y="1953331"/>
            <a:ext cx="1798322" cy="7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53E41C0A-45AF-44A3-9342-2A52D899D878}"/>
              </a:ext>
            </a:extLst>
          </p:cNvPr>
          <p:cNvCxnSpPr>
            <a:cxnSpLocks/>
            <a:stCxn id="8" idx="2"/>
          </p:cNvCxnSpPr>
          <p:nvPr/>
        </p:nvCxnSpPr>
        <p:spPr>
          <a:xfrm rot="16200000" flipH="1">
            <a:off x="2548408" y="2171651"/>
            <a:ext cx="1121288" cy="134547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6727689F-014D-444F-B162-ADF3FED21B31}"/>
              </a:ext>
            </a:extLst>
          </p:cNvPr>
          <p:cNvSpPr txBox="1"/>
          <p:nvPr/>
        </p:nvSpPr>
        <p:spPr>
          <a:xfrm>
            <a:off x="2651105" y="2586690"/>
            <a:ext cx="2929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存在缺失值，但不是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np.nan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的形式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BE691AAD-4566-47B0-B981-1CB800E21321}"/>
              </a:ext>
            </a:extLst>
          </p:cNvPr>
          <p:cNvSpPr/>
          <p:nvPr/>
        </p:nvSpPr>
        <p:spPr>
          <a:xfrm>
            <a:off x="3792446" y="2968541"/>
            <a:ext cx="4376422" cy="8062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② 将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其它形式的缺失值使用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np.nan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替换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data.replace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(to_replace=‘’, value=np.nan)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3AAC278E-7CC6-42B5-9CF1-CC1977411D46}"/>
              </a:ext>
            </a:extLst>
          </p:cNvPr>
          <p:cNvSpPr/>
          <p:nvPr/>
        </p:nvSpPr>
        <p:spPr>
          <a:xfrm>
            <a:off x="1086432" y="4358904"/>
            <a:ext cx="7067373" cy="5219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③ 使用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统计学指标值（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mean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median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等）对缺失值进行填充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data[‘column_name’].fillna(data[‘column_name’].mean(), inplace=True)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9C22FBB-2D52-470D-AAB5-C8003134467B}"/>
              </a:ext>
            </a:extLst>
          </p:cNvPr>
          <p:cNvSpPr txBox="1"/>
          <p:nvPr/>
        </p:nvSpPr>
        <p:spPr>
          <a:xfrm>
            <a:off x="689611" y="2879178"/>
            <a:ext cx="131318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存在缺失值，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且是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np.nan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形式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D760FA5-EE96-4B41-B5C5-CF6AB1175F30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5980657" y="3774786"/>
            <a:ext cx="0" cy="584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01124AE9-49B6-40C9-A092-EFD7F0875EE9}"/>
              </a:ext>
            </a:extLst>
          </p:cNvPr>
          <p:cNvSpPr/>
          <p:nvPr/>
        </p:nvSpPr>
        <p:spPr>
          <a:xfrm>
            <a:off x="5580112" y="1622918"/>
            <a:ext cx="1785258" cy="660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不做处理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C70D12F-D5EC-4C65-99D6-6CA27CC9489D}"/>
              </a:ext>
            </a:extLst>
          </p:cNvPr>
          <p:cNvSpPr txBox="1"/>
          <p:nvPr/>
        </p:nvSpPr>
        <p:spPr>
          <a:xfrm>
            <a:off x="3989176" y="1664362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不存在缺失值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8908844-1624-4B10-96BA-A265E991658C}"/>
              </a:ext>
            </a:extLst>
          </p:cNvPr>
          <p:cNvCxnSpPr/>
          <p:nvPr/>
        </p:nvCxnSpPr>
        <p:spPr>
          <a:xfrm>
            <a:off x="2022536" y="2283743"/>
            <a:ext cx="0" cy="2075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512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2693341" y="1137671"/>
            <a:ext cx="3743970" cy="2868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的高级操作</a:t>
            </a:r>
            <a:endParaRPr lang="en-US" altLang="zh-CN" sz="1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中的索引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赋值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和排序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中的算术运算和逻辑运算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中的统计函数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中的累计统计函数和自定义函数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中绘图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方式介绍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B01CC2D-8668-4CC9-9A2D-C290FCAD0007}"/>
              </a:ext>
            </a:extLst>
          </p:cNvPr>
          <p:cNvSpPr txBox="1"/>
          <p:nvPr/>
        </p:nvSpPr>
        <p:spPr>
          <a:xfrm flipH="1">
            <a:off x="5915459" y="1759696"/>
            <a:ext cx="3059831" cy="2252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pandas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中文件的读取和写入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缺失值的处理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数据离散化</a:t>
            </a:r>
            <a:endParaRPr lang="en-US" altLang="zh-CN" sz="1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数据表的合并</a:t>
            </a:r>
            <a:endParaRPr lang="en-US" altLang="zh-CN" sz="12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交叉表和透视表介绍</a:t>
            </a:r>
            <a:endParaRPr lang="en-US" altLang="zh-CN" sz="12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分组聚合介绍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09913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79912" y="2163108"/>
            <a:ext cx="3599832" cy="8903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/>
              <a:t> 应用</a:t>
            </a:r>
            <a:r>
              <a:rPr lang="en" altLang="zh-CN" sz="1400" dirty="0"/>
              <a:t>cut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qcut</a:t>
            </a:r>
            <a:r>
              <a:rPr lang="zh-CN" altLang="en-US" sz="1400" dirty="0"/>
              <a:t>实现数据的区间分组</a:t>
            </a:r>
            <a:endParaRPr lang="en-US" altLang="zh-CN" sz="1400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/>
              <a:t> 应用</a:t>
            </a:r>
            <a:r>
              <a:rPr lang="en" altLang="zh-CN" sz="1400" dirty="0" err="1"/>
              <a:t>get_dummies</a:t>
            </a:r>
            <a:r>
              <a:rPr lang="zh-CN" altLang="en-US" sz="1400" dirty="0"/>
              <a:t>实现数据的</a:t>
            </a:r>
            <a:r>
              <a:rPr lang="en-US" altLang="zh-CN" sz="1400" dirty="0"/>
              <a:t>one-hot</a:t>
            </a:r>
            <a:r>
              <a:rPr lang="zh-CN" altLang="en-US" sz="1400" dirty="0"/>
              <a:t>编码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9024785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46144"/>
            <a:ext cx="5671542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Pandas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的高级操作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en-GB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9.1 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</a:p>
        </p:txBody>
      </p:sp>
      <p:sp>
        <p:nvSpPr>
          <p:cNvPr id="6" name="矩形 5"/>
          <p:cNvSpPr/>
          <p:nvPr/>
        </p:nvSpPr>
        <p:spPr>
          <a:xfrm>
            <a:off x="841375" y="2211710"/>
            <a:ext cx="746249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如何将数据离散化？</a:t>
            </a:r>
            <a:endParaRPr lang="en-US" altLang="zh-CN" sz="2400" b="1" cap="none" spc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489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Pandas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的高级操作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18743" y="1588084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9.2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知识点检测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74776" y="2571750"/>
            <a:ext cx="34692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① 什么是离散化？这样做的目的是什么？</a:t>
            </a:r>
            <a:endParaRPr lang="en-US" altLang="zh-CN" sz="1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② 如何使用</a:t>
            </a:r>
            <a:r>
              <a:rPr lang="en-US" altLang="zh-CN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pandas</a:t>
            </a:r>
            <a:r>
              <a:rPr lang="zh-CN" altLang="en-US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对数据进行离散化？</a:t>
            </a:r>
            <a:endParaRPr lang="en-US" altLang="zh-CN" sz="1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091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Pandas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的高级操作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99592" y="802908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9.3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答案解析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8EA495D-E5C8-44B9-9178-53B38CE54F14}"/>
              </a:ext>
            </a:extLst>
          </p:cNvPr>
          <p:cNvSpPr txBox="1"/>
          <p:nvPr/>
        </p:nvSpPr>
        <p:spPr>
          <a:xfrm>
            <a:off x="971600" y="1443256"/>
            <a:ext cx="424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① 什么是离散化？这样做的目的是什么？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F36EA7A-E7F0-4130-9323-2FE2E6B0D844}"/>
              </a:ext>
            </a:extLst>
          </p:cNvPr>
          <p:cNvSpPr txBox="1"/>
          <p:nvPr/>
        </p:nvSpPr>
        <p:spPr>
          <a:xfrm>
            <a:off x="1259632" y="1915141"/>
            <a:ext cx="662473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）离散化是将连续型数据转换成离散数据的处理手段，或者是将复杂离散数据用简单离散数据表示的处理手段。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）常用方法：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a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）对于连续型的数据，一般是在连续区间上选取若干个分割点，比如选取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n-1   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个分割点将连续区间分割成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个区间，然后将一个区间上的所有值映射到相同的类别上。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b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）对于离散型的数据，有些时候会使用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one-hot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编码对原始特征进行处理，这样处理的好处是数据更加容易存储，并且更加适合某些算法的学习。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）离散化的目的：简化数据结构，便于机器学习算法去更好的学习相应的特征。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788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Pandas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的高级操作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99592" y="802908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9.3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答案解析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8EA495D-E5C8-44B9-9178-53B38CE54F14}"/>
              </a:ext>
            </a:extLst>
          </p:cNvPr>
          <p:cNvSpPr txBox="1"/>
          <p:nvPr/>
        </p:nvSpPr>
        <p:spPr>
          <a:xfrm>
            <a:off x="971600" y="1443256"/>
            <a:ext cx="424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② 如何使用</a:t>
            </a:r>
            <a:r>
              <a:rPr kumimoji="1"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对数据进行离散化？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F36EA7A-E7F0-4130-9323-2FE2E6B0D844}"/>
              </a:ext>
            </a:extLst>
          </p:cNvPr>
          <p:cNvSpPr txBox="1"/>
          <p:nvPr/>
        </p:nvSpPr>
        <p:spPr>
          <a:xfrm>
            <a:off x="1259632" y="1915141"/>
            <a:ext cx="691276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）数据分组：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pd.qcut() ---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默认分组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    pd.cut() --- 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可自定义分组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pd.qcut(data, bins_num).value_counts()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其中：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中的数据结构，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bins_num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表示将数据分成多少组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value_counts()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可以查看分组后每组分得的样本个数是多少。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）离散化：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pt-BR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pandas.get_dummies(data, prefix=None)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其中：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data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中的已被分组的数据结构， 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prefix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表示每组区间的列名包含的字符串前缀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088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851920" y="2288224"/>
            <a:ext cx="3337260" cy="459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/>
              <a:t>知道</a:t>
            </a:r>
            <a:r>
              <a:rPr lang="en-US" altLang="zh-CN" sz="1400"/>
              <a:t>series</a:t>
            </a:r>
            <a:r>
              <a:rPr lang="zh-CN" altLang="en-US" sz="1400" dirty="0"/>
              <a:t>和</a:t>
            </a:r>
            <a:r>
              <a:rPr lang="en-US" altLang="zh-CN" sz="1400" err="1"/>
              <a:t>dataframe</a:t>
            </a:r>
            <a:r>
              <a:rPr lang="zh-CN" altLang="en-US" sz="1400"/>
              <a:t>的索引切片操作</a:t>
            </a:r>
            <a:endParaRPr lang="en-US" altLang="zh-CN" sz="14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Pandas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的高级操作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99592" y="802908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9.3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答案解析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8EA495D-E5C8-44B9-9178-53B38CE54F14}"/>
              </a:ext>
            </a:extLst>
          </p:cNvPr>
          <p:cNvSpPr txBox="1"/>
          <p:nvPr/>
        </p:nvSpPr>
        <p:spPr>
          <a:xfrm>
            <a:off x="971600" y="1443256"/>
            <a:ext cx="424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② 如何使用</a:t>
            </a:r>
            <a:r>
              <a:rPr kumimoji="1"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对数据进行离散化？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130640C-4DFE-47F0-B2AD-A0664487E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15" y="2121267"/>
            <a:ext cx="8612369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6061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2693341" y="1137671"/>
            <a:ext cx="3743970" cy="2868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的高级操作</a:t>
            </a:r>
            <a:endParaRPr lang="en-US" altLang="zh-CN" sz="1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中的索引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赋值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和排序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中的算术运算和逻辑运算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中的统计函数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中的累计统计函数和自定义函数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中绘图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方式介绍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B01CC2D-8668-4CC9-9A2D-C290FCAD0007}"/>
              </a:ext>
            </a:extLst>
          </p:cNvPr>
          <p:cNvSpPr txBox="1"/>
          <p:nvPr/>
        </p:nvSpPr>
        <p:spPr>
          <a:xfrm flipH="1">
            <a:off x="5915459" y="1759696"/>
            <a:ext cx="3059831" cy="2252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pandas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中文件的读取和写入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缺失值的处理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数据离散化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数据表的合并</a:t>
            </a:r>
            <a:endParaRPr lang="en-US" altLang="zh-CN" sz="1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交叉表和透视表介绍</a:t>
            </a:r>
            <a:endParaRPr lang="en-US" altLang="zh-CN" sz="12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分组聚合介绍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8224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899847" y="2328862"/>
            <a:ext cx="3972049" cy="459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/>
              <a:t> 熟练使用</a:t>
            </a:r>
            <a:r>
              <a:rPr lang="en" altLang="zh-CN" sz="1400"/>
              <a:t>pd</a:t>
            </a:r>
            <a:r>
              <a:rPr lang="en-US" altLang="zh-CN" sz="1400"/>
              <a:t>.concat</a:t>
            </a:r>
            <a:r>
              <a:rPr lang="zh-CN" altLang="en-US" sz="1400"/>
              <a:t>和</a:t>
            </a:r>
            <a:r>
              <a:rPr lang="en" altLang="zh-CN" sz="1400"/>
              <a:t>pd.merge</a:t>
            </a:r>
            <a:r>
              <a:rPr lang="zh-CN" altLang="en-US" sz="1400"/>
              <a:t>实现</a:t>
            </a:r>
            <a:r>
              <a:rPr lang="zh-CN" altLang="en-US" sz="1400" dirty="0"/>
              <a:t>数据</a:t>
            </a:r>
            <a:r>
              <a:rPr lang="zh-CN" altLang="en-US" sz="1400"/>
              <a:t>的合并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1975438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46144"/>
            <a:ext cx="5671542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Pandas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的高级操作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en-GB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10.1 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</a:p>
        </p:txBody>
      </p:sp>
      <p:sp>
        <p:nvSpPr>
          <p:cNvPr id="6" name="矩形 5"/>
          <p:cNvSpPr/>
          <p:nvPr/>
        </p:nvSpPr>
        <p:spPr>
          <a:xfrm>
            <a:off x="841375" y="2211710"/>
            <a:ext cx="746249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如何合并数据？</a:t>
            </a:r>
            <a:endParaRPr lang="en-US" altLang="zh-CN" sz="2400" b="1" cap="none" spc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2832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Pandas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的高级操作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18743" y="1588084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10.2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知识点检测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59832" y="2643758"/>
            <a:ext cx="24214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如何使用</a:t>
            </a:r>
            <a:r>
              <a:rPr lang="en-US" altLang="zh-CN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pandas</a:t>
            </a:r>
            <a:r>
              <a:rPr lang="zh-CN" altLang="en-US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合并数据？</a:t>
            </a:r>
            <a:endParaRPr lang="en-US" altLang="zh-CN" sz="1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745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Pandas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的高级操作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99592" y="802908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10.3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答案解析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8EA495D-E5C8-44B9-9178-53B38CE54F14}"/>
              </a:ext>
            </a:extLst>
          </p:cNvPr>
          <p:cNvSpPr txBox="1"/>
          <p:nvPr/>
        </p:nvSpPr>
        <p:spPr>
          <a:xfrm>
            <a:off x="971600" y="1612533"/>
            <a:ext cx="424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如何使用</a:t>
            </a:r>
            <a:r>
              <a:rPr kumimoji="1"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合并数据？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F36EA7A-E7F0-4130-9323-2FE2E6B0D844}"/>
              </a:ext>
            </a:extLst>
          </p:cNvPr>
          <p:cNvSpPr txBox="1"/>
          <p:nvPr/>
        </p:nvSpPr>
        <p:spPr>
          <a:xfrm>
            <a:off x="1259632" y="2364156"/>
            <a:ext cx="66247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pd.concat([df1, df2], axis=?)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可以指定按照行或者列去进行数据表的合并，其中一方不存在的行或者列数据会以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nan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去填充。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pd.merge(df1, df2, how=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‘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inner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on=[column1, column2])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可以指定按照某一列或者几列进行合并，也可指定合并的方式（内连接，外连接，左连接，右连接）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185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2693341" y="1137671"/>
            <a:ext cx="3743970" cy="2868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的高级操作</a:t>
            </a:r>
            <a:endParaRPr lang="en-US" altLang="zh-CN" sz="1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中的索引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赋值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和排序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中的算术运算和逻辑运算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中的统计函数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中的累计统计函数和自定义函数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中绘图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方式介绍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B01CC2D-8668-4CC9-9A2D-C290FCAD0007}"/>
              </a:ext>
            </a:extLst>
          </p:cNvPr>
          <p:cNvSpPr txBox="1"/>
          <p:nvPr/>
        </p:nvSpPr>
        <p:spPr>
          <a:xfrm flipH="1">
            <a:off x="5915459" y="1759696"/>
            <a:ext cx="3059831" cy="2252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pandas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中文件的读取和写入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缺失值的处理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数据离散化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数据表的合并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交叉表和透视表介绍</a:t>
            </a:r>
            <a:endParaRPr lang="en-US" altLang="zh-CN" sz="1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分组聚合介绍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95604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18349" y="2371885"/>
            <a:ext cx="3996928" cy="459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/>
              <a:t> 应用</a:t>
            </a:r>
            <a:r>
              <a:rPr lang="en-US" altLang="zh-CN" sz="1400" dirty="0"/>
              <a:t>crosstab</a:t>
            </a:r>
            <a:r>
              <a:rPr lang="zh-CN" altLang="en-US" sz="1400" dirty="0"/>
              <a:t>和</a:t>
            </a:r>
            <a:r>
              <a:rPr lang="en-US" altLang="zh-CN" sz="1400" dirty="0" err="1"/>
              <a:t>pivot_table</a:t>
            </a:r>
            <a:r>
              <a:rPr lang="zh-CN" altLang="en-US" sz="1400" dirty="0"/>
              <a:t>实现交叉表与透视表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5645308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46144"/>
            <a:ext cx="5671542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Pandas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的高级操作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en-GB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11.1 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</a:p>
        </p:txBody>
      </p:sp>
      <p:sp>
        <p:nvSpPr>
          <p:cNvPr id="6" name="矩形 5"/>
          <p:cNvSpPr/>
          <p:nvPr/>
        </p:nvSpPr>
        <p:spPr>
          <a:xfrm>
            <a:off x="841375" y="2211710"/>
            <a:ext cx="746249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中交叉表和透视表的作用是什么？</a:t>
            </a:r>
            <a:endParaRPr lang="en-US" altLang="zh-CN" sz="2400" b="1" cap="none" spc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22224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Pandas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的高级操作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18743" y="1588084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11.2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知识点检测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96193" y="2587455"/>
            <a:ext cx="355161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① 什么是交叉表、透视表？</a:t>
            </a:r>
            <a:endParaRPr lang="en-US" altLang="zh-CN" sz="1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② 如何使用</a:t>
            </a:r>
            <a:r>
              <a:rPr lang="en-US" altLang="zh-CN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pandas</a:t>
            </a:r>
            <a:r>
              <a:rPr lang="zh-CN" altLang="en-US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中的交叉表和透视表？</a:t>
            </a:r>
            <a:endParaRPr lang="en-US" altLang="zh-CN" sz="1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468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46144"/>
            <a:ext cx="5671542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Pandas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的高级操作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en-GB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</a:p>
        </p:txBody>
      </p:sp>
      <p:sp>
        <p:nvSpPr>
          <p:cNvPr id="6" name="矩形 5"/>
          <p:cNvSpPr/>
          <p:nvPr/>
        </p:nvSpPr>
        <p:spPr>
          <a:xfrm>
            <a:off x="899592" y="2340917"/>
            <a:ext cx="746249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如何使用</a:t>
            </a: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完成对</a:t>
            </a: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的索引切片操作</a:t>
            </a:r>
            <a:r>
              <a:rPr lang="zh-CN" altLang="en-US" sz="2400" b="1" cap="none" spc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2400" b="1" cap="none" spc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88585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Pandas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的高级操作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99592" y="802908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11.3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答案解析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8EA495D-E5C8-44B9-9178-53B38CE54F14}"/>
              </a:ext>
            </a:extLst>
          </p:cNvPr>
          <p:cNvSpPr txBox="1"/>
          <p:nvPr/>
        </p:nvSpPr>
        <p:spPr>
          <a:xfrm>
            <a:off x="971600" y="1281413"/>
            <a:ext cx="424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① 什么是交叉表、透视表？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F36EA7A-E7F0-4130-9323-2FE2E6B0D844}"/>
              </a:ext>
            </a:extLst>
          </p:cNvPr>
          <p:cNvSpPr txBox="1"/>
          <p:nvPr/>
        </p:nvSpPr>
        <p:spPr>
          <a:xfrm>
            <a:off x="1259632" y="1771531"/>
            <a:ext cx="66247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）透视表是一种专门用于对数据中一行（列）多列（行）的数据进行分组，并使用指定的聚合函数进行相应计算的工具。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）交叉表是一种特殊的透视表，专门用于计算每个分组的频率。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）作用：探究数据之间的关系。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02CC616-602D-43CA-9D26-126001EB19BE}"/>
              </a:ext>
            </a:extLst>
          </p:cNvPr>
          <p:cNvSpPr txBox="1"/>
          <p:nvPr/>
        </p:nvSpPr>
        <p:spPr>
          <a:xfrm>
            <a:off x="971600" y="3354257"/>
            <a:ext cx="424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② 如何使用</a:t>
            </a:r>
            <a:r>
              <a:rPr kumimoji="1"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中的交叉表和透视表？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0269C0-0D21-4AEB-998F-40D6B8763271}"/>
              </a:ext>
            </a:extLst>
          </p:cNvPr>
          <p:cNvSpPr txBox="1"/>
          <p:nvPr/>
        </p:nvSpPr>
        <p:spPr>
          <a:xfrm>
            <a:off x="1244040" y="3883450"/>
            <a:ext cx="66247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）交叉表：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pd.crosstab(index, columns)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）透视表：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pd.pivot_table(index, columns, aggfunc)</a:t>
            </a:r>
          </a:p>
        </p:txBody>
      </p:sp>
    </p:spTree>
    <p:extLst>
      <p:ext uri="{BB962C8B-B14F-4D97-AF65-F5344CB8AC3E}">
        <p14:creationId xmlns:p14="http://schemas.microsoft.com/office/powerpoint/2010/main" val="1477394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2693341" y="1137671"/>
            <a:ext cx="3743970" cy="2868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的高级操作</a:t>
            </a:r>
            <a:endParaRPr lang="en-US" altLang="zh-CN" sz="1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中的索引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赋值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和排序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中的算术运算和逻辑运算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中的统计函数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中的累计统计函数和自定义函数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中绘图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方式介绍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B01CC2D-8668-4CC9-9A2D-C290FCAD0007}"/>
              </a:ext>
            </a:extLst>
          </p:cNvPr>
          <p:cNvSpPr txBox="1"/>
          <p:nvPr/>
        </p:nvSpPr>
        <p:spPr>
          <a:xfrm flipH="1">
            <a:off x="5915459" y="1759696"/>
            <a:ext cx="3059831" cy="2252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pandas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中文件的读取和写入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缺失值的处理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数据离散化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数据表的合并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交叉表和透视表介绍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分组聚合介绍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857690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90925" y="2371885"/>
            <a:ext cx="4020075" cy="459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/>
              <a:t> 应用</a:t>
            </a:r>
            <a:r>
              <a:rPr lang="en-US" altLang="zh-CN" sz="1400" dirty="0" err="1"/>
              <a:t>groupby</a:t>
            </a:r>
            <a:r>
              <a:rPr lang="zh-CN" altLang="en-US" sz="1400" dirty="0"/>
              <a:t>和聚合函数实现数据的分组和聚合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57465004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46144"/>
            <a:ext cx="5671542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Pandas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的高级操作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en-GB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12.1 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</a:p>
        </p:txBody>
      </p:sp>
      <p:sp>
        <p:nvSpPr>
          <p:cNvPr id="6" name="矩形 5"/>
          <p:cNvSpPr/>
          <p:nvPr/>
        </p:nvSpPr>
        <p:spPr>
          <a:xfrm>
            <a:off x="841375" y="2211710"/>
            <a:ext cx="746249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中怎样实现数据的分组与聚合？</a:t>
            </a:r>
            <a:endParaRPr lang="en-US" altLang="zh-CN" sz="2400" b="1" cap="none" spc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28569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Pandas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的高级操作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18743" y="1588084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12.2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知识点检测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96193" y="2587455"/>
            <a:ext cx="3731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① 如何使用</a:t>
            </a:r>
            <a:r>
              <a:rPr lang="en-US" altLang="zh-CN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pandas</a:t>
            </a:r>
            <a:r>
              <a:rPr lang="zh-CN" altLang="en-US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完成数据的分组与聚合？</a:t>
            </a:r>
            <a:endParaRPr lang="en-US" altLang="zh-CN" sz="1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289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Pandas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的高级操作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99592" y="802908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12.3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答案解析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8EA495D-E5C8-44B9-9178-53B38CE54F14}"/>
              </a:ext>
            </a:extLst>
          </p:cNvPr>
          <p:cNvSpPr txBox="1"/>
          <p:nvPr/>
        </p:nvSpPr>
        <p:spPr>
          <a:xfrm>
            <a:off x="971600" y="1527055"/>
            <a:ext cx="424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如何使用</a:t>
            </a:r>
            <a:r>
              <a:rPr kumimoji="1"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完成数据的分组与聚合？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F36EA7A-E7F0-4130-9323-2FE2E6B0D844}"/>
              </a:ext>
            </a:extLst>
          </p:cNvPr>
          <p:cNvSpPr txBox="1"/>
          <p:nvPr/>
        </p:nvSpPr>
        <p:spPr>
          <a:xfrm>
            <a:off x="1475656" y="2283718"/>
            <a:ext cx="66247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）分组：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data.groupby(columns, as_index=False)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默认被分组的列会被设为行索引。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）聚合：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mean()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count()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std()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注意，分组和聚合一般会结合使用（链式调用），单独使用的场景很少。</a:t>
            </a:r>
          </a:p>
        </p:txBody>
      </p:sp>
    </p:spTree>
    <p:extLst>
      <p:ext uri="{BB962C8B-B14F-4D97-AF65-F5344CB8AC3E}">
        <p14:creationId xmlns:p14="http://schemas.microsoft.com/office/powerpoint/2010/main" val="148197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707904" y="1463199"/>
            <a:ext cx="4319588" cy="176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的综合应用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星巴克案例实现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电影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电影案例分析</a:t>
            </a:r>
          </a:p>
        </p:txBody>
      </p:sp>
    </p:spTree>
    <p:extLst>
      <p:ext uri="{BB962C8B-B14F-4D97-AF65-F5344CB8AC3E}">
        <p14:creationId xmlns:p14="http://schemas.microsoft.com/office/powerpoint/2010/main" val="362799942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895741" y="2274254"/>
            <a:ext cx="3980577" cy="459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/>
              <a:t> 熟悉使用</a:t>
            </a:r>
            <a:r>
              <a:rPr lang="en-US" altLang="zh-CN" sz="1400"/>
              <a:t>pandas</a:t>
            </a:r>
            <a:r>
              <a:rPr lang="zh-CN" altLang="en-US" sz="1400"/>
              <a:t>对星巴克数据进行分组与聚合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81087675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46144"/>
            <a:ext cx="5671542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pandas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的综合应用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en-GB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13.1 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</a:p>
        </p:txBody>
      </p:sp>
      <p:sp>
        <p:nvSpPr>
          <p:cNvPr id="6" name="矩形 5"/>
          <p:cNvSpPr/>
          <p:nvPr/>
        </p:nvSpPr>
        <p:spPr>
          <a:xfrm>
            <a:off x="899592" y="2340917"/>
            <a:ext cx="746249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如何使用</a:t>
            </a: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对星巴克数据进行分组与聚合？</a:t>
            </a:r>
            <a:endParaRPr lang="en-US" altLang="zh-CN" sz="2400" b="1" cap="none" spc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71889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pandas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的综合应用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18743" y="1588084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13.2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知识点检测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96193" y="2587455"/>
            <a:ext cx="4449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① 如何使用</a:t>
            </a:r>
            <a:r>
              <a:rPr lang="en-US" altLang="zh-CN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pandas</a:t>
            </a:r>
            <a:r>
              <a:rPr lang="zh-CN" altLang="en-US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完成对星巴克数据的分组与聚合？</a:t>
            </a:r>
            <a:endParaRPr lang="en-US" altLang="zh-CN" sz="1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997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Pandas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的高级操作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18743" y="1588084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知识点检测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76106" y="2643758"/>
            <a:ext cx="3063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Dataframe</a:t>
            </a:r>
            <a:r>
              <a:rPr lang="zh-CN" altLang="en-US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有哪些常见的索引操作？</a:t>
            </a:r>
            <a:endParaRPr kumimoji="1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269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pandas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的综合应用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99592" y="802908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13.3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答案解析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8EA495D-E5C8-44B9-9178-53B38CE54F14}"/>
              </a:ext>
            </a:extLst>
          </p:cNvPr>
          <p:cNvSpPr txBox="1"/>
          <p:nvPr/>
        </p:nvSpPr>
        <p:spPr>
          <a:xfrm>
            <a:off x="971600" y="1527055"/>
            <a:ext cx="4752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如何使用</a:t>
            </a:r>
            <a:r>
              <a:rPr kumimoji="1"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完成对星巴克数据的分组与聚合？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F36EA7A-E7F0-4130-9323-2FE2E6B0D844}"/>
              </a:ext>
            </a:extLst>
          </p:cNvPr>
          <p:cNvSpPr txBox="1"/>
          <p:nvPr/>
        </p:nvSpPr>
        <p:spPr>
          <a:xfrm>
            <a:off x="1475656" y="2139702"/>
            <a:ext cx="662473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数据导入：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starbucks = pd.read_csv("./data/starbucks/directory.csv")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）按照国家分组，求出每个国家的星巴克零售店数量：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count = starbucks.groupby(['Country']).count()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）画图显示上述分组结果：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count['Brand'].plot(kind='bar', figsize=(20, 8))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plt.show()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）分组细分到每个国家的省或者市：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starbucks.groupby(['Country', 'State/Province']).count()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12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707904" y="1463199"/>
            <a:ext cx="4319588" cy="176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的综合应用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星巴克案例实现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电影</a:t>
            </a: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r>
              <a:rPr lang="en-US" altLang="zh-CN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电影案例分析</a:t>
            </a:r>
          </a:p>
        </p:txBody>
      </p:sp>
    </p:spTree>
    <p:extLst>
      <p:ext uri="{BB962C8B-B14F-4D97-AF65-F5344CB8AC3E}">
        <p14:creationId xmlns:p14="http://schemas.microsoft.com/office/powerpoint/2010/main" val="421768375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32239" y="1911152"/>
            <a:ext cx="3991798" cy="1321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/>
              <a:t> 知道如何获取数据中的电影平均分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/>
              <a:t> 知道如何获取数据中导演的数量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/>
              <a:t> 知道如何展示电影评分和电影时长的分布状况</a:t>
            </a:r>
          </a:p>
        </p:txBody>
      </p:sp>
    </p:spTree>
    <p:extLst>
      <p:ext uri="{BB962C8B-B14F-4D97-AF65-F5344CB8AC3E}">
        <p14:creationId xmlns:p14="http://schemas.microsoft.com/office/powerpoint/2010/main" val="324541454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46144"/>
            <a:ext cx="5671542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pandas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的综合应用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en-GB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14.1 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</a:p>
        </p:txBody>
      </p:sp>
      <p:sp>
        <p:nvSpPr>
          <p:cNvPr id="6" name="矩形 5"/>
          <p:cNvSpPr/>
          <p:nvPr/>
        </p:nvSpPr>
        <p:spPr>
          <a:xfrm>
            <a:off x="899592" y="2340917"/>
            <a:ext cx="746249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如何使用</a:t>
            </a: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对电影数据进行相关分析？</a:t>
            </a:r>
            <a:endParaRPr lang="en-US" altLang="zh-CN" sz="2400" b="1" cap="none" spc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26740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39433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目标回顾</a:t>
            </a:r>
          </a:p>
        </p:txBody>
      </p:sp>
      <p:sp>
        <p:nvSpPr>
          <p:cNvPr id="3" name="矩形 2"/>
          <p:cNvSpPr/>
          <p:nvPr/>
        </p:nvSpPr>
        <p:spPr>
          <a:xfrm rot="2700000">
            <a:off x="1363663" y="1519238"/>
            <a:ext cx="1544637" cy="154463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 rot="2700000">
            <a:off x="1147763" y="1511300"/>
            <a:ext cx="1544638" cy="154463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占位符 1"/>
          <p:cNvSpPr txBox="1">
            <a:spLocks noChangeArrowheads="1"/>
          </p:cNvSpPr>
          <p:nvPr/>
        </p:nvSpPr>
        <p:spPr bwMode="auto">
          <a:xfrm>
            <a:off x="22225" y="1924050"/>
            <a:ext cx="38290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</a:p>
          <a:p>
            <a:pPr algn="ctr">
              <a:defRPr/>
            </a:pPr>
            <a:r>
              <a:rPr lang="zh-CN" altLang="en-US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812D4D3-B709-45DE-8F38-589A7E551F3D}"/>
              </a:ext>
            </a:extLst>
          </p:cNvPr>
          <p:cNvSpPr/>
          <p:nvPr/>
        </p:nvSpPr>
        <p:spPr>
          <a:xfrm>
            <a:off x="3635896" y="1191394"/>
            <a:ext cx="3907480" cy="3043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掌握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的索引和排序操作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中的统计操作和自定义函数操作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中的常见格式文件的读取与存储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中的缺失值处理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中的数据离散化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中的交叉表与透视表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掌握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中的分组与聚合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022227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Pandas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的高级操作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99592" y="987574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答案解析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8EA495D-E5C8-44B9-9178-53B38CE54F14}"/>
              </a:ext>
            </a:extLst>
          </p:cNvPr>
          <p:cNvSpPr txBox="1"/>
          <p:nvPr/>
        </p:nvSpPr>
        <p:spPr>
          <a:xfrm>
            <a:off x="931805" y="149112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有哪些常见的索引操作？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FB05023-5FEC-4BE8-A887-B4DCA5E97E4F}"/>
              </a:ext>
            </a:extLst>
          </p:cNvPr>
          <p:cNvSpPr txBox="1"/>
          <p:nvPr/>
        </p:nvSpPr>
        <p:spPr>
          <a:xfrm>
            <a:off x="1331640" y="1974998"/>
            <a:ext cx="613434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）直接索引，注意必须是先列后行的顺序；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iloc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分别对应使用纯元素下标、纯数字下标进行相应的数据索引；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ix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混合索引，可以混合使用元素下标和数字下标进行索引，唯一的缺陷是在未来的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版本中会被弃用；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）灵活运用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iloc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实现混合索引。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data.loc[data.index[0:4], ['open', 'close', 'high', 'low’]]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data.iloc[0:4, data.columns.get_indexer(['open', 'close', 'high', 'low'])]</a:t>
            </a:r>
          </a:p>
        </p:txBody>
      </p:sp>
    </p:spTree>
    <p:extLst>
      <p:ext uri="{BB962C8B-B14F-4D97-AF65-F5344CB8AC3E}">
        <p14:creationId xmlns:p14="http://schemas.microsoft.com/office/powerpoint/2010/main" val="2975502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2693341" y="1137671"/>
            <a:ext cx="3743970" cy="2868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的高级操作</a:t>
            </a:r>
            <a:endParaRPr lang="en-US" altLang="zh-CN" sz="1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中的索引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和排序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中的算术运算和逻辑运算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中的统计函数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中的累计统计函数和自定义函数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中绘图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方式介绍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B01CC2D-8668-4CC9-9A2D-C290FCAD0007}"/>
              </a:ext>
            </a:extLst>
          </p:cNvPr>
          <p:cNvSpPr txBox="1"/>
          <p:nvPr/>
        </p:nvSpPr>
        <p:spPr>
          <a:xfrm flipH="1">
            <a:off x="5915459" y="1759696"/>
            <a:ext cx="3059831" cy="2252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" altLang="zh-CN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中文件的读取和写入</a:t>
            </a:r>
            <a:endParaRPr lang="en-US" altLang="zh-CN" sz="12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缺失值的处理</a:t>
            </a:r>
            <a:endParaRPr lang="en-US" altLang="zh-CN" sz="12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数据离散化</a:t>
            </a:r>
            <a:endParaRPr lang="en-US" altLang="zh-CN" sz="12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数据表的合并</a:t>
            </a:r>
            <a:endParaRPr lang="en-US" altLang="zh-CN" sz="12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交叉表和透视表介绍</a:t>
            </a:r>
            <a:endParaRPr lang="en-US" altLang="zh-CN" sz="12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分组聚合介绍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16253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889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4334</TotalTime>
  <Words>3359</Words>
  <Application>Microsoft Office PowerPoint</Application>
  <PresentationFormat>全屏显示(16:9)</PresentationFormat>
  <Paragraphs>534</Paragraphs>
  <Slides>75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75</vt:i4>
      </vt:variant>
    </vt:vector>
  </HeadingPairs>
  <TitlesOfParts>
    <vt:vector size="86" baseType="lpstr">
      <vt:lpstr>黑体</vt:lpstr>
      <vt:lpstr>微软雅黑</vt:lpstr>
      <vt:lpstr>微软雅黑</vt:lpstr>
      <vt:lpstr>Arial</vt:lpstr>
      <vt:lpstr>Calibri</vt:lpstr>
      <vt:lpstr>Segoe UI</vt:lpstr>
      <vt:lpstr>Wingdings</vt:lpstr>
      <vt:lpstr>1_自定义设计方案</vt:lpstr>
      <vt:lpstr>自定义设计方案</vt:lpstr>
      <vt:lpstr>3_自定义设计方案</vt:lpstr>
      <vt:lpstr>2_自定义设计方案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fan yangjun</cp:lastModifiedBy>
  <cp:revision>965</cp:revision>
  <dcterms:created xsi:type="dcterms:W3CDTF">2019-09-15T13:55:09Z</dcterms:created>
  <dcterms:modified xsi:type="dcterms:W3CDTF">2019-12-01T12:55:06Z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2052-1.3.1.1688</vt:lpwstr>
  </property>
</Properties>
</file>