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86" r:id="rId2"/>
    <p:sldId id="344" r:id="rId3"/>
    <p:sldId id="301" r:id="rId4"/>
    <p:sldId id="373" r:id="rId5"/>
    <p:sldId id="302" r:id="rId6"/>
    <p:sldId id="300" r:id="rId7"/>
    <p:sldId id="303" r:id="rId8"/>
    <p:sldId id="304" r:id="rId9"/>
    <p:sldId id="305" r:id="rId10"/>
    <p:sldId id="306" r:id="rId11"/>
    <p:sldId id="299" r:id="rId12"/>
    <p:sldId id="325" r:id="rId13"/>
    <p:sldId id="308" r:id="rId14"/>
    <p:sldId id="324" r:id="rId15"/>
    <p:sldId id="314" r:id="rId16"/>
    <p:sldId id="307" r:id="rId17"/>
    <p:sldId id="309" r:id="rId18"/>
    <p:sldId id="316" r:id="rId19"/>
    <p:sldId id="317" r:id="rId20"/>
    <p:sldId id="310" r:id="rId21"/>
    <p:sldId id="330" r:id="rId22"/>
    <p:sldId id="331" r:id="rId23"/>
    <p:sldId id="329" r:id="rId24"/>
    <p:sldId id="313" r:id="rId25"/>
    <p:sldId id="326" r:id="rId26"/>
    <p:sldId id="320" r:id="rId27"/>
    <p:sldId id="327" r:id="rId28"/>
    <p:sldId id="328" r:id="rId29"/>
    <p:sldId id="332" r:id="rId30"/>
    <p:sldId id="318" r:id="rId31"/>
    <p:sldId id="319" r:id="rId32"/>
    <p:sldId id="337" r:id="rId33"/>
    <p:sldId id="338" r:id="rId34"/>
    <p:sldId id="321" r:id="rId35"/>
    <p:sldId id="339" r:id="rId36"/>
    <p:sldId id="340" r:id="rId37"/>
    <p:sldId id="341" r:id="rId38"/>
    <p:sldId id="342" r:id="rId39"/>
    <p:sldId id="334" r:id="rId40"/>
    <p:sldId id="335" r:id="rId41"/>
    <p:sldId id="336" r:id="rId42"/>
    <p:sldId id="343" r:id="rId43"/>
    <p:sldId id="323" r:id="rId44"/>
    <p:sldId id="345" r:id="rId45"/>
    <p:sldId id="346" r:id="rId46"/>
    <p:sldId id="347" r:id="rId47"/>
    <p:sldId id="348" r:id="rId48"/>
    <p:sldId id="349" r:id="rId49"/>
    <p:sldId id="354" r:id="rId50"/>
    <p:sldId id="355" r:id="rId51"/>
    <p:sldId id="350" r:id="rId52"/>
    <p:sldId id="351" r:id="rId53"/>
    <p:sldId id="352" r:id="rId54"/>
    <p:sldId id="353" r:id="rId55"/>
    <p:sldId id="356" r:id="rId56"/>
    <p:sldId id="357" r:id="rId57"/>
    <p:sldId id="358" r:id="rId58"/>
    <p:sldId id="359" r:id="rId59"/>
    <p:sldId id="360" r:id="rId60"/>
    <p:sldId id="361" r:id="rId61"/>
    <p:sldId id="362" r:id="rId62"/>
    <p:sldId id="363" r:id="rId63"/>
    <p:sldId id="364" r:id="rId6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0" autoAdjust="0"/>
    <p:restoredTop sz="94660"/>
  </p:normalViewPr>
  <p:slideViewPr>
    <p:cSldViewPr>
      <p:cViewPr varScale="1">
        <p:scale>
          <a:sx n="114" d="100"/>
          <a:sy n="114" d="100"/>
        </p:scale>
        <p:origin x="1392" y="114"/>
      </p:cViewPr>
      <p:guideLst>
        <p:guide orient="horz" pos="2160"/>
        <p:guide pos="2880"/>
      </p:guideLst>
    </p:cSldViewPr>
  </p:slideViewPr>
  <p:notesTextViewPr>
    <p:cViewPr>
      <p:scale>
        <a:sx n="100" d="100"/>
        <a:sy n="100" d="100"/>
      </p:scale>
      <p:origin x="0" y="0"/>
    </p:cViewPr>
  </p:notesTextViewPr>
  <p:notesViewPr>
    <p:cSldViewPr>
      <p:cViewPr varScale="1">
        <p:scale>
          <a:sx n="100" d="100"/>
          <a:sy n="100" d="100"/>
        </p:scale>
        <p:origin x="-360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476FF-7C07-481E-A244-0F4A4E656176}" type="datetimeFigureOut">
              <a:rPr lang="ru-RU" smtClean="0"/>
              <a:pPr/>
              <a:t>23.12.2020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D4FAD-5CA9-4269-AA79-19C2B6EF3340}" type="slidenum">
              <a:rPr lang="ru-RU" smtClean="0"/>
              <a:pPr/>
              <a:t>‹#›</a:t>
            </a:fld>
            <a:endParaRPr lang="ru-RU"/>
          </a:p>
        </p:txBody>
      </p:sp>
    </p:spTree>
    <p:extLst>
      <p:ext uri="{BB962C8B-B14F-4D97-AF65-F5344CB8AC3E}">
        <p14:creationId xmlns:p14="http://schemas.microsoft.com/office/powerpoint/2010/main" val="1892101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28794" y="642918"/>
            <a:ext cx="6000792" cy="774720"/>
          </a:xfrm>
        </p:spPr>
        <p:txBody>
          <a:bodyPr>
            <a:normAutofit/>
          </a:bodyPr>
          <a:lstStyle>
            <a:lvl1pPr algn="l">
              <a:defRPr sz="3200">
                <a:latin typeface="Consolas" pitchFamily="49" charset="0"/>
                <a:cs typeface="Consolas" pitchFamily="49" charset="0"/>
              </a:defRPr>
            </a:lvl1pPr>
          </a:lstStyle>
          <a:p>
            <a:r>
              <a:rPr lang="ru-RU" dirty="0"/>
              <a:t>Образец заголовка</a:t>
            </a:r>
          </a:p>
        </p:txBody>
      </p:sp>
      <p:sp>
        <p:nvSpPr>
          <p:cNvPr id="3" name="Содержимое 2"/>
          <p:cNvSpPr>
            <a:spLocks noGrp="1"/>
          </p:cNvSpPr>
          <p:nvPr>
            <p:ph idx="1"/>
          </p:nvPr>
        </p:nvSpPr>
        <p:spPr>
          <a:xfrm>
            <a:off x="1071538" y="1600200"/>
            <a:ext cx="7615262" cy="4525963"/>
          </a:xfrm>
          <a:solidFill>
            <a:schemeClr val="bg1">
              <a:alpha val="38000"/>
            </a:schemeClr>
          </a:solidFill>
          <a:ln>
            <a:solidFill>
              <a:schemeClr val="accent1">
                <a:lumMod val="60000"/>
                <a:lumOff val="40000"/>
                <a:alpha val="56000"/>
              </a:schemeClr>
            </a:solidFill>
          </a:ln>
        </p:spPr>
        <p:txBody>
          <a:bodyPr/>
          <a:lstStyle>
            <a:lvl1pPr>
              <a:buFontTx/>
              <a:buBlip>
                <a:blip r:embed="rId2"/>
              </a:buBlip>
              <a:defRPr sz="2400">
                <a:solidFill>
                  <a:schemeClr val="accent5">
                    <a:lumMod val="50000"/>
                  </a:schemeClr>
                </a:solidFill>
              </a:defRPr>
            </a:lvl1pPr>
            <a:lvl2pPr>
              <a:buFontTx/>
              <a:buBlip>
                <a:blip r:embed="rId3"/>
              </a:buBlip>
              <a:defRPr lang="ru-RU" sz="2400" kern="1200" spc="-110" baseline="0" dirty="0" smtClean="0">
                <a:solidFill>
                  <a:schemeClr val="accent5">
                    <a:lumMod val="50000"/>
                  </a:schemeClr>
                </a:solidFill>
                <a:latin typeface="+mn-lt"/>
                <a:ea typeface="+mn-ea"/>
                <a:cs typeface="+mn-cs"/>
              </a:defRPr>
            </a:lvl2pPr>
            <a:lvl3pPr>
              <a:defRPr>
                <a:latin typeface="Consolas" pitchFamily="49" charset="0"/>
                <a:cs typeface="Consolas" pitchFamily="49" charset="0"/>
              </a:defRPr>
            </a:lvl3pPr>
            <a:lvl4pPr>
              <a:defRPr>
                <a:latin typeface="Consolas" pitchFamily="49" charset="0"/>
                <a:cs typeface="Consolas" pitchFamily="49" charset="0"/>
              </a:defRPr>
            </a:lvl4pPr>
            <a:lvl5pPr>
              <a:defRPr>
                <a:latin typeface="Consolas" pitchFamily="49" charset="0"/>
                <a:cs typeface="Consolas" pitchFamily="49" charset="0"/>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10"/>
          </p:nvPr>
        </p:nvSpPr>
        <p:spPr/>
        <p:txBody>
          <a:bodyPr/>
          <a:lstStyle/>
          <a:p>
            <a:fld id="{B4C71EC6-210F-42DE-9C53-41977AD35B3D}" type="datetimeFigureOut">
              <a:rPr lang="ru-RU" smtClean="0"/>
              <a:pPr/>
              <a:t>23.12.2020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grpSp>
        <p:nvGrpSpPr>
          <p:cNvPr id="9" name="Группа 8"/>
          <p:cNvGrpSpPr/>
          <p:nvPr userDrawn="1"/>
        </p:nvGrpSpPr>
        <p:grpSpPr>
          <a:xfrm>
            <a:off x="71406" y="500042"/>
            <a:ext cx="1997456" cy="902058"/>
            <a:chOff x="7069490" y="142852"/>
            <a:chExt cx="1997456" cy="902058"/>
          </a:xfrm>
        </p:grpSpPr>
        <p:pic>
          <p:nvPicPr>
            <p:cNvPr id="7" name="Рисунок 6" descr="Logo.png"/>
            <p:cNvPicPr>
              <a:picLocks noChangeAspect="1"/>
            </p:cNvPicPr>
            <p:nvPr userDrawn="1"/>
          </p:nvPicPr>
          <p:blipFill>
            <a:blip r:embed="rId4" cstate="print">
              <a:clrChange>
                <a:clrFrom>
                  <a:srgbClr val="FFFFFF"/>
                </a:clrFrom>
                <a:clrTo>
                  <a:srgbClr val="FFFFFF">
                    <a:alpha val="0"/>
                  </a:srgbClr>
                </a:clrTo>
              </a:clrChange>
            </a:blip>
            <a:srcRect r="64549"/>
            <a:stretch>
              <a:fillRect/>
            </a:stretch>
          </p:blipFill>
          <p:spPr>
            <a:xfrm>
              <a:off x="7069490" y="142852"/>
              <a:ext cx="717220" cy="857256"/>
            </a:xfrm>
            <a:prstGeom prst="rect">
              <a:avLst/>
            </a:prstGeom>
          </p:spPr>
        </p:pic>
        <p:sp>
          <p:nvSpPr>
            <p:cNvPr id="8" name="TextBox 7"/>
            <p:cNvSpPr txBox="1"/>
            <p:nvPr userDrawn="1"/>
          </p:nvSpPr>
          <p:spPr>
            <a:xfrm>
              <a:off x="7783870" y="285728"/>
              <a:ext cx="1283076" cy="759182"/>
            </a:xfrm>
            <a:prstGeom prst="rect">
              <a:avLst/>
            </a:prstGeom>
            <a:noFill/>
          </p:spPr>
          <p:txBody>
            <a:bodyPr wrap="square" rtlCol="0">
              <a:spAutoFit/>
            </a:bodyPr>
            <a:lstStyle/>
            <a:p>
              <a:pPr>
                <a:lnSpc>
                  <a:spcPts val="1300"/>
                </a:lnSpc>
              </a:pPr>
              <a:r>
                <a:rPr lang="en-US" sz="1400" b="1" i="0" kern="1200">
                  <a:solidFill>
                    <a:schemeClr val="accent1">
                      <a:lumMod val="75000"/>
                    </a:schemeClr>
                  </a:solidFill>
                  <a:latin typeface="+mn-lt"/>
                  <a:ea typeface="+mn-ea"/>
                  <a:cs typeface="+mn-cs"/>
                </a:rPr>
                <a:t>Vitebsk </a:t>
              </a:r>
            </a:p>
            <a:p>
              <a:pPr>
                <a:lnSpc>
                  <a:spcPts val="1300"/>
                </a:lnSpc>
              </a:pPr>
              <a:r>
                <a:rPr lang="en-US" sz="1400" b="1" i="0" kern="1200">
                  <a:solidFill>
                    <a:schemeClr val="accent1">
                      <a:lumMod val="75000"/>
                    </a:schemeClr>
                  </a:solidFill>
                  <a:latin typeface="+mn-lt"/>
                  <a:ea typeface="+mn-ea"/>
                  <a:cs typeface="+mn-cs"/>
                </a:rPr>
                <a:t>State </a:t>
              </a:r>
            </a:p>
            <a:p>
              <a:pPr>
                <a:lnSpc>
                  <a:spcPts val="1300"/>
                </a:lnSpc>
              </a:pPr>
              <a:r>
                <a:rPr lang="en-US" sz="1400" b="1" i="0" kern="1200">
                  <a:solidFill>
                    <a:schemeClr val="accent1">
                      <a:lumMod val="75000"/>
                    </a:schemeClr>
                  </a:solidFill>
                  <a:latin typeface="+mn-lt"/>
                  <a:ea typeface="+mn-ea"/>
                  <a:cs typeface="+mn-cs"/>
                </a:rPr>
                <a:t>Technological </a:t>
              </a:r>
            </a:p>
            <a:p>
              <a:pPr>
                <a:lnSpc>
                  <a:spcPts val="1300"/>
                </a:lnSpc>
              </a:pPr>
              <a:r>
                <a:rPr lang="en-US" sz="1400" b="1" i="0" kern="1200">
                  <a:solidFill>
                    <a:schemeClr val="accent1">
                      <a:lumMod val="75000"/>
                    </a:schemeClr>
                  </a:solidFill>
                  <a:latin typeface="+mn-lt"/>
                  <a:ea typeface="+mn-ea"/>
                  <a:cs typeface="+mn-cs"/>
                </a:rPr>
                <a:t>University </a:t>
              </a:r>
              <a:endParaRPr lang="ru-RU" sz="1400" b="1">
                <a:solidFill>
                  <a:schemeClr val="accent1">
                    <a:lumMod val="75000"/>
                  </a:schemeClr>
                </a:solidFill>
              </a:endParaRPr>
            </a:p>
          </p:txBody>
        </p:sp>
      </p:grpSp>
      <p:pic>
        <p:nvPicPr>
          <p:cNvPr id="11" name="Picture 2" descr="https://scontent.fvno1-1.fna.fbcdn.net/v/t1.0-1/p320x320/19430051_1878808175713981_1761129099238321827_n.jpg?oh=2193a95f468c75c47eccd4a3c1235e59&amp;oe=5A7E0E1A"/>
          <p:cNvPicPr>
            <a:picLocks noChangeAspect="1" noChangeArrowheads="1"/>
          </p:cNvPicPr>
          <p:nvPr userDrawn="1"/>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11207" t="16105" r="5342" b="20593"/>
          <a:stretch/>
        </p:blipFill>
        <p:spPr bwMode="auto">
          <a:xfrm>
            <a:off x="7715272" y="283282"/>
            <a:ext cx="1321682" cy="10025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solidFill>
                  <a:schemeClr val="accent1">
                    <a:lumMod val="50000"/>
                  </a:schemeClr>
                </a:solidFill>
                <a:latin typeface="Consolas" pitchFamily="49" charset="0"/>
                <a:cs typeface="Consolas" pitchFamily="49" charset="0"/>
              </a:defRPr>
            </a:lvl1pPr>
          </a:lstStyle>
          <a:p>
            <a:r>
              <a:rPr lang="ru-RU" dirty="0"/>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dirty="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pPr/>
              <a:t>23.12.2020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B4C71EC6-210F-42DE-9C53-41977AD35B3D}" type="datetimeFigureOut">
              <a:rPr lang="ru-RU" smtClean="0"/>
              <a:pPr/>
              <a:t>23.12.2020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pPr/>
              <a:t>‹#›</a:t>
            </a:fld>
            <a:endParaRPr lang="ru-RU"/>
          </a:p>
        </p:txBody>
      </p:sp>
      <p:grpSp>
        <p:nvGrpSpPr>
          <p:cNvPr id="7" name="Группа 6"/>
          <p:cNvGrpSpPr/>
          <p:nvPr userDrawn="1"/>
        </p:nvGrpSpPr>
        <p:grpSpPr>
          <a:xfrm>
            <a:off x="6998052" y="142852"/>
            <a:ext cx="2145948" cy="928694"/>
            <a:chOff x="6998052" y="142852"/>
            <a:chExt cx="2145948" cy="928694"/>
          </a:xfrm>
        </p:grpSpPr>
        <p:pic>
          <p:nvPicPr>
            <p:cNvPr id="8" name="Рисунок 7" descr="Logo.png"/>
            <p:cNvPicPr>
              <a:picLocks noChangeAspect="1"/>
            </p:cNvPicPr>
            <p:nvPr userDrawn="1"/>
          </p:nvPicPr>
          <p:blipFill>
            <a:blip r:embed="rId2" cstate="print">
              <a:clrChange>
                <a:clrFrom>
                  <a:srgbClr val="FFFFFF"/>
                </a:clrFrom>
                <a:clrTo>
                  <a:srgbClr val="FFFFFF">
                    <a:alpha val="0"/>
                  </a:srgbClr>
                </a:clrTo>
              </a:clrChange>
            </a:blip>
            <a:srcRect r="64549"/>
            <a:stretch>
              <a:fillRect/>
            </a:stretch>
          </p:blipFill>
          <p:spPr>
            <a:xfrm>
              <a:off x="6998052" y="142852"/>
              <a:ext cx="717220" cy="857256"/>
            </a:xfrm>
            <a:prstGeom prst="rect">
              <a:avLst/>
            </a:prstGeom>
          </p:spPr>
        </p:pic>
        <p:sp>
          <p:nvSpPr>
            <p:cNvPr id="9" name="TextBox 8"/>
            <p:cNvSpPr txBox="1"/>
            <p:nvPr userDrawn="1"/>
          </p:nvSpPr>
          <p:spPr>
            <a:xfrm>
              <a:off x="7643802" y="299925"/>
              <a:ext cx="1500198" cy="771621"/>
            </a:xfrm>
            <a:prstGeom prst="rect">
              <a:avLst/>
            </a:prstGeom>
            <a:noFill/>
          </p:spPr>
          <p:txBody>
            <a:bodyPr wrap="square" rtlCol="0">
              <a:spAutoFit/>
            </a:bodyPr>
            <a:lstStyle/>
            <a:p>
              <a:pPr>
                <a:lnSpc>
                  <a:spcPts val="1300"/>
                </a:lnSpc>
              </a:pPr>
              <a:r>
                <a:rPr lang="en-US" sz="1600" b="1" i="0" kern="1200" dirty="0">
                  <a:solidFill>
                    <a:schemeClr val="accent1">
                      <a:lumMod val="75000"/>
                    </a:schemeClr>
                  </a:solidFill>
                  <a:latin typeface="+mn-lt"/>
                  <a:ea typeface="+mn-ea"/>
                  <a:cs typeface="+mn-cs"/>
                </a:rPr>
                <a:t>Vitebsk </a:t>
              </a:r>
            </a:p>
            <a:p>
              <a:pPr>
                <a:lnSpc>
                  <a:spcPts val="1300"/>
                </a:lnSpc>
              </a:pPr>
              <a:r>
                <a:rPr lang="en-US" sz="1600" b="1" i="0" kern="1200" dirty="0">
                  <a:solidFill>
                    <a:schemeClr val="accent1">
                      <a:lumMod val="75000"/>
                    </a:schemeClr>
                  </a:solidFill>
                  <a:latin typeface="+mn-lt"/>
                  <a:ea typeface="+mn-ea"/>
                  <a:cs typeface="+mn-cs"/>
                </a:rPr>
                <a:t>State </a:t>
              </a:r>
            </a:p>
            <a:p>
              <a:pPr>
                <a:lnSpc>
                  <a:spcPts val="1300"/>
                </a:lnSpc>
              </a:pPr>
              <a:r>
                <a:rPr lang="en-US" sz="1600" b="1" i="0" kern="1200" dirty="0">
                  <a:solidFill>
                    <a:schemeClr val="accent1">
                      <a:lumMod val="75000"/>
                    </a:schemeClr>
                  </a:solidFill>
                  <a:latin typeface="+mn-lt"/>
                  <a:ea typeface="+mn-ea"/>
                  <a:cs typeface="+mn-cs"/>
                </a:rPr>
                <a:t>Technological </a:t>
              </a:r>
            </a:p>
            <a:p>
              <a:pPr>
                <a:lnSpc>
                  <a:spcPts val="1300"/>
                </a:lnSpc>
              </a:pPr>
              <a:r>
                <a:rPr lang="en-US" sz="1600" b="1" i="0" kern="1200" dirty="0">
                  <a:solidFill>
                    <a:schemeClr val="accent1">
                      <a:lumMod val="75000"/>
                    </a:schemeClr>
                  </a:solidFill>
                  <a:latin typeface="+mn-lt"/>
                  <a:ea typeface="+mn-ea"/>
                  <a:cs typeface="+mn-cs"/>
                </a:rPr>
                <a:t>University </a:t>
              </a:r>
              <a:endParaRPr lang="ru-RU" sz="1600" b="1" dirty="0">
                <a:solidFill>
                  <a:schemeClr val="accent1">
                    <a:lumMod val="75000"/>
                  </a:schemeClr>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pPr/>
              <a:t>23.12.2020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pPr/>
              <a:t>‹#›</a:t>
            </a:fld>
            <a:endParaRPr lang="ru-RU"/>
          </a:p>
        </p:txBody>
      </p:sp>
      <p:pic>
        <p:nvPicPr>
          <p:cNvPr id="5" name="Рисунок 4" descr="Logo.png"/>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6998052" y="142852"/>
            <a:ext cx="2023124" cy="857256"/>
          </a:xfrm>
          <a:prstGeom prst="rect">
            <a:avLst/>
          </a:prstGeom>
        </p:spPr>
      </p:pic>
      <p:sp>
        <p:nvSpPr>
          <p:cNvPr id="6" name="Содержимое 2"/>
          <p:cNvSpPr>
            <a:spLocks noGrp="1"/>
          </p:cNvSpPr>
          <p:nvPr>
            <p:ph idx="1"/>
          </p:nvPr>
        </p:nvSpPr>
        <p:spPr>
          <a:xfrm>
            <a:off x="1285852" y="1643050"/>
            <a:ext cx="7572428" cy="44957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pPr/>
              <a:t>23.12.2020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pic>
        <p:nvPicPr>
          <p:cNvPr id="8" name="Рисунок 7" descr="Logo.png"/>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6998052" y="142852"/>
            <a:ext cx="2023124" cy="85725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pPr/>
              <a:t>23.12.2020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pic>
        <p:nvPicPr>
          <p:cNvPr id="8" name="Рисунок 7" descr="Logo.png"/>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6998052" y="142852"/>
            <a:ext cx="2023124" cy="8572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dirty="0"/>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pPr/>
              <a:t>23.12.2020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4" r:id="rId3"/>
    <p:sldLayoutId id="2147483655" r:id="rId4"/>
    <p:sldLayoutId id="2147483656" r:id="rId5"/>
    <p:sldLayoutId id="2147483657" r:id="rId6"/>
  </p:sldLayoutIdLst>
  <p:txStyles>
    <p:titleStyle>
      <a:lvl1pPr algn="ctr" defTabSz="914400" rtl="0" eaLnBrk="1" latinLnBrk="0" hangingPunct="1">
        <a:spcBef>
          <a:spcPct val="0"/>
        </a:spcBef>
        <a:buNone/>
        <a:defRPr sz="4000" kern="1200" spc="-110" baseline="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spc="-110" baseline="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700" kern="1200" spc="-110" baseline="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spc="-110" baseline="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spc="-110" baseline="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spc="-110" baseline="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difference-between-rest-api-and-soap-api/?ref=lbp" TargetMode="External"/><Relationship Id="rId2" Type="http://schemas.openxmlformats.org/officeDocument/2006/relationships/hyperlink" Target="https://martinfowler.com/architecture/"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s://livebook.manning.com/book/spring-microservices-in-action/chapter-7/"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hyperlink" Target="https://cloud.google.com/functions/docs/" TargetMode="External"/><Relationship Id="rId2" Type="http://schemas.openxmlformats.org/officeDocument/2006/relationships/hyperlink" Target="https://aws.amazon.com/lambda/" TargetMode="External"/><Relationship Id="rId1" Type="http://schemas.openxmlformats.org/officeDocument/2006/relationships/slideLayout" Target="../slideLayouts/slideLayout1.xml"/><Relationship Id="rId4" Type="http://schemas.openxmlformats.org/officeDocument/2006/relationships/hyperlink" Target="https://azure.microsoft.com/en-us/services/function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oftware Development Technological Conveyor Icon Programming ...">
            <a:extLst>
              <a:ext uri="{FF2B5EF4-FFF2-40B4-BE49-F238E27FC236}">
                <a16:creationId xmlns:a16="http://schemas.microsoft.com/office/drawing/2014/main" id="{1A1CE45D-E1E1-476A-AA31-F897B73D5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608" y="476672"/>
            <a:ext cx="3962400" cy="3962400"/>
          </a:xfrm>
          <a:prstGeom prst="rect">
            <a:avLst/>
          </a:prstGeom>
          <a:noFill/>
          <a:extLst>
            <a:ext uri="{909E8E84-426E-40DD-AFC4-6F175D3DCCD1}">
              <a14:hiddenFill xmlns:a14="http://schemas.microsoft.com/office/drawing/2010/main">
                <a:solidFill>
                  <a:srgbClr val="FFFFFF"/>
                </a:solidFill>
              </a14:hiddenFill>
            </a:ext>
          </a:extLst>
        </p:spPr>
      </p:pic>
      <p:sp>
        <p:nvSpPr>
          <p:cNvPr id="16" name="Заголовок 15">
            <a:extLst>
              <a:ext uri="{FF2B5EF4-FFF2-40B4-BE49-F238E27FC236}">
                <a16:creationId xmlns:a16="http://schemas.microsoft.com/office/drawing/2014/main" id="{A20AC165-9954-42AE-9713-C587C89451C5}"/>
              </a:ext>
            </a:extLst>
          </p:cNvPr>
          <p:cNvSpPr>
            <a:spLocks noGrp="1"/>
          </p:cNvSpPr>
          <p:nvPr>
            <p:ph type="title"/>
          </p:nvPr>
        </p:nvSpPr>
        <p:spPr>
          <a:xfrm>
            <a:off x="1043608" y="4005064"/>
            <a:ext cx="7772400" cy="1362075"/>
          </a:xfrm>
        </p:spPr>
        <p:txBody>
          <a:bodyPr>
            <a:normAutofit/>
          </a:bodyPr>
          <a:lstStyle/>
          <a:p>
            <a:r>
              <a:rPr lang="en-US" dirty="0">
                <a:latin typeface="Times New Roman" panose="02020603050405020304" pitchFamily="18" charset="0"/>
                <a:ea typeface="Times New Roman" panose="02020603050405020304" pitchFamily="18" charset="0"/>
              </a:rPr>
              <a:t>Software architecture</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2BD225F-A75C-4DE6-BDB6-FD43A41D9878}"/>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91A99B28-B81B-4954-8BF0-E74E33F87896}"/>
              </a:ext>
            </a:extLst>
          </p:cNvPr>
          <p:cNvSpPr>
            <a:spLocks noGrp="1"/>
          </p:cNvSpPr>
          <p:nvPr>
            <p:ph idx="1"/>
          </p:nvPr>
        </p:nvSpPr>
        <p:spPr/>
        <p:txBody>
          <a:bodyPr>
            <a:normAutofit fontScale="92500"/>
          </a:bodyPr>
          <a:lstStyle/>
          <a:p>
            <a:pPr algn="l" fontAlgn="base"/>
            <a:r>
              <a:rPr lang="en-US" b="1" i="0" dirty="0">
                <a:effectLst/>
                <a:latin typeface="var(--font-din)"/>
              </a:rPr>
              <a:t>Client-Server:</a:t>
            </a:r>
            <a:r>
              <a:rPr lang="en-US" b="0" i="0" dirty="0">
                <a:effectLst/>
                <a:latin typeface="var(--font-din)"/>
              </a:rPr>
              <a:t> REST application should have a client-server architecture. A Client is someone who is requesting resources and are not concerned with data storage, which remains internal to each server, and server is someone who holds the resources and are not concerned with the user interface or user state. They can evolve independently. Client doesn’t need to know anything about business logic and server doesn’t need to know anything about frontend UI.</a:t>
            </a:r>
          </a:p>
          <a:p>
            <a:pPr algn="l" fontAlgn="base"/>
            <a:r>
              <a:rPr lang="en-US" b="1" i="0" dirty="0">
                <a:effectLst/>
                <a:latin typeface="var(--font-din)"/>
              </a:rPr>
              <a:t>Layered system:</a:t>
            </a:r>
            <a:r>
              <a:rPr lang="en-US" b="0" i="0" dirty="0">
                <a:effectLst/>
                <a:latin typeface="var(--font-din)"/>
              </a:rPr>
              <a:t> An application architecture needs to be composed of multiple layers. Each layer doesn’t know any thing about any layer other than that of immediate layer. There can be lot of intermediate servers between client and the end server. Intermediary servers may improve system availability by enabling load-balancing and by providing shared caches.</a:t>
            </a:r>
          </a:p>
          <a:p>
            <a:pPr marL="0" indent="0">
              <a:buNone/>
            </a:pPr>
            <a:endParaRPr lang="ru-RU" dirty="0"/>
          </a:p>
        </p:txBody>
      </p:sp>
    </p:spTree>
    <p:extLst>
      <p:ext uri="{BB962C8B-B14F-4D97-AF65-F5344CB8AC3E}">
        <p14:creationId xmlns:p14="http://schemas.microsoft.com/office/powerpoint/2010/main" val="312379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17CA7A5-92D2-4D42-9DE4-C814BCE0A984}"/>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E5C0F021-767C-465A-9B88-576A1FF81641}"/>
              </a:ext>
            </a:extLst>
          </p:cNvPr>
          <p:cNvSpPr>
            <a:spLocks noGrp="1"/>
          </p:cNvSpPr>
          <p:nvPr>
            <p:ph idx="1"/>
          </p:nvPr>
        </p:nvSpPr>
        <p:spPr>
          <a:xfrm>
            <a:off x="1071538" y="4147330"/>
            <a:ext cx="7615262" cy="2306005"/>
          </a:xfrm>
        </p:spPr>
        <p:txBody>
          <a:bodyPr>
            <a:normAutofit fontScale="85000" lnSpcReduction="10000"/>
          </a:bodyPr>
          <a:lstStyle/>
          <a:p>
            <a:pPr marL="540000" indent="-457200">
              <a:buFont typeface="Wingdings" panose="05000000000000000000" pitchFamily="2" charset="2"/>
              <a:buChar char="§"/>
            </a:pPr>
            <a:r>
              <a:rPr lang="en-US" dirty="0"/>
              <a:t>A resource has a unique identifier for clients to access to make requests.  </a:t>
            </a:r>
            <a:endParaRPr lang="ru-RU" dirty="0"/>
          </a:p>
          <a:p>
            <a:pPr marL="540000" indent="-457200">
              <a:buFont typeface="Wingdings" panose="05000000000000000000" pitchFamily="2" charset="2"/>
              <a:buChar char="§"/>
            </a:pPr>
            <a:r>
              <a:rPr lang="en-US" dirty="0"/>
              <a:t>URI of a resource </a:t>
            </a:r>
            <a:r>
              <a:rPr lang="ru-RU" dirty="0"/>
              <a:t> </a:t>
            </a:r>
            <a:r>
              <a:rPr lang="en-US" dirty="0"/>
              <a:t>should always end with a noun</a:t>
            </a:r>
            <a:endParaRPr lang="ru-RU" dirty="0"/>
          </a:p>
          <a:p>
            <a:pPr marL="540000" indent="-457200">
              <a:buFont typeface="Wingdings" panose="05000000000000000000" pitchFamily="2" charset="2"/>
              <a:buChar char="§"/>
            </a:pPr>
            <a:r>
              <a:rPr lang="en-US" dirty="0"/>
              <a:t>HTTP  methods  are used to identify the action of </a:t>
            </a:r>
            <a:r>
              <a:rPr lang="en-US" dirty="0" err="1"/>
              <a:t>modifycation</a:t>
            </a:r>
            <a:r>
              <a:rPr lang="en-US" dirty="0"/>
              <a:t> those resources</a:t>
            </a:r>
            <a:endParaRPr lang="ru-RU" dirty="0"/>
          </a:p>
          <a:p>
            <a:pPr marL="540000" indent="-457200">
              <a:buFont typeface="Wingdings" panose="05000000000000000000" pitchFamily="2" charset="2"/>
              <a:buChar char="§"/>
            </a:pPr>
            <a:r>
              <a:rPr lang="en-US" dirty="0"/>
              <a:t>Do not think of this as a database entity or domain entity. </a:t>
            </a:r>
          </a:p>
          <a:p>
            <a:pPr marL="540000" indent="-457200">
              <a:buFont typeface="Wingdings" panose="05000000000000000000" pitchFamily="2" charset="2"/>
              <a:buChar char="§"/>
            </a:pPr>
            <a:r>
              <a:rPr lang="en-US" dirty="0"/>
              <a:t>Server should send a proper HTTP code to indicate a success or error status.</a:t>
            </a:r>
          </a:p>
          <a:p>
            <a:pPr marL="0" indent="0">
              <a:buNone/>
            </a:pPr>
            <a:endParaRPr lang="ru-RU" sz="2000" dirty="0"/>
          </a:p>
        </p:txBody>
      </p:sp>
      <p:pic>
        <p:nvPicPr>
          <p:cNvPr id="3" name="Рисунок 2">
            <a:extLst>
              <a:ext uri="{FF2B5EF4-FFF2-40B4-BE49-F238E27FC236}">
                <a16:creationId xmlns:a16="http://schemas.microsoft.com/office/drawing/2014/main" id="{4308738D-7392-4907-BA3A-B5BBB2158C9A}"/>
              </a:ext>
            </a:extLst>
          </p:cNvPr>
          <p:cNvPicPr>
            <a:picLocks noChangeAspect="1"/>
          </p:cNvPicPr>
          <p:nvPr/>
        </p:nvPicPr>
        <p:blipFill>
          <a:blip r:embed="rId2"/>
          <a:stretch>
            <a:fillRect/>
          </a:stretch>
        </p:blipFill>
        <p:spPr>
          <a:xfrm>
            <a:off x="1259632" y="1484784"/>
            <a:ext cx="6275040" cy="2595400"/>
          </a:xfrm>
          <a:prstGeom prst="rect">
            <a:avLst/>
          </a:prstGeom>
        </p:spPr>
      </p:pic>
    </p:spTree>
    <p:extLst>
      <p:ext uri="{BB962C8B-B14F-4D97-AF65-F5344CB8AC3E}">
        <p14:creationId xmlns:p14="http://schemas.microsoft.com/office/powerpoint/2010/main" val="19791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a:extLst>
              <a:ext uri="{FF2B5EF4-FFF2-40B4-BE49-F238E27FC236}">
                <a16:creationId xmlns:a16="http://schemas.microsoft.com/office/drawing/2014/main" id="{894FBA65-CCEF-44B4-AE9B-14F5964ACCC6}"/>
              </a:ext>
            </a:extLst>
          </p:cNvPr>
          <p:cNvSpPr>
            <a:spLocks noGrp="1"/>
          </p:cNvSpPr>
          <p:nvPr>
            <p:ph idx="1"/>
          </p:nvPr>
        </p:nvSpPr>
        <p:spPr/>
        <p:txBody>
          <a:bodyPr/>
          <a:lstStyle/>
          <a:p>
            <a:pPr marL="0" indent="0">
              <a:buNone/>
            </a:pPr>
            <a:r>
              <a:rPr lang="en-US" dirty="0">
                <a:hlinkClick r:id="rId2"/>
              </a:rPr>
              <a:t>https://martinfowler.com/architecture/</a:t>
            </a:r>
            <a:endParaRPr lang="ru-RU" dirty="0"/>
          </a:p>
          <a:p>
            <a:pPr marL="0" indent="0">
              <a:buNone/>
            </a:pPr>
            <a:r>
              <a:rPr lang="en-US" dirty="0">
                <a:hlinkClick r:id="rId3"/>
              </a:rPr>
              <a:t>https://www.geeksforgeeks.org/difference-between-rest-api-and-soap-api/?ref=lbp</a:t>
            </a:r>
            <a:endParaRPr lang="ru-RU" dirty="0"/>
          </a:p>
          <a:p>
            <a:endParaRPr lang="ru-RU" dirty="0"/>
          </a:p>
        </p:txBody>
      </p:sp>
      <p:sp>
        <p:nvSpPr>
          <p:cNvPr id="7" name="Заголовок 6">
            <a:extLst>
              <a:ext uri="{FF2B5EF4-FFF2-40B4-BE49-F238E27FC236}">
                <a16:creationId xmlns:a16="http://schemas.microsoft.com/office/drawing/2014/main" id="{0E57641B-E236-44C9-A107-540CCB947AB4}"/>
              </a:ext>
            </a:extLst>
          </p:cNvPr>
          <p:cNvSpPr>
            <a:spLocks noGrp="1"/>
          </p:cNvSpPr>
          <p:nvPr>
            <p:ph type="title"/>
          </p:nvPr>
        </p:nvSpPr>
        <p:spPr/>
        <p:txBody>
          <a:bodyPr/>
          <a:lstStyle/>
          <a:p>
            <a:r>
              <a:rPr lang="en-US" dirty="0"/>
              <a:t>Useful links</a:t>
            </a:r>
            <a:endParaRPr lang="ru-RU" dirty="0"/>
          </a:p>
        </p:txBody>
      </p:sp>
    </p:spTree>
    <p:extLst>
      <p:ext uri="{BB962C8B-B14F-4D97-AF65-F5344CB8AC3E}">
        <p14:creationId xmlns:p14="http://schemas.microsoft.com/office/powerpoint/2010/main" val="1183507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64E509-2B39-4EB6-8C0C-7B87EDA132E1}"/>
              </a:ext>
            </a:extLst>
          </p:cNvPr>
          <p:cNvSpPr>
            <a:spLocks noGrp="1"/>
          </p:cNvSpPr>
          <p:nvPr>
            <p:ph type="title"/>
          </p:nvPr>
        </p:nvSpPr>
        <p:spPr/>
        <p:txBody>
          <a:bodyPr/>
          <a:lstStyle/>
          <a:p>
            <a:r>
              <a:rPr lang="en-US" dirty="0"/>
              <a:t>Microservice architecture</a:t>
            </a:r>
            <a:endParaRPr lang="ru-RU" dirty="0"/>
          </a:p>
        </p:txBody>
      </p:sp>
      <p:sp>
        <p:nvSpPr>
          <p:cNvPr id="3" name="Текст 2">
            <a:extLst>
              <a:ext uri="{FF2B5EF4-FFF2-40B4-BE49-F238E27FC236}">
                <a16:creationId xmlns:a16="http://schemas.microsoft.com/office/drawing/2014/main" id="{110DF8A4-7997-4E41-A84F-6366F3E2A4C1}"/>
              </a:ext>
            </a:extLst>
          </p:cNvPr>
          <p:cNvSpPr>
            <a:spLocks noGrp="1"/>
          </p:cNvSpPr>
          <p:nvPr>
            <p:ph type="body" idx="1"/>
          </p:nvPr>
        </p:nvSpPr>
        <p:spPr/>
        <p:txBody>
          <a:bodyPr/>
          <a:lstStyle/>
          <a:p>
            <a:endParaRPr lang="ru-RU" dirty="0"/>
          </a:p>
        </p:txBody>
      </p:sp>
      <p:pic>
        <p:nvPicPr>
          <p:cNvPr id="1028" name="Picture 4" descr="Microservices Architecture &amp;&amp; Containers with Docker">
            <a:extLst>
              <a:ext uri="{FF2B5EF4-FFF2-40B4-BE49-F238E27FC236}">
                <a16:creationId xmlns:a16="http://schemas.microsoft.com/office/drawing/2014/main" id="{9C36C0CE-30EC-4B62-8878-04C61ACD3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60648"/>
            <a:ext cx="4149755" cy="2382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270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4A1EC75-F473-4A68-ACA0-9ECDBC369FE0}"/>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5764C7A6-6F9D-4ECD-BB84-3AF79B12ABA1}"/>
              </a:ext>
            </a:extLst>
          </p:cNvPr>
          <p:cNvSpPr>
            <a:spLocks noGrp="1"/>
          </p:cNvSpPr>
          <p:nvPr>
            <p:ph idx="1"/>
          </p:nvPr>
        </p:nvSpPr>
        <p:spPr/>
        <p:txBody>
          <a:bodyPr/>
          <a:lstStyle/>
          <a:p>
            <a:endParaRPr lang="ru-RU" dirty="0"/>
          </a:p>
        </p:txBody>
      </p:sp>
      <p:pic>
        <p:nvPicPr>
          <p:cNvPr id="4098" name="Picture 2">
            <a:extLst>
              <a:ext uri="{FF2B5EF4-FFF2-40B4-BE49-F238E27FC236}">
                <a16:creationId xmlns:a16="http://schemas.microsoft.com/office/drawing/2014/main" id="{3C8DA769-CFB4-479A-9C05-5D8FC76B48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006" r="6335" b="-468"/>
          <a:stretch/>
        </p:blipFill>
        <p:spPr bwMode="auto">
          <a:xfrm>
            <a:off x="1071537" y="2132856"/>
            <a:ext cx="7183857"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73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E20AF1A-0254-43AA-AD05-AD591DD42A3D}"/>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859245AA-24D4-4EDC-8A56-306E4D312532}"/>
              </a:ext>
            </a:extLst>
          </p:cNvPr>
          <p:cNvSpPr>
            <a:spLocks noGrp="1"/>
          </p:cNvSpPr>
          <p:nvPr>
            <p:ph idx="1"/>
          </p:nvPr>
        </p:nvSpPr>
        <p:spPr/>
        <p:txBody>
          <a:bodyPr>
            <a:normAutofit fontScale="85000" lnSpcReduction="20000"/>
          </a:bodyPr>
          <a:lstStyle/>
          <a:p>
            <a:pPr marL="0" indent="-468000">
              <a:lnSpc>
                <a:spcPct val="110000"/>
              </a:lnSpc>
              <a:spcBef>
                <a:spcPts val="600"/>
              </a:spcBef>
              <a:buFont typeface="Arial" panose="020B0604020202020204" pitchFamily="34" charset="0"/>
              <a:buChar char="•"/>
            </a:pPr>
            <a:r>
              <a:rPr lang="en-US" dirty="0"/>
              <a:t>Microservices architectures, where applications include multiple low coupled components, which can be developed using different languages frameworks, and platforms, have become one of the most popular alternatives to traditional monolithic enterprise applications. </a:t>
            </a:r>
            <a:endParaRPr lang="ru-RU" dirty="0"/>
          </a:p>
          <a:p>
            <a:pPr marL="0" indent="-468000">
              <a:lnSpc>
                <a:spcPct val="110000"/>
              </a:lnSpc>
              <a:spcBef>
                <a:spcPts val="600"/>
              </a:spcBef>
              <a:buFont typeface="Arial" panose="020B0604020202020204" pitchFamily="34" charset="0"/>
              <a:buChar char="•"/>
            </a:pPr>
            <a:r>
              <a:rPr lang="en-US" dirty="0"/>
              <a:t>Microservice architecture divides the single application into a small set of services, each running on its own but communicating with each other through APIs.</a:t>
            </a:r>
          </a:p>
          <a:p>
            <a:pPr marL="0" indent="-468000">
              <a:lnSpc>
                <a:spcPct val="110000"/>
              </a:lnSpc>
              <a:spcBef>
                <a:spcPts val="600"/>
              </a:spcBef>
              <a:buFont typeface="Arial" panose="020B0604020202020204" pitchFamily="34" charset="0"/>
              <a:buChar char="•"/>
            </a:pPr>
            <a:r>
              <a:rPr lang="en-US" dirty="0"/>
              <a:t>These services are deployed independently using a fully automated environment. There is an absolute minimum of centralized management of these services.</a:t>
            </a:r>
            <a:endParaRPr lang="ru-RU" dirty="0"/>
          </a:p>
          <a:p>
            <a:pPr marL="0" indent="-468000">
              <a:lnSpc>
                <a:spcPct val="110000"/>
              </a:lnSpc>
              <a:spcBef>
                <a:spcPts val="600"/>
              </a:spcBef>
              <a:buFont typeface="Arial" panose="020B0604020202020204" pitchFamily="34" charset="0"/>
              <a:buChar char="•"/>
            </a:pPr>
            <a:r>
              <a:rPr lang="en-US" dirty="0"/>
              <a:t>Since these modules are deployed independently and only communicate over standard protocols or APIs, they lend themselves to continuous delivery and continuous integration processes, reducing costs and risks of developing new features. </a:t>
            </a:r>
          </a:p>
        </p:txBody>
      </p:sp>
    </p:spTree>
    <p:extLst>
      <p:ext uri="{BB962C8B-B14F-4D97-AF65-F5344CB8AC3E}">
        <p14:creationId xmlns:p14="http://schemas.microsoft.com/office/powerpoint/2010/main" val="246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283F93E-9692-41A4-8C09-6FB7C4C4B033}"/>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5FE14237-62DE-4F83-A3C6-C0FC80102D76}"/>
              </a:ext>
            </a:extLst>
          </p:cNvPr>
          <p:cNvSpPr>
            <a:spLocks noGrp="1"/>
          </p:cNvSpPr>
          <p:nvPr>
            <p:ph idx="1"/>
          </p:nvPr>
        </p:nvSpPr>
        <p:spPr/>
        <p:txBody>
          <a:bodyPr/>
          <a:lstStyle/>
          <a:p>
            <a:pPr marL="0" indent="0" algn="l">
              <a:buNone/>
            </a:pPr>
            <a:r>
              <a:rPr lang="en-US" dirty="0"/>
              <a:t>Microservices - also known as the microservice architecture - is an architectural style that structures an application as a collection of services that are</a:t>
            </a:r>
          </a:p>
          <a:p>
            <a:pPr algn="l">
              <a:buFont typeface="Arial" panose="020B0604020202020204" pitchFamily="34" charset="0"/>
              <a:buChar char="•"/>
            </a:pPr>
            <a:r>
              <a:rPr lang="en-US" dirty="0"/>
              <a:t>Highly maintainable and testable</a:t>
            </a:r>
          </a:p>
          <a:p>
            <a:pPr algn="l">
              <a:buFont typeface="Arial" panose="020B0604020202020204" pitchFamily="34" charset="0"/>
              <a:buChar char="•"/>
            </a:pPr>
            <a:r>
              <a:rPr lang="en-US" dirty="0"/>
              <a:t>Loosely coupled</a:t>
            </a:r>
          </a:p>
          <a:p>
            <a:pPr algn="l">
              <a:buFont typeface="Arial" panose="020B0604020202020204" pitchFamily="34" charset="0"/>
              <a:buChar char="•"/>
            </a:pPr>
            <a:r>
              <a:rPr lang="en-US" dirty="0"/>
              <a:t>Independently deployable</a:t>
            </a:r>
          </a:p>
          <a:p>
            <a:pPr algn="l">
              <a:buFont typeface="Arial" panose="020B0604020202020204" pitchFamily="34" charset="0"/>
              <a:buChar char="•"/>
            </a:pPr>
            <a:r>
              <a:rPr lang="en-US" dirty="0"/>
              <a:t>Organized around business capabilities</a:t>
            </a:r>
          </a:p>
          <a:p>
            <a:pPr algn="l">
              <a:buFont typeface="Arial" panose="020B0604020202020204" pitchFamily="34" charset="0"/>
              <a:buChar char="•"/>
            </a:pPr>
            <a:r>
              <a:rPr lang="en-US" dirty="0"/>
              <a:t>Owned by a small team</a:t>
            </a:r>
          </a:p>
          <a:p>
            <a:endParaRPr lang="ru-RU" dirty="0"/>
          </a:p>
        </p:txBody>
      </p:sp>
    </p:spTree>
    <p:extLst>
      <p:ext uri="{BB962C8B-B14F-4D97-AF65-F5344CB8AC3E}">
        <p14:creationId xmlns:p14="http://schemas.microsoft.com/office/powerpoint/2010/main" val="4092817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6C03056-B0CA-4CFA-8996-1D9846643A0D}"/>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7717E14F-8EA6-49BD-A343-2F5F201895E5}"/>
              </a:ext>
            </a:extLst>
          </p:cNvPr>
          <p:cNvSpPr>
            <a:spLocks noGrp="1"/>
          </p:cNvSpPr>
          <p:nvPr>
            <p:ph idx="1"/>
          </p:nvPr>
        </p:nvSpPr>
        <p:spPr/>
        <p:txBody>
          <a:bodyPr/>
          <a:lstStyle/>
          <a:p>
            <a:endParaRPr lang="ru-RU"/>
          </a:p>
        </p:txBody>
      </p:sp>
      <p:pic>
        <p:nvPicPr>
          <p:cNvPr id="2050" name="Picture 2">
            <a:extLst>
              <a:ext uri="{FF2B5EF4-FFF2-40B4-BE49-F238E27FC236}">
                <a16:creationId xmlns:a16="http://schemas.microsoft.com/office/drawing/2014/main" id="{5ED93938-6C07-405D-901F-8E616FC0F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2" y="2204864"/>
            <a:ext cx="5133975"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883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7434E8-1B06-4EA4-98A8-709D6B9140D4}"/>
              </a:ext>
            </a:extLst>
          </p:cNvPr>
          <p:cNvSpPr>
            <a:spLocks noGrp="1"/>
          </p:cNvSpPr>
          <p:nvPr>
            <p:ph type="title"/>
          </p:nvPr>
        </p:nvSpPr>
        <p:spPr/>
        <p:txBody>
          <a:bodyPr/>
          <a:lstStyle/>
          <a:p>
            <a:r>
              <a:rPr lang="en-US" dirty="0"/>
              <a:t>Advantages</a:t>
            </a:r>
            <a:endParaRPr lang="ru-RU" dirty="0"/>
          </a:p>
        </p:txBody>
      </p:sp>
      <p:sp>
        <p:nvSpPr>
          <p:cNvPr id="5" name="Объект 4">
            <a:extLst>
              <a:ext uri="{FF2B5EF4-FFF2-40B4-BE49-F238E27FC236}">
                <a16:creationId xmlns:a16="http://schemas.microsoft.com/office/drawing/2014/main" id="{5F01477B-A116-4EFE-B2FA-7BA5CB657032}"/>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sz="2000" b="1" dirty="0"/>
              <a:t>Developer independence</a:t>
            </a:r>
            <a:r>
              <a:rPr lang="en-US" sz="2000" dirty="0"/>
              <a:t>: Small teams work in parallel and can iterate faster than large teams.</a:t>
            </a:r>
          </a:p>
          <a:p>
            <a:pPr algn="l">
              <a:buFont typeface="Arial" panose="020B0604020202020204" pitchFamily="34" charset="0"/>
              <a:buChar char="•"/>
            </a:pPr>
            <a:r>
              <a:rPr lang="en-US" sz="2000" b="1" dirty="0"/>
              <a:t>Isolation and stability: </a:t>
            </a:r>
            <a:r>
              <a:rPr lang="en-US" sz="2000" dirty="0"/>
              <a:t>If a component dies, you spin up another while and the rest of the application continues to function.</a:t>
            </a:r>
          </a:p>
          <a:p>
            <a:pPr algn="just">
              <a:buFont typeface="Arial" panose="020B0604020202020204" pitchFamily="34" charset="0"/>
              <a:buChar char="•"/>
            </a:pPr>
            <a:r>
              <a:rPr lang="en-US" sz="2000" b="1" dirty="0"/>
              <a:t>Technology heterogeneity </a:t>
            </a:r>
            <a:r>
              <a:rPr lang="en-US" sz="2000" dirty="0"/>
              <a:t>− Microservice supports different technologies to communicate with each other in one business unit, which helps the developers to use the correct technology at the correct place. By implementing a heterogeneous system, one can obtain maximum security, speed and a scalable system.</a:t>
            </a:r>
          </a:p>
          <a:p>
            <a:pPr algn="just">
              <a:buFont typeface="Arial" panose="020B0604020202020204" pitchFamily="34" charset="0"/>
              <a:buChar char="•"/>
            </a:pPr>
            <a:r>
              <a:rPr lang="en-US" sz="2000" b="1" dirty="0"/>
              <a:t>Small in size </a:t>
            </a:r>
            <a:r>
              <a:rPr lang="en-US" sz="2000" dirty="0"/>
              <a:t>− Microservices is an implementation of SOA design pattern. It is recommended to keep your service as much as you can. Basically, a service should not perform more than one business task, hence it will be obviously small in size and easy to maintain than any other monolithic application.</a:t>
            </a:r>
          </a:p>
          <a:p>
            <a:pPr algn="just">
              <a:buFont typeface="Arial" panose="020B0604020202020204" pitchFamily="34" charset="0"/>
              <a:buChar char="•"/>
            </a:pPr>
            <a:r>
              <a:rPr lang="en-US" sz="2000" b="1" dirty="0"/>
              <a:t>Autonomous</a:t>
            </a:r>
            <a:r>
              <a:rPr lang="en-US" sz="2000" dirty="0"/>
              <a:t> − Each microservice should be an autonomous business unit of the entire application. Hence, the application becomes more loosely coupled, which helps to reduce the maintenance cost.</a:t>
            </a:r>
          </a:p>
        </p:txBody>
      </p:sp>
    </p:spTree>
    <p:extLst>
      <p:ext uri="{BB962C8B-B14F-4D97-AF65-F5344CB8AC3E}">
        <p14:creationId xmlns:p14="http://schemas.microsoft.com/office/powerpoint/2010/main" val="2224788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5FD4CA16-9F73-44E9-8018-9A657F08292C}"/>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EAFC4823-3AEC-47C1-B08E-1C90A4F4E204}"/>
              </a:ext>
            </a:extLst>
          </p:cNvPr>
          <p:cNvSpPr>
            <a:spLocks noGrp="1"/>
          </p:cNvSpPr>
          <p:nvPr>
            <p:ph idx="1"/>
          </p:nvPr>
        </p:nvSpPr>
        <p:spPr/>
        <p:txBody>
          <a:bodyPr>
            <a:normAutofit lnSpcReduction="10000"/>
          </a:bodyPr>
          <a:lstStyle/>
          <a:p>
            <a:pPr algn="l">
              <a:buFont typeface="Arial" panose="020B0604020202020204" pitchFamily="34" charset="0"/>
              <a:buChar char="•"/>
            </a:pPr>
            <a:r>
              <a:rPr lang="en-US" sz="2400" b="1" dirty="0"/>
              <a:t>Lifecycle automation</a:t>
            </a:r>
            <a:r>
              <a:rPr lang="en-US" sz="2400" dirty="0"/>
              <a:t>: Individual components are easier to fit into continuous delivery pipelines and complex deployment scenarios not possible with monoliths.</a:t>
            </a:r>
          </a:p>
          <a:p>
            <a:pPr algn="l">
              <a:buFont typeface="Arial" panose="020B0604020202020204" pitchFamily="34" charset="0"/>
              <a:buChar char="•"/>
            </a:pPr>
            <a:r>
              <a:rPr lang="en-US" sz="2400" b="1" dirty="0"/>
              <a:t>Relationship to the business</a:t>
            </a:r>
            <a:r>
              <a:rPr lang="en-US" sz="2400" dirty="0"/>
              <a:t>: Microservice architectures are split along business domain boundaries, increasing independence and understanding across the organization.</a:t>
            </a:r>
          </a:p>
          <a:p>
            <a:pPr>
              <a:buFont typeface="Arial" panose="020B0604020202020204" pitchFamily="34" charset="0"/>
              <a:buChar char="•"/>
            </a:pPr>
            <a:r>
              <a:rPr lang="en-US" sz="2400" b="1" dirty="0"/>
              <a:t>Focused</a:t>
            </a:r>
            <a:r>
              <a:rPr lang="en-US" sz="2400" dirty="0"/>
              <a:t> − As mentioned earlier, each microservice is designed to deliver only one business task. While designing a microservice, the architect should be concerned about the </a:t>
            </a:r>
            <a:r>
              <a:rPr lang="en-US" dirty="0"/>
              <a:t>one</a:t>
            </a:r>
            <a:r>
              <a:rPr lang="en-US" sz="2400" dirty="0"/>
              <a:t> point of the service. By definition, one microservice should be full stack in nature and should be committed to delivering only one business property.</a:t>
            </a:r>
          </a:p>
          <a:p>
            <a:pPr algn="l">
              <a:buFont typeface="Arial" panose="020B0604020202020204" pitchFamily="34" charset="0"/>
              <a:buChar char="•"/>
            </a:pPr>
            <a:endParaRPr lang="en-US" sz="2400" dirty="0"/>
          </a:p>
          <a:p>
            <a:pPr marL="0" indent="0">
              <a:buNone/>
            </a:pPr>
            <a:endParaRPr lang="ru-RU" dirty="0"/>
          </a:p>
        </p:txBody>
      </p:sp>
    </p:spTree>
    <p:extLst>
      <p:ext uri="{BB962C8B-B14F-4D97-AF65-F5344CB8AC3E}">
        <p14:creationId xmlns:p14="http://schemas.microsoft.com/office/powerpoint/2010/main" val="351440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CD6CDD-4BEE-4BEA-BE16-93E3422FCA4A}"/>
              </a:ext>
            </a:extLst>
          </p:cNvPr>
          <p:cNvSpPr>
            <a:spLocks noGrp="1"/>
          </p:cNvSpPr>
          <p:nvPr>
            <p:ph type="title"/>
          </p:nvPr>
        </p:nvSpPr>
        <p:spPr/>
        <p:txBody>
          <a:bodyPr/>
          <a:lstStyle/>
          <a:p>
            <a:endParaRPr lang="ru-RU" dirty="0"/>
          </a:p>
        </p:txBody>
      </p:sp>
      <p:sp>
        <p:nvSpPr>
          <p:cNvPr id="3" name="Текст 2">
            <a:extLst>
              <a:ext uri="{FF2B5EF4-FFF2-40B4-BE49-F238E27FC236}">
                <a16:creationId xmlns:a16="http://schemas.microsoft.com/office/drawing/2014/main" id="{AA53266E-0E37-4E6E-88A7-C9A22ED220DA}"/>
              </a:ext>
            </a:extLst>
          </p:cNvPr>
          <p:cNvSpPr>
            <a:spLocks noGrp="1"/>
          </p:cNvSpPr>
          <p:nvPr>
            <p:ph type="body" idx="1"/>
          </p:nvPr>
        </p:nvSpPr>
        <p:spPr/>
        <p:txBody>
          <a:bodyPr/>
          <a:lstStyle/>
          <a:p>
            <a:endParaRPr lang="ru-RU"/>
          </a:p>
        </p:txBody>
      </p:sp>
      <p:pic>
        <p:nvPicPr>
          <p:cNvPr id="1026" name="Picture 2" descr="Develop a restfull api by Erniebernie">
            <a:extLst>
              <a:ext uri="{FF2B5EF4-FFF2-40B4-BE49-F238E27FC236}">
                <a16:creationId xmlns:a16="http://schemas.microsoft.com/office/drawing/2014/main" id="{2B5B06C8-D79F-47AF-9C86-C388A4E1B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404664"/>
            <a:ext cx="2985058" cy="2388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003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E5882BF9-75AB-444D-8A6D-2987F05BDC96}"/>
              </a:ext>
            </a:extLst>
          </p:cNvPr>
          <p:cNvSpPr>
            <a:spLocks noGrp="1"/>
          </p:cNvSpPr>
          <p:nvPr>
            <p:ph type="title"/>
          </p:nvPr>
        </p:nvSpPr>
        <p:spPr/>
        <p:txBody>
          <a:bodyPr>
            <a:normAutofit/>
          </a:bodyPr>
          <a:lstStyle/>
          <a:p>
            <a:r>
              <a:rPr lang="en-US" b="0" i="0" dirty="0">
                <a:solidFill>
                  <a:srgbClr val="333333"/>
                </a:solidFill>
                <a:effectLst/>
                <a:latin typeface="Helvetica Neue"/>
              </a:rPr>
              <a:t>Linked patterns</a:t>
            </a:r>
            <a:endParaRPr lang="ru-RU" dirty="0"/>
          </a:p>
        </p:txBody>
      </p:sp>
      <p:sp>
        <p:nvSpPr>
          <p:cNvPr id="5" name="Объект 4">
            <a:extLst>
              <a:ext uri="{FF2B5EF4-FFF2-40B4-BE49-F238E27FC236}">
                <a16:creationId xmlns:a16="http://schemas.microsoft.com/office/drawing/2014/main" id="{2F44B3C1-F768-433F-85D0-B06C97754033}"/>
              </a:ext>
            </a:extLst>
          </p:cNvPr>
          <p:cNvSpPr>
            <a:spLocks noGrp="1"/>
          </p:cNvSpPr>
          <p:nvPr>
            <p:ph idx="1"/>
          </p:nvPr>
        </p:nvSpPr>
        <p:spPr/>
        <p:txBody>
          <a:bodyPr/>
          <a:lstStyle/>
          <a:p>
            <a:endParaRPr lang="ru-RU"/>
          </a:p>
        </p:txBody>
      </p:sp>
      <p:pic>
        <p:nvPicPr>
          <p:cNvPr id="3074" name="Picture 2">
            <a:extLst>
              <a:ext uri="{FF2B5EF4-FFF2-40B4-BE49-F238E27FC236}">
                <a16:creationId xmlns:a16="http://schemas.microsoft.com/office/drawing/2014/main" id="{E4E682AF-7F1F-4DAF-934A-A776DBCA7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820" y="1772816"/>
            <a:ext cx="7615262" cy="4894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487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2B16C7C-8FF4-4CBB-9D6B-305745F5D2BA}"/>
              </a:ext>
            </a:extLst>
          </p:cNvPr>
          <p:cNvSpPr>
            <a:spLocks noGrp="1"/>
          </p:cNvSpPr>
          <p:nvPr>
            <p:ph type="title"/>
          </p:nvPr>
        </p:nvSpPr>
        <p:spPr/>
        <p:txBody>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Discovery Service</a:t>
            </a:r>
            <a:endParaRPr lang="ru-RU" dirty="0"/>
          </a:p>
        </p:txBody>
      </p:sp>
      <p:sp>
        <p:nvSpPr>
          <p:cNvPr id="5" name="Объект 4">
            <a:extLst>
              <a:ext uri="{FF2B5EF4-FFF2-40B4-BE49-F238E27FC236}">
                <a16:creationId xmlns:a16="http://schemas.microsoft.com/office/drawing/2014/main" id="{1F37D8FE-B2D1-4AE0-905C-8DE10AC18DCA}"/>
              </a:ext>
            </a:extLst>
          </p:cNvPr>
          <p:cNvSpPr>
            <a:spLocks noGrp="1"/>
          </p:cNvSpPr>
          <p:nvPr>
            <p:ph idx="1"/>
          </p:nvPr>
        </p:nvSpPr>
        <p:spPr>
          <a:xfrm>
            <a:off x="1043608" y="1689119"/>
            <a:ext cx="7615262" cy="4525963"/>
          </a:xfrm>
        </p:spPr>
        <p:txBody>
          <a:bodyPr>
            <a:normAutofit fontScale="85000" lnSpcReduction="20000"/>
          </a:bodyPr>
          <a:lstStyle/>
          <a:p>
            <a:pPr marL="540000" indent="-457200">
              <a:buNone/>
            </a:pPr>
            <a:r>
              <a:rPr lang="en-US" sz="2800" dirty="0"/>
              <a:t>In order to make a request, your code needs to know the network location (IP address and port) of a service instance.</a:t>
            </a:r>
          </a:p>
          <a:p>
            <a:pPr marL="540000" indent="-457200">
              <a:buNone/>
            </a:pPr>
            <a:r>
              <a:rPr lang="en-US" sz="2800" dirty="0"/>
              <a:t>How are service instances registered with and unregistered from the service registry?</a:t>
            </a:r>
          </a:p>
          <a:p>
            <a:pPr marL="0" indent="0">
              <a:buNone/>
            </a:pPr>
            <a:endParaRPr lang="en-US" dirty="0"/>
          </a:p>
          <a:p>
            <a:pPr marL="0" indent="0">
              <a:buNone/>
            </a:pPr>
            <a:r>
              <a:rPr lang="en-US" b="1" dirty="0"/>
              <a:t>Solution</a:t>
            </a:r>
            <a:endParaRPr lang="en-US" dirty="0"/>
          </a:p>
          <a:p>
            <a:pPr marL="540000" indent="-457200">
              <a:buNone/>
            </a:pPr>
            <a:r>
              <a:rPr lang="en-US" sz="2600" dirty="0"/>
              <a:t>A service instance is responsible for registering itself with the service registry. </a:t>
            </a:r>
          </a:p>
          <a:p>
            <a:pPr marL="540000" indent="-457200">
              <a:buNone/>
            </a:pPr>
            <a:r>
              <a:rPr lang="en-US" sz="2600" dirty="0"/>
              <a:t>On startup the service instance registers itself (host and IP address) with the service registry and makes itself available for discovery. </a:t>
            </a:r>
          </a:p>
          <a:p>
            <a:pPr marL="540000" indent="-457200">
              <a:buNone/>
            </a:pPr>
            <a:r>
              <a:rPr lang="en-US" sz="2600" dirty="0"/>
              <a:t>The client must typically periodically renew its registration so that the registry knows it is still alive. </a:t>
            </a:r>
          </a:p>
          <a:p>
            <a:pPr marL="540000" indent="-457200">
              <a:buNone/>
            </a:pPr>
            <a:r>
              <a:rPr lang="en-US" sz="2600" dirty="0"/>
              <a:t>On shutdown, the service instance unregisters itself from the service registry.</a:t>
            </a:r>
            <a:endParaRPr lang="ru-RU" sz="2600" dirty="0"/>
          </a:p>
        </p:txBody>
      </p:sp>
    </p:spTree>
    <p:extLst>
      <p:ext uri="{BB962C8B-B14F-4D97-AF65-F5344CB8AC3E}">
        <p14:creationId xmlns:p14="http://schemas.microsoft.com/office/powerpoint/2010/main" val="3527390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B6E947B-60E2-44F3-8A9C-6F33887789A7}"/>
              </a:ext>
            </a:extLst>
          </p:cNvPr>
          <p:cNvSpPr>
            <a:spLocks noGrp="1"/>
          </p:cNvSpPr>
          <p:nvPr>
            <p:ph type="title"/>
          </p:nvPr>
        </p:nvSpPr>
        <p:spPr/>
        <p:txBody>
          <a:bodyPr/>
          <a:lstStyle/>
          <a:p>
            <a:r>
              <a:rPr lang="en-US" dirty="0"/>
              <a:t>Externalized configuration</a:t>
            </a:r>
            <a:endParaRPr lang="ru-RU" dirty="0"/>
          </a:p>
        </p:txBody>
      </p:sp>
      <p:sp>
        <p:nvSpPr>
          <p:cNvPr id="5" name="Объект 4">
            <a:extLst>
              <a:ext uri="{FF2B5EF4-FFF2-40B4-BE49-F238E27FC236}">
                <a16:creationId xmlns:a16="http://schemas.microsoft.com/office/drawing/2014/main" id="{43BF9061-AA61-4A9F-8651-E028150E397B}"/>
              </a:ext>
            </a:extLst>
          </p:cNvPr>
          <p:cNvSpPr>
            <a:spLocks noGrp="1"/>
          </p:cNvSpPr>
          <p:nvPr>
            <p:ph idx="1"/>
          </p:nvPr>
        </p:nvSpPr>
        <p:spPr/>
        <p:txBody>
          <a:bodyPr>
            <a:normAutofit lnSpcReduction="10000"/>
          </a:bodyPr>
          <a:lstStyle/>
          <a:p>
            <a:pPr marL="0" indent="0">
              <a:buNone/>
            </a:pPr>
            <a:r>
              <a:rPr lang="en-US" dirty="0"/>
              <a:t>How to enable a service to run in multiple environments without modification?</a:t>
            </a:r>
          </a:p>
          <a:p>
            <a:pPr marL="0" indent="0">
              <a:buNone/>
            </a:pPr>
            <a:endParaRPr lang="en-US" dirty="0"/>
          </a:p>
          <a:p>
            <a:pPr marL="0" indent="0">
              <a:buNone/>
            </a:pPr>
            <a:r>
              <a:rPr lang="en-US" b="1" dirty="0"/>
              <a:t>Solution</a:t>
            </a:r>
          </a:p>
          <a:p>
            <a:pPr marL="540000" indent="-457200">
              <a:buNone/>
            </a:pPr>
            <a:r>
              <a:rPr lang="en-US" dirty="0"/>
              <a:t>A separate service can be used for centralized storage of service settings in a microservice system. This service should also provide services access to their part of the configuration information.</a:t>
            </a:r>
            <a:endParaRPr lang="ru-RU" dirty="0"/>
          </a:p>
          <a:p>
            <a:pPr marL="540000" indent="-457200">
              <a:buNone/>
            </a:pPr>
            <a:r>
              <a:rPr lang="en-US" dirty="0"/>
              <a:t>Externalize all application configuration including the database credentials and network location. On startup, a service reads the configuration from an external source, e.g. OS environment variables, etc.</a:t>
            </a:r>
            <a:endParaRPr lang="ru-RU" dirty="0"/>
          </a:p>
        </p:txBody>
      </p:sp>
    </p:spTree>
    <p:extLst>
      <p:ext uri="{BB962C8B-B14F-4D97-AF65-F5344CB8AC3E}">
        <p14:creationId xmlns:p14="http://schemas.microsoft.com/office/powerpoint/2010/main" val="4126502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ED6BC11-86AC-4509-A389-CB81D1C50B98}"/>
              </a:ext>
            </a:extLst>
          </p:cNvPr>
          <p:cNvSpPr>
            <a:spLocks noGrp="1"/>
          </p:cNvSpPr>
          <p:nvPr>
            <p:ph type="title"/>
          </p:nvPr>
        </p:nvSpPr>
        <p:spPr/>
        <p:txBody>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Circuit Breaker</a:t>
            </a:r>
            <a:endParaRPr lang="ru-RU" dirty="0"/>
          </a:p>
        </p:txBody>
      </p:sp>
      <p:sp>
        <p:nvSpPr>
          <p:cNvPr id="5" name="Объект 4">
            <a:extLst>
              <a:ext uri="{FF2B5EF4-FFF2-40B4-BE49-F238E27FC236}">
                <a16:creationId xmlns:a16="http://schemas.microsoft.com/office/drawing/2014/main" id="{A975AFE8-CCB5-42AA-93C6-DE13A8382D53}"/>
              </a:ext>
            </a:extLst>
          </p:cNvPr>
          <p:cNvSpPr>
            <a:spLocks noGrp="1"/>
          </p:cNvSpPr>
          <p:nvPr>
            <p:ph idx="1"/>
          </p:nvPr>
        </p:nvSpPr>
        <p:spPr/>
        <p:txBody>
          <a:bodyPr>
            <a:normAutofit fontScale="85000" lnSpcReduction="10000"/>
          </a:bodyPr>
          <a:lstStyle/>
          <a:p>
            <a:r>
              <a:rPr lang="en-US" dirty="0"/>
              <a:t>How to prevent a network or service failure from cascading to other services?</a:t>
            </a:r>
            <a:endParaRPr lang="ru-RU" dirty="0"/>
          </a:p>
          <a:p>
            <a:pPr marL="0" indent="0">
              <a:buNone/>
            </a:pPr>
            <a:r>
              <a:rPr lang="en-US" dirty="0">
                <a:ea typeface="Calibri" panose="020F0502020204030204" pitchFamily="34" charset="0"/>
                <a:cs typeface="Times New Roman" panose="02020603050405020304" pitchFamily="18" charset="0"/>
              </a:rPr>
              <a:t> </a:t>
            </a:r>
            <a:endParaRPr lang="ru-RU" dirty="0">
              <a:ea typeface="Calibri" panose="020F0502020204030204" pitchFamily="34" charset="0"/>
              <a:cs typeface="Times New Roman" panose="02020603050405020304" pitchFamily="18" charset="0"/>
            </a:endParaRPr>
          </a:p>
          <a:p>
            <a:pPr marL="0" indent="0">
              <a:buNone/>
            </a:pPr>
            <a:r>
              <a:rPr lang="en-US" b="1" dirty="0">
                <a:ea typeface="Calibri" panose="020F0502020204030204" pitchFamily="34" charset="0"/>
                <a:cs typeface="Times New Roman" panose="02020603050405020304" pitchFamily="18" charset="0"/>
              </a:rPr>
              <a:t>Solution</a:t>
            </a:r>
          </a:p>
          <a:p>
            <a:pPr marL="540000" indent="-457200">
              <a:buNone/>
            </a:pPr>
            <a:r>
              <a:rPr lang="en-US" sz="2600" dirty="0"/>
              <a:t>The basic idea is to stop cascading failure in a distributed system.</a:t>
            </a:r>
            <a:endParaRPr lang="ru-RU" sz="2600" dirty="0"/>
          </a:p>
          <a:p>
            <a:pPr marL="540000" indent="-457200">
              <a:buNone/>
            </a:pPr>
            <a:r>
              <a:rPr lang="en-US" sz="2600" dirty="0"/>
              <a:t>A service client should invoke a remote service via a proxy that functions in a similar fashion to an electrical circuit breaker. </a:t>
            </a:r>
          </a:p>
          <a:p>
            <a:pPr marL="540000" indent="-457200">
              <a:buNone/>
            </a:pPr>
            <a:r>
              <a:rPr lang="en-US" sz="2600" dirty="0"/>
              <a:t>When the number of consecutive failures crosses a threshold, the circuit breaker trips, and for the duration of a timeout period all attempts to invoke the remote service will fail immediately. </a:t>
            </a:r>
          </a:p>
          <a:p>
            <a:pPr marL="540000" indent="-457200">
              <a:buNone/>
            </a:pPr>
            <a:r>
              <a:rPr lang="en-US" sz="2600" dirty="0"/>
              <a:t>After the timeout expires the circuit breaker allows a limited number of test requests to pass through. </a:t>
            </a:r>
          </a:p>
          <a:p>
            <a:pPr marL="540000" indent="-457200">
              <a:buNone/>
            </a:pPr>
            <a:r>
              <a:rPr lang="en-US" sz="2600" dirty="0"/>
              <a:t>If those requests succeed the circuit breaker resumes normal operation.</a:t>
            </a:r>
          </a:p>
          <a:p>
            <a:pPr marL="540000" indent="-457200">
              <a:buNone/>
            </a:pPr>
            <a:r>
              <a:rPr lang="en-US" sz="2600" dirty="0"/>
              <a:t>Otherwise, if there is a failure the timeout period begins again.</a:t>
            </a:r>
            <a:endParaRPr lang="ru-RU" sz="2600" dirty="0"/>
          </a:p>
        </p:txBody>
      </p:sp>
    </p:spTree>
    <p:extLst>
      <p:ext uri="{BB962C8B-B14F-4D97-AF65-F5344CB8AC3E}">
        <p14:creationId xmlns:p14="http://schemas.microsoft.com/office/powerpoint/2010/main" val="813028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C78FE30-BB3A-42BA-AFFD-2AFE1CA9E8B1}"/>
              </a:ext>
            </a:extLst>
          </p:cNvPr>
          <p:cNvSpPr>
            <a:spLocks noGrp="1"/>
          </p:cNvSpPr>
          <p:nvPr>
            <p:ph type="title"/>
          </p:nvPr>
        </p:nvSpPr>
        <p:spPr/>
        <p:txBody>
          <a:bodyPr/>
          <a:lstStyle/>
          <a:p>
            <a:r>
              <a:rPr lang="en-US" dirty="0"/>
              <a:t>The API gateway pattern</a:t>
            </a:r>
            <a:endParaRPr lang="ru-RU" dirty="0"/>
          </a:p>
        </p:txBody>
      </p:sp>
      <p:sp>
        <p:nvSpPr>
          <p:cNvPr id="5" name="Объект 4">
            <a:extLst>
              <a:ext uri="{FF2B5EF4-FFF2-40B4-BE49-F238E27FC236}">
                <a16:creationId xmlns:a16="http://schemas.microsoft.com/office/drawing/2014/main" id="{37470A61-BE8B-4CBA-A41A-D202C3052F98}"/>
              </a:ext>
            </a:extLst>
          </p:cNvPr>
          <p:cNvSpPr>
            <a:spLocks noGrp="1"/>
          </p:cNvSpPr>
          <p:nvPr>
            <p:ph idx="1"/>
          </p:nvPr>
        </p:nvSpPr>
        <p:spPr/>
        <p:txBody>
          <a:bodyPr/>
          <a:lstStyle/>
          <a:p>
            <a:pPr marL="0" indent="0">
              <a:buNone/>
            </a:pPr>
            <a:endParaRPr lang="ru-RU" dirty="0"/>
          </a:p>
        </p:txBody>
      </p:sp>
      <p:pic>
        <p:nvPicPr>
          <p:cNvPr id="4098" name="Picture 2">
            <a:extLst>
              <a:ext uri="{FF2B5EF4-FFF2-40B4-BE49-F238E27FC236}">
                <a16:creationId xmlns:a16="http://schemas.microsoft.com/office/drawing/2014/main" id="{F5000D39-4279-412E-A3A5-763C8FA61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772816"/>
            <a:ext cx="5616624" cy="413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317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273258B-0A53-4037-A009-12CFBB075A91}"/>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681C4F5E-E80F-42B4-9230-62034745E1E0}"/>
              </a:ext>
            </a:extLst>
          </p:cNvPr>
          <p:cNvSpPr>
            <a:spLocks noGrp="1"/>
          </p:cNvSpPr>
          <p:nvPr>
            <p:ph idx="1"/>
          </p:nvPr>
        </p:nvSpPr>
        <p:spPr/>
        <p:txBody>
          <a:bodyPr/>
          <a:lstStyle/>
          <a:p>
            <a:pPr marL="540000" indent="-457200">
              <a:buNone/>
            </a:pPr>
            <a:r>
              <a:rPr lang="en-US" dirty="0"/>
              <a:t>How do the clients of a Microservices-based application access the individual services?</a:t>
            </a:r>
          </a:p>
          <a:p>
            <a:pPr marL="540000" indent="-457200">
              <a:buNone/>
            </a:pPr>
            <a:endParaRPr lang="en-US" dirty="0"/>
          </a:p>
          <a:p>
            <a:pPr marL="540000" indent="-457200">
              <a:buNone/>
            </a:pPr>
            <a:r>
              <a:rPr lang="en-US" dirty="0"/>
              <a:t>Implement an API gateway that is the single entry point for all clients. The API gateway handles requests in one of two ways. Some requests are simply proxied/routed to the appropriate service. It handles other requests by fanning out to multiple services.</a:t>
            </a:r>
            <a:endParaRPr lang="ru-RU" dirty="0"/>
          </a:p>
        </p:txBody>
      </p:sp>
    </p:spTree>
    <p:extLst>
      <p:ext uri="{BB962C8B-B14F-4D97-AF65-F5344CB8AC3E}">
        <p14:creationId xmlns:p14="http://schemas.microsoft.com/office/powerpoint/2010/main" val="1743071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ADDA5400-D593-48BB-9C00-7110BBC936B4}"/>
              </a:ext>
            </a:extLst>
          </p:cNvPr>
          <p:cNvSpPr>
            <a:spLocks noGrp="1"/>
          </p:cNvSpPr>
          <p:nvPr>
            <p:ph type="title"/>
          </p:nvPr>
        </p:nvSpPr>
        <p:spPr/>
        <p:txBody>
          <a:bodyPr/>
          <a:lstStyle/>
          <a:p>
            <a:r>
              <a:rPr lang="en-US" dirty="0"/>
              <a:t>The API gateway pattern</a:t>
            </a:r>
            <a:endParaRPr lang="ru-RU" dirty="0"/>
          </a:p>
        </p:txBody>
      </p:sp>
      <p:sp>
        <p:nvSpPr>
          <p:cNvPr id="5" name="Объект 4">
            <a:extLst>
              <a:ext uri="{FF2B5EF4-FFF2-40B4-BE49-F238E27FC236}">
                <a16:creationId xmlns:a16="http://schemas.microsoft.com/office/drawing/2014/main" id="{3DFA5040-9973-46D5-A6DF-CBF2CF2E941C}"/>
              </a:ext>
            </a:extLst>
          </p:cNvPr>
          <p:cNvSpPr>
            <a:spLocks noGrp="1"/>
          </p:cNvSpPr>
          <p:nvPr>
            <p:ph idx="1"/>
          </p:nvPr>
        </p:nvSpPr>
        <p:spPr/>
        <p:txBody>
          <a:bodyPr/>
          <a:lstStyle/>
          <a:p>
            <a:pPr marL="540000" indent="-457200">
              <a:buNone/>
            </a:pPr>
            <a:r>
              <a:rPr lang="en-US" dirty="0"/>
              <a:t>The </a:t>
            </a:r>
            <a:r>
              <a:rPr lang="en-US" b="1" dirty="0"/>
              <a:t>API Gateway </a:t>
            </a:r>
            <a:r>
              <a:rPr lang="en-US" dirty="0"/>
              <a:t>is the entry point to all the services that your application is providing. </a:t>
            </a:r>
          </a:p>
          <a:p>
            <a:pPr marL="540000" indent="-457200">
              <a:buNone/>
            </a:pPr>
            <a:r>
              <a:rPr lang="en-US" dirty="0"/>
              <a:t>It’s responsible for service discovery (from the client side), routing the requests coming from external callers to the right microservices, and fanning out to different microservices if different capabilities were requested by an external caller.</a:t>
            </a:r>
          </a:p>
          <a:p>
            <a:pPr marL="540000" indent="-457200">
              <a:buNone/>
            </a:pPr>
            <a:r>
              <a:rPr lang="en-US" dirty="0"/>
              <a:t>If you take a deeper look at the </a:t>
            </a:r>
            <a:r>
              <a:rPr lang="en-US" b="1" dirty="0"/>
              <a:t>API Gateways</a:t>
            </a:r>
            <a:r>
              <a:rPr lang="en-US" dirty="0"/>
              <a:t>, you’ll find them to be a manifestation of the famous </a:t>
            </a:r>
            <a:r>
              <a:rPr lang="en-US" b="1" dirty="0"/>
              <a:t>façade design pattern</a:t>
            </a:r>
            <a:r>
              <a:rPr lang="en-US" dirty="0"/>
              <a:t>.</a:t>
            </a:r>
            <a:endParaRPr lang="ru-RU" dirty="0"/>
          </a:p>
        </p:txBody>
      </p:sp>
    </p:spTree>
    <p:extLst>
      <p:ext uri="{BB962C8B-B14F-4D97-AF65-F5344CB8AC3E}">
        <p14:creationId xmlns:p14="http://schemas.microsoft.com/office/powerpoint/2010/main" val="4034864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51DC80EF-D1C7-47DC-A7D1-0E1A73524CB7}"/>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B812ED8F-D576-4489-A9D0-11F11C7F8DAD}"/>
              </a:ext>
            </a:extLst>
          </p:cNvPr>
          <p:cNvSpPr>
            <a:spLocks noGrp="1"/>
          </p:cNvSpPr>
          <p:nvPr>
            <p:ph idx="1"/>
          </p:nvPr>
        </p:nvSpPr>
        <p:spPr/>
        <p:txBody>
          <a:bodyPr>
            <a:normAutofit fontScale="70000" lnSpcReduction="20000"/>
          </a:bodyPr>
          <a:lstStyle/>
          <a:p>
            <a:pPr algn="l"/>
            <a:r>
              <a:rPr lang="en-US" sz="2800" dirty="0"/>
              <a:t>Using an API gateway has the following benefits:</a:t>
            </a:r>
          </a:p>
          <a:p>
            <a:pPr marL="540000" lvl="1" indent="-504000">
              <a:buNone/>
            </a:pPr>
            <a:r>
              <a:rPr lang="en-US" sz="3100" dirty="0"/>
              <a:t>Isolates the clients from how the application is partitioned into microservices</a:t>
            </a:r>
          </a:p>
          <a:p>
            <a:pPr marL="540000" lvl="1" indent="-504000">
              <a:buNone/>
            </a:pPr>
            <a:r>
              <a:rPr lang="en-US" sz="3100" dirty="0"/>
              <a:t>Isolates the clients from the problem of determining the locations of service instances</a:t>
            </a:r>
          </a:p>
          <a:p>
            <a:pPr marL="540000" lvl="1" indent="-504000">
              <a:buNone/>
            </a:pPr>
            <a:r>
              <a:rPr lang="en-US" sz="3100" dirty="0"/>
              <a:t>Provides the optimal API for each client</a:t>
            </a:r>
          </a:p>
          <a:p>
            <a:pPr marL="540000" lvl="1" indent="-504000">
              <a:buNone/>
            </a:pPr>
            <a:r>
              <a:rPr lang="en-US" sz="3100" dirty="0"/>
              <a:t>Reduces the number of requests. For example, the API gateway enables clients to retrieve data from multiple services with a single round-trip. Fewer requests also means less overhead and improves the user experience. An API gateway is essential for mobile applications.</a:t>
            </a:r>
          </a:p>
          <a:p>
            <a:pPr marL="540000" lvl="1" indent="-504000">
              <a:buNone/>
            </a:pPr>
            <a:r>
              <a:rPr lang="en-US" sz="3100" dirty="0"/>
              <a:t>Simplifies the client by moving logic for calling multiple services from the client to API gateway</a:t>
            </a:r>
          </a:p>
          <a:p>
            <a:pPr marL="540000" lvl="1" indent="-504000">
              <a:buNone/>
            </a:pPr>
            <a:r>
              <a:rPr lang="en-US" sz="3100" dirty="0"/>
              <a:t>Translates from a “standard” public web-friendly API protocol to whatever protocols are used internally</a:t>
            </a:r>
          </a:p>
          <a:p>
            <a:pPr marL="0" indent="0">
              <a:buNone/>
            </a:pPr>
            <a:endParaRPr lang="ru-RU" dirty="0"/>
          </a:p>
        </p:txBody>
      </p:sp>
    </p:spTree>
    <p:extLst>
      <p:ext uri="{BB962C8B-B14F-4D97-AF65-F5344CB8AC3E}">
        <p14:creationId xmlns:p14="http://schemas.microsoft.com/office/powerpoint/2010/main" val="2699934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C28B20B-E962-46FB-8996-04EDF5A50BE9}"/>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458C1E77-9E68-420B-8342-34B5FDABE6B2}"/>
              </a:ext>
            </a:extLst>
          </p:cNvPr>
          <p:cNvSpPr>
            <a:spLocks noGrp="1"/>
          </p:cNvSpPr>
          <p:nvPr>
            <p:ph idx="1"/>
          </p:nvPr>
        </p:nvSpPr>
        <p:spPr>
          <a:xfrm>
            <a:off x="971600" y="1916832"/>
            <a:ext cx="7615262" cy="4525963"/>
          </a:xfrm>
        </p:spPr>
        <p:txBody>
          <a:bodyPr/>
          <a:lstStyle/>
          <a:p>
            <a:pPr algn="l"/>
            <a:r>
              <a:rPr lang="en-US" dirty="0"/>
              <a:t>The API gateway pattern has some drawbacks:</a:t>
            </a:r>
          </a:p>
          <a:p>
            <a:pPr marL="540000" indent="-504000">
              <a:buNone/>
            </a:pPr>
            <a:r>
              <a:rPr lang="en-US" dirty="0"/>
              <a:t>Increased complexity - the API gateway is yet another moving part that must be developed, deployed and managed</a:t>
            </a:r>
          </a:p>
          <a:p>
            <a:pPr marL="540000" indent="-504000">
              <a:buNone/>
            </a:pPr>
            <a:r>
              <a:rPr lang="en-US" dirty="0"/>
              <a:t>Increased response time due to the additional network hop through the API gateway - however, for most applications the cost of an extra roundtrip is insignificant.</a:t>
            </a:r>
          </a:p>
          <a:p>
            <a:pPr marL="0" indent="0">
              <a:buNone/>
            </a:pPr>
            <a:endParaRPr lang="ru-RU" dirty="0"/>
          </a:p>
        </p:txBody>
      </p:sp>
    </p:spTree>
    <p:extLst>
      <p:ext uri="{BB962C8B-B14F-4D97-AF65-F5344CB8AC3E}">
        <p14:creationId xmlns:p14="http://schemas.microsoft.com/office/powerpoint/2010/main" val="2572062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07AE4AD-B0B8-47AA-8D40-F0228C769D3E}"/>
              </a:ext>
            </a:extLst>
          </p:cNvPr>
          <p:cNvSpPr>
            <a:spLocks noGrp="1"/>
          </p:cNvSpPr>
          <p:nvPr>
            <p:ph type="title"/>
          </p:nvPr>
        </p:nvSpPr>
        <p:spPr/>
        <p:txBody>
          <a:bodyPr/>
          <a:lstStyle/>
          <a:p>
            <a:r>
              <a:rPr lang="en-US" dirty="0"/>
              <a:t>Security</a:t>
            </a:r>
            <a:endParaRPr lang="ru-RU" dirty="0"/>
          </a:p>
        </p:txBody>
      </p:sp>
      <p:sp>
        <p:nvSpPr>
          <p:cNvPr id="5" name="Объект 4">
            <a:extLst>
              <a:ext uri="{FF2B5EF4-FFF2-40B4-BE49-F238E27FC236}">
                <a16:creationId xmlns:a16="http://schemas.microsoft.com/office/drawing/2014/main" id="{AC69A9ED-B5C0-4632-834E-CF01E858C8B6}"/>
              </a:ext>
            </a:extLst>
          </p:cNvPr>
          <p:cNvSpPr>
            <a:spLocks noGrp="1"/>
          </p:cNvSpPr>
          <p:nvPr>
            <p:ph idx="1"/>
          </p:nvPr>
        </p:nvSpPr>
        <p:spPr/>
        <p:txBody>
          <a:bodyPr/>
          <a:lstStyle/>
          <a:p>
            <a:pPr marL="540000" indent="-504000">
              <a:buNone/>
            </a:pPr>
            <a:r>
              <a:rPr lang="en-US" dirty="0"/>
              <a:t>A microservice architecture is a distributed architecture. Each external request is handled by the API gateway and at least one service.</a:t>
            </a:r>
          </a:p>
          <a:p>
            <a:pPr marL="540000" indent="-504000">
              <a:buNone/>
            </a:pPr>
            <a:r>
              <a:rPr lang="en-US" dirty="0"/>
              <a:t>Each service must implement some aspects of security.</a:t>
            </a:r>
          </a:p>
          <a:p>
            <a:pPr marL="540000" indent="-504000">
              <a:buNone/>
            </a:pPr>
            <a:r>
              <a:rPr lang="en-US" dirty="0"/>
              <a:t>In order to implement security in a microservice architecture we need to determine who is responsible for authenticating the user and who is responsible for authorization.</a:t>
            </a:r>
            <a:endParaRPr lang="ru-RU" dirty="0"/>
          </a:p>
        </p:txBody>
      </p:sp>
    </p:spTree>
    <p:extLst>
      <p:ext uri="{BB962C8B-B14F-4D97-AF65-F5344CB8AC3E}">
        <p14:creationId xmlns:p14="http://schemas.microsoft.com/office/powerpoint/2010/main" val="1415004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8FDB9D4-D882-45D0-9FDD-6905382741DD}"/>
              </a:ext>
            </a:extLst>
          </p:cNvPr>
          <p:cNvSpPr>
            <a:spLocks noGrp="1"/>
          </p:cNvSpPr>
          <p:nvPr>
            <p:ph type="title"/>
          </p:nvPr>
        </p:nvSpPr>
        <p:spPr/>
        <p:txBody>
          <a:bodyPr/>
          <a:lstStyle/>
          <a:p>
            <a:r>
              <a:rPr lang="en-US" dirty="0">
                <a:latin typeface="urw-din"/>
              </a:rPr>
              <a:t>SOAP</a:t>
            </a:r>
            <a:endParaRPr lang="ru-RU" dirty="0"/>
          </a:p>
        </p:txBody>
      </p:sp>
      <p:sp>
        <p:nvSpPr>
          <p:cNvPr id="5" name="Объект 4">
            <a:extLst>
              <a:ext uri="{FF2B5EF4-FFF2-40B4-BE49-F238E27FC236}">
                <a16:creationId xmlns:a16="http://schemas.microsoft.com/office/drawing/2014/main" id="{ADFF338F-4251-41EE-A957-AC4E7DE35265}"/>
              </a:ext>
            </a:extLst>
          </p:cNvPr>
          <p:cNvSpPr>
            <a:spLocks noGrp="1"/>
          </p:cNvSpPr>
          <p:nvPr>
            <p:ph idx="1"/>
          </p:nvPr>
        </p:nvSpPr>
        <p:spPr>
          <a:xfrm>
            <a:off x="1121559" y="1556792"/>
            <a:ext cx="7615262" cy="4525963"/>
          </a:xfrm>
        </p:spPr>
        <p:txBody>
          <a:bodyPr>
            <a:normAutofit fontScale="85000" lnSpcReduction="20000"/>
          </a:bodyPr>
          <a:lstStyle/>
          <a:p>
            <a:pPr marL="540000" indent="-457200">
              <a:spcAft>
                <a:spcPts val="1200"/>
              </a:spcAft>
              <a:buNone/>
            </a:pPr>
            <a:r>
              <a:rPr lang="en-US" dirty="0"/>
              <a:t>First of all, you need to remind about the parent of all services</a:t>
            </a:r>
          </a:p>
          <a:p>
            <a:pPr marL="540000" indent="-457200">
              <a:spcAft>
                <a:spcPts val="1200"/>
              </a:spcAft>
              <a:buNone/>
            </a:pPr>
            <a:r>
              <a:rPr lang="en-US" dirty="0"/>
              <a:t>Simple Object Access Protocol(SOAP) is a network protocol for exchanging structured data between nodes. </a:t>
            </a:r>
            <a:endParaRPr lang="ru-RU" dirty="0"/>
          </a:p>
          <a:p>
            <a:pPr marL="540000" indent="-457200">
              <a:spcAft>
                <a:spcPts val="1200"/>
              </a:spcAft>
              <a:buNone/>
            </a:pPr>
            <a:r>
              <a:rPr lang="en-US" dirty="0"/>
              <a:t>It uses XML format to transfer messages. It works on top of application layer protocols like HTML and SMTP for notations and transmission.</a:t>
            </a:r>
            <a:endParaRPr lang="ru-RU" dirty="0"/>
          </a:p>
          <a:p>
            <a:pPr marL="540000" indent="-457200">
              <a:spcAft>
                <a:spcPts val="1200"/>
              </a:spcAft>
              <a:buNone/>
            </a:pPr>
            <a:r>
              <a:rPr lang="en-US" dirty="0"/>
              <a:t> The SOAP specification describes a standard, XML-based way to encode requests and responses, including:</a:t>
            </a:r>
          </a:p>
          <a:p>
            <a:pPr marL="540000" indent="-457200">
              <a:spcAft>
                <a:spcPts val="1200"/>
              </a:spcAft>
              <a:buFont typeface="Arial" panose="020B0604020202020204" pitchFamily="34" charset="0"/>
              <a:buChar char="•"/>
            </a:pPr>
            <a:r>
              <a:rPr lang="en-US" dirty="0"/>
              <a:t>Requests to invoke a method on a service, including incoming parameters</a:t>
            </a:r>
          </a:p>
          <a:p>
            <a:pPr marL="540000" indent="-457200">
              <a:spcAft>
                <a:spcPts val="1200"/>
              </a:spcAft>
              <a:buFont typeface="Arial" panose="020B0604020202020204" pitchFamily="34" charset="0"/>
              <a:buChar char="•"/>
            </a:pPr>
            <a:r>
              <a:rPr lang="en-US" dirty="0"/>
              <a:t>Responses from a service method, including return value and out parameters</a:t>
            </a:r>
          </a:p>
          <a:p>
            <a:pPr marL="540000" indent="-457200">
              <a:spcAft>
                <a:spcPts val="1200"/>
              </a:spcAft>
              <a:buFont typeface="Arial" panose="020B0604020202020204" pitchFamily="34" charset="0"/>
              <a:buChar char="•"/>
            </a:pPr>
            <a:r>
              <a:rPr lang="en-US" dirty="0"/>
              <a:t>Errors from a service</a:t>
            </a:r>
          </a:p>
          <a:p>
            <a:pPr marL="540000" indent="-457200">
              <a:spcAft>
                <a:spcPts val="1200"/>
              </a:spcAft>
              <a:buNone/>
            </a:pPr>
            <a:endParaRPr lang="ru-RU" dirty="0"/>
          </a:p>
        </p:txBody>
      </p:sp>
    </p:spTree>
    <p:extLst>
      <p:ext uri="{BB962C8B-B14F-4D97-AF65-F5344CB8AC3E}">
        <p14:creationId xmlns:p14="http://schemas.microsoft.com/office/powerpoint/2010/main" val="2328030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BADB329C-CEE6-4AFB-9EA9-0551F6CCDC36}"/>
              </a:ext>
            </a:extLst>
          </p:cNvPr>
          <p:cNvSpPr>
            <a:spLocks noGrp="1"/>
          </p:cNvSpPr>
          <p:nvPr>
            <p:ph type="title"/>
          </p:nvPr>
        </p:nvSpPr>
        <p:spPr/>
        <p:txBody>
          <a:bodyPr/>
          <a:lstStyle/>
          <a:p>
            <a:r>
              <a:rPr lang="en-US" dirty="0"/>
              <a:t>Authentication</a:t>
            </a:r>
            <a:endParaRPr lang="ru-RU" dirty="0"/>
          </a:p>
        </p:txBody>
      </p:sp>
      <p:sp>
        <p:nvSpPr>
          <p:cNvPr id="6" name="Объект 5">
            <a:extLst>
              <a:ext uri="{FF2B5EF4-FFF2-40B4-BE49-F238E27FC236}">
                <a16:creationId xmlns:a16="http://schemas.microsoft.com/office/drawing/2014/main" id="{ACDC3C89-ADAE-4DAB-BD67-A61DE3FD49BF}"/>
              </a:ext>
            </a:extLst>
          </p:cNvPr>
          <p:cNvSpPr>
            <a:spLocks noGrp="1"/>
          </p:cNvSpPr>
          <p:nvPr>
            <p:ph idx="1"/>
          </p:nvPr>
        </p:nvSpPr>
        <p:spPr/>
        <p:txBody>
          <a:bodyPr/>
          <a:lstStyle/>
          <a:p>
            <a:pPr marL="0" indent="0">
              <a:buNone/>
            </a:pPr>
            <a:endParaRPr lang="ru-RU" dirty="0"/>
          </a:p>
        </p:txBody>
      </p:sp>
      <p:pic>
        <p:nvPicPr>
          <p:cNvPr id="2050" name="Picture 2" descr="enter image description here">
            <a:extLst>
              <a:ext uri="{FF2B5EF4-FFF2-40B4-BE49-F238E27FC236}">
                <a16:creationId xmlns:a16="http://schemas.microsoft.com/office/drawing/2014/main" id="{7C504B00-12C4-4FD6-958D-A2F083D88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550282"/>
            <a:ext cx="6467912" cy="457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38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97526F37-23D1-44F6-B6F6-73AFD1AF46A1}"/>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65D3F209-5AD3-44FE-B930-D736ACE56AB7}"/>
              </a:ext>
            </a:extLst>
          </p:cNvPr>
          <p:cNvSpPr>
            <a:spLocks noGrp="1"/>
          </p:cNvSpPr>
          <p:nvPr>
            <p:ph idx="1"/>
          </p:nvPr>
        </p:nvSpPr>
        <p:spPr/>
        <p:txBody>
          <a:bodyPr>
            <a:normAutofit/>
          </a:bodyPr>
          <a:lstStyle/>
          <a:p>
            <a:pPr marL="540000" indent="-504000" fontAlgn="base">
              <a:buNone/>
            </a:pPr>
            <a:r>
              <a:rPr lang="en-US" dirty="0"/>
              <a:t>Clients authenticate with the API gateway. API clients include credentials in each request. </a:t>
            </a:r>
          </a:p>
          <a:p>
            <a:pPr marL="540000" indent="-504000" fontAlgn="base">
              <a:buNone/>
            </a:pPr>
            <a:r>
              <a:rPr lang="en-US" dirty="0"/>
              <a:t>Login-based clients POST the user’s credentials to the API gateway’s authentication and receive a session token. </a:t>
            </a:r>
          </a:p>
          <a:p>
            <a:pPr marL="540000" indent="-504000" fontAlgn="base">
              <a:buNone/>
            </a:pPr>
            <a:r>
              <a:rPr lang="en-US" dirty="0"/>
              <a:t>Once the API gateway has authenticated a request, it invokes one or more services.</a:t>
            </a:r>
          </a:p>
        </p:txBody>
      </p:sp>
    </p:spTree>
    <p:extLst>
      <p:ext uri="{BB962C8B-B14F-4D97-AF65-F5344CB8AC3E}">
        <p14:creationId xmlns:p14="http://schemas.microsoft.com/office/powerpoint/2010/main" val="3469169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6366E38-0314-488F-9A34-7000B29A6937}"/>
              </a:ext>
            </a:extLst>
          </p:cNvPr>
          <p:cNvSpPr>
            <a:spLocks noGrp="1"/>
          </p:cNvSpPr>
          <p:nvPr>
            <p:ph type="title"/>
          </p:nvPr>
        </p:nvSpPr>
        <p:spPr/>
        <p:txBody>
          <a:bodyPr/>
          <a:lstStyle/>
          <a:p>
            <a:r>
              <a:rPr lang="en-US" dirty="0"/>
              <a:t>JWT</a:t>
            </a:r>
            <a:endParaRPr lang="ru-RU" dirty="0"/>
          </a:p>
        </p:txBody>
      </p:sp>
      <p:sp>
        <p:nvSpPr>
          <p:cNvPr id="5" name="Объект 4">
            <a:extLst>
              <a:ext uri="{FF2B5EF4-FFF2-40B4-BE49-F238E27FC236}">
                <a16:creationId xmlns:a16="http://schemas.microsoft.com/office/drawing/2014/main" id="{961C38B2-5FF9-4193-B6BD-BFB05BAB60EF}"/>
              </a:ext>
            </a:extLst>
          </p:cNvPr>
          <p:cNvSpPr>
            <a:spLocks noGrp="1"/>
          </p:cNvSpPr>
          <p:nvPr>
            <p:ph idx="1"/>
          </p:nvPr>
        </p:nvSpPr>
        <p:spPr/>
        <p:txBody>
          <a:bodyPr/>
          <a:lstStyle/>
          <a:p>
            <a:pPr marL="540000" indent="-504000">
              <a:buNone/>
            </a:pPr>
            <a:r>
              <a:rPr lang="en-US" dirty="0"/>
              <a:t>One such popular standard for transparent tokens is the JSON Web Token (JWT). JWT is standard way to securely represent claims, such as user identity and roles, between two parties.</a:t>
            </a:r>
            <a:endParaRPr lang="ru-RU" dirty="0"/>
          </a:p>
          <a:p>
            <a:pPr marL="540000" indent="-504000">
              <a:buNone/>
            </a:pPr>
            <a:r>
              <a:rPr lang="en-US" dirty="0"/>
              <a:t>A JWT has a payload, which is a JSON object that contains information about the user, such as their identity and roles, and other metadata, such as an expiration date. It’s signed with a secret that’s only known to the creator of the JWT, such as the API gateway and the recipient of the JWT, such as a service. </a:t>
            </a:r>
          </a:p>
        </p:txBody>
      </p:sp>
    </p:spTree>
    <p:extLst>
      <p:ext uri="{BB962C8B-B14F-4D97-AF65-F5344CB8AC3E}">
        <p14:creationId xmlns:p14="http://schemas.microsoft.com/office/powerpoint/2010/main" val="268736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6E178E2-A039-4C2D-92DA-83D197A65F9E}"/>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04701B62-283F-4BF6-ADA2-701642A809A3}"/>
              </a:ext>
            </a:extLst>
          </p:cNvPr>
          <p:cNvSpPr>
            <a:spLocks noGrp="1"/>
          </p:cNvSpPr>
          <p:nvPr>
            <p:ph idx="1"/>
          </p:nvPr>
        </p:nvSpPr>
        <p:spPr/>
        <p:txBody>
          <a:bodyPr/>
          <a:lstStyle/>
          <a:p>
            <a:endParaRPr lang="ru-RU"/>
          </a:p>
        </p:txBody>
      </p:sp>
      <p:pic>
        <p:nvPicPr>
          <p:cNvPr id="1026" name="Picture 2" descr="A Step-by-Step Guide to Setting Up a Node.js API With Passport-JWT - DEV">
            <a:extLst>
              <a:ext uri="{FF2B5EF4-FFF2-40B4-BE49-F238E27FC236}">
                <a16:creationId xmlns:a16="http://schemas.microsoft.com/office/drawing/2014/main" id="{E9622D8F-950C-4A53-88B4-36329646F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461849"/>
            <a:ext cx="4411044" cy="475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821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961503F6-7C13-498B-B102-34D7D45F4C5E}"/>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5C75DAE9-267E-480A-9DF7-65208147CD62}"/>
              </a:ext>
            </a:extLst>
          </p:cNvPr>
          <p:cNvSpPr>
            <a:spLocks noGrp="1"/>
          </p:cNvSpPr>
          <p:nvPr>
            <p:ph idx="1"/>
          </p:nvPr>
        </p:nvSpPr>
        <p:spPr/>
        <p:txBody>
          <a:bodyPr>
            <a:normAutofit lnSpcReduction="10000"/>
          </a:bodyPr>
          <a:lstStyle/>
          <a:p>
            <a:pPr marL="540000" indent="-504000">
              <a:buNone/>
            </a:pPr>
            <a:r>
              <a:rPr lang="en-US" dirty="0"/>
              <a:t>First a user has to log in to the authorization service with his/her login data. The authorization service now checks the login data and creates a new JWT. </a:t>
            </a:r>
          </a:p>
          <a:p>
            <a:pPr marL="540000" indent="-504000">
              <a:buNone/>
            </a:pPr>
            <a:r>
              <a:rPr lang="en-US" dirty="0"/>
              <a:t>The name of the user is set as the subject; the claim method sets the user's payload for the authorization information. This is followed by a unique ID by means of which the token can be identified at any time. Finally, an expiry date is set. The token is signed with the private key and serialized into a compact string before it is returned.</a:t>
            </a:r>
          </a:p>
          <a:p>
            <a:pPr marL="540000" indent="-504000">
              <a:buNone/>
            </a:pPr>
            <a:r>
              <a:rPr lang="en-US" dirty="0"/>
              <a:t>Now the user can send the compact token seen in the following listing in the browser's authorization header in order to authenticate him-/herself to the website. The individual parts of the JWT are separated by periods</a:t>
            </a:r>
            <a:endParaRPr lang="ru-RU" dirty="0"/>
          </a:p>
        </p:txBody>
      </p:sp>
    </p:spTree>
    <p:extLst>
      <p:ext uri="{BB962C8B-B14F-4D97-AF65-F5344CB8AC3E}">
        <p14:creationId xmlns:p14="http://schemas.microsoft.com/office/powerpoint/2010/main" val="1586344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6879829-4C45-4DFA-BD33-8C993F544B98}"/>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8D59D87C-C84C-47AB-BAED-CB28F8740F8F}"/>
              </a:ext>
            </a:extLst>
          </p:cNvPr>
          <p:cNvSpPr>
            <a:spLocks noGrp="1"/>
          </p:cNvSpPr>
          <p:nvPr>
            <p:ph idx="1"/>
          </p:nvPr>
        </p:nvSpPr>
        <p:spPr/>
        <p:txBody>
          <a:bodyPr/>
          <a:lstStyle/>
          <a:p>
            <a:pPr marL="540000" indent="-504000">
              <a:buNone/>
            </a:pPr>
            <a:r>
              <a:rPr lang="en-US" dirty="0"/>
              <a:t>By design, a service will perform the request operation after verifying the JWT’s signature and expiration date.</a:t>
            </a:r>
          </a:p>
          <a:p>
            <a:pPr marL="540000" indent="-504000">
              <a:buNone/>
            </a:pPr>
            <a:r>
              <a:rPr lang="en-US" dirty="0"/>
              <a:t>As a result, there’s no practical way to revoke an individual JWT that has fallen into the hands of a hateful third party. </a:t>
            </a:r>
          </a:p>
          <a:p>
            <a:pPr marL="540000" indent="-504000">
              <a:buNone/>
            </a:pPr>
            <a:r>
              <a:rPr lang="en-US" dirty="0"/>
              <a:t>The solution is to issue JWTs with short expiration times, because that limits what a malicious party could do. </a:t>
            </a:r>
          </a:p>
          <a:p>
            <a:pPr marL="540000" indent="-504000">
              <a:buNone/>
            </a:pPr>
            <a:r>
              <a:rPr lang="en-US" dirty="0"/>
              <a:t>One drawback of short-lived JWTs, is that the application must somehow continually reissue JWTs to keep the session active. Fortunately, this is one of the many protocols that are solved by a security standard calling OAuth 2.0</a:t>
            </a:r>
            <a:endParaRPr lang="ru-RU" dirty="0"/>
          </a:p>
        </p:txBody>
      </p:sp>
    </p:spTree>
    <p:extLst>
      <p:ext uri="{BB962C8B-B14F-4D97-AF65-F5344CB8AC3E}">
        <p14:creationId xmlns:p14="http://schemas.microsoft.com/office/powerpoint/2010/main" val="266973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E5163A11-6ABB-4084-9DAD-72D95DCC3497}"/>
              </a:ext>
            </a:extLst>
          </p:cNvPr>
          <p:cNvSpPr>
            <a:spLocks noGrp="1"/>
          </p:cNvSpPr>
          <p:nvPr>
            <p:ph type="title"/>
          </p:nvPr>
        </p:nvSpPr>
        <p:spPr/>
        <p:txBody>
          <a:bodyPr/>
          <a:lstStyle/>
          <a:p>
            <a:r>
              <a:rPr lang="en-US" dirty="0"/>
              <a:t>OAuth 2.0</a:t>
            </a:r>
            <a:endParaRPr lang="ru-RU" dirty="0"/>
          </a:p>
        </p:txBody>
      </p:sp>
      <p:sp>
        <p:nvSpPr>
          <p:cNvPr id="5" name="Объект 4">
            <a:extLst>
              <a:ext uri="{FF2B5EF4-FFF2-40B4-BE49-F238E27FC236}">
                <a16:creationId xmlns:a16="http://schemas.microsoft.com/office/drawing/2014/main" id="{35C99824-76C2-4C23-9093-56ACBDC0B3CF}"/>
              </a:ext>
            </a:extLst>
          </p:cNvPr>
          <p:cNvSpPr>
            <a:spLocks noGrp="1"/>
          </p:cNvSpPr>
          <p:nvPr>
            <p:ph idx="1"/>
          </p:nvPr>
        </p:nvSpPr>
        <p:spPr/>
        <p:txBody>
          <a:bodyPr/>
          <a:lstStyle/>
          <a:p>
            <a:pPr marL="540000" indent="-504000">
              <a:buNone/>
            </a:pPr>
            <a:r>
              <a:rPr lang="en-US" dirty="0"/>
              <a:t>OAuth 2.0 is an authorization protocol that was originally designed to enable a user of a public cloud service, such as GitHub or Google, to grant a third-party application access to its information without revealing its password. </a:t>
            </a:r>
          </a:p>
          <a:p>
            <a:pPr marL="540000" indent="-504000">
              <a:buNone/>
            </a:pPr>
            <a:r>
              <a:rPr lang="en-US" dirty="0"/>
              <a:t>For example, OAuth 2.0 is the mechanism that enables you to securely grant a third party cloud-based Continuous Integration (CI) service access to your GitHub repository</a:t>
            </a:r>
            <a:endParaRPr lang="ru-RU" dirty="0"/>
          </a:p>
        </p:txBody>
      </p:sp>
    </p:spTree>
    <p:extLst>
      <p:ext uri="{BB962C8B-B14F-4D97-AF65-F5344CB8AC3E}">
        <p14:creationId xmlns:p14="http://schemas.microsoft.com/office/powerpoint/2010/main" val="37114014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EEF9B92-B422-43DD-B4E3-7434B2C62225}"/>
              </a:ext>
            </a:extLst>
          </p:cNvPr>
          <p:cNvSpPr>
            <a:spLocks noGrp="1"/>
          </p:cNvSpPr>
          <p:nvPr>
            <p:ph type="title"/>
          </p:nvPr>
        </p:nvSpPr>
        <p:spPr/>
        <p:txBody>
          <a:bodyPr/>
          <a:lstStyle/>
          <a:p>
            <a:endParaRPr lang="ru-RU"/>
          </a:p>
        </p:txBody>
      </p:sp>
      <p:pic>
        <p:nvPicPr>
          <p:cNvPr id="6" name="Рисунок 5">
            <a:extLst>
              <a:ext uri="{FF2B5EF4-FFF2-40B4-BE49-F238E27FC236}">
                <a16:creationId xmlns:a16="http://schemas.microsoft.com/office/drawing/2014/main" id="{04B51CA6-6367-41B9-B8E6-B58870A1AA08}"/>
              </a:ext>
            </a:extLst>
          </p:cNvPr>
          <p:cNvPicPr>
            <a:picLocks noChangeAspect="1"/>
          </p:cNvPicPr>
          <p:nvPr/>
        </p:nvPicPr>
        <p:blipFill>
          <a:blip r:embed="rId2"/>
          <a:stretch>
            <a:fillRect/>
          </a:stretch>
        </p:blipFill>
        <p:spPr>
          <a:xfrm>
            <a:off x="1187624" y="1826270"/>
            <a:ext cx="6947324" cy="4299893"/>
          </a:xfrm>
          <a:prstGeom prst="rect">
            <a:avLst/>
          </a:prstGeom>
        </p:spPr>
      </p:pic>
    </p:spTree>
    <p:extLst>
      <p:ext uri="{BB962C8B-B14F-4D97-AF65-F5344CB8AC3E}">
        <p14:creationId xmlns:p14="http://schemas.microsoft.com/office/powerpoint/2010/main" val="3525461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7C3C0F94-11BF-4FFE-99A1-003E50B4CB5F}"/>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3C47DF3B-E0A8-4A5A-9B0A-5580E33044D8}"/>
              </a:ext>
            </a:extLst>
          </p:cNvPr>
          <p:cNvSpPr>
            <a:spLocks noGrp="1"/>
          </p:cNvSpPr>
          <p:nvPr>
            <p:ph idx="1"/>
          </p:nvPr>
        </p:nvSpPr>
        <p:spPr/>
        <p:txBody>
          <a:bodyPr>
            <a:normAutofit/>
          </a:bodyPr>
          <a:lstStyle/>
          <a:p>
            <a:pPr marL="0" indent="0">
              <a:buNone/>
            </a:pPr>
            <a:r>
              <a:rPr lang="en-US" dirty="0"/>
              <a:t> The sequence of events is as follows:</a:t>
            </a:r>
          </a:p>
          <a:p>
            <a:pPr marL="457200" indent="-457200">
              <a:buFont typeface="+mj-lt"/>
              <a:buAutoNum type="arabicPeriod"/>
            </a:pPr>
            <a:r>
              <a:rPr lang="en-US" dirty="0"/>
              <a:t>The client makes a request, supplying its credentials using basic authentication.</a:t>
            </a:r>
          </a:p>
          <a:p>
            <a:pPr marL="457200" indent="-457200">
              <a:buFont typeface="+mj-lt"/>
              <a:buAutoNum type="arabicPeriod"/>
            </a:pPr>
            <a:r>
              <a:rPr lang="en-US" dirty="0"/>
              <a:t>The API gateway makes an OAuth 2.0 Password Grant request to the OAuth 2.0 authentication server.</a:t>
            </a:r>
          </a:p>
          <a:p>
            <a:pPr marL="457200" indent="-457200">
              <a:buFont typeface="+mj-lt"/>
              <a:buAutoNum type="arabicPeriod"/>
            </a:pPr>
            <a:r>
              <a:rPr lang="en-US" dirty="0"/>
              <a:t>The authentication server validates the API client’s credentials and returns an access token and a refresh token.</a:t>
            </a:r>
          </a:p>
          <a:p>
            <a:pPr marL="457200" indent="-457200">
              <a:buFont typeface="+mj-lt"/>
              <a:buAutoNum type="arabicPeriod"/>
            </a:pPr>
            <a:r>
              <a:rPr lang="en-US" dirty="0"/>
              <a:t>The API gateway includes the access token in the requests it makes to the services. A service validates the access token and uses it to authorize the request.</a:t>
            </a:r>
          </a:p>
          <a:p>
            <a:pPr marL="0" indent="0">
              <a:buNone/>
            </a:pPr>
            <a:endParaRPr lang="ru-RU" dirty="0"/>
          </a:p>
        </p:txBody>
      </p:sp>
    </p:spTree>
    <p:extLst>
      <p:ext uri="{BB962C8B-B14F-4D97-AF65-F5344CB8AC3E}">
        <p14:creationId xmlns:p14="http://schemas.microsoft.com/office/powerpoint/2010/main" val="2185058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C1B08B0-613A-46CF-BD90-FA290E5B5CA4}"/>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36A6BD21-9A86-41E0-9E22-5B89123999F6}"/>
              </a:ext>
            </a:extLst>
          </p:cNvPr>
          <p:cNvSpPr>
            <a:spLocks noGrp="1"/>
          </p:cNvSpPr>
          <p:nvPr>
            <p:ph idx="1"/>
          </p:nvPr>
        </p:nvSpPr>
        <p:spPr/>
        <p:txBody>
          <a:bodyPr/>
          <a:lstStyle/>
          <a:p>
            <a:pPr marL="540000" indent="-504000">
              <a:buNone/>
            </a:pPr>
            <a:r>
              <a:rPr lang="en-US" dirty="0"/>
              <a:t>A service invoked by the API gateway needs to know the principal making the request.</a:t>
            </a:r>
          </a:p>
          <a:p>
            <a:pPr marL="540000" indent="-504000">
              <a:buNone/>
            </a:pPr>
            <a:r>
              <a:rPr lang="en-US" dirty="0"/>
              <a:t>It must also verify that the request has been authenticated. The solution is for the API gateway to include a token in each service request. </a:t>
            </a:r>
          </a:p>
        </p:txBody>
      </p:sp>
    </p:spTree>
    <p:extLst>
      <p:ext uri="{BB962C8B-B14F-4D97-AF65-F5344CB8AC3E}">
        <p14:creationId xmlns:p14="http://schemas.microsoft.com/office/powerpoint/2010/main" val="209129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E60ED5-92A4-475D-8F20-3C553E94AC93}"/>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8EBEB56F-6157-47B0-907F-40DEFFC97A1C}"/>
              </a:ext>
            </a:extLst>
          </p:cNvPr>
          <p:cNvSpPr>
            <a:spLocks noGrp="1"/>
          </p:cNvSpPr>
          <p:nvPr>
            <p:ph idx="1"/>
          </p:nvPr>
        </p:nvSpPr>
        <p:spPr/>
        <p:txBody>
          <a:bodyPr>
            <a:normAutofit/>
          </a:bodyPr>
          <a:lstStyle/>
          <a:p>
            <a:pPr marL="0" indent="0">
              <a:buNone/>
            </a:pPr>
            <a:r>
              <a:rPr lang="en-US" sz="2000" b="1" dirty="0"/>
              <a:t>SOAP</a:t>
            </a:r>
            <a:r>
              <a:rPr lang="en-US" sz="2000" dirty="0"/>
              <a:t> allows processes to communicate throughout platforms, languages and operating systems, since protocols like HTTP are already installed on all platforms</a:t>
            </a:r>
          </a:p>
          <a:p>
            <a:pPr marL="0" indent="0">
              <a:buNone/>
            </a:pPr>
            <a:r>
              <a:rPr lang="en-US" sz="2000" b="1" dirty="0"/>
              <a:t>UDDI</a:t>
            </a:r>
            <a:r>
              <a:rPr lang="en-US" sz="2000" dirty="0"/>
              <a:t> – is a special service that is designed to search the network for a specific SOAP service</a:t>
            </a:r>
          </a:p>
          <a:p>
            <a:pPr marL="0" indent="0">
              <a:buNone/>
            </a:pPr>
            <a:r>
              <a:rPr lang="en-US" sz="2000" dirty="0"/>
              <a:t>An </a:t>
            </a:r>
            <a:r>
              <a:rPr lang="en-US" sz="2000" b="1" dirty="0"/>
              <a:t>WSDL</a:t>
            </a:r>
            <a:r>
              <a:rPr lang="en-US" sz="2000" dirty="0"/>
              <a:t> document describes a web service. It specifies the location of the service, and the methods of the service</a:t>
            </a:r>
            <a:endParaRPr lang="ru-RU" sz="2000" dirty="0"/>
          </a:p>
        </p:txBody>
      </p:sp>
      <p:pic>
        <p:nvPicPr>
          <p:cNvPr id="1026" name="Picture 2" descr="Simple Object Access Protocol (SOAP) – Java and Android Programming Blog">
            <a:extLst>
              <a:ext uri="{FF2B5EF4-FFF2-40B4-BE49-F238E27FC236}">
                <a16:creationId xmlns:a16="http://schemas.microsoft.com/office/drawing/2014/main" id="{83676A13-927E-4E94-A655-E4553AF7CD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54" t="16383" r="10430" b="20672"/>
          <a:stretch/>
        </p:blipFill>
        <p:spPr bwMode="auto">
          <a:xfrm>
            <a:off x="4572000" y="3564677"/>
            <a:ext cx="410445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880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982470D-B067-4BB8-ACD7-F5F65E16CF9A}"/>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85DC9C32-686C-44BE-9408-AAE4BC5274E5}"/>
              </a:ext>
            </a:extLst>
          </p:cNvPr>
          <p:cNvSpPr>
            <a:spLocks noGrp="1"/>
          </p:cNvSpPr>
          <p:nvPr>
            <p:ph idx="1"/>
          </p:nvPr>
        </p:nvSpPr>
        <p:spPr/>
        <p:txBody>
          <a:bodyPr>
            <a:normAutofit lnSpcReduction="10000"/>
          </a:bodyPr>
          <a:lstStyle/>
          <a:p>
            <a:pPr marL="540000" indent="-504000">
              <a:buNone/>
            </a:pPr>
            <a:r>
              <a:rPr lang="en-US" dirty="0"/>
              <a:t>The sequence of events for API clients is as follows: </a:t>
            </a:r>
          </a:p>
          <a:p>
            <a:pPr marL="540000" indent="-504000">
              <a:buNone/>
            </a:pPr>
            <a:r>
              <a:rPr lang="en-US" dirty="0"/>
              <a:t>1 A client makes a request containing credentials.</a:t>
            </a:r>
          </a:p>
          <a:p>
            <a:pPr marL="540000" indent="-504000">
              <a:buNone/>
            </a:pPr>
            <a:r>
              <a:rPr lang="en-US" dirty="0"/>
              <a:t> 2 The API gateway authenticates the credentials, creates a security token, and passes that to the service or services. </a:t>
            </a:r>
          </a:p>
          <a:p>
            <a:pPr marL="540000" indent="-504000">
              <a:buNone/>
            </a:pPr>
            <a:r>
              <a:rPr lang="en-US" dirty="0"/>
              <a:t>The sequence of events for login-based clients is as follows: </a:t>
            </a:r>
          </a:p>
          <a:p>
            <a:pPr marL="540000" indent="-504000">
              <a:buNone/>
            </a:pPr>
            <a:r>
              <a:rPr lang="en-US" dirty="0"/>
              <a:t>1 A client makes a login request containing credentials. </a:t>
            </a:r>
          </a:p>
          <a:p>
            <a:pPr marL="540000" indent="-504000">
              <a:buNone/>
            </a:pPr>
            <a:r>
              <a:rPr lang="en-US" dirty="0"/>
              <a:t>2 The API gateway returns a security token. </a:t>
            </a:r>
          </a:p>
          <a:p>
            <a:pPr marL="540000" indent="-504000">
              <a:buNone/>
            </a:pPr>
            <a:r>
              <a:rPr lang="en-US" dirty="0"/>
              <a:t>3 The client includes the security token in requests that invoke operations. </a:t>
            </a:r>
          </a:p>
          <a:p>
            <a:pPr marL="540000" indent="-504000">
              <a:buNone/>
            </a:pPr>
            <a:r>
              <a:rPr lang="en-US" dirty="0"/>
              <a:t>4 The API gateway validates the security token and forwards it to the service or services.</a:t>
            </a:r>
            <a:endParaRPr lang="ru-RU" dirty="0"/>
          </a:p>
        </p:txBody>
      </p:sp>
    </p:spTree>
    <p:extLst>
      <p:ext uri="{BB962C8B-B14F-4D97-AF65-F5344CB8AC3E}">
        <p14:creationId xmlns:p14="http://schemas.microsoft.com/office/powerpoint/2010/main" val="3310384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C70BC0A-885D-4E9B-B53B-72230C3CE9A1}"/>
              </a:ext>
            </a:extLst>
          </p:cNvPr>
          <p:cNvSpPr>
            <a:spLocks noGrp="1"/>
          </p:cNvSpPr>
          <p:nvPr>
            <p:ph type="title"/>
          </p:nvPr>
        </p:nvSpPr>
        <p:spPr/>
        <p:txBody>
          <a:bodyPr>
            <a:normAutofit fontScale="90000"/>
          </a:bodyPr>
          <a:lstStyle/>
          <a:p>
            <a:r>
              <a:rPr lang="en-US" dirty="0"/>
              <a:t>Health check API pattern</a:t>
            </a:r>
            <a:br>
              <a:rPr lang="en-US" dirty="0"/>
            </a:br>
            <a:endParaRPr lang="ru-RU" dirty="0"/>
          </a:p>
        </p:txBody>
      </p:sp>
      <p:sp>
        <p:nvSpPr>
          <p:cNvPr id="5" name="Объект 4">
            <a:extLst>
              <a:ext uri="{FF2B5EF4-FFF2-40B4-BE49-F238E27FC236}">
                <a16:creationId xmlns:a16="http://schemas.microsoft.com/office/drawing/2014/main" id="{C75E2465-AC2D-4FB1-A0E7-C19D78CBAF04}"/>
              </a:ext>
            </a:extLst>
          </p:cNvPr>
          <p:cNvSpPr>
            <a:spLocks noGrp="1"/>
          </p:cNvSpPr>
          <p:nvPr>
            <p:ph idx="1"/>
          </p:nvPr>
        </p:nvSpPr>
        <p:spPr/>
        <p:txBody>
          <a:bodyPr>
            <a:normAutofit fontScale="85000" lnSpcReduction="10000"/>
          </a:bodyPr>
          <a:lstStyle/>
          <a:p>
            <a:pPr marL="0" indent="0">
              <a:buNone/>
            </a:pPr>
            <a:r>
              <a:rPr lang="en-US" dirty="0"/>
              <a:t>How to detect that a running service instance is unable to handle requests?</a:t>
            </a:r>
          </a:p>
          <a:p>
            <a:pPr marL="0" indent="0">
              <a:buNone/>
            </a:pPr>
            <a:endParaRPr lang="en-US" dirty="0"/>
          </a:p>
          <a:p>
            <a:pPr marL="0" indent="0">
              <a:buNone/>
            </a:pPr>
            <a:r>
              <a:rPr lang="en-US" b="1" dirty="0"/>
              <a:t>Solution</a:t>
            </a:r>
          </a:p>
          <a:p>
            <a:pPr marL="0" indent="0">
              <a:buNone/>
            </a:pPr>
            <a:r>
              <a:rPr lang="en-US" dirty="0"/>
              <a:t>A service has an health check API endpoint (e.g. HTTP /health) that returns the health of the service. The API endpoint handler performs various checks, such as:</a:t>
            </a:r>
          </a:p>
          <a:p>
            <a:pPr marL="0" indent="0">
              <a:buNone/>
            </a:pPr>
            <a:endParaRPr lang="en-US" dirty="0"/>
          </a:p>
          <a:p>
            <a:pPr>
              <a:buFont typeface="Wingdings" panose="05000000000000000000" pitchFamily="2" charset="2"/>
              <a:buChar char="§"/>
            </a:pPr>
            <a:r>
              <a:rPr lang="en-US" dirty="0"/>
              <a:t>the status of the connections to the infrastructure services used by the service instance</a:t>
            </a:r>
          </a:p>
          <a:p>
            <a:pPr>
              <a:buFont typeface="Wingdings" panose="05000000000000000000" pitchFamily="2" charset="2"/>
              <a:buChar char="§"/>
            </a:pPr>
            <a:r>
              <a:rPr lang="en-US" dirty="0"/>
              <a:t>the status of the host, e.g. disk space</a:t>
            </a:r>
          </a:p>
          <a:p>
            <a:pPr>
              <a:buFont typeface="Wingdings" panose="05000000000000000000" pitchFamily="2" charset="2"/>
              <a:buChar char="§"/>
            </a:pPr>
            <a:r>
              <a:rPr lang="en-US" dirty="0"/>
              <a:t>application specific logic</a:t>
            </a:r>
          </a:p>
          <a:p>
            <a:pPr>
              <a:buFont typeface="Wingdings" panose="05000000000000000000" pitchFamily="2" charset="2"/>
              <a:buChar char="§"/>
            </a:pPr>
            <a:endParaRPr lang="en-US" dirty="0"/>
          </a:p>
          <a:p>
            <a:pPr marL="0" indent="0">
              <a:buNone/>
            </a:pPr>
            <a:r>
              <a:rPr lang="en-US" dirty="0"/>
              <a:t>A health check client - a monitoring service, service registry or load balancer - periodically invokes the endpoint to check the health of the service instance.</a:t>
            </a:r>
          </a:p>
        </p:txBody>
      </p:sp>
    </p:spTree>
    <p:extLst>
      <p:ext uri="{BB962C8B-B14F-4D97-AF65-F5344CB8AC3E}">
        <p14:creationId xmlns:p14="http://schemas.microsoft.com/office/powerpoint/2010/main" val="28498346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34396F3-3D8B-4FFE-9067-860ECA6DC9FE}"/>
              </a:ext>
            </a:extLst>
          </p:cNvPr>
          <p:cNvSpPr>
            <a:spLocks noGrp="1"/>
          </p:cNvSpPr>
          <p:nvPr>
            <p:ph type="title"/>
          </p:nvPr>
        </p:nvSpPr>
        <p:spPr/>
        <p:txBody>
          <a:bodyPr>
            <a:normAutofit/>
          </a:bodyPr>
          <a:lstStyle/>
          <a:p>
            <a:r>
              <a:rPr lang="en-US" dirty="0"/>
              <a:t>Log aggregation pattern</a:t>
            </a:r>
            <a:endParaRPr lang="ru-RU" dirty="0"/>
          </a:p>
        </p:txBody>
      </p:sp>
      <p:sp>
        <p:nvSpPr>
          <p:cNvPr id="5" name="Объект 4">
            <a:extLst>
              <a:ext uri="{FF2B5EF4-FFF2-40B4-BE49-F238E27FC236}">
                <a16:creationId xmlns:a16="http://schemas.microsoft.com/office/drawing/2014/main" id="{4652B694-39F4-49F4-9851-F98BFA8A46B2}"/>
              </a:ext>
            </a:extLst>
          </p:cNvPr>
          <p:cNvSpPr>
            <a:spLocks noGrp="1"/>
          </p:cNvSpPr>
          <p:nvPr>
            <p:ph idx="1"/>
          </p:nvPr>
        </p:nvSpPr>
        <p:spPr/>
        <p:txBody>
          <a:bodyPr/>
          <a:lstStyle/>
          <a:p>
            <a:pPr marL="0" indent="0">
              <a:buNone/>
            </a:pPr>
            <a:r>
              <a:rPr lang="en-US" dirty="0"/>
              <a:t>How to understand the behavior of users and the application and troubleshoot problems?</a:t>
            </a:r>
          </a:p>
          <a:p>
            <a:pPr marL="0" indent="0">
              <a:buNone/>
            </a:pPr>
            <a:r>
              <a:rPr lang="en-US" dirty="0"/>
              <a:t>It is useful to know what actions a user has recently performed: customer support, compliance, security, etc.</a:t>
            </a:r>
          </a:p>
          <a:p>
            <a:pPr marL="0" indent="0">
              <a:buNone/>
            </a:pPr>
            <a:endParaRPr lang="en-US" dirty="0"/>
          </a:p>
          <a:p>
            <a:pPr marL="0" indent="0">
              <a:buNone/>
            </a:pPr>
            <a:r>
              <a:rPr lang="en-US" b="1" dirty="0"/>
              <a:t>Solution</a:t>
            </a:r>
          </a:p>
          <a:p>
            <a:pPr marL="0" indent="0">
              <a:buNone/>
            </a:pPr>
            <a:r>
              <a:rPr lang="en-US" dirty="0"/>
              <a:t>Record user activity in a database.</a:t>
            </a:r>
            <a:endParaRPr lang="ru-RU" dirty="0"/>
          </a:p>
        </p:txBody>
      </p:sp>
    </p:spTree>
    <p:extLst>
      <p:ext uri="{BB962C8B-B14F-4D97-AF65-F5344CB8AC3E}">
        <p14:creationId xmlns:p14="http://schemas.microsoft.com/office/powerpoint/2010/main" val="3919297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9DDCA98-9B86-4BFF-9E41-F6627E05E8B1}"/>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82582234-E36E-44F2-AE43-C28FB1309439}"/>
              </a:ext>
            </a:extLst>
          </p:cNvPr>
          <p:cNvSpPr>
            <a:spLocks noGrp="1"/>
          </p:cNvSpPr>
          <p:nvPr>
            <p:ph idx="1"/>
          </p:nvPr>
        </p:nvSpPr>
        <p:spPr/>
        <p:txBody>
          <a:bodyPr/>
          <a:lstStyle/>
          <a:p>
            <a:pPr marL="0" indent="0">
              <a:buNone/>
            </a:pPr>
            <a:r>
              <a:rPr lang="en-US" dirty="0">
                <a:hlinkClick r:id="rId2"/>
              </a:rPr>
              <a:t>https://livebook.manning.com/book/spring-microservices-in-action/chapter-7/</a:t>
            </a:r>
            <a:endParaRPr lang="en-US" dirty="0"/>
          </a:p>
          <a:p>
            <a:pPr marL="0" indent="0">
              <a:buNone/>
            </a:pPr>
            <a:endParaRPr lang="ru-RU" dirty="0"/>
          </a:p>
        </p:txBody>
      </p:sp>
    </p:spTree>
    <p:extLst>
      <p:ext uri="{BB962C8B-B14F-4D97-AF65-F5344CB8AC3E}">
        <p14:creationId xmlns:p14="http://schemas.microsoft.com/office/powerpoint/2010/main" val="3627484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ED003B-80AC-43DC-B5DB-C53A1288C954}"/>
              </a:ext>
            </a:extLst>
          </p:cNvPr>
          <p:cNvSpPr>
            <a:spLocks noGrp="1"/>
          </p:cNvSpPr>
          <p:nvPr>
            <p:ph type="title"/>
          </p:nvPr>
        </p:nvSpPr>
        <p:spPr/>
        <p:txBody>
          <a:bodyPr/>
          <a:lstStyle/>
          <a:p>
            <a:r>
              <a:rPr lang="en-US" dirty="0"/>
              <a:t>Serverless</a:t>
            </a:r>
            <a:endParaRPr lang="ru-RU" dirty="0"/>
          </a:p>
        </p:txBody>
      </p:sp>
      <p:sp>
        <p:nvSpPr>
          <p:cNvPr id="3" name="Текст 2">
            <a:extLst>
              <a:ext uri="{FF2B5EF4-FFF2-40B4-BE49-F238E27FC236}">
                <a16:creationId xmlns:a16="http://schemas.microsoft.com/office/drawing/2014/main" id="{812456A9-96C1-455F-BC52-4E4B4DE16DC7}"/>
              </a:ext>
            </a:extLst>
          </p:cNvPr>
          <p:cNvSpPr>
            <a:spLocks noGrp="1"/>
          </p:cNvSpPr>
          <p:nvPr>
            <p:ph type="body" idx="1"/>
          </p:nvPr>
        </p:nvSpPr>
        <p:spPr/>
        <p:txBody>
          <a:bodyPr/>
          <a:lstStyle/>
          <a:p>
            <a:endParaRPr lang="ru-RU"/>
          </a:p>
        </p:txBody>
      </p:sp>
      <p:pic>
        <p:nvPicPr>
          <p:cNvPr id="1026" name="Picture 2" descr="What is Serverless Computing">
            <a:extLst>
              <a:ext uri="{FF2B5EF4-FFF2-40B4-BE49-F238E27FC236}">
                <a16:creationId xmlns:a16="http://schemas.microsoft.com/office/drawing/2014/main" id="{69B768F4-2BB4-44FD-BA37-BBED1E06C2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0"/>
            <a:ext cx="3212976" cy="321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495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A922AA2-6061-4E6B-A2B0-BE6242AE5896}"/>
              </a:ext>
            </a:extLst>
          </p:cNvPr>
          <p:cNvSpPr>
            <a:spLocks noGrp="1"/>
          </p:cNvSpPr>
          <p:nvPr>
            <p:ph type="title"/>
          </p:nvPr>
        </p:nvSpPr>
        <p:spPr/>
        <p:txBody>
          <a:bodyPr/>
          <a:lstStyle/>
          <a:p>
            <a:endParaRPr lang="ru-RU" dirty="0"/>
          </a:p>
        </p:txBody>
      </p:sp>
      <p:sp>
        <p:nvSpPr>
          <p:cNvPr id="5" name="Объект 4">
            <a:extLst>
              <a:ext uri="{FF2B5EF4-FFF2-40B4-BE49-F238E27FC236}">
                <a16:creationId xmlns:a16="http://schemas.microsoft.com/office/drawing/2014/main" id="{D821919B-F1E1-408C-8544-F1571E720070}"/>
              </a:ext>
            </a:extLst>
          </p:cNvPr>
          <p:cNvSpPr>
            <a:spLocks noGrp="1"/>
          </p:cNvSpPr>
          <p:nvPr>
            <p:ph idx="1"/>
          </p:nvPr>
        </p:nvSpPr>
        <p:spPr/>
        <p:txBody>
          <a:bodyPr/>
          <a:lstStyle/>
          <a:p>
            <a:pPr marL="540000" indent="-504000">
              <a:buNone/>
            </a:pPr>
            <a:r>
              <a:rPr lang="en-US" dirty="0"/>
              <a:t>Serverless was first used to describe applications that significantly or fully incorporate third-party, cloud-hosted applications and services, to manage server-side logic and state. </a:t>
            </a:r>
            <a:endParaRPr lang="ru-RU" dirty="0"/>
          </a:p>
          <a:p>
            <a:pPr marL="540000" indent="-504000">
              <a:buNone/>
            </a:pPr>
            <a:r>
              <a:rPr lang="en-US" dirty="0"/>
              <a:t>These are typically “rich client” applications—think single-page web apps, or mobile apps—that use the vast ecosystem of cloud-accessible databases (e.g., Parse, Firebase), authentication services (e.g., Auth0, AWS Cognito), and so on. </a:t>
            </a:r>
            <a:endParaRPr lang="ru-RU" dirty="0"/>
          </a:p>
        </p:txBody>
      </p:sp>
    </p:spTree>
    <p:extLst>
      <p:ext uri="{BB962C8B-B14F-4D97-AF65-F5344CB8AC3E}">
        <p14:creationId xmlns:p14="http://schemas.microsoft.com/office/powerpoint/2010/main" val="572541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E1ED47B3-3B0E-4EEA-A67F-8731C408ECA4}"/>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55094D93-0AF1-426B-AB09-D9B50A358EAB}"/>
              </a:ext>
            </a:extLst>
          </p:cNvPr>
          <p:cNvSpPr>
            <a:spLocks noGrp="1"/>
          </p:cNvSpPr>
          <p:nvPr>
            <p:ph idx="1"/>
          </p:nvPr>
        </p:nvSpPr>
        <p:spPr/>
        <p:txBody>
          <a:bodyPr/>
          <a:lstStyle/>
          <a:p>
            <a:pPr marL="540000" indent="-504000">
              <a:buNone/>
            </a:pPr>
            <a:r>
              <a:rPr lang="en-US" dirty="0"/>
              <a:t>Serverless can also mean applications where server-side logic is still written by the application developer, but, unlike traditional architectures, it’s run in stateless compute containers that are event-triggered, ephemeral (may only last for one invocation), and fully managed by a third party. </a:t>
            </a:r>
            <a:endParaRPr lang="ru-RU" dirty="0"/>
          </a:p>
          <a:p>
            <a:pPr marL="540000" indent="-504000">
              <a:buNone/>
            </a:pPr>
            <a:r>
              <a:rPr lang="en-US" dirty="0"/>
              <a:t>One way to think of this is “Functions as a Service” or "</a:t>
            </a:r>
            <a:r>
              <a:rPr lang="en-US" dirty="0" err="1"/>
              <a:t>FaaS</a:t>
            </a:r>
            <a:r>
              <a:rPr lang="en-US" dirty="0"/>
              <a:t>". AWS Lambda is one of the most popular implementations of a Functions-as-a-Service platform at present, but there are many others, too.</a:t>
            </a:r>
            <a:endParaRPr lang="ru-RU" dirty="0"/>
          </a:p>
        </p:txBody>
      </p:sp>
    </p:spTree>
    <p:extLst>
      <p:ext uri="{BB962C8B-B14F-4D97-AF65-F5344CB8AC3E}">
        <p14:creationId xmlns:p14="http://schemas.microsoft.com/office/powerpoint/2010/main" val="3090680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547B00DA-E3C0-48A6-A658-083C0C068D28}"/>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154615A6-0996-4D50-B037-C7FA134217D8}"/>
              </a:ext>
            </a:extLst>
          </p:cNvPr>
          <p:cNvSpPr>
            <a:spLocks noGrp="1"/>
          </p:cNvSpPr>
          <p:nvPr>
            <p:ph idx="1"/>
          </p:nvPr>
        </p:nvSpPr>
        <p:spPr/>
        <p:txBody>
          <a:bodyPr/>
          <a:lstStyle/>
          <a:p>
            <a:endParaRPr lang="ru-RU" dirty="0"/>
          </a:p>
        </p:txBody>
      </p:sp>
      <p:pic>
        <p:nvPicPr>
          <p:cNvPr id="2050" name="Picture 2" descr="Serverless">
            <a:extLst>
              <a:ext uri="{FF2B5EF4-FFF2-40B4-BE49-F238E27FC236}">
                <a16:creationId xmlns:a16="http://schemas.microsoft.com/office/drawing/2014/main" id="{F497071F-6ABA-4F0F-A190-FB542D823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231" y="1576399"/>
            <a:ext cx="5411538" cy="4817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292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endParaRPr lang="ru-RU" dirty="0"/>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lstStyle/>
          <a:p>
            <a:pPr marL="540000" indent="-504000">
              <a:buNone/>
            </a:pPr>
            <a:r>
              <a:rPr lang="en-US" dirty="0"/>
              <a:t>In the original version, all flow, control, and security was managed by the central server application.</a:t>
            </a:r>
          </a:p>
          <a:p>
            <a:pPr marL="540000" indent="-504000">
              <a:buNone/>
            </a:pPr>
            <a:r>
              <a:rPr lang="en-US" dirty="0"/>
              <a:t>In the Serverless version there is no central arbiter of these concerns. Instead we see a preference for choreography over orchestration, with each component playing a more architecturally aware role—an idea also common in a microservices approach.</a:t>
            </a:r>
            <a:endParaRPr lang="ru-RU" dirty="0"/>
          </a:p>
        </p:txBody>
      </p:sp>
    </p:spTree>
    <p:extLst>
      <p:ext uri="{BB962C8B-B14F-4D97-AF65-F5344CB8AC3E}">
        <p14:creationId xmlns:p14="http://schemas.microsoft.com/office/powerpoint/2010/main" val="7741716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r>
              <a:rPr lang="en-US" dirty="0"/>
              <a:t>Function as a Service</a:t>
            </a:r>
            <a:endParaRPr lang="ru-RU" dirty="0"/>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lstStyle/>
          <a:p>
            <a:pPr marL="540000" indent="-504000">
              <a:buNone/>
            </a:pPr>
            <a:r>
              <a:rPr lang="en-US" dirty="0"/>
              <a:t>Fundamentally, </a:t>
            </a:r>
            <a:r>
              <a:rPr lang="en-US" dirty="0" err="1"/>
              <a:t>FaaS</a:t>
            </a:r>
            <a:r>
              <a:rPr lang="en-US" dirty="0"/>
              <a:t> is about running backend code without managing your own server systems or your own long-lived server applications.</a:t>
            </a:r>
          </a:p>
          <a:p>
            <a:pPr marL="540000" indent="-504000">
              <a:buNone/>
            </a:pPr>
            <a:r>
              <a:rPr lang="en-US" dirty="0" err="1"/>
              <a:t>FaaS</a:t>
            </a:r>
            <a:r>
              <a:rPr lang="en-US" dirty="0"/>
              <a:t> offerings do not require coding to a specific framework or library. </a:t>
            </a:r>
            <a:r>
              <a:rPr lang="en-US" dirty="0" err="1"/>
              <a:t>FaaS</a:t>
            </a:r>
            <a:r>
              <a:rPr lang="en-US" dirty="0"/>
              <a:t> functions are regular applications when it comes to language and environment. For instance, AWS Lambda functions can be implemented “first class” in </a:t>
            </a:r>
            <a:r>
              <a:rPr lang="en-US" dirty="0" err="1"/>
              <a:t>Javascript</a:t>
            </a:r>
            <a:r>
              <a:rPr lang="en-US" dirty="0"/>
              <a:t>, Python, Go, any JVM language (Java, Clojure, Scala, etc.), or any .NET language.</a:t>
            </a:r>
            <a:endParaRPr lang="ru-RU" dirty="0"/>
          </a:p>
        </p:txBody>
      </p:sp>
    </p:spTree>
    <p:extLst>
      <p:ext uri="{BB962C8B-B14F-4D97-AF65-F5344CB8AC3E}">
        <p14:creationId xmlns:p14="http://schemas.microsoft.com/office/powerpoint/2010/main" val="303002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15D40C7E-F1DD-4088-A4A9-543F2909F09D}"/>
              </a:ext>
            </a:extLst>
          </p:cNvPr>
          <p:cNvSpPr>
            <a:spLocks noGrp="1"/>
          </p:cNvSpPr>
          <p:nvPr>
            <p:ph type="title"/>
          </p:nvPr>
        </p:nvSpPr>
        <p:spPr/>
        <p:txBody>
          <a:bodyPr/>
          <a:lstStyle/>
          <a:p>
            <a:r>
              <a:rPr lang="en-US" dirty="0">
                <a:latin typeface="urw-din"/>
              </a:rPr>
              <a:t>REST</a:t>
            </a:r>
            <a:endParaRPr lang="ru-RU" dirty="0"/>
          </a:p>
        </p:txBody>
      </p:sp>
      <p:sp>
        <p:nvSpPr>
          <p:cNvPr id="7" name="Объект 6">
            <a:extLst>
              <a:ext uri="{FF2B5EF4-FFF2-40B4-BE49-F238E27FC236}">
                <a16:creationId xmlns:a16="http://schemas.microsoft.com/office/drawing/2014/main" id="{3A956D7A-E07A-49D0-8BDB-6538FBE4AFBE}"/>
              </a:ext>
            </a:extLst>
          </p:cNvPr>
          <p:cNvSpPr>
            <a:spLocks noGrp="1"/>
          </p:cNvSpPr>
          <p:nvPr>
            <p:ph idx="1"/>
          </p:nvPr>
        </p:nvSpPr>
        <p:spPr/>
        <p:txBody>
          <a:bodyPr>
            <a:normAutofit/>
          </a:bodyPr>
          <a:lstStyle/>
          <a:p>
            <a:pPr marL="0" indent="0">
              <a:buNone/>
            </a:pPr>
            <a:r>
              <a:rPr lang="en-US" sz="2200" b="1" i="0" dirty="0" err="1">
                <a:effectLst/>
                <a:latin typeface="urw-din"/>
              </a:rPr>
              <a:t>RE</a:t>
            </a:r>
            <a:r>
              <a:rPr lang="en-US" sz="2200" b="0" i="0" dirty="0" err="1">
                <a:effectLst/>
                <a:latin typeface="urw-din"/>
              </a:rPr>
              <a:t>presentational</a:t>
            </a:r>
            <a:r>
              <a:rPr lang="en-US" sz="2200" b="0" i="0" dirty="0">
                <a:effectLst/>
                <a:latin typeface="urw-din"/>
              </a:rPr>
              <a:t> </a:t>
            </a:r>
            <a:r>
              <a:rPr lang="en-US" sz="2200" b="1" i="0" dirty="0">
                <a:effectLst/>
                <a:latin typeface="urw-din"/>
              </a:rPr>
              <a:t>S</a:t>
            </a:r>
            <a:r>
              <a:rPr lang="en-US" sz="2200" b="0" i="0" dirty="0">
                <a:effectLst/>
                <a:latin typeface="urw-din"/>
              </a:rPr>
              <a:t>tate </a:t>
            </a:r>
            <a:r>
              <a:rPr lang="en-US" sz="2200" b="1" i="0" dirty="0">
                <a:effectLst/>
                <a:latin typeface="urw-din"/>
              </a:rPr>
              <a:t>T</a:t>
            </a:r>
            <a:r>
              <a:rPr lang="en-US" sz="2200" b="0" i="0" dirty="0">
                <a:effectLst/>
                <a:latin typeface="urw-din"/>
              </a:rPr>
              <a:t>ransfer (REST) is an architectural style that defines a set of constraints to be used for creating web services. </a:t>
            </a:r>
            <a:r>
              <a:rPr lang="en-US" sz="2200" b="1" i="0" dirty="0">
                <a:effectLst/>
                <a:latin typeface="urw-din"/>
              </a:rPr>
              <a:t>REST API</a:t>
            </a:r>
            <a:r>
              <a:rPr lang="en-US" sz="2200" b="0" i="0" dirty="0">
                <a:effectLst/>
                <a:latin typeface="urw-din"/>
              </a:rPr>
              <a:t> is a way of accessing the web services in a simple and flexible way without having any processing.</a:t>
            </a:r>
            <a:endParaRPr lang="ru-RU" sz="2200" b="0" i="0" dirty="0">
              <a:effectLst/>
              <a:latin typeface="urw-din"/>
            </a:endParaRPr>
          </a:p>
          <a:p>
            <a:pPr marL="0" indent="0">
              <a:buNone/>
            </a:pPr>
            <a:endParaRPr lang="ru-RU" sz="2000" b="0" i="0" dirty="0">
              <a:effectLst/>
              <a:latin typeface="urw-din"/>
            </a:endParaRPr>
          </a:p>
          <a:p>
            <a:pPr marL="0" indent="0">
              <a:buNone/>
            </a:pPr>
            <a:r>
              <a:rPr lang="en-US" sz="2000" b="0" i="0" dirty="0">
                <a:effectLst/>
                <a:latin typeface="urw-din"/>
              </a:rPr>
              <a:t>A request is send from client to server in the form of web URL as HTTP GET or POST or PUT or DELETE. After that a response is come back from server in the form of resource which can be anything like HTML, XML, Image or JSON. But now JSON is the most popular format being used in Web Services.</a:t>
            </a:r>
            <a:endParaRPr lang="ru-RU" sz="2000" dirty="0"/>
          </a:p>
        </p:txBody>
      </p:sp>
      <p:pic>
        <p:nvPicPr>
          <p:cNvPr id="2050" name="Picture 2">
            <a:extLst>
              <a:ext uri="{FF2B5EF4-FFF2-40B4-BE49-F238E27FC236}">
                <a16:creationId xmlns:a16="http://schemas.microsoft.com/office/drawing/2014/main" id="{74F41283-C951-446B-B4AB-1BC7F36BA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954437"/>
            <a:ext cx="5364088" cy="1147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5433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r>
              <a:rPr lang="en-US" dirty="0"/>
              <a:t>Function as a Service</a:t>
            </a:r>
            <a:endParaRPr lang="ru-RU" dirty="0"/>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lstStyle/>
          <a:p>
            <a:pPr marL="540000" indent="-504000">
              <a:buNone/>
            </a:pPr>
            <a:r>
              <a:rPr lang="en-US" dirty="0"/>
              <a:t>Deployment is very different from traditional systems since we have no server applications to run ourselves. In a </a:t>
            </a:r>
            <a:r>
              <a:rPr lang="en-US" dirty="0" err="1"/>
              <a:t>FaaS</a:t>
            </a:r>
            <a:r>
              <a:rPr lang="en-US" dirty="0"/>
              <a:t> environment we upload the code for our function to the </a:t>
            </a:r>
            <a:r>
              <a:rPr lang="en-US" dirty="0" err="1"/>
              <a:t>FaaS</a:t>
            </a:r>
            <a:r>
              <a:rPr lang="en-US" dirty="0"/>
              <a:t> provider, and the provider does everything else necessary for provisioning resources, instantiating VMs, managing processes, etc.</a:t>
            </a:r>
            <a:endParaRPr lang="ru-RU" dirty="0"/>
          </a:p>
        </p:txBody>
      </p:sp>
    </p:spTree>
    <p:extLst>
      <p:ext uri="{BB962C8B-B14F-4D97-AF65-F5344CB8AC3E}">
        <p14:creationId xmlns:p14="http://schemas.microsoft.com/office/powerpoint/2010/main" val="3641393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endParaRPr lang="ru-RU" dirty="0"/>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lstStyle/>
          <a:p>
            <a:pPr marL="0" indent="0">
              <a:buNone/>
            </a:pPr>
            <a:endParaRPr lang="ru-RU" dirty="0"/>
          </a:p>
        </p:txBody>
      </p:sp>
      <p:pic>
        <p:nvPicPr>
          <p:cNvPr id="7" name="Рисунок 6">
            <a:extLst>
              <a:ext uri="{FF2B5EF4-FFF2-40B4-BE49-F238E27FC236}">
                <a16:creationId xmlns:a16="http://schemas.microsoft.com/office/drawing/2014/main" id="{B2E3B104-6EDD-4D2A-BC58-D0E403EA32B8}"/>
              </a:ext>
            </a:extLst>
          </p:cNvPr>
          <p:cNvPicPr>
            <a:picLocks noChangeAspect="1"/>
          </p:cNvPicPr>
          <p:nvPr/>
        </p:nvPicPr>
        <p:blipFill>
          <a:blip r:embed="rId2"/>
          <a:stretch>
            <a:fillRect/>
          </a:stretch>
        </p:blipFill>
        <p:spPr>
          <a:xfrm>
            <a:off x="1583386" y="1916832"/>
            <a:ext cx="5977227" cy="3600400"/>
          </a:xfrm>
          <a:prstGeom prst="rect">
            <a:avLst/>
          </a:prstGeom>
        </p:spPr>
      </p:pic>
    </p:spTree>
    <p:extLst>
      <p:ext uri="{BB962C8B-B14F-4D97-AF65-F5344CB8AC3E}">
        <p14:creationId xmlns:p14="http://schemas.microsoft.com/office/powerpoint/2010/main" val="21171736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r>
              <a:rPr lang="en-US" dirty="0">
                <a:solidFill>
                  <a:srgbClr val="303633"/>
                </a:solidFill>
                <a:latin typeface="Lora"/>
              </a:rPr>
              <a:t>S</a:t>
            </a:r>
            <a:r>
              <a:rPr lang="en-US" b="0" i="0" dirty="0">
                <a:solidFill>
                  <a:srgbClr val="303633"/>
                </a:solidFill>
                <a:effectLst/>
                <a:latin typeface="Lora"/>
              </a:rPr>
              <a:t>ignificant changes</a:t>
            </a:r>
            <a:endParaRPr lang="ru-RU" dirty="0"/>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normAutofit lnSpcReduction="10000"/>
          </a:bodyPr>
          <a:lstStyle/>
          <a:p>
            <a:pPr marL="457200" indent="-457200">
              <a:buFont typeface="+mj-lt"/>
              <a:buAutoNum type="arabicPeriod"/>
            </a:pPr>
            <a:r>
              <a:rPr lang="en-US" dirty="0"/>
              <a:t>We’ve deleted the authentication logic in the original application and have replaced it with a third-party service (e.g., Auth0.)</a:t>
            </a:r>
          </a:p>
          <a:p>
            <a:pPr marL="457200" indent="-457200">
              <a:buFont typeface="+mj-lt"/>
              <a:buAutoNum type="arabicPeriod"/>
            </a:pPr>
            <a:r>
              <a:rPr lang="en-US" dirty="0"/>
              <a:t>Using another example, we’ve allowed the client direct access to a subset of our database, which itself is fully hosted by a third party (e.g., Google Firebase.) We likely have a different security profile for the client accessing the database in this way than for server resources that access the database.</a:t>
            </a:r>
          </a:p>
          <a:p>
            <a:pPr marL="457200" indent="-457200">
              <a:buFont typeface="+mj-lt"/>
              <a:buAutoNum type="arabicPeriod"/>
            </a:pPr>
            <a:r>
              <a:rPr lang="en-US" dirty="0"/>
              <a:t>These previous two points imply a very important third: some logic is now within the client—e.g., keeping track of a user session, understanding the UX structure of the application, reading from a database and translating that into a usable view, etc. </a:t>
            </a:r>
            <a:endParaRPr lang="ru-RU" dirty="0"/>
          </a:p>
        </p:txBody>
      </p:sp>
    </p:spTree>
    <p:extLst>
      <p:ext uri="{BB962C8B-B14F-4D97-AF65-F5344CB8AC3E}">
        <p14:creationId xmlns:p14="http://schemas.microsoft.com/office/powerpoint/2010/main" val="348328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normAutofit lnSpcReduction="10000"/>
          </a:bodyPr>
          <a:lstStyle/>
          <a:p>
            <a:pPr marL="540000" indent="-504000">
              <a:buNone/>
            </a:pPr>
            <a:r>
              <a:rPr lang="en-US" dirty="0"/>
              <a:t>4.  We may want to keep some UX-related functionality in the server, if, for example, it’s compute intensive or requires access to significant amounts of data. For example is “search.” Instead of having an always-running server, as existed in the original architecture, we can instead implement a </a:t>
            </a:r>
            <a:r>
              <a:rPr lang="en-US" dirty="0" err="1"/>
              <a:t>FaaS</a:t>
            </a:r>
            <a:r>
              <a:rPr lang="en-US" dirty="0"/>
              <a:t> function that responds to HTTP requests via an API gateway. Both the client and the server “search” function read from the same database for product data.</a:t>
            </a:r>
          </a:p>
          <a:p>
            <a:pPr marL="540000" indent="-504000">
              <a:buNone/>
            </a:pPr>
            <a:r>
              <a:rPr lang="en-US" dirty="0"/>
              <a:t>If we choose to use AWS Lambda as our </a:t>
            </a:r>
            <a:r>
              <a:rPr lang="en-US" dirty="0" err="1"/>
              <a:t>FaaS</a:t>
            </a:r>
            <a:r>
              <a:rPr lang="en-US" dirty="0"/>
              <a:t> platform we can port the search code from the original server to the Search function without a complete rewrite, since Lambda supports Java and </a:t>
            </a:r>
            <a:r>
              <a:rPr lang="en-US" dirty="0" err="1"/>
              <a:t>Javascript</a:t>
            </a:r>
            <a:r>
              <a:rPr lang="en-US" dirty="0"/>
              <a:t>—our original implementation languages.</a:t>
            </a:r>
            <a:endParaRPr lang="ru-RU" dirty="0"/>
          </a:p>
        </p:txBody>
      </p:sp>
    </p:spTree>
    <p:extLst>
      <p:ext uri="{BB962C8B-B14F-4D97-AF65-F5344CB8AC3E}">
        <p14:creationId xmlns:p14="http://schemas.microsoft.com/office/powerpoint/2010/main" val="4075809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lstStyle/>
          <a:p>
            <a:pPr marL="540000" indent="-504000">
              <a:buNone/>
            </a:pPr>
            <a:r>
              <a:rPr lang="en-US" dirty="0"/>
              <a:t>5. Finally, we may replace our another functionality with another separate </a:t>
            </a:r>
            <a:r>
              <a:rPr lang="en-US" dirty="0" err="1"/>
              <a:t>FaaS</a:t>
            </a:r>
            <a:r>
              <a:rPr lang="en-US" dirty="0"/>
              <a:t> function, choosing to keep it on the server side for security reasons, rather than reimplement it in the client. It too is fronted by an API gateway. Breaking up different logical requirements into separately deployed components is a very common approach when using </a:t>
            </a:r>
            <a:r>
              <a:rPr lang="en-US" dirty="0" err="1"/>
              <a:t>FaaS</a:t>
            </a:r>
            <a:r>
              <a:rPr lang="en-US" dirty="0"/>
              <a:t>.</a:t>
            </a:r>
            <a:endParaRPr lang="ru-RU" dirty="0"/>
          </a:p>
        </p:txBody>
      </p:sp>
    </p:spTree>
    <p:extLst>
      <p:ext uri="{BB962C8B-B14F-4D97-AF65-F5344CB8AC3E}">
        <p14:creationId xmlns:p14="http://schemas.microsoft.com/office/powerpoint/2010/main" val="23758206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r>
              <a:rPr lang="en-US" dirty="0"/>
              <a:t>Horizontal scaling </a:t>
            </a:r>
            <a:endParaRPr lang="ru-RU" dirty="0"/>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lstStyle/>
          <a:p>
            <a:pPr marL="540000" indent="-504000">
              <a:buNone/>
            </a:pPr>
            <a:r>
              <a:rPr lang="en-US" dirty="0"/>
              <a:t>Horizontal scaling is completely automatic, elastic, and managed by the provider. If your system needs to be processing 100 requests in parallel the provider will handle that without any extra configuration on your part. </a:t>
            </a:r>
          </a:p>
          <a:p>
            <a:pPr marL="540000" indent="-504000">
              <a:buNone/>
            </a:pPr>
            <a:r>
              <a:rPr lang="en-US" dirty="0"/>
              <a:t>The “compute containers” executing your functions are ephemeral, with the </a:t>
            </a:r>
            <a:r>
              <a:rPr lang="en-US" dirty="0" err="1"/>
              <a:t>FaaS</a:t>
            </a:r>
            <a:r>
              <a:rPr lang="en-US" dirty="0"/>
              <a:t> provider creating and destroying them purely driven by runtime need. Most importantly, with </a:t>
            </a:r>
            <a:r>
              <a:rPr lang="en-US" dirty="0" err="1"/>
              <a:t>FaaS</a:t>
            </a:r>
            <a:r>
              <a:rPr lang="en-US" dirty="0"/>
              <a:t> the vendor handles all underlying resource preparation and allocation—no cluster or VM management is required by the user at all.</a:t>
            </a:r>
            <a:endParaRPr lang="ru-RU" dirty="0"/>
          </a:p>
        </p:txBody>
      </p:sp>
    </p:spTree>
    <p:extLst>
      <p:ext uri="{BB962C8B-B14F-4D97-AF65-F5344CB8AC3E}">
        <p14:creationId xmlns:p14="http://schemas.microsoft.com/office/powerpoint/2010/main" val="25633191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r>
              <a:rPr lang="en-US" dirty="0"/>
              <a:t>Triggering</a:t>
            </a:r>
            <a:endParaRPr lang="ru-RU" dirty="0"/>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lstStyle/>
          <a:p>
            <a:pPr marL="540000" indent="-504000">
              <a:buNone/>
            </a:pPr>
            <a:r>
              <a:rPr lang="en-US" dirty="0"/>
              <a:t>Functions in </a:t>
            </a:r>
            <a:r>
              <a:rPr lang="en-US" dirty="0" err="1"/>
              <a:t>FaaS</a:t>
            </a:r>
            <a:r>
              <a:rPr lang="en-US" dirty="0"/>
              <a:t> are typically triggered by event types supported by the provider. With Amazon AWS such stimuli include S3 (file/object) updates, time (scheduled tasks), and messages added to a message bus (e.g., Kinesis).</a:t>
            </a:r>
          </a:p>
          <a:p>
            <a:pPr marL="540000" indent="-504000">
              <a:buNone/>
            </a:pPr>
            <a:r>
              <a:rPr lang="en-US" dirty="0"/>
              <a:t>Most providers also allow functions to be triggered as a response to inbound HTTP requests; in AWS one typically enables this by way of using an API gateway.</a:t>
            </a:r>
            <a:endParaRPr lang="ru-RU" dirty="0"/>
          </a:p>
        </p:txBody>
      </p:sp>
    </p:spTree>
    <p:extLst>
      <p:ext uri="{BB962C8B-B14F-4D97-AF65-F5344CB8AC3E}">
        <p14:creationId xmlns:p14="http://schemas.microsoft.com/office/powerpoint/2010/main" val="783833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r>
              <a:rPr lang="en-US" dirty="0"/>
              <a:t>State</a:t>
            </a:r>
            <a:endParaRPr lang="ru-RU" dirty="0"/>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normAutofit lnSpcReduction="10000"/>
          </a:bodyPr>
          <a:lstStyle/>
          <a:p>
            <a:pPr marL="540000" indent="-504000">
              <a:buNone/>
            </a:pPr>
            <a:r>
              <a:rPr lang="en-US" dirty="0" err="1"/>
              <a:t>FaaS</a:t>
            </a:r>
            <a:r>
              <a:rPr lang="en-US" dirty="0"/>
              <a:t> functions have significant restrictions when it comes to local (machine/instance-bound) state (data that you store in variables in memory, or data that you write to local disk). </a:t>
            </a:r>
          </a:p>
          <a:p>
            <a:pPr marL="540000" indent="-504000">
              <a:buNone/>
            </a:pPr>
            <a:r>
              <a:rPr lang="en-US" dirty="0"/>
              <a:t>You do have such storage available, but you have no guarantee that such state is persisted across multiple invocations, and, more strongly, you should not assume that state from one invocation of a function will be available to another invocation of the same function. </a:t>
            </a:r>
          </a:p>
          <a:p>
            <a:pPr marL="540000" indent="-504000">
              <a:buNone/>
            </a:pPr>
            <a:r>
              <a:rPr lang="en-US" dirty="0" err="1"/>
              <a:t>FaaS</a:t>
            </a:r>
            <a:r>
              <a:rPr lang="en-US" dirty="0"/>
              <a:t> functions are therefore often described as stateless, but it’s more accurate to say that any state of a </a:t>
            </a:r>
            <a:r>
              <a:rPr lang="en-US" dirty="0" err="1"/>
              <a:t>FaaS</a:t>
            </a:r>
            <a:r>
              <a:rPr lang="en-US" dirty="0"/>
              <a:t> function, that is required to be persistent, needs to be externalized outside of the </a:t>
            </a:r>
            <a:r>
              <a:rPr lang="en-US" dirty="0" err="1"/>
              <a:t>FaaS</a:t>
            </a:r>
            <a:r>
              <a:rPr lang="en-US" dirty="0"/>
              <a:t> function instance.</a:t>
            </a:r>
            <a:endParaRPr lang="ru-RU" dirty="0"/>
          </a:p>
        </p:txBody>
      </p:sp>
    </p:spTree>
    <p:extLst>
      <p:ext uri="{BB962C8B-B14F-4D97-AF65-F5344CB8AC3E}">
        <p14:creationId xmlns:p14="http://schemas.microsoft.com/office/powerpoint/2010/main" val="29924514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D1598C6-B84A-412F-A593-DDF16F14EB8C}"/>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1917E0F5-AF2D-40F0-BB89-AA674EBD3EF1}"/>
              </a:ext>
            </a:extLst>
          </p:cNvPr>
          <p:cNvSpPr>
            <a:spLocks noGrp="1"/>
          </p:cNvSpPr>
          <p:nvPr>
            <p:ph idx="1"/>
          </p:nvPr>
        </p:nvSpPr>
        <p:spPr/>
        <p:txBody>
          <a:bodyPr/>
          <a:lstStyle/>
          <a:p>
            <a:pPr marL="540000" indent="-504000">
              <a:buNone/>
            </a:pPr>
            <a:r>
              <a:rPr lang="en-US" dirty="0" err="1"/>
              <a:t>FaaS</a:t>
            </a:r>
            <a:r>
              <a:rPr lang="en-US" dirty="0"/>
              <a:t> functions are typically limited in how long each invocation is allowed to run. At present the “timeout” for an AWS Lambda function to respond to an event is at most five minutes, before being terminated. </a:t>
            </a:r>
          </a:p>
          <a:p>
            <a:pPr marL="540000" indent="-504000">
              <a:buNone/>
            </a:pPr>
            <a:r>
              <a:rPr lang="en-US" dirty="0"/>
              <a:t>This means that certain classes of long-lived tasks are not suited to </a:t>
            </a:r>
            <a:r>
              <a:rPr lang="en-US" dirty="0" err="1"/>
              <a:t>FaaS</a:t>
            </a:r>
            <a:r>
              <a:rPr lang="en-US" dirty="0"/>
              <a:t> functions without re-architecture—you may need to create several different coordinated </a:t>
            </a:r>
            <a:r>
              <a:rPr lang="en-US" dirty="0" err="1"/>
              <a:t>FaaS</a:t>
            </a:r>
            <a:r>
              <a:rPr lang="en-US" dirty="0"/>
              <a:t> functions (in a traditional environment you may have one long-duration task performing both coordination and execution).</a:t>
            </a:r>
            <a:endParaRPr lang="ru-RU" dirty="0"/>
          </a:p>
        </p:txBody>
      </p:sp>
    </p:spTree>
    <p:extLst>
      <p:ext uri="{BB962C8B-B14F-4D97-AF65-F5344CB8AC3E}">
        <p14:creationId xmlns:p14="http://schemas.microsoft.com/office/powerpoint/2010/main" val="8553094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D1598C6-B84A-412F-A593-DDF16F14EB8C}"/>
              </a:ext>
            </a:extLst>
          </p:cNvPr>
          <p:cNvSpPr>
            <a:spLocks noGrp="1"/>
          </p:cNvSpPr>
          <p:nvPr>
            <p:ph type="title"/>
          </p:nvPr>
        </p:nvSpPr>
        <p:spPr/>
        <p:txBody>
          <a:bodyPr/>
          <a:lstStyle/>
          <a:p>
            <a:r>
              <a:rPr lang="en-US" dirty="0"/>
              <a:t>Drawbacks</a:t>
            </a:r>
            <a:endParaRPr lang="ru-RU" dirty="0"/>
          </a:p>
        </p:txBody>
      </p:sp>
      <p:sp>
        <p:nvSpPr>
          <p:cNvPr id="5" name="Объект 4">
            <a:extLst>
              <a:ext uri="{FF2B5EF4-FFF2-40B4-BE49-F238E27FC236}">
                <a16:creationId xmlns:a16="http://schemas.microsoft.com/office/drawing/2014/main" id="{1917E0F5-AF2D-40F0-BB89-AA674EBD3EF1}"/>
              </a:ext>
            </a:extLst>
          </p:cNvPr>
          <p:cNvSpPr>
            <a:spLocks noGrp="1"/>
          </p:cNvSpPr>
          <p:nvPr>
            <p:ph idx="1"/>
          </p:nvPr>
        </p:nvSpPr>
        <p:spPr/>
        <p:txBody>
          <a:bodyPr>
            <a:normAutofit lnSpcReduction="10000"/>
          </a:bodyPr>
          <a:lstStyle/>
          <a:p>
            <a:pPr marL="540000" indent="-504000">
              <a:buNone/>
            </a:pPr>
            <a:r>
              <a:rPr lang="en-US" dirty="0"/>
              <a:t>With any outsourcing strategy you are giving up control of some of your system to a third-party vendor. Such lack of control may manifest as system downtime, unexpected limits, cost changes, loss of functionality, forced API upgrades, and more.</a:t>
            </a:r>
          </a:p>
          <a:p>
            <a:pPr marL="540000" indent="-504000">
              <a:buNone/>
            </a:pPr>
            <a:r>
              <a:rPr lang="en-US" dirty="0"/>
              <a:t>Service vendors try to make customers feel that they each are the only ones using their system, and typically good service vendors do a great job of that. </a:t>
            </a:r>
          </a:p>
          <a:p>
            <a:pPr marL="540000" indent="-504000">
              <a:buNone/>
            </a:pPr>
            <a:r>
              <a:rPr lang="en-US" dirty="0"/>
              <a:t>But no one’s perfect and sometimes multitenant solutions can have problems with security (one customer being able to see another’s data), robustness (an error in one customer’s software causing a failure in a different customer’s software), and performance (a high-load customer causing another to slow down).</a:t>
            </a:r>
          </a:p>
          <a:p>
            <a:pPr marL="0" indent="0">
              <a:buNone/>
            </a:pPr>
            <a:endParaRPr lang="ru-RU" dirty="0"/>
          </a:p>
        </p:txBody>
      </p:sp>
    </p:spTree>
    <p:extLst>
      <p:ext uri="{BB962C8B-B14F-4D97-AF65-F5344CB8AC3E}">
        <p14:creationId xmlns:p14="http://schemas.microsoft.com/office/powerpoint/2010/main" val="3569221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5DB4801-2843-4089-B7A7-86E0418D7DA5}"/>
              </a:ext>
            </a:extLst>
          </p:cNvPr>
          <p:cNvSpPr>
            <a:spLocks noGrp="1"/>
          </p:cNvSpPr>
          <p:nvPr>
            <p:ph type="title"/>
          </p:nvPr>
        </p:nvSpPr>
        <p:spPr/>
        <p:txBody>
          <a:bodyPr>
            <a:noAutofit/>
          </a:bodyPr>
          <a:lstStyle/>
          <a:p>
            <a:r>
              <a:rPr lang="en-US" sz="2800" b="0" i="0" dirty="0">
                <a:effectLst/>
                <a:latin typeface="var(--font-sofia)"/>
              </a:rPr>
              <a:t>Difference between REST API and SOAP API</a:t>
            </a:r>
            <a:endParaRPr lang="ru-RU" sz="2800" dirty="0"/>
          </a:p>
        </p:txBody>
      </p:sp>
      <p:sp>
        <p:nvSpPr>
          <p:cNvPr id="5" name="Объект 4">
            <a:extLst>
              <a:ext uri="{FF2B5EF4-FFF2-40B4-BE49-F238E27FC236}">
                <a16:creationId xmlns:a16="http://schemas.microsoft.com/office/drawing/2014/main" id="{A296A90F-DC85-46BC-B73C-B087E6D26091}"/>
              </a:ext>
            </a:extLst>
          </p:cNvPr>
          <p:cNvSpPr>
            <a:spLocks noGrp="1"/>
          </p:cNvSpPr>
          <p:nvPr>
            <p:ph idx="1"/>
          </p:nvPr>
        </p:nvSpPr>
        <p:spPr/>
        <p:txBody>
          <a:bodyPr/>
          <a:lstStyle/>
          <a:p>
            <a:pPr marL="540000" indent="-457200">
              <a:buNone/>
            </a:pPr>
            <a:r>
              <a:rPr lang="en-US" dirty="0"/>
              <a:t>SOAP stands for Simple Object Access Protocol </a:t>
            </a:r>
            <a:br>
              <a:rPr lang="ru-RU" dirty="0"/>
            </a:br>
            <a:r>
              <a:rPr lang="en-US" dirty="0"/>
              <a:t>SOAP uses only XML for exchanging information in its message format whereas REST is not restricted to XML and its the choice of implementer which Media-Type to use like XML, JSON, Plain-text. Moreover, REST can use SOAP protocol but SOAP cannot use REST.</a:t>
            </a:r>
          </a:p>
          <a:p>
            <a:pPr marL="0" indent="0">
              <a:buNone/>
            </a:pPr>
            <a:endParaRPr lang="ru-RU" dirty="0"/>
          </a:p>
        </p:txBody>
      </p:sp>
      <p:pic>
        <p:nvPicPr>
          <p:cNvPr id="1026" name="Picture 2">
            <a:extLst>
              <a:ext uri="{FF2B5EF4-FFF2-40B4-BE49-F238E27FC236}">
                <a16:creationId xmlns:a16="http://schemas.microsoft.com/office/drawing/2014/main" id="{30FDBE6B-B963-4147-ABC7-87D9EE1D0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829647"/>
            <a:ext cx="4464496" cy="2570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0107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D1598C6-B84A-412F-A593-DDF16F14EB8C}"/>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1917E0F5-AF2D-40F0-BB89-AA674EBD3EF1}"/>
              </a:ext>
            </a:extLst>
          </p:cNvPr>
          <p:cNvSpPr>
            <a:spLocks noGrp="1"/>
          </p:cNvSpPr>
          <p:nvPr>
            <p:ph idx="1"/>
          </p:nvPr>
        </p:nvSpPr>
        <p:spPr/>
        <p:txBody>
          <a:bodyPr/>
          <a:lstStyle/>
          <a:p>
            <a:pPr marL="540000" indent="-504000">
              <a:buNone/>
            </a:pPr>
            <a:r>
              <a:rPr lang="en-US" dirty="0"/>
              <a:t>It’s very likely that whatever Serverless features you’re using from one vendor will be implemented differently by another vendor. If you want to switch vendors you’ll almost certainly need to update your operational tools (deployment, monitoring, etc.), you’ll probably need to change your code ( to satisfy a different </a:t>
            </a:r>
            <a:r>
              <a:rPr lang="en-US" dirty="0" err="1"/>
              <a:t>FaaS</a:t>
            </a:r>
            <a:r>
              <a:rPr lang="en-US" dirty="0"/>
              <a:t> interface), and you may even need to change your design or architecture if there are differences to how competing vendor implementations behave.</a:t>
            </a:r>
            <a:endParaRPr lang="ru-RU" dirty="0"/>
          </a:p>
        </p:txBody>
      </p:sp>
    </p:spTree>
    <p:extLst>
      <p:ext uri="{BB962C8B-B14F-4D97-AF65-F5344CB8AC3E}">
        <p14:creationId xmlns:p14="http://schemas.microsoft.com/office/powerpoint/2010/main" val="38684696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D1598C6-B84A-412F-A593-DDF16F14EB8C}"/>
              </a:ext>
            </a:extLst>
          </p:cNvPr>
          <p:cNvSpPr>
            <a:spLocks noGrp="1"/>
          </p:cNvSpPr>
          <p:nvPr>
            <p:ph type="title"/>
          </p:nvPr>
        </p:nvSpPr>
        <p:spPr/>
        <p:txBody>
          <a:bodyPr/>
          <a:lstStyle/>
          <a:p>
            <a:r>
              <a:rPr lang="en-US" dirty="0"/>
              <a:t>Security concern</a:t>
            </a:r>
            <a:endParaRPr lang="ru-RU" dirty="0"/>
          </a:p>
        </p:txBody>
      </p:sp>
      <p:sp>
        <p:nvSpPr>
          <p:cNvPr id="5" name="Объект 4">
            <a:extLst>
              <a:ext uri="{FF2B5EF4-FFF2-40B4-BE49-F238E27FC236}">
                <a16:creationId xmlns:a16="http://schemas.microsoft.com/office/drawing/2014/main" id="{1917E0F5-AF2D-40F0-BB89-AA674EBD3EF1}"/>
              </a:ext>
            </a:extLst>
          </p:cNvPr>
          <p:cNvSpPr>
            <a:spLocks noGrp="1"/>
          </p:cNvSpPr>
          <p:nvPr>
            <p:ph idx="1"/>
          </p:nvPr>
        </p:nvSpPr>
        <p:spPr>
          <a:xfrm>
            <a:off x="899592" y="1772816"/>
            <a:ext cx="7615262" cy="4525963"/>
          </a:xfrm>
        </p:spPr>
        <p:txBody>
          <a:bodyPr/>
          <a:lstStyle/>
          <a:p>
            <a:pPr marL="540000" indent="-504000">
              <a:buNone/>
            </a:pPr>
            <a:r>
              <a:rPr lang="en-US" dirty="0"/>
              <a:t>Each Serverless vendor that you use increases the number of different security implementations contained by your ecosystem. This increases your surface area for hateful intent and ups the possibility of a successful attack.</a:t>
            </a:r>
            <a:endParaRPr lang="ru-RU" dirty="0"/>
          </a:p>
        </p:txBody>
      </p:sp>
    </p:spTree>
    <p:extLst>
      <p:ext uri="{BB962C8B-B14F-4D97-AF65-F5344CB8AC3E}">
        <p14:creationId xmlns:p14="http://schemas.microsoft.com/office/powerpoint/2010/main" val="37807038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D1598C6-B84A-412F-A593-DDF16F14EB8C}"/>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1917E0F5-AF2D-40F0-BB89-AA674EBD3EF1}"/>
              </a:ext>
            </a:extLst>
          </p:cNvPr>
          <p:cNvSpPr>
            <a:spLocks noGrp="1"/>
          </p:cNvSpPr>
          <p:nvPr>
            <p:ph idx="1"/>
          </p:nvPr>
        </p:nvSpPr>
        <p:spPr/>
        <p:txBody>
          <a:bodyPr/>
          <a:lstStyle/>
          <a:p>
            <a:pPr marL="540000" indent="-504000">
              <a:buNone/>
            </a:pPr>
            <a:r>
              <a:rPr lang="en-US" dirty="0"/>
              <a:t>With a full BaaS architecture there is no opportunity to optimize your server design for client performance. The ‘Backend For Frontend’ pattern exists to abstract certain underlying aspects of your whole system within the server, partly so that the client can perform operations more quickly and use less battery power in the case of mobile applications. Such a pattern is not available for full BaaS.</a:t>
            </a:r>
            <a:endParaRPr lang="ru-RU" dirty="0"/>
          </a:p>
        </p:txBody>
      </p:sp>
    </p:spTree>
    <p:extLst>
      <p:ext uri="{BB962C8B-B14F-4D97-AF65-F5344CB8AC3E}">
        <p14:creationId xmlns:p14="http://schemas.microsoft.com/office/powerpoint/2010/main" val="34288698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D1598C6-B84A-412F-A593-DDF16F14EB8C}"/>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1917E0F5-AF2D-40F0-BB89-AA674EBD3EF1}"/>
              </a:ext>
            </a:extLst>
          </p:cNvPr>
          <p:cNvSpPr>
            <a:spLocks noGrp="1"/>
          </p:cNvSpPr>
          <p:nvPr>
            <p:ph idx="1"/>
          </p:nvPr>
        </p:nvSpPr>
        <p:spPr/>
        <p:txBody>
          <a:bodyPr/>
          <a:lstStyle/>
          <a:p>
            <a:pPr marL="0" indent="0">
              <a:buNone/>
            </a:pPr>
            <a:r>
              <a:rPr lang="en-US" b="0" i="0" u="none" strike="noStrike" dirty="0">
                <a:effectLst/>
                <a:latin typeface="Lora"/>
                <a:hlinkClick r:id="rId2"/>
              </a:rPr>
              <a:t>AWS Lambda</a:t>
            </a:r>
            <a:r>
              <a:rPr lang="en-US" b="0" i="0" dirty="0">
                <a:solidFill>
                  <a:srgbClr val="303633"/>
                </a:solidFill>
                <a:effectLst/>
                <a:latin typeface="Lora"/>
              </a:rPr>
              <a:t>, </a:t>
            </a:r>
          </a:p>
          <a:p>
            <a:pPr marL="0" indent="0">
              <a:buNone/>
            </a:pPr>
            <a:r>
              <a:rPr lang="en-US" b="0" i="0" u="none" strike="noStrike" dirty="0">
                <a:effectLst/>
                <a:latin typeface="Lora"/>
                <a:hlinkClick r:id="rId3"/>
              </a:rPr>
              <a:t>Google Cloud Functions</a:t>
            </a:r>
            <a:r>
              <a:rPr lang="en-US" b="0" i="0" dirty="0">
                <a:solidFill>
                  <a:srgbClr val="303633"/>
                </a:solidFill>
                <a:effectLst/>
                <a:latin typeface="Lora"/>
              </a:rPr>
              <a:t> </a:t>
            </a:r>
          </a:p>
          <a:p>
            <a:pPr marL="0" indent="0">
              <a:buNone/>
            </a:pPr>
            <a:r>
              <a:rPr lang="en-US" b="0" i="0" u="none" strike="noStrike" dirty="0">
                <a:effectLst/>
                <a:latin typeface="Lora"/>
                <a:hlinkClick r:id="rId4"/>
              </a:rPr>
              <a:t>Microsoft Azure Functions</a:t>
            </a:r>
            <a:endParaRPr lang="ru-RU" dirty="0"/>
          </a:p>
        </p:txBody>
      </p:sp>
    </p:spTree>
    <p:extLst>
      <p:ext uri="{BB962C8B-B14F-4D97-AF65-F5344CB8AC3E}">
        <p14:creationId xmlns:p14="http://schemas.microsoft.com/office/powerpoint/2010/main" val="2565914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B1D53A4B-3408-49C1-A7CF-54D4D6ADDD57}"/>
              </a:ext>
            </a:extLst>
          </p:cNvPr>
          <p:cNvSpPr>
            <a:spLocks noGrp="1"/>
          </p:cNvSpPr>
          <p:nvPr>
            <p:ph type="title"/>
          </p:nvPr>
        </p:nvSpPr>
        <p:spPr/>
        <p:txBody>
          <a:bodyPr/>
          <a:lstStyle/>
          <a:p>
            <a:r>
              <a:rPr lang="en-US" dirty="0"/>
              <a:t>CRUD</a:t>
            </a:r>
            <a:endParaRPr lang="ru-RU" dirty="0"/>
          </a:p>
        </p:txBody>
      </p:sp>
      <p:sp>
        <p:nvSpPr>
          <p:cNvPr id="5" name="Объект 4">
            <a:extLst>
              <a:ext uri="{FF2B5EF4-FFF2-40B4-BE49-F238E27FC236}">
                <a16:creationId xmlns:a16="http://schemas.microsoft.com/office/drawing/2014/main" id="{CF1C4165-EE75-464D-88A3-9E2122CA5AE4}"/>
              </a:ext>
            </a:extLst>
          </p:cNvPr>
          <p:cNvSpPr>
            <a:spLocks noGrp="1"/>
          </p:cNvSpPr>
          <p:nvPr>
            <p:ph idx="1"/>
          </p:nvPr>
        </p:nvSpPr>
        <p:spPr>
          <a:xfrm>
            <a:off x="1071538" y="1600200"/>
            <a:ext cx="7615262" cy="4853136"/>
          </a:xfrm>
        </p:spPr>
        <p:txBody>
          <a:bodyPr>
            <a:normAutofit fontScale="70000" lnSpcReduction="20000"/>
          </a:bodyPr>
          <a:lstStyle/>
          <a:p>
            <a:pPr algn="l" fontAlgn="base">
              <a:buFont typeface="+mj-lt"/>
              <a:buAutoNum type="arabicPeriod"/>
            </a:pPr>
            <a:r>
              <a:rPr lang="en-US" b="1" i="0" dirty="0">
                <a:effectLst/>
                <a:latin typeface="var(--font-din)"/>
              </a:rPr>
              <a:t>GET: </a:t>
            </a:r>
            <a:r>
              <a:rPr lang="en-US" b="0" i="0" dirty="0">
                <a:effectLst/>
                <a:latin typeface="var(--font-din)"/>
              </a:rPr>
              <a:t>The HTTP GET method is used to </a:t>
            </a:r>
            <a:r>
              <a:rPr lang="en-US" b="1" i="0" dirty="0">
                <a:effectLst/>
                <a:latin typeface="var(--font-din)"/>
              </a:rPr>
              <a:t>read</a:t>
            </a:r>
            <a:r>
              <a:rPr lang="en-US" b="0" i="0" dirty="0">
                <a:effectLst/>
                <a:latin typeface="var(--font-din)"/>
              </a:rPr>
              <a:t> (or retrieve) a representation of a resource. In the safe path, GET returns a representation in XML or JSON and an HTTP response code of 200 (OK). In an error case, it most often returns a 404 (NOT FOUND) or 400 (BAD REQUEST).</a:t>
            </a:r>
          </a:p>
          <a:p>
            <a:pPr algn="l" fontAlgn="base">
              <a:buFont typeface="+mj-lt"/>
              <a:buAutoNum type="arabicPeriod"/>
            </a:pPr>
            <a:r>
              <a:rPr lang="en-US" b="1" i="0" dirty="0">
                <a:effectLst/>
                <a:latin typeface="var(--font-din)"/>
              </a:rPr>
              <a:t>POST:</a:t>
            </a:r>
            <a:r>
              <a:rPr lang="en-US" b="0" i="0" dirty="0">
                <a:effectLst/>
                <a:latin typeface="var(--font-din)"/>
              </a:rPr>
              <a:t> The POST verb is most-often utilized to </a:t>
            </a:r>
            <a:r>
              <a:rPr lang="en-US" b="1" i="0" dirty="0">
                <a:effectLst/>
                <a:latin typeface="var(--font-din)"/>
              </a:rPr>
              <a:t>create</a:t>
            </a:r>
            <a:r>
              <a:rPr lang="en-US" b="0" i="0" dirty="0">
                <a:effectLst/>
                <a:latin typeface="var(--font-din)"/>
              </a:rPr>
              <a:t> new resources. In particular, it’s used to create subordinate resources. That is, subordinate to some other (e.g. parent) resource. On successful creation, return HTTP status 201, returning a Location header with a link to the newly-created resource with the 201 HTTP status.</a:t>
            </a:r>
            <a:br>
              <a:rPr lang="en-US" b="0" i="0" dirty="0">
                <a:effectLst/>
                <a:latin typeface="var(--font-din)"/>
              </a:rPr>
            </a:br>
            <a:r>
              <a:rPr lang="en-US" b="1" i="0" dirty="0">
                <a:effectLst/>
                <a:latin typeface="var(--font-din)"/>
              </a:rPr>
              <a:t>NOTE:</a:t>
            </a:r>
            <a:r>
              <a:rPr lang="en-US" b="0" i="0" dirty="0">
                <a:effectLst/>
                <a:latin typeface="var(--font-din)"/>
              </a:rPr>
              <a:t> POST is neither safe nor idempotent.</a:t>
            </a:r>
          </a:p>
          <a:p>
            <a:pPr algn="l" fontAlgn="base">
              <a:buFont typeface="+mj-lt"/>
              <a:buAutoNum type="arabicPeriod"/>
            </a:pPr>
            <a:r>
              <a:rPr lang="en-US" b="1" i="0" dirty="0">
                <a:effectLst/>
                <a:latin typeface="var(--font-din)"/>
              </a:rPr>
              <a:t>PUT: </a:t>
            </a:r>
            <a:r>
              <a:rPr lang="en-US" b="0" i="0" dirty="0">
                <a:effectLst/>
                <a:latin typeface="var(--font-din)"/>
              </a:rPr>
              <a:t>It is used for </a:t>
            </a:r>
            <a:r>
              <a:rPr lang="en-US" b="1" i="0" dirty="0">
                <a:effectLst/>
                <a:latin typeface="var(--font-din)"/>
              </a:rPr>
              <a:t>updating</a:t>
            </a:r>
            <a:r>
              <a:rPr lang="en-US" b="0" i="0" dirty="0">
                <a:effectLst/>
                <a:latin typeface="var(--font-din)"/>
              </a:rPr>
              <a:t> the capabilities. However, PUT can also be used to </a:t>
            </a:r>
            <a:r>
              <a:rPr lang="en-US" b="1" i="0" dirty="0">
                <a:effectLst/>
                <a:latin typeface="var(--font-din)"/>
              </a:rPr>
              <a:t>create</a:t>
            </a:r>
            <a:r>
              <a:rPr lang="en-US" b="0" i="0" dirty="0">
                <a:effectLst/>
                <a:latin typeface="var(--font-din)"/>
              </a:rPr>
              <a:t> a resource in the case where the resource ID is chosen by the client instead of by the server. In other words, if the PUT is to a URI that contains the value of a non-existent resource ID. On successful update, return 200 (or 204 if not returning any content in the body) from a PUT. If using PUT for create, return HTTP status 201 on successful creation. PUT is not safe operation but it’s idempotent.</a:t>
            </a:r>
          </a:p>
          <a:p>
            <a:pPr algn="l" fontAlgn="base">
              <a:buFont typeface="+mj-lt"/>
              <a:buAutoNum type="arabicPeriod"/>
            </a:pPr>
            <a:r>
              <a:rPr lang="en-US" b="1" i="0" dirty="0">
                <a:effectLst/>
                <a:latin typeface="var(--font-din)"/>
              </a:rPr>
              <a:t>PATCH: </a:t>
            </a:r>
            <a:r>
              <a:rPr lang="en-US" b="0" i="0" dirty="0">
                <a:effectLst/>
                <a:latin typeface="var(--font-din)"/>
              </a:rPr>
              <a:t>It is used for </a:t>
            </a:r>
            <a:r>
              <a:rPr lang="en-US" b="1" i="0" dirty="0">
                <a:effectLst/>
                <a:latin typeface="var(--font-din)"/>
              </a:rPr>
              <a:t>modify</a:t>
            </a:r>
            <a:r>
              <a:rPr lang="en-US" b="0" i="0" dirty="0">
                <a:effectLst/>
                <a:latin typeface="var(--font-din)"/>
              </a:rPr>
              <a:t> capabilities. The PATCH request only needs to contain the changes to the resource, not the complete resource. This resembles PUT, but the body contains a set of instructions describing how a resource currently residing on the server should be modified to produce a new version. This means that the PATCH body should not just be a modified part of the resource, but in some kind of patch language like JSON Patch or XML Patch. PATCH is neither safe nor idempotent.</a:t>
            </a:r>
          </a:p>
          <a:p>
            <a:pPr algn="l" fontAlgn="base">
              <a:buFont typeface="+mj-lt"/>
              <a:buAutoNum type="arabicPeriod"/>
            </a:pPr>
            <a:r>
              <a:rPr lang="en-US" b="1" i="0" dirty="0">
                <a:effectLst/>
                <a:latin typeface="var(--font-din)"/>
              </a:rPr>
              <a:t>DELETE: </a:t>
            </a:r>
            <a:r>
              <a:rPr lang="en-US" b="0" i="0" dirty="0">
                <a:effectLst/>
                <a:latin typeface="var(--font-din)"/>
              </a:rPr>
              <a:t>It is used to </a:t>
            </a:r>
            <a:r>
              <a:rPr lang="en-US" b="1" i="0" dirty="0">
                <a:effectLst/>
                <a:latin typeface="var(--font-din)"/>
              </a:rPr>
              <a:t>delete</a:t>
            </a:r>
            <a:r>
              <a:rPr lang="en-US" b="0" i="0" dirty="0">
                <a:effectLst/>
                <a:latin typeface="var(--font-din)"/>
              </a:rPr>
              <a:t> a resource identified by a URI. On successful deletion, return HTTP status 200 (OK) along with a response body.</a:t>
            </a:r>
          </a:p>
        </p:txBody>
      </p:sp>
    </p:spTree>
    <p:extLst>
      <p:ext uri="{BB962C8B-B14F-4D97-AF65-F5344CB8AC3E}">
        <p14:creationId xmlns:p14="http://schemas.microsoft.com/office/powerpoint/2010/main" val="3660745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E7E4A124-DF79-4E11-B546-770D1ED5C9C8}"/>
              </a:ext>
            </a:extLst>
          </p:cNvPr>
          <p:cNvSpPr>
            <a:spLocks noGrp="1"/>
          </p:cNvSpPr>
          <p:nvPr>
            <p:ph type="title"/>
          </p:nvPr>
        </p:nvSpPr>
        <p:spPr/>
        <p:txBody>
          <a:bodyPr>
            <a:normAutofit/>
          </a:bodyPr>
          <a:lstStyle/>
          <a:p>
            <a:r>
              <a:rPr lang="en-US" b="0" i="0" dirty="0">
                <a:effectLst/>
                <a:latin typeface="var(--font-sofia)"/>
              </a:rPr>
              <a:t>REST API Architectural Constraints</a:t>
            </a:r>
            <a:endParaRPr lang="ru-RU" dirty="0"/>
          </a:p>
        </p:txBody>
      </p:sp>
      <p:sp>
        <p:nvSpPr>
          <p:cNvPr id="5" name="Объект 4">
            <a:extLst>
              <a:ext uri="{FF2B5EF4-FFF2-40B4-BE49-F238E27FC236}">
                <a16:creationId xmlns:a16="http://schemas.microsoft.com/office/drawing/2014/main" id="{7A7F5FCA-18DE-4A63-B5E8-07896D3095B5}"/>
              </a:ext>
            </a:extLst>
          </p:cNvPr>
          <p:cNvSpPr>
            <a:spLocks noGrp="1"/>
          </p:cNvSpPr>
          <p:nvPr>
            <p:ph idx="1"/>
          </p:nvPr>
        </p:nvSpPr>
        <p:spPr/>
        <p:txBody>
          <a:bodyPr>
            <a:normAutofit fontScale="77500" lnSpcReduction="20000"/>
          </a:bodyPr>
          <a:lstStyle/>
          <a:p>
            <a:pPr algn="l" fontAlgn="base"/>
            <a:r>
              <a:rPr lang="en-US" b="1" i="0" dirty="0">
                <a:effectLst/>
                <a:latin typeface="var(--font-din)"/>
              </a:rPr>
              <a:t>Uniform Interface:</a:t>
            </a:r>
            <a:r>
              <a:rPr lang="en-US" b="0" i="0" dirty="0">
                <a:effectLst/>
                <a:latin typeface="var(--font-din)"/>
              </a:rPr>
              <a:t> It is a key constraint that differentiate between a REST API and Non-REST API. It suggests that there should be an uniform way of interacting with a given server irrespective of device or type of application (website, mobile app).</a:t>
            </a:r>
            <a:br>
              <a:rPr lang="en-US" b="0" i="0" dirty="0">
                <a:effectLst/>
                <a:latin typeface="var(--font-din)"/>
              </a:rPr>
            </a:br>
            <a:r>
              <a:rPr lang="en-US" b="0" i="0" dirty="0">
                <a:effectLst/>
                <a:latin typeface="var(--font-din)"/>
              </a:rPr>
              <a:t>There are four guidelines principle of Uniform Interface are:</a:t>
            </a:r>
          </a:p>
          <a:p>
            <a:pPr lvl="1" fontAlgn="base">
              <a:buFont typeface="Arial" panose="020B0604020202020204" pitchFamily="34" charset="0"/>
              <a:buChar char="•"/>
            </a:pPr>
            <a:r>
              <a:rPr lang="en-US" b="1" i="0" dirty="0">
                <a:effectLst/>
                <a:latin typeface="var(--font-din)"/>
              </a:rPr>
              <a:t>Resource-Based:</a:t>
            </a:r>
            <a:r>
              <a:rPr lang="en-US" b="0" i="0" dirty="0">
                <a:effectLst/>
                <a:latin typeface="var(--font-din)"/>
              </a:rPr>
              <a:t> Individual resources are identified in requests. For example: API/users.</a:t>
            </a:r>
          </a:p>
          <a:p>
            <a:pPr lvl="1" fontAlgn="base">
              <a:buFont typeface="Arial" panose="020B0604020202020204" pitchFamily="34" charset="0"/>
              <a:buChar char="•"/>
            </a:pPr>
            <a:r>
              <a:rPr lang="en-US" b="1" i="0" dirty="0">
                <a:effectLst/>
                <a:latin typeface="var(--font-din)"/>
              </a:rPr>
              <a:t>Manipulation of Resources Through Representations:</a:t>
            </a:r>
            <a:r>
              <a:rPr lang="en-US" b="0" i="0" dirty="0">
                <a:effectLst/>
                <a:latin typeface="var(--font-din)"/>
              </a:rPr>
              <a:t> Client has representation of resource and it contains enough information to modify or delete the resource on the server, provided it has permission to do so. Example: Usually user get a user id when user request for a list of users and then use that id to delete or modify that particular user.</a:t>
            </a:r>
          </a:p>
          <a:p>
            <a:pPr lvl="1" fontAlgn="base">
              <a:buFont typeface="Arial" panose="020B0604020202020204" pitchFamily="34" charset="0"/>
              <a:buChar char="•"/>
            </a:pPr>
            <a:r>
              <a:rPr lang="en-US" b="1" i="0" dirty="0">
                <a:effectLst/>
                <a:latin typeface="var(--font-din)"/>
              </a:rPr>
              <a:t>Self-descriptive Messages:</a:t>
            </a:r>
            <a:r>
              <a:rPr lang="en-US" b="0" i="0" dirty="0">
                <a:effectLst/>
                <a:latin typeface="var(--font-din)"/>
              </a:rPr>
              <a:t> Each message includes enough information to describe how to process the message so that server can easily analyses the request.</a:t>
            </a:r>
          </a:p>
          <a:p>
            <a:pPr lvl="1" fontAlgn="base">
              <a:buFont typeface="Arial" panose="020B0604020202020204" pitchFamily="34" charset="0"/>
              <a:buChar char="•"/>
            </a:pPr>
            <a:r>
              <a:rPr lang="en-US" b="1" i="0" dirty="0">
                <a:effectLst/>
                <a:latin typeface="var(--font-din)"/>
              </a:rPr>
              <a:t>Hypermedia as the Engine of Application State (HATEOAS):</a:t>
            </a:r>
            <a:r>
              <a:rPr lang="en-US" b="0" i="0" dirty="0">
                <a:effectLst/>
                <a:latin typeface="var(--font-din)"/>
              </a:rPr>
              <a:t> It need to include links for each response so that client can discover other resources easily.</a:t>
            </a:r>
          </a:p>
          <a:p>
            <a:pPr marL="0" indent="0">
              <a:buNone/>
            </a:pPr>
            <a:endParaRPr lang="ru-RU" dirty="0"/>
          </a:p>
        </p:txBody>
      </p:sp>
    </p:spTree>
    <p:extLst>
      <p:ext uri="{BB962C8B-B14F-4D97-AF65-F5344CB8AC3E}">
        <p14:creationId xmlns:p14="http://schemas.microsoft.com/office/powerpoint/2010/main" val="833799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4246BEE-BE0F-43D9-B29B-D775833E9005}"/>
              </a:ext>
            </a:extLst>
          </p:cNvPr>
          <p:cNvSpPr>
            <a:spLocks noGrp="1"/>
          </p:cNvSpPr>
          <p:nvPr>
            <p:ph type="title"/>
          </p:nvPr>
        </p:nvSpPr>
        <p:spPr/>
        <p:txBody>
          <a:bodyPr/>
          <a:lstStyle/>
          <a:p>
            <a:r>
              <a:rPr lang="en-US" b="0" i="0" dirty="0">
                <a:effectLst/>
                <a:latin typeface="var(--font-sofia)"/>
              </a:rPr>
              <a:t>REST API Architectural Constraints</a:t>
            </a:r>
            <a:endParaRPr lang="ru-RU" dirty="0"/>
          </a:p>
        </p:txBody>
      </p:sp>
      <p:sp>
        <p:nvSpPr>
          <p:cNvPr id="5" name="Объект 4">
            <a:extLst>
              <a:ext uri="{FF2B5EF4-FFF2-40B4-BE49-F238E27FC236}">
                <a16:creationId xmlns:a16="http://schemas.microsoft.com/office/drawing/2014/main" id="{E314A3C7-D229-4D4D-B474-AB6F68CEE6A5}"/>
              </a:ext>
            </a:extLst>
          </p:cNvPr>
          <p:cNvSpPr>
            <a:spLocks noGrp="1"/>
          </p:cNvSpPr>
          <p:nvPr>
            <p:ph idx="1"/>
          </p:nvPr>
        </p:nvSpPr>
        <p:spPr/>
        <p:txBody>
          <a:bodyPr>
            <a:normAutofit fontScale="85000" lnSpcReduction="10000"/>
          </a:bodyPr>
          <a:lstStyle/>
          <a:p>
            <a:pPr algn="l" fontAlgn="base"/>
            <a:r>
              <a:rPr lang="en-US" b="1" i="0" dirty="0">
                <a:effectLst/>
                <a:latin typeface="var(--font-din)"/>
              </a:rPr>
              <a:t>Stateless:</a:t>
            </a:r>
            <a:r>
              <a:rPr lang="en-US" b="0" i="0" dirty="0">
                <a:effectLst/>
                <a:latin typeface="var(--font-din)"/>
              </a:rPr>
              <a:t> It means that the necessary state to handle the request is contained within the request itself and server would not store anything related to the session. In REST, the client must include all information for the server to fulfill the request whether as a part of query params, headers or URI. Statelessness enables greater availability since the server does not have to maintain, update or communicate that session state. There is a drawback when the client need to send too much data to the server so it reduces the scope of network optimization and requires more bandwidth.</a:t>
            </a:r>
          </a:p>
          <a:p>
            <a:pPr algn="l" fontAlgn="base"/>
            <a:r>
              <a:rPr lang="en-US" b="1" i="0" dirty="0">
                <a:effectLst/>
                <a:latin typeface="var(--font-din)"/>
              </a:rPr>
              <a:t>Cacheable:</a:t>
            </a:r>
            <a:r>
              <a:rPr lang="en-US" b="0" i="0" dirty="0">
                <a:effectLst/>
                <a:latin typeface="var(--font-din)"/>
              </a:rPr>
              <a:t> Every response should include whether the response is cacheable or not and for how much duration responses can be cached at the client side. Client will return the data from its cache for any subsequent request and there would be no need to send the request again to the server. A well-managed caching partially or completely eliminates some client–server interactions, further improving availability and performance. But sometime there are chances that user may receive stale data.</a:t>
            </a:r>
          </a:p>
          <a:p>
            <a:pPr marL="0" indent="0">
              <a:buNone/>
            </a:pPr>
            <a:endParaRPr lang="ru-RU" dirty="0"/>
          </a:p>
        </p:txBody>
      </p:sp>
    </p:spTree>
    <p:extLst>
      <p:ext uri="{BB962C8B-B14F-4D97-AF65-F5344CB8AC3E}">
        <p14:creationId xmlns:p14="http://schemas.microsoft.com/office/powerpoint/2010/main" val="238144022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24505</TotalTime>
  <Words>4762</Words>
  <Application>Microsoft Office PowerPoint</Application>
  <PresentationFormat>Экран (4:3)</PresentationFormat>
  <Paragraphs>203</Paragraphs>
  <Slides>63</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63</vt:i4>
      </vt:variant>
    </vt:vector>
  </HeadingPairs>
  <TitlesOfParts>
    <vt:vector size="74" baseType="lpstr">
      <vt:lpstr>Arial</vt:lpstr>
      <vt:lpstr>Calibri</vt:lpstr>
      <vt:lpstr>Consolas</vt:lpstr>
      <vt:lpstr>Helvetica Neue</vt:lpstr>
      <vt:lpstr>Lora</vt:lpstr>
      <vt:lpstr>Times New Roman</vt:lpstr>
      <vt:lpstr>urw-din</vt:lpstr>
      <vt:lpstr>var(--font-din)</vt:lpstr>
      <vt:lpstr>var(--font-sofia)</vt:lpstr>
      <vt:lpstr>Wingdings</vt:lpstr>
      <vt:lpstr>Тема Office</vt:lpstr>
      <vt:lpstr>Software architecture</vt:lpstr>
      <vt:lpstr>Презентация PowerPoint</vt:lpstr>
      <vt:lpstr>SOAP</vt:lpstr>
      <vt:lpstr>Презентация PowerPoint</vt:lpstr>
      <vt:lpstr>REST</vt:lpstr>
      <vt:lpstr>Difference between REST API and SOAP API</vt:lpstr>
      <vt:lpstr>CRUD</vt:lpstr>
      <vt:lpstr>REST API Architectural Constraints</vt:lpstr>
      <vt:lpstr>REST API Architectural Constraints</vt:lpstr>
      <vt:lpstr>Презентация PowerPoint</vt:lpstr>
      <vt:lpstr>Презентация PowerPoint</vt:lpstr>
      <vt:lpstr>Useful links</vt:lpstr>
      <vt:lpstr>Microservice architecture</vt:lpstr>
      <vt:lpstr>Презентация PowerPoint</vt:lpstr>
      <vt:lpstr>Презентация PowerPoint</vt:lpstr>
      <vt:lpstr>Презентация PowerPoint</vt:lpstr>
      <vt:lpstr>Презентация PowerPoint</vt:lpstr>
      <vt:lpstr>Advantages</vt:lpstr>
      <vt:lpstr>Презентация PowerPoint</vt:lpstr>
      <vt:lpstr>Linked patterns</vt:lpstr>
      <vt:lpstr>Discovery Service</vt:lpstr>
      <vt:lpstr>Externalized configuration</vt:lpstr>
      <vt:lpstr>Circuit Breaker</vt:lpstr>
      <vt:lpstr>The API gateway pattern</vt:lpstr>
      <vt:lpstr>Презентация PowerPoint</vt:lpstr>
      <vt:lpstr>The API gateway pattern</vt:lpstr>
      <vt:lpstr>Презентация PowerPoint</vt:lpstr>
      <vt:lpstr>Презентация PowerPoint</vt:lpstr>
      <vt:lpstr>Security</vt:lpstr>
      <vt:lpstr>Authentication</vt:lpstr>
      <vt:lpstr>Презентация PowerPoint</vt:lpstr>
      <vt:lpstr>JWT</vt:lpstr>
      <vt:lpstr>Презентация PowerPoint</vt:lpstr>
      <vt:lpstr>Презентация PowerPoint</vt:lpstr>
      <vt:lpstr>Презентация PowerPoint</vt:lpstr>
      <vt:lpstr>OAuth 2.0</vt:lpstr>
      <vt:lpstr>Презентация PowerPoint</vt:lpstr>
      <vt:lpstr>Презентация PowerPoint</vt:lpstr>
      <vt:lpstr>Презентация PowerPoint</vt:lpstr>
      <vt:lpstr>Презентация PowerPoint</vt:lpstr>
      <vt:lpstr>Health check API pattern </vt:lpstr>
      <vt:lpstr>Log aggregation pattern</vt:lpstr>
      <vt:lpstr>Презентация PowerPoint</vt:lpstr>
      <vt:lpstr>Serverless</vt:lpstr>
      <vt:lpstr>Презентация PowerPoint</vt:lpstr>
      <vt:lpstr>Презентация PowerPoint</vt:lpstr>
      <vt:lpstr>Презентация PowerPoint</vt:lpstr>
      <vt:lpstr>Презентация PowerPoint</vt:lpstr>
      <vt:lpstr>Function as a Service</vt:lpstr>
      <vt:lpstr>Function as a Service</vt:lpstr>
      <vt:lpstr>Презентация PowerPoint</vt:lpstr>
      <vt:lpstr>Significant changes</vt:lpstr>
      <vt:lpstr>Презентация PowerPoint</vt:lpstr>
      <vt:lpstr>Презентация PowerPoint</vt:lpstr>
      <vt:lpstr>Horizontal scaling </vt:lpstr>
      <vt:lpstr>Triggering</vt:lpstr>
      <vt:lpstr>State</vt:lpstr>
      <vt:lpstr>Презентация PowerPoint</vt:lpstr>
      <vt:lpstr>Drawbacks</vt:lpstr>
      <vt:lpstr>Презентация PowerPoint</vt:lpstr>
      <vt:lpstr>Security concern</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Степан</dc:creator>
  <cp:lastModifiedBy>Вадим Казаков</cp:lastModifiedBy>
  <cp:revision>526</cp:revision>
  <dcterms:created xsi:type="dcterms:W3CDTF">2015-11-02T11:59:53Z</dcterms:created>
  <dcterms:modified xsi:type="dcterms:W3CDTF">2020-12-24T05:17:33Z</dcterms:modified>
</cp:coreProperties>
</file>