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2"/>
  </p:notesMasterIdLst>
  <p:sldIdLst>
    <p:sldId id="286" r:id="rId2"/>
    <p:sldId id="306" r:id="rId3"/>
    <p:sldId id="418" r:id="rId4"/>
    <p:sldId id="340" r:id="rId5"/>
    <p:sldId id="339" r:id="rId6"/>
    <p:sldId id="342" r:id="rId7"/>
    <p:sldId id="419" r:id="rId8"/>
    <p:sldId id="420" r:id="rId9"/>
    <p:sldId id="421" r:id="rId10"/>
    <p:sldId id="347" r:id="rId11"/>
    <p:sldId id="349" r:id="rId12"/>
    <p:sldId id="350" r:id="rId13"/>
    <p:sldId id="343" r:id="rId14"/>
    <p:sldId id="351" r:id="rId15"/>
    <p:sldId id="352" r:id="rId16"/>
    <p:sldId id="353" r:id="rId17"/>
    <p:sldId id="341" r:id="rId18"/>
    <p:sldId id="344" r:id="rId19"/>
    <p:sldId id="346" r:id="rId20"/>
    <p:sldId id="348" r:id="rId21"/>
    <p:sldId id="422" r:id="rId22"/>
    <p:sldId id="426" r:id="rId23"/>
    <p:sldId id="423" r:id="rId24"/>
    <p:sldId id="424" r:id="rId25"/>
    <p:sldId id="425" r:id="rId26"/>
    <p:sldId id="337" r:id="rId27"/>
    <p:sldId id="354" r:id="rId28"/>
    <p:sldId id="298" r:id="rId29"/>
    <p:sldId id="356" r:id="rId30"/>
    <p:sldId id="357" r:id="rId31"/>
    <p:sldId id="358" r:id="rId32"/>
    <p:sldId id="359" r:id="rId33"/>
    <p:sldId id="361" r:id="rId34"/>
    <p:sldId id="362" r:id="rId35"/>
    <p:sldId id="363" r:id="rId36"/>
    <p:sldId id="364" r:id="rId37"/>
    <p:sldId id="365" r:id="rId38"/>
    <p:sldId id="370" r:id="rId39"/>
    <p:sldId id="367" r:id="rId40"/>
    <p:sldId id="368" r:id="rId41"/>
    <p:sldId id="369" r:id="rId42"/>
    <p:sldId id="366" r:id="rId43"/>
    <p:sldId id="371" r:id="rId44"/>
    <p:sldId id="373" r:id="rId45"/>
    <p:sldId id="372" r:id="rId46"/>
    <p:sldId id="374" r:id="rId47"/>
    <p:sldId id="355" r:id="rId48"/>
    <p:sldId id="430" r:id="rId49"/>
    <p:sldId id="431" r:id="rId50"/>
    <p:sldId id="432" r:id="rId51"/>
    <p:sldId id="433" r:id="rId52"/>
    <p:sldId id="434" r:id="rId53"/>
    <p:sldId id="436" r:id="rId54"/>
    <p:sldId id="437" r:id="rId55"/>
    <p:sldId id="439" r:id="rId56"/>
    <p:sldId id="438" r:id="rId57"/>
    <p:sldId id="440" r:id="rId58"/>
    <p:sldId id="442" r:id="rId59"/>
    <p:sldId id="435" r:id="rId60"/>
    <p:sldId id="441" r:id="rId61"/>
    <p:sldId id="338" r:id="rId62"/>
    <p:sldId id="289" r:id="rId63"/>
    <p:sldId id="375" r:id="rId64"/>
    <p:sldId id="304" r:id="rId65"/>
    <p:sldId id="303" r:id="rId66"/>
    <p:sldId id="377" r:id="rId67"/>
    <p:sldId id="378" r:id="rId68"/>
    <p:sldId id="379" r:id="rId69"/>
    <p:sldId id="376" r:id="rId70"/>
    <p:sldId id="380" r:id="rId71"/>
    <p:sldId id="381" r:id="rId72"/>
    <p:sldId id="382" r:id="rId73"/>
    <p:sldId id="383" r:id="rId74"/>
    <p:sldId id="386" r:id="rId75"/>
    <p:sldId id="389" r:id="rId76"/>
    <p:sldId id="390" r:id="rId77"/>
    <p:sldId id="395" r:id="rId78"/>
    <p:sldId id="384" r:id="rId79"/>
    <p:sldId id="391" r:id="rId80"/>
    <p:sldId id="387" r:id="rId81"/>
    <p:sldId id="388" r:id="rId82"/>
    <p:sldId id="392" r:id="rId83"/>
    <p:sldId id="393" r:id="rId84"/>
    <p:sldId id="394" r:id="rId85"/>
    <p:sldId id="396" r:id="rId86"/>
    <p:sldId id="385" r:id="rId87"/>
    <p:sldId id="305" r:id="rId88"/>
    <p:sldId id="307" r:id="rId89"/>
    <p:sldId id="309" r:id="rId90"/>
    <p:sldId id="294" r:id="rId91"/>
    <p:sldId id="308" r:id="rId92"/>
    <p:sldId id="311" r:id="rId93"/>
    <p:sldId id="312" r:id="rId94"/>
    <p:sldId id="310" r:id="rId95"/>
    <p:sldId id="315" r:id="rId96"/>
    <p:sldId id="316" r:id="rId97"/>
    <p:sldId id="317" r:id="rId98"/>
    <p:sldId id="319" r:id="rId99"/>
    <p:sldId id="320" r:id="rId100"/>
    <p:sldId id="321" r:id="rId101"/>
    <p:sldId id="322" r:id="rId102"/>
    <p:sldId id="323" r:id="rId103"/>
    <p:sldId id="324" r:id="rId104"/>
    <p:sldId id="325" r:id="rId105"/>
    <p:sldId id="326" r:id="rId106"/>
    <p:sldId id="327" r:id="rId107"/>
    <p:sldId id="328" r:id="rId108"/>
    <p:sldId id="329" r:id="rId109"/>
    <p:sldId id="330" r:id="rId110"/>
    <p:sldId id="331" r:id="rId111"/>
    <p:sldId id="333" r:id="rId112"/>
    <p:sldId id="332" r:id="rId113"/>
    <p:sldId id="334" r:id="rId114"/>
    <p:sldId id="335" r:id="rId115"/>
    <p:sldId id="318" r:id="rId116"/>
    <p:sldId id="290" r:id="rId117"/>
    <p:sldId id="300" r:id="rId118"/>
    <p:sldId id="301" r:id="rId119"/>
    <p:sldId id="302" r:id="rId120"/>
    <p:sldId id="397" r:id="rId121"/>
    <p:sldId id="299" r:id="rId122"/>
    <p:sldId id="401" r:id="rId123"/>
    <p:sldId id="400" r:id="rId124"/>
    <p:sldId id="402" r:id="rId125"/>
    <p:sldId id="407" r:id="rId126"/>
    <p:sldId id="404" r:id="rId127"/>
    <p:sldId id="405" r:id="rId128"/>
    <p:sldId id="406" r:id="rId129"/>
    <p:sldId id="408" r:id="rId130"/>
    <p:sldId id="409" r:id="rId131"/>
    <p:sldId id="410" r:id="rId132"/>
    <p:sldId id="411" r:id="rId133"/>
    <p:sldId id="413" r:id="rId134"/>
    <p:sldId id="412" r:id="rId135"/>
    <p:sldId id="414" r:id="rId136"/>
    <p:sldId id="415" r:id="rId137"/>
    <p:sldId id="416" r:id="rId138"/>
    <p:sldId id="417" r:id="rId139"/>
    <p:sldId id="314" r:id="rId140"/>
    <p:sldId id="428" r:id="rId141"/>
    <p:sldId id="313" r:id="rId142"/>
    <p:sldId id="427" r:id="rId143"/>
    <p:sldId id="447" r:id="rId144"/>
    <p:sldId id="443" r:id="rId145"/>
    <p:sldId id="450" r:id="rId146"/>
    <p:sldId id="444" r:id="rId147"/>
    <p:sldId id="445" r:id="rId148"/>
    <p:sldId id="446" r:id="rId149"/>
    <p:sldId id="448" r:id="rId150"/>
    <p:sldId id="449" r:id="rId15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p:cViewPr varScale="1">
        <p:scale>
          <a:sx n="114" d="100"/>
          <a:sy n="114" d="100"/>
        </p:scale>
        <p:origin x="1386" y="114"/>
      </p:cViewPr>
      <p:guideLst>
        <p:guide orient="horz" pos="2160"/>
        <p:guide pos="2880"/>
      </p:guideLst>
    </p:cSldViewPr>
  </p:slideViewPr>
  <p:notesTextViewPr>
    <p:cViewPr>
      <p:scale>
        <a:sx n="100" d="100"/>
        <a:sy n="100" d="100"/>
      </p:scale>
      <p:origin x="0" y="0"/>
    </p:cViewPr>
  </p:notesTextViewPr>
  <p:notesViewPr>
    <p:cSldViewPr>
      <p:cViewPr varScale="1">
        <p:scale>
          <a:sx n="100" d="100"/>
          <a:sy n="100" d="100"/>
        </p:scale>
        <p:origin x="-360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E476FF-7C07-481E-A244-0F4A4E656176}" type="datetimeFigureOut">
              <a:rPr lang="ru-RU" smtClean="0"/>
              <a:pPr/>
              <a:t>30.12.2020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AD4FAD-5CA9-4269-AA79-19C2B6EF3340}" type="slidenum">
              <a:rPr lang="ru-RU" smtClean="0"/>
              <a:pPr/>
              <a:t>‹#›</a:t>
            </a:fld>
            <a:endParaRPr lang="ru-RU"/>
          </a:p>
        </p:txBody>
      </p:sp>
    </p:spTree>
    <p:extLst>
      <p:ext uri="{BB962C8B-B14F-4D97-AF65-F5344CB8AC3E}">
        <p14:creationId xmlns:p14="http://schemas.microsoft.com/office/powerpoint/2010/main" val="1892101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28794" y="642918"/>
            <a:ext cx="5667542" cy="902058"/>
          </a:xfrm>
        </p:spPr>
        <p:txBody>
          <a:bodyPr>
            <a:normAutofit/>
          </a:bodyPr>
          <a:lstStyle>
            <a:lvl1pPr algn="l">
              <a:defRPr lang="ru-RU" sz="2800" b="1" kern="1200" spc="-110" baseline="0" dirty="0">
                <a:solidFill>
                  <a:schemeClr val="accent1">
                    <a:lumMod val="50000"/>
                  </a:schemeClr>
                </a:solidFill>
                <a:latin typeface="Consolas" pitchFamily="49" charset="0"/>
                <a:ea typeface="+mj-ea"/>
                <a:cs typeface="Consolas" pitchFamily="49" charset="0"/>
              </a:defRPr>
            </a:lvl1pPr>
          </a:lstStyle>
          <a:p>
            <a:r>
              <a:rPr lang="ru-RU" dirty="0"/>
              <a:t>Образец заголовка</a:t>
            </a:r>
          </a:p>
        </p:txBody>
      </p:sp>
      <p:sp>
        <p:nvSpPr>
          <p:cNvPr id="3" name="Содержимое 2"/>
          <p:cNvSpPr>
            <a:spLocks noGrp="1"/>
          </p:cNvSpPr>
          <p:nvPr>
            <p:ph idx="1"/>
          </p:nvPr>
        </p:nvSpPr>
        <p:spPr>
          <a:xfrm>
            <a:off x="1071538" y="1600200"/>
            <a:ext cx="7615262" cy="4525963"/>
          </a:xfrm>
          <a:solidFill>
            <a:schemeClr val="bg1">
              <a:alpha val="38000"/>
            </a:schemeClr>
          </a:solidFill>
          <a:ln>
            <a:solidFill>
              <a:schemeClr val="accent1">
                <a:lumMod val="60000"/>
                <a:lumOff val="40000"/>
                <a:alpha val="56000"/>
              </a:schemeClr>
            </a:solidFill>
          </a:ln>
        </p:spPr>
        <p:txBody>
          <a:bodyPr/>
          <a:lstStyle>
            <a:lvl1pPr>
              <a:buFontTx/>
              <a:buBlip>
                <a:blip r:embed="rId2"/>
              </a:buBlip>
              <a:defRPr lang="ru-RU" sz="2000" b="0" kern="1200" spc="-110" baseline="0" dirty="0">
                <a:solidFill>
                  <a:schemeClr val="accent1">
                    <a:lumMod val="50000"/>
                  </a:schemeClr>
                </a:solidFill>
                <a:latin typeface="+mn-lt"/>
                <a:ea typeface="+mj-ea"/>
                <a:cs typeface="Consolas" pitchFamily="49" charset="0"/>
              </a:defRPr>
            </a:lvl1pPr>
            <a:lvl2pPr>
              <a:buFontTx/>
              <a:buBlip>
                <a:blip r:embed="rId3"/>
              </a:buBlip>
              <a:defRPr lang="ru-RU" sz="2000" kern="1200" spc="-110" baseline="0" dirty="0" smtClean="0">
                <a:solidFill>
                  <a:schemeClr val="accent5">
                    <a:lumMod val="50000"/>
                  </a:schemeClr>
                </a:solidFill>
                <a:latin typeface="+mn-lt"/>
                <a:ea typeface="+mn-ea"/>
                <a:cs typeface="+mn-cs"/>
              </a:defRPr>
            </a:lvl2pPr>
            <a:lvl3pPr>
              <a:defRPr sz="2000">
                <a:latin typeface="+mn-lt"/>
                <a:cs typeface="Consolas" pitchFamily="49" charset="0"/>
              </a:defRPr>
            </a:lvl3pPr>
            <a:lvl4pPr>
              <a:defRPr sz="1800">
                <a:latin typeface="+mn-lt"/>
                <a:cs typeface="Consolas" pitchFamily="49" charset="0"/>
              </a:defRPr>
            </a:lvl4pPr>
            <a:lvl5pPr>
              <a:defRPr sz="1800">
                <a:latin typeface="+mn-lt"/>
                <a:cs typeface="Consolas" pitchFamily="49" charset="0"/>
              </a:defRPr>
            </a:lvl5pPr>
          </a:lstStyle>
          <a:p>
            <a:pPr marL="360000" lvl="0" indent="-360000" algn="l" defTabSz="914400" rtl="0" eaLnBrk="1" latinLnBrk="0" hangingPunct="1">
              <a:spcBef>
                <a:spcPts val="0"/>
              </a:spcBef>
              <a:spcAft>
                <a:spcPts val="1200"/>
              </a:spcAft>
              <a:buFont typeface="Arial" pitchFamily="34" charset="0"/>
              <a:buNone/>
            </a:pPr>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Дата 3"/>
          <p:cNvSpPr>
            <a:spLocks noGrp="1"/>
          </p:cNvSpPr>
          <p:nvPr>
            <p:ph type="dt" sz="half" idx="10"/>
          </p:nvPr>
        </p:nvSpPr>
        <p:spPr/>
        <p:txBody>
          <a:bodyPr/>
          <a:lstStyle/>
          <a:p>
            <a:fld id="{B4C71EC6-210F-42DE-9C53-41977AD35B3D}" type="datetimeFigureOut">
              <a:rPr lang="ru-RU" smtClean="0"/>
              <a:pPr/>
              <a:t>30.12.2020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pPr/>
              <a:t>‹#›</a:t>
            </a:fld>
            <a:endParaRPr lang="ru-RU"/>
          </a:p>
        </p:txBody>
      </p:sp>
      <p:grpSp>
        <p:nvGrpSpPr>
          <p:cNvPr id="9" name="Группа 8"/>
          <p:cNvGrpSpPr/>
          <p:nvPr userDrawn="1"/>
        </p:nvGrpSpPr>
        <p:grpSpPr>
          <a:xfrm>
            <a:off x="71406" y="500042"/>
            <a:ext cx="1997456" cy="902058"/>
            <a:chOff x="7069490" y="142852"/>
            <a:chExt cx="1997456" cy="902058"/>
          </a:xfrm>
        </p:grpSpPr>
        <p:pic>
          <p:nvPicPr>
            <p:cNvPr id="7" name="Рисунок 6" descr="Logo.png"/>
            <p:cNvPicPr>
              <a:picLocks noChangeAspect="1"/>
            </p:cNvPicPr>
            <p:nvPr userDrawn="1"/>
          </p:nvPicPr>
          <p:blipFill>
            <a:blip r:embed="rId4" cstate="print">
              <a:clrChange>
                <a:clrFrom>
                  <a:srgbClr val="FFFFFF"/>
                </a:clrFrom>
                <a:clrTo>
                  <a:srgbClr val="FFFFFF">
                    <a:alpha val="0"/>
                  </a:srgbClr>
                </a:clrTo>
              </a:clrChange>
            </a:blip>
            <a:srcRect r="64549"/>
            <a:stretch>
              <a:fillRect/>
            </a:stretch>
          </p:blipFill>
          <p:spPr>
            <a:xfrm>
              <a:off x="7069490" y="142852"/>
              <a:ext cx="717220" cy="857256"/>
            </a:xfrm>
            <a:prstGeom prst="rect">
              <a:avLst/>
            </a:prstGeom>
          </p:spPr>
        </p:pic>
        <p:sp>
          <p:nvSpPr>
            <p:cNvPr id="8" name="TextBox 7"/>
            <p:cNvSpPr txBox="1"/>
            <p:nvPr userDrawn="1"/>
          </p:nvSpPr>
          <p:spPr>
            <a:xfrm>
              <a:off x="7783870" y="285728"/>
              <a:ext cx="1283076" cy="759182"/>
            </a:xfrm>
            <a:prstGeom prst="rect">
              <a:avLst/>
            </a:prstGeom>
            <a:noFill/>
          </p:spPr>
          <p:txBody>
            <a:bodyPr wrap="square" rtlCol="0">
              <a:spAutoFit/>
            </a:bodyPr>
            <a:lstStyle/>
            <a:p>
              <a:pPr>
                <a:lnSpc>
                  <a:spcPts val="1300"/>
                </a:lnSpc>
              </a:pPr>
              <a:r>
                <a:rPr lang="en-US" sz="1400" b="1" i="0" kern="1200">
                  <a:solidFill>
                    <a:schemeClr val="accent1">
                      <a:lumMod val="75000"/>
                    </a:schemeClr>
                  </a:solidFill>
                  <a:latin typeface="+mn-lt"/>
                  <a:ea typeface="+mn-ea"/>
                  <a:cs typeface="+mn-cs"/>
                </a:rPr>
                <a:t>Vitebsk </a:t>
              </a:r>
            </a:p>
            <a:p>
              <a:pPr>
                <a:lnSpc>
                  <a:spcPts val="1300"/>
                </a:lnSpc>
              </a:pPr>
              <a:r>
                <a:rPr lang="en-US" sz="1400" b="1" i="0" kern="1200">
                  <a:solidFill>
                    <a:schemeClr val="accent1">
                      <a:lumMod val="75000"/>
                    </a:schemeClr>
                  </a:solidFill>
                  <a:latin typeface="+mn-lt"/>
                  <a:ea typeface="+mn-ea"/>
                  <a:cs typeface="+mn-cs"/>
                </a:rPr>
                <a:t>State </a:t>
              </a:r>
            </a:p>
            <a:p>
              <a:pPr>
                <a:lnSpc>
                  <a:spcPts val="1300"/>
                </a:lnSpc>
              </a:pPr>
              <a:r>
                <a:rPr lang="en-US" sz="1400" b="1" i="0" kern="1200">
                  <a:solidFill>
                    <a:schemeClr val="accent1">
                      <a:lumMod val="75000"/>
                    </a:schemeClr>
                  </a:solidFill>
                  <a:latin typeface="+mn-lt"/>
                  <a:ea typeface="+mn-ea"/>
                  <a:cs typeface="+mn-cs"/>
                </a:rPr>
                <a:t>Technological </a:t>
              </a:r>
            </a:p>
            <a:p>
              <a:pPr>
                <a:lnSpc>
                  <a:spcPts val="1300"/>
                </a:lnSpc>
              </a:pPr>
              <a:r>
                <a:rPr lang="en-US" sz="1400" b="1" i="0" kern="1200">
                  <a:solidFill>
                    <a:schemeClr val="accent1">
                      <a:lumMod val="75000"/>
                    </a:schemeClr>
                  </a:solidFill>
                  <a:latin typeface="+mn-lt"/>
                  <a:ea typeface="+mn-ea"/>
                  <a:cs typeface="+mn-cs"/>
                </a:rPr>
                <a:t>University </a:t>
              </a:r>
              <a:endParaRPr lang="ru-RU" sz="1400" b="1">
                <a:solidFill>
                  <a:schemeClr val="accent1">
                    <a:lumMod val="75000"/>
                  </a:schemeClr>
                </a:solidFill>
              </a:endParaRPr>
            </a:p>
          </p:txBody>
        </p:sp>
      </p:grpSp>
      <p:pic>
        <p:nvPicPr>
          <p:cNvPr id="11" name="Picture 2" descr="https://scontent.fvno1-1.fna.fbcdn.net/v/t1.0-1/p320x320/19430051_1878808175713981_1761129099238321827_n.jpg?oh=2193a95f468c75c47eccd4a3c1235e59&amp;oe=5A7E0E1A"/>
          <p:cNvPicPr>
            <a:picLocks noChangeAspect="1" noChangeArrowheads="1"/>
          </p:cNvPicPr>
          <p:nvPr userDrawn="1"/>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11207" t="16105" r="5342" b="20593"/>
          <a:stretch/>
        </p:blipFill>
        <p:spPr bwMode="auto">
          <a:xfrm>
            <a:off x="7715272" y="283282"/>
            <a:ext cx="1321682" cy="10025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solidFill>
                  <a:schemeClr val="accent1">
                    <a:lumMod val="50000"/>
                  </a:schemeClr>
                </a:solidFill>
                <a:latin typeface="Consolas" pitchFamily="49" charset="0"/>
                <a:cs typeface="Consolas" pitchFamily="49" charset="0"/>
              </a:defRPr>
            </a:lvl1pPr>
          </a:lstStyle>
          <a:p>
            <a:r>
              <a:rPr lang="ru-RU" dirty="0"/>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dirty="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pPr/>
              <a:t>30.12.2020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pPr/>
              <a:t>‹#›</a:t>
            </a:fld>
            <a:endParaRPr lang="ru-RU"/>
          </a:p>
        </p:txBody>
      </p:sp>
      <p:grpSp>
        <p:nvGrpSpPr>
          <p:cNvPr id="7" name="Группа 6">
            <a:extLst>
              <a:ext uri="{FF2B5EF4-FFF2-40B4-BE49-F238E27FC236}">
                <a16:creationId xmlns:a16="http://schemas.microsoft.com/office/drawing/2014/main" id="{D5CA4AF4-9FCE-4079-AC12-1BD0DA31060C}"/>
              </a:ext>
            </a:extLst>
          </p:cNvPr>
          <p:cNvGrpSpPr/>
          <p:nvPr userDrawn="1"/>
        </p:nvGrpSpPr>
        <p:grpSpPr>
          <a:xfrm>
            <a:off x="107504" y="517069"/>
            <a:ext cx="2145948" cy="928694"/>
            <a:chOff x="6998052" y="142852"/>
            <a:chExt cx="2145948" cy="928694"/>
          </a:xfrm>
        </p:grpSpPr>
        <p:pic>
          <p:nvPicPr>
            <p:cNvPr id="8" name="Рисунок 7" descr="Logo.png">
              <a:extLst>
                <a:ext uri="{FF2B5EF4-FFF2-40B4-BE49-F238E27FC236}">
                  <a16:creationId xmlns:a16="http://schemas.microsoft.com/office/drawing/2014/main" id="{D51FFA42-AAA0-4A3C-A057-045885BDF69A}"/>
                </a:ext>
              </a:extLst>
            </p:cNvPr>
            <p:cNvPicPr>
              <a:picLocks noChangeAspect="1"/>
            </p:cNvPicPr>
            <p:nvPr userDrawn="1"/>
          </p:nvPicPr>
          <p:blipFill>
            <a:blip r:embed="rId2" cstate="print">
              <a:clrChange>
                <a:clrFrom>
                  <a:srgbClr val="FFFFFF"/>
                </a:clrFrom>
                <a:clrTo>
                  <a:srgbClr val="FFFFFF">
                    <a:alpha val="0"/>
                  </a:srgbClr>
                </a:clrTo>
              </a:clrChange>
            </a:blip>
            <a:srcRect r="64549"/>
            <a:stretch>
              <a:fillRect/>
            </a:stretch>
          </p:blipFill>
          <p:spPr>
            <a:xfrm>
              <a:off x="6998052" y="142852"/>
              <a:ext cx="717220" cy="857256"/>
            </a:xfrm>
            <a:prstGeom prst="rect">
              <a:avLst/>
            </a:prstGeom>
          </p:spPr>
        </p:pic>
        <p:sp>
          <p:nvSpPr>
            <p:cNvPr id="9" name="TextBox 8">
              <a:extLst>
                <a:ext uri="{FF2B5EF4-FFF2-40B4-BE49-F238E27FC236}">
                  <a16:creationId xmlns:a16="http://schemas.microsoft.com/office/drawing/2014/main" id="{2DCD812E-2FD3-4601-BBD2-4EC4464327D6}"/>
                </a:ext>
              </a:extLst>
            </p:cNvPr>
            <p:cNvSpPr txBox="1"/>
            <p:nvPr userDrawn="1"/>
          </p:nvSpPr>
          <p:spPr>
            <a:xfrm>
              <a:off x="7643802" y="299925"/>
              <a:ext cx="1500198" cy="771621"/>
            </a:xfrm>
            <a:prstGeom prst="rect">
              <a:avLst/>
            </a:prstGeom>
            <a:noFill/>
          </p:spPr>
          <p:txBody>
            <a:bodyPr wrap="square" rtlCol="0">
              <a:spAutoFit/>
            </a:bodyPr>
            <a:lstStyle/>
            <a:p>
              <a:pPr>
                <a:lnSpc>
                  <a:spcPts val="1300"/>
                </a:lnSpc>
              </a:pPr>
              <a:r>
                <a:rPr lang="en-US" sz="1600" b="1" i="0" kern="1200" dirty="0">
                  <a:solidFill>
                    <a:schemeClr val="accent1">
                      <a:lumMod val="75000"/>
                    </a:schemeClr>
                  </a:solidFill>
                  <a:latin typeface="+mn-lt"/>
                  <a:ea typeface="+mn-ea"/>
                  <a:cs typeface="+mn-cs"/>
                </a:rPr>
                <a:t>Vitebsk </a:t>
              </a:r>
            </a:p>
            <a:p>
              <a:pPr>
                <a:lnSpc>
                  <a:spcPts val="1300"/>
                </a:lnSpc>
              </a:pPr>
              <a:r>
                <a:rPr lang="en-US" sz="1600" b="1" i="0" kern="1200" dirty="0">
                  <a:solidFill>
                    <a:schemeClr val="accent1">
                      <a:lumMod val="75000"/>
                    </a:schemeClr>
                  </a:solidFill>
                  <a:latin typeface="+mn-lt"/>
                  <a:ea typeface="+mn-ea"/>
                  <a:cs typeface="+mn-cs"/>
                </a:rPr>
                <a:t>State </a:t>
              </a:r>
            </a:p>
            <a:p>
              <a:pPr>
                <a:lnSpc>
                  <a:spcPts val="1300"/>
                </a:lnSpc>
              </a:pPr>
              <a:r>
                <a:rPr lang="en-US" sz="1600" b="1" i="0" kern="1200" dirty="0">
                  <a:solidFill>
                    <a:schemeClr val="accent1">
                      <a:lumMod val="75000"/>
                    </a:schemeClr>
                  </a:solidFill>
                  <a:latin typeface="+mn-lt"/>
                  <a:ea typeface="+mn-ea"/>
                  <a:cs typeface="+mn-cs"/>
                </a:rPr>
                <a:t>Technological </a:t>
              </a:r>
            </a:p>
            <a:p>
              <a:pPr>
                <a:lnSpc>
                  <a:spcPts val="1300"/>
                </a:lnSpc>
              </a:pPr>
              <a:r>
                <a:rPr lang="en-US" sz="1600" b="1" i="0" kern="1200" dirty="0">
                  <a:solidFill>
                    <a:schemeClr val="accent1">
                      <a:lumMod val="75000"/>
                    </a:schemeClr>
                  </a:solidFill>
                  <a:latin typeface="+mn-lt"/>
                  <a:ea typeface="+mn-ea"/>
                  <a:cs typeface="+mn-cs"/>
                </a:rPr>
                <a:t>University </a:t>
              </a:r>
              <a:endParaRPr lang="ru-RU" sz="1600" b="1" dirty="0">
                <a:solidFill>
                  <a:schemeClr val="accent1">
                    <a:lumMod val="75000"/>
                  </a:schemeClr>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p>
            <a:fld id="{B4C71EC6-210F-42DE-9C53-41977AD35B3D}" type="datetimeFigureOut">
              <a:rPr lang="ru-RU" smtClean="0"/>
              <a:pPr/>
              <a:t>30.12.2020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pPr/>
              <a:t>‹#›</a:t>
            </a:fld>
            <a:endParaRPr lang="ru-RU"/>
          </a:p>
        </p:txBody>
      </p:sp>
      <p:grpSp>
        <p:nvGrpSpPr>
          <p:cNvPr id="7" name="Группа 6"/>
          <p:cNvGrpSpPr/>
          <p:nvPr userDrawn="1"/>
        </p:nvGrpSpPr>
        <p:grpSpPr>
          <a:xfrm>
            <a:off x="6998052" y="142852"/>
            <a:ext cx="2145948" cy="928694"/>
            <a:chOff x="6998052" y="142852"/>
            <a:chExt cx="2145948" cy="928694"/>
          </a:xfrm>
        </p:grpSpPr>
        <p:pic>
          <p:nvPicPr>
            <p:cNvPr id="8" name="Рисунок 7" descr="Logo.png"/>
            <p:cNvPicPr>
              <a:picLocks noChangeAspect="1"/>
            </p:cNvPicPr>
            <p:nvPr userDrawn="1"/>
          </p:nvPicPr>
          <p:blipFill>
            <a:blip r:embed="rId2" cstate="print">
              <a:clrChange>
                <a:clrFrom>
                  <a:srgbClr val="FFFFFF"/>
                </a:clrFrom>
                <a:clrTo>
                  <a:srgbClr val="FFFFFF">
                    <a:alpha val="0"/>
                  </a:srgbClr>
                </a:clrTo>
              </a:clrChange>
            </a:blip>
            <a:srcRect r="64549"/>
            <a:stretch>
              <a:fillRect/>
            </a:stretch>
          </p:blipFill>
          <p:spPr>
            <a:xfrm>
              <a:off x="6998052" y="142852"/>
              <a:ext cx="717220" cy="857256"/>
            </a:xfrm>
            <a:prstGeom prst="rect">
              <a:avLst/>
            </a:prstGeom>
          </p:spPr>
        </p:pic>
        <p:sp>
          <p:nvSpPr>
            <p:cNvPr id="9" name="TextBox 8"/>
            <p:cNvSpPr txBox="1"/>
            <p:nvPr userDrawn="1"/>
          </p:nvSpPr>
          <p:spPr>
            <a:xfrm>
              <a:off x="7643802" y="299925"/>
              <a:ext cx="1500198" cy="771621"/>
            </a:xfrm>
            <a:prstGeom prst="rect">
              <a:avLst/>
            </a:prstGeom>
            <a:noFill/>
          </p:spPr>
          <p:txBody>
            <a:bodyPr wrap="square" rtlCol="0">
              <a:spAutoFit/>
            </a:bodyPr>
            <a:lstStyle/>
            <a:p>
              <a:pPr>
                <a:lnSpc>
                  <a:spcPts val="1300"/>
                </a:lnSpc>
              </a:pPr>
              <a:r>
                <a:rPr lang="en-US" sz="1600" b="1" i="0" kern="1200" dirty="0">
                  <a:solidFill>
                    <a:schemeClr val="accent1">
                      <a:lumMod val="75000"/>
                    </a:schemeClr>
                  </a:solidFill>
                  <a:latin typeface="+mn-lt"/>
                  <a:ea typeface="+mn-ea"/>
                  <a:cs typeface="+mn-cs"/>
                </a:rPr>
                <a:t>Vitebsk </a:t>
              </a:r>
            </a:p>
            <a:p>
              <a:pPr>
                <a:lnSpc>
                  <a:spcPts val="1300"/>
                </a:lnSpc>
              </a:pPr>
              <a:r>
                <a:rPr lang="en-US" sz="1600" b="1" i="0" kern="1200" dirty="0">
                  <a:solidFill>
                    <a:schemeClr val="accent1">
                      <a:lumMod val="75000"/>
                    </a:schemeClr>
                  </a:solidFill>
                  <a:latin typeface="+mn-lt"/>
                  <a:ea typeface="+mn-ea"/>
                  <a:cs typeface="+mn-cs"/>
                </a:rPr>
                <a:t>State </a:t>
              </a:r>
            </a:p>
            <a:p>
              <a:pPr>
                <a:lnSpc>
                  <a:spcPts val="1300"/>
                </a:lnSpc>
              </a:pPr>
              <a:r>
                <a:rPr lang="en-US" sz="1600" b="1" i="0" kern="1200" dirty="0">
                  <a:solidFill>
                    <a:schemeClr val="accent1">
                      <a:lumMod val="75000"/>
                    </a:schemeClr>
                  </a:solidFill>
                  <a:latin typeface="+mn-lt"/>
                  <a:ea typeface="+mn-ea"/>
                  <a:cs typeface="+mn-cs"/>
                </a:rPr>
                <a:t>Technological </a:t>
              </a:r>
            </a:p>
            <a:p>
              <a:pPr>
                <a:lnSpc>
                  <a:spcPts val="1300"/>
                </a:lnSpc>
              </a:pPr>
              <a:r>
                <a:rPr lang="en-US" sz="1600" b="1" i="0" kern="1200" dirty="0">
                  <a:solidFill>
                    <a:schemeClr val="accent1">
                      <a:lumMod val="75000"/>
                    </a:schemeClr>
                  </a:solidFill>
                  <a:latin typeface="+mn-lt"/>
                  <a:ea typeface="+mn-ea"/>
                  <a:cs typeface="+mn-cs"/>
                </a:rPr>
                <a:t>University </a:t>
              </a:r>
              <a:endParaRPr lang="ru-RU" sz="1600" b="1" dirty="0">
                <a:solidFill>
                  <a:schemeClr val="accent1">
                    <a:lumMod val="75000"/>
                  </a:schemeClr>
                </a:solidFill>
              </a:endParaRPr>
            </a:p>
          </p:txBody>
        </p:sp>
      </p:grpSp>
      <p:sp>
        <p:nvSpPr>
          <p:cNvPr id="10" name="Заголовок 1">
            <a:extLst>
              <a:ext uri="{FF2B5EF4-FFF2-40B4-BE49-F238E27FC236}">
                <a16:creationId xmlns:a16="http://schemas.microsoft.com/office/drawing/2014/main" id="{7C4824A7-C515-4A04-BBAE-7F983C033F0E}"/>
              </a:ext>
            </a:extLst>
          </p:cNvPr>
          <p:cNvSpPr>
            <a:spLocks noGrp="1"/>
          </p:cNvSpPr>
          <p:nvPr>
            <p:ph type="title"/>
          </p:nvPr>
        </p:nvSpPr>
        <p:spPr>
          <a:xfrm>
            <a:off x="1928794" y="642918"/>
            <a:ext cx="5069258" cy="902058"/>
          </a:xfrm>
        </p:spPr>
        <p:txBody>
          <a:bodyPr>
            <a:normAutofit/>
          </a:bodyPr>
          <a:lstStyle>
            <a:lvl1pPr algn="l">
              <a:defRPr lang="ru-RU" sz="2800" b="1" kern="1200" spc="-110" baseline="0" dirty="0">
                <a:solidFill>
                  <a:schemeClr val="accent1">
                    <a:lumMod val="50000"/>
                  </a:schemeClr>
                </a:solidFill>
                <a:latin typeface="Consolas" pitchFamily="49" charset="0"/>
                <a:ea typeface="+mj-ea"/>
                <a:cs typeface="Consolas" pitchFamily="49" charset="0"/>
              </a:defRPr>
            </a:lvl1pPr>
          </a:lstStyle>
          <a:p>
            <a:r>
              <a:rPr lang="ru-RU" dirty="0"/>
              <a:t>Образец заголовка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pPr/>
              <a:t>30.12.2020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pPr/>
              <a:t>‹#›</a:t>
            </a:fld>
            <a:endParaRPr lang="ru-RU"/>
          </a:p>
        </p:txBody>
      </p:sp>
      <p:sp>
        <p:nvSpPr>
          <p:cNvPr id="6" name="Содержимое 2"/>
          <p:cNvSpPr>
            <a:spLocks noGrp="1"/>
          </p:cNvSpPr>
          <p:nvPr>
            <p:ph idx="1"/>
          </p:nvPr>
        </p:nvSpPr>
        <p:spPr>
          <a:xfrm>
            <a:off x="1285852" y="1643050"/>
            <a:ext cx="7572428" cy="4495791"/>
          </a:xfrm>
        </p:spPr>
        <p:txBody>
          <a:bodyPr>
            <a:normAutofit/>
          </a:bodyPr>
          <a:lstStyle>
            <a:lvl1pPr marL="360000" indent="-360000">
              <a:spcBef>
                <a:spcPts val="0"/>
              </a:spcBef>
              <a:spcAft>
                <a:spcPts val="1200"/>
              </a:spcAft>
              <a:buNone/>
              <a:defRPr lang="ru-RU" sz="2000" b="0" kern="1200" spc="-110" baseline="0" dirty="0">
                <a:solidFill>
                  <a:schemeClr val="accent1">
                    <a:lumMod val="50000"/>
                  </a:schemeClr>
                </a:solidFill>
                <a:latin typeface="Consolas" pitchFamily="49" charset="0"/>
                <a:ea typeface="+mj-ea"/>
                <a:cs typeface="Consolas" pitchFamily="49" charset="0"/>
              </a:defRPr>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ru-RU" dirty="0"/>
              <a:t>Образец текста</a:t>
            </a:r>
          </a:p>
        </p:txBody>
      </p:sp>
      <p:grpSp>
        <p:nvGrpSpPr>
          <p:cNvPr id="13" name="Группа 12">
            <a:extLst>
              <a:ext uri="{FF2B5EF4-FFF2-40B4-BE49-F238E27FC236}">
                <a16:creationId xmlns:a16="http://schemas.microsoft.com/office/drawing/2014/main" id="{FA80F5DD-FCCA-4D41-B6CB-2A70B6A89E8C}"/>
              </a:ext>
            </a:extLst>
          </p:cNvPr>
          <p:cNvGrpSpPr/>
          <p:nvPr userDrawn="1"/>
        </p:nvGrpSpPr>
        <p:grpSpPr>
          <a:xfrm>
            <a:off x="7259844" y="476672"/>
            <a:ext cx="1907704" cy="779751"/>
            <a:chOff x="7236296" y="136525"/>
            <a:chExt cx="1907704" cy="779751"/>
          </a:xfrm>
        </p:grpSpPr>
        <p:pic>
          <p:nvPicPr>
            <p:cNvPr id="11" name="Рисунок 10" descr="Logo.png">
              <a:extLst>
                <a:ext uri="{FF2B5EF4-FFF2-40B4-BE49-F238E27FC236}">
                  <a16:creationId xmlns:a16="http://schemas.microsoft.com/office/drawing/2014/main" id="{2897DB34-3601-4A63-80FC-E65B70FAC0EF}"/>
                </a:ext>
              </a:extLst>
            </p:cNvPr>
            <p:cNvPicPr>
              <a:picLocks noChangeAspect="1"/>
            </p:cNvPicPr>
            <p:nvPr userDrawn="1"/>
          </p:nvPicPr>
          <p:blipFill>
            <a:blip r:embed="rId2" cstate="print">
              <a:clrChange>
                <a:clrFrom>
                  <a:srgbClr val="FFFFFF"/>
                </a:clrFrom>
                <a:clrTo>
                  <a:srgbClr val="FFFFFF">
                    <a:alpha val="0"/>
                  </a:srgbClr>
                </a:clrTo>
              </a:clrChange>
            </a:blip>
            <a:srcRect r="64549"/>
            <a:stretch>
              <a:fillRect/>
            </a:stretch>
          </p:blipFill>
          <p:spPr>
            <a:xfrm>
              <a:off x="7236296" y="142852"/>
              <a:ext cx="637594" cy="773424"/>
            </a:xfrm>
            <a:prstGeom prst="rect">
              <a:avLst/>
            </a:prstGeom>
          </p:spPr>
        </p:pic>
        <p:sp>
          <p:nvSpPr>
            <p:cNvPr id="12" name="TextBox 11">
              <a:extLst>
                <a:ext uri="{FF2B5EF4-FFF2-40B4-BE49-F238E27FC236}">
                  <a16:creationId xmlns:a16="http://schemas.microsoft.com/office/drawing/2014/main" id="{7970BF0F-E3DE-44A8-A846-EF0765680CE9}"/>
                </a:ext>
              </a:extLst>
            </p:cNvPr>
            <p:cNvSpPr txBox="1"/>
            <p:nvPr userDrawn="1"/>
          </p:nvSpPr>
          <p:spPr>
            <a:xfrm>
              <a:off x="7810355" y="136525"/>
              <a:ext cx="1333645" cy="696163"/>
            </a:xfrm>
            <a:prstGeom prst="rect">
              <a:avLst/>
            </a:prstGeom>
            <a:noFill/>
          </p:spPr>
          <p:txBody>
            <a:bodyPr wrap="square" rtlCol="0">
              <a:spAutoFit/>
            </a:bodyPr>
            <a:lstStyle/>
            <a:p>
              <a:pPr>
                <a:lnSpc>
                  <a:spcPts val="1300"/>
                </a:lnSpc>
              </a:pPr>
              <a:r>
                <a:rPr lang="en-US" sz="1600" b="1" i="0" kern="1200" dirty="0">
                  <a:solidFill>
                    <a:schemeClr val="accent1">
                      <a:lumMod val="75000"/>
                    </a:schemeClr>
                  </a:solidFill>
                  <a:latin typeface="+mn-lt"/>
                  <a:ea typeface="+mn-ea"/>
                  <a:cs typeface="+mn-cs"/>
                </a:rPr>
                <a:t>Vitebsk </a:t>
              </a:r>
            </a:p>
            <a:p>
              <a:pPr>
                <a:lnSpc>
                  <a:spcPts val="1300"/>
                </a:lnSpc>
              </a:pPr>
              <a:r>
                <a:rPr lang="en-US" sz="1600" b="1" i="0" kern="1200" dirty="0">
                  <a:solidFill>
                    <a:schemeClr val="accent1">
                      <a:lumMod val="75000"/>
                    </a:schemeClr>
                  </a:solidFill>
                  <a:latin typeface="+mn-lt"/>
                  <a:ea typeface="+mn-ea"/>
                  <a:cs typeface="+mn-cs"/>
                </a:rPr>
                <a:t>State </a:t>
              </a:r>
            </a:p>
            <a:p>
              <a:pPr>
                <a:lnSpc>
                  <a:spcPts val="1300"/>
                </a:lnSpc>
              </a:pPr>
              <a:r>
                <a:rPr lang="en-US" sz="1600" b="1" i="0" kern="1200" dirty="0">
                  <a:solidFill>
                    <a:schemeClr val="accent1">
                      <a:lumMod val="75000"/>
                    </a:schemeClr>
                  </a:solidFill>
                  <a:latin typeface="+mn-lt"/>
                  <a:ea typeface="+mn-ea"/>
                  <a:cs typeface="+mn-cs"/>
                </a:rPr>
                <a:t>Technological </a:t>
              </a:r>
            </a:p>
            <a:p>
              <a:pPr>
                <a:lnSpc>
                  <a:spcPts val="1300"/>
                </a:lnSpc>
              </a:pPr>
              <a:r>
                <a:rPr lang="en-US" sz="1600" b="1" i="0" kern="1200" dirty="0">
                  <a:solidFill>
                    <a:schemeClr val="accent1">
                      <a:lumMod val="75000"/>
                    </a:schemeClr>
                  </a:solidFill>
                  <a:latin typeface="+mn-lt"/>
                  <a:ea typeface="+mn-ea"/>
                  <a:cs typeface="+mn-cs"/>
                </a:rPr>
                <a:t>University </a:t>
              </a:r>
              <a:endParaRPr lang="ru-RU" sz="1600" b="1" dirty="0">
                <a:solidFill>
                  <a:schemeClr val="accent1">
                    <a:lumMod val="75000"/>
                  </a:schemeClr>
                </a:solidFill>
              </a:endParaRPr>
            </a:p>
          </p:txBody>
        </p:sp>
      </p:grpSp>
      <p:sp>
        <p:nvSpPr>
          <p:cNvPr id="15" name="Заголовок 1">
            <a:extLst>
              <a:ext uri="{FF2B5EF4-FFF2-40B4-BE49-F238E27FC236}">
                <a16:creationId xmlns:a16="http://schemas.microsoft.com/office/drawing/2014/main" id="{5229C1CF-AF6C-477F-8A92-B1549B175CAA}"/>
              </a:ext>
            </a:extLst>
          </p:cNvPr>
          <p:cNvSpPr>
            <a:spLocks noGrp="1"/>
          </p:cNvSpPr>
          <p:nvPr>
            <p:ph type="title"/>
          </p:nvPr>
        </p:nvSpPr>
        <p:spPr>
          <a:xfrm>
            <a:off x="1928794" y="642918"/>
            <a:ext cx="5235494" cy="913874"/>
          </a:xfrm>
        </p:spPr>
        <p:txBody>
          <a:bodyPr>
            <a:normAutofit/>
          </a:bodyPr>
          <a:lstStyle>
            <a:lvl1pPr algn="l">
              <a:defRPr sz="2800" b="1">
                <a:latin typeface="Consolas" pitchFamily="49" charset="0"/>
                <a:cs typeface="Consolas" pitchFamily="49" charset="0"/>
              </a:defRPr>
            </a:lvl1pPr>
          </a:lstStyle>
          <a:p>
            <a:r>
              <a:rPr lang="ru-RU" dirty="0"/>
              <a:t>Образец заголовка</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dirty="0"/>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pPr/>
              <a:t>30.12.2020</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4" r:id="rId3"/>
    <p:sldLayoutId id="2147483655" r:id="rId4"/>
  </p:sldLayoutIdLst>
  <p:txStyles>
    <p:titleStyle>
      <a:lvl1pPr algn="ctr" defTabSz="914400" rtl="0" eaLnBrk="1" latinLnBrk="0" hangingPunct="1">
        <a:spcBef>
          <a:spcPct val="0"/>
        </a:spcBef>
        <a:buNone/>
        <a:defRPr sz="4000" kern="1200" spc="-110" baseline="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spc="-110" baseline="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700" kern="1200" spc="-110" baseline="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spc="-110" baseline="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spc="-110" baseline="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spc="-110" baseline="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 Id="rId4" Type="http://schemas.openxmlformats.org/officeDocument/2006/relationships/image" Target="../media/image62.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nodejs.org/en/docs/guides/" TargetMode="External"/><Relationship Id="rId2" Type="http://schemas.openxmlformats.org/officeDocument/2006/relationships/hyperlink" Target="https://www.guru99.com/node-js-tutorial.html"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hyperlink" Target="https://prettier.io/" TargetMode="External"/><Relationship Id="rId2" Type="http://schemas.openxmlformats.org/officeDocument/2006/relationships/hyperlink" Target="https://marketplace.visualstudio.com/items?itemName=esbenp.prettier-vscode" TargetMode="Externa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3" Type="http://schemas.openxmlformats.org/officeDocument/2006/relationships/hyperlink" Target="https://medium.com/better-programming/dockerizing-react-app-and-express-api-with-mongodb-f3a06bebf570" TargetMode="External"/><Relationship Id="rId2" Type="http://schemas.openxmlformats.org/officeDocument/2006/relationships/hyperlink" Target="https://docs.docker.com/compose/compose-file/" TargetMode="Externa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hyperlink" Target="https://fireship.io/lessons/docker-basics-tutorial-nodejs/" TargetMode="External"/><Relationship Id="rId2" Type="http://schemas.openxmlformats.org/officeDocument/2006/relationships/hyperlink" Target="https://docs.docker.com/get-started/overview/" TargetMode="External"/><Relationship Id="rId1" Type="http://schemas.openxmlformats.org/officeDocument/2006/relationships/slideLayout" Target="../slideLayouts/slideLayout4.xml"/><Relationship Id="rId5" Type="http://schemas.openxmlformats.org/officeDocument/2006/relationships/hyperlink" Target="https://github.com/docker/labs/tree/master/developer-tools/nodejs/porting/" TargetMode="External"/><Relationship Id="rId4" Type="http://schemas.openxmlformats.org/officeDocument/2006/relationships/hyperlink" Target="https://docs.docker.com/get-started/nodejs/build-images/" TargetMode="External"/></Relationships>
</file>

<file path=ppt/slides/_rels/slide8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oftware Development Technological Conveyor Icon Programming ...">
            <a:extLst>
              <a:ext uri="{FF2B5EF4-FFF2-40B4-BE49-F238E27FC236}">
                <a16:creationId xmlns:a16="http://schemas.microsoft.com/office/drawing/2014/main" id="{1A1CE45D-E1E1-476A-AA31-F897B73D5A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8608" y="476672"/>
            <a:ext cx="3962400" cy="3962400"/>
          </a:xfrm>
          <a:prstGeom prst="rect">
            <a:avLst/>
          </a:prstGeom>
          <a:noFill/>
          <a:extLst>
            <a:ext uri="{909E8E84-426E-40DD-AFC4-6F175D3DCCD1}">
              <a14:hiddenFill xmlns:a14="http://schemas.microsoft.com/office/drawing/2010/main">
                <a:solidFill>
                  <a:srgbClr val="FFFFFF"/>
                </a:solidFill>
              </a14:hiddenFill>
            </a:ext>
          </a:extLst>
        </p:spPr>
      </p:pic>
      <p:sp>
        <p:nvSpPr>
          <p:cNvPr id="16" name="Заголовок 15">
            <a:extLst>
              <a:ext uri="{FF2B5EF4-FFF2-40B4-BE49-F238E27FC236}">
                <a16:creationId xmlns:a16="http://schemas.microsoft.com/office/drawing/2014/main" id="{A20AC165-9954-42AE-9713-C587C89451C5}"/>
              </a:ext>
            </a:extLst>
          </p:cNvPr>
          <p:cNvSpPr>
            <a:spLocks noGrp="1"/>
          </p:cNvSpPr>
          <p:nvPr>
            <p:ph type="title"/>
          </p:nvPr>
        </p:nvSpPr>
        <p:spPr>
          <a:xfrm>
            <a:off x="1043608" y="4077072"/>
            <a:ext cx="7772400" cy="1362075"/>
          </a:xfrm>
        </p:spPr>
        <p:txBody>
          <a:bodyPr>
            <a:normAutofit fontScale="90000"/>
          </a:bodyPr>
          <a:lstStyle/>
          <a:p>
            <a:r>
              <a:rPr lang="en-US" dirty="0">
                <a:latin typeface="Times New Roman" panose="02020603050405020304" pitchFamily="18" charset="0"/>
                <a:ea typeface="Times New Roman" panose="02020603050405020304" pitchFamily="18" charset="0"/>
              </a:rPr>
              <a:t>Modern software development technologies</a:t>
            </a:r>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36AF55CA-3754-4161-B63C-17C6FC3D17B7}"/>
              </a:ext>
            </a:extLst>
          </p:cNvPr>
          <p:cNvSpPr>
            <a:spLocks noGrp="1"/>
          </p:cNvSpPr>
          <p:nvPr>
            <p:ph idx="1"/>
          </p:nvPr>
        </p:nvSpPr>
        <p:spPr/>
        <p:txBody>
          <a:bodyPr/>
          <a:lstStyle/>
          <a:p>
            <a:endParaRPr lang="ru-RU"/>
          </a:p>
        </p:txBody>
      </p:sp>
      <p:sp>
        <p:nvSpPr>
          <p:cNvPr id="3" name="Заголовок 2">
            <a:extLst>
              <a:ext uri="{FF2B5EF4-FFF2-40B4-BE49-F238E27FC236}">
                <a16:creationId xmlns:a16="http://schemas.microsoft.com/office/drawing/2014/main" id="{B1844D5F-8FA2-4C77-A5AB-52FCC0EC75B7}"/>
              </a:ext>
            </a:extLst>
          </p:cNvPr>
          <p:cNvSpPr>
            <a:spLocks noGrp="1"/>
          </p:cNvSpPr>
          <p:nvPr>
            <p:ph type="title"/>
          </p:nvPr>
        </p:nvSpPr>
        <p:spPr/>
        <p:txBody>
          <a:bodyPr/>
          <a:lstStyle/>
          <a:p>
            <a:endParaRPr lang="ru-RU"/>
          </a:p>
        </p:txBody>
      </p:sp>
      <p:pic>
        <p:nvPicPr>
          <p:cNvPr id="4" name="Picture 11">
            <a:extLst>
              <a:ext uri="{FF2B5EF4-FFF2-40B4-BE49-F238E27FC236}">
                <a16:creationId xmlns:a16="http://schemas.microsoft.com/office/drawing/2014/main" id="{44502EBB-B36F-4661-8636-0DDE0C23C340}"/>
              </a:ext>
            </a:extLst>
          </p:cNvPr>
          <p:cNvPicPr/>
          <p:nvPr/>
        </p:nvPicPr>
        <p:blipFill>
          <a:blip r:embed="rId2"/>
          <a:stretch/>
        </p:blipFill>
        <p:spPr>
          <a:xfrm>
            <a:off x="2011526" y="1700808"/>
            <a:ext cx="6121080" cy="4595400"/>
          </a:xfrm>
          <a:prstGeom prst="rect">
            <a:avLst/>
          </a:prstGeom>
          <a:ln>
            <a:noFill/>
          </a:ln>
        </p:spPr>
      </p:pic>
    </p:spTree>
    <p:extLst>
      <p:ext uri="{BB962C8B-B14F-4D97-AF65-F5344CB8AC3E}">
        <p14:creationId xmlns:p14="http://schemas.microsoft.com/office/powerpoint/2010/main" val="379765617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A8FF5F64-989F-4C00-ACC6-02670DDEF28F}"/>
              </a:ext>
            </a:extLst>
          </p:cNvPr>
          <p:cNvSpPr>
            <a:spLocks noGrp="1"/>
          </p:cNvSpPr>
          <p:nvPr>
            <p:ph idx="1"/>
          </p:nvPr>
        </p:nvSpPr>
        <p:spPr/>
        <p:txBody>
          <a:bodyPr/>
          <a:lstStyle/>
          <a:p>
            <a:pPr marL="0" indent="0" algn="l">
              <a:buNone/>
            </a:pPr>
            <a:r>
              <a:rPr lang="en-US" dirty="0"/>
              <a:t>Which Framework would you like to use for the client?</a:t>
            </a:r>
          </a:p>
          <a:p>
            <a:pPr marL="0" indent="0" algn="l">
              <a:buNone/>
            </a:pPr>
            <a:r>
              <a:rPr lang="en-US" dirty="0"/>
              <a:t>The client-side framework to use.</a:t>
            </a:r>
          </a:p>
          <a:p>
            <a:pPr marL="0" indent="0" algn="l">
              <a:buNone/>
            </a:pPr>
            <a:r>
              <a:rPr lang="en-US" dirty="0"/>
              <a:t>You can either use:</a:t>
            </a:r>
          </a:p>
          <a:p>
            <a:pPr algn="l">
              <a:buFont typeface="Arial" panose="020B0604020202020204" pitchFamily="34" charset="0"/>
              <a:buChar char="•"/>
            </a:pPr>
            <a:r>
              <a:rPr lang="en-US" dirty="0"/>
              <a:t>Angular</a:t>
            </a:r>
          </a:p>
          <a:p>
            <a:pPr algn="l">
              <a:buFont typeface="Arial" panose="020B0604020202020204" pitchFamily="34" charset="0"/>
              <a:buChar char="•"/>
            </a:pPr>
            <a:r>
              <a:rPr lang="en-US" dirty="0"/>
              <a:t>React</a:t>
            </a:r>
          </a:p>
          <a:p>
            <a:pPr algn="l">
              <a:buFont typeface="Arial" panose="020B0604020202020204" pitchFamily="34" charset="0"/>
              <a:buChar char="•"/>
            </a:pPr>
            <a:r>
              <a:rPr lang="en-US" dirty="0"/>
              <a:t>Vue</a:t>
            </a:r>
          </a:p>
          <a:p>
            <a:endParaRPr lang="ru-RU" dirty="0"/>
          </a:p>
        </p:txBody>
      </p:sp>
      <p:sp>
        <p:nvSpPr>
          <p:cNvPr id="3" name="Заголовок 2">
            <a:extLst>
              <a:ext uri="{FF2B5EF4-FFF2-40B4-BE49-F238E27FC236}">
                <a16:creationId xmlns:a16="http://schemas.microsoft.com/office/drawing/2014/main" id="{79B8869D-E7A0-4465-BB7B-8708EB1C14C3}"/>
              </a:ext>
            </a:extLst>
          </p:cNvPr>
          <p:cNvSpPr>
            <a:spLocks noGrp="1"/>
          </p:cNvSpPr>
          <p:nvPr>
            <p:ph type="title"/>
          </p:nvPr>
        </p:nvSpPr>
        <p:spPr/>
        <p:txBody>
          <a:bodyPr/>
          <a:lstStyle/>
          <a:p>
            <a:r>
              <a:rPr lang="en-US" dirty="0"/>
              <a:t>Client</a:t>
            </a:r>
            <a:endParaRPr lang="ru-RU" dirty="0"/>
          </a:p>
        </p:txBody>
      </p:sp>
    </p:spTree>
    <p:extLst>
      <p:ext uri="{BB962C8B-B14F-4D97-AF65-F5344CB8AC3E}">
        <p14:creationId xmlns:p14="http://schemas.microsoft.com/office/powerpoint/2010/main" val="129909345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73BA4F46-E568-46C7-BDF8-A939E0E64CE2}"/>
              </a:ext>
            </a:extLst>
          </p:cNvPr>
          <p:cNvSpPr>
            <a:spLocks noGrp="1"/>
          </p:cNvSpPr>
          <p:nvPr>
            <p:ph idx="1"/>
          </p:nvPr>
        </p:nvSpPr>
        <p:spPr/>
        <p:txBody>
          <a:bodyPr>
            <a:normAutofit fontScale="70000" lnSpcReduction="20000"/>
          </a:bodyPr>
          <a:lstStyle/>
          <a:p>
            <a:pPr marL="0" indent="0">
              <a:buNone/>
            </a:pPr>
            <a:r>
              <a:rPr lang="en-US" b="1" dirty="0"/>
              <a:t>Would you like to use a </a:t>
            </a:r>
            <a:r>
              <a:rPr lang="en-US" b="1" dirty="0" err="1"/>
              <a:t>Bootswatch</a:t>
            </a:r>
            <a:r>
              <a:rPr lang="en-US" b="1" dirty="0"/>
              <a:t> theme?</a:t>
            </a:r>
          </a:p>
          <a:p>
            <a:pPr marL="0" indent="0">
              <a:buNone/>
            </a:pPr>
            <a:r>
              <a:rPr lang="en-US" dirty="0"/>
              <a:t>The client theme to use.</a:t>
            </a:r>
          </a:p>
          <a:p>
            <a:pPr marL="0" indent="0">
              <a:buNone/>
            </a:pPr>
            <a:r>
              <a:rPr lang="en-US" dirty="0"/>
              <a:t>You can use any themes from </a:t>
            </a:r>
            <a:r>
              <a:rPr lang="en-US" dirty="0" err="1"/>
              <a:t>Bootswatch</a:t>
            </a:r>
            <a:r>
              <a:rPr lang="en-US" dirty="0"/>
              <a:t> or keep the default one.</a:t>
            </a:r>
          </a:p>
          <a:p>
            <a:endParaRPr lang="en-US" dirty="0"/>
          </a:p>
          <a:p>
            <a:pPr marL="0" indent="0">
              <a:buNone/>
            </a:pPr>
            <a:r>
              <a:rPr lang="en-US" b="1" dirty="0"/>
              <a:t>Would you like to use the Sass stylesheet preprocessor for your CSS?</a:t>
            </a:r>
          </a:p>
          <a:p>
            <a:pPr marL="0" indent="0">
              <a:buNone/>
            </a:pPr>
            <a:r>
              <a:rPr lang="en-US" dirty="0"/>
              <a:t>Sass a great solution to simplify designing CSS. To be used efficiently, you will need to run a Webpack dev server, which will be configured automatically.</a:t>
            </a:r>
          </a:p>
          <a:p>
            <a:endParaRPr lang="en-US" dirty="0"/>
          </a:p>
          <a:p>
            <a:pPr marL="0" indent="0">
              <a:buNone/>
            </a:pPr>
            <a:r>
              <a:rPr lang="en-US" b="1" dirty="0"/>
              <a:t>Would you like to enable internationalization support?</a:t>
            </a:r>
          </a:p>
          <a:p>
            <a:pPr marL="0" indent="0">
              <a:buNone/>
            </a:pPr>
            <a:r>
              <a:rPr lang="en-US" dirty="0"/>
              <a:t>By default </a:t>
            </a:r>
            <a:r>
              <a:rPr lang="en-US" dirty="0" err="1"/>
              <a:t>JHipster</a:t>
            </a:r>
            <a:r>
              <a:rPr lang="en-US" dirty="0"/>
              <a:t> provides excellent internationalization support, both on the client side and on the server side. However, internationalization adds a little overhead, and is a little bit more complex to manage, so you can choose not to install this feature.</a:t>
            </a:r>
          </a:p>
          <a:p>
            <a:endParaRPr lang="en-US" dirty="0"/>
          </a:p>
          <a:p>
            <a:pPr marL="0" indent="0">
              <a:buNone/>
            </a:pPr>
            <a:r>
              <a:rPr lang="en-US" dirty="0"/>
              <a:t>Please note that </a:t>
            </a:r>
            <a:r>
              <a:rPr lang="en-US" dirty="0" err="1"/>
              <a:t>JHipster</a:t>
            </a:r>
            <a:r>
              <a:rPr lang="en-US" dirty="0"/>
              <a:t> covers only UI internationalization. For data internationalization, you will need to code it yourself in JPA/Hibernate layer.</a:t>
            </a:r>
            <a:endParaRPr lang="ru-RU" dirty="0"/>
          </a:p>
        </p:txBody>
      </p:sp>
      <p:sp>
        <p:nvSpPr>
          <p:cNvPr id="3" name="Заголовок 2">
            <a:extLst>
              <a:ext uri="{FF2B5EF4-FFF2-40B4-BE49-F238E27FC236}">
                <a16:creationId xmlns:a16="http://schemas.microsoft.com/office/drawing/2014/main" id="{FB7ABB9C-15E1-4A3B-AE5F-6B8BD439BA54}"/>
              </a:ext>
            </a:extLst>
          </p:cNvPr>
          <p:cNvSpPr>
            <a:spLocks noGrp="1"/>
          </p:cNvSpPr>
          <p:nvPr>
            <p:ph type="title"/>
          </p:nvPr>
        </p:nvSpPr>
        <p:spPr/>
        <p:txBody>
          <a:bodyPr/>
          <a:lstStyle/>
          <a:p>
            <a:r>
              <a:rPr lang="en-US" dirty="0"/>
              <a:t>Client</a:t>
            </a:r>
            <a:r>
              <a:rPr lang="en-US" b="0" i="0" dirty="0">
                <a:solidFill>
                  <a:srgbClr val="333333"/>
                </a:solidFill>
                <a:effectLst/>
                <a:latin typeface="Helvetica Neue"/>
              </a:rPr>
              <a:t> </a:t>
            </a:r>
            <a:r>
              <a:rPr lang="en-US" dirty="0"/>
              <a:t>customization</a:t>
            </a:r>
            <a:endParaRPr lang="ru-RU" dirty="0"/>
          </a:p>
        </p:txBody>
      </p:sp>
    </p:spTree>
    <p:extLst>
      <p:ext uri="{BB962C8B-B14F-4D97-AF65-F5344CB8AC3E}">
        <p14:creationId xmlns:p14="http://schemas.microsoft.com/office/powerpoint/2010/main" val="11979026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7F0BEA04-8A51-4586-8576-587CCF8F6F5F}"/>
              </a:ext>
            </a:extLst>
          </p:cNvPr>
          <p:cNvSpPr>
            <a:spLocks noGrp="1"/>
          </p:cNvSpPr>
          <p:nvPr>
            <p:ph idx="1"/>
          </p:nvPr>
        </p:nvSpPr>
        <p:spPr/>
        <p:txBody>
          <a:bodyPr>
            <a:normAutofit fontScale="70000" lnSpcReduction="20000"/>
          </a:bodyPr>
          <a:lstStyle/>
          <a:p>
            <a:pPr marL="0" indent="0">
              <a:buNone/>
            </a:pPr>
            <a:r>
              <a:rPr lang="en-US" b="1" dirty="0" err="1"/>
              <a:t>JHipster</a:t>
            </a:r>
            <a:r>
              <a:rPr lang="en-US" b="1" dirty="0"/>
              <a:t> comes with a set of tests, and each generated application has:</a:t>
            </a:r>
          </a:p>
          <a:p>
            <a:r>
              <a:rPr lang="en-US" dirty="0"/>
              <a:t>Unit tests using JUnit 5.</a:t>
            </a:r>
          </a:p>
          <a:p>
            <a:r>
              <a:rPr lang="en-US" dirty="0"/>
              <a:t>Integration tests using the Spring Test Context framework.</a:t>
            </a:r>
          </a:p>
          <a:p>
            <a:r>
              <a:rPr lang="en-US" dirty="0"/>
              <a:t>UI tests with Jest.</a:t>
            </a:r>
          </a:p>
          <a:p>
            <a:r>
              <a:rPr lang="en-US" dirty="0"/>
              <a:t>Architecture tests with </a:t>
            </a:r>
            <a:r>
              <a:rPr lang="en-US" dirty="0" err="1"/>
              <a:t>ArchUnit</a:t>
            </a:r>
            <a:r>
              <a:rPr lang="en-US" dirty="0"/>
              <a:t>.</a:t>
            </a:r>
          </a:p>
          <a:p>
            <a:endParaRPr lang="en-US" dirty="0"/>
          </a:p>
          <a:p>
            <a:pPr marL="0" indent="0">
              <a:buNone/>
            </a:pPr>
            <a:r>
              <a:rPr lang="en-US" b="1" dirty="0"/>
              <a:t>Which testing frameworks would you like to use?</a:t>
            </a:r>
          </a:p>
          <a:p>
            <a:pPr marL="0" indent="0">
              <a:buNone/>
            </a:pPr>
            <a:r>
              <a:rPr lang="en-US" dirty="0"/>
              <a:t>By default </a:t>
            </a:r>
            <a:r>
              <a:rPr lang="en-US" dirty="0" err="1"/>
              <a:t>JHipster</a:t>
            </a:r>
            <a:r>
              <a:rPr lang="en-US" dirty="0"/>
              <a:t> provide Java unit/integration testing (using Spring’s JUnit support) and JavaScript unit testing (using Jest). As an option, you can also add support for:</a:t>
            </a:r>
          </a:p>
          <a:p>
            <a:endParaRPr lang="en-US" dirty="0"/>
          </a:p>
          <a:p>
            <a:r>
              <a:rPr lang="en-US" dirty="0"/>
              <a:t>Performance tests using Gatling</a:t>
            </a:r>
          </a:p>
          <a:p>
            <a:r>
              <a:rPr lang="en-US" dirty="0" err="1"/>
              <a:t>Behaviour</a:t>
            </a:r>
            <a:r>
              <a:rPr lang="en-US" dirty="0"/>
              <a:t> tests using Cucumber</a:t>
            </a:r>
          </a:p>
          <a:p>
            <a:r>
              <a:rPr lang="en-US" dirty="0"/>
              <a:t>Angular integration tests with Protractor</a:t>
            </a:r>
          </a:p>
        </p:txBody>
      </p:sp>
      <p:sp>
        <p:nvSpPr>
          <p:cNvPr id="3" name="Заголовок 2">
            <a:extLst>
              <a:ext uri="{FF2B5EF4-FFF2-40B4-BE49-F238E27FC236}">
                <a16:creationId xmlns:a16="http://schemas.microsoft.com/office/drawing/2014/main" id="{CBE17340-F602-4B41-88AC-7AFCDFECEFA6}"/>
              </a:ext>
            </a:extLst>
          </p:cNvPr>
          <p:cNvSpPr>
            <a:spLocks noGrp="1"/>
          </p:cNvSpPr>
          <p:nvPr>
            <p:ph type="title"/>
          </p:nvPr>
        </p:nvSpPr>
        <p:spPr/>
        <p:txBody>
          <a:bodyPr/>
          <a:lstStyle/>
          <a:p>
            <a:r>
              <a:rPr lang="en-US" dirty="0"/>
              <a:t>Testing</a:t>
            </a:r>
            <a:endParaRPr lang="ru-RU" dirty="0"/>
          </a:p>
        </p:txBody>
      </p:sp>
    </p:spTree>
    <p:extLst>
      <p:ext uri="{BB962C8B-B14F-4D97-AF65-F5344CB8AC3E}">
        <p14:creationId xmlns:p14="http://schemas.microsoft.com/office/powerpoint/2010/main" val="12249738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85C48491-2D46-4CBC-9273-A98D1210E066}"/>
              </a:ext>
            </a:extLst>
          </p:cNvPr>
          <p:cNvSpPr>
            <a:spLocks noGrp="1"/>
          </p:cNvSpPr>
          <p:nvPr>
            <p:ph idx="1"/>
          </p:nvPr>
        </p:nvSpPr>
        <p:spPr/>
        <p:txBody>
          <a:bodyPr>
            <a:normAutofit fontScale="70000" lnSpcReduction="20000"/>
          </a:bodyPr>
          <a:lstStyle/>
          <a:p>
            <a:pPr marL="0" indent="0">
              <a:buNone/>
            </a:pPr>
            <a:r>
              <a:rPr lang="en-US" dirty="0"/>
              <a:t>For each entity, you will need:</a:t>
            </a:r>
          </a:p>
          <a:p>
            <a:pPr>
              <a:buFont typeface="Wingdings" panose="05000000000000000000" pitchFamily="2" charset="2"/>
              <a:buChar char="§"/>
            </a:pPr>
            <a:r>
              <a:rPr lang="en-US" dirty="0"/>
              <a:t>A database table</a:t>
            </a:r>
          </a:p>
          <a:p>
            <a:pPr>
              <a:buFont typeface="Wingdings" panose="05000000000000000000" pitchFamily="2" charset="2"/>
              <a:buChar char="§"/>
            </a:pPr>
            <a:r>
              <a:rPr lang="en-US" dirty="0"/>
              <a:t>A Liquibase change set</a:t>
            </a:r>
          </a:p>
          <a:p>
            <a:pPr>
              <a:buFont typeface="Wingdings" panose="05000000000000000000" pitchFamily="2" charset="2"/>
              <a:buChar char="§"/>
            </a:pPr>
            <a:r>
              <a:rPr lang="en-US" dirty="0"/>
              <a:t>A JPA Entity</a:t>
            </a:r>
          </a:p>
          <a:p>
            <a:pPr>
              <a:buFont typeface="Wingdings" panose="05000000000000000000" pitchFamily="2" charset="2"/>
              <a:buChar char="§"/>
            </a:pPr>
            <a:r>
              <a:rPr lang="en-US" dirty="0"/>
              <a:t>A Spring Data JPA Repository</a:t>
            </a:r>
          </a:p>
          <a:p>
            <a:pPr>
              <a:buFont typeface="Wingdings" panose="05000000000000000000" pitchFamily="2" charset="2"/>
              <a:buChar char="§"/>
            </a:pPr>
            <a:r>
              <a:rPr lang="en-US" dirty="0"/>
              <a:t>A Spring MVC REST Controller, which has the basic CRUD operations</a:t>
            </a:r>
          </a:p>
          <a:p>
            <a:pPr>
              <a:buFont typeface="Wingdings" panose="05000000000000000000" pitchFamily="2" charset="2"/>
              <a:buChar char="§"/>
            </a:pPr>
            <a:r>
              <a:rPr lang="en-US" dirty="0"/>
              <a:t>An Angular router, a component and a service</a:t>
            </a:r>
          </a:p>
          <a:p>
            <a:pPr>
              <a:buFont typeface="Wingdings" panose="05000000000000000000" pitchFamily="2" charset="2"/>
              <a:buChar char="§"/>
            </a:pPr>
            <a:r>
              <a:rPr lang="en-US" dirty="0"/>
              <a:t>An HTML view</a:t>
            </a:r>
          </a:p>
          <a:p>
            <a:pPr>
              <a:buFont typeface="Wingdings" panose="05000000000000000000" pitchFamily="2" charset="2"/>
              <a:buChar char="§"/>
            </a:pPr>
            <a:r>
              <a:rPr lang="en-US" dirty="0"/>
              <a:t>Integration tests, to validate everything works as expected</a:t>
            </a:r>
          </a:p>
          <a:p>
            <a:pPr>
              <a:buFont typeface="Wingdings" panose="05000000000000000000" pitchFamily="2" charset="2"/>
              <a:buChar char="§"/>
            </a:pPr>
            <a:r>
              <a:rPr lang="en-US" dirty="0"/>
              <a:t>Performance tests, to see if everything works smoothly</a:t>
            </a:r>
          </a:p>
          <a:p>
            <a:pPr marL="0" indent="0">
              <a:buNone/>
            </a:pPr>
            <a:r>
              <a:rPr lang="en-US" dirty="0"/>
              <a:t>If you have several entities, you will likely want to have relationships between them. For this, you will need:</a:t>
            </a:r>
          </a:p>
          <a:p>
            <a:r>
              <a:rPr lang="en-US" dirty="0"/>
              <a:t>A database foreign key</a:t>
            </a:r>
          </a:p>
          <a:p>
            <a:r>
              <a:rPr lang="en-US" dirty="0"/>
              <a:t>Specific JavaScript and HTML code for managing this relationship</a:t>
            </a:r>
            <a:endParaRPr lang="ru-RU" dirty="0"/>
          </a:p>
        </p:txBody>
      </p:sp>
      <p:sp>
        <p:nvSpPr>
          <p:cNvPr id="3" name="Заголовок 2">
            <a:extLst>
              <a:ext uri="{FF2B5EF4-FFF2-40B4-BE49-F238E27FC236}">
                <a16:creationId xmlns:a16="http://schemas.microsoft.com/office/drawing/2014/main" id="{26ED2C68-3837-4B9D-B4E6-6733AFB186CB}"/>
              </a:ext>
            </a:extLst>
          </p:cNvPr>
          <p:cNvSpPr>
            <a:spLocks noGrp="1"/>
          </p:cNvSpPr>
          <p:nvPr>
            <p:ph type="title"/>
          </p:nvPr>
        </p:nvSpPr>
        <p:spPr/>
        <p:txBody>
          <a:bodyPr>
            <a:normAutofit/>
          </a:bodyPr>
          <a:lstStyle/>
          <a:p>
            <a:r>
              <a:rPr lang="en-US" b="0" i="0" dirty="0">
                <a:solidFill>
                  <a:srgbClr val="333333"/>
                </a:solidFill>
                <a:effectLst/>
                <a:latin typeface="Helvetica Neue"/>
              </a:rPr>
              <a:t>Creating an entity</a:t>
            </a:r>
            <a:endParaRPr lang="ru-RU" dirty="0"/>
          </a:p>
        </p:txBody>
      </p:sp>
    </p:spTree>
    <p:extLst>
      <p:ext uri="{BB962C8B-B14F-4D97-AF65-F5344CB8AC3E}">
        <p14:creationId xmlns:p14="http://schemas.microsoft.com/office/powerpoint/2010/main" val="93896472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54426EF6-A227-41F5-8F44-413D8DFDC4D5}"/>
              </a:ext>
            </a:extLst>
          </p:cNvPr>
          <p:cNvSpPr>
            <a:spLocks noGrp="1"/>
          </p:cNvSpPr>
          <p:nvPr>
            <p:ph idx="1"/>
          </p:nvPr>
        </p:nvSpPr>
        <p:spPr/>
        <p:txBody>
          <a:bodyPr>
            <a:normAutofit fontScale="55000" lnSpcReduction="20000"/>
          </a:bodyPr>
          <a:lstStyle/>
          <a:p>
            <a:pPr marL="0" indent="0">
              <a:buNone/>
            </a:pPr>
            <a:r>
              <a:rPr lang="en-US" dirty="0"/>
              <a:t>The “entity” sub-generator will create all the necessary files, and provide a CRUD front-end for each entity. </a:t>
            </a:r>
          </a:p>
          <a:p>
            <a:pPr marL="0" indent="0">
              <a:buNone/>
            </a:pPr>
            <a:r>
              <a:rPr lang="en-US" dirty="0"/>
              <a:t>The sub generator can be invoked by running </a:t>
            </a:r>
          </a:p>
          <a:p>
            <a:pPr marL="0" indent="0">
              <a:buNone/>
            </a:pPr>
            <a:r>
              <a:rPr lang="en-US" dirty="0" err="1"/>
              <a:t>jhipster</a:t>
            </a:r>
            <a:r>
              <a:rPr lang="en-US" dirty="0"/>
              <a:t> entity &lt;</a:t>
            </a:r>
            <a:r>
              <a:rPr lang="en-US" dirty="0" err="1"/>
              <a:t>entityName</a:t>
            </a:r>
            <a:r>
              <a:rPr lang="en-US" dirty="0"/>
              <a:t>&gt; --[options]. </a:t>
            </a:r>
          </a:p>
          <a:p>
            <a:endParaRPr lang="en-US" dirty="0"/>
          </a:p>
          <a:p>
            <a:pPr marL="0" indent="0">
              <a:buNone/>
            </a:pPr>
            <a:r>
              <a:rPr lang="en-US" dirty="0"/>
              <a:t>supported options:</a:t>
            </a:r>
          </a:p>
          <a:p>
            <a:endParaRPr lang="en-US" dirty="0"/>
          </a:p>
          <a:p>
            <a:r>
              <a:rPr lang="en-US" dirty="0"/>
              <a:t>--table-name &lt;</a:t>
            </a:r>
            <a:r>
              <a:rPr lang="en-US" dirty="0" err="1"/>
              <a:t>table_name</a:t>
            </a:r>
            <a:r>
              <a:rPr lang="en-US" dirty="0"/>
              <a:t>&gt; - By default </a:t>
            </a:r>
            <a:r>
              <a:rPr lang="en-US" dirty="0" err="1"/>
              <a:t>JHipster</a:t>
            </a:r>
            <a:r>
              <a:rPr lang="en-US" dirty="0"/>
              <a:t> will generate a table name based on your entity name, if you would like to have a different table name you can do so by passing this option.</a:t>
            </a:r>
          </a:p>
          <a:p>
            <a:r>
              <a:rPr lang="en-US" dirty="0"/>
              <a:t>--angular-suffix &lt;suffix&gt; - If you want all your Angular routes to have a custom suffix you can pass that using this option.</a:t>
            </a:r>
          </a:p>
          <a:p>
            <a:r>
              <a:rPr lang="en-US" dirty="0"/>
              <a:t>--client-root-folder &lt;folder-name&gt; - Use a root folder name for entities on the client side. By default it’s empty for monoliths and the name of the microservice for gateways.</a:t>
            </a:r>
          </a:p>
          <a:p>
            <a:r>
              <a:rPr lang="en-US" dirty="0"/>
              <a:t>--regenerate - This will regenerate an existing entity without asking any questions.</a:t>
            </a:r>
          </a:p>
          <a:p>
            <a:r>
              <a:rPr lang="en-US" dirty="0"/>
              <a:t>--skip-server - This will skip the server-side code and will generate only the client-side code.</a:t>
            </a:r>
          </a:p>
          <a:p>
            <a:r>
              <a:rPr lang="en-US" dirty="0"/>
              <a:t>--skip-client - This will skip the client-side code and will generate only the server-side code.</a:t>
            </a:r>
          </a:p>
          <a:p>
            <a:r>
              <a:rPr lang="en-US" dirty="0"/>
              <a:t>--skip-</a:t>
            </a:r>
            <a:r>
              <a:rPr lang="en-US" dirty="0" err="1"/>
              <a:t>db</a:t>
            </a:r>
            <a:r>
              <a:rPr lang="en-US" dirty="0"/>
              <a:t>-changelog - This will skip generation of database changelog (using Liquibase for SQL databases).</a:t>
            </a:r>
          </a:p>
          <a:p>
            <a:r>
              <a:rPr lang="en-US" dirty="0"/>
              <a:t>--</a:t>
            </a:r>
            <a:r>
              <a:rPr lang="en-US" dirty="0" err="1"/>
              <a:t>db</a:t>
            </a:r>
            <a:r>
              <a:rPr lang="en-US" dirty="0"/>
              <a:t> - Specify the database when skipping server side generation, has no effect otherwise.</a:t>
            </a:r>
            <a:endParaRPr lang="ru-RU" dirty="0"/>
          </a:p>
        </p:txBody>
      </p:sp>
      <p:sp>
        <p:nvSpPr>
          <p:cNvPr id="3" name="Заголовок 2">
            <a:extLst>
              <a:ext uri="{FF2B5EF4-FFF2-40B4-BE49-F238E27FC236}">
                <a16:creationId xmlns:a16="http://schemas.microsoft.com/office/drawing/2014/main" id="{A41DC100-FD16-404A-9352-7EFCAEA07A15}"/>
              </a:ext>
            </a:extLst>
          </p:cNvPr>
          <p:cNvSpPr>
            <a:spLocks noGrp="1"/>
          </p:cNvSpPr>
          <p:nvPr>
            <p:ph type="title"/>
          </p:nvPr>
        </p:nvSpPr>
        <p:spPr/>
        <p:txBody>
          <a:bodyPr>
            <a:normAutofit/>
          </a:bodyPr>
          <a:lstStyle/>
          <a:p>
            <a:r>
              <a:rPr lang="en-US" dirty="0"/>
              <a:t>CLI command</a:t>
            </a:r>
            <a:endParaRPr lang="ru-RU" dirty="0"/>
          </a:p>
        </p:txBody>
      </p:sp>
    </p:spTree>
    <p:extLst>
      <p:ext uri="{BB962C8B-B14F-4D97-AF65-F5344CB8AC3E}">
        <p14:creationId xmlns:p14="http://schemas.microsoft.com/office/powerpoint/2010/main" val="41281558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15714DF0-9DB5-428B-84E2-D58AA9D6EA01}"/>
              </a:ext>
            </a:extLst>
          </p:cNvPr>
          <p:cNvSpPr>
            <a:spLocks noGrp="1"/>
          </p:cNvSpPr>
          <p:nvPr>
            <p:ph idx="1"/>
          </p:nvPr>
        </p:nvSpPr>
        <p:spPr/>
        <p:txBody>
          <a:bodyPr/>
          <a:lstStyle/>
          <a:p>
            <a:endParaRPr lang="ru-RU"/>
          </a:p>
        </p:txBody>
      </p:sp>
      <p:sp>
        <p:nvSpPr>
          <p:cNvPr id="3" name="Заголовок 2">
            <a:extLst>
              <a:ext uri="{FF2B5EF4-FFF2-40B4-BE49-F238E27FC236}">
                <a16:creationId xmlns:a16="http://schemas.microsoft.com/office/drawing/2014/main" id="{96044678-B5DC-460E-8E6D-9CDBC64DF541}"/>
              </a:ext>
            </a:extLst>
          </p:cNvPr>
          <p:cNvSpPr>
            <a:spLocks noGrp="1"/>
          </p:cNvSpPr>
          <p:nvPr>
            <p:ph type="title"/>
          </p:nvPr>
        </p:nvSpPr>
        <p:spPr/>
        <p:txBody>
          <a:bodyPr>
            <a:normAutofit/>
          </a:bodyPr>
          <a:lstStyle/>
          <a:p>
            <a:r>
              <a:rPr lang="en-US" b="0" i="0" dirty="0">
                <a:solidFill>
                  <a:srgbClr val="333333"/>
                </a:solidFill>
                <a:effectLst/>
                <a:latin typeface="Helvetica Neue"/>
              </a:rPr>
              <a:t>JDL Studio</a:t>
            </a:r>
            <a:endParaRPr lang="ru-RU" dirty="0"/>
          </a:p>
        </p:txBody>
      </p:sp>
      <p:pic>
        <p:nvPicPr>
          <p:cNvPr id="5" name="Рисунок 4">
            <a:extLst>
              <a:ext uri="{FF2B5EF4-FFF2-40B4-BE49-F238E27FC236}">
                <a16:creationId xmlns:a16="http://schemas.microsoft.com/office/drawing/2014/main" id="{A84E21F0-0EEB-4C34-93BA-41B323C6FCA5}"/>
              </a:ext>
            </a:extLst>
          </p:cNvPr>
          <p:cNvPicPr>
            <a:picLocks noChangeAspect="1"/>
          </p:cNvPicPr>
          <p:nvPr/>
        </p:nvPicPr>
        <p:blipFill>
          <a:blip r:embed="rId2"/>
          <a:stretch>
            <a:fillRect/>
          </a:stretch>
        </p:blipFill>
        <p:spPr>
          <a:xfrm>
            <a:off x="1297794" y="1664439"/>
            <a:ext cx="3352355" cy="4550643"/>
          </a:xfrm>
          <a:prstGeom prst="rect">
            <a:avLst/>
          </a:prstGeom>
        </p:spPr>
      </p:pic>
      <p:pic>
        <p:nvPicPr>
          <p:cNvPr id="7" name="Рисунок 6">
            <a:extLst>
              <a:ext uri="{FF2B5EF4-FFF2-40B4-BE49-F238E27FC236}">
                <a16:creationId xmlns:a16="http://schemas.microsoft.com/office/drawing/2014/main" id="{3F2F7279-98FB-4C4F-91C5-A37D76FB4665}"/>
              </a:ext>
            </a:extLst>
          </p:cNvPr>
          <p:cNvPicPr>
            <a:picLocks noChangeAspect="1"/>
          </p:cNvPicPr>
          <p:nvPr/>
        </p:nvPicPr>
        <p:blipFill>
          <a:blip r:embed="rId3"/>
          <a:stretch>
            <a:fillRect/>
          </a:stretch>
        </p:blipFill>
        <p:spPr>
          <a:xfrm>
            <a:off x="4650149" y="1844824"/>
            <a:ext cx="3884674" cy="4370258"/>
          </a:xfrm>
          <a:prstGeom prst="rect">
            <a:avLst/>
          </a:prstGeom>
        </p:spPr>
      </p:pic>
    </p:spTree>
    <p:extLst>
      <p:ext uri="{BB962C8B-B14F-4D97-AF65-F5344CB8AC3E}">
        <p14:creationId xmlns:p14="http://schemas.microsoft.com/office/powerpoint/2010/main" val="419211481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8EB3F5A0-A8F8-4175-B4AD-6DCC657D540F}"/>
              </a:ext>
            </a:extLst>
          </p:cNvPr>
          <p:cNvSpPr>
            <a:spLocks noGrp="1"/>
          </p:cNvSpPr>
          <p:nvPr>
            <p:ph idx="1"/>
          </p:nvPr>
        </p:nvSpPr>
        <p:spPr/>
        <p:txBody>
          <a:bodyPr/>
          <a:lstStyle/>
          <a:p>
            <a:endParaRPr lang="ru-RU"/>
          </a:p>
        </p:txBody>
      </p:sp>
      <p:sp>
        <p:nvSpPr>
          <p:cNvPr id="3" name="Заголовок 2">
            <a:extLst>
              <a:ext uri="{FF2B5EF4-FFF2-40B4-BE49-F238E27FC236}">
                <a16:creationId xmlns:a16="http://schemas.microsoft.com/office/drawing/2014/main" id="{21A53533-3E05-43F6-AAB0-9FEFC2DC65A8}"/>
              </a:ext>
            </a:extLst>
          </p:cNvPr>
          <p:cNvSpPr>
            <a:spLocks noGrp="1"/>
          </p:cNvSpPr>
          <p:nvPr>
            <p:ph type="title"/>
          </p:nvPr>
        </p:nvSpPr>
        <p:spPr/>
        <p:txBody>
          <a:bodyPr/>
          <a:lstStyle/>
          <a:p>
            <a:r>
              <a:rPr lang="en-US" b="0" dirty="0">
                <a:solidFill>
                  <a:srgbClr val="333333"/>
                </a:solidFill>
                <a:latin typeface="Helvetica Neue"/>
              </a:rPr>
              <a:t>JDL Studio</a:t>
            </a:r>
            <a:endParaRPr lang="ru-RU" dirty="0"/>
          </a:p>
        </p:txBody>
      </p:sp>
      <p:pic>
        <p:nvPicPr>
          <p:cNvPr id="5" name="Рисунок 4">
            <a:extLst>
              <a:ext uri="{FF2B5EF4-FFF2-40B4-BE49-F238E27FC236}">
                <a16:creationId xmlns:a16="http://schemas.microsoft.com/office/drawing/2014/main" id="{D522CCA6-D524-414F-B999-DE940B3E6C43}"/>
              </a:ext>
            </a:extLst>
          </p:cNvPr>
          <p:cNvPicPr>
            <a:picLocks noChangeAspect="1"/>
          </p:cNvPicPr>
          <p:nvPr/>
        </p:nvPicPr>
        <p:blipFill>
          <a:blip r:embed="rId2"/>
          <a:stretch>
            <a:fillRect/>
          </a:stretch>
        </p:blipFill>
        <p:spPr>
          <a:xfrm>
            <a:off x="1295614" y="1700809"/>
            <a:ext cx="3276386" cy="1484612"/>
          </a:xfrm>
          <a:prstGeom prst="rect">
            <a:avLst/>
          </a:prstGeom>
        </p:spPr>
      </p:pic>
      <p:pic>
        <p:nvPicPr>
          <p:cNvPr id="7" name="Рисунок 6">
            <a:extLst>
              <a:ext uri="{FF2B5EF4-FFF2-40B4-BE49-F238E27FC236}">
                <a16:creationId xmlns:a16="http://schemas.microsoft.com/office/drawing/2014/main" id="{483821E8-AFE7-4118-8CCB-74FEB98EE65F}"/>
              </a:ext>
            </a:extLst>
          </p:cNvPr>
          <p:cNvPicPr>
            <a:picLocks noChangeAspect="1"/>
          </p:cNvPicPr>
          <p:nvPr/>
        </p:nvPicPr>
        <p:blipFill>
          <a:blip r:embed="rId3"/>
          <a:stretch>
            <a:fillRect/>
          </a:stretch>
        </p:blipFill>
        <p:spPr>
          <a:xfrm>
            <a:off x="4644008" y="1772154"/>
            <a:ext cx="3791559" cy="4332138"/>
          </a:xfrm>
          <a:prstGeom prst="rect">
            <a:avLst/>
          </a:prstGeom>
        </p:spPr>
      </p:pic>
    </p:spTree>
    <p:extLst>
      <p:ext uri="{BB962C8B-B14F-4D97-AF65-F5344CB8AC3E}">
        <p14:creationId xmlns:p14="http://schemas.microsoft.com/office/powerpoint/2010/main" val="252106701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B66A804E-1261-4BD1-ADB3-339165647BED}"/>
              </a:ext>
            </a:extLst>
          </p:cNvPr>
          <p:cNvSpPr>
            <a:spLocks noGrp="1"/>
          </p:cNvSpPr>
          <p:nvPr>
            <p:ph type="title"/>
          </p:nvPr>
        </p:nvSpPr>
        <p:spPr/>
        <p:txBody>
          <a:bodyPr>
            <a:normAutofit fontScale="90000"/>
          </a:bodyPr>
          <a:lstStyle/>
          <a:p>
            <a:r>
              <a:rPr lang="en-US" b="0" dirty="0"/>
              <a:t>Doing microservices with </a:t>
            </a:r>
            <a:r>
              <a:rPr lang="en-US" b="0" dirty="0" err="1"/>
              <a:t>JHipster</a:t>
            </a:r>
            <a:endParaRPr lang="ru-RU" dirty="0"/>
          </a:p>
        </p:txBody>
      </p:sp>
      <p:pic>
        <p:nvPicPr>
          <p:cNvPr id="1026" name="Picture 2" descr="Diagram">
            <a:extLst>
              <a:ext uri="{FF2B5EF4-FFF2-40B4-BE49-F238E27FC236}">
                <a16:creationId xmlns:a16="http://schemas.microsoft.com/office/drawing/2014/main" id="{94E95197-5E5D-46D1-A21F-815577538F48}"/>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1844824"/>
            <a:ext cx="7491187"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61503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0EFCABC4-F6EE-4610-A21D-D183401B5AC9}"/>
              </a:ext>
            </a:extLst>
          </p:cNvPr>
          <p:cNvSpPr>
            <a:spLocks noGrp="1"/>
          </p:cNvSpPr>
          <p:nvPr>
            <p:ph idx="1"/>
          </p:nvPr>
        </p:nvSpPr>
        <p:spPr/>
        <p:txBody>
          <a:bodyPr>
            <a:normAutofit fontScale="70000" lnSpcReduction="20000"/>
          </a:bodyPr>
          <a:lstStyle/>
          <a:p>
            <a:pPr>
              <a:buFont typeface="Wingdings" panose="05000000000000000000" pitchFamily="2" charset="2"/>
              <a:buChar char="§"/>
            </a:pPr>
            <a:r>
              <a:rPr lang="en-US" dirty="0"/>
              <a:t>A </a:t>
            </a:r>
            <a:r>
              <a:rPr lang="en-US" b="1" dirty="0"/>
              <a:t>gateway</a:t>
            </a:r>
            <a:r>
              <a:rPr lang="en-US" dirty="0"/>
              <a:t> is a </a:t>
            </a:r>
            <a:r>
              <a:rPr lang="en-US" dirty="0" err="1"/>
              <a:t>JHipster</a:t>
            </a:r>
            <a:r>
              <a:rPr lang="en-US" dirty="0"/>
              <a:t>-generated application (using application type microservice gateway when you generate it) that handles Web traffic, and serves an Angular/React application. There can be several different gateways, if you want to follow the Backends for Frontends pattern, but that’s not mandatory.</a:t>
            </a:r>
          </a:p>
          <a:p>
            <a:pPr>
              <a:buFont typeface="Wingdings" panose="05000000000000000000" pitchFamily="2" charset="2"/>
              <a:buChar char="§"/>
            </a:pPr>
            <a:r>
              <a:rPr lang="en-US" b="1" dirty="0" err="1"/>
              <a:t>Traefik</a:t>
            </a:r>
            <a:r>
              <a:rPr lang="en-US" dirty="0"/>
              <a:t> is a modern HTTP reverse proxy and load balancer that can work with a gateway.</a:t>
            </a:r>
          </a:p>
          <a:p>
            <a:pPr>
              <a:buFont typeface="Wingdings" panose="05000000000000000000" pitchFamily="2" charset="2"/>
              <a:buChar char="§"/>
            </a:pPr>
            <a:r>
              <a:rPr lang="en-US" dirty="0"/>
              <a:t>The </a:t>
            </a:r>
            <a:r>
              <a:rPr lang="en-US" b="1" dirty="0" err="1"/>
              <a:t>JHipster</a:t>
            </a:r>
            <a:r>
              <a:rPr lang="en-US" b="1" dirty="0"/>
              <a:t> Registry </a:t>
            </a:r>
            <a:r>
              <a:rPr lang="en-US" dirty="0"/>
              <a:t>is a runtime application on which all applications registers and get their configuration from. It also provides runtime monitoring dashboards.</a:t>
            </a:r>
          </a:p>
          <a:p>
            <a:pPr>
              <a:buFont typeface="Wingdings" panose="05000000000000000000" pitchFamily="2" charset="2"/>
              <a:buChar char="§"/>
            </a:pPr>
            <a:r>
              <a:rPr lang="en-US" b="1" dirty="0"/>
              <a:t>Consul</a:t>
            </a:r>
            <a:r>
              <a:rPr lang="en-US" dirty="0"/>
              <a:t> is a service discovery service, as well as a key/value store. It can be used as an alternative to the </a:t>
            </a:r>
            <a:r>
              <a:rPr lang="en-US" dirty="0" err="1"/>
              <a:t>JHipster</a:t>
            </a:r>
            <a:r>
              <a:rPr lang="en-US" dirty="0"/>
              <a:t> Registry.</a:t>
            </a:r>
          </a:p>
          <a:p>
            <a:pPr>
              <a:buFont typeface="Wingdings" panose="05000000000000000000" pitchFamily="2" charset="2"/>
              <a:buChar char="§"/>
            </a:pPr>
            <a:r>
              <a:rPr lang="en-US" b="1" dirty="0" err="1"/>
              <a:t>JHipster</a:t>
            </a:r>
            <a:r>
              <a:rPr lang="en-US" b="1" dirty="0"/>
              <a:t> UAA is </a:t>
            </a:r>
            <a:r>
              <a:rPr lang="en-US" dirty="0"/>
              <a:t>a </a:t>
            </a:r>
            <a:r>
              <a:rPr lang="en-US" dirty="0" err="1"/>
              <a:t>JHipster</a:t>
            </a:r>
            <a:r>
              <a:rPr lang="en-US" dirty="0"/>
              <a:t>-based User Authentication and Authorization system, which uses the OAuth2 protocol.</a:t>
            </a:r>
          </a:p>
          <a:p>
            <a:pPr>
              <a:buFont typeface="Wingdings" panose="05000000000000000000" pitchFamily="2" charset="2"/>
              <a:buChar char="§"/>
            </a:pPr>
            <a:r>
              <a:rPr lang="en-US" dirty="0"/>
              <a:t>Microservices are </a:t>
            </a:r>
            <a:r>
              <a:rPr lang="en-US" dirty="0" err="1"/>
              <a:t>JHipster</a:t>
            </a:r>
            <a:r>
              <a:rPr lang="en-US" dirty="0"/>
              <a:t>-generated applications (using application type microservice application when you generate them), that handle REST requests. They are stateless, and several instances of them can be launched in parallel to handle heavy loads.</a:t>
            </a:r>
          </a:p>
          <a:p>
            <a:pPr>
              <a:buFont typeface="Wingdings" panose="05000000000000000000" pitchFamily="2" charset="2"/>
              <a:buChar char="§"/>
            </a:pPr>
            <a:r>
              <a:rPr lang="en-US" dirty="0"/>
              <a:t>The </a:t>
            </a:r>
            <a:r>
              <a:rPr lang="en-US" b="1" dirty="0" err="1"/>
              <a:t>JHipster</a:t>
            </a:r>
            <a:r>
              <a:rPr lang="en-US" b="1" dirty="0"/>
              <a:t> Console </a:t>
            </a:r>
            <a:r>
              <a:rPr lang="en-US" dirty="0"/>
              <a:t>is a monitoring &amp; alerting console, based on the ELK stack.</a:t>
            </a:r>
            <a:endParaRPr lang="ru-RU" dirty="0"/>
          </a:p>
        </p:txBody>
      </p:sp>
      <p:sp>
        <p:nvSpPr>
          <p:cNvPr id="3" name="Заголовок 2">
            <a:extLst>
              <a:ext uri="{FF2B5EF4-FFF2-40B4-BE49-F238E27FC236}">
                <a16:creationId xmlns:a16="http://schemas.microsoft.com/office/drawing/2014/main" id="{02CAD0AA-084E-4125-BE11-221C448F0E5A}"/>
              </a:ext>
            </a:extLst>
          </p:cNvPr>
          <p:cNvSpPr>
            <a:spLocks noGrp="1"/>
          </p:cNvSpPr>
          <p:nvPr>
            <p:ph type="title"/>
          </p:nvPr>
        </p:nvSpPr>
        <p:spPr/>
        <p:txBody>
          <a:bodyPr>
            <a:normAutofit fontScale="90000"/>
          </a:bodyPr>
          <a:lstStyle/>
          <a:p>
            <a:r>
              <a:rPr lang="en-US" b="0" dirty="0"/>
              <a:t>Microservices architecture overview</a:t>
            </a:r>
            <a:endParaRPr lang="ru-RU" dirty="0"/>
          </a:p>
        </p:txBody>
      </p:sp>
    </p:spTree>
    <p:extLst>
      <p:ext uri="{BB962C8B-B14F-4D97-AF65-F5344CB8AC3E}">
        <p14:creationId xmlns:p14="http://schemas.microsoft.com/office/powerpoint/2010/main" val="210844595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FA889286-DEDB-43CE-A8AF-D1410825E732}"/>
              </a:ext>
            </a:extLst>
          </p:cNvPr>
          <p:cNvSpPr>
            <a:spLocks noGrp="1"/>
          </p:cNvSpPr>
          <p:nvPr>
            <p:ph idx="1"/>
          </p:nvPr>
        </p:nvSpPr>
        <p:spPr/>
        <p:txBody>
          <a:bodyPr/>
          <a:lstStyle/>
          <a:p>
            <a:endParaRPr lang="ru-RU"/>
          </a:p>
        </p:txBody>
      </p:sp>
      <p:sp>
        <p:nvSpPr>
          <p:cNvPr id="3" name="Заголовок 2">
            <a:extLst>
              <a:ext uri="{FF2B5EF4-FFF2-40B4-BE49-F238E27FC236}">
                <a16:creationId xmlns:a16="http://schemas.microsoft.com/office/drawing/2014/main" id="{1C8B45B2-376F-4BF2-ABF5-872DA758D3CA}"/>
              </a:ext>
            </a:extLst>
          </p:cNvPr>
          <p:cNvSpPr>
            <a:spLocks noGrp="1"/>
          </p:cNvSpPr>
          <p:nvPr>
            <p:ph type="title"/>
          </p:nvPr>
        </p:nvSpPr>
        <p:spPr/>
        <p:txBody>
          <a:bodyPr>
            <a:normAutofit/>
          </a:bodyPr>
          <a:lstStyle/>
          <a:p>
            <a:r>
              <a:rPr lang="en-US" b="0" dirty="0" err="1"/>
              <a:t>JHipster</a:t>
            </a:r>
            <a:r>
              <a:rPr lang="en-US" b="0" dirty="0"/>
              <a:t> API Gateway</a:t>
            </a:r>
            <a:endParaRPr lang="ru-RU" dirty="0"/>
          </a:p>
        </p:txBody>
      </p:sp>
      <p:pic>
        <p:nvPicPr>
          <p:cNvPr id="3074" name="Picture 2" descr="Diagram">
            <a:extLst>
              <a:ext uri="{FF2B5EF4-FFF2-40B4-BE49-F238E27FC236}">
                <a16:creationId xmlns:a16="http://schemas.microsoft.com/office/drawing/2014/main" id="{4833A825-8ECD-443A-9154-30F55B25C6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453" y="1638365"/>
            <a:ext cx="6156176" cy="4617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723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A2536D57-8030-4BA8-AC37-99C6206760C5}"/>
              </a:ext>
            </a:extLst>
          </p:cNvPr>
          <p:cNvSpPr>
            <a:spLocks noGrp="1"/>
          </p:cNvSpPr>
          <p:nvPr>
            <p:ph idx="1"/>
          </p:nvPr>
        </p:nvSpPr>
        <p:spPr/>
        <p:txBody>
          <a:bodyPr/>
          <a:lstStyle/>
          <a:p>
            <a:r>
              <a:rPr lang="en-US" dirty="0"/>
              <a:t>Each </a:t>
            </a:r>
            <a:r>
              <a:rPr lang="en-US" b="1" dirty="0"/>
              <a:t>module</a:t>
            </a:r>
            <a:r>
              <a:rPr lang="en-US" dirty="0"/>
              <a:t> in Node.js has its own context, so it cannot interfere with other modules or pollute global scope. Also, each module can be placed in a separate .js file under a separate folder.</a:t>
            </a:r>
          </a:p>
          <a:p>
            <a:r>
              <a:rPr lang="en-US" dirty="0"/>
              <a:t>Node.js implements </a:t>
            </a:r>
            <a:r>
              <a:rPr lang="en-US" b="1" dirty="0"/>
              <a:t>CommonJS modules </a:t>
            </a:r>
            <a:r>
              <a:rPr lang="en-US" dirty="0"/>
              <a:t>standard. CommonJS is a group of volunteers who define JavaScript standards for web server, desktop, and console application.</a:t>
            </a:r>
          </a:p>
          <a:p>
            <a:r>
              <a:rPr lang="en-US" dirty="0"/>
              <a:t>The </a:t>
            </a:r>
            <a:r>
              <a:rPr lang="en-US" b="1" dirty="0"/>
              <a:t>core modules </a:t>
            </a:r>
            <a:r>
              <a:rPr lang="en-US" dirty="0"/>
              <a:t>include bare minimum functionalities of Node.js. These core modules are compiled into its binary distribution and load automatically when Node.js process starts. However, you need to import the core module first in order to use it in your application.</a:t>
            </a:r>
            <a:endParaRPr lang="ru-RU" dirty="0"/>
          </a:p>
        </p:txBody>
      </p:sp>
      <p:sp>
        <p:nvSpPr>
          <p:cNvPr id="3" name="Заголовок 2">
            <a:extLst>
              <a:ext uri="{FF2B5EF4-FFF2-40B4-BE49-F238E27FC236}">
                <a16:creationId xmlns:a16="http://schemas.microsoft.com/office/drawing/2014/main" id="{24B46DB6-AE81-4FC5-A7D8-6271780D4952}"/>
              </a:ext>
            </a:extLst>
          </p:cNvPr>
          <p:cNvSpPr>
            <a:spLocks noGrp="1"/>
          </p:cNvSpPr>
          <p:nvPr>
            <p:ph type="title"/>
          </p:nvPr>
        </p:nvSpPr>
        <p:spPr/>
        <p:txBody>
          <a:bodyPr/>
          <a:lstStyle/>
          <a:p>
            <a:r>
              <a:rPr lang="en-US" dirty="0"/>
              <a:t>Modules</a:t>
            </a:r>
            <a:endParaRPr lang="ru-RU" dirty="0"/>
          </a:p>
        </p:txBody>
      </p:sp>
    </p:spTree>
    <p:extLst>
      <p:ext uri="{BB962C8B-B14F-4D97-AF65-F5344CB8AC3E}">
        <p14:creationId xmlns:p14="http://schemas.microsoft.com/office/powerpoint/2010/main" val="403002384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C0ED6F7E-B1D8-41B7-B4DB-6C2C79C53A13}"/>
              </a:ext>
            </a:extLst>
          </p:cNvPr>
          <p:cNvSpPr>
            <a:spLocks noGrp="1"/>
          </p:cNvSpPr>
          <p:nvPr>
            <p:ph idx="1"/>
          </p:nvPr>
        </p:nvSpPr>
        <p:spPr/>
        <p:txBody>
          <a:bodyPr>
            <a:normAutofit fontScale="55000" lnSpcReduction="20000"/>
          </a:bodyPr>
          <a:lstStyle/>
          <a:p>
            <a:pPr marL="360000" indent="0">
              <a:lnSpc>
                <a:spcPct val="120000"/>
              </a:lnSpc>
              <a:spcBef>
                <a:spcPts val="1200"/>
              </a:spcBef>
              <a:buNone/>
            </a:pPr>
            <a:r>
              <a:rPr lang="en-US" dirty="0"/>
              <a:t>When the gateways and the microservices are launched, they will register themselves in the registry (using the </a:t>
            </a:r>
            <a:r>
              <a:rPr lang="en-US" dirty="0" err="1"/>
              <a:t>eureka.client.serviceUrl.defaultZone</a:t>
            </a:r>
            <a:r>
              <a:rPr lang="en-US" dirty="0"/>
              <a:t> key in the </a:t>
            </a:r>
            <a:r>
              <a:rPr lang="en-US" dirty="0" err="1"/>
              <a:t>src</a:t>
            </a:r>
            <a:r>
              <a:rPr lang="en-US" dirty="0"/>
              <a:t>/main/resources/config/</a:t>
            </a:r>
            <a:r>
              <a:rPr lang="en-US" dirty="0" err="1"/>
              <a:t>application.yml</a:t>
            </a:r>
            <a:r>
              <a:rPr lang="en-US" dirty="0"/>
              <a:t> file).</a:t>
            </a:r>
          </a:p>
          <a:p>
            <a:pPr marL="360000" indent="0">
              <a:lnSpc>
                <a:spcPct val="120000"/>
              </a:lnSpc>
              <a:spcBef>
                <a:spcPts val="1200"/>
              </a:spcBef>
              <a:buNone/>
            </a:pPr>
            <a:r>
              <a:rPr lang="en-US" dirty="0"/>
              <a:t>The gateway will automatically proxy all requests to the microservices, using their application name: for example, when microservices app1 is registered, it is available on the gateway on the /services/app1 URL.</a:t>
            </a:r>
          </a:p>
          <a:p>
            <a:pPr marL="360000" indent="0">
              <a:lnSpc>
                <a:spcPct val="120000"/>
              </a:lnSpc>
              <a:spcBef>
                <a:spcPts val="1200"/>
              </a:spcBef>
              <a:buNone/>
            </a:pPr>
            <a:r>
              <a:rPr lang="en-US" dirty="0"/>
              <a:t>For example, if your gateway is running on localhost:8080, you could point to http://localhost:8080/services/app1/api/foos to get the </a:t>
            </a:r>
            <a:r>
              <a:rPr lang="en-US" dirty="0" err="1"/>
              <a:t>foos</a:t>
            </a:r>
            <a:r>
              <a:rPr lang="en-US" dirty="0"/>
              <a:t> resource served by microservice app1. If you’re trying to do this with your Web browser, don’t forget REST resources are secured by default in </a:t>
            </a:r>
            <a:r>
              <a:rPr lang="en-US" dirty="0" err="1"/>
              <a:t>JHipster</a:t>
            </a:r>
            <a:r>
              <a:rPr lang="en-US" dirty="0"/>
              <a:t>, so you need to send the correct JWT header (see the point on security below), or remove the security on those URLs in the microservice’s </a:t>
            </a:r>
            <a:r>
              <a:rPr lang="en-US" dirty="0" err="1"/>
              <a:t>MicroserviceSecurityConfiguration</a:t>
            </a:r>
            <a:r>
              <a:rPr lang="en-US" dirty="0"/>
              <a:t> class.</a:t>
            </a:r>
          </a:p>
          <a:p>
            <a:pPr marL="360000" indent="0">
              <a:lnSpc>
                <a:spcPct val="120000"/>
              </a:lnSpc>
              <a:spcBef>
                <a:spcPts val="1200"/>
              </a:spcBef>
              <a:buNone/>
            </a:pPr>
            <a:r>
              <a:rPr lang="en-US" dirty="0"/>
              <a:t>If there are several instances of the same service running, the gateway will get those instances from the </a:t>
            </a:r>
            <a:r>
              <a:rPr lang="en-US" dirty="0" err="1"/>
              <a:t>JHipster</a:t>
            </a:r>
            <a:r>
              <a:rPr lang="en-US" dirty="0"/>
              <a:t> Registry, and will:</a:t>
            </a:r>
          </a:p>
          <a:p>
            <a:pPr marL="360000" indent="0">
              <a:lnSpc>
                <a:spcPct val="120000"/>
              </a:lnSpc>
              <a:spcBef>
                <a:spcPts val="1200"/>
              </a:spcBef>
              <a:buNone/>
            </a:pPr>
            <a:r>
              <a:rPr lang="en-US" dirty="0"/>
              <a:t>Load balance HTTP requests using Netflix Ribbon.</a:t>
            </a:r>
          </a:p>
          <a:p>
            <a:pPr marL="360000" indent="0">
              <a:lnSpc>
                <a:spcPct val="120000"/>
              </a:lnSpc>
              <a:spcBef>
                <a:spcPts val="1200"/>
              </a:spcBef>
              <a:buNone/>
            </a:pPr>
            <a:r>
              <a:rPr lang="en-US" dirty="0"/>
              <a:t>Provide a circuit breaker using Netflix </a:t>
            </a:r>
            <a:r>
              <a:rPr lang="en-US" dirty="0" err="1"/>
              <a:t>Hystrix</a:t>
            </a:r>
            <a:r>
              <a:rPr lang="en-US" dirty="0"/>
              <a:t>, so that not available instances are quickly and safely removed.</a:t>
            </a:r>
          </a:p>
          <a:p>
            <a:pPr marL="360000" indent="0">
              <a:lnSpc>
                <a:spcPct val="120000"/>
              </a:lnSpc>
              <a:spcBef>
                <a:spcPts val="1200"/>
              </a:spcBef>
              <a:buNone/>
            </a:pPr>
            <a:r>
              <a:rPr lang="en-US" dirty="0"/>
              <a:t>Each gateway has a specific “admin &gt; gateway” menu, where opened HTTP routes and microservices instances can be monitored.</a:t>
            </a:r>
            <a:endParaRPr lang="ru-RU" dirty="0"/>
          </a:p>
        </p:txBody>
      </p:sp>
      <p:sp>
        <p:nvSpPr>
          <p:cNvPr id="3" name="Заголовок 2">
            <a:extLst>
              <a:ext uri="{FF2B5EF4-FFF2-40B4-BE49-F238E27FC236}">
                <a16:creationId xmlns:a16="http://schemas.microsoft.com/office/drawing/2014/main" id="{3D760F21-83FD-4BE3-842B-93305D2C026F}"/>
              </a:ext>
            </a:extLst>
          </p:cNvPr>
          <p:cNvSpPr>
            <a:spLocks noGrp="1"/>
          </p:cNvSpPr>
          <p:nvPr>
            <p:ph type="title"/>
          </p:nvPr>
        </p:nvSpPr>
        <p:spPr/>
        <p:txBody>
          <a:bodyPr/>
          <a:lstStyle/>
          <a:p>
            <a:endParaRPr lang="ru-RU" dirty="0"/>
          </a:p>
        </p:txBody>
      </p:sp>
    </p:spTree>
    <p:extLst>
      <p:ext uri="{BB962C8B-B14F-4D97-AF65-F5344CB8AC3E}">
        <p14:creationId xmlns:p14="http://schemas.microsoft.com/office/powerpoint/2010/main" val="193373675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ABF4066E-8D37-4409-B941-BF59859DC9DE}"/>
              </a:ext>
            </a:extLst>
          </p:cNvPr>
          <p:cNvSpPr>
            <a:spLocks noGrp="1"/>
          </p:cNvSpPr>
          <p:nvPr>
            <p:ph type="title"/>
          </p:nvPr>
        </p:nvSpPr>
        <p:spPr/>
        <p:txBody>
          <a:bodyPr/>
          <a:lstStyle/>
          <a:p>
            <a:r>
              <a:rPr lang="en-US" dirty="0"/>
              <a:t>Security</a:t>
            </a:r>
            <a:endParaRPr lang="ru-RU" dirty="0"/>
          </a:p>
        </p:txBody>
      </p:sp>
      <p:sp>
        <p:nvSpPr>
          <p:cNvPr id="5" name="Текст 4">
            <a:extLst>
              <a:ext uri="{FF2B5EF4-FFF2-40B4-BE49-F238E27FC236}">
                <a16:creationId xmlns:a16="http://schemas.microsoft.com/office/drawing/2014/main" id="{FE43F2AA-483C-41E2-A3B1-44256175A028}"/>
              </a:ext>
            </a:extLst>
          </p:cNvPr>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85792621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D78288A2-4279-4C83-905A-83F73A6F9B54}"/>
              </a:ext>
            </a:extLst>
          </p:cNvPr>
          <p:cNvSpPr>
            <a:spLocks noGrp="1"/>
          </p:cNvSpPr>
          <p:nvPr>
            <p:ph idx="1"/>
          </p:nvPr>
        </p:nvSpPr>
        <p:spPr/>
        <p:txBody>
          <a:bodyPr>
            <a:normAutofit fontScale="62500" lnSpcReduction="20000"/>
          </a:bodyPr>
          <a:lstStyle/>
          <a:p>
            <a:r>
              <a:rPr lang="en-US" dirty="0"/>
              <a:t>Tokens are generated by the gateway, and sent to the underlying microservices: as they share a common secret key, microservices are able to validate the token, and authenticate users using that token.</a:t>
            </a:r>
          </a:p>
          <a:p>
            <a:endParaRPr lang="en-US" dirty="0"/>
          </a:p>
          <a:p>
            <a:r>
              <a:rPr lang="en-US" dirty="0"/>
              <a:t>Those tokens are self-sufficient: they have both authentication and authorization information, so microservices do not need to query a database or an external system. This is important in order to ensure a scalable architecture.</a:t>
            </a:r>
          </a:p>
          <a:p>
            <a:endParaRPr lang="en-US" dirty="0"/>
          </a:p>
          <a:p>
            <a:r>
              <a:rPr lang="en-US" dirty="0"/>
              <a:t>For security to work, a JWT secret token must be shared between all applications.</a:t>
            </a:r>
          </a:p>
          <a:p>
            <a:endParaRPr lang="en-US" dirty="0"/>
          </a:p>
          <a:p>
            <a:r>
              <a:rPr lang="en-US" dirty="0"/>
              <a:t>For each application the default token is unique, and generated by </a:t>
            </a:r>
            <a:r>
              <a:rPr lang="en-US" dirty="0" err="1"/>
              <a:t>JHipster</a:t>
            </a:r>
            <a:r>
              <a:rPr lang="en-US" dirty="0"/>
              <a:t>. It is stored in the .</a:t>
            </a:r>
            <a:r>
              <a:rPr lang="en-US" dirty="0" err="1"/>
              <a:t>yo-rc.json</a:t>
            </a:r>
            <a:r>
              <a:rPr lang="en-US" dirty="0"/>
              <a:t> file.</a:t>
            </a:r>
          </a:p>
          <a:p>
            <a:r>
              <a:rPr lang="en-US" dirty="0"/>
              <a:t>Tokens are configured with the </a:t>
            </a:r>
            <a:r>
              <a:rPr lang="en-US" dirty="0" err="1"/>
              <a:t>jhipster.security.authentication.jwt.secret</a:t>
            </a:r>
            <a:r>
              <a:rPr lang="en-US" dirty="0"/>
              <a:t> key in the </a:t>
            </a:r>
            <a:r>
              <a:rPr lang="en-US" dirty="0" err="1"/>
              <a:t>src</a:t>
            </a:r>
            <a:r>
              <a:rPr lang="en-US" dirty="0"/>
              <a:t>/main/resources/config/</a:t>
            </a:r>
            <a:r>
              <a:rPr lang="en-US" dirty="0" err="1"/>
              <a:t>application.yml</a:t>
            </a:r>
            <a:r>
              <a:rPr lang="en-US" dirty="0"/>
              <a:t> file.</a:t>
            </a:r>
          </a:p>
          <a:p>
            <a:r>
              <a:rPr lang="en-US" dirty="0"/>
              <a:t>To share this key between all your applications, copy the key from your gateway to all the microservices, or share it using the </a:t>
            </a:r>
            <a:r>
              <a:rPr lang="en-US" dirty="0" err="1"/>
              <a:t>JHipster</a:t>
            </a:r>
            <a:r>
              <a:rPr lang="en-US" dirty="0"/>
              <a:t> Registry’s Spring Config Server or </a:t>
            </a:r>
            <a:r>
              <a:rPr lang="en-US" dirty="0" err="1"/>
              <a:t>JHipster’s</a:t>
            </a:r>
            <a:r>
              <a:rPr lang="en-US" dirty="0"/>
              <a:t> specific configuration of the Consul K/V store. This is one of the main reasons why people use those central configuration servers.</a:t>
            </a:r>
          </a:p>
          <a:p>
            <a:r>
              <a:rPr lang="en-US" dirty="0"/>
              <a:t>A good practice is to have a different key in development and production.</a:t>
            </a:r>
            <a:endParaRPr lang="ru-RU" dirty="0"/>
          </a:p>
        </p:txBody>
      </p:sp>
      <p:sp>
        <p:nvSpPr>
          <p:cNvPr id="3" name="Заголовок 2">
            <a:extLst>
              <a:ext uri="{FF2B5EF4-FFF2-40B4-BE49-F238E27FC236}">
                <a16:creationId xmlns:a16="http://schemas.microsoft.com/office/drawing/2014/main" id="{48FB08A0-FE4C-4181-906D-095A06F8230F}"/>
              </a:ext>
            </a:extLst>
          </p:cNvPr>
          <p:cNvSpPr>
            <a:spLocks noGrp="1"/>
          </p:cNvSpPr>
          <p:nvPr>
            <p:ph type="title"/>
          </p:nvPr>
        </p:nvSpPr>
        <p:spPr/>
        <p:txBody>
          <a:bodyPr>
            <a:normAutofit fontScale="90000"/>
          </a:bodyPr>
          <a:lstStyle/>
          <a:p>
            <a:r>
              <a:rPr lang="en-US" dirty="0"/>
              <a:t>JWT (JSON Web Token)</a:t>
            </a:r>
            <a:br>
              <a:rPr lang="en-US" dirty="0"/>
            </a:br>
            <a:endParaRPr lang="ru-RU" dirty="0"/>
          </a:p>
        </p:txBody>
      </p:sp>
    </p:spTree>
    <p:extLst>
      <p:ext uri="{BB962C8B-B14F-4D97-AF65-F5344CB8AC3E}">
        <p14:creationId xmlns:p14="http://schemas.microsoft.com/office/powerpoint/2010/main" val="144691995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7B518029-7BED-4F2F-8047-9D942B09950A}"/>
              </a:ext>
            </a:extLst>
          </p:cNvPr>
          <p:cNvSpPr>
            <a:spLocks noGrp="1"/>
          </p:cNvSpPr>
          <p:nvPr>
            <p:ph idx="1"/>
          </p:nvPr>
        </p:nvSpPr>
        <p:spPr/>
        <p:txBody>
          <a:bodyPr>
            <a:normAutofit fontScale="55000" lnSpcReduction="20000"/>
          </a:bodyPr>
          <a:lstStyle/>
          <a:p>
            <a:r>
              <a:rPr lang="en-US" dirty="0"/>
              <a:t>When selecting this option, you will use </a:t>
            </a:r>
            <a:r>
              <a:rPr lang="en-US" dirty="0" err="1"/>
              <a:t>Keycloak</a:t>
            </a:r>
            <a:r>
              <a:rPr lang="en-US" dirty="0"/>
              <a:t> by default, and you will probably want to run your complete microservice architecture using Docker Compose: be sure to read our Docker Compose documentation, and configure correctly your /</a:t>
            </a:r>
            <a:r>
              <a:rPr lang="en-US" dirty="0" err="1"/>
              <a:t>etc</a:t>
            </a:r>
            <a:r>
              <a:rPr lang="en-US" dirty="0"/>
              <a:t>/hosts for </a:t>
            </a:r>
            <a:r>
              <a:rPr lang="en-US" dirty="0" err="1"/>
              <a:t>Keycloak</a:t>
            </a:r>
            <a:r>
              <a:rPr lang="en-US" dirty="0"/>
              <a:t>.</a:t>
            </a:r>
          </a:p>
          <a:p>
            <a:endParaRPr lang="en-US" dirty="0"/>
          </a:p>
          <a:p>
            <a:r>
              <a:rPr lang="en-US" dirty="0"/>
              <a:t>When using OpenID Connect, the </a:t>
            </a:r>
            <a:r>
              <a:rPr lang="en-US" dirty="0" err="1"/>
              <a:t>JHipster</a:t>
            </a:r>
            <a:r>
              <a:rPr lang="en-US" dirty="0"/>
              <a:t> gateway will send OAuth2 tokens to microservices, which will accept those tokens as they are also connected to </a:t>
            </a:r>
            <a:r>
              <a:rPr lang="en-US" dirty="0" err="1"/>
              <a:t>Keycloak</a:t>
            </a:r>
            <a:r>
              <a:rPr lang="en-US" dirty="0"/>
              <a:t>.</a:t>
            </a:r>
          </a:p>
          <a:p>
            <a:endParaRPr lang="en-US" dirty="0"/>
          </a:p>
          <a:p>
            <a:r>
              <a:rPr lang="en-US" dirty="0"/>
              <a:t>Unlike JWT, those tokens are not self-sufficient, and should be stateful, which causes following issues:</a:t>
            </a:r>
          </a:p>
          <a:p>
            <a:endParaRPr lang="en-US" dirty="0"/>
          </a:p>
          <a:p>
            <a:r>
              <a:rPr lang="en-US" dirty="0"/>
              <a:t>A performance issue in microservices: as it is very common to look for the current user’s security information (otherwise we wouldn’t be using any security option from the beginning), each microservice will call the OpenID Connect server to get that data. So in a normal setup, those calls will be made by each microservice, each time they get a request, and this will quickly cause a performance issue.</a:t>
            </a:r>
          </a:p>
          <a:p>
            <a:r>
              <a:rPr lang="en-US" dirty="0"/>
              <a:t>If you have selected a caching option (here is the “Using a cache” documentation) when generating your </a:t>
            </a:r>
            <a:r>
              <a:rPr lang="en-US" dirty="0" err="1"/>
              <a:t>JHipster</a:t>
            </a:r>
            <a:r>
              <a:rPr lang="en-US" dirty="0"/>
              <a:t> microservice, a specific </a:t>
            </a:r>
            <a:r>
              <a:rPr lang="en-US" dirty="0" err="1"/>
              <a:t>CachedUserInfoTokenServices</a:t>
            </a:r>
            <a:r>
              <a:rPr lang="en-US" dirty="0"/>
              <a:t> Spring Bean will be generated, which will cache those calls. When properly tuned, this will remove the performance issue.</a:t>
            </a:r>
          </a:p>
          <a:p>
            <a:r>
              <a:rPr lang="en-US" dirty="0"/>
              <a:t>If you want more information on this “user info” request, it is configured using the standard Spring Boot configuration key security.oauth2.resource.userInfoUri in your </a:t>
            </a:r>
            <a:r>
              <a:rPr lang="en-US" dirty="0" err="1"/>
              <a:t>src</a:t>
            </a:r>
            <a:r>
              <a:rPr lang="en-US" dirty="0"/>
              <a:t>/main/resources/</a:t>
            </a:r>
            <a:r>
              <a:rPr lang="en-US" dirty="0" err="1"/>
              <a:t>application.yml</a:t>
            </a:r>
            <a:r>
              <a:rPr lang="en-US" dirty="0"/>
              <a:t> configuration file.</a:t>
            </a:r>
            <a:endParaRPr lang="ru-RU" dirty="0"/>
          </a:p>
        </p:txBody>
      </p:sp>
      <p:sp>
        <p:nvSpPr>
          <p:cNvPr id="3" name="Заголовок 2">
            <a:extLst>
              <a:ext uri="{FF2B5EF4-FFF2-40B4-BE49-F238E27FC236}">
                <a16:creationId xmlns:a16="http://schemas.microsoft.com/office/drawing/2014/main" id="{B66D7858-9CE5-4F2D-87F8-894896046A52}"/>
              </a:ext>
            </a:extLst>
          </p:cNvPr>
          <p:cNvSpPr>
            <a:spLocks noGrp="1"/>
          </p:cNvSpPr>
          <p:nvPr>
            <p:ph type="title"/>
          </p:nvPr>
        </p:nvSpPr>
        <p:spPr/>
        <p:txBody>
          <a:bodyPr/>
          <a:lstStyle/>
          <a:p>
            <a:r>
              <a:rPr lang="en-US" dirty="0"/>
              <a:t>OpenID Connect</a:t>
            </a:r>
            <a:endParaRPr lang="ru-RU" dirty="0"/>
          </a:p>
        </p:txBody>
      </p:sp>
    </p:spTree>
    <p:extLst>
      <p:ext uri="{BB962C8B-B14F-4D97-AF65-F5344CB8AC3E}">
        <p14:creationId xmlns:p14="http://schemas.microsoft.com/office/powerpoint/2010/main" val="232153192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8F39FADC-6145-4263-B9A7-8654129E55F7}"/>
              </a:ext>
            </a:extLst>
          </p:cNvPr>
          <p:cNvSpPr>
            <a:spLocks noGrp="1"/>
          </p:cNvSpPr>
          <p:nvPr>
            <p:ph idx="1"/>
          </p:nvPr>
        </p:nvSpPr>
        <p:spPr/>
        <p:txBody>
          <a:bodyPr>
            <a:normAutofit lnSpcReduction="10000"/>
          </a:bodyPr>
          <a:lstStyle/>
          <a:p>
            <a:pPr marL="360000" indent="-360000">
              <a:spcBef>
                <a:spcPts val="1200"/>
              </a:spcBef>
              <a:buNone/>
            </a:pPr>
            <a:r>
              <a:rPr lang="en-US" sz="2400" dirty="0" err="1">
                <a:latin typeface="+mj-lt"/>
              </a:rPr>
              <a:t>JHipster</a:t>
            </a:r>
            <a:r>
              <a:rPr lang="en-US" sz="2400" dirty="0">
                <a:latin typeface="+mj-lt"/>
              </a:rPr>
              <a:t> UAA is a user accounting and authorizing service for securing </a:t>
            </a:r>
            <a:r>
              <a:rPr lang="en-US" sz="2400" dirty="0" err="1">
                <a:latin typeface="+mj-lt"/>
              </a:rPr>
              <a:t>JHipster</a:t>
            </a:r>
            <a:r>
              <a:rPr lang="en-US" sz="2400" dirty="0">
                <a:latin typeface="+mj-lt"/>
              </a:rPr>
              <a:t> microservices using the OAuth2 authorization protocol.</a:t>
            </a:r>
          </a:p>
          <a:p>
            <a:pPr marL="360000" indent="-360000">
              <a:spcBef>
                <a:spcPts val="1200"/>
              </a:spcBef>
              <a:buNone/>
            </a:pPr>
            <a:r>
              <a:rPr lang="en-US" sz="2400" dirty="0">
                <a:latin typeface="+mj-lt"/>
              </a:rPr>
              <a:t>To distinct </a:t>
            </a:r>
            <a:r>
              <a:rPr lang="en-US" sz="2400" dirty="0" err="1">
                <a:latin typeface="+mj-lt"/>
              </a:rPr>
              <a:t>JHipster</a:t>
            </a:r>
            <a:r>
              <a:rPr lang="en-US" sz="2400" dirty="0">
                <a:latin typeface="+mj-lt"/>
              </a:rPr>
              <a:t> UAA from other “UAA”s such as </a:t>
            </a:r>
            <a:r>
              <a:rPr lang="en-US" sz="2400" dirty="0" err="1">
                <a:latin typeface="+mj-lt"/>
              </a:rPr>
              <a:t>Cloudfoundry</a:t>
            </a:r>
            <a:r>
              <a:rPr lang="en-US" sz="2400" dirty="0">
                <a:latin typeface="+mj-lt"/>
              </a:rPr>
              <a:t> UAA, </a:t>
            </a:r>
            <a:r>
              <a:rPr lang="en-US" sz="2400" dirty="0" err="1">
                <a:latin typeface="+mj-lt"/>
              </a:rPr>
              <a:t>JHipster</a:t>
            </a:r>
            <a:r>
              <a:rPr lang="en-US" sz="2400" dirty="0">
                <a:latin typeface="+mj-lt"/>
              </a:rPr>
              <a:t> UAA is a fully configured OAuth2 authorization server with the users and roles endpoints inside, wrapped into a usual </a:t>
            </a:r>
            <a:r>
              <a:rPr lang="en-US" sz="2400" dirty="0" err="1">
                <a:latin typeface="+mj-lt"/>
              </a:rPr>
              <a:t>JHipster</a:t>
            </a:r>
            <a:r>
              <a:rPr lang="en-US" sz="2400" dirty="0">
                <a:latin typeface="+mj-lt"/>
              </a:rPr>
              <a:t> application. </a:t>
            </a:r>
          </a:p>
          <a:p>
            <a:pPr marL="360000" indent="-360000">
              <a:spcBef>
                <a:spcPts val="1200"/>
              </a:spcBef>
              <a:buNone/>
            </a:pPr>
            <a:r>
              <a:rPr lang="en-US" sz="2400" dirty="0">
                <a:latin typeface="+mj-lt"/>
              </a:rPr>
              <a:t>This allows the developer to deeply configure every aspect of the user domain, without restricting on policies by other ready-to-use UAAs.</a:t>
            </a:r>
          </a:p>
          <a:p>
            <a:endParaRPr lang="ru-RU" dirty="0"/>
          </a:p>
        </p:txBody>
      </p:sp>
      <p:sp>
        <p:nvSpPr>
          <p:cNvPr id="3" name="Заголовок 2">
            <a:extLst>
              <a:ext uri="{FF2B5EF4-FFF2-40B4-BE49-F238E27FC236}">
                <a16:creationId xmlns:a16="http://schemas.microsoft.com/office/drawing/2014/main" id="{011C2D41-B170-4314-81E0-610AE4A097E6}"/>
              </a:ext>
            </a:extLst>
          </p:cNvPr>
          <p:cNvSpPr>
            <a:spLocks noGrp="1"/>
          </p:cNvSpPr>
          <p:nvPr>
            <p:ph type="title"/>
          </p:nvPr>
        </p:nvSpPr>
        <p:spPr/>
        <p:txBody>
          <a:bodyPr>
            <a:normAutofit/>
          </a:bodyPr>
          <a:lstStyle/>
          <a:p>
            <a:r>
              <a:rPr lang="en-US" dirty="0" err="1"/>
              <a:t>JHipster</a:t>
            </a:r>
            <a:r>
              <a:rPr lang="en-US" dirty="0"/>
              <a:t> UAA</a:t>
            </a:r>
            <a:endParaRPr lang="ru-RU" dirty="0"/>
          </a:p>
        </p:txBody>
      </p:sp>
    </p:spTree>
    <p:extLst>
      <p:ext uri="{BB962C8B-B14F-4D97-AF65-F5344CB8AC3E}">
        <p14:creationId xmlns:p14="http://schemas.microsoft.com/office/powerpoint/2010/main" val="357835139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687BBF4C-B1A7-4419-AA06-D50D0D4DA625}"/>
              </a:ext>
            </a:extLst>
          </p:cNvPr>
          <p:cNvSpPr>
            <a:spLocks noGrp="1"/>
          </p:cNvSpPr>
          <p:nvPr>
            <p:ph idx="1"/>
          </p:nvPr>
        </p:nvSpPr>
        <p:spPr/>
        <p:txBody>
          <a:bodyPr/>
          <a:lstStyle/>
          <a:p>
            <a:r>
              <a:rPr lang="en-US" dirty="0"/>
              <a:t>https://www.jhipster.tech/creating-an-app/</a:t>
            </a:r>
            <a:endParaRPr lang="ru-RU" dirty="0"/>
          </a:p>
        </p:txBody>
      </p:sp>
      <p:sp>
        <p:nvSpPr>
          <p:cNvPr id="3" name="Заголовок 2">
            <a:extLst>
              <a:ext uri="{FF2B5EF4-FFF2-40B4-BE49-F238E27FC236}">
                <a16:creationId xmlns:a16="http://schemas.microsoft.com/office/drawing/2014/main" id="{55F2B420-FFCB-4D9C-B354-C8BC214A34ED}"/>
              </a:ext>
            </a:extLst>
          </p:cNvPr>
          <p:cNvSpPr>
            <a:spLocks noGrp="1"/>
          </p:cNvSpPr>
          <p:nvPr>
            <p:ph type="title"/>
          </p:nvPr>
        </p:nvSpPr>
        <p:spPr/>
        <p:txBody>
          <a:bodyPr/>
          <a:lstStyle/>
          <a:p>
            <a:endParaRPr lang="ru-RU"/>
          </a:p>
        </p:txBody>
      </p:sp>
    </p:spTree>
    <p:extLst>
      <p:ext uri="{BB962C8B-B14F-4D97-AF65-F5344CB8AC3E}">
        <p14:creationId xmlns:p14="http://schemas.microsoft.com/office/powerpoint/2010/main" val="293186721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B99D19-C4E9-4A04-A6D6-0DC45F8428FD}"/>
              </a:ext>
            </a:extLst>
          </p:cNvPr>
          <p:cNvSpPr>
            <a:spLocks noGrp="1"/>
          </p:cNvSpPr>
          <p:nvPr>
            <p:ph type="title"/>
          </p:nvPr>
        </p:nvSpPr>
        <p:spPr/>
        <p:txBody>
          <a:bodyPr/>
          <a:lstStyle/>
          <a:p>
            <a:r>
              <a:rPr lang="en-US" dirty="0"/>
              <a:t>CI/CD</a:t>
            </a:r>
            <a:endParaRPr lang="ru-RU" dirty="0"/>
          </a:p>
        </p:txBody>
      </p:sp>
      <p:sp>
        <p:nvSpPr>
          <p:cNvPr id="5" name="Текст 4">
            <a:extLst>
              <a:ext uri="{FF2B5EF4-FFF2-40B4-BE49-F238E27FC236}">
                <a16:creationId xmlns:a16="http://schemas.microsoft.com/office/drawing/2014/main" id="{DBFFED4D-C934-491D-BB35-FAF2D60B9637}"/>
              </a:ext>
            </a:extLst>
          </p:cNvPr>
          <p:cNvSpPr>
            <a:spLocks noGrp="1"/>
          </p:cNvSpPr>
          <p:nvPr>
            <p:ph type="body" idx="1"/>
          </p:nvPr>
        </p:nvSpPr>
        <p:spPr/>
        <p:txBody>
          <a:bodyPr/>
          <a:lstStyle/>
          <a:p>
            <a:endParaRPr lang="ru-RU"/>
          </a:p>
        </p:txBody>
      </p:sp>
      <p:pic>
        <p:nvPicPr>
          <p:cNvPr id="7" name="Picture 2" descr="7 Tips for Rock-Solid Serverless CICD | Lumigo">
            <a:extLst>
              <a:ext uri="{FF2B5EF4-FFF2-40B4-BE49-F238E27FC236}">
                <a16:creationId xmlns:a16="http://schemas.microsoft.com/office/drawing/2014/main" id="{655519F5-2B19-4775-B0EA-ADC3B20DC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412776"/>
            <a:ext cx="6192688" cy="3096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359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377E018B-EA60-4DFF-B6D6-2CC6122BF12F}"/>
              </a:ext>
            </a:extLst>
          </p:cNvPr>
          <p:cNvSpPr>
            <a:spLocks noGrp="1"/>
          </p:cNvSpPr>
          <p:nvPr>
            <p:ph idx="1"/>
          </p:nvPr>
        </p:nvSpPr>
        <p:spPr/>
        <p:txBody>
          <a:bodyPr>
            <a:normAutofit fontScale="85000" lnSpcReduction="10000"/>
          </a:bodyPr>
          <a:lstStyle/>
          <a:p>
            <a:r>
              <a:rPr lang="en-US" sz="2600" dirty="0">
                <a:latin typeface="+mj-lt"/>
              </a:rPr>
              <a:t>Continuous Integration (CI) is a development practice that requires developers to integrate code into a shared repository several times a day. Each check-in is then verified by an automated build, allowing teams to detect problems early. By integrating regularly, you can detect errors quickly, and locate them more easily.</a:t>
            </a:r>
          </a:p>
          <a:p>
            <a:endParaRPr lang="en-US" sz="2600" dirty="0">
              <a:latin typeface="+mj-lt"/>
            </a:endParaRPr>
          </a:p>
          <a:p>
            <a:r>
              <a:rPr lang="en-US" sz="2600" dirty="0">
                <a:latin typeface="+mj-lt"/>
              </a:rPr>
              <a:t>With CI, a developer practices integrating the code changes continuously with the rest of the team. The integration happens after a “git push,” usually to a master branch—more on this later. Then, in a dedicated server, an automated process builds the application and runs a set of tests to confirm that the newest code integrates with what’s currently in the master branch.</a:t>
            </a:r>
          </a:p>
          <a:p>
            <a:endParaRPr lang="ru-RU" dirty="0"/>
          </a:p>
        </p:txBody>
      </p:sp>
      <p:sp>
        <p:nvSpPr>
          <p:cNvPr id="7" name="Прямоугольник 6">
            <a:extLst>
              <a:ext uri="{FF2B5EF4-FFF2-40B4-BE49-F238E27FC236}">
                <a16:creationId xmlns:a16="http://schemas.microsoft.com/office/drawing/2014/main" id="{FAF958AB-7C9D-4133-AC2B-40DE1B4894E4}"/>
              </a:ext>
            </a:extLst>
          </p:cNvPr>
          <p:cNvSpPr/>
          <p:nvPr/>
        </p:nvSpPr>
        <p:spPr>
          <a:xfrm>
            <a:off x="2555776" y="506560"/>
            <a:ext cx="3240360" cy="707886"/>
          </a:xfrm>
          <a:prstGeom prst="rect">
            <a:avLst/>
          </a:prstGeom>
        </p:spPr>
        <p:txBody>
          <a:bodyPr wrap="square">
            <a:spAutoFit/>
          </a:bodyPr>
          <a:lstStyle/>
          <a:p>
            <a:r>
              <a:rPr lang="ru-RU" sz="4000" spc="-110" dirty="0">
                <a:solidFill>
                  <a:schemeClr val="accent1">
                    <a:lumMod val="50000"/>
                  </a:schemeClr>
                </a:solidFill>
              </a:rPr>
              <a:t>CI</a:t>
            </a:r>
          </a:p>
        </p:txBody>
      </p:sp>
    </p:spTree>
    <p:extLst>
      <p:ext uri="{BB962C8B-B14F-4D97-AF65-F5344CB8AC3E}">
        <p14:creationId xmlns:p14="http://schemas.microsoft.com/office/powerpoint/2010/main" val="15785673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C2322D69-1069-46E4-BC5E-D71EECEED8E7}"/>
              </a:ext>
            </a:extLst>
          </p:cNvPr>
          <p:cNvSpPr>
            <a:spLocks noGrp="1"/>
          </p:cNvSpPr>
          <p:nvPr>
            <p:ph idx="1"/>
          </p:nvPr>
        </p:nvSpPr>
        <p:spPr/>
        <p:txBody>
          <a:bodyPr>
            <a:normAutofit/>
          </a:bodyPr>
          <a:lstStyle/>
          <a:p>
            <a:r>
              <a:rPr lang="en-US" sz="2400" dirty="0">
                <a:latin typeface="+mj-lt"/>
              </a:rPr>
              <a:t>Continuous delivery (CD) is a software engineering approach in which teams produce software in short cycles.</a:t>
            </a:r>
            <a:endParaRPr lang="ru-RU" sz="2400" dirty="0">
              <a:latin typeface="+mj-lt"/>
            </a:endParaRPr>
          </a:p>
          <a:p>
            <a:r>
              <a:rPr lang="en-US" sz="2400" dirty="0">
                <a:latin typeface="+mj-lt"/>
              </a:rPr>
              <a:t> It aims at building, testing, and releasing software with greater speed and frequency. </a:t>
            </a:r>
            <a:endParaRPr lang="ru-RU" sz="2400" dirty="0">
              <a:latin typeface="+mj-lt"/>
            </a:endParaRPr>
          </a:p>
          <a:p>
            <a:r>
              <a:rPr lang="en-US" sz="2400" dirty="0">
                <a:latin typeface="+mj-lt"/>
              </a:rPr>
              <a:t>The approach helps reduce the cost, time, and risk of delivering changes by allowing for more incremental updates to applications in production. </a:t>
            </a:r>
            <a:endParaRPr lang="ru-RU" sz="2400" dirty="0">
              <a:latin typeface="+mj-lt"/>
            </a:endParaRPr>
          </a:p>
          <a:p>
            <a:r>
              <a:rPr lang="en-US" sz="2400" dirty="0">
                <a:latin typeface="+mj-lt"/>
              </a:rPr>
              <a:t>A straightforward and repeatable deployment process is important for continuous delivery.</a:t>
            </a:r>
            <a:endParaRPr lang="ru-RU" sz="2400" dirty="0">
              <a:latin typeface="+mj-lt"/>
            </a:endParaRPr>
          </a:p>
        </p:txBody>
      </p:sp>
      <p:sp>
        <p:nvSpPr>
          <p:cNvPr id="4" name="Прямоугольник 3">
            <a:extLst>
              <a:ext uri="{FF2B5EF4-FFF2-40B4-BE49-F238E27FC236}">
                <a16:creationId xmlns:a16="http://schemas.microsoft.com/office/drawing/2014/main" id="{BE586EAF-2A26-46B3-BF03-8484A2C332EB}"/>
              </a:ext>
            </a:extLst>
          </p:cNvPr>
          <p:cNvSpPr/>
          <p:nvPr/>
        </p:nvSpPr>
        <p:spPr>
          <a:xfrm>
            <a:off x="2555776" y="506560"/>
            <a:ext cx="3240360" cy="707886"/>
          </a:xfrm>
          <a:prstGeom prst="rect">
            <a:avLst/>
          </a:prstGeom>
        </p:spPr>
        <p:txBody>
          <a:bodyPr wrap="square">
            <a:spAutoFit/>
          </a:bodyPr>
          <a:lstStyle/>
          <a:p>
            <a:r>
              <a:rPr lang="ru-RU" sz="4000" spc="-110" dirty="0">
                <a:solidFill>
                  <a:schemeClr val="accent1">
                    <a:lumMod val="50000"/>
                  </a:schemeClr>
                </a:solidFill>
              </a:rPr>
              <a:t>C</a:t>
            </a:r>
            <a:r>
              <a:rPr lang="en-US" sz="4000" spc="-110" dirty="0">
                <a:solidFill>
                  <a:schemeClr val="accent1">
                    <a:lumMod val="50000"/>
                  </a:schemeClr>
                </a:solidFill>
              </a:rPr>
              <a:t>D</a:t>
            </a:r>
            <a:endParaRPr lang="ru-RU" sz="4000" spc="-110" dirty="0">
              <a:solidFill>
                <a:schemeClr val="accent1">
                  <a:lumMod val="50000"/>
                </a:schemeClr>
              </a:solidFill>
            </a:endParaRPr>
          </a:p>
        </p:txBody>
      </p:sp>
    </p:spTree>
    <p:extLst>
      <p:ext uri="{BB962C8B-B14F-4D97-AF65-F5344CB8AC3E}">
        <p14:creationId xmlns:p14="http://schemas.microsoft.com/office/powerpoint/2010/main" val="317294530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8446B117-9586-410B-8A8F-92B597C28F8C}"/>
              </a:ext>
            </a:extLst>
          </p:cNvPr>
          <p:cNvSpPr>
            <a:spLocks noGrp="1"/>
          </p:cNvSpPr>
          <p:nvPr>
            <p:ph idx="1"/>
          </p:nvPr>
        </p:nvSpPr>
        <p:spPr/>
        <p:txBody>
          <a:bodyPr>
            <a:normAutofit fontScale="62500" lnSpcReduction="20000"/>
          </a:bodyPr>
          <a:lstStyle/>
          <a:p>
            <a:pPr marL="0" indent="0" algn="l">
              <a:buNone/>
            </a:pPr>
            <a:r>
              <a:rPr lang="en-US" sz="2900" b="1" i="0" dirty="0">
                <a:solidFill>
                  <a:srgbClr val="002060"/>
                </a:solidFill>
                <a:effectLst/>
                <a:latin typeface="+mn-lt"/>
              </a:rPr>
              <a:t>Run tests locally</a:t>
            </a:r>
          </a:p>
          <a:p>
            <a:pPr marL="360000" lvl="1" indent="-360000">
              <a:spcBef>
                <a:spcPts val="0"/>
              </a:spcBef>
              <a:spcAft>
                <a:spcPts val="1200"/>
              </a:spcAft>
              <a:buNone/>
            </a:pPr>
            <a:r>
              <a:rPr lang="en-US" sz="3100" dirty="0">
                <a:latin typeface="+mj-lt"/>
                <a:ea typeface="+mj-ea"/>
              </a:rPr>
              <a:t>CI is used in combination with automated unit tests written through the practices of test-driven development. This is done by running and passing all unit tests in the developer's local environment before committing to the mainline. This helps avoid one developer's work-in-progress breaking another developer's copy. Where necessary, partially complete features can be disabled before committing, using feature toggles for instance.</a:t>
            </a:r>
          </a:p>
          <a:p>
            <a:pPr marL="400050" lvl="1" indent="0">
              <a:buNone/>
            </a:pPr>
            <a:endParaRPr lang="en-US" sz="2900" b="0" i="0" dirty="0">
              <a:solidFill>
                <a:srgbClr val="002060"/>
              </a:solidFill>
              <a:effectLst/>
            </a:endParaRPr>
          </a:p>
          <a:p>
            <a:pPr marL="0" indent="0" algn="l">
              <a:buNone/>
            </a:pPr>
            <a:r>
              <a:rPr lang="en-US" sz="2900" b="1" i="0" dirty="0">
                <a:solidFill>
                  <a:srgbClr val="002060"/>
                </a:solidFill>
                <a:effectLst/>
                <a:latin typeface="+mn-lt"/>
              </a:rPr>
              <a:t>Compile code in CI</a:t>
            </a:r>
          </a:p>
          <a:p>
            <a:r>
              <a:rPr lang="en-US" sz="3400" dirty="0">
                <a:latin typeface="+mj-lt"/>
              </a:rPr>
              <a:t>A build server compiles the code periodically or even after every commit and reports the results to the developers. The use of build servers had been introduced outside the XP (extreme programming) community and many </a:t>
            </a:r>
            <a:r>
              <a:rPr lang="en-US" sz="3400" dirty="0" err="1">
                <a:latin typeface="+mj-lt"/>
              </a:rPr>
              <a:t>organisations</a:t>
            </a:r>
            <a:r>
              <a:rPr lang="en-US" sz="3400" dirty="0">
                <a:latin typeface="+mj-lt"/>
              </a:rPr>
              <a:t> have adopted CI without adopting all of XP.</a:t>
            </a:r>
          </a:p>
          <a:p>
            <a:endParaRPr lang="ru-RU" dirty="0"/>
          </a:p>
        </p:txBody>
      </p:sp>
    </p:spTree>
    <p:extLst>
      <p:ext uri="{BB962C8B-B14F-4D97-AF65-F5344CB8AC3E}">
        <p14:creationId xmlns:p14="http://schemas.microsoft.com/office/powerpoint/2010/main" val="3850693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661A11AF-D57B-45AA-9598-18EEA116A1EF}"/>
              </a:ext>
            </a:extLst>
          </p:cNvPr>
          <p:cNvSpPr>
            <a:spLocks noGrp="1"/>
          </p:cNvSpPr>
          <p:nvPr>
            <p:ph idx="1"/>
          </p:nvPr>
        </p:nvSpPr>
        <p:spPr>
          <a:xfrm>
            <a:off x="1285852" y="1643050"/>
            <a:ext cx="7572428" cy="4810286"/>
          </a:xfrm>
        </p:spPr>
        <p:txBody>
          <a:bodyPr>
            <a:normAutofit/>
          </a:bodyPr>
          <a:lstStyle/>
          <a:p>
            <a:r>
              <a:rPr lang="en-US" dirty="0"/>
              <a:t>Node.js includes three types of modules:</a:t>
            </a:r>
          </a:p>
          <a:p>
            <a:pPr>
              <a:buFont typeface="Wingdings" panose="05000000000000000000" pitchFamily="2" charset="2"/>
              <a:buChar char="§"/>
            </a:pPr>
            <a:r>
              <a:rPr lang="en-US" dirty="0"/>
              <a:t>Core Modules</a:t>
            </a:r>
          </a:p>
          <a:p>
            <a:pPr marL="0" indent="0"/>
            <a:r>
              <a:rPr lang="en-US" b="1" dirty="0"/>
              <a:t>var module = require('</a:t>
            </a:r>
            <a:r>
              <a:rPr lang="en-US" b="1" dirty="0" err="1"/>
              <a:t>module_name</a:t>
            </a:r>
            <a:r>
              <a:rPr lang="en-US" b="1" dirty="0"/>
              <a:t>’);</a:t>
            </a:r>
          </a:p>
          <a:p>
            <a:pPr>
              <a:buFont typeface="Wingdings" panose="05000000000000000000" pitchFamily="2" charset="2"/>
              <a:buChar char="§"/>
            </a:pPr>
            <a:r>
              <a:rPr lang="en-US" dirty="0"/>
              <a:t>Local Modules</a:t>
            </a:r>
          </a:p>
          <a:p>
            <a:r>
              <a:rPr lang="en-US" b="1" dirty="0"/>
              <a:t>var </a:t>
            </a:r>
            <a:r>
              <a:rPr lang="en-US" b="1" dirty="0" err="1"/>
              <a:t>myLogModule</a:t>
            </a:r>
            <a:r>
              <a:rPr lang="en-US" b="1" dirty="0"/>
              <a:t> = require('./Log.js');</a:t>
            </a:r>
          </a:p>
          <a:p>
            <a:r>
              <a:rPr lang="en-US" dirty="0"/>
              <a:t>Local modules are modules created locally in your Node.js application. These modules include different functionalities of your application in separate files and folders.</a:t>
            </a:r>
          </a:p>
          <a:p>
            <a:r>
              <a:rPr lang="en-US" b="1" dirty="0" err="1"/>
              <a:t>module.exports</a:t>
            </a:r>
            <a:r>
              <a:rPr lang="en-US" b="1" dirty="0"/>
              <a:t> = log</a:t>
            </a:r>
          </a:p>
          <a:p>
            <a:pPr>
              <a:buFont typeface="Wingdings" panose="05000000000000000000" pitchFamily="2" charset="2"/>
              <a:buChar char="§"/>
            </a:pPr>
            <a:r>
              <a:rPr lang="en-US" dirty="0"/>
              <a:t>Third Party Modules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ru-RU" dirty="0"/>
          </a:p>
        </p:txBody>
      </p:sp>
      <p:sp>
        <p:nvSpPr>
          <p:cNvPr id="3" name="Заголовок 2">
            <a:extLst>
              <a:ext uri="{FF2B5EF4-FFF2-40B4-BE49-F238E27FC236}">
                <a16:creationId xmlns:a16="http://schemas.microsoft.com/office/drawing/2014/main" id="{AD03D548-36C9-411A-B159-E618D0F4A6C8}"/>
              </a:ext>
            </a:extLst>
          </p:cNvPr>
          <p:cNvSpPr>
            <a:spLocks noGrp="1"/>
          </p:cNvSpPr>
          <p:nvPr>
            <p:ph type="title"/>
          </p:nvPr>
        </p:nvSpPr>
        <p:spPr/>
        <p:txBody>
          <a:bodyPr/>
          <a:lstStyle/>
          <a:p>
            <a:endParaRPr lang="ru-RU"/>
          </a:p>
        </p:txBody>
      </p:sp>
    </p:spTree>
    <p:extLst>
      <p:ext uri="{BB962C8B-B14F-4D97-AF65-F5344CB8AC3E}">
        <p14:creationId xmlns:p14="http://schemas.microsoft.com/office/powerpoint/2010/main" val="75451866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9F09407B-68E3-4EBC-95F6-B17735C3C28D}"/>
              </a:ext>
            </a:extLst>
          </p:cNvPr>
          <p:cNvSpPr>
            <a:spLocks noGrp="1"/>
          </p:cNvSpPr>
          <p:nvPr>
            <p:ph idx="1"/>
          </p:nvPr>
        </p:nvSpPr>
        <p:spPr/>
        <p:txBody>
          <a:bodyPr>
            <a:normAutofit fontScale="70000" lnSpcReduction="20000"/>
          </a:bodyPr>
          <a:lstStyle/>
          <a:p>
            <a:r>
              <a:rPr lang="en-US" sz="2400" b="1" dirty="0">
                <a:solidFill>
                  <a:srgbClr val="002060"/>
                </a:solidFill>
                <a:latin typeface="+mn-lt"/>
              </a:rPr>
              <a:t>Run tests in CI</a:t>
            </a:r>
          </a:p>
          <a:p>
            <a:r>
              <a:rPr lang="en-US" sz="2400" dirty="0">
                <a:solidFill>
                  <a:srgbClr val="002060"/>
                </a:solidFill>
                <a:latin typeface="+mn-lt"/>
              </a:rPr>
              <a:t>In addition to automated unit tests, organisations using CI typically use a build server to implement </a:t>
            </a:r>
            <a:r>
              <a:rPr lang="en-US" sz="2400" i="1" dirty="0">
                <a:solidFill>
                  <a:srgbClr val="002060"/>
                </a:solidFill>
                <a:latin typeface="+mn-lt"/>
              </a:rPr>
              <a:t>continuous</a:t>
            </a:r>
            <a:r>
              <a:rPr lang="en-US" sz="2400" dirty="0">
                <a:solidFill>
                  <a:srgbClr val="002060"/>
                </a:solidFill>
                <a:latin typeface="+mn-lt"/>
              </a:rPr>
              <a:t> processes of applying quality control in general – small pieces of effort, applied frequently. In addition to running the unit and integration tests, such processes run additional static analyses, measure and profile performance, extract and format documentation from the source code and facilitate manual QA processes. On the popular Travis CI service for open-source, only 58.64% of CI jobs execute tests.</a:t>
            </a:r>
            <a:r>
              <a:rPr lang="en-US" sz="2400" baseline="30000" dirty="0">
                <a:solidFill>
                  <a:srgbClr val="002060"/>
                </a:solidFill>
                <a:latin typeface="+mn-lt"/>
              </a:rPr>
              <a:t>[7]</a:t>
            </a:r>
            <a:endParaRPr lang="en-US" sz="2400" dirty="0">
              <a:solidFill>
                <a:srgbClr val="002060"/>
              </a:solidFill>
              <a:latin typeface="+mn-lt"/>
            </a:endParaRPr>
          </a:p>
          <a:p>
            <a:r>
              <a:rPr lang="en-US" sz="2400" dirty="0">
                <a:solidFill>
                  <a:srgbClr val="002060"/>
                </a:solidFill>
                <a:latin typeface="+mn-lt"/>
              </a:rPr>
              <a:t>This continuous application of quality control aims to improve the quality of software, and to reduce the time taken to deliver it, by replacing the traditional practice of applying quality control </a:t>
            </a:r>
            <a:r>
              <a:rPr lang="en-US" sz="2400" i="1" dirty="0">
                <a:solidFill>
                  <a:srgbClr val="002060"/>
                </a:solidFill>
                <a:latin typeface="+mn-lt"/>
              </a:rPr>
              <a:t>after</a:t>
            </a:r>
            <a:r>
              <a:rPr lang="en-US" sz="2400" dirty="0">
                <a:solidFill>
                  <a:srgbClr val="002060"/>
                </a:solidFill>
                <a:latin typeface="+mn-lt"/>
              </a:rPr>
              <a:t> completing all development. This is very similar to the original idea of integrating more frequently to make integration easier, only applied to QA processes.</a:t>
            </a:r>
          </a:p>
          <a:p>
            <a:r>
              <a:rPr lang="en-US" sz="2400" b="1" dirty="0">
                <a:solidFill>
                  <a:srgbClr val="002060"/>
                </a:solidFill>
                <a:latin typeface="+mn-lt"/>
              </a:rPr>
              <a:t>Deploy an artifact from CI</a:t>
            </a:r>
          </a:p>
          <a:p>
            <a:r>
              <a:rPr lang="en-US" sz="2400" dirty="0">
                <a:solidFill>
                  <a:srgbClr val="002060"/>
                </a:solidFill>
                <a:latin typeface="+mn-lt"/>
              </a:rPr>
              <a:t>Now, CI is often intertwined with continuous delivery or continuous deployment in what is called CI/CD pipeline. "Continuous delivery" makes sure the software checked in on the mainline is always in a state that can be deployed to users and "continuous deployment" makes the deployment process fully automated.</a:t>
            </a:r>
          </a:p>
          <a:p>
            <a:endParaRPr lang="ru-RU" sz="2400" dirty="0">
              <a:latin typeface="+mj-lt"/>
            </a:endParaRPr>
          </a:p>
        </p:txBody>
      </p:sp>
      <p:sp>
        <p:nvSpPr>
          <p:cNvPr id="3" name="Заголовок 2">
            <a:extLst>
              <a:ext uri="{FF2B5EF4-FFF2-40B4-BE49-F238E27FC236}">
                <a16:creationId xmlns:a16="http://schemas.microsoft.com/office/drawing/2014/main" id="{8BA7B38A-2393-45FD-9DF2-B9A53D413AD6}"/>
              </a:ext>
            </a:extLst>
          </p:cNvPr>
          <p:cNvSpPr>
            <a:spLocks noGrp="1"/>
          </p:cNvSpPr>
          <p:nvPr>
            <p:ph type="title"/>
          </p:nvPr>
        </p:nvSpPr>
        <p:spPr/>
        <p:txBody>
          <a:bodyPr/>
          <a:lstStyle/>
          <a:p>
            <a:endParaRPr lang="ru-RU"/>
          </a:p>
        </p:txBody>
      </p:sp>
    </p:spTree>
    <p:extLst>
      <p:ext uri="{BB962C8B-B14F-4D97-AF65-F5344CB8AC3E}">
        <p14:creationId xmlns:p14="http://schemas.microsoft.com/office/powerpoint/2010/main" val="307268704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BCEAACF-12B8-4CE2-A718-FB28371E82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100" y="1628800"/>
            <a:ext cx="6271800" cy="4495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32248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D27C3516-2DB9-4278-9E54-F190B8E2925A}"/>
              </a:ext>
            </a:extLst>
          </p:cNvPr>
          <p:cNvSpPr>
            <a:spLocks noGrp="1"/>
          </p:cNvSpPr>
          <p:nvPr>
            <p:ph idx="1"/>
          </p:nvPr>
        </p:nvSpPr>
        <p:spPr/>
        <p:txBody>
          <a:bodyPr/>
          <a:lstStyle/>
          <a:p>
            <a:r>
              <a:rPr lang="en-US" dirty="0"/>
              <a:t>CI using </a:t>
            </a:r>
            <a:r>
              <a:rPr lang="en-US" b="1" dirty="0"/>
              <a:t>GitHub Actions </a:t>
            </a:r>
            <a:r>
              <a:rPr lang="en-US" dirty="0"/>
              <a:t>offers</a:t>
            </a:r>
            <a:r>
              <a:rPr lang="en-US" b="1" dirty="0"/>
              <a:t> </a:t>
            </a:r>
            <a:r>
              <a:rPr lang="en-US" dirty="0"/>
              <a:t>workflows that can build the code in your repository and run your tests. Workflows can run on GitHub-hosted virtual machines, or on machines that you host yourself.</a:t>
            </a:r>
          </a:p>
          <a:p>
            <a:r>
              <a:rPr lang="en-US" dirty="0"/>
              <a:t>You can configure your CI workflow to run when a GitHub event occurs (for example, when new code is pushed to your repository), on a set schedule, or when an external event occurs using the repository dispatch webhook.</a:t>
            </a:r>
            <a:endParaRPr lang="ru-RU" dirty="0"/>
          </a:p>
        </p:txBody>
      </p:sp>
      <p:sp>
        <p:nvSpPr>
          <p:cNvPr id="3" name="Заголовок 2">
            <a:extLst>
              <a:ext uri="{FF2B5EF4-FFF2-40B4-BE49-F238E27FC236}">
                <a16:creationId xmlns:a16="http://schemas.microsoft.com/office/drawing/2014/main" id="{E4F27C46-1FE8-4427-AB4F-290AC20B6943}"/>
              </a:ext>
            </a:extLst>
          </p:cNvPr>
          <p:cNvSpPr>
            <a:spLocks noGrp="1"/>
          </p:cNvSpPr>
          <p:nvPr>
            <p:ph type="title"/>
          </p:nvPr>
        </p:nvSpPr>
        <p:spPr/>
        <p:txBody>
          <a:bodyPr/>
          <a:lstStyle/>
          <a:p>
            <a:endParaRPr lang="ru-RU"/>
          </a:p>
        </p:txBody>
      </p:sp>
      <p:pic>
        <p:nvPicPr>
          <p:cNvPr id="1026" name="Picture 2" descr="GitHub Actions · GitHub">
            <a:extLst>
              <a:ext uri="{FF2B5EF4-FFF2-40B4-BE49-F238E27FC236}">
                <a16:creationId xmlns:a16="http://schemas.microsoft.com/office/drawing/2014/main" id="{22920D47-B008-418E-A62F-36F389AA36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103263"/>
            <a:ext cx="1400944" cy="1400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498357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6D3BDC73-A4C7-4E72-A0B3-9B0378B919BD}"/>
              </a:ext>
            </a:extLst>
          </p:cNvPr>
          <p:cNvSpPr>
            <a:spLocks noGrp="1"/>
          </p:cNvSpPr>
          <p:nvPr>
            <p:ph idx="1"/>
          </p:nvPr>
        </p:nvSpPr>
        <p:spPr/>
        <p:txBody>
          <a:bodyPr>
            <a:normAutofit fontScale="92500"/>
          </a:bodyPr>
          <a:lstStyle/>
          <a:p>
            <a:r>
              <a:rPr lang="en-US" dirty="0"/>
              <a:t>GitHub runs your CI tests and provides the results of each test in the pull request, so you can see whether the change in your branch introduces an error. When all CI tests in a workflow pass, the changes you pushed are ready to be reviewed by a team member or merged. When a test fails, one of your changes may have caused the failure.</a:t>
            </a:r>
          </a:p>
          <a:p>
            <a:r>
              <a:rPr lang="en-US" dirty="0"/>
              <a:t>When you set up CI in your repository, GitHub analyzes the code in your repository and recommends CI workflows based on the language and framework in your repository. For example, if you use Node.js, GitHub will suggest a template file that installs your Node.js packages and runs your tests. You can use the CI workflow template suggested by GitHub, customize the suggested template, or create your own custom workflow file to run your CI tests.</a:t>
            </a:r>
          </a:p>
          <a:p>
            <a:endParaRPr lang="ru-RU" dirty="0"/>
          </a:p>
        </p:txBody>
      </p:sp>
      <p:sp>
        <p:nvSpPr>
          <p:cNvPr id="3" name="Заголовок 2">
            <a:extLst>
              <a:ext uri="{FF2B5EF4-FFF2-40B4-BE49-F238E27FC236}">
                <a16:creationId xmlns:a16="http://schemas.microsoft.com/office/drawing/2014/main" id="{333165CD-806F-4E15-A3E2-29D662C7BD5B}"/>
              </a:ext>
            </a:extLst>
          </p:cNvPr>
          <p:cNvSpPr>
            <a:spLocks noGrp="1"/>
          </p:cNvSpPr>
          <p:nvPr>
            <p:ph type="title"/>
          </p:nvPr>
        </p:nvSpPr>
        <p:spPr/>
        <p:txBody>
          <a:bodyPr/>
          <a:lstStyle/>
          <a:p>
            <a:endParaRPr lang="ru-RU"/>
          </a:p>
        </p:txBody>
      </p:sp>
    </p:spTree>
    <p:extLst>
      <p:ext uri="{BB962C8B-B14F-4D97-AF65-F5344CB8AC3E}">
        <p14:creationId xmlns:p14="http://schemas.microsoft.com/office/powerpoint/2010/main" val="190603282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AA4ADAD3-FF1E-4B0F-A788-ACE3614C2CA8}"/>
              </a:ext>
            </a:extLst>
          </p:cNvPr>
          <p:cNvSpPr>
            <a:spLocks noGrp="1"/>
          </p:cNvSpPr>
          <p:nvPr>
            <p:ph idx="1"/>
          </p:nvPr>
        </p:nvSpPr>
        <p:spPr/>
        <p:txBody>
          <a:bodyPr/>
          <a:lstStyle/>
          <a:p>
            <a:r>
              <a:rPr lang="en-US" dirty="0"/>
              <a:t>In addition to helping you set up CI workflows for your project, you can use GitHub Actions to create workflows across the full software development life cycle. For example, you can use actions to deploy, package, or release your project. </a:t>
            </a:r>
          </a:p>
          <a:p>
            <a:r>
              <a:rPr lang="en-US" dirty="0"/>
              <a:t>If you enable email or web notifications for GitHub Actions, you'll receive a notification when any workflow runs that you've triggered have completed. The notification will include the workflow run's status (including successful, failed, neutral, and canceled runs). You can also choose to receive a notification only when a workflow run has failed.</a:t>
            </a:r>
            <a:endParaRPr lang="ru-RU" dirty="0"/>
          </a:p>
        </p:txBody>
      </p:sp>
      <p:sp>
        <p:nvSpPr>
          <p:cNvPr id="3" name="Заголовок 2">
            <a:extLst>
              <a:ext uri="{FF2B5EF4-FFF2-40B4-BE49-F238E27FC236}">
                <a16:creationId xmlns:a16="http://schemas.microsoft.com/office/drawing/2014/main" id="{C3EC92A4-1E9F-4743-8869-0C139DF53A39}"/>
              </a:ext>
            </a:extLst>
          </p:cNvPr>
          <p:cNvSpPr>
            <a:spLocks noGrp="1"/>
          </p:cNvSpPr>
          <p:nvPr>
            <p:ph type="title"/>
          </p:nvPr>
        </p:nvSpPr>
        <p:spPr/>
        <p:txBody>
          <a:bodyPr/>
          <a:lstStyle/>
          <a:p>
            <a:endParaRPr lang="ru-RU"/>
          </a:p>
        </p:txBody>
      </p:sp>
    </p:spTree>
    <p:extLst>
      <p:ext uri="{BB962C8B-B14F-4D97-AF65-F5344CB8AC3E}">
        <p14:creationId xmlns:p14="http://schemas.microsoft.com/office/powerpoint/2010/main" val="332356863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EEB473CD-F71E-48B4-831F-68AFB4A37FD5}"/>
              </a:ext>
            </a:extLst>
          </p:cNvPr>
          <p:cNvSpPr>
            <a:spLocks noGrp="1"/>
          </p:cNvSpPr>
          <p:nvPr>
            <p:ph idx="1"/>
          </p:nvPr>
        </p:nvSpPr>
        <p:spPr/>
        <p:txBody>
          <a:bodyPr/>
          <a:lstStyle/>
          <a:p>
            <a:endParaRPr lang="ru-RU"/>
          </a:p>
        </p:txBody>
      </p:sp>
      <p:sp>
        <p:nvSpPr>
          <p:cNvPr id="3" name="Заголовок 2">
            <a:extLst>
              <a:ext uri="{FF2B5EF4-FFF2-40B4-BE49-F238E27FC236}">
                <a16:creationId xmlns:a16="http://schemas.microsoft.com/office/drawing/2014/main" id="{5214155F-9F0B-49CD-A9E1-286C6983F8EA}"/>
              </a:ext>
            </a:extLst>
          </p:cNvPr>
          <p:cNvSpPr>
            <a:spLocks noGrp="1"/>
          </p:cNvSpPr>
          <p:nvPr>
            <p:ph type="title"/>
          </p:nvPr>
        </p:nvSpPr>
        <p:spPr/>
        <p:txBody>
          <a:bodyPr/>
          <a:lstStyle/>
          <a:p>
            <a:endParaRPr lang="ru-RU"/>
          </a:p>
        </p:txBody>
      </p:sp>
      <p:pic>
        <p:nvPicPr>
          <p:cNvPr id="2050" name="Picture 2" descr="Component and service overview">
            <a:extLst>
              <a:ext uri="{FF2B5EF4-FFF2-40B4-BE49-F238E27FC236}">
                <a16:creationId xmlns:a16="http://schemas.microsoft.com/office/drawing/2014/main" id="{9FDC1A2D-7A1C-4D7B-9AAA-34C247AB3A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691926"/>
            <a:ext cx="4304903" cy="4460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17666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2981A1BA-6855-4B4C-A687-B714CB7388E0}"/>
              </a:ext>
            </a:extLst>
          </p:cNvPr>
          <p:cNvSpPr>
            <a:spLocks noGrp="1"/>
          </p:cNvSpPr>
          <p:nvPr>
            <p:ph idx="1"/>
          </p:nvPr>
        </p:nvSpPr>
        <p:spPr/>
        <p:txBody>
          <a:bodyPr>
            <a:normAutofit fontScale="92500" lnSpcReduction="10000"/>
          </a:bodyPr>
          <a:lstStyle/>
          <a:p>
            <a:r>
              <a:rPr lang="en-US" b="1" dirty="0"/>
              <a:t>Workflows</a:t>
            </a:r>
          </a:p>
          <a:p>
            <a:r>
              <a:rPr lang="en-US" dirty="0"/>
              <a:t>The workflow is an automated procedure that you add to your repository. Workflows are made up of one or more jobs and can be scheduled or triggered by an event. The workflow can be used to build, test, package, release, or deploy a project on GitHub.</a:t>
            </a:r>
          </a:p>
          <a:p>
            <a:r>
              <a:rPr lang="en-US" b="1" dirty="0"/>
              <a:t>Events</a:t>
            </a:r>
          </a:p>
          <a:p>
            <a:r>
              <a:rPr lang="en-US" dirty="0"/>
              <a:t>An event is a specific activity that triggers a workflow. For example, activity can originate from GitHub when someone pushes a commit to a repository or when an issue or pull request is created. You can also use the repository dispatch webhook to trigger a workflow when an external event occurs. For a complete list of events that can be used to trigger workflows, see Events that trigger workflows.</a:t>
            </a:r>
          </a:p>
        </p:txBody>
      </p:sp>
      <p:sp>
        <p:nvSpPr>
          <p:cNvPr id="3" name="Заголовок 2">
            <a:extLst>
              <a:ext uri="{FF2B5EF4-FFF2-40B4-BE49-F238E27FC236}">
                <a16:creationId xmlns:a16="http://schemas.microsoft.com/office/drawing/2014/main" id="{A08D7557-345B-4B5E-8038-8FE5D1E1F72C}"/>
              </a:ext>
            </a:extLst>
          </p:cNvPr>
          <p:cNvSpPr>
            <a:spLocks noGrp="1"/>
          </p:cNvSpPr>
          <p:nvPr>
            <p:ph type="title"/>
          </p:nvPr>
        </p:nvSpPr>
        <p:spPr/>
        <p:txBody>
          <a:bodyPr/>
          <a:lstStyle/>
          <a:p>
            <a:endParaRPr lang="ru-RU" dirty="0"/>
          </a:p>
        </p:txBody>
      </p:sp>
    </p:spTree>
    <p:extLst>
      <p:ext uri="{BB962C8B-B14F-4D97-AF65-F5344CB8AC3E}">
        <p14:creationId xmlns:p14="http://schemas.microsoft.com/office/powerpoint/2010/main" val="175524651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0DC016A5-266C-4CA1-9CA2-7BB37F4185BE}"/>
              </a:ext>
            </a:extLst>
          </p:cNvPr>
          <p:cNvSpPr>
            <a:spLocks noGrp="1"/>
          </p:cNvSpPr>
          <p:nvPr>
            <p:ph idx="1"/>
          </p:nvPr>
        </p:nvSpPr>
        <p:spPr/>
        <p:txBody>
          <a:bodyPr>
            <a:normAutofit/>
          </a:bodyPr>
          <a:lstStyle/>
          <a:p>
            <a:r>
              <a:rPr lang="en-US" b="1" dirty="0">
                <a:latin typeface="+mj-lt"/>
              </a:rPr>
              <a:t>Jobs</a:t>
            </a:r>
          </a:p>
          <a:p>
            <a:r>
              <a:rPr lang="en-US" dirty="0">
                <a:latin typeface="+mj-lt"/>
              </a:rPr>
              <a:t>A job is a set of steps that execute on the same runner. By default, a workflow with multiple jobs will run those jobs in parallel. You can also configure a workflow to run jobs sequentially. For example, a workflow can have two sequential jobs that build and test code, where the test job is dependent on the status of the build job. If the build job fails, the test job will not run.</a:t>
            </a:r>
          </a:p>
          <a:p>
            <a:r>
              <a:rPr lang="en-US" b="1" dirty="0">
                <a:latin typeface="+mj-lt"/>
              </a:rPr>
              <a:t>Steps</a:t>
            </a:r>
          </a:p>
          <a:p>
            <a:r>
              <a:rPr lang="en-US" dirty="0">
                <a:latin typeface="+mj-lt"/>
              </a:rPr>
              <a:t>A step is an individual task that can run commands in a job. A step can be either an </a:t>
            </a:r>
            <a:r>
              <a:rPr lang="en-US" i="1" dirty="0">
                <a:latin typeface="+mj-lt"/>
              </a:rPr>
              <a:t>action</a:t>
            </a:r>
            <a:r>
              <a:rPr lang="en-US" dirty="0">
                <a:latin typeface="+mj-lt"/>
              </a:rPr>
              <a:t> or a shell command. Each step in a job executes on the same runner, allowing the actions in that job to share data with each other.</a:t>
            </a:r>
          </a:p>
          <a:p>
            <a:endParaRPr lang="ru-RU" dirty="0">
              <a:latin typeface="+mj-lt"/>
            </a:endParaRPr>
          </a:p>
        </p:txBody>
      </p:sp>
      <p:sp>
        <p:nvSpPr>
          <p:cNvPr id="3" name="Заголовок 2">
            <a:extLst>
              <a:ext uri="{FF2B5EF4-FFF2-40B4-BE49-F238E27FC236}">
                <a16:creationId xmlns:a16="http://schemas.microsoft.com/office/drawing/2014/main" id="{29CF99BA-F2FE-45DE-81B5-A3D14B6509F4}"/>
              </a:ext>
            </a:extLst>
          </p:cNvPr>
          <p:cNvSpPr>
            <a:spLocks noGrp="1"/>
          </p:cNvSpPr>
          <p:nvPr>
            <p:ph type="title"/>
          </p:nvPr>
        </p:nvSpPr>
        <p:spPr/>
        <p:txBody>
          <a:bodyPr/>
          <a:lstStyle/>
          <a:p>
            <a:endParaRPr lang="ru-RU"/>
          </a:p>
        </p:txBody>
      </p:sp>
    </p:spTree>
    <p:extLst>
      <p:ext uri="{BB962C8B-B14F-4D97-AF65-F5344CB8AC3E}">
        <p14:creationId xmlns:p14="http://schemas.microsoft.com/office/powerpoint/2010/main" val="392456028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02AF4DC0-34B3-4ACA-9580-B014E3575507}"/>
              </a:ext>
            </a:extLst>
          </p:cNvPr>
          <p:cNvSpPr>
            <a:spLocks noGrp="1"/>
          </p:cNvSpPr>
          <p:nvPr>
            <p:ph idx="1"/>
          </p:nvPr>
        </p:nvSpPr>
        <p:spPr/>
        <p:txBody>
          <a:bodyPr>
            <a:normAutofit/>
          </a:bodyPr>
          <a:lstStyle/>
          <a:p>
            <a:r>
              <a:rPr lang="en-US" b="1" dirty="0">
                <a:latin typeface="+mj-lt"/>
              </a:rPr>
              <a:t>Actions</a:t>
            </a:r>
          </a:p>
          <a:p>
            <a:r>
              <a:rPr lang="en-US" i="1" dirty="0">
                <a:latin typeface="+mj-lt"/>
              </a:rPr>
              <a:t>Actions</a:t>
            </a:r>
            <a:r>
              <a:rPr lang="en-US" dirty="0">
                <a:latin typeface="+mj-lt"/>
              </a:rPr>
              <a:t> are standalone commands that are combined into </a:t>
            </a:r>
            <a:r>
              <a:rPr lang="en-US" i="1" dirty="0">
                <a:latin typeface="+mj-lt"/>
              </a:rPr>
              <a:t>steps</a:t>
            </a:r>
            <a:r>
              <a:rPr lang="en-US" dirty="0">
                <a:latin typeface="+mj-lt"/>
              </a:rPr>
              <a:t> to create a </a:t>
            </a:r>
            <a:r>
              <a:rPr lang="en-US" i="1" dirty="0">
                <a:latin typeface="+mj-lt"/>
              </a:rPr>
              <a:t>job</a:t>
            </a:r>
            <a:r>
              <a:rPr lang="en-US" dirty="0">
                <a:latin typeface="+mj-lt"/>
              </a:rPr>
              <a:t>. Actions are the smallest portable building block of a workflow. You can create your own actions, or use actions created by the GitHub community. To use an action in a workflow, you must include it as a step.</a:t>
            </a:r>
          </a:p>
          <a:p>
            <a:r>
              <a:rPr lang="en-US" b="1" dirty="0">
                <a:latin typeface="+mj-lt"/>
              </a:rPr>
              <a:t>Runners</a:t>
            </a:r>
          </a:p>
          <a:p>
            <a:r>
              <a:rPr lang="en-US" dirty="0">
                <a:latin typeface="+mj-lt"/>
              </a:rPr>
              <a:t>A runner is a server that has the GitHub Actions runner application installed. You can use a runner hosted by GitHub, or you can host your own. A runner listens for available jobs, runs one job at a time, and reports the progress, logs, and results back to GitHub. For GitHub-hosted runners, each job in a workflow runs in a fresh virtual environment.</a:t>
            </a:r>
          </a:p>
          <a:p>
            <a:endParaRPr lang="ru-RU" dirty="0">
              <a:latin typeface="+mj-lt"/>
            </a:endParaRPr>
          </a:p>
        </p:txBody>
      </p:sp>
      <p:sp>
        <p:nvSpPr>
          <p:cNvPr id="3" name="Заголовок 2">
            <a:extLst>
              <a:ext uri="{FF2B5EF4-FFF2-40B4-BE49-F238E27FC236}">
                <a16:creationId xmlns:a16="http://schemas.microsoft.com/office/drawing/2014/main" id="{D120CFE4-BD18-48FC-87B6-8DA3CB757EA7}"/>
              </a:ext>
            </a:extLst>
          </p:cNvPr>
          <p:cNvSpPr>
            <a:spLocks noGrp="1"/>
          </p:cNvSpPr>
          <p:nvPr>
            <p:ph type="title"/>
          </p:nvPr>
        </p:nvSpPr>
        <p:spPr/>
        <p:txBody>
          <a:bodyPr/>
          <a:lstStyle/>
          <a:p>
            <a:endParaRPr lang="ru-RU"/>
          </a:p>
        </p:txBody>
      </p:sp>
    </p:spTree>
    <p:extLst>
      <p:ext uri="{BB962C8B-B14F-4D97-AF65-F5344CB8AC3E}">
        <p14:creationId xmlns:p14="http://schemas.microsoft.com/office/powerpoint/2010/main" val="244169300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F3B0D629-074C-4A79-B4C9-57DA7E7C0A8C}"/>
              </a:ext>
            </a:extLst>
          </p:cNvPr>
          <p:cNvSpPr>
            <a:spLocks noGrp="1"/>
          </p:cNvSpPr>
          <p:nvPr>
            <p:ph idx="1"/>
          </p:nvPr>
        </p:nvSpPr>
        <p:spPr/>
        <p:txBody>
          <a:bodyPr/>
          <a:lstStyle/>
          <a:p>
            <a:r>
              <a:rPr lang="en-US" dirty="0"/>
              <a:t>Lets create an workflow in your repository that automatically triggers a series of commands whenever code is pushed. </a:t>
            </a:r>
          </a:p>
          <a:p>
            <a:r>
              <a:rPr lang="en-US" dirty="0"/>
              <a:t>In the </a:t>
            </a:r>
            <a:r>
              <a:rPr lang="en-US" b="1" dirty="0"/>
              <a:t>.</a:t>
            </a:r>
            <a:r>
              <a:rPr lang="en-US" b="1" dirty="0" err="1"/>
              <a:t>github</a:t>
            </a:r>
            <a:r>
              <a:rPr lang="en-US" b="1" dirty="0"/>
              <a:t>/workflows/ </a:t>
            </a:r>
            <a:r>
              <a:rPr lang="en-US" dirty="0"/>
              <a:t>directory, create a new file called </a:t>
            </a:r>
            <a:r>
              <a:rPr lang="en-US" b="1" dirty="0"/>
              <a:t>learn-</a:t>
            </a:r>
            <a:r>
              <a:rPr lang="en-US" b="1" dirty="0" err="1"/>
              <a:t>github</a:t>
            </a:r>
            <a:r>
              <a:rPr lang="en-US" b="1" dirty="0"/>
              <a:t>-</a:t>
            </a:r>
            <a:r>
              <a:rPr lang="en-US" b="1" dirty="0" err="1"/>
              <a:t>actions.yml</a:t>
            </a:r>
            <a:r>
              <a:rPr lang="en-US" b="1" dirty="0"/>
              <a:t> </a:t>
            </a:r>
          </a:p>
          <a:p>
            <a:endParaRPr lang="ru-RU" dirty="0"/>
          </a:p>
        </p:txBody>
      </p:sp>
      <p:sp>
        <p:nvSpPr>
          <p:cNvPr id="3" name="Заголовок 2">
            <a:extLst>
              <a:ext uri="{FF2B5EF4-FFF2-40B4-BE49-F238E27FC236}">
                <a16:creationId xmlns:a16="http://schemas.microsoft.com/office/drawing/2014/main" id="{F41704BA-B830-4D5F-BD15-F949AA279DB7}"/>
              </a:ext>
            </a:extLst>
          </p:cNvPr>
          <p:cNvSpPr>
            <a:spLocks noGrp="1"/>
          </p:cNvSpPr>
          <p:nvPr>
            <p:ph type="title"/>
          </p:nvPr>
        </p:nvSpPr>
        <p:spPr/>
        <p:txBody>
          <a:bodyPr/>
          <a:lstStyle/>
          <a:p>
            <a:r>
              <a:rPr lang="en-US" dirty="0"/>
              <a:t>Workflow Configuration File</a:t>
            </a:r>
            <a:endParaRPr lang="ru-RU" dirty="0"/>
          </a:p>
        </p:txBody>
      </p:sp>
    </p:spTree>
    <p:extLst>
      <p:ext uri="{BB962C8B-B14F-4D97-AF65-F5344CB8AC3E}">
        <p14:creationId xmlns:p14="http://schemas.microsoft.com/office/powerpoint/2010/main" val="3341223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DF04EADE-51A3-4BC1-9B34-E76FF3C680A7}"/>
              </a:ext>
            </a:extLst>
          </p:cNvPr>
          <p:cNvSpPr>
            <a:spLocks noGrp="1"/>
          </p:cNvSpPr>
          <p:nvPr>
            <p:ph idx="1"/>
          </p:nvPr>
        </p:nvSpPr>
        <p:spPr>
          <a:xfrm>
            <a:off x="1299093" y="1628800"/>
            <a:ext cx="7572428" cy="4495791"/>
          </a:xfrm>
        </p:spPr>
        <p:txBody>
          <a:bodyPr>
            <a:normAutofit lnSpcReduction="10000"/>
          </a:bodyPr>
          <a:lstStyle/>
          <a:p>
            <a:r>
              <a:rPr lang="en-US" dirty="0"/>
              <a:t>Node Package Manager provides two main functionalities:</a:t>
            </a:r>
          </a:p>
          <a:p>
            <a:r>
              <a:rPr lang="en-US" dirty="0"/>
              <a:t>It provides online repositories for node.js packages/modules which are searchable on search.nodejs.org</a:t>
            </a:r>
          </a:p>
          <a:p>
            <a:r>
              <a:rPr lang="en-US" dirty="0"/>
              <a:t>It also provides command line utility to install Node.js packages, do version management and dependency management of Node.js packages.</a:t>
            </a:r>
          </a:p>
          <a:p>
            <a:r>
              <a:rPr lang="en-US" dirty="0"/>
              <a:t>NPM performs the operation in two modes: global and local. In the global mode, NPM performs operations which affect all the Node.js applications on the computer whereas in the local mode, NPM performs operations for the particular local directory which affects an application in that directory only.</a:t>
            </a:r>
          </a:p>
          <a:p>
            <a:endParaRPr lang="ru-RU" dirty="0"/>
          </a:p>
        </p:txBody>
      </p:sp>
      <p:pic>
        <p:nvPicPr>
          <p:cNvPr id="2050" name="Picture 2" descr="npm, Inc. – Medium">
            <a:extLst>
              <a:ext uri="{FF2B5EF4-FFF2-40B4-BE49-F238E27FC236}">
                <a16:creationId xmlns:a16="http://schemas.microsoft.com/office/drawing/2014/main" id="{8032379B-202C-4461-9422-80142436F16D}"/>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99093" y="-23433"/>
            <a:ext cx="4272559" cy="1772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17206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334F1D33-D6DD-4AFB-A582-81468EDFA185}"/>
              </a:ext>
            </a:extLst>
          </p:cNvPr>
          <p:cNvSpPr>
            <a:spLocks noGrp="1"/>
          </p:cNvSpPr>
          <p:nvPr>
            <p:ph idx="1"/>
          </p:nvPr>
        </p:nvSpPr>
        <p:spPr/>
        <p:txBody>
          <a:bodyPr/>
          <a:lstStyle/>
          <a:p>
            <a:endParaRPr lang="ru-RU" dirty="0"/>
          </a:p>
        </p:txBody>
      </p:sp>
      <p:sp>
        <p:nvSpPr>
          <p:cNvPr id="3" name="Заголовок 2">
            <a:extLst>
              <a:ext uri="{FF2B5EF4-FFF2-40B4-BE49-F238E27FC236}">
                <a16:creationId xmlns:a16="http://schemas.microsoft.com/office/drawing/2014/main" id="{5BD61BA7-8150-4EA5-9495-2D208F7D7380}"/>
              </a:ext>
            </a:extLst>
          </p:cNvPr>
          <p:cNvSpPr>
            <a:spLocks noGrp="1"/>
          </p:cNvSpPr>
          <p:nvPr>
            <p:ph type="title"/>
          </p:nvPr>
        </p:nvSpPr>
        <p:spPr/>
        <p:txBody>
          <a:bodyPr/>
          <a:lstStyle/>
          <a:p>
            <a:endParaRPr lang="ru-RU"/>
          </a:p>
        </p:txBody>
      </p:sp>
      <p:pic>
        <p:nvPicPr>
          <p:cNvPr id="4" name="Рисунок 3">
            <a:extLst>
              <a:ext uri="{FF2B5EF4-FFF2-40B4-BE49-F238E27FC236}">
                <a16:creationId xmlns:a16="http://schemas.microsoft.com/office/drawing/2014/main" id="{5700DE20-133F-4D2F-9429-AB89D15BF598}"/>
              </a:ext>
            </a:extLst>
          </p:cNvPr>
          <p:cNvPicPr>
            <a:picLocks noChangeAspect="1"/>
          </p:cNvPicPr>
          <p:nvPr/>
        </p:nvPicPr>
        <p:blipFill>
          <a:blip r:embed="rId2"/>
          <a:stretch>
            <a:fillRect/>
          </a:stretch>
        </p:blipFill>
        <p:spPr>
          <a:xfrm>
            <a:off x="1300480" y="1556792"/>
            <a:ext cx="5302372" cy="4986958"/>
          </a:xfrm>
          <a:prstGeom prst="rect">
            <a:avLst/>
          </a:prstGeom>
        </p:spPr>
      </p:pic>
    </p:spTree>
    <p:extLst>
      <p:ext uri="{BB962C8B-B14F-4D97-AF65-F5344CB8AC3E}">
        <p14:creationId xmlns:p14="http://schemas.microsoft.com/office/powerpoint/2010/main" val="40938052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760D2BA8-3D2D-4690-AF4B-DF40256219F6}"/>
              </a:ext>
            </a:extLst>
          </p:cNvPr>
          <p:cNvSpPr>
            <a:spLocks noGrp="1"/>
          </p:cNvSpPr>
          <p:nvPr>
            <p:ph idx="1"/>
          </p:nvPr>
        </p:nvSpPr>
        <p:spPr/>
        <p:txBody>
          <a:bodyPr>
            <a:normAutofit fontScale="92500" lnSpcReduction="10000"/>
          </a:bodyPr>
          <a:lstStyle/>
          <a:p>
            <a:r>
              <a:rPr lang="en-US" dirty="0">
                <a:latin typeface="+mj-lt"/>
              </a:rPr>
              <a:t>The starter workflow template configures jobs to run on Linux, using the GitHub-hosted ubuntu-latest runners. You can change the </a:t>
            </a:r>
            <a:r>
              <a:rPr lang="en-US" b="1" dirty="0">
                <a:latin typeface="+mj-lt"/>
              </a:rPr>
              <a:t>runs-on</a:t>
            </a:r>
            <a:r>
              <a:rPr lang="en-US" dirty="0">
                <a:latin typeface="+mj-lt"/>
              </a:rPr>
              <a:t> key to run your jobs on a different operating system.</a:t>
            </a:r>
          </a:p>
          <a:p>
            <a:r>
              <a:rPr lang="en-US" dirty="0">
                <a:latin typeface="+mj-lt"/>
              </a:rPr>
              <a:t>The template includes a </a:t>
            </a:r>
            <a:r>
              <a:rPr lang="en-US" b="1" dirty="0">
                <a:latin typeface="+mj-lt"/>
              </a:rPr>
              <a:t>matrix strategy </a:t>
            </a:r>
            <a:r>
              <a:rPr lang="en-US" dirty="0">
                <a:latin typeface="+mj-lt"/>
              </a:rPr>
              <a:t>that builds and tests your code with three Node.js versions: 8.x, 10.x, and 12.x. The 'x' is a wildcard character that matches the latest minor and patch release available for a version. Each version of Node.js specified in the </a:t>
            </a:r>
            <a:r>
              <a:rPr lang="en-US" b="1" dirty="0">
                <a:latin typeface="+mj-lt"/>
              </a:rPr>
              <a:t>node-version </a:t>
            </a:r>
            <a:r>
              <a:rPr lang="en-US" dirty="0">
                <a:latin typeface="+mj-lt"/>
              </a:rPr>
              <a:t>array creates a job that runs the same steps.</a:t>
            </a:r>
          </a:p>
          <a:p>
            <a:r>
              <a:rPr lang="en-US" dirty="0">
                <a:latin typeface="+mj-lt"/>
              </a:rPr>
              <a:t>Each job can access the value defined in the matrix node-version array using the matrix context. The </a:t>
            </a:r>
            <a:r>
              <a:rPr lang="en-US" b="1" dirty="0">
                <a:latin typeface="+mj-lt"/>
              </a:rPr>
              <a:t>setup-node</a:t>
            </a:r>
            <a:r>
              <a:rPr lang="en-US" dirty="0">
                <a:latin typeface="+mj-lt"/>
              </a:rPr>
              <a:t> </a:t>
            </a:r>
            <a:r>
              <a:rPr lang="en-US" b="1" dirty="0">
                <a:latin typeface="+mj-lt"/>
              </a:rPr>
              <a:t>action</a:t>
            </a:r>
            <a:r>
              <a:rPr lang="en-US" dirty="0">
                <a:latin typeface="+mj-lt"/>
              </a:rPr>
              <a:t> uses the context as the node-version input. The setup-node action configures each job with a different Node.js version before building and testing code.</a:t>
            </a:r>
          </a:p>
          <a:p>
            <a:r>
              <a:rPr lang="en-US" dirty="0">
                <a:latin typeface="+mj-lt"/>
              </a:rPr>
              <a:t>GitHub-hosted runners have </a:t>
            </a:r>
            <a:r>
              <a:rPr lang="en-US" b="1" dirty="0" err="1">
                <a:latin typeface="+mj-lt"/>
              </a:rPr>
              <a:t>npm</a:t>
            </a:r>
            <a:r>
              <a:rPr lang="en-US" dirty="0">
                <a:latin typeface="+mj-lt"/>
              </a:rPr>
              <a:t> and </a:t>
            </a:r>
            <a:r>
              <a:rPr lang="en-US" b="1" dirty="0">
                <a:latin typeface="+mj-lt"/>
              </a:rPr>
              <a:t>Yarn</a:t>
            </a:r>
            <a:r>
              <a:rPr lang="en-US" dirty="0">
                <a:latin typeface="+mj-lt"/>
              </a:rPr>
              <a:t> dependency managers installed. You can use </a:t>
            </a:r>
            <a:r>
              <a:rPr lang="en-US" dirty="0" err="1">
                <a:latin typeface="+mj-lt"/>
              </a:rPr>
              <a:t>npm</a:t>
            </a:r>
            <a:r>
              <a:rPr lang="en-US" dirty="0">
                <a:latin typeface="+mj-lt"/>
              </a:rPr>
              <a:t> and Yarn to install dependencies in your workflow before building and testing your code. </a:t>
            </a:r>
          </a:p>
          <a:p>
            <a:endParaRPr lang="ru-RU" dirty="0">
              <a:latin typeface="+mj-lt"/>
            </a:endParaRPr>
          </a:p>
        </p:txBody>
      </p:sp>
      <p:sp>
        <p:nvSpPr>
          <p:cNvPr id="3" name="Заголовок 2">
            <a:extLst>
              <a:ext uri="{FF2B5EF4-FFF2-40B4-BE49-F238E27FC236}">
                <a16:creationId xmlns:a16="http://schemas.microsoft.com/office/drawing/2014/main" id="{7C9EBAC5-D2DE-4ABF-96FC-62031E56B149}"/>
              </a:ext>
            </a:extLst>
          </p:cNvPr>
          <p:cNvSpPr>
            <a:spLocks noGrp="1"/>
          </p:cNvSpPr>
          <p:nvPr>
            <p:ph type="title"/>
          </p:nvPr>
        </p:nvSpPr>
        <p:spPr/>
        <p:txBody>
          <a:bodyPr/>
          <a:lstStyle/>
          <a:p>
            <a:endParaRPr lang="ru-RU"/>
          </a:p>
        </p:txBody>
      </p:sp>
    </p:spTree>
    <p:extLst>
      <p:ext uri="{BB962C8B-B14F-4D97-AF65-F5344CB8AC3E}">
        <p14:creationId xmlns:p14="http://schemas.microsoft.com/office/powerpoint/2010/main" val="93975288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3EF2732A-E9DF-4ADE-A1C4-DCA3A39785D3}"/>
              </a:ext>
            </a:extLst>
          </p:cNvPr>
          <p:cNvSpPr>
            <a:spLocks noGrp="1"/>
          </p:cNvSpPr>
          <p:nvPr>
            <p:ph idx="1"/>
          </p:nvPr>
        </p:nvSpPr>
        <p:spPr/>
        <p:txBody>
          <a:bodyPr/>
          <a:lstStyle/>
          <a:p>
            <a:r>
              <a:rPr lang="en-US" dirty="0">
                <a:latin typeface="+mj-lt"/>
              </a:rPr>
              <a:t>You can use the same commands that you use locally to build and test your code. For example, if you run </a:t>
            </a:r>
            <a:r>
              <a:rPr lang="en-US" b="1" dirty="0" err="1">
                <a:latin typeface="+mj-lt"/>
              </a:rPr>
              <a:t>npm</a:t>
            </a:r>
            <a:r>
              <a:rPr lang="en-US" b="1" dirty="0">
                <a:latin typeface="+mj-lt"/>
              </a:rPr>
              <a:t> run build </a:t>
            </a:r>
            <a:r>
              <a:rPr lang="en-US" dirty="0">
                <a:latin typeface="+mj-lt"/>
              </a:rPr>
              <a:t>to run build steps defined in your </a:t>
            </a:r>
            <a:r>
              <a:rPr lang="en-US" b="1" dirty="0" err="1">
                <a:latin typeface="+mj-lt"/>
              </a:rPr>
              <a:t>package.json</a:t>
            </a:r>
            <a:r>
              <a:rPr lang="en-US" dirty="0">
                <a:latin typeface="+mj-lt"/>
              </a:rPr>
              <a:t> file and </a:t>
            </a:r>
            <a:r>
              <a:rPr lang="en-US" b="1" dirty="0" err="1">
                <a:latin typeface="+mj-lt"/>
              </a:rPr>
              <a:t>npm</a:t>
            </a:r>
            <a:r>
              <a:rPr lang="en-US" b="1" dirty="0">
                <a:latin typeface="+mj-lt"/>
              </a:rPr>
              <a:t> test </a:t>
            </a:r>
            <a:r>
              <a:rPr lang="en-US" dirty="0">
                <a:latin typeface="+mj-lt"/>
              </a:rPr>
              <a:t>to run your test suite, you would add those commands in your workflow file.</a:t>
            </a:r>
            <a:endParaRPr lang="ru-RU" dirty="0">
              <a:latin typeface="+mj-lt"/>
            </a:endParaRPr>
          </a:p>
        </p:txBody>
      </p:sp>
      <p:sp>
        <p:nvSpPr>
          <p:cNvPr id="3" name="Заголовок 2">
            <a:extLst>
              <a:ext uri="{FF2B5EF4-FFF2-40B4-BE49-F238E27FC236}">
                <a16:creationId xmlns:a16="http://schemas.microsoft.com/office/drawing/2014/main" id="{221CE38C-9584-4FED-B6B4-5AE3267A5457}"/>
              </a:ext>
            </a:extLst>
          </p:cNvPr>
          <p:cNvSpPr>
            <a:spLocks noGrp="1"/>
          </p:cNvSpPr>
          <p:nvPr>
            <p:ph type="title"/>
          </p:nvPr>
        </p:nvSpPr>
        <p:spPr/>
        <p:txBody>
          <a:bodyPr/>
          <a:lstStyle/>
          <a:p>
            <a:endParaRPr lang="ru-RU"/>
          </a:p>
        </p:txBody>
      </p:sp>
    </p:spTree>
    <p:extLst>
      <p:ext uri="{BB962C8B-B14F-4D97-AF65-F5344CB8AC3E}">
        <p14:creationId xmlns:p14="http://schemas.microsoft.com/office/powerpoint/2010/main" val="325689033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EA5CEFDF-4785-496A-A763-31A849E058AC}"/>
              </a:ext>
            </a:extLst>
          </p:cNvPr>
          <p:cNvSpPr>
            <a:spLocks noGrp="1"/>
          </p:cNvSpPr>
          <p:nvPr>
            <p:ph idx="1"/>
          </p:nvPr>
        </p:nvSpPr>
        <p:spPr/>
        <p:txBody>
          <a:bodyPr/>
          <a:lstStyle/>
          <a:p>
            <a:r>
              <a:rPr lang="en-US" dirty="0"/>
              <a:t>GitHub Actions include default environment variables for each workflow run. If you need to use custom environment variables, you can set these in your YAML workflow file. </a:t>
            </a:r>
            <a:endParaRPr lang="ru-RU" dirty="0"/>
          </a:p>
        </p:txBody>
      </p:sp>
      <p:sp>
        <p:nvSpPr>
          <p:cNvPr id="3" name="Заголовок 2">
            <a:extLst>
              <a:ext uri="{FF2B5EF4-FFF2-40B4-BE49-F238E27FC236}">
                <a16:creationId xmlns:a16="http://schemas.microsoft.com/office/drawing/2014/main" id="{C8C3D7AE-133F-4C09-A40C-64700ADE8618}"/>
              </a:ext>
            </a:extLst>
          </p:cNvPr>
          <p:cNvSpPr>
            <a:spLocks noGrp="1"/>
          </p:cNvSpPr>
          <p:nvPr>
            <p:ph type="title"/>
          </p:nvPr>
        </p:nvSpPr>
        <p:spPr/>
        <p:txBody>
          <a:bodyPr/>
          <a:lstStyle/>
          <a:p>
            <a:endParaRPr lang="ru-RU"/>
          </a:p>
        </p:txBody>
      </p:sp>
      <p:pic>
        <p:nvPicPr>
          <p:cNvPr id="4" name="Рисунок 3">
            <a:extLst>
              <a:ext uri="{FF2B5EF4-FFF2-40B4-BE49-F238E27FC236}">
                <a16:creationId xmlns:a16="http://schemas.microsoft.com/office/drawing/2014/main" id="{66DC8375-C30F-401B-9948-34C1CDA43974}"/>
              </a:ext>
            </a:extLst>
          </p:cNvPr>
          <p:cNvPicPr>
            <a:picLocks noChangeAspect="1"/>
          </p:cNvPicPr>
          <p:nvPr/>
        </p:nvPicPr>
        <p:blipFill>
          <a:blip r:embed="rId2"/>
          <a:stretch>
            <a:fillRect/>
          </a:stretch>
        </p:blipFill>
        <p:spPr>
          <a:xfrm>
            <a:off x="1835696" y="3645024"/>
            <a:ext cx="3981450" cy="1924050"/>
          </a:xfrm>
          <a:prstGeom prst="rect">
            <a:avLst/>
          </a:prstGeom>
        </p:spPr>
      </p:pic>
    </p:spTree>
    <p:extLst>
      <p:ext uri="{BB962C8B-B14F-4D97-AF65-F5344CB8AC3E}">
        <p14:creationId xmlns:p14="http://schemas.microsoft.com/office/powerpoint/2010/main" val="43247128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BD98AFCC-6EA6-4C97-8911-81B0A8AFA863}"/>
              </a:ext>
            </a:extLst>
          </p:cNvPr>
          <p:cNvSpPr>
            <a:spLocks noGrp="1"/>
          </p:cNvSpPr>
          <p:nvPr>
            <p:ph idx="1"/>
          </p:nvPr>
        </p:nvSpPr>
        <p:spPr/>
        <p:txBody>
          <a:bodyPr/>
          <a:lstStyle/>
          <a:p>
            <a:r>
              <a:rPr lang="en-US" dirty="0">
                <a:latin typeface="+mj-lt"/>
              </a:rPr>
              <a:t>You can save artifacts from your build and test steps to view after a job completes. For example, you may need to save log files, core dumps, test results, or screenshots. </a:t>
            </a:r>
          </a:p>
          <a:p>
            <a:r>
              <a:rPr lang="en-US" dirty="0">
                <a:latin typeface="+mj-lt"/>
              </a:rPr>
              <a:t>This example shows you how to create a workflow for a Node.js project that builds the code in the </a:t>
            </a:r>
            <a:r>
              <a:rPr lang="en-US" dirty="0" err="1">
                <a:latin typeface="+mj-lt"/>
              </a:rPr>
              <a:t>src</a:t>
            </a:r>
            <a:r>
              <a:rPr lang="en-US" dirty="0">
                <a:latin typeface="+mj-lt"/>
              </a:rPr>
              <a:t> directory and runs the tests in the tests directory. You can assume that running </a:t>
            </a:r>
            <a:r>
              <a:rPr lang="en-US" dirty="0" err="1">
                <a:latin typeface="+mj-lt"/>
              </a:rPr>
              <a:t>npm</a:t>
            </a:r>
            <a:r>
              <a:rPr lang="en-US" dirty="0">
                <a:latin typeface="+mj-lt"/>
              </a:rPr>
              <a:t> test produces a code coverage report named code-coverage.html stored in the output/test/ directory</a:t>
            </a:r>
          </a:p>
          <a:p>
            <a:r>
              <a:rPr lang="en-US" dirty="0">
                <a:latin typeface="+mj-lt"/>
              </a:rPr>
              <a:t>The workflow uploads the production artifacts in the </a:t>
            </a:r>
            <a:r>
              <a:rPr lang="en-US" dirty="0" err="1">
                <a:latin typeface="+mj-lt"/>
              </a:rPr>
              <a:t>dist</a:t>
            </a:r>
            <a:r>
              <a:rPr lang="en-US" dirty="0">
                <a:latin typeface="+mj-lt"/>
              </a:rPr>
              <a:t> directory, but excludes any markdown files. It also and uploads the code-coverage.html report as another artifact.</a:t>
            </a:r>
            <a:endParaRPr lang="ru-RU" dirty="0">
              <a:latin typeface="+mj-lt"/>
            </a:endParaRPr>
          </a:p>
        </p:txBody>
      </p:sp>
      <p:sp>
        <p:nvSpPr>
          <p:cNvPr id="3" name="Заголовок 2">
            <a:extLst>
              <a:ext uri="{FF2B5EF4-FFF2-40B4-BE49-F238E27FC236}">
                <a16:creationId xmlns:a16="http://schemas.microsoft.com/office/drawing/2014/main" id="{E69D70E0-B2FC-4E54-A04B-975623700C73}"/>
              </a:ext>
            </a:extLst>
          </p:cNvPr>
          <p:cNvSpPr>
            <a:spLocks noGrp="1"/>
          </p:cNvSpPr>
          <p:nvPr>
            <p:ph type="title"/>
          </p:nvPr>
        </p:nvSpPr>
        <p:spPr/>
        <p:txBody>
          <a:bodyPr/>
          <a:lstStyle/>
          <a:p>
            <a:endParaRPr lang="ru-RU"/>
          </a:p>
        </p:txBody>
      </p:sp>
    </p:spTree>
    <p:extLst>
      <p:ext uri="{BB962C8B-B14F-4D97-AF65-F5344CB8AC3E}">
        <p14:creationId xmlns:p14="http://schemas.microsoft.com/office/powerpoint/2010/main" val="373787152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A315D67D-733B-4D39-A9DD-589A09ACB38E}"/>
              </a:ext>
            </a:extLst>
          </p:cNvPr>
          <p:cNvSpPr>
            <a:spLocks noGrp="1"/>
          </p:cNvSpPr>
          <p:nvPr>
            <p:ph idx="1"/>
          </p:nvPr>
        </p:nvSpPr>
        <p:spPr/>
        <p:txBody>
          <a:bodyPr/>
          <a:lstStyle/>
          <a:p>
            <a:endParaRPr lang="ru-RU" dirty="0"/>
          </a:p>
        </p:txBody>
      </p:sp>
      <p:sp>
        <p:nvSpPr>
          <p:cNvPr id="3" name="Заголовок 2">
            <a:extLst>
              <a:ext uri="{FF2B5EF4-FFF2-40B4-BE49-F238E27FC236}">
                <a16:creationId xmlns:a16="http://schemas.microsoft.com/office/drawing/2014/main" id="{BC7CBBA2-E175-488C-804E-2344271127E9}"/>
              </a:ext>
            </a:extLst>
          </p:cNvPr>
          <p:cNvSpPr>
            <a:spLocks noGrp="1"/>
          </p:cNvSpPr>
          <p:nvPr>
            <p:ph type="title"/>
          </p:nvPr>
        </p:nvSpPr>
        <p:spPr/>
        <p:txBody>
          <a:bodyPr/>
          <a:lstStyle/>
          <a:p>
            <a:endParaRPr lang="ru-RU"/>
          </a:p>
        </p:txBody>
      </p:sp>
      <p:pic>
        <p:nvPicPr>
          <p:cNvPr id="4" name="Рисунок 3">
            <a:extLst>
              <a:ext uri="{FF2B5EF4-FFF2-40B4-BE49-F238E27FC236}">
                <a16:creationId xmlns:a16="http://schemas.microsoft.com/office/drawing/2014/main" id="{D63ADEB6-6F21-4E5C-AC3C-E64E40F1C85C}"/>
              </a:ext>
            </a:extLst>
          </p:cNvPr>
          <p:cNvPicPr>
            <a:picLocks noChangeAspect="1"/>
          </p:cNvPicPr>
          <p:nvPr/>
        </p:nvPicPr>
        <p:blipFill>
          <a:blip r:embed="rId2"/>
          <a:stretch>
            <a:fillRect/>
          </a:stretch>
        </p:blipFill>
        <p:spPr>
          <a:xfrm>
            <a:off x="1302619" y="1775663"/>
            <a:ext cx="7101606" cy="4230564"/>
          </a:xfrm>
          <a:prstGeom prst="rect">
            <a:avLst/>
          </a:prstGeom>
        </p:spPr>
      </p:pic>
    </p:spTree>
    <p:extLst>
      <p:ext uri="{BB962C8B-B14F-4D97-AF65-F5344CB8AC3E}">
        <p14:creationId xmlns:p14="http://schemas.microsoft.com/office/powerpoint/2010/main" val="329060002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F08FEDAA-67B1-4AD0-9C28-3C59DC4C7240}"/>
              </a:ext>
            </a:extLst>
          </p:cNvPr>
          <p:cNvSpPr>
            <a:spLocks noGrp="1"/>
          </p:cNvSpPr>
          <p:nvPr>
            <p:ph idx="1"/>
          </p:nvPr>
        </p:nvSpPr>
        <p:spPr/>
        <p:txBody>
          <a:bodyPr/>
          <a:lstStyle/>
          <a:p>
            <a:endParaRPr lang="ru-RU" dirty="0"/>
          </a:p>
        </p:txBody>
      </p:sp>
      <p:sp>
        <p:nvSpPr>
          <p:cNvPr id="3" name="Заголовок 2">
            <a:extLst>
              <a:ext uri="{FF2B5EF4-FFF2-40B4-BE49-F238E27FC236}">
                <a16:creationId xmlns:a16="http://schemas.microsoft.com/office/drawing/2014/main" id="{9141B5CE-A824-40F6-A039-A3A69BB758D5}"/>
              </a:ext>
            </a:extLst>
          </p:cNvPr>
          <p:cNvSpPr>
            <a:spLocks noGrp="1"/>
          </p:cNvSpPr>
          <p:nvPr>
            <p:ph type="title"/>
          </p:nvPr>
        </p:nvSpPr>
        <p:spPr/>
        <p:txBody>
          <a:bodyPr>
            <a:normAutofit fontScale="90000"/>
          </a:bodyPr>
          <a:lstStyle/>
          <a:p>
            <a:r>
              <a:rPr lang="en-US" dirty="0"/>
              <a:t>Passing data between jobs in a workflow</a:t>
            </a:r>
            <a:endParaRPr lang="ru-RU" dirty="0"/>
          </a:p>
        </p:txBody>
      </p:sp>
      <p:pic>
        <p:nvPicPr>
          <p:cNvPr id="4" name="Рисунок 3">
            <a:extLst>
              <a:ext uri="{FF2B5EF4-FFF2-40B4-BE49-F238E27FC236}">
                <a16:creationId xmlns:a16="http://schemas.microsoft.com/office/drawing/2014/main" id="{185A923F-3A6B-495B-8F2E-E0351F6E35D4}"/>
              </a:ext>
            </a:extLst>
          </p:cNvPr>
          <p:cNvPicPr>
            <a:picLocks noChangeAspect="1"/>
          </p:cNvPicPr>
          <p:nvPr/>
        </p:nvPicPr>
        <p:blipFill>
          <a:blip r:embed="rId2"/>
          <a:stretch>
            <a:fillRect/>
          </a:stretch>
        </p:blipFill>
        <p:spPr>
          <a:xfrm>
            <a:off x="1017859" y="1570849"/>
            <a:ext cx="3384376" cy="2339430"/>
          </a:xfrm>
          <a:prstGeom prst="rect">
            <a:avLst/>
          </a:prstGeom>
          <a:ln w="12700">
            <a:solidFill>
              <a:schemeClr val="accent1"/>
            </a:solidFill>
          </a:ln>
        </p:spPr>
      </p:pic>
      <p:pic>
        <p:nvPicPr>
          <p:cNvPr id="5" name="Рисунок 4">
            <a:extLst>
              <a:ext uri="{FF2B5EF4-FFF2-40B4-BE49-F238E27FC236}">
                <a16:creationId xmlns:a16="http://schemas.microsoft.com/office/drawing/2014/main" id="{CF16B34C-C27B-4736-A737-866187B8D7F1}"/>
              </a:ext>
            </a:extLst>
          </p:cNvPr>
          <p:cNvPicPr>
            <a:picLocks noChangeAspect="1"/>
          </p:cNvPicPr>
          <p:nvPr/>
        </p:nvPicPr>
        <p:blipFill>
          <a:blip r:embed="rId3"/>
          <a:stretch>
            <a:fillRect/>
          </a:stretch>
        </p:blipFill>
        <p:spPr>
          <a:xfrm>
            <a:off x="5364088" y="1532302"/>
            <a:ext cx="3291855" cy="3155591"/>
          </a:xfrm>
          <a:prstGeom prst="rect">
            <a:avLst/>
          </a:prstGeom>
          <a:ln w="12700">
            <a:solidFill>
              <a:schemeClr val="accent1"/>
            </a:solidFill>
          </a:ln>
        </p:spPr>
      </p:pic>
      <p:pic>
        <p:nvPicPr>
          <p:cNvPr id="6" name="Рисунок 5">
            <a:extLst>
              <a:ext uri="{FF2B5EF4-FFF2-40B4-BE49-F238E27FC236}">
                <a16:creationId xmlns:a16="http://schemas.microsoft.com/office/drawing/2014/main" id="{E6FEC454-AD16-4BFB-AD59-21FE23A5FBE5}"/>
              </a:ext>
            </a:extLst>
          </p:cNvPr>
          <p:cNvPicPr>
            <a:picLocks noChangeAspect="1"/>
          </p:cNvPicPr>
          <p:nvPr/>
        </p:nvPicPr>
        <p:blipFill>
          <a:blip r:embed="rId4"/>
          <a:stretch>
            <a:fillRect/>
          </a:stretch>
        </p:blipFill>
        <p:spPr>
          <a:xfrm>
            <a:off x="2051720" y="4088958"/>
            <a:ext cx="2939362" cy="2251983"/>
          </a:xfrm>
          <a:prstGeom prst="rect">
            <a:avLst/>
          </a:prstGeom>
          <a:ln w="12700">
            <a:solidFill>
              <a:schemeClr val="accent1"/>
            </a:solidFill>
          </a:ln>
        </p:spPr>
      </p:pic>
    </p:spTree>
    <p:extLst>
      <p:ext uri="{BB962C8B-B14F-4D97-AF65-F5344CB8AC3E}">
        <p14:creationId xmlns:p14="http://schemas.microsoft.com/office/powerpoint/2010/main" val="136350592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1278D2A2-0A6C-4A3C-A46E-87CFF242FBDF}"/>
              </a:ext>
            </a:extLst>
          </p:cNvPr>
          <p:cNvSpPr>
            <a:spLocks noGrp="1"/>
          </p:cNvSpPr>
          <p:nvPr>
            <p:ph idx="1"/>
          </p:nvPr>
        </p:nvSpPr>
        <p:spPr>
          <a:xfrm>
            <a:off x="1285852" y="1643050"/>
            <a:ext cx="7572428" cy="4954302"/>
          </a:xfrm>
        </p:spPr>
        <p:txBody>
          <a:bodyPr>
            <a:normAutofit/>
          </a:bodyPr>
          <a:lstStyle/>
          <a:p>
            <a:r>
              <a:rPr lang="en-US" sz="1800" b="1" dirty="0">
                <a:latin typeface="+mj-lt"/>
              </a:rPr>
              <a:t>Job 1 performs these steps:</a:t>
            </a:r>
          </a:p>
          <a:p>
            <a:pPr marL="457200" indent="-457200">
              <a:buFont typeface="+mj-lt"/>
              <a:buAutoNum type="arabicPeriod"/>
            </a:pPr>
            <a:r>
              <a:rPr lang="en-US" sz="1800" dirty="0">
                <a:latin typeface="+mj-lt"/>
              </a:rPr>
              <a:t>Performs a math calculation and saves the result to a text file called math-homework.txt.</a:t>
            </a:r>
          </a:p>
          <a:p>
            <a:pPr marL="457200" indent="-457200">
              <a:buFont typeface="+mj-lt"/>
              <a:buAutoNum type="arabicPeriod"/>
            </a:pPr>
            <a:r>
              <a:rPr lang="en-US" sz="1800" dirty="0">
                <a:latin typeface="+mj-lt"/>
              </a:rPr>
              <a:t>Uses the upload-artifact action to upload the math-homework.txt file with the artifact name homework.</a:t>
            </a:r>
          </a:p>
          <a:p>
            <a:r>
              <a:rPr lang="en-US" sz="1800" b="1" dirty="0">
                <a:latin typeface="+mj-lt"/>
              </a:rPr>
              <a:t>Job 2 uses the result in the previous job:</a:t>
            </a:r>
          </a:p>
          <a:p>
            <a:pPr marL="457200" indent="-457200">
              <a:buFont typeface="+mj-lt"/>
              <a:buAutoNum type="arabicPeriod"/>
            </a:pPr>
            <a:r>
              <a:rPr lang="en-US" sz="1800" dirty="0">
                <a:latin typeface="+mj-lt"/>
              </a:rPr>
              <a:t>Downloads the homework artifact uploaded in the previous job. By default, the download-artifact action downloads artifacts to the workspace directory that the step is executing in. You can use the path input parameter to specify a different download directory.</a:t>
            </a:r>
          </a:p>
          <a:p>
            <a:pPr marL="457200" indent="-457200">
              <a:buFont typeface="+mj-lt"/>
              <a:buAutoNum type="arabicPeriod"/>
            </a:pPr>
            <a:r>
              <a:rPr lang="en-US" sz="1800" dirty="0">
                <a:latin typeface="+mj-lt"/>
              </a:rPr>
              <a:t>Reads the value in the math-homework.txt file, performs a math calculation, and saves the result to math-homework.txt again, overwriting its contents.</a:t>
            </a:r>
          </a:p>
          <a:p>
            <a:pPr marL="457200" indent="-457200">
              <a:buFont typeface="+mj-lt"/>
              <a:buAutoNum type="arabicPeriod"/>
            </a:pPr>
            <a:r>
              <a:rPr lang="en-US" sz="1800" dirty="0">
                <a:latin typeface="+mj-lt"/>
              </a:rPr>
              <a:t>Uploads the math-homework.txt file. This upload overwrites the previously uploaded artifact because they share the same name.</a:t>
            </a:r>
          </a:p>
        </p:txBody>
      </p:sp>
      <p:sp>
        <p:nvSpPr>
          <p:cNvPr id="3" name="Заголовок 2">
            <a:extLst>
              <a:ext uri="{FF2B5EF4-FFF2-40B4-BE49-F238E27FC236}">
                <a16:creationId xmlns:a16="http://schemas.microsoft.com/office/drawing/2014/main" id="{6E19F1F6-8840-45C8-8387-D96557AF422A}"/>
              </a:ext>
            </a:extLst>
          </p:cNvPr>
          <p:cNvSpPr>
            <a:spLocks noGrp="1"/>
          </p:cNvSpPr>
          <p:nvPr>
            <p:ph type="title"/>
          </p:nvPr>
        </p:nvSpPr>
        <p:spPr/>
        <p:txBody>
          <a:bodyPr/>
          <a:lstStyle/>
          <a:p>
            <a:endParaRPr lang="ru-RU"/>
          </a:p>
        </p:txBody>
      </p:sp>
    </p:spTree>
    <p:extLst>
      <p:ext uri="{BB962C8B-B14F-4D97-AF65-F5344CB8AC3E}">
        <p14:creationId xmlns:p14="http://schemas.microsoft.com/office/powerpoint/2010/main" val="402685601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690C8290-918C-4D26-A929-F079DE55254E}"/>
              </a:ext>
            </a:extLst>
          </p:cNvPr>
          <p:cNvSpPr>
            <a:spLocks noGrp="1"/>
          </p:cNvSpPr>
          <p:nvPr>
            <p:ph idx="1"/>
          </p:nvPr>
        </p:nvSpPr>
        <p:spPr/>
        <p:txBody>
          <a:bodyPr/>
          <a:lstStyle/>
          <a:p>
            <a:r>
              <a:rPr lang="en-US" b="1" dirty="0">
                <a:latin typeface="+mj-lt"/>
              </a:rPr>
              <a:t>Job 3 displays the result uploaded in the previous job:</a:t>
            </a:r>
          </a:p>
          <a:p>
            <a:pPr marL="457200" indent="-457200">
              <a:buFont typeface="+mj-lt"/>
              <a:buAutoNum type="arabicPeriod"/>
            </a:pPr>
            <a:r>
              <a:rPr lang="en-US" dirty="0">
                <a:latin typeface="+mj-lt"/>
              </a:rPr>
              <a:t>Downloads the homework artifact.</a:t>
            </a:r>
          </a:p>
          <a:p>
            <a:pPr marL="457200" indent="-457200">
              <a:buFont typeface="+mj-lt"/>
              <a:buAutoNum type="arabicPeriod"/>
            </a:pPr>
            <a:r>
              <a:rPr lang="en-US" dirty="0">
                <a:latin typeface="+mj-lt"/>
              </a:rPr>
              <a:t>Prints the result of the math equation to the log.</a:t>
            </a:r>
          </a:p>
          <a:p>
            <a:r>
              <a:rPr lang="en-US" dirty="0">
                <a:latin typeface="+mj-lt"/>
              </a:rPr>
              <a:t>The full math operation performed in this workflow example is (3 + 7) x 9 = 90.</a:t>
            </a:r>
          </a:p>
          <a:p>
            <a:endParaRPr lang="ru-RU" dirty="0">
              <a:latin typeface="+mj-lt"/>
            </a:endParaRPr>
          </a:p>
        </p:txBody>
      </p:sp>
      <p:sp>
        <p:nvSpPr>
          <p:cNvPr id="3" name="Заголовок 2">
            <a:extLst>
              <a:ext uri="{FF2B5EF4-FFF2-40B4-BE49-F238E27FC236}">
                <a16:creationId xmlns:a16="http://schemas.microsoft.com/office/drawing/2014/main" id="{54C64DC7-C532-4B50-8785-C9BF5740AB0B}"/>
              </a:ext>
            </a:extLst>
          </p:cNvPr>
          <p:cNvSpPr>
            <a:spLocks noGrp="1"/>
          </p:cNvSpPr>
          <p:nvPr>
            <p:ph type="title"/>
          </p:nvPr>
        </p:nvSpPr>
        <p:spPr/>
        <p:txBody>
          <a:bodyPr/>
          <a:lstStyle/>
          <a:p>
            <a:endParaRPr lang="ru-RU">
              <a:latin typeface="+mj-lt"/>
            </a:endParaRPr>
          </a:p>
        </p:txBody>
      </p:sp>
    </p:spTree>
    <p:extLst>
      <p:ext uri="{BB962C8B-B14F-4D97-AF65-F5344CB8AC3E}">
        <p14:creationId xmlns:p14="http://schemas.microsoft.com/office/powerpoint/2010/main" val="362707365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F082761C-97A3-4D7D-AE41-1A2B1976F319}"/>
              </a:ext>
            </a:extLst>
          </p:cNvPr>
          <p:cNvSpPr>
            <a:spLocks noGrp="1"/>
          </p:cNvSpPr>
          <p:nvPr>
            <p:ph type="title"/>
          </p:nvPr>
        </p:nvSpPr>
        <p:spPr/>
        <p:txBody>
          <a:bodyPr/>
          <a:lstStyle/>
          <a:p>
            <a:endParaRPr lang="ru-RU"/>
          </a:p>
        </p:txBody>
      </p:sp>
      <p:sp>
        <p:nvSpPr>
          <p:cNvPr id="5" name="Текст 4">
            <a:extLst>
              <a:ext uri="{FF2B5EF4-FFF2-40B4-BE49-F238E27FC236}">
                <a16:creationId xmlns:a16="http://schemas.microsoft.com/office/drawing/2014/main" id="{7B0C585A-50E3-4D18-9912-83CF2D29B485}"/>
              </a:ext>
            </a:extLst>
          </p:cNvPr>
          <p:cNvSpPr>
            <a:spLocks noGrp="1"/>
          </p:cNvSpPr>
          <p:nvPr>
            <p:ph type="body" idx="1"/>
          </p:nvPr>
        </p:nvSpPr>
        <p:spPr/>
        <p:txBody>
          <a:bodyPr/>
          <a:lstStyle/>
          <a:p>
            <a:endParaRPr lang="ru-RU"/>
          </a:p>
        </p:txBody>
      </p:sp>
      <p:pic>
        <p:nvPicPr>
          <p:cNvPr id="1026" name="Picture 2" descr="Products &amp; Pricing | Liquibase.com">
            <a:extLst>
              <a:ext uri="{FF2B5EF4-FFF2-40B4-BE49-F238E27FC236}">
                <a16:creationId xmlns:a16="http://schemas.microsoft.com/office/drawing/2014/main" id="{92CDE12B-F215-4B7C-A287-25DB8E09038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2492" y="2906713"/>
            <a:ext cx="6952042" cy="1525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190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062132A0-5FBD-4F2D-85EC-231A21A71EA6}"/>
              </a:ext>
            </a:extLst>
          </p:cNvPr>
          <p:cNvSpPr>
            <a:spLocks noGrp="1"/>
          </p:cNvSpPr>
          <p:nvPr>
            <p:ph idx="1"/>
          </p:nvPr>
        </p:nvSpPr>
        <p:spPr/>
        <p:txBody>
          <a:bodyPr/>
          <a:lstStyle/>
          <a:p>
            <a:endParaRPr lang="ru-RU"/>
          </a:p>
        </p:txBody>
      </p:sp>
      <p:sp>
        <p:nvSpPr>
          <p:cNvPr id="3" name="Заголовок 2">
            <a:extLst>
              <a:ext uri="{FF2B5EF4-FFF2-40B4-BE49-F238E27FC236}">
                <a16:creationId xmlns:a16="http://schemas.microsoft.com/office/drawing/2014/main" id="{D85FEF70-F090-488B-B968-62DBF8CCA8A0}"/>
              </a:ext>
            </a:extLst>
          </p:cNvPr>
          <p:cNvSpPr>
            <a:spLocks noGrp="1"/>
          </p:cNvSpPr>
          <p:nvPr>
            <p:ph type="title"/>
          </p:nvPr>
        </p:nvSpPr>
        <p:spPr/>
        <p:txBody>
          <a:bodyPr/>
          <a:lstStyle/>
          <a:p>
            <a:endParaRPr lang="ru-RU"/>
          </a:p>
        </p:txBody>
      </p:sp>
      <p:pic>
        <p:nvPicPr>
          <p:cNvPr id="4" name="Google Shape;183;p25">
            <a:extLst>
              <a:ext uri="{FF2B5EF4-FFF2-40B4-BE49-F238E27FC236}">
                <a16:creationId xmlns:a16="http://schemas.microsoft.com/office/drawing/2014/main" id="{FC32CE37-1B23-461A-A251-70B471B68298}"/>
              </a:ext>
            </a:extLst>
          </p:cNvPr>
          <p:cNvPicPr preferRelativeResize="0"/>
          <p:nvPr/>
        </p:nvPicPr>
        <p:blipFill rotWithShape="1">
          <a:blip r:embed="rId2">
            <a:alphaModFix/>
          </a:blip>
          <a:srcRect/>
          <a:stretch/>
        </p:blipFill>
        <p:spPr>
          <a:xfrm>
            <a:off x="971600" y="2348880"/>
            <a:ext cx="7452320" cy="3573016"/>
          </a:xfrm>
          <a:prstGeom prst="rect">
            <a:avLst/>
          </a:prstGeom>
          <a:noFill/>
          <a:ln>
            <a:noFill/>
          </a:ln>
          <a:effectLst>
            <a:outerShdw blurRad="190500" algn="tl" rotWithShape="0">
              <a:srgbClr val="000000">
                <a:alpha val="69803"/>
              </a:srgbClr>
            </a:outerShdw>
          </a:effectLst>
        </p:spPr>
      </p:pic>
    </p:spTree>
    <p:extLst>
      <p:ext uri="{BB962C8B-B14F-4D97-AF65-F5344CB8AC3E}">
        <p14:creationId xmlns:p14="http://schemas.microsoft.com/office/powerpoint/2010/main" val="29961567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6F6D2148-BCAC-416C-AE23-4F132F67235E}"/>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4D09D940-5BC5-4F10-BFAC-C88E983C0483}"/>
              </a:ext>
            </a:extLst>
          </p:cNvPr>
          <p:cNvSpPr>
            <a:spLocks noGrp="1"/>
          </p:cNvSpPr>
          <p:nvPr>
            <p:ph idx="1"/>
          </p:nvPr>
        </p:nvSpPr>
        <p:spPr/>
        <p:txBody>
          <a:bodyPr/>
          <a:lstStyle/>
          <a:p>
            <a:pPr marL="360000" indent="-360000">
              <a:spcBef>
                <a:spcPts val="0"/>
              </a:spcBef>
              <a:spcAft>
                <a:spcPts val="1200"/>
              </a:spcAft>
              <a:buNone/>
            </a:pPr>
            <a:r>
              <a:rPr lang="en-US" sz="2400" b="1" dirty="0">
                <a:latin typeface="+mj-lt"/>
              </a:rPr>
              <a:t>Liquibase</a:t>
            </a:r>
            <a:r>
              <a:rPr lang="en-US" sz="2400" dirty="0">
                <a:latin typeface="+mj-lt"/>
              </a:rPr>
              <a:t> is an open-source solution for managing revisions of your database schema scripts. It works across various types of databases and supports various file formats for defining the DB structure. The feature that is probably most attractive in Liquibase is its ability to roll changes back and forward from a specific point — saving you from needing to know what was the last change/script you ran on a specific DB instance.</a:t>
            </a:r>
            <a:endParaRPr lang="ru-RU" sz="2400" dirty="0">
              <a:latin typeface="+mj-lt"/>
            </a:endParaRPr>
          </a:p>
          <a:p>
            <a:pPr marL="0" indent="0">
              <a:buNone/>
            </a:pPr>
            <a:endParaRPr lang="ru-RU" dirty="0"/>
          </a:p>
        </p:txBody>
      </p:sp>
    </p:spTree>
    <p:extLst>
      <p:ext uri="{BB962C8B-B14F-4D97-AF65-F5344CB8AC3E}">
        <p14:creationId xmlns:p14="http://schemas.microsoft.com/office/powerpoint/2010/main" val="428682909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F7EB7CB7-C275-40FA-A081-2A18630004ED}"/>
              </a:ext>
            </a:extLst>
          </p:cNvPr>
          <p:cNvSpPr>
            <a:spLocks noGrp="1"/>
          </p:cNvSpPr>
          <p:nvPr>
            <p:ph idx="1"/>
          </p:nvPr>
        </p:nvSpPr>
        <p:spPr/>
        <p:txBody>
          <a:bodyPr>
            <a:normAutofit/>
          </a:bodyPr>
          <a:lstStyle/>
          <a:p>
            <a:pPr fontAlgn="base"/>
            <a:r>
              <a:rPr lang="en-US" sz="2400" dirty="0">
                <a:latin typeface="+mj-lt"/>
              </a:rPr>
              <a:t>Developers store database changes in text-based files on their local development machines and apply them to their local databases. These changelog files are stored in source control to enable collaboration. The changelog can be used to update all the different database environments that a team uses — from local development databases, to test, staging, and production. Changelog files can be arbitrarily nested for better management.</a:t>
            </a:r>
          </a:p>
          <a:p>
            <a:endParaRPr lang="ru-RU" dirty="0"/>
          </a:p>
        </p:txBody>
      </p:sp>
      <p:sp>
        <p:nvSpPr>
          <p:cNvPr id="3" name="Заголовок 2">
            <a:extLst>
              <a:ext uri="{FF2B5EF4-FFF2-40B4-BE49-F238E27FC236}">
                <a16:creationId xmlns:a16="http://schemas.microsoft.com/office/drawing/2014/main" id="{3A3B5E1C-F2D4-4C78-A36A-62AB305B2B68}"/>
              </a:ext>
            </a:extLst>
          </p:cNvPr>
          <p:cNvSpPr>
            <a:spLocks noGrp="1"/>
          </p:cNvSpPr>
          <p:nvPr>
            <p:ph type="title"/>
          </p:nvPr>
        </p:nvSpPr>
        <p:spPr/>
        <p:txBody>
          <a:bodyPr>
            <a:normAutofit fontScale="90000"/>
          </a:bodyPr>
          <a:lstStyle/>
          <a:p>
            <a:r>
              <a:rPr lang="en-US" b="1" i="1" dirty="0">
                <a:solidFill>
                  <a:srgbClr val="0E0033"/>
                </a:solidFill>
                <a:effectLst/>
                <a:latin typeface="Roboto"/>
              </a:rPr>
              <a:t>changelog</a:t>
            </a:r>
            <a:r>
              <a:rPr lang="en-US" b="1" i="0" dirty="0">
                <a:solidFill>
                  <a:srgbClr val="0E0033"/>
                </a:solidFill>
                <a:effectLst/>
                <a:latin typeface="Roboto"/>
              </a:rPr>
              <a:t> files</a:t>
            </a:r>
            <a:br>
              <a:rPr lang="en-US" b="1" i="0" dirty="0">
                <a:solidFill>
                  <a:srgbClr val="0E0033"/>
                </a:solidFill>
                <a:effectLst/>
                <a:latin typeface="Roboto"/>
              </a:rPr>
            </a:br>
            <a:endParaRPr lang="ru-RU" dirty="0"/>
          </a:p>
        </p:txBody>
      </p:sp>
    </p:spTree>
    <p:extLst>
      <p:ext uri="{BB962C8B-B14F-4D97-AF65-F5344CB8AC3E}">
        <p14:creationId xmlns:p14="http://schemas.microsoft.com/office/powerpoint/2010/main" val="269731600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09E9A68-4CA7-48DE-8211-F39EFFA0BE07}"/>
              </a:ext>
            </a:extLst>
          </p:cNvPr>
          <p:cNvSpPr>
            <a:spLocks noGrp="1"/>
          </p:cNvSpPr>
          <p:nvPr>
            <p:ph idx="1"/>
          </p:nvPr>
        </p:nvSpPr>
        <p:spPr>
          <a:xfrm>
            <a:off x="1285852" y="1556792"/>
            <a:ext cx="7572428" cy="4582049"/>
          </a:xfrm>
        </p:spPr>
        <p:txBody>
          <a:bodyPr/>
          <a:lstStyle/>
          <a:p>
            <a:pPr fontAlgn="base">
              <a:spcAft>
                <a:spcPts val="600"/>
              </a:spcAft>
            </a:pPr>
            <a:r>
              <a:rPr lang="en-US" dirty="0" err="1">
                <a:latin typeface="+mj-lt"/>
              </a:rPr>
              <a:t>ChangeSets</a:t>
            </a:r>
            <a:r>
              <a:rPr lang="en-US" dirty="0">
                <a:latin typeface="+mj-lt"/>
              </a:rPr>
              <a:t> are the units of change that Liquibase is tracking.</a:t>
            </a:r>
          </a:p>
          <a:p>
            <a:pPr fontAlgn="base">
              <a:spcAft>
                <a:spcPts val="600"/>
              </a:spcAft>
            </a:pPr>
            <a:r>
              <a:rPr lang="en-US" dirty="0" err="1">
                <a:latin typeface="+mj-lt"/>
              </a:rPr>
              <a:t>ChangeSet</a:t>
            </a:r>
            <a:r>
              <a:rPr lang="en-US" dirty="0">
                <a:latin typeface="+mj-lt"/>
              </a:rPr>
              <a:t> is an analogue of a commit in version control systems.</a:t>
            </a:r>
          </a:p>
          <a:p>
            <a:pPr fontAlgn="base">
              <a:spcAft>
                <a:spcPts val="600"/>
              </a:spcAft>
            </a:pPr>
            <a:r>
              <a:rPr lang="en-US" dirty="0">
                <a:latin typeface="+mj-lt"/>
              </a:rPr>
              <a:t> Each </a:t>
            </a:r>
            <a:r>
              <a:rPr lang="en-US" dirty="0" err="1">
                <a:latin typeface="+mj-lt"/>
              </a:rPr>
              <a:t>changeSet</a:t>
            </a:r>
            <a:r>
              <a:rPr lang="en-US" dirty="0">
                <a:latin typeface="+mj-lt"/>
              </a:rPr>
              <a:t> is uniquely identified by the author, id, and filename attributes. When Liquibase runs, it queries the DATABASECHANGELOG table for the </a:t>
            </a:r>
            <a:r>
              <a:rPr lang="en-US" dirty="0" err="1">
                <a:latin typeface="+mj-lt"/>
              </a:rPr>
              <a:t>changeSets</a:t>
            </a:r>
            <a:r>
              <a:rPr lang="en-US" dirty="0">
                <a:latin typeface="+mj-lt"/>
              </a:rPr>
              <a:t> that are marked as executed and then executes all </a:t>
            </a:r>
            <a:r>
              <a:rPr lang="en-US" dirty="0" err="1">
                <a:latin typeface="+mj-lt"/>
              </a:rPr>
              <a:t>changeSets</a:t>
            </a:r>
            <a:r>
              <a:rPr lang="en-US" dirty="0">
                <a:latin typeface="+mj-lt"/>
              </a:rPr>
              <a:t> in the changelog file that have not yet been executed.</a:t>
            </a:r>
          </a:p>
          <a:p>
            <a:pPr>
              <a:spcAft>
                <a:spcPts val="600"/>
              </a:spcAft>
            </a:pPr>
            <a:endParaRPr lang="ru-RU" dirty="0"/>
          </a:p>
        </p:txBody>
      </p:sp>
      <p:sp>
        <p:nvSpPr>
          <p:cNvPr id="3" name="Заголовок 2">
            <a:extLst>
              <a:ext uri="{FF2B5EF4-FFF2-40B4-BE49-F238E27FC236}">
                <a16:creationId xmlns:a16="http://schemas.microsoft.com/office/drawing/2014/main" id="{48E8E4D1-A7E2-4521-95E5-3C439B877F20}"/>
              </a:ext>
            </a:extLst>
          </p:cNvPr>
          <p:cNvSpPr>
            <a:spLocks noGrp="1"/>
          </p:cNvSpPr>
          <p:nvPr>
            <p:ph type="title"/>
          </p:nvPr>
        </p:nvSpPr>
        <p:spPr/>
        <p:txBody>
          <a:bodyPr/>
          <a:lstStyle/>
          <a:p>
            <a:r>
              <a:rPr lang="en-US" b="1" i="1" dirty="0">
                <a:solidFill>
                  <a:srgbClr val="0E0033"/>
                </a:solidFill>
                <a:effectLst/>
                <a:latin typeface="Roboto"/>
              </a:rPr>
              <a:t>changesets</a:t>
            </a:r>
            <a:endParaRPr lang="ru-RU" dirty="0"/>
          </a:p>
        </p:txBody>
      </p:sp>
      <p:pic>
        <p:nvPicPr>
          <p:cNvPr id="4" name="Picture 2" descr="MySQL and Liquibase - Qxf2 BLOG">
            <a:extLst>
              <a:ext uri="{FF2B5EF4-FFF2-40B4-BE49-F238E27FC236}">
                <a16:creationId xmlns:a16="http://schemas.microsoft.com/office/drawing/2014/main" id="{1AC92AB3-B783-4B29-9579-E7E8F5DFEF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717032"/>
            <a:ext cx="5680909" cy="2736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28987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D0C97C3B-CB27-428B-A6DE-6DC05C6250A1}"/>
              </a:ext>
            </a:extLst>
          </p:cNvPr>
          <p:cNvSpPr>
            <a:spLocks noGrp="1"/>
          </p:cNvSpPr>
          <p:nvPr>
            <p:ph idx="1"/>
          </p:nvPr>
        </p:nvSpPr>
        <p:spPr/>
        <p:txBody>
          <a:bodyPr/>
          <a:lstStyle/>
          <a:p>
            <a:r>
              <a:rPr lang="en-US" dirty="0"/>
              <a:t>By analogy with a commit, changes that were made within a single </a:t>
            </a:r>
            <a:r>
              <a:rPr lang="en-US" dirty="0" err="1"/>
              <a:t>changeSet</a:t>
            </a:r>
            <a:r>
              <a:rPr lang="en-US" dirty="0"/>
              <a:t> can be rolled or rolled back to the database server.</a:t>
            </a:r>
            <a:endParaRPr lang="ru-RU" dirty="0"/>
          </a:p>
          <a:p>
            <a:r>
              <a:rPr lang="en-US" dirty="0"/>
              <a:t>Liquibase can automatically create a script to rollback most of the changeset.</a:t>
            </a:r>
            <a:endParaRPr lang="ru-RU" dirty="0"/>
          </a:p>
        </p:txBody>
      </p:sp>
      <p:sp>
        <p:nvSpPr>
          <p:cNvPr id="3" name="Заголовок 2">
            <a:extLst>
              <a:ext uri="{FF2B5EF4-FFF2-40B4-BE49-F238E27FC236}">
                <a16:creationId xmlns:a16="http://schemas.microsoft.com/office/drawing/2014/main" id="{E1A32EA3-3D05-4195-AC23-1480E6F4029B}"/>
              </a:ext>
            </a:extLst>
          </p:cNvPr>
          <p:cNvSpPr>
            <a:spLocks noGrp="1"/>
          </p:cNvSpPr>
          <p:nvPr>
            <p:ph type="title"/>
          </p:nvPr>
        </p:nvSpPr>
        <p:spPr/>
        <p:txBody>
          <a:bodyPr/>
          <a:lstStyle/>
          <a:p>
            <a:endParaRPr lang="ru-RU"/>
          </a:p>
        </p:txBody>
      </p:sp>
    </p:spTree>
    <p:extLst>
      <p:ext uri="{BB962C8B-B14F-4D97-AF65-F5344CB8AC3E}">
        <p14:creationId xmlns:p14="http://schemas.microsoft.com/office/powerpoint/2010/main" val="252667937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EF1317DB-D1BC-48BD-9C55-5035B5E7AF02}"/>
              </a:ext>
            </a:extLst>
          </p:cNvPr>
          <p:cNvSpPr>
            <a:spLocks noGrp="1"/>
          </p:cNvSpPr>
          <p:nvPr>
            <p:ph idx="1"/>
          </p:nvPr>
        </p:nvSpPr>
        <p:spPr/>
        <p:txBody>
          <a:bodyPr>
            <a:normAutofit/>
          </a:bodyPr>
          <a:lstStyle/>
          <a:p>
            <a:pPr fontAlgn="base"/>
            <a:r>
              <a:rPr lang="en-US" dirty="0">
                <a:latin typeface="+mj-lt"/>
              </a:rPr>
              <a:t>Each changeset contains one or more Change Types that describe a type of change or action you want to apply to the database. </a:t>
            </a:r>
          </a:p>
          <a:p>
            <a:pPr fontAlgn="base"/>
            <a:r>
              <a:rPr lang="en-US" dirty="0">
                <a:latin typeface="+mj-lt"/>
              </a:rPr>
              <a:t>Liquibase supports both descriptive Change Types that generate SQL for supported databases and raw SQL. Generally, there should only be one Change Type per changeset to avoid failed auto-commit statements that can leave the database in an unexpected state.</a:t>
            </a:r>
          </a:p>
          <a:p>
            <a:pPr fontAlgn="base"/>
            <a:endParaRPr lang="en-US" dirty="0">
              <a:latin typeface="+mj-lt"/>
            </a:endParaRPr>
          </a:p>
          <a:p>
            <a:pPr fontAlgn="base"/>
            <a:r>
              <a:rPr lang="en-US" dirty="0" err="1">
                <a:latin typeface="+mj-lt"/>
              </a:rPr>
              <a:t>createTable</a:t>
            </a:r>
            <a:r>
              <a:rPr lang="en-US" dirty="0">
                <a:latin typeface="+mj-lt"/>
              </a:rPr>
              <a:t>, </a:t>
            </a:r>
            <a:r>
              <a:rPr lang="en-US" dirty="0" err="1">
                <a:latin typeface="+mj-lt"/>
              </a:rPr>
              <a:t>dropTable</a:t>
            </a:r>
            <a:r>
              <a:rPr lang="en-US" dirty="0">
                <a:latin typeface="+mj-lt"/>
              </a:rPr>
              <a:t>, </a:t>
            </a:r>
            <a:r>
              <a:rPr lang="en-US" dirty="0" err="1">
                <a:latin typeface="+mj-lt"/>
              </a:rPr>
              <a:t>renameTable</a:t>
            </a:r>
            <a:r>
              <a:rPr lang="en-US" dirty="0">
                <a:latin typeface="+mj-lt"/>
              </a:rPr>
              <a:t>, </a:t>
            </a:r>
            <a:r>
              <a:rPr lang="en-US" dirty="0" err="1">
                <a:latin typeface="+mj-lt"/>
              </a:rPr>
              <a:t>addCheckConstrain</a:t>
            </a:r>
            <a:r>
              <a:rPr lang="en-US" dirty="0">
                <a:latin typeface="+mj-lt"/>
              </a:rPr>
              <a:t>, </a:t>
            </a:r>
            <a:r>
              <a:rPr lang="en-US" dirty="0" err="1">
                <a:latin typeface="+mj-lt"/>
              </a:rPr>
              <a:t>addForeignKeyConstraint</a:t>
            </a:r>
            <a:r>
              <a:rPr lang="en-US" dirty="0">
                <a:latin typeface="+mj-lt"/>
              </a:rPr>
              <a:t>, </a:t>
            </a:r>
            <a:r>
              <a:rPr lang="en-US" dirty="0" err="1">
                <a:latin typeface="+mj-lt"/>
              </a:rPr>
              <a:t>Inserst</a:t>
            </a:r>
            <a:r>
              <a:rPr lang="en-US" dirty="0">
                <a:latin typeface="+mj-lt"/>
              </a:rPr>
              <a:t>, Delete</a:t>
            </a:r>
          </a:p>
          <a:p>
            <a:endParaRPr lang="ru-RU" dirty="0"/>
          </a:p>
        </p:txBody>
      </p:sp>
      <p:sp>
        <p:nvSpPr>
          <p:cNvPr id="3" name="Заголовок 2">
            <a:extLst>
              <a:ext uri="{FF2B5EF4-FFF2-40B4-BE49-F238E27FC236}">
                <a16:creationId xmlns:a16="http://schemas.microsoft.com/office/drawing/2014/main" id="{50B05B4C-457A-45E0-8020-50B15FD7F433}"/>
              </a:ext>
            </a:extLst>
          </p:cNvPr>
          <p:cNvSpPr>
            <a:spLocks noGrp="1"/>
          </p:cNvSpPr>
          <p:nvPr>
            <p:ph type="title"/>
          </p:nvPr>
        </p:nvSpPr>
        <p:spPr/>
        <p:txBody>
          <a:bodyPr>
            <a:normAutofit fontScale="90000"/>
          </a:bodyPr>
          <a:lstStyle/>
          <a:p>
            <a:r>
              <a:rPr lang="en-US" dirty="0"/>
              <a:t>Change types</a:t>
            </a:r>
            <a:br>
              <a:rPr lang="en-US" dirty="0"/>
            </a:br>
            <a:endParaRPr lang="ru-RU" dirty="0"/>
          </a:p>
        </p:txBody>
      </p:sp>
    </p:spTree>
    <p:extLst>
      <p:ext uri="{BB962C8B-B14F-4D97-AF65-F5344CB8AC3E}">
        <p14:creationId xmlns:p14="http://schemas.microsoft.com/office/powerpoint/2010/main" val="271820581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64197906-942C-44D6-89F1-BA822A6C4899}"/>
              </a:ext>
            </a:extLst>
          </p:cNvPr>
          <p:cNvSpPr>
            <a:spLocks noGrp="1"/>
          </p:cNvSpPr>
          <p:nvPr>
            <p:ph idx="1"/>
          </p:nvPr>
        </p:nvSpPr>
        <p:spPr/>
        <p:txBody>
          <a:bodyPr/>
          <a:lstStyle/>
          <a:p>
            <a:endParaRPr lang="ru-RU"/>
          </a:p>
        </p:txBody>
      </p:sp>
      <p:sp>
        <p:nvSpPr>
          <p:cNvPr id="3" name="Заголовок 2">
            <a:extLst>
              <a:ext uri="{FF2B5EF4-FFF2-40B4-BE49-F238E27FC236}">
                <a16:creationId xmlns:a16="http://schemas.microsoft.com/office/drawing/2014/main" id="{D7BEF56B-7742-4878-A5E1-51405488C036}"/>
              </a:ext>
            </a:extLst>
          </p:cNvPr>
          <p:cNvSpPr>
            <a:spLocks noGrp="1"/>
          </p:cNvSpPr>
          <p:nvPr>
            <p:ph type="title"/>
          </p:nvPr>
        </p:nvSpPr>
        <p:spPr/>
        <p:txBody>
          <a:bodyPr/>
          <a:lstStyle/>
          <a:p>
            <a:r>
              <a:rPr lang="en-US" dirty="0"/>
              <a:t>Attributes</a:t>
            </a:r>
            <a:endParaRPr lang="ru-RU" dirty="0"/>
          </a:p>
        </p:txBody>
      </p:sp>
    </p:spTree>
    <p:extLst>
      <p:ext uri="{BB962C8B-B14F-4D97-AF65-F5344CB8AC3E}">
        <p14:creationId xmlns:p14="http://schemas.microsoft.com/office/powerpoint/2010/main" val="344496785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B33CCA2-7FCD-4CB3-A54D-21D777BFB66A}"/>
              </a:ext>
            </a:extLst>
          </p:cNvPr>
          <p:cNvSpPr>
            <a:spLocks noGrp="1"/>
          </p:cNvSpPr>
          <p:nvPr>
            <p:ph idx="1"/>
          </p:nvPr>
        </p:nvSpPr>
        <p:spPr/>
        <p:txBody>
          <a:bodyPr/>
          <a:lstStyle/>
          <a:p>
            <a:pPr fontAlgn="base"/>
            <a:r>
              <a:rPr lang="en-US" dirty="0"/>
              <a:t>Preconditions can be applied to either the </a:t>
            </a:r>
            <a:r>
              <a:rPr lang="en-US" i="1" dirty="0"/>
              <a:t>changelog</a:t>
            </a:r>
            <a:r>
              <a:rPr lang="en-US" dirty="0"/>
              <a:t> as a whole or to individual </a:t>
            </a:r>
            <a:r>
              <a:rPr lang="en-US" i="1" dirty="0"/>
              <a:t>changesets</a:t>
            </a:r>
            <a:r>
              <a:rPr lang="en-US" dirty="0"/>
              <a:t>. </a:t>
            </a:r>
          </a:p>
          <a:p>
            <a:pPr fontAlgn="base"/>
            <a:r>
              <a:rPr lang="en-US" dirty="0"/>
              <a:t>Preconditions control the execution of an update and can stop the update, skip a </a:t>
            </a:r>
            <a:r>
              <a:rPr lang="en-US" i="1" dirty="0"/>
              <a:t>changeset</a:t>
            </a:r>
            <a:r>
              <a:rPr lang="en-US" dirty="0"/>
              <a:t>, mark a </a:t>
            </a:r>
            <a:r>
              <a:rPr lang="en-US" i="1" dirty="0"/>
              <a:t>changeset</a:t>
            </a:r>
            <a:r>
              <a:rPr lang="en-US" dirty="0"/>
              <a:t> as run, or show a warning.</a:t>
            </a:r>
          </a:p>
          <a:p>
            <a:endParaRPr lang="ru-RU" dirty="0"/>
          </a:p>
        </p:txBody>
      </p:sp>
      <p:sp>
        <p:nvSpPr>
          <p:cNvPr id="3" name="Заголовок 2">
            <a:extLst>
              <a:ext uri="{FF2B5EF4-FFF2-40B4-BE49-F238E27FC236}">
                <a16:creationId xmlns:a16="http://schemas.microsoft.com/office/drawing/2014/main" id="{A00230BC-F62B-482E-BB81-879A3A93F93B}"/>
              </a:ext>
            </a:extLst>
          </p:cNvPr>
          <p:cNvSpPr>
            <a:spLocks noGrp="1"/>
          </p:cNvSpPr>
          <p:nvPr>
            <p:ph type="title"/>
          </p:nvPr>
        </p:nvSpPr>
        <p:spPr/>
        <p:txBody>
          <a:bodyPr/>
          <a:lstStyle/>
          <a:p>
            <a:r>
              <a:rPr lang="en-US" dirty="0"/>
              <a:t>Preconditions</a:t>
            </a:r>
            <a:endParaRPr lang="ru-RU" dirty="0"/>
          </a:p>
        </p:txBody>
      </p:sp>
      <p:pic>
        <p:nvPicPr>
          <p:cNvPr id="4" name="Рисунок 3">
            <a:extLst>
              <a:ext uri="{FF2B5EF4-FFF2-40B4-BE49-F238E27FC236}">
                <a16:creationId xmlns:a16="http://schemas.microsoft.com/office/drawing/2014/main" id="{D81B52AC-9806-4A75-9DE2-DCE40B2379B5}"/>
              </a:ext>
            </a:extLst>
          </p:cNvPr>
          <p:cNvPicPr>
            <a:picLocks noChangeAspect="1"/>
          </p:cNvPicPr>
          <p:nvPr/>
        </p:nvPicPr>
        <p:blipFill>
          <a:blip r:embed="rId2"/>
          <a:stretch>
            <a:fillRect/>
          </a:stretch>
        </p:blipFill>
        <p:spPr>
          <a:xfrm>
            <a:off x="1928794" y="4149080"/>
            <a:ext cx="5362575" cy="1162050"/>
          </a:xfrm>
          <a:prstGeom prst="rect">
            <a:avLst/>
          </a:prstGeom>
        </p:spPr>
      </p:pic>
    </p:spTree>
    <p:extLst>
      <p:ext uri="{BB962C8B-B14F-4D97-AF65-F5344CB8AC3E}">
        <p14:creationId xmlns:p14="http://schemas.microsoft.com/office/powerpoint/2010/main" val="71962059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C03C98F9-3211-463B-A806-D947665F180E}"/>
              </a:ext>
            </a:extLst>
          </p:cNvPr>
          <p:cNvSpPr>
            <a:spLocks noGrp="1"/>
          </p:cNvSpPr>
          <p:nvPr>
            <p:ph idx="1"/>
          </p:nvPr>
        </p:nvSpPr>
        <p:spPr/>
        <p:txBody>
          <a:bodyPr/>
          <a:lstStyle/>
          <a:p>
            <a:pPr fontAlgn="base"/>
            <a:r>
              <a:rPr lang="en-US" dirty="0"/>
              <a:t>Contexts can be applied to </a:t>
            </a:r>
            <a:r>
              <a:rPr lang="en-US" i="1" dirty="0"/>
              <a:t>changeSets</a:t>
            </a:r>
            <a:r>
              <a:rPr lang="en-US" dirty="0"/>
              <a:t> to control whether they are run in different environments. For example, some </a:t>
            </a:r>
            <a:r>
              <a:rPr lang="en-US" i="1" dirty="0"/>
              <a:t>changeSets</a:t>
            </a:r>
            <a:r>
              <a:rPr lang="en-US" dirty="0"/>
              <a:t> can be tagged as “production” and others as “test”. If no context is specified, the </a:t>
            </a:r>
            <a:r>
              <a:rPr lang="en-US" i="1" dirty="0"/>
              <a:t>changeSet</a:t>
            </a:r>
            <a:r>
              <a:rPr lang="en-US" dirty="0"/>
              <a:t> will run regardless of the execution context. Contexts can be specified as logical expressions in the </a:t>
            </a:r>
            <a:r>
              <a:rPr lang="en-US" i="1" dirty="0"/>
              <a:t>changeSet</a:t>
            </a:r>
            <a:r>
              <a:rPr lang="en-US" dirty="0"/>
              <a:t> to more precisely control execution.</a:t>
            </a:r>
          </a:p>
          <a:p>
            <a:endParaRPr lang="ru-RU" dirty="0"/>
          </a:p>
        </p:txBody>
      </p:sp>
      <p:sp>
        <p:nvSpPr>
          <p:cNvPr id="3" name="Заголовок 2">
            <a:extLst>
              <a:ext uri="{FF2B5EF4-FFF2-40B4-BE49-F238E27FC236}">
                <a16:creationId xmlns:a16="http://schemas.microsoft.com/office/drawing/2014/main" id="{E40CD203-3D9E-41CA-B203-D43C5016857C}"/>
              </a:ext>
            </a:extLst>
          </p:cNvPr>
          <p:cNvSpPr>
            <a:spLocks noGrp="1"/>
          </p:cNvSpPr>
          <p:nvPr>
            <p:ph type="title"/>
          </p:nvPr>
        </p:nvSpPr>
        <p:spPr/>
        <p:txBody>
          <a:bodyPr/>
          <a:lstStyle/>
          <a:p>
            <a:r>
              <a:rPr lang="en-US" dirty="0"/>
              <a:t>Contexts</a:t>
            </a:r>
            <a:endParaRPr lang="ru-RU" dirty="0"/>
          </a:p>
        </p:txBody>
      </p:sp>
    </p:spTree>
    <p:extLst>
      <p:ext uri="{BB962C8B-B14F-4D97-AF65-F5344CB8AC3E}">
        <p14:creationId xmlns:p14="http://schemas.microsoft.com/office/powerpoint/2010/main" val="36290604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E1C95F12-DF4B-408A-9A3D-C1CD97430A97}"/>
              </a:ext>
            </a:extLst>
          </p:cNvPr>
          <p:cNvSpPr>
            <a:spLocks noGrp="1"/>
          </p:cNvSpPr>
          <p:nvPr>
            <p:ph type="title"/>
          </p:nvPr>
        </p:nvSpPr>
        <p:spPr/>
        <p:txBody>
          <a:bodyPr/>
          <a:lstStyle/>
          <a:p>
            <a:r>
              <a:rPr lang="en-US" dirty="0"/>
              <a:t>Example</a:t>
            </a:r>
            <a:endParaRPr lang="ru-RU" dirty="0"/>
          </a:p>
        </p:txBody>
      </p:sp>
      <p:pic>
        <p:nvPicPr>
          <p:cNvPr id="4" name="Рисунок 3">
            <a:extLst>
              <a:ext uri="{FF2B5EF4-FFF2-40B4-BE49-F238E27FC236}">
                <a16:creationId xmlns:a16="http://schemas.microsoft.com/office/drawing/2014/main" id="{592F84C3-444A-408B-A294-C26BFEB919E1}"/>
              </a:ext>
            </a:extLst>
          </p:cNvPr>
          <p:cNvPicPr>
            <a:picLocks noChangeAspect="1"/>
          </p:cNvPicPr>
          <p:nvPr/>
        </p:nvPicPr>
        <p:blipFill>
          <a:blip r:embed="rId2"/>
          <a:stretch>
            <a:fillRect/>
          </a:stretch>
        </p:blipFill>
        <p:spPr>
          <a:xfrm>
            <a:off x="755576" y="2185134"/>
            <a:ext cx="3717185" cy="3980875"/>
          </a:xfrm>
          <a:prstGeom prst="rect">
            <a:avLst/>
          </a:prstGeom>
        </p:spPr>
      </p:pic>
      <p:pic>
        <p:nvPicPr>
          <p:cNvPr id="5" name="Объект 4">
            <a:extLst>
              <a:ext uri="{FF2B5EF4-FFF2-40B4-BE49-F238E27FC236}">
                <a16:creationId xmlns:a16="http://schemas.microsoft.com/office/drawing/2014/main" id="{48B1F2D1-B940-426F-8E47-C2E0D99975F4}"/>
              </a:ext>
            </a:extLst>
          </p:cNvPr>
          <p:cNvPicPr>
            <a:picLocks noGrp="1" noChangeAspect="1"/>
          </p:cNvPicPr>
          <p:nvPr>
            <p:ph idx="1"/>
          </p:nvPr>
        </p:nvPicPr>
        <p:blipFill>
          <a:blip r:embed="rId3"/>
          <a:stretch>
            <a:fillRect/>
          </a:stretch>
        </p:blipFill>
        <p:spPr>
          <a:xfrm>
            <a:off x="3851920" y="3645024"/>
            <a:ext cx="5017598" cy="2241628"/>
          </a:xfrm>
          <a:prstGeom prst="rect">
            <a:avLst/>
          </a:prstGeom>
          <a:ln>
            <a:solidFill>
              <a:schemeClr val="bg2"/>
            </a:solidFill>
          </a:ln>
        </p:spPr>
      </p:pic>
    </p:spTree>
    <p:extLst>
      <p:ext uri="{BB962C8B-B14F-4D97-AF65-F5344CB8AC3E}">
        <p14:creationId xmlns:p14="http://schemas.microsoft.com/office/powerpoint/2010/main" val="270026923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369D0FF0-B433-419E-8198-D38D7F9B9D45}"/>
              </a:ext>
            </a:extLst>
          </p:cNvPr>
          <p:cNvSpPr>
            <a:spLocks noGrp="1"/>
          </p:cNvSpPr>
          <p:nvPr>
            <p:ph type="title"/>
          </p:nvPr>
        </p:nvSpPr>
        <p:spPr/>
        <p:txBody>
          <a:bodyPr/>
          <a:lstStyle/>
          <a:p>
            <a:r>
              <a:rPr lang="en-US" dirty="0"/>
              <a:t>Add table</a:t>
            </a:r>
            <a:endParaRPr lang="ru-RU" dirty="0"/>
          </a:p>
        </p:txBody>
      </p:sp>
      <p:pic>
        <p:nvPicPr>
          <p:cNvPr id="4" name="Рисунок 3">
            <a:extLst>
              <a:ext uri="{FF2B5EF4-FFF2-40B4-BE49-F238E27FC236}">
                <a16:creationId xmlns:a16="http://schemas.microsoft.com/office/drawing/2014/main" id="{984EF0F5-4D3C-497F-9274-9B0B67541B02}"/>
              </a:ext>
            </a:extLst>
          </p:cNvPr>
          <p:cNvPicPr>
            <a:picLocks noChangeAspect="1"/>
          </p:cNvPicPr>
          <p:nvPr/>
        </p:nvPicPr>
        <p:blipFill>
          <a:blip r:embed="rId2"/>
          <a:stretch>
            <a:fillRect/>
          </a:stretch>
        </p:blipFill>
        <p:spPr>
          <a:xfrm>
            <a:off x="1198333" y="1550134"/>
            <a:ext cx="3733707" cy="5149722"/>
          </a:xfrm>
          <a:prstGeom prst="rect">
            <a:avLst/>
          </a:prstGeom>
        </p:spPr>
      </p:pic>
      <p:pic>
        <p:nvPicPr>
          <p:cNvPr id="5" name="Объект 4">
            <a:extLst>
              <a:ext uri="{FF2B5EF4-FFF2-40B4-BE49-F238E27FC236}">
                <a16:creationId xmlns:a16="http://schemas.microsoft.com/office/drawing/2014/main" id="{B3DBFD87-2623-4A0B-844A-E351BB54B919}"/>
              </a:ext>
            </a:extLst>
          </p:cNvPr>
          <p:cNvPicPr>
            <a:picLocks noGrp="1" noChangeAspect="1"/>
          </p:cNvPicPr>
          <p:nvPr>
            <p:ph idx="1"/>
          </p:nvPr>
        </p:nvPicPr>
        <p:blipFill>
          <a:blip r:embed="rId3"/>
          <a:stretch>
            <a:fillRect/>
          </a:stretch>
        </p:blipFill>
        <p:spPr>
          <a:xfrm>
            <a:off x="4427984" y="1700808"/>
            <a:ext cx="4420394" cy="1911102"/>
          </a:xfrm>
          <a:prstGeom prst="rect">
            <a:avLst/>
          </a:prstGeom>
          <a:ln>
            <a:solidFill>
              <a:schemeClr val="bg2"/>
            </a:solidFill>
          </a:ln>
        </p:spPr>
      </p:pic>
    </p:spTree>
    <p:extLst>
      <p:ext uri="{BB962C8B-B14F-4D97-AF65-F5344CB8AC3E}">
        <p14:creationId xmlns:p14="http://schemas.microsoft.com/office/powerpoint/2010/main" val="462552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928A7B85-C400-4703-B912-F43AB8CF948B}"/>
              </a:ext>
            </a:extLst>
          </p:cNvPr>
          <p:cNvSpPr>
            <a:spLocks noGrp="1"/>
          </p:cNvSpPr>
          <p:nvPr>
            <p:ph idx="1"/>
          </p:nvPr>
        </p:nvSpPr>
        <p:spPr/>
        <p:txBody>
          <a:bodyPr/>
          <a:lstStyle/>
          <a:p>
            <a:endParaRPr lang="ru-RU"/>
          </a:p>
        </p:txBody>
      </p:sp>
      <p:sp>
        <p:nvSpPr>
          <p:cNvPr id="3" name="Заголовок 2">
            <a:extLst>
              <a:ext uri="{FF2B5EF4-FFF2-40B4-BE49-F238E27FC236}">
                <a16:creationId xmlns:a16="http://schemas.microsoft.com/office/drawing/2014/main" id="{D8E649DA-E9B5-4D48-8AC3-C38578542F80}"/>
              </a:ext>
            </a:extLst>
          </p:cNvPr>
          <p:cNvSpPr>
            <a:spLocks noGrp="1"/>
          </p:cNvSpPr>
          <p:nvPr>
            <p:ph type="title"/>
          </p:nvPr>
        </p:nvSpPr>
        <p:spPr/>
        <p:txBody>
          <a:bodyPr/>
          <a:lstStyle/>
          <a:p>
            <a:endParaRPr lang="ru-RU"/>
          </a:p>
        </p:txBody>
      </p:sp>
      <p:pic>
        <p:nvPicPr>
          <p:cNvPr id="4098" name="Picture 2" descr="https://www.guru99.com/images/NodeJS/010716_0523_NodejsModul1.png">
            <a:extLst>
              <a:ext uri="{FF2B5EF4-FFF2-40B4-BE49-F238E27FC236}">
                <a16:creationId xmlns:a16="http://schemas.microsoft.com/office/drawing/2014/main" id="{F2ED27D1-5D26-439D-832F-3CF5C532BD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060848"/>
            <a:ext cx="7506666" cy="3315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68566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92058F1A-7253-4C0A-960F-C19BB531CE6B}"/>
              </a:ext>
            </a:extLst>
          </p:cNvPr>
          <p:cNvSpPr>
            <a:spLocks noGrp="1"/>
          </p:cNvSpPr>
          <p:nvPr>
            <p:ph idx="1"/>
          </p:nvPr>
        </p:nvSpPr>
        <p:spPr/>
        <p:txBody>
          <a:bodyPr/>
          <a:lstStyle/>
          <a:p>
            <a:endParaRPr lang="ru-RU" dirty="0"/>
          </a:p>
        </p:txBody>
      </p:sp>
      <p:sp>
        <p:nvSpPr>
          <p:cNvPr id="3" name="Заголовок 2">
            <a:extLst>
              <a:ext uri="{FF2B5EF4-FFF2-40B4-BE49-F238E27FC236}">
                <a16:creationId xmlns:a16="http://schemas.microsoft.com/office/drawing/2014/main" id="{957A9CC0-DECB-4957-9C65-0586CEB32470}"/>
              </a:ext>
            </a:extLst>
          </p:cNvPr>
          <p:cNvSpPr>
            <a:spLocks noGrp="1"/>
          </p:cNvSpPr>
          <p:nvPr>
            <p:ph type="title"/>
          </p:nvPr>
        </p:nvSpPr>
        <p:spPr/>
        <p:txBody>
          <a:bodyPr/>
          <a:lstStyle/>
          <a:p>
            <a:r>
              <a:rPr lang="en-US" dirty="0"/>
              <a:t>Add new field to DB</a:t>
            </a:r>
            <a:endParaRPr lang="ru-RU" dirty="0"/>
          </a:p>
        </p:txBody>
      </p:sp>
      <p:pic>
        <p:nvPicPr>
          <p:cNvPr id="4" name="Рисунок 3">
            <a:extLst>
              <a:ext uri="{FF2B5EF4-FFF2-40B4-BE49-F238E27FC236}">
                <a16:creationId xmlns:a16="http://schemas.microsoft.com/office/drawing/2014/main" id="{B16EF5A9-29E1-4D65-9F8B-D3E789CE466D}"/>
              </a:ext>
            </a:extLst>
          </p:cNvPr>
          <p:cNvPicPr>
            <a:picLocks noChangeAspect="1"/>
          </p:cNvPicPr>
          <p:nvPr/>
        </p:nvPicPr>
        <p:blipFill>
          <a:blip r:embed="rId2"/>
          <a:stretch>
            <a:fillRect/>
          </a:stretch>
        </p:blipFill>
        <p:spPr>
          <a:xfrm>
            <a:off x="858211" y="1772816"/>
            <a:ext cx="5040560" cy="4859245"/>
          </a:xfrm>
          <a:prstGeom prst="rect">
            <a:avLst/>
          </a:prstGeom>
        </p:spPr>
      </p:pic>
      <p:pic>
        <p:nvPicPr>
          <p:cNvPr id="5" name="Рисунок 4">
            <a:extLst>
              <a:ext uri="{FF2B5EF4-FFF2-40B4-BE49-F238E27FC236}">
                <a16:creationId xmlns:a16="http://schemas.microsoft.com/office/drawing/2014/main" id="{76741668-0351-48A1-9004-65C34E72BAE9}"/>
              </a:ext>
            </a:extLst>
          </p:cNvPr>
          <p:cNvPicPr>
            <a:picLocks noChangeAspect="1"/>
          </p:cNvPicPr>
          <p:nvPr/>
        </p:nvPicPr>
        <p:blipFill>
          <a:blip r:embed="rId3"/>
          <a:stretch>
            <a:fillRect/>
          </a:stretch>
        </p:blipFill>
        <p:spPr>
          <a:xfrm>
            <a:off x="5342761" y="3775308"/>
            <a:ext cx="3488894" cy="854260"/>
          </a:xfrm>
          <a:prstGeom prst="rect">
            <a:avLst/>
          </a:prstGeom>
          <a:ln>
            <a:solidFill>
              <a:schemeClr val="bg2"/>
            </a:solidFill>
          </a:ln>
        </p:spPr>
      </p:pic>
    </p:spTree>
    <p:extLst>
      <p:ext uri="{BB962C8B-B14F-4D97-AF65-F5344CB8AC3E}">
        <p14:creationId xmlns:p14="http://schemas.microsoft.com/office/powerpoint/2010/main" val="3656215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619C7C2C-850C-4E88-8B8D-987BBF76E9A0}"/>
              </a:ext>
            </a:extLst>
          </p:cNvPr>
          <p:cNvSpPr>
            <a:spLocks noGrp="1"/>
          </p:cNvSpPr>
          <p:nvPr>
            <p:ph idx="1"/>
          </p:nvPr>
        </p:nvSpPr>
        <p:spPr/>
        <p:txBody>
          <a:bodyPr/>
          <a:lstStyle/>
          <a:p>
            <a:r>
              <a:rPr lang="en-US" dirty="0"/>
              <a:t>The "package.json" file is used to hold the </a:t>
            </a:r>
            <a:r>
              <a:rPr lang="en-US" b="1" dirty="0"/>
              <a:t>metadata about a particular project</a:t>
            </a:r>
            <a:r>
              <a:rPr lang="en-US" dirty="0"/>
              <a:t>. This information provides the Node package manager the necessary information to understand how the project should be handled along with its dependencies.</a:t>
            </a:r>
          </a:p>
          <a:p>
            <a:r>
              <a:rPr lang="en-US" dirty="0"/>
              <a:t>The package.json files contain information such as the project description, the version of the project in a particular distribution, license information, and configuration data.</a:t>
            </a:r>
          </a:p>
          <a:p>
            <a:r>
              <a:rPr lang="en-US" dirty="0"/>
              <a:t>The package.json file is normally located at the root directory of a Node.js project.</a:t>
            </a:r>
          </a:p>
          <a:p>
            <a:endParaRPr lang="ru-RU" dirty="0"/>
          </a:p>
        </p:txBody>
      </p:sp>
      <p:sp>
        <p:nvSpPr>
          <p:cNvPr id="3" name="Заголовок 2">
            <a:extLst>
              <a:ext uri="{FF2B5EF4-FFF2-40B4-BE49-F238E27FC236}">
                <a16:creationId xmlns:a16="http://schemas.microsoft.com/office/drawing/2014/main" id="{A9EE5962-422A-4CFE-B06D-005E44D5D7B9}"/>
              </a:ext>
            </a:extLst>
          </p:cNvPr>
          <p:cNvSpPr>
            <a:spLocks noGrp="1"/>
          </p:cNvSpPr>
          <p:nvPr>
            <p:ph type="title"/>
          </p:nvPr>
        </p:nvSpPr>
        <p:spPr/>
        <p:txBody>
          <a:bodyPr>
            <a:normAutofit/>
          </a:bodyPr>
          <a:lstStyle/>
          <a:p>
            <a:r>
              <a:rPr lang="en-US" dirty="0" err="1"/>
              <a:t>package.json</a:t>
            </a:r>
            <a:endParaRPr lang="ru-RU" dirty="0"/>
          </a:p>
        </p:txBody>
      </p:sp>
    </p:spTree>
    <p:extLst>
      <p:ext uri="{BB962C8B-B14F-4D97-AF65-F5344CB8AC3E}">
        <p14:creationId xmlns:p14="http://schemas.microsoft.com/office/powerpoint/2010/main" val="1849037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5CA50C75-AE2F-4380-BB0A-343FD7A375C2}"/>
              </a:ext>
            </a:extLst>
          </p:cNvPr>
          <p:cNvSpPr>
            <a:spLocks noGrp="1"/>
          </p:cNvSpPr>
          <p:nvPr>
            <p:ph idx="1"/>
          </p:nvPr>
        </p:nvSpPr>
        <p:spPr/>
        <p:txBody>
          <a:bodyPr/>
          <a:lstStyle/>
          <a:p>
            <a:endParaRPr lang="ru-RU"/>
          </a:p>
        </p:txBody>
      </p:sp>
      <p:sp>
        <p:nvSpPr>
          <p:cNvPr id="3" name="Заголовок 2">
            <a:extLst>
              <a:ext uri="{FF2B5EF4-FFF2-40B4-BE49-F238E27FC236}">
                <a16:creationId xmlns:a16="http://schemas.microsoft.com/office/drawing/2014/main" id="{565E06A7-5525-4543-896B-F069C6AEE679}"/>
              </a:ext>
            </a:extLst>
          </p:cNvPr>
          <p:cNvSpPr>
            <a:spLocks noGrp="1"/>
          </p:cNvSpPr>
          <p:nvPr>
            <p:ph type="title"/>
          </p:nvPr>
        </p:nvSpPr>
        <p:spPr/>
        <p:txBody>
          <a:bodyPr/>
          <a:lstStyle/>
          <a:p>
            <a:endParaRPr lang="ru-RU"/>
          </a:p>
        </p:txBody>
      </p:sp>
      <p:pic>
        <p:nvPicPr>
          <p:cNvPr id="1026" name="Picture 2" descr="what is nodejs">
            <a:extLst>
              <a:ext uri="{FF2B5EF4-FFF2-40B4-BE49-F238E27FC236}">
                <a16:creationId xmlns:a16="http://schemas.microsoft.com/office/drawing/2014/main" id="{C23F4666-8EC2-4B47-B6D0-FBF1A3735B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779623"/>
            <a:ext cx="5976664" cy="4222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763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D12D4EFC-0E92-46B3-9504-055EE3D65F95}"/>
              </a:ext>
            </a:extLst>
          </p:cNvPr>
          <p:cNvSpPr>
            <a:spLocks noGrp="1"/>
          </p:cNvSpPr>
          <p:nvPr>
            <p:ph idx="1"/>
          </p:nvPr>
        </p:nvSpPr>
        <p:spPr/>
        <p:txBody>
          <a:bodyPr>
            <a:normAutofit fontScale="92500" lnSpcReduction="10000"/>
          </a:bodyPr>
          <a:lstStyle/>
          <a:p>
            <a:r>
              <a:rPr lang="en-US" b="1" dirty="0"/>
              <a:t>Node.js REPL</a:t>
            </a:r>
          </a:p>
          <a:p>
            <a:r>
              <a:rPr lang="en-US" dirty="0"/>
              <a:t>The term REPL stands for </a:t>
            </a:r>
            <a:r>
              <a:rPr lang="en-US" b="1" dirty="0"/>
              <a:t>Read Eval Print </a:t>
            </a:r>
            <a:r>
              <a:rPr lang="en-US" dirty="0"/>
              <a:t>and</a:t>
            </a:r>
            <a:r>
              <a:rPr lang="en-US" b="1" dirty="0"/>
              <a:t> Loop</a:t>
            </a:r>
            <a:r>
              <a:rPr lang="en-US" dirty="0"/>
              <a:t>. It specifies a computer environment like a window console or a Unix/Linux shell where you can enter the commands and the system responds with an output in an interactive mode.</a:t>
            </a:r>
          </a:p>
          <a:p>
            <a:r>
              <a:rPr lang="en-US" dirty="0"/>
              <a:t>You can start REPL by simply running "node" on the command prompt</a:t>
            </a:r>
          </a:p>
          <a:p>
            <a:r>
              <a:rPr lang="en-US" b="1" dirty="0"/>
              <a:t>Node.js Console</a:t>
            </a:r>
          </a:p>
          <a:p>
            <a:r>
              <a:rPr lang="en-US" dirty="0"/>
              <a:t>The Node.js console module provides a simple debugging console similar to JavaScript console mechanism provided by web browsers.</a:t>
            </a:r>
          </a:p>
          <a:p>
            <a:r>
              <a:rPr lang="en-US" dirty="0"/>
              <a:t>There are three console methods that are used to write any node.js stream</a:t>
            </a:r>
          </a:p>
          <a:p>
            <a:endParaRPr lang="ru-RU" dirty="0"/>
          </a:p>
        </p:txBody>
      </p:sp>
      <p:sp>
        <p:nvSpPr>
          <p:cNvPr id="3" name="Заголовок 2">
            <a:extLst>
              <a:ext uri="{FF2B5EF4-FFF2-40B4-BE49-F238E27FC236}">
                <a16:creationId xmlns:a16="http://schemas.microsoft.com/office/drawing/2014/main" id="{D6B6A451-EA33-4AEF-8CAA-0EAA389432A2}"/>
              </a:ext>
            </a:extLst>
          </p:cNvPr>
          <p:cNvSpPr>
            <a:spLocks noGrp="1"/>
          </p:cNvSpPr>
          <p:nvPr>
            <p:ph type="title"/>
          </p:nvPr>
        </p:nvSpPr>
        <p:spPr/>
        <p:txBody>
          <a:bodyPr/>
          <a:lstStyle/>
          <a:p>
            <a:endParaRPr lang="ru-RU"/>
          </a:p>
        </p:txBody>
      </p:sp>
    </p:spTree>
    <p:extLst>
      <p:ext uri="{BB962C8B-B14F-4D97-AF65-F5344CB8AC3E}">
        <p14:creationId xmlns:p14="http://schemas.microsoft.com/office/powerpoint/2010/main" val="1325147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1CC05508-657E-4FC2-874B-20B338C2E0BF}"/>
              </a:ext>
            </a:extLst>
          </p:cNvPr>
          <p:cNvSpPr>
            <a:spLocks noGrp="1"/>
          </p:cNvSpPr>
          <p:nvPr>
            <p:ph idx="1"/>
          </p:nvPr>
        </p:nvSpPr>
        <p:spPr/>
        <p:txBody>
          <a:bodyPr>
            <a:normAutofit fontScale="85000" lnSpcReduction="10000"/>
          </a:bodyPr>
          <a:lstStyle/>
          <a:p>
            <a:r>
              <a:rPr lang="en-US" b="1" dirty="0"/>
              <a:t>Node.js DNS</a:t>
            </a:r>
          </a:p>
          <a:p>
            <a:r>
              <a:rPr lang="en-US" dirty="0"/>
              <a:t>The Node.js DNS module contains methods to get information of given hostname.</a:t>
            </a:r>
          </a:p>
          <a:p>
            <a:r>
              <a:rPr lang="en-US" b="1" dirty="0"/>
              <a:t>Node.js Net</a:t>
            </a:r>
          </a:p>
          <a:p>
            <a:r>
              <a:rPr lang="en-US" dirty="0"/>
              <a:t>Node.js provides the ability to perform socket programming. We can create chat application or communicate client and server applications using socket programming in Node.js. The Node.js net module contains functions for creating both servers and clients.</a:t>
            </a:r>
          </a:p>
          <a:p>
            <a:r>
              <a:rPr lang="en-US" b="1" dirty="0"/>
              <a:t>Node.js Buffers</a:t>
            </a:r>
          </a:p>
          <a:p>
            <a:r>
              <a:rPr lang="en-US" dirty="0"/>
              <a:t>Node.js provides Buffer class to store raw data similar to an array of integers but corresponds to a raw memory allocation outside the V8 heap. Buffer class is used because pure JavaScript is not nice to binary data. So, when dealing with TCP streams or the file system, it's necessary to handle octet streams.</a:t>
            </a:r>
          </a:p>
          <a:p>
            <a:endParaRPr lang="en-US" dirty="0"/>
          </a:p>
          <a:p>
            <a:endParaRPr lang="ru-RU" dirty="0"/>
          </a:p>
        </p:txBody>
      </p:sp>
      <p:sp>
        <p:nvSpPr>
          <p:cNvPr id="3" name="Заголовок 2">
            <a:extLst>
              <a:ext uri="{FF2B5EF4-FFF2-40B4-BE49-F238E27FC236}">
                <a16:creationId xmlns:a16="http://schemas.microsoft.com/office/drawing/2014/main" id="{13CD7588-944A-4694-AA83-B482511AAF44}"/>
              </a:ext>
            </a:extLst>
          </p:cNvPr>
          <p:cNvSpPr>
            <a:spLocks noGrp="1"/>
          </p:cNvSpPr>
          <p:nvPr>
            <p:ph type="title"/>
          </p:nvPr>
        </p:nvSpPr>
        <p:spPr/>
        <p:txBody>
          <a:bodyPr/>
          <a:lstStyle/>
          <a:p>
            <a:endParaRPr lang="ru-RU"/>
          </a:p>
        </p:txBody>
      </p:sp>
    </p:spTree>
    <p:extLst>
      <p:ext uri="{BB962C8B-B14F-4D97-AF65-F5344CB8AC3E}">
        <p14:creationId xmlns:p14="http://schemas.microsoft.com/office/powerpoint/2010/main" val="2779272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CBA4FD-996D-4B48-BA02-BF21D70701DA}"/>
              </a:ext>
            </a:extLst>
          </p:cNvPr>
          <p:cNvSpPr>
            <a:spLocks noGrp="1"/>
          </p:cNvSpPr>
          <p:nvPr>
            <p:ph type="title"/>
          </p:nvPr>
        </p:nvSpPr>
        <p:spPr/>
        <p:txBody>
          <a:bodyPr/>
          <a:lstStyle/>
          <a:p>
            <a:endParaRPr lang="ru-RU"/>
          </a:p>
        </p:txBody>
      </p:sp>
      <p:sp>
        <p:nvSpPr>
          <p:cNvPr id="3" name="Текст 2">
            <a:extLst>
              <a:ext uri="{FF2B5EF4-FFF2-40B4-BE49-F238E27FC236}">
                <a16:creationId xmlns:a16="http://schemas.microsoft.com/office/drawing/2014/main" id="{A10404ED-92CA-4BFF-B7B1-412C8E2F2B82}"/>
              </a:ext>
            </a:extLst>
          </p:cNvPr>
          <p:cNvSpPr>
            <a:spLocks noGrp="1"/>
          </p:cNvSpPr>
          <p:nvPr>
            <p:ph type="body" idx="1"/>
          </p:nvPr>
        </p:nvSpPr>
        <p:spPr/>
        <p:txBody>
          <a:bodyPr/>
          <a:lstStyle/>
          <a:p>
            <a:endParaRPr lang="ru-RU"/>
          </a:p>
        </p:txBody>
      </p:sp>
      <p:pic>
        <p:nvPicPr>
          <p:cNvPr id="4" name="Picture 6" descr="Картинки по запросу node js">
            <a:extLst>
              <a:ext uri="{FF2B5EF4-FFF2-40B4-BE49-F238E27FC236}">
                <a16:creationId xmlns:a16="http://schemas.microsoft.com/office/drawing/2014/main" id="{D854DCCA-B93F-46C8-9C7A-A3866392FC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2096852"/>
            <a:ext cx="4922912" cy="2461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914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344E8E99-BD7A-4CCC-9F39-821A9FAAA241}"/>
              </a:ext>
            </a:extLst>
          </p:cNvPr>
          <p:cNvSpPr>
            <a:spLocks noGrp="1"/>
          </p:cNvSpPr>
          <p:nvPr>
            <p:ph idx="1"/>
          </p:nvPr>
        </p:nvSpPr>
        <p:spPr/>
        <p:txBody>
          <a:bodyPr/>
          <a:lstStyle/>
          <a:p>
            <a:r>
              <a:rPr lang="en-US" b="1" dirty="0"/>
              <a:t>Node.js Process</a:t>
            </a:r>
          </a:p>
          <a:p>
            <a:r>
              <a:rPr lang="en-US" dirty="0"/>
              <a:t>Node.js provides the facility to get process information such as process id, architecture, platform, version, release, uptime, upu usage etc. It can also be used to kill process, set uid, set groups, unmask etc.</a:t>
            </a:r>
          </a:p>
          <a:p>
            <a:r>
              <a:rPr lang="en-US" b="1" dirty="0"/>
              <a:t>Node.js Crypto</a:t>
            </a:r>
          </a:p>
          <a:p>
            <a:r>
              <a:rPr lang="en-US" dirty="0"/>
              <a:t>The Node.js Crypto module supports cryptography. It provides cryptographic functionality that includes a set of wrappers for open SSL's hash HMAC, cipher, decipher, sign and verify functions.</a:t>
            </a:r>
          </a:p>
          <a:p>
            <a:endParaRPr lang="ru-RU" dirty="0"/>
          </a:p>
        </p:txBody>
      </p:sp>
      <p:sp>
        <p:nvSpPr>
          <p:cNvPr id="3" name="Заголовок 2">
            <a:extLst>
              <a:ext uri="{FF2B5EF4-FFF2-40B4-BE49-F238E27FC236}">
                <a16:creationId xmlns:a16="http://schemas.microsoft.com/office/drawing/2014/main" id="{25CD84D2-7907-4724-A8DC-9BEB9AE912EA}"/>
              </a:ext>
            </a:extLst>
          </p:cNvPr>
          <p:cNvSpPr>
            <a:spLocks noGrp="1"/>
          </p:cNvSpPr>
          <p:nvPr>
            <p:ph type="title"/>
          </p:nvPr>
        </p:nvSpPr>
        <p:spPr/>
        <p:txBody>
          <a:bodyPr/>
          <a:lstStyle/>
          <a:p>
            <a:endParaRPr lang="ru-RU"/>
          </a:p>
        </p:txBody>
      </p:sp>
    </p:spTree>
    <p:extLst>
      <p:ext uri="{BB962C8B-B14F-4D97-AF65-F5344CB8AC3E}">
        <p14:creationId xmlns:p14="http://schemas.microsoft.com/office/powerpoint/2010/main" val="1119868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00B17D16-6AB2-4679-936D-92654BFFF0CB}"/>
              </a:ext>
            </a:extLst>
          </p:cNvPr>
          <p:cNvSpPr>
            <a:spLocks noGrp="1"/>
          </p:cNvSpPr>
          <p:nvPr>
            <p:ph idx="1"/>
          </p:nvPr>
        </p:nvSpPr>
        <p:spPr/>
        <p:txBody>
          <a:bodyPr/>
          <a:lstStyle/>
          <a:p>
            <a:r>
              <a:rPr lang="en-US" dirty="0"/>
              <a:t>There are various third party open-source frameworks available in Node Package Manager which makes Node.js application development faster and easy.</a:t>
            </a:r>
          </a:p>
          <a:p>
            <a:endParaRPr lang="en-US" dirty="0"/>
          </a:p>
          <a:p>
            <a:r>
              <a:rPr lang="en-US" b="1" dirty="0"/>
              <a:t>Express.js</a:t>
            </a:r>
          </a:p>
          <a:p>
            <a:r>
              <a:rPr lang="en-US" dirty="0"/>
              <a:t>Express.js is a fast, robust and asynchronous Model-View-Controller framework for Node.js. It helps to direct server and routes. It helps to design various web applications and based on passing arguments to templates. It allows to dynamically render HTML Pages.</a:t>
            </a:r>
          </a:p>
          <a:p>
            <a:endParaRPr lang="en-US" dirty="0"/>
          </a:p>
          <a:p>
            <a:endParaRPr lang="ru-RU" dirty="0"/>
          </a:p>
        </p:txBody>
      </p:sp>
      <p:sp>
        <p:nvSpPr>
          <p:cNvPr id="3" name="Заголовок 2">
            <a:extLst>
              <a:ext uri="{FF2B5EF4-FFF2-40B4-BE49-F238E27FC236}">
                <a16:creationId xmlns:a16="http://schemas.microsoft.com/office/drawing/2014/main" id="{BA2A0B5B-FBC9-4B39-B47A-0144F58F4B1F}"/>
              </a:ext>
            </a:extLst>
          </p:cNvPr>
          <p:cNvSpPr>
            <a:spLocks noGrp="1"/>
          </p:cNvSpPr>
          <p:nvPr>
            <p:ph type="title"/>
          </p:nvPr>
        </p:nvSpPr>
        <p:spPr/>
        <p:txBody>
          <a:bodyPr/>
          <a:lstStyle/>
          <a:p>
            <a:r>
              <a:rPr lang="en-US" dirty="0"/>
              <a:t>Frameworks for Node.js</a:t>
            </a:r>
            <a:endParaRPr lang="ru-RU" dirty="0"/>
          </a:p>
        </p:txBody>
      </p:sp>
    </p:spTree>
    <p:extLst>
      <p:ext uri="{BB962C8B-B14F-4D97-AF65-F5344CB8AC3E}">
        <p14:creationId xmlns:p14="http://schemas.microsoft.com/office/powerpoint/2010/main" val="4227245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1E8DE5DA-651A-4A52-A641-79B0D1190514}"/>
              </a:ext>
            </a:extLst>
          </p:cNvPr>
          <p:cNvSpPr>
            <a:spLocks noGrp="1"/>
          </p:cNvSpPr>
          <p:nvPr>
            <p:ph idx="1"/>
          </p:nvPr>
        </p:nvSpPr>
        <p:spPr>
          <a:xfrm>
            <a:off x="1285852" y="3516955"/>
            <a:ext cx="7572428" cy="3080397"/>
          </a:xfrm>
        </p:spPr>
        <p:txBody>
          <a:bodyPr>
            <a:normAutofit fontScale="85000" lnSpcReduction="20000"/>
          </a:bodyPr>
          <a:lstStyle/>
          <a:p>
            <a:r>
              <a:rPr lang="en-US" dirty="0"/>
              <a:t>The first line declares a variable which will contain the module called express, grabbing it from the </a:t>
            </a:r>
            <a:r>
              <a:rPr lang="en-US" dirty="0" err="1"/>
              <a:t>node_modules</a:t>
            </a:r>
            <a:r>
              <a:rPr lang="en-US" dirty="0"/>
              <a:t> folder. The module is actually a function. Assigning the function call to another variable gives you access to a predefined set of tools which will in a great deal make your life much easier. </a:t>
            </a:r>
          </a:p>
          <a:p>
            <a:r>
              <a:rPr lang="en-US" dirty="0"/>
              <a:t>You could view the variable app as an object, whose methods you are using to build the actual program.</a:t>
            </a:r>
          </a:p>
          <a:p>
            <a:r>
              <a:rPr lang="en-US" dirty="0"/>
              <a:t>The listen method starts a server and listens on port 3000 for connections.</a:t>
            </a:r>
          </a:p>
          <a:p>
            <a:r>
              <a:rPr lang="en-US" dirty="0"/>
              <a:t>It responds with “Hello World!” for get requests to the root URL (/). For every other path, it will respond with a 404 Not Found.</a:t>
            </a:r>
            <a:endParaRPr lang="ru-RU" dirty="0"/>
          </a:p>
        </p:txBody>
      </p:sp>
      <p:sp>
        <p:nvSpPr>
          <p:cNvPr id="3" name="Заголовок 2">
            <a:extLst>
              <a:ext uri="{FF2B5EF4-FFF2-40B4-BE49-F238E27FC236}">
                <a16:creationId xmlns:a16="http://schemas.microsoft.com/office/drawing/2014/main" id="{BC05051E-C66E-4288-9D61-8952D8137D36}"/>
              </a:ext>
            </a:extLst>
          </p:cNvPr>
          <p:cNvSpPr>
            <a:spLocks noGrp="1"/>
          </p:cNvSpPr>
          <p:nvPr>
            <p:ph type="title"/>
          </p:nvPr>
        </p:nvSpPr>
        <p:spPr/>
        <p:txBody>
          <a:bodyPr/>
          <a:lstStyle/>
          <a:p>
            <a:endParaRPr lang="ru-RU"/>
          </a:p>
        </p:txBody>
      </p:sp>
      <p:pic>
        <p:nvPicPr>
          <p:cNvPr id="5" name="Рисунок 4">
            <a:extLst>
              <a:ext uri="{FF2B5EF4-FFF2-40B4-BE49-F238E27FC236}">
                <a16:creationId xmlns:a16="http://schemas.microsoft.com/office/drawing/2014/main" id="{F7BD02FF-AC5E-4880-9ADF-49C4C383C19E}"/>
              </a:ext>
            </a:extLst>
          </p:cNvPr>
          <p:cNvPicPr>
            <a:picLocks noChangeAspect="1"/>
          </p:cNvPicPr>
          <p:nvPr/>
        </p:nvPicPr>
        <p:blipFill>
          <a:blip r:embed="rId2"/>
          <a:stretch>
            <a:fillRect/>
          </a:stretch>
        </p:blipFill>
        <p:spPr>
          <a:xfrm>
            <a:off x="1312145" y="1481283"/>
            <a:ext cx="5014340" cy="1954588"/>
          </a:xfrm>
          <a:prstGeom prst="rect">
            <a:avLst/>
          </a:prstGeom>
        </p:spPr>
      </p:pic>
    </p:spTree>
    <p:extLst>
      <p:ext uri="{BB962C8B-B14F-4D97-AF65-F5344CB8AC3E}">
        <p14:creationId xmlns:p14="http://schemas.microsoft.com/office/powerpoint/2010/main" val="2254533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00B17D16-6AB2-4679-936D-92654BFFF0CB}"/>
              </a:ext>
            </a:extLst>
          </p:cNvPr>
          <p:cNvSpPr>
            <a:spLocks noGrp="1"/>
          </p:cNvSpPr>
          <p:nvPr>
            <p:ph idx="1"/>
          </p:nvPr>
        </p:nvSpPr>
        <p:spPr/>
        <p:txBody>
          <a:bodyPr/>
          <a:lstStyle/>
          <a:p>
            <a:r>
              <a:rPr lang="en-US" b="1" dirty="0"/>
              <a:t>Nest.js</a:t>
            </a:r>
          </a:p>
          <a:p>
            <a:r>
              <a:rPr lang="en-US" dirty="0"/>
              <a:t>Nest.js is an adaptable and versatile REST API framework for building efficient and scalable Node.js server-side applications. It is shaped with TypeScript that helps to maintain compatibility with pure JavaScript and integrates modules of Object-Oriented Programming, Functional Programming, and Functional Reactive Programming.</a:t>
            </a:r>
            <a:endParaRPr lang="ru-RU" dirty="0"/>
          </a:p>
        </p:txBody>
      </p:sp>
      <p:sp>
        <p:nvSpPr>
          <p:cNvPr id="3" name="Заголовок 2">
            <a:extLst>
              <a:ext uri="{FF2B5EF4-FFF2-40B4-BE49-F238E27FC236}">
                <a16:creationId xmlns:a16="http://schemas.microsoft.com/office/drawing/2014/main" id="{BA2A0B5B-FBC9-4B39-B47A-0144F58F4B1F}"/>
              </a:ext>
            </a:extLst>
          </p:cNvPr>
          <p:cNvSpPr>
            <a:spLocks noGrp="1"/>
          </p:cNvSpPr>
          <p:nvPr>
            <p:ph type="title"/>
          </p:nvPr>
        </p:nvSpPr>
        <p:spPr/>
        <p:txBody>
          <a:bodyPr/>
          <a:lstStyle/>
          <a:p>
            <a:r>
              <a:rPr lang="en-US" dirty="0"/>
              <a:t>Frameworks for Node.js</a:t>
            </a:r>
            <a:endParaRPr lang="ru-RU" dirty="0"/>
          </a:p>
        </p:txBody>
      </p:sp>
    </p:spTree>
    <p:extLst>
      <p:ext uri="{BB962C8B-B14F-4D97-AF65-F5344CB8AC3E}">
        <p14:creationId xmlns:p14="http://schemas.microsoft.com/office/powerpoint/2010/main" val="3053915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B19AB0B6-0A05-44CE-8B1D-CB40BFBC543C}"/>
              </a:ext>
            </a:extLst>
          </p:cNvPr>
          <p:cNvSpPr>
            <a:spLocks noGrp="1"/>
          </p:cNvSpPr>
          <p:nvPr>
            <p:ph idx="1"/>
          </p:nvPr>
        </p:nvSpPr>
        <p:spPr/>
        <p:txBody>
          <a:bodyPr>
            <a:normAutofit lnSpcReduction="10000"/>
          </a:bodyPr>
          <a:lstStyle/>
          <a:p>
            <a:r>
              <a:rPr lang="en-US" b="1" dirty="0"/>
              <a:t>Hapi.js</a:t>
            </a:r>
          </a:p>
          <a:p>
            <a:r>
              <a:rPr lang="en-US" dirty="0" err="1"/>
              <a:t>Hapi</a:t>
            </a:r>
            <a:r>
              <a:rPr lang="en-US" dirty="0"/>
              <a:t> is an open-source, stable and constant Model-View-Controller MVC framework for structuring web applications and services. Hapi.js provides an effortless structuring of API (application programming interface) servers, websites, and HTTP(Hypertext Transfer Protocol) proxy applications. Because of its robust plugin system.</a:t>
            </a:r>
          </a:p>
          <a:p>
            <a:r>
              <a:rPr lang="en-US" dirty="0"/>
              <a:t>It enables you to add new features and fix bugs at a swift pace. Hapi.js provides you with the features of routing, input, output validation, and caching that assists in structuring REST APIs. It’s easy to build an API that serves clients’ needs for mobile and single-page applications.</a:t>
            </a:r>
            <a:endParaRPr lang="ru-RU" dirty="0"/>
          </a:p>
        </p:txBody>
      </p:sp>
      <p:sp>
        <p:nvSpPr>
          <p:cNvPr id="3" name="Заголовок 2">
            <a:extLst>
              <a:ext uri="{FF2B5EF4-FFF2-40B4-BE49-F238E27FC236}">
                <a16:creationId xmlns:a16="http://schemas.microsoft.com/office/drawing/2014/main" id="{92014247-E9F6-456F-BDDE-04A89F7BD5A3}"/>
              </a:ext>
            </a:extLst>
          </p:cNvPr>
          <p:cNvSpPr>
            <a:spLocks noGrp="1"/>
          </p:cNvSpPr>
          <p:nvPr>
            <p:ph type="title"/>
          </p:nvPr>
        </p:nvSpPr>
        <p:spPr/>
        <p:txBody>
          <a:bodyPr/>
          <a:lstStyle/>
          <a:p>
            <a:endParaRPr lang="ru-RU"/>
          </a:p>
        </p:txBody>
      </p:sp>
    </p:spTree>
    <p:extLst>
      <p:ext uri="{BB962C8B-B14F-4D97-AF65-F5344CB8AC3E}">
        <p14:creationId xmlns:p14="http://schemas.microsoft.com/office/powerpoint/2010/main" val="2222809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6FD67B76-A7B8-4529-8DEA-B991AC47ECEB}"/>
              </a:ext>
            </a:extLst>
          </p:cNvPr>
          <p:cNvSpPr>
            <a:spLocks noGrp="1"/>
          </p:cNvSpPr>
          <p:nvPr>
            <p:ph idx="1"/>
          </p:nvPr>
        </p:nvSpPr>
        <p:spPr/>
        <p:txBody>
          <a:bodyPr/>
          <a:lstStyle/>
          <a:p>
            <a:r>
              <a:rPr lang="en-US" b="1" dirty="0"/>
              <a:t>Koa.JS</a:t>
            </a:r>
          </a:p>
          <a:p>
            <a:r>
              <a:rPr lang="en-US" dirty="0"/>
              <a:t>Koa.js is a Powerful HTTP middleware framework for node.js to create web applications and APIs more fun to draft. Its middleware stack runs in a stack-like method, enabling you to implement downstream then refine and manage the response upstream. This incorporates elements like content negotiation, normalization of node discrepancies, redirection, and more.</a:t>
            </a:r>
          </a:p>
        </p:txBody>
      </p:sp>
      <p:sp>
        <p:nvSpPr>
          <p:cNvPr id="3" name="Заголовок 2">
            <a:extLst>
              <a:ext uri="{FF2B5EF4-FFF2-40B4-BE49-F238E27FC236}">
                <a16:creationId xmlns:a16="http://schemas.microsoft.com/office/drawing/2014/main" id="{21B77D9D-1963-44DF-87D8-39D32AEFABAB}"/>
              </a:ext>
            </a:extLst>
          </p:cNvPr>
          <p:cNvSpPr>
            <a:spLocks noGrp="1"/>
          </p:cNvSpPr>
          <p:nvPr>
            <p:ph type="title"/>
          </p:nvPr>
        </p:nvSpPr>
        <p:spPr/>
        <p:txBody>
          <a:bodyPr/>
          <a:lstStyle/>
          <a:p>
            <a:endParaRPr lang="ru-RU"/>
          </a:p>
        </p:txBody>
      </p:sp>
    </p:spTree>
    <p:extLst>
      <p:ext uri="{BB962C8B-B14F-4D97-AF65-F5344CB8AC3E}">
        <p14:creationId xmlns:p14="http://schemas.microsoft.com/office/powerpoint/2010/main" val="2662009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EB2E2216-31A4-4485-A7EE-4FADFB6AADEE}"/>
              </a:ext>
            </a:extLst>
          </p:cNvPr>
          <p:cNvSpPr>
            <a:spLocks noGrp="1"/>
          </p:cNvSpPr>
          <p:nvPr>
            <p:ph type="title"/>
          </p:nvPr>
        </p:nvSpPr>
        <p:spPr/>
        <p:txBody>
          <a:bodyPr/>
          <a:lstStyle/>
          <a:p>
            <a:r>
              <a:rPr lang="en-US" dirty="0"/>
              <a:t>Useful Links</a:t>
            </a:r>
            <a:endParaRPr lang="ru-RU" dirty="0"/>
          </a:p>
        </p:txBody>
      </p:sp>
      <p:sp>
        <p:nvSpPr>
          <p:cNvPr id="5" name="Объект 4">
            <a:extLst>
              <a:ext uri="{FF2B5EF4-FFF2-40B4-BE49-F238E27FC236}">
                <a16:creationId xmlns:a16="http://schemas.microsoft.com/office/drawing/2014/main" id="{2A4B679B-1F4F-4CE6-885F-7EF4C4F5DA09}"/>
              </a:ext>
            </a:extLst>
          </p:cNvPr>
          <p:cNvSpPr>
            <a:spLocks noGrp="1"/>
          </p:cNvSpPr>
          <p:nvPr>
            <p:ph idx="1"/>
          </p:nvPr>
        </p:nvSpPr>
        <p:spPr/>
        <p:txBody>
          <a:bodyPr/>
          <a:lstStyle/>
          <a:p>
            <a:r>
              <a:rPr lang="en-US" dirty="0">
                <a:hlinkClick r:id="rId2"/>
              </a:rPr>
              <a:t>https://www.guru99.com/node-js-tutorial.html</a:t>
            </a:r>
            <a:endParaRPr lang="ru-RU" dirty="0"/>
          </a:p>
          <a:p>
            <a:r>
              <a:rPr lang="en-US" dirty="0">
                <a:hlinkClick r:id="rId3"/>
              </a:rPr>
              <a:t>https://nodejs.org/en/docs/guides/</a:t>
            </a:r>
            <a:endParaRPr lang="en-US" dirty="0"/>
          </a:p>
          <a:p>
            <a:endParaRPr lang="ru-RU" dirty="0"/>
          </a:p>
          <a:p>
            <a:pPr marL="0" indent="0">
              <a:buNone/>
            </a:pPr>
            <a:endParaRPr lang="ru-RU" dirty="0"/>
          </a:p>
          <a:p>
            <a:pPr marL="0" indent="0">
              <a:buNone/>
            </a:pPr>
            <a:endParaRPr lang="ru-RU" dirty="0"/>
          </a:p>
        </p:txBody>
      </p:sp>
    </p:spTree>
    <p:extLst>
      <p:ext uri="{BB962C8B-B14F-4D97-AF65-F5344CB8AC3E}">
        <p14:creationId xmlns:p14="http://schemas.microsoft.com/office/powerpoint/2010/main" val="801606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B78AC6-05D2-416C-B48B-45B98B20929F}"/>
              </a:ext>
            </a:extLst>
          </p:cNvPr>
          <p:cNvSpPr>
            <a:spLocks noGrp="1"/>
          </p:cNvSpPr>
          <p:nvPr>
            <p:ph type="title"/>
          </p:nvPr>
        </p:nvSpPr>
        <p:spPr/>
        <p:txBody>
          <a:bodyPr/>
          <a:lstStyle/>
          <a:p>
            <a:r>
              <a:rPr lang="en-US" dirty="0"/>
              <a:t>Linting</a:t>
            </a:r>
            <a:endParaRPr lang="ru-RU" dirty="0"/>
          </a:p>
        </p:txBody>
      </p:sp>
      <p:sp>
        <p:nvSpPr>
          <p:cNvPr id="3" name="Текст 2">
            <a:extLst>
              <a:ext uri="{FF2B5EF4-FFF2-40B4-BE49-F238E27FC236}">
                <a16:creationId xmlns:a16="http://schemas.microsoft.com/office/drawing/2014/main" id="{89263C19-24DD-4827-9DDC-90279BEDF043}"/>
              </a:ext>
            </a:extLst>
          </p:cNvPr>
          <p:cNvSpPr>
            <a:spLocks noGrp="1"/>
          </p:cNvSpPr>
          <p:nvPr>
            <p:ph type="body" idx="1"/>
          </p:nvPr>
        </p:nvSpPr>
        <p:spPr/>
        <p:txBody>
          <a:bodyPr/>
          <a:lstStyle/>
          <a:p>
            <a:endParaRPr lang="ru-RU" dirty="0"/>
          </a:p>
        </p:txBody>
      </p:sp>
      <p:pic>
        <p:nvPicPr>
          <p:cNvPr id="3074" name="Picture 2" descr="What is a linter and why your team should use it? – SourceLevel">
            <a:extLst>
              <a:ext uri="{FF2B5EF4-FFF2-40B4-BE49-F238E27FC236}">
                <a16:creationId xmlns:a16="http://schemas.microsoft.com/office/drawing/2014/main" id="{188B0921-529B-4A43-8CE4-B2735E662F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250" y="1844824"/>
            <a:ext cx="5724525"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50939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0088E10B-1E5A-4CA7-8538-E54467686CDF}"/>
              </a:ext>
            </a:extLst>
          </p:cNvPr>
          <p:cNvSpPr>
            <a:spLocks noGrp="1"/>
          </p:cNvSpPr>
          <p:nvPr>
            <p:ph idx="1"/>
          </p:nvPr>
        </p:nvSpPr>
        <p:spPr>
          <a:xfrm>
            <a:off x="1115616" y="1728996"/>
            <a:ext cx="7572428" cy="4495791"/>
          </a:xfrm>
        </p:spPr>
        <p:txBody>
          <a:bodyPr/>
          <a:lstStyle/>
          <a:p>
            <a:r>
              <a:rPr lang="en-US" b="1" i="0" dirty="0">
                <a:solidFill>
                  <a:schemeClr val="tx2"/>
                </a:solidFill>
                <a:effectLst/>
                <a:latin typeface="Arial" panose="020B0604020202020204" pitchFamily="34" charset="0"/>
              </a:rPr>
              <a:t>lint</a:t>
            </a:r>
            <a:r>
              <a:rPr lang="en-US" b="0" i="0" dirty="0">
                <a:solidFill>
                  <a:schemeClr val="tx2"/>
                </a:solidFill>
                <a:effectLst/>
                <a:latin typeface="Arial" panose="020B0604020202020204" pitchFamily="34" charset="0"/>
              </a:rPr>
              <a:t>, or a </a:t>
            </a:r>
            <a:r>
              <a:rPr lang="en-US" b="1" i="0" dirty="0">
                <a:solidFill>
                  <a:schemeClr val="tx2"/>
                </a:solidFill>
                <a:effectLst/>
                <a:latin typeface="Arial" panose="020B0604020202020204" pitchFamily="34" charset="0"/>
              </a:rPr>
              <a:t>linter</a:t>
            </a:r>
            <a:r>
              <a:rPr lang="en-US" b="0" i="0" dirty="0">
                <a:solidFill>
                  <a:schemeClr val="tx2"/>
                </a:solidFill>
                <a:effectLst/>
                <a:latin typeface="Arial" panose="020B0604020202020204" pitchFamily="34" charset="0"/>
              </a:rPr>
              <a:t>, is a </a:t>
            </a:r>
            <a:r>
              <a:rPr lang="en-US" b="0" i="0" u="none" strike="noStrike" dirty="0">
                <a:solidFill>
                  <a:schemeClr val="tx2"/>
                </a:solidFill>
                <a:effectLst/>
                <a:latin typeface="Arial" panose="020B0604020202020204" pitchFamily="34" charset="0"/>
              </a:rPr>
              <a:t>static code analysis</a:t>
            </a:r>
            <a:r>
              <a:rPr lang="en-US" b="0" i="0" dirty="0">
                <a:solidFill>
                  <a:schemeClr val="tx2"/>
                </a:solidFill>
                <a:effectLst/>
                <a:latin typeface="Arial" panose="020B0604020202020204" pitchFamily="34" charset="0"/>
              </a:rPr>
              <a:t> tool used to flag programming </a:t>
            </a:r>
          </a:p>
          <a:p>
            <a:pPr>
              <a:buFont typeface="Wingdings" panose="05000000000000000000" pitchFamily="2" charset="2"/>
              <a:buChar char="§"/>
            </a:pPr>
            <a:r>
              <a:rPr lang="en-US" b="0" i="0" dirty="0">
                <a:solidFill>
                  <a:schemeClr val="tx2"/>
                </a:solidFill>
                <a:effectLst/>
                <a:latin typeface="Arial" panose="020B0604020202020204" pitchFamily="34" charset="0"/>
              </a:rPr>
              <a:t>errors, </a:t>
            </a:r>
          </a:p>
          <a:p>
            <a:pPr>
              <a:buFont typeface="Wingdings" panose="05000000000000000000" pitchFamily="2" charset="2"/>
              <a:buChar char="§"/>
            </a:pPr>
            <a:r>
              <a:rPr lang="en-US" b="0" i="0" u="none" strike="noStrike" dirty="0">
                <a:solidFill>
                  <a:schemeClr val="tx2"/>
                </a:solidFill>
                <a:effectLst/>
                <a:latin typeface="Arial" panose="020B0604020202020204" pitchFamily="34" charset="0"/>
              </a:rPr>
              <a:t>bugs</a:t>
            </a:r>
            <a:r>
              <a:rPr lang="en-US" b="0" i="0" dirty="0">
                <a:solidFill>
                  <a:schemeClr val="tx2"/>
                </a:solidFill>
                <a:effectLst/>
                <a:latin typeface="Arial" panose="020B0604020202020204" pitchFamily="34" charset="0"/>
              </a:rPr>
              <a:t>, </a:t>
            </a:r>
          </a:p>
          <a:p>
            <a:pPr>
              <a:buFont typeface="Wingdings" panose="05000000000000000000" pitchFamily="2" charset="2"/>
              <a:buChar char="§"/>
            </a:pPr>
            <a:r>
              <a:rPr lang="en-US" b="0" i="0" dirty="0">
                <a:solidFill>
                  <a:schemeClr val="tx2"/>
                </a:solidFill>
                <a:effectLst/>
                <a:latin typeface="Arial" panose="020B0604020202020204" pitchFamily="34" charset="0"/>
              </a:rPr>
              <a:t>stylistic errors, </a:t>
            </a:r>
          </a:p>
          <a:p>
            <a:pPr>
              <a:buFont typeface="Wingdings" panose="05000000000000000000" pitchFamily="2" charset="2"/>
              <a:buChar char="§"/>
            </a:pPr>
            <a:r>
              <a:rPr lang="en-US" dirty="0">
                <a:solidFill>
                  <a:schemeClr val="tx2"/>
                </a:solidFill>
              </a:rPr>
              <a:t>mistrustful </a:t>
            </a:r>
            <a:r>
              <a:rPr lang="en-US" b="0" i="0" dirty="0">
                <a:solidFill>
                  <a:schemeClr val="tx2"/>
                </a:solidFill>
                <a:effectLst/>
                <a:latin typeface="Arial" panose="020B0604020202020204" pitchFamily="34" charset="0"/>
              </a:rPr>
              <a:t>constructs.</a:t>
            </a:r>
            <a:endParaRPr lang="en-US" baseline="30000" dirty="0">
              <a:solidFill>
                <a:schemeClr val="tx2"/>
              </a:solidFill>
              <a:latin typeface="Arial" panose="020B0604020202020204" pitchFamily="34" charset="0"/>
            </a:endParaRPr>
          </a:p>
          <a:p>
            <a:endParaRPr lang="en-US" b="0" i="0" dirty="0">
              <a:solidFill>
                <a:schemeClr val="tx2"/>
              </a:solidFill>
              <a:effectLst/>
              <a:latin typeface="Arial" panose="020B0604020202020204" pitchFamily="34" charset="0"/>
            </a:endParaRPr>
          </a:p>
          <a:p>
            <a:r>
              <a:rPr lang="en-US" b="0" i="0" dirty="0">
                <a:solidFill>
                  <a:schemeClr val="tx2"/>
                </a:solidFill>
                <a:effectLst/>
                <a:latin typeface="Arial" panose="020B0604020202020204" pitchFamily="34" charset="0"/>
              </a:rPr>
              <a:t>The term originates from a </a:t>
            </a:r>
            <a:r>
              <a:rPr lang="en-US" b="0" i="0" u="none" strike="noStrike" dirty="0">
                <a:solidFill>
                  <a:schemeClr val="tx2"/>
                </a:solidFill>
                <a:effectLst/>
                <a:latin typeface="Arial" panose="020B0604020202020204" pitchFamily="34" charset="0"/>
              </a:rPr>
              <a:t>Unix</a:t>
            </a:r>
            <a:r>
              <a:rPr lang="en-US" b="0" i="0" dirty="0">
                <a:solidFill>
                  <a:schemeClr val="tx2"/>
                </a:solidFill>
                <a:effectLst/>
                <a:latin typeface="Arial" panose="020B0604020202020204" pitchFamily="34" charset="0"/>
              </a:rPr>
              <a:t> </a:t>
            </a:r>
            <a:r>
              <a:rPr lang="en-US" b="0" i="0" u="none" strike="noStrike" dirty="0">
                <a:solidFill>
                  <a:schemeClr val="tx2"/>
                </a:solidFill>
                <a:effectLst/>
                <a:latin typeface="Arial" panose="020B0604020202020204" pitchFamily="34" charset="0"/>
              </a:rPr>
              <a:t>utility</a:t>
            </a:r>
            <a:r>
              <a:rPr lang="en-US" b="0" i="0" dirty="0">
                <a:solidFill>
                  <a:schemeClr val="tx2"/>
                </a:solidFill>
                <a:effectLst/>
                <a:latin typeface="Arial" panose="020B0604020202020204" pitchFamily="34" charset="0"/>
              </a:rPr>
              <a:t> that examined </a:t>
            </a:r>
            <a:r>
              <a:rPr lang="en-US" b="0" i="0" u="none" strike="noStrike" dirty="0">
                <a:solidFill>
                  <a:schemeClr val="tx2"/>
                </a:solidFill>
                <a:effectLst/>
                <a:latin typeface="Arial" panose="020B0604020202020204" pitchFamily="34" charset="0"/>
              </a:rPr>
              <a:t>C language</a:t>
            </a:r>
            <a:r>
              <a:rPr lang="en-US" b="0" i="0" dirty="0">
                <a:solidFill>
                  <a:schemeClr val="tx2"/>
                </a:solidFill>
                <a:effectLst/>
                <a:latin typeface="Arial" panose="020B0604020202020204" pitchFamily="34" charset="0"/>
              </a:rPr>
              <a:t> source code.</a:t>
            </a:r>
            <a:endParaRPr lang="ru-RU" dirty="0">
              <a:solidFill>
                <a:schemeClr val="tx2"/>
              </a:solidFill>
            </a:endParaRPr>
          </a:p>
        </p:txBody>
      </p:sp>
      <p:sp>
        <p:nvSpPr>
          <p:cNvPr id="4" name="Заголовок 3">
            <a:extLst>
              <a:ext uri="{FF2B5EF4-FFF2-40B4-BE49-F238E27FC236}">
                <a16:creationId xmlns:a16="http://schemas.microsoft.com/office/drawing/2014/main" id="{4D41CDDA-92A2-4E0A-9D40-BFA42D2313C8}"/>
              </a:ext>
            </a:extLst>
          </p:cNvPr>
          <p:cNvSpPr>
            <a:spLocks noGrp="1"/>
          </p:cNvSpPr>
          <p:nvPr>
            <p:ph type="title"/>
          </p:nvPr>
        </p:nvSpPr>
        <p:spPr>
          <a:xfrm>
            <a:off x="3143250" y="642938"/>
            <a:ext cx="6000750" cy="774700"/>
          </a:xfrm>
        </p:spPr>
        <p:txBody>
          <a:bodyPr/>
          <a:lstStyle/>
          <a:p>
            <a:r>
              <a:rPr lang="en-US" dirty="0"/>
              <a:t>Linters</a:t>
            </a:r>
            <a:endParaRPr lang="ru-RU" dirty="0"/>
          </a:p>
        </p:txBody>
      </p:sp>
    </p:spTree>
    <p:extLst>
      <p:ext uri="{BB962C8B-B14F-4D97-AF65-F5344CB8AC3E}">
        <p14:creationId xmlns:p14="http://schemas.microsoft.com/office/powerpoint/2010/main" val="290283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61A2AB43-F8CC-4819-8C83-79A005F8A96C}"/>
              </a:ext>
            </a:extLst>
          </p:cNvPr>
          <p:cNvSpPr>
            <a:spLocks noGrp="1"/>
          </p:cNvSpPr>
          <p:nvPr>
            <p:ph idx="1"/>
          </p:nvPr>
        </p:nvSpPr>
        <p:spPr/>
        <p:txBody>
          <a:bodyPr/>
          <a:lstStyle/>
          <a:p>
            <a:pPr algn="l"/>
            <a:r>
              <a:rPr lang="en-US" b="0" i="0" dirty="0" err="1">
                <a:solidFill>
                  <a:srgbClr val="333333"/>
                </a:solidFill>
                <a:effectLst/>
                <a:latin typeface="Source Sans Pro" panose="020B0503030403020204" pitchFamily="34" charset="0"/>
              </a:rPr>
              <a:t>SLint</a:t>
            </a:r>
            <a:r>
              <a:rPr lang="en-US" b="0" i="0" dirty="0">
                <a:solidFill>
                  <a:srgbClr val="333333"/>
                </a:solidFill>
                <a:effectLst/>
                <a:latin typeface="Source Sans Pro" panose="020B0503030403020204" pitchFamily="34" charset="0"/>
              </a:rPr>
              <a:t> is a tool for identifying and reporting on patterns found in ECMAScript/JavaScript code, with the goal of making code more consistent and avoiding bugs. </a:t>
            </a:r>
          </a:p>
          <a:p>
            <a:pPr marL="0" indent="0" algn="l"/>
            <a:r>
              <a:rPr lang="en-US" b="0" i="0" dirty="0" err="1">
                <a:solidFill>
                  <a:srgbClr val="333333"/>
                </a:solidFill>
                <a:effectLst/>
                <a:latin typeface="Source Sans Pro" panose="020B0503030403020204" pitchFamily="34" charset="0"/>
              </a:rPr>
              <a:t>ESLint</a:t>
            </a:r>
            <a:r>
              <a:rPr lang="en-US" b="0" i="0" dirty="0">
                <a:solidFill>
                  <a:srgbClr val="333333"/>
                </a:solidFill>
                <a:effectLst/>
                <a:latin typeface="Source Sans Pro" panose="020B0503030403020204" pitchFamily="34" charset="0"/>
              </a:rPr>
              <a:t> is completely pluggable, every single rule is a plugin and you can add more at runtime.</a:t>
            </a:r>
          </a:p>
          <a:p>
            <a:endParaRPr lang="ru-RU" dirty="0"/>
          </a:p>
        </p:txBody>
      </p:sp>
      <p:pic>
        <p:nvPicPr>
          <p:cNvPr id="1026" name="Picture 2" descr="Quick Guide to Linting JavaScript Codebase with ESLint - DEV">
            <a:extLst>
              <a:ext uri="{FF2B5EF4-FFF2-40B4-BE49-F238E27FC236}">
                <a16:creationId xmlns:a16="http://schemas.microsoft.com/office/drawing/2014/main" id="{3B6E85BA-F7F0-4001-B541-F77DCC4AAC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982" b="20378"/>
          <a:stretch/>
        </p:blipFill>
        <p:spPr bwMode="auto">
          <a:xfrm>
            <a:off x="2123728" y="728167"/>
            <a:ext cx="2160240" cy="741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393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2C4AB3DC-E12C-4671-9913-23946F6F0BDC}"/>
              </a:ext>
            </a:extLst>
          </p:cNvPr>
          <p:cNvSpPr>
            <a:spLocks noGrp="1"/>
          </p:cNvSpPr>
          <p:nvPr>
            <p:ph type="title"/>
          </p:nvPr>
        </p:nvSpPr>
        <p:spPr/>
        <p:txBody>
          <a:bodyPr/>
          <a:lstStyle/>
          <a:p>
            <a:endParaRPr lang="ru-RU" dirty="0"/>
          </a:p>
        </p:txBody>
      </p:sp>
      <p:sp>
        <p:nvSpPr>
          <p:cNvPr id="5" name="Объект 4">
            <a:extLst>
              <a:ext uri="{FF2B5EF4-FFF2-40B4-BE49-F238E27FC236}">
                <a16:creationId xmlns:a16="http://schemas.microsoft.com/office/drawing/2014/main" id="{50A7F1FA-BB13-4016-B4AF-82E688A107EC}"/>
              </a:ext>
            </a:extLst>
          </p:cNvPr>
          <p:cNvSpPr>
            <a:spLocks noGrp="1"/>
          </p:cNvSpPr>
          <p:nvPr>
            <p:ph idx="1"/>
          </p:nvPr>
        </p:nvSpPr>
        <p:spPr/>
        <p:txBody>
          <a:bodyPr/>
          <a:lstStyle/>
          <a:p>
            <a:pPr marL="0" indent="0">
              <a:buNone/>
            </a:pPr>
            <a:endParaRPr lang="ru-RU" dirty="0"/>
          </a:p>
        </p:txBody>
      </p:sp>
      <p:pic>
        <p:nvPicPr>
          <p:cNvPr id="7170" name="Picture 2" descr="Node.JS Use Case: When &amp; How Node.JS Should be Used | Simform">
            <a:extLst>
              <a:ext uri="{FF2B5EF4-FFF2-40B4-BE49-F238E27FC236}">
                <a16:creationId xmlns:a16="http://schemas.microsoft.com/office/drawing/2014/main" id="{A3AD64DC-1E7E-401C-8115-810E066FA7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847" y="1993465"/>
            <a:ext cx="7676095" cy="3739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4951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DBE38B84-11A1-405E-9DD3-D72BCF84FBD1}"/>
              </a:ext>
            </a:extLst>
          </p:cNvPr>
          <p:cNvSpPr>
            <a:spLocks noGrp="1"/>
          </p:cNvSpPr>
          <p:nvPr>
            <p:ph idx="1"/>
          </p:nvPr>
        </p:nvSpPr>
        <p:spPr/>
        <p:txBody>
          <a:bodyPr/>
          <a:lstStyle/>
          <a:p>
            <a:r>
              <a:rPr lang="en-US" dirty="0"/>
              <a:t>install </a:t>
            </a:r>
            <a:r>
              <a:rPr lang="en-US" dirty="0" err="1"/>
              <a:t>ESLint</a:t>
            </a:r>
            <a:r>
              <a:rPr lang="en-US" dirty="0"/>
              <a:t>:</a:t>
            </a:r>
          </a:p>
          <a:p>
            <a:r>
              <a:rPr lang="en-US" b="1" dirty="0" err="1"/>
              <a:t>npm</a:t>
            </a:r>
            <a:r>
              <a:rPr lang="en-US" b="1" dirty="0"/>
              <a:t> install </a:t>
            </a:r>
            <a:r>
              <a:rPr lang="en-US" b="1" dirty="0" err="1"/>
              <a:t>eslint</a:t>
            </a:r>
            <a:r>
              <a:rPr lang="en-US" b="1" dirty="0"/>
              <a:t> --save-dev</a:t>
            </a:r>
          </a:p>
          <a:p>
            <a:r>
              <a:rPr lang="en-US" dirty="0"/>
              <a:t>set up a configuration file:</a:t>
            </a:r>
          </a:p>
          <a:p>
            <a:r>
              <a:rPr lang="en-US" b="1" dirty="0" err="1"/>
              <a:t>npx</a:t>
            </a:r>
            <a:r>
              <a:rPr lang="en-US" b="1" dirty="0"/>
              <a:t> </a:t>
            </a:r>
            <a:r>
              <a:rPr lang="en-US" b="1" dirty="0" err="1"/>
              <a:t>eslint</a:t>
            </a:r>
            <a:r>
              <a:rPr lang="en-US" b="1" dirty="0"/>
              <a:t> –</a:t>
            </a:r>
            <a:r>
              <a:rPr lang="en-US" b="1" dirty="0" err="1"/>
              <a:t>init</a:t>
            </a:r>
            <a:endParaRPr lang="en-US" b="1" dirty="0"/>
          </a:p>
          <a:p>
            <a:r>
              <a:rPr lang="en-US" dirty="0"/>
              <a:t>run </a:t>
            </a:r>
            <a:r>
              <a:rPr lang="en-US" dirty="0" err="1"/>
              <a:t>ESLint</a:t>
            </a:r>
            <a:r>
              <a:rPr lang="en-US" dirty="0"/>
              <a:t> on any file or directory like this:</a:t>
            </a:r>
          </a:p>
          <a:p>
            <a:r>
              <a:rPr lang="en-US" b="1" dirty="0" err="1"/>
              <a:t>npx</a:t>
            </a:r>
            <a:r>
              <a:rPr lang="en-US" b="1" dirty="0"/>
              <a:t> </a:t>
            </a:r>
            <a:r>
              <a:rPr lang="en-US" b="1" dirty="0" err="1"/>
              <a:t>eslint</a:t>
            </a:r>
            <a:r>
              <a:rPr lang="en-US" b="1" dirty="0"/>
              <a:t> yourfile.js</a:t>
            </a:r>
            <a:endParaRPr lang="ru-RU" b="1" dirty="0"/>
          </a:p>
        </p:txBody>
      </p:sp>
      <p:sp>
        <p:nvSpPr>
          <p:cNvPr id="3" name="Заголовок 2">
            <a:extLst>
              <a:ext uri="{FF2B5EF4-FFF2-40B4-BE49-F238E27FC236}">
                <a16:creationId xmlns:a16="http://schemas.microsoft.com/office/drawing/2014/main" id="{D3A45B09-7560-4F72-860A-43A3B54049DB}"/>
              </a:ext>
            </a:extLst>
          </p:cNvPr>
          <p:cNvSpPr>
            <a:spLocks noGrp="1"/>
          </p:cNvSpPr>
          <p:nvPr>
            <p:ph type="title"/>
          </p:nvPr>
        </p:nvSpPr>
        <p:spPr/>
        <p:txBody>
          <a:bodyPr/>
          <a:lstStyle/>
          <a:p>
            <a:r>
              <a:rPr lang="en-US" dirty="0"/>
              <a:t>Install and Use</a:t>
            </a:r>
            <a:endParaRPr lang="ru-RU" dirty="0"/>
          </a:p>
        </p:txBody>
      </p:sp>
    </p:spTree>
    <p:extLst>
      <p:ext uri="{BB962C8B-B14F-4D97-AF65-F5344CB8AC3E}">
        <p14:creationId xmlns:p14="http://schemas.microsoft.com/office/powerpoint/2010/main" val="2275431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05160C2A-E6CA-4AEE-B898-41FDA9D80155}"/>
              </a:ext>
            </a:extLst>
          </p:cNvPr>
          <p:cNvSpPr>
            <a:spLocks noGrp="1"/>
          </p:cNvSpPr>
          <p:nvPr>
            <p:ph idx="1"/>
          </p:nvPr>
        </p:nvSpPr>
        <p:spPr>
          <a:xfrm>
            <a:off x="1115616" y="1719291"/>
            <a:ext cx="7200800" cy="4806053"/>
          </a:xfrm>
        </p:spPr>
        <p:txBody>
          <a:bodyPr>
            <a:normAutofit/>
          </a:bodyPr>
          <a:lstStyle/>
          <a:p>
            <a:r>
              <a:rPr lang="en-US" dirty="0"/>
              <a:t>Configuration Files - use a JavaScript, JSON or YAML file to specify configuration information for an entire directory and all of its subdirectories. </a:t>
            </a:r>
          </a:p>
          <a:p>
            <a:r>
              <a:rPr lang="en-US" dirty="0"/>
              <a:t>This can be</a:t>
            </a:r>
          </a:p>
          <a:p>
            <a:r>
              <a:rPr lang="en-US" dirty="0"/>
              <a:t>in the form of an </a:t>
            </a:r>
            <a:r>
              <a:rPr lang="en-US" b="1" dirty="0"/>
              <a:t>.</a:t>
            </a:r>
            <a:r>
              <a:rPr lang="en-US" b="1" dirty="0" err="1"/>
              <a:t>eslintrc</a:t>
            </a:r>
            <a:r>
              <a:rPr lang="en-US" b="1" dirty="0"/>
              <a:t>.*</a:t>
            </a:r>
            <a:r>
              <a:rPr lang="en-US" dirty="0"/>
              <a:t> file </a:t>
            </a:r>
          </a:p>
          <a:p>
            <a:r>
              <a:rPr lang="en-US" dirty="0"/>
              <a:t>an </a:t>
            </a:r>
            <a:r>
              <a:rPr lang="en-US" b="1" dirty="0" err="1"/>
              <a:t>eslintConfig</a:t>
            </a:r>
            <a:r>
              <a:rPr lang="en-US" dirty="0"/>
              <a:t> field in a </a:t>
            </a:r>
            <a:r>
              <a:rPr lang="en-US" b="1" dirty="0" err="1"/>
              <a:t>package.json</a:t>
            </a:r>
            <a:r>
              <a:rPr lang="en-US" b="1" dirty="0"/>
              <a:t> </a:t>
            </a:r>
            <a:r>
              <a:rPr lang="en-US" dirty="0"/>
              <a:t>file</a:t>
            </a:r>
          </a:p>
          <a:p>
            <a:endParaRPr lang="en-US" dirty="0"/>
          </a:p>
        </p:txBody>
      </p:sp>
      <p:sp>
        <p:nvSpPr>
          <p:cNvPr id="3" name="Заголовок 2">
            <a:extLst>
              <a:ext uri="{FF2B5EF4-FFF2-40B4-BE49-F238E27FC236}">
                <a16:creationId xmlns:a16="http://schemas.microsoft.com/office/drawing/2014/main" id="{B60D56D3-6CBB-41E5-892B-F9D3EA7DC435}"/>
              </a:ext>
            </a:extLst>
          </p:cNvPr>
          <p:cNvSpPr>
            <a:spLocks noGrp="1"/>
          </p:cNvSpPr>
          <p:nvPr>
            <p:ph type="title"/>
          </p:nvPr>
        </p:nvSpPr>
        <p:spPr/>
        <p:txBody>
          <a:bodyPr>
            <a:normAutofit/>
          </a:bodyPr>
          <a:lstStyle/>
          <a:p>
            <a:r>
              <a:rPr lang="en-US" dirty="0"/>
              <a:t>Configuration</a:t>
            </a:r>
            <a:endParaRPr lang="ru-RU" dirty="0"/>
          </a:p>
        </p:txBody>
      </p:sp>
    </p:spTree>
    <p:extLst>
      <p:ext uri="{BB962C8B-B14F-4D97-AF65-F5344CB8AC3E}">
        <p14:creationId xmlns:p14="http://schemas.microsoft.com/office/powerpoint/2010/main" val="2959106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87B4BF7-3429-4306-99E9-AF48A144DC9B}"/>
              </a:ext>
            </a:extLst>
          </p:cNvPr>
          <p:cNvSpPr>
            <a:spLocks noGrp="1"/>
          </p:cNvSpPr>
          <p:nvPr>
            <p:ph idx="1"/>
          </p:nvPr>
        </p:nvSpPr>
        <p:spPr/>
        <p:txBody>
          <a:bodyPr>
            <a:normAutofit/>
          </a:bodyPr>
          <a:lstStyle/>
          <a:p>
            <a:r>
              <a:rPr lang="en-US" dirty="0"/>
              <a:t>There are several things that can be configured:</a:t>
            </a:r>
          </a:p>
          <a:p>
            <a:r>
              <a:rPr lang="en-US" b="1" dirty="0"/>
              <a:t>Environments</a:t>
            </a:r>
            <a:r>
              <a:rPr lang="en-US" dirty="0"/>
              <a:t> - which environments your script is designed to run in. Each environment brings with it a certain set of predefined global variables.</a:t>
            </a:r>
          </a:p>
          <a:p>
            <a:r>
              <a:rPr lang="en-US" b="1" dirty="0"/>
              <a:t>Parser -</a:t>
            </a:r>
            <a:r>
              <a:rPr lang="en-US" dirty="0"/>
              <a:t> to specify the JavaScript language options you want to support.</a:t>
            </a:r>
          </a:p>
          <a:p>
            <a:r>
              <a:rPr lang="en-US" b="1" dirty="0"/>
              <a:t>Plugins</a:t>
            </a:r>
            <a:r>
              <a:rPr lang="en-US" dirty="0"/>
              <a:t> may provide processors. Processors can extract JavaScript code from another kind of files</a:t>
            </a:r>
          </a:p>
          <a:p>
            <a:r>
              <a:rPr lang="en-US" b="1" dirty="0" err="1"/>
              <a:t>Globals</a:t>
            </a:r>
            <a:r>
              <a:rPr lang="en-US" dirty="0"/>
              <a:t> - the additional global variables your script accesses during execution.</a:t>
            </a:r>
          </a:p>
          <a:p>
            <a:r>
              <a:rPr lang="en-US" b="1" dirty="0"/>
              <a:t>Rules</a:t>
            </a:r>
            <a:r>
              <a:rPr lang="en-US" dirty="0"/>
              <a:t> - which rules are enabled and at what error level.</a:t>
            </a:r>
            <a:endParaRPr lang="ru-RU" dirty="0"/>
          </a:p>
          <a:p>
            <a:endParaRPr lang="ru-RU" dirty="0"/>
          </a:p>
        </p:txBody>
      </p:sp>
      <p:sp>
        <p:nvSpPr>
          <p:cNvPr id="3" name="Заголовок 2">
            <a:extLst>
              <a:ext uri="{FF2B5EF4-FFF2-40B4-BE49-F238E27FC236}">
                <a16:creationId xmlns:a16="http://schemas.microsoft.com/office/drawing/2014/main" id="{EF710706-6E97-430B-A3BE-BF7CD8E111C6}"/>
              </a:ext>
            </a:extLst>
          </p:cNvPr>
          <p:cNvSpPr>
            <a:spLocks noGrp="1"/>
          </p:cNvSpPr>
          <p:nvPr>
            <p:ph type="title"/>
          </p:nvPr>
        </p:nvSpPr>
        <p:spPr/>
        <p:txBody>
          <a:bodyPr/>
          <a:lstStyle/>
          <a:p>
            <a:endParaRPr lang="ru-RU"/>
          </a:p>
        </p:txBody>
      </p:sp>
    </p:spTree>
    <p:extLst>
      <p:ext uri="{BB962C8B-B14F-4D97-AF65-F5344CB8AC3E}">
        <p14:creationId xmlns:p14="http://schemas.microsoft.com/office/powerpoint/2010/main" val="28179773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DFAD208E-5D51-4AFE-9A88-185E140754FE}"/>
              </a:ext>
            </a:extLst>
          </p:cNvPr>
          <p:cNvSpPr>
            <a:spLocks noGrp="1"/>
          </p:cNvSpPr>
          <p:nvPr>
            <p:ph idx="1"/>
          </p:nvPr>
        </p:nvSpPr>
        <p:spPr/>
        <p:txBody>
          <a:bodyPr/>
          <a:lstStyle/>
          <a:p>
            <a:r>
              <a:rPr lang="en-US" dirty="0"/>
              <a:t> </a:t>
            </a:r>
            <a:r>
              <a:rPr lang="en-US" dirty="0" err="1"/>
              <a:t>ESLint</a:t>
            </a:r>
            <a:r>
              <a:rPr lang="en-US" dirty="0"/>
              <a:t> allows you to specify the JavaScript language options you want to support. </a:t>
            </a:r>
          </a:p>
          <a:p>
            <a:r>
              <a:rPr lang="en-US" dirty="0"/>
              <a:t>By default, </a:t>
            </a:r>
            <a:r>
              <a:rPr lang="en-US" dirty="0" err="1"/>
              <a:t>ESLint</a:t>
            </a:r>
            <a:r>
              <a:rPr lang="en-US" dirty="0"/>
              <a:t> expects ECMAScript 5 syntax. </a:t>
            </a:r>
          </a:p>
          <a:p>
            <a:r>
              <a:rPr lang="en-US" dirty="0"/>
              <a:t>You can override that setting to enable support for other ECMAScript versions as well as JSX by using parser options.</a:t>
            </a:r>
            <a:endParaRPr lang="ru-RU" dirty="0"/>
          </a:p>
        </p:txBody>
      </p:sp>
      <p:sp>
        <p:nvSpPr>
          <p:cNvPr id="3" name="Заголовок 2">
            <a:extLst>
              <a:ext uri="{FF2B5EF4-FFF2-40B4-BE49-F238E27FC236}">
                <a16:creationId xmlns:a16="http://schemas.microsoft.com/office/drawing/2014/main" id="{328D920C-8DA0-4E11-9CBB-4D57446C618A}"/>
              </a:ext>
            </a:extLst>
          </p:cNvPr>
          <p:cNvSpPr>
            <a:spLocks noGrp="1"/>
          </p:cNvSpPr>
          <p:nvPr>
            <p:ph type="title"/>
          </p:nvPr>
        </p:nvSpPr>
        <p:spPr/>
        <p:txBody>
          <a:bodyPr/>
          <a:lstStyle/>
          <a:p>
            <a:r>
              <a:rPr lang="en-US" dirty="0"/>
              <a:t>Specifying Parser Options</a:t>
            </a:r>
            <a:endParaRPr lang="ru-RU" dirty="0"/>
          </a:p>
        </p:txBody>
      </p:sp>
      <p:pic>
        <p:nvPicPr>
          <p:cNvPr id="6" name="Рисунок 5">
            <a:extLst>
              <a:ext uri="{FF2B5EF4-FFF2-40B4-BE49-F238E27FC236}">
                <a16:creationId xmlns:a16="http://schemas.microsoft.com/office/drawing/2014/main" id="{F5502DC2-D5FF-4AB7-9379-4709D65AA067}"/>
              </a:ext>
            </a:extLst>
          </p:cNvPr>
          <p:cNvPicPr>
            <a:picLocks noChangeAspect="1"/>
          </p:cNvPicPr>
          <p:nvPr/>
        </p:nvPicPr>
        <p:blipFill>
          <a:blip r:embed="rId2"/>
          <a:stretch>
            <a:fillRect/>
          </a:stretch>
        </p:blipFill>
        <p:spPr>
          <a:xfrm>
            <a:off x="4932040" y="4149080"/>
            <a:ext cx="3076575" cy="1485900"/>
          </a:xfrm>
          <a:prstGeom prst="rect">
            <a:avLst/>
          </a:prstGeom>
        </p:spPr>
      </p:pic>
    </p:spTree>
    <p:extLst>
      <p:ext uri="{BB962C8B-B14F-4D97-AF65-F5344CB8AC3E}">
        <p14:creationId xmlns:p14="http://schemas.microsoft.com/office/powerpoint/2010/main" val="23918924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0430CF56-00A2-477B-ABA9-2378F6CF3381}"/>
              </a:ext>
            </a:extLst>
          </p:cNvPr>
          <p:cNvSpPr>
            <a:spLocks noGrp="1"/>
          </p:cNvSpPr>
          <p:nvPr>
            <p:ph idx="1"/>
          </p:nvPr>
        </p:nvSpPr>
        <p:spPr>
          <a:xfrm>
            <a:off x="1285852" y="1643051"/>
            <a:ext cx="6670524" cy="4306230"/>
          </a:xfrm>
        </p:spPr>
        <p:txBody>
          <a:bodyPr/>
          <a:lstStyle/>
          <a:p>
            <a:r>
              <a:rPr lang="en-US" sz="1800" dirty="0" err="1"/>
              <a:t>ESLint</a:t>
            </a:r>
            <a:r>
              <a:rPr lang="en-US" sz="1800" dirty="0"/>
              <a:t> supports the use of third-party plugins. Before using the plugin, you have to install it using </a:t>
            </a:r>
            <a:r>
              <a:rPr lang="en-US" sz="1800" dirty="0" err="1"/>
              <a:t>npm</a:t>
            </a:r>
            <a:r>
              <a:rPr lang="en-US" sz="1800" dirty="0"/>
              <a:t>.</a:t>
            </a:r>
          </a:p>
          <a:p>
            <a:r>
              <a:rPr lang="en-US" sz="1800" dirty="0"/>
              <a:t>Processors can extract JavaScript code from another kind of files, then lets </a:t>
            </a:r>
            <a:r>
              <a:rPr lang="en-US" sz="1800" dirty="0" err="1"/>
              <a:t>ESLint</a:t>
            </a:r>
            <a:r>
              <a:rPr lang="en-US" sz="1800" dirty="0"/>
              <a:t> lint the JavaScript code</a:t>
            </a:r>
          </a:p>
          <a:p>
            <a:r>
              <a:rPr lang="en-US" sz="1800" dirty="0"/>
              <a:t>Example:</a:t>
            </a:r>
          </a:p>
          <a:p>
            <a:r>
              <a:rPr lang="en-US" sz="1800" dirty="0"/>
              <a:t>Enable the processor that the plugin a-plugin provided, and specify processors for specific kinds of files</a:t>
            </a:r>
          </a:p>
          <a:p>
            <a:endParaRPr lang="en-US" dirty="0"/>
          </a:p>
          <a:p>
            <a:endParaRPr lang="en-US" dirty="0"/>
          </a:p>
        </p:txBody>
      </p:sp>
      <p:sp>
        <p:nvSpPr>
          <p:cNvPr id="3" name="Заголовок 2">
            <a:extLst>
              <a:ext uri="{FF2B5EF4-FFF2-40B4-BE49-F238E27FC236}">
                <a16:creationId xmlns:a16="http://schemas.microsoft.com/office/drawing/2014/main" id="{3EFBC968-8C96-429F-B050-B5920096938B}"/>
              </a:ext>
            </a:extLst>
          </p:cNvPr>
          <p:cNvSpPr>
            <a:spLocks noGrp="1"/>
          </p:cNvSpPr>
          <p:nvPr>
            <p:ph type="title"/>
          </p:nvPr>
        </p:nvSpPr>
        <p:spPr/>
        <p:txBody>
          <a:bodyPr/>
          <a:lstStyle/>
          <a:p>
            <a:r>
              <a:rPr lang="en-US" dirty="0"/>
              <a:t>Configuring Plugins</a:t>
            </a:r>
            <a:endParaRPr lang="ru-RU" dirty="0"/>
          </a:p>
        </p:txBody>
      </p:sp>
      <p:pic>
        <p:nvPicPr>
          <p:cNvPr id="10" name="Рисунок 9">
            <a:extLst>
              <a:ext uri="{FF2B5EF4-FFF2-40B4-BE49-F238E27FC236}">
                <a16:creationId xmlns:a16="http://schemas.microsoft.com/office/drawing/2014/main" id="{B67F182B-E3C2-4C99-AC9B-6E81D6B50C29}"/>
              </a:ext>
            </a:extLst>
          </p:cNvPr>
          <p:cNvPicPr>
            <a:picLocks noChangeAspect="1"/>
          </p:cNvPicPr>
          <p:nvPr/>
        </p:nvPicPr>
        <p:blipFill rotWithShape="1">
          <a:blip r:embed="rId2"/>
          <a:srcRect t="6267" b="53473"/>
          <a:stretch/>
        </p:blipFill>
        <p:spPr>
          <a:xfrm>
            <a:off x="3886223" y="4293096"/>
            <a:ext cx="3971925" cy="1296144"/>
          </a:xfrm>
          <a:prstGeom prst="rect">
            <a:avLst/>
          </a:prstGeom>
        </p:spPr>
      </p:pic>
    </p:spTree>
    <p:extLst>
      <p:ext uri="{BB962C8B-B14F-4D97-AF65-F5344CB8AC3E}">
        <p14:creationId xmlns:p14="http://schemas.microsoft.com/office/powerpoint/2010/main" val="3826475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23AD4357-9844-4718-9C6F-4B1C8EC95F91}"/>
              </a:ext>
            </a:extLst>
          </p:cNvPr>
          <p:cNvSpPr>
            <a:spLocks noGrp="1"/>
          </p:cNvSpPr>
          <p:nvPr>
            <p:ph idx="1"/>
          </p:nvPr>
        </p:nvSpPr>
        <p:spPr/>
        <p:txBody>
          <a:bodyPr/>
          <a:lstStyle/>
          <a:p>
            <a:r>
              <a:rPr lang="en-US" dirty="0"/>
              <a:t>An environment defines global variables that are predefined.</a:t>
            </a:r>
          </a:p>
          <a:p>
            <a:endParaRPr lang="en-US" dirty="0"/>
          </a:p>
          <a:p>
            <a:r>
              <a:rPr lang="en-US" dirty="0"/>
              <a:t>enables the browser and Node.js environments</a:t>
            </a:r>
            <a:endParaRPr lang="ru-RU" dirty="0"/>
          </a:p>
        </p:txBody>
      </p:sp>
      <p:sp>
        <p:nvSpPr>
          <p:cNvPr id="3" name="Заголовок 2">
            <a:extLst>
              <a:ext uri="{FF2B5EF4-FFF2-40B4-BE49-F238E27FC236}">
                <a16:creationId xmlns:a16="http://schemas.microsoft.com/office/drawing/2014/main" id="{1A740EC3-ED70-4C47-857B-A0ABCED36296}"/>
              </a:ext>
            </a:extLst>
          </p:cNvPr>
          <p:cNvSpPr>
            <a:spLocks noGrp="1"/>
          </p:cNvSpPr>
          <p:nvPr>
            <p:ph type="title"/>
          </p:nvPr>
        </p:nvSpPr>
        <p:spPr/>
        <p:txBody>
          <a:bodyPr/>
          <a:lstStyle/>
          <a:p>
            <a:r>
              <a:rPr lang="en-US" dirty="0"/>
              <a:t>Specifying Environments</a:t>
            </a:r>
            <a:endParaRPr lang="ru-RU" dirty="0"/>
          </a:p>
        </p:txBody>
      </p:sp>
      <p:pic>
        <p:nvPicPr>
          <p:cNvPr id="5" name="Рисунок 4">
            <a:extLst>
              <a:ext uri="{FF2B5EF4-FFF2-40B4-BE49-F238E27FC236}">
                <a16:creationId xmlns:a16="http://schemas.microsoft.com/office/drawing/2014/main" id="{9B4C040B-1C7C-451C-AEF3-69171FC24436}"/>
              </a:ext>
            </a:extLst>
          </p:cNvPr>
          <p:cNvPicPr>
            <a:picLocks noChangeAspect="1"/>
          </p:cNvPicPr>
          <p:nvPr/>
        </p:nvPicPr>
        <p:blipFill>
          <a:blip r:embed="rId2"/>
          <a:stretch>
            <a:fillRect/>
          </a:stretch>
        </p:blipFill>
        <p:spPr>
          <a:xfrm>
            <a:off x="5222262" y="3789040"/>
            <a:ext cx="2628900" cy="876300"/>
          </a:xfrm>
          <a:prstGeom prst="rect">
            <a:avLst/>
          </a:prstGeom>
        </p:spPr>
      </p:pic>
    </p:spTree>
    <p:extLst>
      <p:ext uri="{BB962C8B-B14F-4D97-AF65-F5344CB8AC3E}">
        <p14:creationId xmlns:p14="http://schemas.microsoft.com/office/powerpoint/2010/main" val="40713633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3C914CB3-5861-45ED-9912-11D6144E989E}"/>
              </a:ext>
            </a:extLst>
          </p:cNvPr>
          <p:cNvSpPr>
            <a:spLocks noGrp="1"/>
          </p:cNvSpPr>
          <p:nvPr>
            <p:ph idx="1"/>
          </p:nvPr>
        </p:nvSpPr>
        <p:spPr>
          <a:xfrm>
            <a:off x="827584" y="1916832"/>
            <a:ext cx="7678636" cy="4495791"/>
          </a:xfrm>
        </p:spPr>
        <p:txBody>
          <a:bodyPr>
            <a:normAutofit/>
          </a:bodyPr>
          <a:lstStyle/>
          <a:p>
            <a:r>
              <a:rPr lang="en-US" sz="1800" dirty="0" err="1"/>
              <a:t>ESLint</a:t>
            </a:r>
            <a:r>
              <a:rPr lang="en-US" sz="1800" dirty="0"/>
              <a:t> comes with a large number of rules. You can modify which rules your project uses either using configuration comments or configuration files. To change a rule setting, you must set the rule ID equal to one of these values:</a:t>
            </a:r>
          </a:p>
          <a:p>
            <a:r>
              <a:rPr lang="en-US" sz="1800" b="1" dirty="0"/>
              <a:t>"off" or 0 </a:t>
            </a:r>
            <a:r>
              <a:rPr lang="en-US" sz="1800" dirty="0"/>
              <a:t>- turn the rule off</a:t>
            </a:r>
          </a:p>
          <a:p>
            <a:r>
              <a:rPr lang="en-US" sz="1800" b="1" dirty="0"/>
              <a:t>"warn" or 1 </a:t>
            </a:r>
            <a:r>
              <a:rPr lang="en-US" sz="1800" dirty="0"/>
              <a:t>- turn the rule on as a warning </a:t>
            </a:r>
            <a:br>
              <a:rPr lang="en-US" sz="1800" dirty="0"/>
            </a:br>
            <a:r>
              <a:rPr lang="en-US" sz="1800" dirty="0"/>
              <a:t>(doesn't affect exit code)</a:t>
            </a:r>
          </a:p>
          <a:p>
            <a:r>
              <a:rPr lang="en-US" sz="1800" b="1" dirty="0"/>
              <a:t>"error" or 2 </a:t>
            </a:r>
            <a:r>
              <a:rPr lang="en-US" sz="1800" dirty="0"/>
              <a:t>- turn the rule on as an error </a:t>
            </a:r>
            <a:br>
              <a:rPr lang="en-US" sz="1800" dirty="0"/>
            </a:br>
            <a:r>
              <a:rPr lang="en-US" sz="1800" dirty="0"/>
              <a:t>(exit code is 1 when triggered)</a:t>
            </a:r>
            <a:endParaRPr lang="ru-RU" sz="1800" dirty="0"/>
          </a:p>
        </p:txBody>
      </p:sp>
      <p:sp>
        <p:nvSpPr>
          <p:cNvPr id="3" name="Заголовок 2">
            <a:extLst>
              <a:ext uri="{FF2B5EF4-FFF2-40B4-BE49-F238E27FC236}">
                <a16:creationId xmlns:a16="http://schemas.microsoft.com/office/drawing/2014/main" id="{E4F21CD7-4A2B-4DF4-9D0A-B66D9223708B}"/>
              </a:ext>
            </a:extLst>
          </p:cNvPr>
          <p:cNvSpPr>
            <a:spLocks noGrp="1"/>
          </p:cNvSpPr>
          <p:nvPr>
            <p:ph type="title"/>
          </p:nvPr>
        </p:nvSpPr>
        <p:spPr/>
        <p:txBody>
          <a:bodyPr/>
          <a:lstStyle/>
          <a:p>
            <a:r>
              <a:rPr lang="en-US" dirty="0"/>
              <a:t>Configuring Rules</a:t>
            </a:r>
            <a:endParaRPr lang="ru-RU" dirty="0"/>
          </a:p>
        </p:txBody>
      </p:sp>
    </p:spTree>
    <p:extLst>
      <p:ext uri="{BB962C8B-B14F-4D97-AF65-F5344CB8AC3E}">
        <p14:creationId xmlns:p14="http://schemas.microsoft.com/office/powerpoint/2010/main" val="15720053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B5EBAF1B-3BCF-4883-B1DD-2CCE99D126FD}"/>
              </a:ext>
            </a:extLst>
          </p:cNvPr>
          <p:cNvSpPr>
            <a:spLocks noGrp="1"/>
          </p:cNvSpPr>
          <p:nvPr>
            <p:ph idx="1"/>
          </p:nvPr>
        </p:nvSpPr>
        <p:spPr/>
        <p:txBody>
          <a:bodyPr/>
          <a:lstStyle/>
          <a:p>
            <a:r>
              <a:rPr lang="en-US" dirty="0"/>
              <a:t>No rules are enabled by default. </a:t>
            </a:r>
            <a:endParaRPr lang="ru-RU" dirty="0"/>
          </a:p>
          <a:p>
            <a:r>
              <a:rPr lang="en-US" dirty="0"/>
              <a:t>The "extends": "</a:t>
            </a:r>
            <a:r>
              <a:rPr lang="en-US" dirty="0" err="1"/>
              <a:t>eslint:recommended</a:t>
            </a:r>
            <a:r>
              <a:rPr lang="en-US" dirty="0"/>
              <a:t>" property in a configuration file enables rules that report common problems</a:t>
            </a:r>
            <a:endParaRPr lang="ru-RU" dirty="0"/>
          </a:p>
          <a:p>
            <a:r>
              <a:rPr lang="en-US" dirty="0"/>
              <a:t>Rules in </a:t>
            </a:r>
            <a:r>
              <a:rPr lang="en-US" dirty="0" err="1"/>
              <a:t>ESLint</a:t>
            </a:r>
            <a:r>
              <a:rPr lang="en-US" dirty="0"/>
              <a:t> are grouped by category to help you understand their purpose.</a:t>
            </a:r>
            <a:endParaRPr lang="ru-RU" dirty="0"/>
          </a:p>
        </p:txBody>
      </p:sp>
      <p:sp>
        <p:nvSpPr>
          <p:cNvPr id="3" name="Заголовок 2">
            <a:extLst>
              <a:ext uri="{FF2B5EF4-FFF2-40B4-BE49-F238E27FC236}">
                <a16:creationId xmlns:a16="http://schemas.microsoft.com/office/drawing/2014/main" id="{A2B9E44C-2024-482D-AB82-35D82DEF0554}"/>
              </a:ext>
            </a:extLst>
          </p:cNvPr>
          <p:cNvSpPr>
            <a:spLocks noGrp="1"/>
          </p:cNvSpPr>
          <p:nvPr>
            <p:ph type="title"/>
          </p:nvPr>
        </p:nvSpPr>
        <p:spPr/>
        <p:txBody>
          <a:bodyPr/>
          <a:lstStyle/>
          <a:p>
            <a:endParaRPr lang="ru-RU"/>
          </a:p>
        </p:txBody>
      </p:sp>
    </p:spTree>
    <p:extLst>
      <p:ext uri="{BB962C8B-B14F-4D97-AF65-F5344CB8AC3E}">
        <p14:creationId xmlns:p14="http://schemas.microsoft.com/office/powerpoint/2010/main" val="152719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60E785BE-7D72-4BB3-98B3-3C1C1315DF5D}"/>
              </a:ext>
            </a:extLst>
          </p:cNvPr>
          <p:cNvSpPr>
            <a:spLocks noGrp="1"/>
          </p:cNvSpPr>
          <p:nvPr>
            <p:ph idx="1"/>
          </p:nvPr>
        </p:nvSpPr>
        <p:spPr>
          <a:xfrm>
            <a:off x="1285852" y="1643050"/>
            <a:ext cx="7678636" cy="4495791"/>
          </a:xfrm>
        </p:spPr>
        <p:txBody>
          <a:bodyPr>
            <a:normAutofit/>
          </a:bodyPr>
          <a:lstStyle/>
          <a:p>
            <a:r>
              <a:rPr lang="en-US" sz="1600" dirty="0"/>
              <a:t>A configuration file can extend the set of enabled rules from base configurations.</a:t>
            </a:r>
            <a:endParaRPr lang="ru-RU" sz="1600" dirty="0"/>
          </a:p>
          <a:p>
            <a:r>
              <a:rPr lang="en-US" sz="1600" dirty="0"/>
              <a:t>Using the configuration from a plugin</a:t>
            </a:r>
            <a:endParaRPr lang="ru-RU" sz="1600" dirty="0"/>
          </a:p>
          <a:p>
            <a:r>
              <a:rPr lang="en-US" sz="1600" dirty="0"/>
              <a:t>The extends property value can consist of:</a:t>
            </a:r>
          </a:p>
          <a:p>
            <a:r>
              <a:rPr lang="en-US" sz="1600" dirty="0"/>
              <a:t>“plugin:”</a:t>
            </a:r>
          </a:p>
          <a:p>
            <a:r>
              <a:rPr lang="en-US" sz="1600" dirty="0"/>
              <a:t>the package name (from which you can omit the prefix)</a:t>
            </a:r>
          </a:p>
          <a:p>
            <a:r>
              <a:rPr lang="en-US" sz="1600" dirty="0"/>
              <a:t>“/”</a:t>
            </a:r>
          </a:p>
          <a:p>
            <a:r>
              <a:rPr lang="en-US" sz="1600" dirty="0"/>
              <a:t>the configuration name</a:t>
            </a:r>
            <a:endParaRPr lang="ru-RU" sz="1600" dirty="0"/>
          </a:p>
        </p:txBody>
      </p:sp>
      <p:sp>
        <p:nvSpPr>
          <p:cNvPr id="3" name="Заголовок 2">
            <a:extLst>
              <a:ext uri="{FF2B5EF4-FFF2-40B4-BE49-F238E27FC236}">
                <a16:creationId xmlns:a16="http://schemas.microsoft.com/office/drawing/2014/main" id="{35B50FCC-B00D-46C5-BAA0-2DB58401B55D}"/>
              </a:ext>
            </a:extLst>
          </p:cNvPr>
          <p:cNvSpPr>
            <a:spLocks noGrp="1"/>
          </p:cNvSpPr>
          <p:nvPr>
            <p:ph type="title"/>
          </p:nvPr>
        </p:nvSpPr>
        <p:spPr/>
        <p:txBody>
          <a:bodyPr/>
          <a:lstStyle/>
          <a:p>
            <a:r>
              <a:rPr lang="en-US" sz="2800" dirty="0"/>
              <a:t>extend</a:t>
            </a:r>
            <a:endParaRPr lang="ru-RU" dirty="0"/>
          </a:p>
        </p:txBody>
      </p:sp>
      <p:pic>
        <p:nvPicPr>
          <p:cNvPr id="5" name="Рисунок 4">
            <a:extLst>
              <a:ext uri="{FF2B5EF4-FFF2-40B4-BE49-F238E27FC236}">
                <a16:creationId xmlns:a16="http://schemas.microsoft.com/office/drawing/2014/main" id="{EB0F1D5A-74B3-40DF-99D7-D68A30B0998F}"/>
              </a:ext>
            </a:extLst>
          </p:cNvPr>
          <p:cNvPicPr>
            <a:picLocks noChangeAspect="1"/>
          </p:cNvPicPr>
          <p:nvPr/>
        </p:nvPicPr>
        <p:blipFill>
          <a:blip r:embed="rId2"/>
          <a:stretch>
            <a:fillRect/>
          </a:stretch>
        </p:blipFill>
        <p:spPr>
          <a:xfrm>
            <a:off x="4716016" y="4033816"/>
            <a:ext cx="3409950" cy="2105025"/>
          </a:xfrm>
          <a:prstGeom prst="rect">
            <a:avLst/>
          </a:prstGeom>
        </p:spPr>
      </p:pic>
    </p:spTree>
    <p:extLst>
      <p:ext uri="{BB962C8B-B14F-4D97-AF65-F5344CB8AC3E}">
        <p14:creationId xmlns:p14="http://schemas.microsoft.com/office/powerpoint/2010/main" val="19244433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75CD2136-0032-48E6-BA5F-9FFE9083B9BB}"/>
              </a:ext>
            </a:extLst>
          </p:cNvPr>
          <p:cNvSpPr>
            <a:spLocks noGrp="1"/>
          </p:cNvSpPr>
          <p:nvPr>
            <p:ph idx="1"/>
          </p:nvPr>
        </p:nvSpPr>
        <p:spPr/>
        <p:txBody>
          <a:bodyPr/>
          <a:lstStyle/>
          <a:p>
            <a:r>
              <a:rPr lang="en-US" dirty="0"/>
              <a:t>If more than one parameter has the same name in a function definition, the last occurrence "shadows" the preceding occurrences. A duplicated name might be a typing error.</a:t>
            </a:r>
            <a:endParaRPr lang="ru-RU" dirty="0"/>
          </a:p>
        </p:txBody>
      </p:sp>
      <p:sp>
        <p:nvSpPr>
          <p:cNvPr id="3" name="Заголовок 2">
            <a:extLst>
              <a:ext uri="{FF2B5EF4-FFF2-40B4-BE49-F238E27FC236}">
                <a16:creationId xmlns:a16="http://schemas.microsoft.com/office/drawing/2014/main" id="{C5D11552-13A2-4B6C-8A04-7F66EAB20D9A}"/>
              </a:ext>
            </a:extLst>
          </p:cNvPr>
          <p:cNvSpPr>
            <a:spLocks noGrp="1"/>
          </p:cNvSpPr>
          <p:nvPr>
            <p:ph type="title"/>
          </p:nvPr>
        </p:nvSpPr>
        <p:spPr/>
        <p:txBody>
          <a:bodyPr>
            <a:normAutofit/>
          </a:bodyPr>
          <a:lstStyle/>
          <a:p>
            <a:r>
              <a:rPr lang="en-US" b="0" i="0" dirty="0">
                <a:solidFill>
                  <a:srgbClr val="333333"/>
                </a:solidFill>
                <a:effectLst/>
                <a:latin typeface="Source Sans Pro" panose="020B0503030403020204" pitchFamily="34" charset="0"/>
              </a:rPr>
              <a:t>no-dupe-</a:t>
            </a:r>
            <a:r>
              <a:rPr lang="en-US" b="0" i="0" dirty="0" err="1">
                <a:solidFill>
                  <a:srgbClr val="333333"/>
                </a:solidFill>
                <a:effectLst/>
                <a:latin typeface="Source Sans Pro" panose="020B0503030403020204" pitchFamily="34" charset="0"/>
              </a:rPr>
              <a:t>args</a:t>
            </a:r>
            <a:endParaRPr lang="ru-RU" dirty="0"/>
          </a:p>
        </p:txBody>
      </p:sp>
      <p:pic>
        <p:nvPicPr>
          <p:cNvPr id="5" name="Рисунок 4">
            <a:extLst>
              <a:ext uri="{FF2B5EF4-FFF2-40B4-BE49-F238E27FC236}">
                <a16:creationId xmlns:a16="http://schemas.microsoft.com/office/drawing/2014/main" id="{E5695753-B203-4962-B58F-2F2B1900F965}"/>
              </a:ext>
            </a:extLst>
          </p:cNvPr>
          <p:cNvPicPr>
            <a:picLocks noChangeAspect="1"/>
          </p:cNvPicPr>
          <p:nvPr/>
        </p:nvPicPr>
        <p:blipFill>
          <a:blip r:embed="rId2"/>
          <a:stretch>
            <a:fillRect/>
          </a:stretch>
        </p:blipFill>
        <p:spPr>
          <a:xfrm>
            <a:off x="1187624" y="2708920"/>
            <a:ext cx="4305300" cy="1638300"/>
          </a:xfrm>
          <a:prstGeom prst="rect">
            <a:avLst/>
          </a:prstGeom>
        </p:spPr>
      </p:pic>
      <p:pic>
        <p:nvPicPr>
          <p:cNvPr id="7" name="Рисунок 6">
            <a:extLst>
              <a:ext uri="{FF2B5EF4-FFF2-40B4-BE49-F238E27FC236}">
                <a16:creationId xmlns:a16="http://schemas.microsoft.com/office/drawing/2014/main" id="{A836A018-1339-4431-BA79-0BA43F6CD7D2}"/>
              </a:ext>
            </a:extLst>
          </p:cNvPr>
          <p:cNvPicPr>
            <a:picLocks noChangeAspect="1"/>
          </p:cNvPicPr>
          <p:nvPr/>
        </p:nvPicPr>
        <p:blipFill>
          <a:blip r:embed="rId3"/>
          <a:stretch>
            <a:fillRect/>
          </a:stretch>
        </p:blipFill>
        <p:spPr>
          <a:xfrm>
            <a:off x="1285852" y="4594080"/>
            <a:ext cx="3876675" cy="1590675"/>
          </a:xfrm>
          <a:prstGeom prst="rect">
            <a:avLst/>
          </a:prstGeom>
        </p:spPr>
      </p:pic>
    </p:spTree>
    <p:extLst>
      <p:ext uri="{BB962C8B-B14F-4D97-AF65-F5344CB8AC3E}">
        <p14:creationId xmlns:p14="http://schemas.microsoft.com/office/powerpoint/2010/main" val="3882425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699B1BA5-5C8E-4473-B93C-0F199E7CEC35}"/>
              </a:ext>
            </a:extLst>
          </p:cNvPr>
          <p:cNvSpPr>
            <a:spLocks noGrp="1"/>
          </p:cNvSpPr>
          <p:nvPr>
            <p:ph idx="1"/>
          </p:nvPr>
        </p:nvSpPr>
        <p:spPr/>
        <p:txBody>
          <a:bodyPr>
            <a:normAutofit/>
          </a:bodyPr>
          <a:lstStyle/>
          <a:p>
            <a:r>
              <a:rPr lang="en-US" dirty="0"/>
              <a:t>Node or Node.js is a software platform based on the V8 engine (which translates JavaScript into machine code) that transforms JavaScript from a highly specialized language into a general-purpose language.</a:t>
            </a:r>
            <a:endParaRPr lang="ru-RU" dirty="0"/>
          </a:p>
          <a:p>
            <a:r>
              <a:rPr lang="en-US" dirty="0"/>
              <a:t> Node.js adds the ability for JavaScript to</a:t>
            </a:r>
            <a:endParaRPr lang="ru-RU" dirty="0"/>
          </a:p>
          <a:p>
            <a:pPr>
              <a:buFont typeface="Wingdings" panose="05000000000000000000" pitchFamily="2" charset="2"/>
              <a:buChar char="§"/>
            </a:pPr>
            <a:r>
              <a:rPr lang="en-US" dirty="0"/>
              <a:t>interact with I / O devices through its API (written in C ++),</a:t>
            </a:r>
            <a:endParaRPr lang="ru-RU" dirty="0"/>
          </a:p>
          <a:p>
            <a:pPr>
              <a:buFont typeface="Wingdings" panose="05000000000000000000" pitchFamily="2" charset="2"/>
              <a:buChar char="§"/>
            </a:pPr>
            <a:r>
              <a:rPr lang="en-US" dirty="0"/>
              <a:t> connect other external libraries written in different languages, </a:t>
            </a:r>
            <a:endParaRPr lang="ru-RU" dirty="0"/>
          </a:p>
          <a:p>
            <a:pPr>
              <a:buFont typeface="Wingdings" panose="05000000000000000000" pitchFamily="2" charset="2"/>
              <a:buChar char="§"/>
            </a:pPr>
            <a:r>
              <a:rPr lang="en-US" dirty="0"/>
              <a:t>providing calls to them from JavaScript code. </a:t>
            </a:r>
            <a:endParaRPr lang="ru-RU" dirty="0"/>
          </a:p>
        </p:txBody>
      </p:sp>
      <p:sp>
        <p:nvSpPr>
          <p:cNvPr id="3" name="Заголовок 2">
            <a:extLst>
              <a:ext uri="{FF2B5EF4-FFF2-40B4-BE49-F238E27FC236}">
                <a16:creationId xmlns:a16="http://schemas.microsoft.com/office/drawing/2014/main" id="{C75CAA91-4902-4677-A504-535984D0A14D}"/>
              </a:ext>
            </a:extLst>
          </p:cNvPr>
          <p:cNvSpPr>
            <a:spLocks noGrp="1"/>
          </p:cNvSpPr>
          <p:nvPr>
            <p:ph type="title"/>
          </p:nvPr>
        </p:nvSpPr>
        <p:spPr/>
        <p:txBody>
          <a:bodyPr/>
          <a:lstStyle/>
          <a:p>
            <a:endParaRPr lang="ru-RU"/>
          </a:p>
        </p:txBody>
      </p:sp>
    </p:spTree>
    <p:extLst>
      <p:ext uri="{BB962C8B-B14F-4D97-AF65-F5344CB8AC3E}">
        <p14:creationId xmlns:p14="http://schemas.microsoft.com/office/powerpoint/2010/main" val="25291478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9F7CCC27-02AA-4B8C-A41B-C5E336A3DADC}"/>
              </a:ext>
            </a:extLst>
          </p:cNvPr>
          <p:cNvSpPr>
            <a:spLocks noGrp="1"/>
          </p:cNvSpPr>
          <p:nvPr>
            <p:ph idx="1"/>
          </p:nvPr>
        </p:nvSpPr>
        <p:spPr/>
        <p:txBody>
          <a:bodyPr/>
          <a:lstStyle/>
          <a:p>
            <a:r>
              <a:rPr lang="en-US" dirty="0"/>
              <a:t>Putting default parameter at last allows function calls to omit optional tail arguments.</a:t>
            </a:r>
            <a:endParaRPr lang="ru-RU" dirty="0"/>
          </a:p>
        </p:txBody>
      </p:sp>
      <p:sp>
        <p:nvSpPr>
          <p:cNvPr id="3" name="Заголовок 2">
            <a:extLst>
              <a:ext uri="{FF2B5EF4-FFF2-40B4-BE49-F238E27FC236}">
                <a16:creationId xmlns:a16="http://schemas.microsoft.com/office/drawing/2014/main" id="{98B340C8-5A8E-4FF7-8036-CC4F2F9E59F9}"/>
              </a:ext>
            </a:extLst>
          </p:cNvPr>
          <p:cNvSpPr>
            <a:spLocks noGrp="1"/>
          </p:cNvSpPr>
          <p:nvPr>
            <p:ph type="title"/>
          </p:nvPr>
        </p:nvSpPr>
        <p:spPr/>
        <p:txBody>
          <a:bodyPr/>
          <a:lstStyle/>
          <a:p>
            <a:r>
              <a:rPr lang="en-US" dirty="0"/>
              <a:t>default-param-last</a:t>
            </a:r>
            <a:endParaRPr lang="ru-RU" dirty="0"/>
          </a:p>
        </p:txBody>
      </p:sp>
      <p:pic>
        <p:nvPicPr>
          <p:cNvPr id="5" name="Рисунок 4">
            <a:extLst>
              <a:ext uri="{FF2B5EF4-FFF2-40B4-BE49-F238E27FC236}">
                <a16:creationId xmlns:a16="http://schemas.microsoft.com/office/drawing/2014/main" id="{0B4EF47D-024C-47B2-983B-AE1987F830AD}"/>
              </a:ext>
            </a:extLst>
          </p:cNvPr>
          <p:cNvPicPr>
            <a:picLocks noChangeAspect="1"/>
          </p:cNvPicPr>
          <p:nvPr/>
        </p:nvPicPr>
        <p:blipFill>
          <a:blip r:embed="rId2"/>
          <a:stretch>
            <a:fillRect/>
          </a:stretch>
        </p:blipFill>
        <p:spPr>
          <a:xfrm>
            <a:off x="1547664" y="2780928"/>
            <a:ext cx="4381500" cy="3019425"/>
          </a:xfrm>
          <a:prstGeom prst="rect">
            <a:avLst/>
          </a:prstGeom>
        </p:spPr>
      </p:pic>
    </p:spTree>
    <p:extLst>
      <p:ext uri="{BB962C8B-B14F-4D97-AF65-F5344CB8AC3E}">
        <p14:creationId xmlns:p14="http://schemas.microsoft.com/office/powerpoint/2010/main" val="1864383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F9E7C1C4-865F-42D2-A4B2-79E4DC21DF31}"/>
              </a:ext>
            </a:extLst>
          </p:cNvPr>
          <p:cNvSpPr>
            <a:spLocks noGrp="1"/>
          </p:cNvSpPr>
          <p:nvPr>
            <p:ph idx="1"/>
          </p:nvPr>
        </p:nvSpPr>
        <p:spPr/>
        <p:txBody>
          <a:bodyPr/>
          <a:lstStyle/>
          <a:p>
            <a:r>
              <a:rPr lang="en-US" dirty="0"/>
              <a:t>A number of style guides require or disallow spaces between array brackets and other tokens. This rule applies to both array literals and </a:t>
            </a:r>
            <a:r>
              <a:rPr lang="en-US" dirty="0" err="1"/>
              <a:t>destructuring</a:t>
            </a:r>
            <a:r>
              <a:rPr lang="en-US" dirty="0"/>
              <a:t> assignments</a:t>
            </a:r>
            <a:endParaRPr lang="ru-RU" dirty="0"/>
          </a:p>
          <a:p>
            <a:endParaRPr lang="ru-RU" dirty="0"/>
          </a:p>
          <a:p>
            <a:r>
              <a:rPr lang="en-US" dirty="0"/>
              <a:t>The </a:t>
            </a:r>
            <a:r>
              <a:rPr lang="en-US" b="1" dirty="0"/>
              <a:t>--fix </a:t>
            </a:r>
            <a:r>
              <a:rPr lang="en-US" dirty="0"/>
              <a:t>option on the command line can automatically fix some of the problems reported by this rule.</a:t>
            </a:r>
            <a:endParaRPr lang="ru-RU" dirty="0"/>
          </a:p>
          <a:p>
            <a:endParaRPr lang="ru-RU" dirty="0"/>
          </a:p>
        </p:txBody>
      </p:sp>
      <p:sp>
        <p:nvSpPr>
          <p:cNvPr id="3" name="Заголовок 2">
            <a:extLst>
              <a:ext uri="{FF2B5EF4-FFF2-40B4-BE49-F238E27FC236}">
                <a16:creationId xmlns:a16="http://schemas.microsoft.com/office/drawing/2014/main" id="{6F640AEC-FC80-4EB7-983E-2252058FBA9D}"/>
              </a:ext>
            </a:extLst>
          </p:cNvPr>
          <p:cNvSpPr>
            <a:spLocks noGrp="1"/>
          </p:cNvSpPr>
          <p:nvPr>
            <p:ph type="title"/>
          </p:nvPr>
        </p:nvSpPr>
        <p:spPr/>
        <p:txBody>
          <a:bodyPr/>
          <a:lstStyle/>
          <a:p>
            <a:r>
              <a:rPr lang="en-US" dirty="0"/>
              <a:t>array-bracket-spacing</a:t>
            </a:r>
            <a:endParaRPr lang="ru-RU" dirty="0"/>
          </a:p>
        </p:txBody>
      </p:sp>
      <p:pic>
        <p:nvPicPr>
          <p:cNvPr id="5" name="Рисунок 4">
            <a:extLst>
              <a:ext uri="{FF2B5EF4-FFF2-40B4-BE49-F238E27FC236}">
                <a16:creationId xmlns:a16="http://schemas.microsoft.com/office/drawing/2014/main" id="{FE093038-E62C-410D-B6BD-D2560C6C03C9}"/>
              </a:ext>
            </a:extLst>
          </p:cNvPr>
          <p:cNvPicPr>
            <a:picLocks noChangeAspect="1"/>
          </p:cNvPicPr>
          <p:nvPr/>
        </p:nvPicPr>
        <p:blipFill>
          <a:blip r:embed="rId2"/>
          <a:stretch>
            <a:fillRect/>
          </a:stretch>
        </p:blipFill>
        <p:spPr>
          <a:xfrm>
            <a:off x="5436096" y="4293096"/>
            <a:ext cx="2962275" cy="1514475"/>
          </a:xfrm>
          <a:prstGeom prst="rect">
            <a:avLst/>
          </a:prstGeom>
        </p:spPr>
      </p:pic>
    </p:spTree>
    <p:extLst>
      <p:ext uri="{BB962C8B-B14F-4D97-AF65-F5344CB8AC3E}">
        <p14:creationId xmlns:p14="http://schemas.microsoft.com/office/powerpoint/2010/main" val="15889884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BFC7F164-BACB-455D-A04D-9197B864AB9A}"/>
              </a:ext>
            </a:extLst>
          </p:cNvPr>
          <p:cNvSpPr>
            <a:spLocks noGrp="1"/>
          </p:cNvSpPr>
          <p:nvPr>
            <p:ph idx="1"/>
          </p:nvPr>
        </p:nvSpPr>
        <p:spPr/>
        <p:txBody>
          <a:bodyPr/>
          <a:lstStyle/>
          <a:p>
            <a:r>
              <a:rPr lang="en-US" dirty="0"/>
              <a:t>You can tell </a:t>
            </a:r>
            <a:r>
              <a:rPr lang="en-US" dirty="0" err="1"/>
              <a:t>ESLint</a:t>
            </a:r>
            <a:r>
              <a:rPr lang="en-US" dirty="0"/>
              <a:t> to ignore specific files and directories by </a:t>
            </a:r>
            <a:r>
              <a:rPr lang="en-US" dirty="0" err="1"/>
              <a:t>ignorePatterns</a:t>
            </a:r>
            <a:r>
              <a:rPr lang="en-US" dirty="0"/>
              <a:t> in your config files. Each value of </a:t>
            </a:r>
            <a:r>
              <a:rPr lang="en-US" dirty="0" err="1"/>
              <a:t>ignorePatterns</a:t>
            </a:r>
            <a:r>
              <a:rPr lang="en-US" dirty="0"/>
              <a:t> is the same pattern as each line of </a:t>
            </a:r>
            <a:r>
              <a:rPr lang="en-US" b="1" dirty="0"/>
              <a:t>.</a:t>
            </a:r>
            <a:r>
              <a:rPr lang="en-US" b="1" dirty="0" err="1"/>
              <a:t>eslintignore</a:t>
            </a:r>
            <a:r>
              <a:rPr lang="en-US" b="1" dirty="0"/>
              <a:t> </a:t>
            </a:r>
            <a:r>
              <a:rPr lang="en-US" dirty="0"/>
              <a:t>in the next section.</a:t>
            </a:r>
            <a:endParaRPr lang="ru-RU" dirty="0"/>
          </a:p>
        </p:txBody>
      </p:sp>
      <p:sp>
        <p:nvSpPr>
          <p:cNvPr id="3" name="Заголовок 2">
            <a:extLst>
              <a:ext uri="{FF2B5EF4-FFF2-40B4-BE49-F238E27FC236}">
                <a16:creationId xmlns:a16="http://schemas.microsoft.com/office/drawing/2014/main" id="{CE762371-C0B9-4039-9E15-7E78703F9DFC}"/>
              </a:ext>
            </a:extLst>
          </p:cNvPr>
          <p:cNvSpPr>
            <a:spLocks noGrp="1"/>
          </p:cNvSpPr>
          <p:nvPr>
            <p:ph type="title"/>
          </p:nvPr>
        </p:nvSpPr>
        <p:spPr/>
        <p:txBody>
          <a:bodyPr>
            <a:normAutofit fontScale="90000"/>
          </a:bodyPr>
          <a:lstStyle/>
          <a:p>
            <a:r>
              <a:rPr lang="en-US" dirty="0"/>
              <a:t>Ignoring Files and Directories</a:t>
            </a:r>
            <a:endParaRPr lang="ru-RU" dirty="0"/>
          </a:p>
        </p:txBody>
      </p:sp>
      <p:pic>
        <p:nvPicPr>
          <p:cNvPr id="5" name="Рисунок 4">
            <a:extLst>
              <a:ext uri="{FF2B5EF4-FFF2-40B4-BE49-F238E27FC236}">
                <a16:creationId xmlns:a16="http://schemas.microsoft.com/office/drawing/2014/main" id="{EA2FA318-4AA0-48F5-9424-4AFA50EE5DFC}"/>
              </a:ext>
            </a:extLst>
          </p:cNvPr>
          <p:cNvPicPr>
            <a:picLocks noChangeAspect="1"/>
          </p:cNvPicPr>
          <p:nvPr/>
        </p:nvPicPr>
        <p:blipFill>
          <a:blip r:embed="rId2"/>
          <a:stretch>
            <a:fillRect/>
          </a:stretch>
        </p:blipFill>
        <p:spPr>
          <a:xfrm>
            <a:off x="3563888" y="4437112"/>
            <a:ext cx="4572000" cy="1276350"/>
          </a:xfrm>
          <a:prstGeom prst="rect">
            <a:avLst/>
          </a:prstGeom>
        </p:spPr>
      </p:pic>
    </p:spTree>
    <p:extLst>
      <p:ext uri="{BB962C8B-B14F-4D97-AF65-F5344CB8AC3E}">
        <p14:creationId xmlns:p14="http://schemas.microsoft.com/office/powerpoint/2010/main" val="1456896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685CCE26-3672-4AED-BDF3-C2499C0200DE}"/>
              </a:ext>
            </a:extLst>
          </p:cNvPr>
          <p:cNvSpPr>
            <a:spLocks noGrp="1"/>
          </p:cNvSpPr>
          <p:nvPr>
            <p:ph idx="1"/>
          </p:nvPr>
        </p:nvSpPr>
        <p:spPr/>
        <p:txBody>
          <a:bodyPr/>
          <a:lstStyle/>
          <a:p>
            <a:r>
              <a:rPr lang="en-US" dirty="0"/>
              <a:t>To temporarily disable rule warnings in your file, use block comments</a:t>
            </a:r>
            <a:endParaRPr lang="ru-RU" dirty="0"/>
          </a:p>
        </p:txBody>
      </p:sp>
      <p:sp>
        <p:nvSpPr>
          <p:cNvPr id="3" name="Заголовок 2">
            <a:extLst>
              <a:ext uri="{FF2B5EF4-FFF2-40B4-BE49-F238E27FC236}">
                <a16:creationId xmlns:a16="http://schemas.microsoft.com/office/drawing/2014/main" id="{23AF130A-D2EF-452A-AA33-7F02EC12D78B}"/>
              </a:ext>
            </a:extLst>
          </p:cNvPr>
          <p:cNvSpPr>
            <a:spLocks noGrp="1"/>
          </p:cNvSpPr>
          <p:nvPr>
            <p:ph type="title"/>
          </p:nvPr>
        </p:nvSpPr>
        <p:spPr/>
        <p:txBody>
          <a:bodyPr>
            <a:normAutofit fontScale="90000"/>
          </a:bodyPr>
          <a:lstStyle/>
          <a:p>
            <a:r>
              <a:rPr lang="en-US" dirty="0"/>
              <a:t>Disabling Rules with Inline Comments</a:t>
            </a:r>
            <a:endParaRPr lang="ru-RU" dirty="0"/>
          </a:p>
        </p:txBody>
      </p:sp>
    </p:spTree>
    <p:extLst>
      <p:ext uri="{BB962C8B-B14F-4D97-AF65-F5344CB8AC3E}">
        <p14:creationId xmlns:p14="http://schemas.microsoft.com/office/powerpoint/2010/main" val="5002257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11AB6ADB-19AA-4625-8A53-0AED9D15C2F1}"/>
              </a:ext>
            </a:extLst>
          </p:cNvPr>
          <p:cNvSpPr>
            <a:spLocks noGrp="1"/>
          </p:cNvSpPr>
          <p:nvPr>
            <p:ph idx="1"/>
          </p:nvPr>
        </p:nvSpPr>
        <p:spPr/>
        <p:txBody>
          <a:bodyPr/>
          <a:lstStyle/>
          <a:p>
            <a:endParaRPr lang="ru-RU" dirty="0"/>
          </a:p>
        </p:txBody>
      </p:sp>
      <p:sp>
        <p:nvSpPr>
          <p:cNvPr id="3" name="Заголовок 2">
            <a:extLst>
              <a:ext uri="{FF2B5EF4-FFF2-40B4-BE49-F238E27FC236}">
                <a16:creationId xmlns:a16="http://schemas.microsoft.com/office/drawing/2014/main" id="{44C870AB-C723-4AC7-B3D5-245574736B4A}"/>
              </a:ext>
            </a:extLst>
          </p:cNvPr>
          <p:cNvSpPr>
            <a:spLocks noGrp="1"/>
          </p:cNvSpPr>
          <p:nvPr>
            <p:ph type="title"/>
          </p:nvPr>
        </p:nvSpPr>
        <p:spPr/>
        <p:txBody>
          <a:bodyPr/>
          <a:lstStyle/>
          <a:p>
            <a:r>
              <a:rPr lang="en-US" dirty="0"/>
              <a:t>VS Code integration</a:t>
            </a:r>
            <a:endParaRPr lang="ru-RU" dirty="0"/>
          </a:p>
        </p:txBody>
      </p:sp>
      <p:pic>
        <p:nvPicPr>
          <p:cNvPr id="5" name="Рисунок 4">
            <a:extLst>
              <a:ext uri="{FF2B5EF4-FFF2-40B4-BE49-F238E27FC236}">
                <a16:creationId xmlns:a16="http://schemas.microsoft.com/office/drawing/2014/main" id="{515104D1-0E45-400C-A6FE-B3E3BF427CA1}"/>
              </a:ext>
            </a:extLst>
          </p:cNvPr>
          <p:cNvPicPr>
            <a:picLocks noChangeAspect="1"/>
          </p:cNvPicPr>
          <p:nvPr/>
        </p:nvPicPr>
        <p:blipFill>
          <a:blip r:embed="rId2"/>
          <a:stretch>
            <a:fillRect/>
          </a:stretch>
        </p:blipFill>
        <p:spPr>
          <a:xfrm>
            <a:off x="1835696" y="2276872"/>
            <a:ext cx="6169619" cy="4036125"/>
          </a:xfrm>
          <a:prstGeom prst="rect">
            <a:avLst/>
          </a:prstGeom>
        </p:spPr>
      </p:pic>
    </p:spTree>
    <p:extLst>
      <p:ext uri="{BB962C8B-B14F-4D97-AF65-F5344CB8AC3E}">
        <p14:creationId xmlns:p14="http://schemas.microsoft.com/office/powerpoint/2010/main" val="32474677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BD5A5EF7-6066-4EFD-B5C6-9B5FD802918A}"/>
              </a:ext>
            </a:extLst>
          </p:cNvPr>
          <p:cNvSpPr>
            <a:spLocks noGrp="1"/>
          </p:cNvSpPr>
          <p:nvPr>
            <p:ph idx="1"/>
          </p:nvPr>
        </p:nvSpPr>
        <p:spPr>
          <a:xfrm>
            <a:off x="971600" y="1628800"/>
            <a:ext cx="7572428" cy="4495791"/>
          </a:xfrm>
        </p:spPr>
        <p:txBody>
          <a:bodyPr/>
          <a:lstStyle/>
          <a:p>
            <a:r>
              <a:rPr lang="en-US" dirty="0"/>
              <a:t>Errors detected by </a:t>
            </a:r>
            <a:r>
              <a:rPr lang="en-US" dirty="0" err="1"/>
              <a:t>ESLint</a:t>
            </a:r>
            <a:r>
              <a:rPr lang="en-US" dirty="0"/>
              <a:t> are marked with a red underline in the code editor</a:t>
            </a:r>
            <a:endParaRPr lang="ru-RU" dirty="0"/>
          </a:p>
          <a:p>
            <a:r>
              <a:rPr lang="en-US" dirty="0"/>
              <a:t>When you hover the cursor, a window appears where the error is described and links to possible solutions to the problem are posted</a:t>
            </a:r>
            <a:endParaRPr lang="ru-RU" dirty="0"/>
          </a:p>
          <a:p>
            <a:endParaRPr lang="ru-RU" dirty="0"/>
          </a:p>
        </p:txBody>
      </p:sp>
      <p:sp>
        <p:nvSpPr>
          <p:cNvPr id="3" name="Заголовок 2">
            <a:extLst>
              <a:ext uri="{FF2B5EF4-FFF2-40B4-BE49-F238E27FC236}">
                <a16:creationId xmlns:a16="http://schemas.microsoft.com/office/drawing/2014/main" id="{95DFAD58-E417-4A03-AD53-675FAB88034E}"/>
              </a:ext>
            </a:extLst>
          </p:cNvPr>
          <p:cNvSpPr>
            <a:spLocks noGrp="1"/>
          </p:cNvSpPr>
          <p:nvPr>
            <p:ph type="title"/>
          </p:nvPr>
        </p:nvSpPr>
        <p:spPr/>
        <p:txBody>
          <a:bodyPr/>
          <a:lstStyle/>
          <a:p>
            <a:endParaRPr lang="ru-RU"/>
          </a:p>
        </p:txBody>
      </p:sp>
      <p:pic>
        <p:nvPicPr>
          <p:cNvPr id="5" name="Рисунок 4">
            <a:extLst>
              <a:ext uri="{FF2B5EF4-FFF2-40B4-BE49-F238E27FC236}">
                <a16:creationId xmlns:a16="http://schemas.microsoft.com/office/drawing/2014/main" id="{7083953C-0644-429D-92D0-5057A99F05B7}"/>
              </a:ext>
            </a:extLst>
          </p:cNvPr>
          <p:cNvPicPr>
            <a:picLocks noChangeAspect="1"/>
          </p:cNvPicPr>
          <p:nvPr/>
        </p:nvPicPr>
        <p:blipFill>
          <a:blip r:embed="rId2"/>
          <a:stretch>
            <a:fillRect/>
          </a:stretch>
        </p:blipFill>
        <p:spPr>
          <a:xfrm>
            <a:off x="3955212" y="4797152"/>
            <a:ext cx="4744480" cy="1656184"/>
          </a:xfrm>
          <a:prstGeom prst="rect">
            <a:avLst/>
          </a:prstGeom>
        </p:spPr>
      </p:pic>
      <p:pic>
        <p:nvPicPr>
          <p:cNvPr id="9" name="Рисунок 8">
            <a:extLst>
              <a:ext uri="{FF2B5EF4-FFF2-40B4-BE49-F238E27FC236}">
                <a16:creationId xmlns:a16="http://schemas.microsoft.com/office/drawing/2014/main" id="{31903893-8514-4A10-9E43-927BB7E572C5}"/>
              </a:ext>
            </a:extLst>
          </p:cNvPr>
          <p:cNvPicPr>
            <a:picLocks noChangeAspect="1"/>
          </p:cNvPicPr>
          <p:nvPr/>
        </p:nvPicPr>
        <p:blipFill>
          <a:blip r:embed="rId3"/>
          <a:stretch>
            <a:fillRect/>
          </a:stretch>
        </p:blipFill>
        <p:spPr>
          <a:xfrm>
            <a:off x="963867" y="3429000"/>
            <a:ext cx="4616245" cy="1348355"/>
          </a:xfrm>
          <a:prstGeom prst="rect">
            <a:avLst/>
          </a:prstGeom>
        </p:spPr>
      </p:pic>
    </p:spTree>
    <p:extLst>
      <p:ext uri="{BB962C8B-B14F-4D97-AF65-F5344CB8AC3E}">
        <p14:creationId xmlns:p14="http://schemas.microsoft.com/office/powerpoint/2010/main" val="20975235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972A9D5D-97CE-4A05-B9B2-0CBFA10D29C6}"/>
              </a:ext>
            </a:extLst>
          </p:cNvPr>
          <p:cNvSpPr>
            <a:spLocks noGrp="1"/>
          </p:cNvSpPr>
          <p:nvPr>
            <p:ph idx="1"/>
          </p:nvPr>
        </p:nvSpPr>
        <p:spPr/>
        <p:txBody>
          <a:bodyPr/>
          <a:lstStyle/>
          <a:p>
            <a:r>
              <a:rPr lang="en-US" dirty="0"/>
              <a:t>The check is initiated automatically when the file is opened in the code editor.</a:t>
            </a:r>
          </a:p>
          <a:p>
            <a:r>
              <a:rPr lang="en-US" dirty="0"/>
              <a:t>The detected errors are accumulated in a special window in the console area.</a:t>
            </a:r>
            <a:endParaRPr lang="ru-RU" dirty="0"/>
          </a:p>
        </p:txBody>
      </p:sp>
      <p:sp>
        <p:nvSpPr>
          <p:cNvPr id="3" name="Заголовок 2">
            <a:extLst>
              <a:ext uri="{FF2B5EF4-FFF2-40B4-BE49-F238E27FC236}">
                <a16:creationId xmlns:a16="http://schemas.microsoft.com/office/drawing/2014/main" id="{68A0C69A-2482-44D1-AA59-911DC6B3E74D}"/>
              </a:ext>
            </a:extLst>
          </p:cNvPr>
          <p:cNvSpPr>
            <a:spLocks noGrp="1"/>
          </p:cNvSpPr>
          <p:nvPr>
            <p:ph type="title"/>
          </p:nvPr>
        </p:nvSpPr>
        <p:spPr/>
        <p:txBody>
          <a:bodyPr/>
          <a:lstStyle/>
          <a:p>
            <a:endParaRPr lang="ru-RU"/>
          </a:p>
        </p:txBody>
      </p:sp>
      <p:pic>
        <p:nvPicPr>
          <p:cNvPr id="5" name="Рисунок 4">
            <a:extLst>
              <a:ext uri="{FF2B5EF4-FFF2-40B4-BE49-F238E27FC236}">
                <a16:creationId xmlns:a16="http://schemas.microsoft.com/office/drawing/2014/main" id="{4C0117A6-ECB4-4C9C-B7F3-3CAC933F52CD}"/>
              </a:ext>
            </a:extLst>
          </p:cNvPr>
          <p:cNvPicPr>
            <a:picLocks noChangeAspect="1"/>
          </p:cNvPicPr>
          <p:nvPr/>
        </p:nvPicPr>
        <p:blipFill>
          <a:blip r:embed="rId2"/>
          <a:stretch>
            <a:fillRect/>
          </a:stretch>
        </p:blipFill>
        <p:spPr>
          <a:xfrm>
            <a:off x="4027250" y="3429000"/>
            <a:ext cx="3810000" cy="923925"/>
          </a:xfrm>
          <a:prstGeom prst="rect">
            <a:avLst/>
          </a:prstGeom>
        </p:spPr>
      </p:pic>
    </p:spTree>
    <p:extLst>
      <p:ext uri="{BB962C8B-B14F-4D97-AF65-F5344CB8AC3E}">
        <p14:creationId xmlns:p14="http://schemas.microsoft.com/office/powerpoint/2010/main" val="38665619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631B65EB-C795-41B8-9E47-AEA49C610286}"/>
              </a:ext>
            </a:extLst>
          </p:cNvPr>
          <p:cNvSpPr>
            <a:spLocks noGrp="1"/>
          </p:cNvSpPr>
          <p:nvPr>
            <p:ph idx="1"/>
          </p:nvPr>
        </p:nvSpPr>
        <p:spPr/>
        <p:txBody>
          <a:bodyPr/>
          <a:lstStyle/>
          <a:p>
            <a:r>
              <a:rPr lang="en-US" b="0" i="0" dirty="0">
                <a:solidFill>
                  <a:srgbClr val="000000"/>
                </a:solidFill>
                <a:effectLst/>
                <a:latin typeface="Linux Libertine"/>
              </a:rPr>
              <a:t>List of tools for static code analysis</a:t>
            </a:r>
          </a:p>
          <a:p>
            <a:r>
              <a:rPr lang="en-US" dirty="0"/>
              <a:t>https://en.wikipedia.org/wiki/List_of_tools_for_static_code_analysis</a:t>
            </a:r>
            <a:endParaRPr lang="ru-RU" dirty="0"/>
          </a:p>
        </p:txBody>
      </p:sp>
      <p:sp>
        <p:nvSpPr>
          <p:cNvPr id="3" name="Заголовок 2">
            <a:extLst>
              <a:ext uri="{FF2B5EF4-FFF2-40B4-BE49-F238E27FC236}">
                <a16:creationId xmlns:a16="http://schemas.microsoft.com/office/drawing/2014/main" id="{AC2EA289-94CD-4B70-8AD7-C53E276994FA}"/>
              </a:ext>
            </a:extLst>
          </p:cNvPr>
          <p:cNvSpPr>
            <a:spLocks noGrp="1"/>
          </p:cNvSpPr>
          <p:nvPr>
            <p:ph type="title"/>
          </p:nvPr>
        </p:nvSpPr>
        <p:spPr/>
        <p:txBody>
          <a:bodyPr/>
          <a:lstStyle/>
          <a:p>
            <a:endParaRPr lang="ru-RU"/>
          </a:p>
        </p:txBody>
      </p:sp>
    </p:spTree>
    <p:extLst>
      <p:ext uri="{BB962C8B-B14F-4D97-AF65-F5344CB8AC3E}">
        <p14:creationId xmlns:p14="http://schemas.microsoft.com/office/powerpoint/2010/main" val="13904790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7E96313E-8051-41B7-92DD-C73CC940D0E8}"/>
              </a:ext>
            </a:extLst>
          </p:cNvPr>
          <p:cNvSpPr>
            <a:spLocks noGrp="1"/>
          </p:cNvSpPr>
          <p:nvPr>
            <p:ph idx="1"/>
          </p:nvPr>
        </p:nvSpPr>
        <p:spPr>
          <a:xfrm>
            <a:off x="1285852" y="1643050"/>
            <a:ext cx="7572428" cy="5026310"/>
          </a:xfrm>
        </p:spPr>
        <p:txBody>
          <a:bodyPr>
            <a:normAutofit fontScale="77500" lnSpcReduction="20000"/>
          </a:bodyPr>
          <a:lstStyle/>
          <a:p>
            <a:r>
              <a:rPr lang="en-US" dirty="0"/>
              <a:t>Prettier is an opinionated code formatter with support for:</a:t>
            </a:r>
          </a:p>
          <a:p>
            <a:pPr>
              <a:buFont typeface="Wingdings" panose="05000000000000000000" pitchFamily="2" charset="2"/>
              <a:buChar char="§"/>
            </a:pPr>
            <a:r>
              <a:rPr lang="en-US" sz="2100" dirty="0"/>
              <a:t>JavaScript (including experimental features)</a:t>
            </a:r>
          </a:p>
          <a:p>
            <a:pPr>
              <a:buFont typeface="Wingdings" panose="05000000000000000000" pitchFamily="2" charset="2"/>
              <a:buChar char="§"/>
            </a:pPr>
            <a:r>
              <a:rPr lang="en-US" dirty="0"/>
              <a:t>JSX</a:t>
            </a:r>
          </a:p>
          <a:p>
            <a:pPr>
              <a:buFont typeface="Wingdings" panose="05000000000000000000" pitchFamily="2" charset="2"/>
              <a:buChar char="§"/>
            </a:pPr>
            <a:r>
              <a:rPr lang="en-US" dirty="0"/>
              <a:t>Angular</a:t>
            </a:r>
          </a:p>
          <a:p>
            <a:pPr>
              <a:buFont typeface="Wingdings" panose="05000000000000000000" pitchFamily="2" charset="2"/>
              <a:buChar char="§"/>
            </a:pPr>
            <a:r>
              <a:rPr lang="en-US" dirty="0"/>
              <a:t>Vue</a:t>
            </a:r>
          </a:p>
          <a:p>
            <a:pPr>
              <a:buFont typeface="Wingdings" panose="05000000000000000000" pitchFamily="2" charset="2"/>
              <a:buChar char="§"/>
            </a:pPr>
            <a:r>
              <a:rPr lang="en-US" dirty="0"/>
              <a:t>Flow</a:t>
            </a:r>
          </a:p>
          <a:p>
            <a:pPr>
              <a:buFont typeface="Wingdings" panose="05000000000000000000" pitchFamily="2" charset="2"/>
              <a:buChar char="§"/>
            </a:pPr>
            <a:r>
              <a:rPr lang="en-US" dirty="0"/>
              <a:t>TypeScript</a:t>
            </a:r>
          </a:p>
          <a:p>
            <a:pPr>
              <a:buFont typeface="Wingdings" panose="05000000000000000000" pitchFamily="2" charset="2"/>
              <a:buChar char="§"/>
            </a:pPr>
            <a:r>
              <a:rPr lang="en-US" dirty="0"/>
              <a:t>CSS, Less, and SCSS</a:t>
            </a:r>
          </a:p>
          <a:p>
            <a:pPr>
              <a:buFont typeface="Wingdings" panose="05000000000000000000" pitchFamily="2" charset="2"/>
              <a:buChar char="§"/>
            </a:pPr>
            <a:r>
              <a:rPr lang="en-US" dirty="0"/>
              <a:t>HTML</a:t>
            </a:r>
          </a:p>
          <a:p>
            <a:pPr>
              <a:buFont typeface="Wingdings" panose="05000000000000000000" pitchFamily="2" charset="2"/>
              <a:buChar char="§"/>
            </a:pPr>
            <a:r>
              <a:rPr lang="en-US" dirty="0"/>
              <a:t>JSON</a:t>
            </a:r>
          </a:p>
          <a:p>
            <a:pPr>
              <a:buFont typeface="Wingdings" panose="05000000000000000000" pitchFamily="2" charset="2"/>
              <a:buChar char="§"/>
            </a:pPr>
            <a:r>
              <a:rPr lang="en-US" dirty="0" err="1"/>
              <a:t>GraphQL</a:t>
            </a:r>
            <a:endParaRPr lang="en-US" dirty="0"/>
          </a:p>
          <a:p>
            <a:pPr>
              <a:buFont typeface="Wingdings" panose="05000000000000000000" pitchFamily="2" charset="2"/>
              <a:buChar char="§"/>
            </a:pPr>
            <a:r>
              <a:rPr lang="en-US" dirty="0"/>
              <a:t>Markdown, including GFM and MDX</a:t>
            </a:r>
          </a:p>
          <a:p>
            <a:pPr>
              <a:buFont typeface="Wingdings" panose="05000000000000000000" pitchFamily="2" charset="2"/>
              <a:buChar char="§"/>
            </a:pPr>
            <a:r>
              <a:rPr lang="en-US" dirty="0"/>
              <a:t>YAML</a:t>
            </a:r>
          </a:p>
          <a:p>
            <a:pPr marL="0" indent="0"/>
            <a:r>
              <a:rPr lang="en-US" dirty="0"/>
              <a:t>It removes all original styling and ensures that all outputted code conforms to a consistent style. </a:t>
            </a:r>
            <a:endParaRPr lang="ru-RU" dirty="0"/>
          </a:p>
        </p:txBody>
      </p:sp>
      <p:sp>
        <p:nvSpPr>
          <p:cNvPr id="3" name="Заголовок 2">
            <a:extLst>
              <a:ext uri="{FF2B5EF4-FFF2-40B4-BE49-F238E27FC236}">
                <a16:creationId xmlns:a16="http://schemas.microsoft.com/office/drawing/2014/main" id="{5ABC0982-128A-4B2E-926F-8D1A0D259D54}"/>
              </a:ext>
            </a:extLst>
          </p:cNvPr>
          <p:cNvSpPr>
            <a:spLocks noGrp="1"/>
          </p:cNvSpPr>
          <p:nvPr>
            <p:ph type="title"/>
          </p:nvPr>
        </p:nvSpPr>
        <p:spPr/>
        <p:txBody>
          <a:bodyPr/>
          <a:lstStyle/>
          <a:p>
            <a:endParaRPr lang="ru-RU"/>
          </a:p>
        </p:txBody>
      </p:sp>
      <p:pic>
        <p:nvPicPr>
          <p:cNvPr id="1026" name="Picture 2" descr="Using Prettier to format your JavaScript code - Wisdom Geek">
            <a:extLst>
              <a:ext uri="{FF2B5EF4-FFF2-40B4-BE49-F238E27FC236}">
                <a16:creationId xmlns:a16="http://schemas.microsoft.com/office/drawing/2014/main" id="{5A3C7DAB-A6DE-4980-88BE-65B90D53D325}"/>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0064" b="20631"/>
          <a:stretch/>
        </p:blipFill>
        <p:spPr bwMode="auto">
          <a:xfrm>
            <a:off x="2555776" y="332656"/>
            <a:ext cx="3387104" cy="1129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7212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E43A8CB0-336A-4C2F-BDDB-AD0FEC808C1D}"/>
              </a:ext>
            </a:extLst>
          </p:cNvPr>
          <p:cNvSpPr>
            <a:spLocks noGrp="1"/>
          </p:cNvSpPr>
          <p:nvPr>
            <p:ph idx="1"/>
          </p:nvPr>
        </p:nvSpPr>
        <p:spPr/>
        <p:txBody>
          <a:bodyPr>
            <a:normAutofit lnSpcReduction="10000"/>
          </a:bodyPr>
          <a:lstStyle/>
          <a:p>
            <a:r>
              <a:rPr lang="en-US" b="1" dirty="0"/>
              <a:t>Building and enforcing a style guide</a:t>
            </a:r>
            <a:endParaRPr lang="ru-RU" b="1" dirty="0"/>
          </a:p>
          <a:p>
            <a:r>
              <a:rPr lang="en-US" dirty="0"/>
              <a:t>Allows you to create a fully automatic and highly customizable guide style.</a:t>
            </a:r>
          </a:p>
          <a:p>
            <a:r>
              <a:rPr lang="en-US" dirty="0"/>
              <a:t>Thanks to the automatic change of the code, this approach will allow all project participants to accept it at once.</a:t>
            </a:r>
          </a:p>
          <a:p>
            <a:r>
              <a:rPr lang="en-US" b="1" dirty="0"/>
              <a:t>Helping Newcomers</a:t>
            </a:r>
            <a:endParaRPr lang="ru-RU" b="1" dirty="0"/>
          </a:p>
          <a:p>
            <a:r>
              <a:rPr lang="en-US" dirty="0"/>
              <a:t>it’s useful for people with very limited programming experience, and lets quicken the ramp up time from skilled engineers joining the company, as they likely used a different coding style before, and developers coming from a different programming language.</a:t>
            </a:r>
            <a:endParaRPr lang="en-US" b="1" dirty="0"/>
          </a:p>
          <a:p>
            <a:endParaRPr lang="ru-RU" dirty="0"/>
          </a:p>
        </p:txBody>
      </p:sp>
      <p:sp>
        <p:nvSpPr>
          <p:cNvPr id="3" name="Заголовок 2">
            <a:extLst>
              <a:ext uri="{FF2B5EF4-FFF2-40B4-BE49-F238E27FC236}">
                <a16:creationId xmlns:a16="http://schemas.microsoft.com/office/drawing/2014/main" id="{785994AF-B219-4681-8775-77697C791661}"/>
              </a:ext>
            </a:extLst>
          </p:cNvPr>
          <p:cNvSpPr>
            <a:spLocks noGrp="1"/>
          </p:cNvSpPr>
          <p:nvPr>
            <p:ph type="title"/>
          </p:nvPr>
        </p:nvSpPr>
        <p:spPr/>
        <p:txBody>
          <a:bodyPr/>
          <a:lstStyle/>
          <a:p>
            <a:endParaRPr lang="ru-RU"/>
          </a:p>
        </p:txBody>
      </p:sp>
    </p:spTree>
    <p:extLst>
      <p:ext uri="{BB962C8B-B14F-4D97-AF65-F5344CB8AC3E}">
        <p14:creationId xmlns:p14="http://schemas.microsoft.com/office/powerpoint/2010/main" val="3895017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бъект 6">
            <a:extLst>
              <a:ext uri="{FF2B5EF4-FFF2-40B4-BE49-F238E27FC236}">
                <a16:creationId xmlns:a16="http://schemas.microsoft.com/office/drawing/2014/main" id="{A43DFC57-D4D9-4621-835C-D9715777899D}"/>
              </a:ext>
            </a:extLst>
          </p:cNvPr>
          <p:cNvSpPr>
            <a:spLocks noGrp="1"/>
          </p:cNvSpPr>
          <p:nvPr>
            <p:ph idx="1"/>
          </p:nvPr>
        </p:nvSpPr>
        <p:spPr/>
        <p:txBody>
          <a:bodyPr>
            <a:normAutofit/>
          </a:bodyPr>
          <a:lstStyle/>
          <a:p>
            <a:r>
              <a:rPr lang="en-US" dirty="0"/>
              <a:t>Node.js is a cross-platform runtime environment and library for running JavaScript applications outside the browser. It is used for creating server-side and networking web applications. It is open source and free to use.</a:t>
            </a:r>
          </a:p>
          <a:p>
            <a:r>
              <a:rPr lang="en-US" dirty="0"/>
              <a:t>Node.js can be used to build different types of applications such as command line application, web application, real-time chat application, REST API server etc. However, it is mainly used to build network programs like web servers, similar to PHP, Java, or ASP.NET.</a:t>
            </a:r>
          </a:p>
          <a:p>
            <a:endParaRPr lang="ru-RU" dirty="0"/>
          </a:p>
        </p:txBody>
      </p:sp>
      <p:sp>
        <p:nvSpPr>
          <p:cNvPr id="6" name="Заголовок 5">
            <a:extLst>
              <a:ext uri="{FF2B5EF4-FFF2-40B4-BE49-F238E27FC236}">
                <a16:creationId xmlns:a16="http://schemas.microsoft.com/office/drawing/2014/main" id="{7AB82C60-FFA3-4CC7-B88D-1760DFE5E78D}"/>
              </a:ext>
            </a:extLst>
          </p:cNvPr>
          <p:cNvSpPr>
            <a:spLocks noGrp="1"/>
          </p:cNvSpPr>
          <p:nvPr>
            <p:ph type="title"/>
          </p:nvPr>
        </p:nvSpPr>
        <p:spPr/>
        <p:txBody>
          <a:bodyPr/>
          <a:lstStyle/>
          <a:p>
            <a:endParaRPr lang="ru-RU"/>
          </a:p>
        </p:txBody>
      </p:sp>
    </p:spTree>
    <p:extLst>
      <p:ext uri="{BB962C8B-B14F-4D97-AF65-F5344CB8AC3E}">
        <p14:creationId xmlns:p14="http://schemas.microsoft.com/office/powerpoint/2010/main" val="14865172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2AF56CAC-98D3-4D91-94A6-0F23D15EE71E}"/>
              </a:ext>
            </a:extLst>
          </p:cNvPr>
          <p:cNvSpPr>
            <a:spLocks noGrp="1"/>
          </p:cNvSpPr>
          <p:nvPr>
            <p:ph idx="1"/>
          </p:nvPr>
        </p:nvSpPr>
        <p:spPr/>
        <p:txBody>
          <a:bodyPr/>
          <a:lstStyle/>
          <a:p>
            <a:r>
              <a:rPr lang="en-US" b="1" dirty="0"/>
              <a:t>Writing code</a:t>
            </a:r>
          </a:p>
          <a:p>
            <a:r>
              <a:rPr lang="en-US" dirty="0"/>
              <a:t>With Prettier editor integration, you can just press that magic key binding and poof, the code is formatted</a:t>
            </a:r>
          </a:p>
          <a:p>
            <a:r>
              <a:rPr lang="en-US" b="1" dirty="0"/>
              <a:t>Clean up an existing codebase</a:t>
            </a:r>
          </a:p>
          <a:p>
            <a:r>
              <a:rPr lang="en-US" dirty="0"/>
              <a:t>It has the ability to convert an already existing codebase according to the new code style</a:t>
            </a:r>
            <a:endParaRPr lang="ru-RU" dirty="0"/>
          </a:p>
        </p:txBody>
      </p:sp>
      <p:sp>
        <p:nvSpPr>
          <p:cNvPr id="3" name="Заголовок 2">
            <a:extLst>
              <a:ext uri="{FF2B5EF4-FFF2-40B4-BE49-F238E27FC236}">
                <a16:creationId xmlns:a16="http://schemas.microsoft.com/office/drawing/2014/main" id="{DD3DC704-9D90-4EA6-BA02-197222F354A6}"/>
              </a:ext>
            </a:extLst>
          </p:cNvPr>
          <p:cNvSpPr>
            <a:spLocks noGrp="1"/>
          </p:cNvSpPr>
          <p:nvPr>
            <p:ph type="title"/>
          </p:nvPr>
        </p:nvSpPr>
        <p:spPr/>
        <p:txBody>
          <a:bodyPr/>
          <a:lstStyle/>
          <a:p>
            <a:endParaRPr lang="ru-RU"/>
          </a:p>
        </p:txBody>
      </p:sp>
    </p:spTree>
    <p:extLst>
      <p:ext uri="{BB962C8B-B14F-4D97-AF65-F5344CB8AC3E}">
        <p14:creationId xmlns:p14="http://schemas.microsoft.com/office/powerpoint/2010/main" val="40023664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18835C29-1B17-4420-8D48-A644D2657E63}"/>
              </a:ext>
            </a:extLst>
          </p:cNvPr>
          <p:cNvSpPr>
            <a:spLocks noGrp="1"/>
          </p:cNvSpPr>
          <p:nvPr>
            <p:ph idx="1"/>
          </p:nvPr>
        </p:nvSpPr>
        <p:spPr/>
        <p:txBody>
          <a:bodyPr/>
          <a:lstStyle/>
          <a:p>
            <a:r>
              <a:rPr lang="en-US" dirty="0" err="1"/>
              <a:t>npm</a:t>
            </a:r>
            <a:r>
              <a:rPr lang="en-US" dirty="0"/>
              <a:t> install --save-dev --save-exact prettier</a:t>
            </a:r>
          </a:p>
          <a:p>
            <a:r>
              <a:rPr lang="en-US" dirty="0"/>
              <a:t># or globally</a:t>
            </a:r>
          </a:p>
          <a:p>
            <a:r>
              <a:rPr lang="en-US" dirty="0" err="1"/>
              <a:t>npm</a:t>
            </a:r>
            <a:r>
              <a:rPr lang="en-US" dirty="0"/>
              <a:t> install --global prettier</a:t>
            </a:r>
          </a:p>
          <a:p>
            <a:r>
              <a:rPr lang="en-US" dirty="0"/>
              <a:t># Then test run it</a:t>
            </a:r>
          </a:p>
          <a:p>
            <a:r>
              <a:rPr lang="en-US" dirty="0" err="1"/>
              <a:t>npx</a:t>
            </a:r>
            <a:r>
              <a:rPr lang="en-US" dirty="0"/>
              <a:t> prettier --write index/src.js</a:t>
            </a:r>
          </a:p>
          <a:p>
            <a:r>
              <a:rPr lang="en-US" dirty="0"/>
              <a:t># or global</a:t>
            </a:r>
          </a:p>
          <a:p>
            <a:r>
              <a:rPr lang="en-US" dirty="0"/>
              <a:t>prettier --write index/src.js</a:t>
            </a:r>
            <a:endParaRPr lang="ru-RU" dirty="0"/>
          </a:p>
        </p:txBody>
      </p:sp>
      <p:sp>
        <p:nvSpPr>
          <p:cNvPr id="3" name="Заголовок 2">
            <a:extLst>
              <a:ext uri="{FF2B5EF4-FFF2-40B4-BE49-F238E27FC236}">
                <a16:creationId xmlns:a16="http://schemas.microsoft.com/office/drawing/2014/main" id="{CDF58F17-17ED-49F9-BE96-8D959527CB9D}"/>
              </a:ext>
            </a:extLst>
          </p:cNvPr>
          <p:cNvSpPr>
            <a:spLocks noGrp="1"/>
          </p:cNvSpPr>
          <p:nvPr>
            <p:ph type="title"/>
          </p:nvPr>
        </p:nvSpPr>
        <p:spPr/>
        <p:txBody>
          <a:bodyPr/>
          <a:lstStyle/>
          <a:p>
            <a:endParaRPr lang="ru-RU"/>
          </a:p>
        </p:txBody>
      </p:sp>
    </p:spTree>
    <p:extLst>
      <p:ext uri="{BB962C8B-B14F-4D97-AF65-F5344CB8AC3E}">
        <p14:creationId xmlns:p14="http://schemas.microsoft.com/office/powerpoint/2010/main" val="23811293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0DFC8D8F-C71B-4A92-BAAA-6B98E100AB7B}"/>
              </a:ext>
            </a:extLst>
          </p:cNvPr>
          <p:cNvSpPr>
            <a:spLocks noGrp="1"/>
          </p:cNvSpPr>
          <p:nvPr>
            <p:ph idx="1"/>
          </p:nvPr>
        </p:nvSpPr>
        <p:spPr/>
        <p:txBody>
          <a:bodyPr/>
          <a:lstStyle/>
          <a:p>
            <a:r>
              <a:rPr lang="en-US" dirty="0"/>
              <a:t>Although Prettier comes with opinionated style, we can still change the formatting by creating a configuration file in our project.</a:t>
            </a:r>
            <a:endParaRPr lang="ru-RU" dirty="0"/>
          </a:p>
          <a:p>
            <a:endParaRPr lang="ru-RU" dirty="0"/>
          </a:p>
        </p:txBody>
      </p:sp>
      <p:sp>
        <p:nvSpPr>
          <p:cNvPr id="3" name="Заголовок 2">
            <a:extLst>
              <a:ext uri="{FF2B5EF4-FFF2-40B4-BE49-F238E27FC236}">
                <a16:creationId xmlns:a16="http://schemas.microsoft.com/office/drawing/2014/main" id="{B88822DE-3823-484B-B601-1D0B71ADDBBE}"/>
              </a:ext>
            </a:extLst>
          </p:cNvPr>
          <p:cNvSpPr>
            <a:spLocks noGrp="1"/>
          </p:cNvSpPr>
          <p:nvPr>
            <p:ph type="title"/>
          </p:nvPr>
        </p:nvSpPr>
        <p:spPr/>
        <p:txBody>
          <a:bodyPr/>
          <a:lstStyle/>
          <a:p>
            <a:endParaRPr lang="ru-RU"/>
          </a:p>
        </p:txBody>
      </p:sp>
    </p:spTree>
    <p:extLst>
      <p:ext uri="{BB962C8B-B14F-4D97-AF65-F5344CB8AC3E}">
        <p14:creationId xmlns:p14="http://schemas.microsoft.com/office/powerpoint/2010/main" val="13209006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BAB9E2CB-639F-4755-A5EA-B75BABC04CAB}"/>
              </a:ext>
            </a:extLst>
          </p:cNvPr>
          <p:cNvSpPr>
            <a:spLocks noGrp="1"/>
          </p:cNvSpPr>
          <p:nvPr>
            <p:ph idx="1"/>
          </p:nvPr>
        </p:nvSpPr>
        <p:spPr>
          <a:xfrm>
            <a:off x="1285852" y="3159275"/>
            <a:ext cx="7572428" cy="773782"/>
          </a:xfrm>
        </p:spPr>
        <p:txBody>
          <a:bodyPr/>
          <a:lstStyle/>
          <a:p>
            <a:r>
              <a:rPr lang="en-US" dirty="0"/>
              <a:t>Overrides let you have different configuration for certain file extensions, folders and specific files.</a:t>
            </a:r>
            <a:endParaRPr lang="ru-RU" dirty="0"/>
          </a:p>
        </p:txBody>
      </p:sp>
      <p:sp>
        <p:nvSpPr>
          <p:cNvPr id="3" name="Заголовок 2">
            <a:extLst>
              <a:ext uri="{FF2B5EF4-FFF2-40B4-BE49-F238E27FC236}">
                <a16:creationId xmlns:a16="http://schemas.microsoft.com/office/drawing/2014/main" id="{8CE6F131-27E2-4177-BF2D-C83ED982BBFA}"/>
              </a:ext>
            </a:extLst>
          </p:cNvPr>
          <p:cNvSpPr>
            <a:spLocks noGrp="1"/>
          </p:cNvSpPr>
          <p:nvPr>
            <p:ph type="title"/>
          </p:nvPr>
        </p:nvSpPr>
        <p:spPr/>
        <p:txBody>
          <a:bodyPr/>
          <a:lstStyle/>
          <a:p>
            <a:endParaRPr lang="ru-RU"/>
          </a:p>
        </p:txBody>
      </p:sp>
      <p:pic>
        <p:nvPicPr>
          <p:cNvPr id="5" name="Рисунок 4">
            <a:extLst>
              <a:ext uri="{FF2B5EF4-FFF2-40B4-BE49-F238E27FC236}">
                <a16:creationId xmlns:a16="http://schemas.microsoft.com/office/drawing/2014/main" id="{F2A80F19-3AD0-4B6D-8758-8F881675E471}"/>
              </a:ext>
            </a:extLst>
          </p:cNvPr>
          <p:cNvPicPr>
            <a:picLocks noChangeAspect="1"/>
          </p:cNvPicPr>
          <p:nvPr/>
        </p:nvPicPr>
        <p:blipFill>
          <a:blip r:embed="rId2"/>
          <a:stretch>
            <a:fillRect/>
          </a:stretch>
        </p:blipFill>
        <p:spPr>
          <a:xfrm>
            <a:off x="1475656" y="1700808"/>
            <a:ext cx="2400300" cy="1314450"/>
          </a:xfrm>
          <a:prstGeom prst="rect">
            <a:avLst/>
          </a:prstGeom>
        </p:spPr>
      </p:pic>
      <p:pic>
        <p:nvPicPr>
          <p:cNvPr id="6" name="Рисунок 5">
            <a:extLst>
              <a:ext uri="{FF2B5EF4-FFF2-40B4-BE49-F238E27FC236}">
                <a16:creationId xmlns:a16="http://schemas.microsoft.com/office/drawing/2014/main" id="{132E7CAC-3287-404C-B002-6C8120359CE6}"/>
              </a:ext>
            </a:extLst>
          </p:cNvPr>
          <p:cNvPicPr>
            <a:picLocks noChangeAspect="1"/>
          </p:cNvPicPr>
          <p:nvPr/>
        </p:nvPicPr>
        <p:blipFill rotWithShape="1">
          <a:blip r:embed="rId3"/>
          <a:srcRect t="52376" b="12084"/>
          <a:stretch/>
        </p:blipFill>
        <p:spPr>
          <a:xfrm>
            <a:off x="1517563" y="4197233"/>
            <a:ext cx="4716785" cy="1368152"/>
          </a:xfrm>
          <a:prstGeom prst="rect">
            <a:avLst/>
          </a:prstGeom>
        </p:spPr>
      </p:pic>
    </p:spTree>
    <p:extLst>
      <p:ext uri="{BB962C8B-B14F-4D97-AF65-F5344CB8AC3E}">
        <p14:creationId xmlns:p14="http://schemas.microsoft.com/office/powerpoint/2010/main" val="36143797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DC9CA0B3-E43E-42C8-ADE5-E46F138B2D57}"/>
              </a:ext>
            </a:extLst>
          </p:cNvPr>
          <p:cNvSpPr>
            <a:spLocks noGrp="1"/>
          </p:cNvSpPr>
          <p:nvPr>
            <p:ph idx="1"/>
          </p:nvPr>
        </p:nvSpPr>
        <p:spPr>
          <a:xfrm>
            <a:off x="1285852" y="1643050"/>
            <a:ext cx="7572428" cy="4495791"/>
          </a:xfrm>
        </p:spPr>
        <p:txBody>
          <a:bodyPr/>
          <a:lstStyle/>
          <a:p>
            <a:r>
              <a:rPr lang="en-US" dirty="0"/>
              <a:t>switch to the flow parser instead of the default babel for .</a:t>
            </a:r>
            <a:r>
              <a:rPr lang="en-US" dirty="0" err="1"/>
              <a:t>js</a:t>
            </a:r>
            <a:r>
              <a:rPr lang="en-US" dirty="0"/>
              <a:t> files</a:t>
            </a:r>
            <a:endParaRPr lang="ru-RU" dirty="0"/>
          </a:p>
        </p:txBody>
      </p:sp>
      <p:sp>
        <p:nvSpPr>
          <p:cNvPr id="3" name="Заголовок 2">
            <a:extLst>
              <a:ext uri="{FF2B5EF4-FFF2-40B4-BE49-F238E27FC236}">
                <a16:creationId xmlns:a16="http://schemas.microsoft.com/office/drawing/2014/main" id="{10AD517D-7089-4C6B-9643-AB12FFB888AD}"/>
              </a:ext>
            </a:extLst>
          </p:cNvPr>
          <p:cNvSpPr>
            <a:spLocks noGrp="1"/>
          </p:cNvSpPr>
          <p:nvPr>
            <p:ph type="title"/>
          </p:nvPr>
        </p:nvSpPr>
        <p:spPr/>
        <p:txBody>
          <a:bodyPr/>
          <a:lstStyle/>
          <a:p>
            <a:endParaRPr lang="ru-RU"/>
          </a:p>
        </p:txBody>
      </p:sp>
      <p:pic>
        <p:nvPicPr>
          <p:cNvPr id="5" name="Рисунок 4">
            <a:extLst>
              <a:ext uri="{FF2B5EF4-FFF2-40B4-BE49-F238E27FC236}">
                <a16:creationId xmlns:a16="http://schemas.microsoft.com/office/drawing/2014/main" id="{09420001-298B-4A0A-AD64-C7048F69D71F}"/>
              </a:ext>
            </a:extLst>
          </p:cNvPr>
          <p:cNvPicPr>
            <a:picLocks noChangeAspect="1"/>
          </p:cNvPicPr>
          <p:nvPr/>
        </p:nvPicPr>
        <p:blipFill>
          <a:blip r:embed="rId2"/>
          <a:stretch>
            <a:fillRect/>
          </a:stretch>
        </p:blipFill>
        <p:spPr>
          <a:xfrm>
            <a:off x="1763688" y="2564904"/>
            <a:ext cx="2371725" cy="1933575"/>
          </a:xfrm>
          <a:prstGeom prst="rect">
            <a:avLst/>
          </a:prstGeom>
        </p:spPr>
      </p:pic>
    </p:spTree>
    <p:extLst>
      <p:ext uri="{BB962C8B-B14F-4D97-AF65-F5344CB8AC3E}">
        <p14:creationId xmlns:p14="http://schemas.microsoft.com/office/powerpoint/2010/main" val="1450122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31D2D3BF-B867-4086-BAE3-ABB470C68F50}"/>
              </a:ext>
            </a:extLst>
          </p:cNvPr>
          <p:cNvSpPr>
            <a:spLocks noGrp="1"/>
          </p:cNvSpPr>
          <p:nvPr>
            <p:ph idx="1"/>
          </p:nvPr>
        </p:nvSpPr>
        <p:spPr/>
        <p:txBody>
          <a:bodyPr/>
          <a:lstStyle/>
          <a:p>
            <a:r>
              <a:rPr lang="en-US" dirty="0"/>
              <a:t>Use the prettier command to run Prettier from the command line.</a:t>
            </a:r>
          </a:p>
          <a:p>
            <a:r>
              <a:rPr lang="en-US" b="1" dirty="0"/>
              <a:t>prettier --check "src/**/*.</a:t>
            </a:r>
            <a:r>
              <a:rPr lang="en-US" b="1" dirty="0" err="1"/>
              <a:t>js</a:t>
            </a:r>
            <a:r>
              <a:rPr lang="en-US" b="1" dirty="0"/>
              <a:t>"</a:t>
            </a:r>
          </a:p>
          <a:p>
            <a:endParaRPr lang="en-US" dirty="0"/>
          </a:p>
          <a:p>
            <a:r>
              <a:rPr lang="en-US" dirty="0"/>
              <a:t>You can run Prettier programmatically with help API</a:t>
            </a:r>
          </a:p>
          <a:p>
            <a:r>
              <a:rPr lang="en-US" sz="1800" b="1" dirty="0"/>
              <a:t>const prettier = require("prettier");</a:t>
            </a:r>
          </a:p>
          <a:p>
            <a:r>
              <a:rPr lang="en-US" sz="1800" b="1" dirty="0"/>
              <a:t>prettier.format("foo ( );", { semi: false, parser: "babel" });</a:t>
            </a:r>
            <a:endParaRPr lang="ru-RU" sz="1800" b="1" dirty="0"/>
          </a:p>
        </p:txBody>
      </p:sp>
      <p:sp>
        <p:nvSpPr>
          <p:cNvPr id="3" name="Заголовок 2">
            <a:extLst>
              <a:ext uri="{FF2B5EF4-FFF2-40B4-BE49-F238E27FC236}">
                <a16:creationId xmlns:a16="http://schemas.microsoft.com/office/drawing/2014/main" id="{B72D370C-B67B-410E-BEF2-DD55B8AF9231}"/>
              </a:ext>
            </a:extLst>
          </p:cNvPr>
          <p:cNvSpPr>
            <a:spLocks noGrp="1"/>
          </p:cNvSpPr>
          <p:nvPr>
            <p:ph type="title"/>
          </p:nvPr>
        </p:nvSpPr>
        <p:spPr/>
        <p:txBody>
          <a:bodyPr/>
          <a:lstStyle/>
          <a:p>
            <a:endParaRPr lang="ru-RU"/>
          </a:p>
        </p:txBody>
      </p:sp>
    </p:spTree>
    <p:extLst>
      <p:ext uri="{BB962C8B-B14F-4D97-AF65-F5344CB8AC3E}">
        <p14:creationId xmlns:p14="http://schemas.microsoft.com/office/powerpoint/2010/main" val="6458422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14EBCCD2-31CF-4BFF-98AA-6D9048270CC3}"/>
              </a:ext>
            </a:extLst>
          </p:cNvPr>
          <p:cNvSpPr>
            <a:spLocks noGrp="1"/>
          </p:cNvSpPr>
          <p:nvPr>
            <p:ph idx="1"/>
          </p:nvPr>
        </p:nvSpPr>
        <p:spPr/>
        <p:txBody>
          <a:bodyPr/>
          <a:lstStyle/>
          <a:p>
            <a:r>
              <a:rPr lang="en-US" dirty="0"/>
              <a:t>Plugins are ways of adding new languages to Prettier. </a:t>
            </a:r>
            <a:r>
              <a:rPr lang="en-US" dirty="0" err="1"/>
              <a:t>Prettier’s</a:t>
            </a:r>
            <a:r>
              <a:rPr lang="en-US" dirty="0"/>
              <a:t> own implementations of all languages are expressed using the plugin API. The core prettier package contains JavaScript and other web-focused languages built in. For additional languages you’ll need to install a plugin.</a:t>
            </a:r>
          </a:p>
          <a:p>
            <a:r>
              <a:rPr lang="en-US" dirty="0"/>
              <a:t>Plugins are automatically loaded if you have them installed in the same </a:t>
            </a:r>
            <a:r>
              <a:rPr lang="en-US" dirty="0" err="1"/>
              <a:t>node_modules</a:t>
            </a:r>
            <a:r>
              <a:rPr lang="en-US" dirty="0"/>
              <a:t> directory where prettier is located.</a:t>
            </a:r>
            <a:endParaRPr lang="ru-RU" dirty="0"/>
          </a:p>
        </p:txBody>
      </p:sp>
      <p:sp>
        <p:nvSpPr>
          <p:cNvPr id="3" name="Заголовок 2">
            <a:extLst>
              <a:ext uri="{FF2B5EF4-FFF2-40B4-BE49-F238E27FC236}">
                <a16:creationId xmlns:a16="http://schemas.microsoft.com/office/drawing/2014/main" id="{3EFCAFF6-3F63-45A1-B1AE-C46C8B791FE0}"/>
              </a:ext>
            </a:extLst>
          </p:cNvPr>
          <p:cNvSpPr>
            <a:spLocks noGrp="1"/>
          </p:cNvSpPr>
          <p:nvPr>
            <p:ph type="title"/>
          </p:nvPr>
        </p:nvSpPr>
        <p:spPr/>
        <p:txBody>
          <a:bodyPr/>
          <a:lstStyle/>
          <a:p>
            <a:r>
              <a:rPr lang="en-US" dirty="0"/>
              <a:t>Plugins</a:t>
            </a:r>
            <a:endParaRPr lang="ru-RU" dirty="0"/>
          </a:p>
        </p:txBody>
      </p:sp>
    </p:spTree>
    <p:extLst>
      <p:ext uri="{BB962C8B-B14F-4D97-AF65-F5344CB8AC3E}">
        <p14:creationId xmlns:p14="http://schemas.microsoft.com/office/powerpoint/2010/main" val="35490189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3CBC20FA-0DA1-4D7D-BBD0-67C8DC978D6D}"/>
              </a:ext>
            </a:extLst>
          </p:cNvPr>
          <p:cNvSpPr>
            <a:spLocks noGrp="1"/>
          </p:cNvSpPr>
          <p:nvPr>
            <p:ph idx="1"/>
          </p:nvPr>
        </p:nvSpPr>
        <p:spPr/>
        <p:txBody>
          <a:bodyPr/>
          <a:lstStyle/>
          <a:p>
            <a:r>
              <a:rPr lang="en-US" dirty="0"/>
              <a:t>prettier-</a:t>
            </a:r>
            <a:r>
              <a:rPr lang="en-US" dirty="0" err="1"/>
              <a:t>vscode</a:t>
            </a:r>
            <a:r>
              <a:rPr lang="en-US" dirty="0"/>
              <a:t> can be installed using the extension sidebar – it’s called “Prettier - Code formatter.”</a:t>
            </a:r>
            <a:endParaRPr lang="ru-RU" dirty="0"/>
          </a:p>
        </p:txBody>
      </p:sp>
      <p:sp>
        <p:nvSpPr>
          <p:cNvPr id="3" name="Заголовок 2">
            <a:extLst>
              <a:ext uri="{FF2B5EF4-FFF2-40B4-BE49-F238E27FC236}">
                <a16:creationId xmlns:a16="http://schemas.microsoft.com/office/drawing/2014/main" id="{965A5F90-CD6D-4AC4-9CC2-73707A738ADD}"/>
              </a:ext>
            </a:extLst>
          </p:cNvPr>
          <p:cNvSpPr>
            <a:spLocks noGrp="1"/>
          </p:cNvSpPr>
          <p:nvPr>
            <p:ph type="title"/>
          </p:nvPr>
        </p:nvSpPr>
        <p:spPr/>
        <p:txBody>
          <a:bodyPr/>
          <a:lstStyle/>
          <a:p>
            <a:endParaRPr lang="ru-RU"/>
          </a:p>
        </p:txBody>
      </p:sp>
      <p:pic>
        <p:nvPicPr>
          <p:cNvPr id="5" name="Рисунок 4">
            <a:extLst>
              <a:ext uri="{FF2B5EF4-FFF2-40B4-BE49-F238E27FC236}">
                <a16:creationId xmlns:a16="http://schemas.microsoft.com/office/drawing/2014/main" id="{E4E6526F-E574-40E5-BA4A-0F33EFC22642}"/>
              </a:ext>
            </a:extLst>
          </p:cNvPr>
          <p:cNvPicPr>
            <a:picLocks noChangeAspect="1"/>
          </p:cNvPicPr>
          <p:nvPr/>
        </p:nvPicPr>
        <p:blipFill>
          <a:blip r:embed="rId2"/>
          <a:stretch>
            <a:fillRect/>
          </a:stretch>
        </p:blipFill>
        <p:spPr>
          <a:xfrm>
            <a:off x="1763688" y="2554143"/>
            <a:ext cx="5940152" cy="3608619"/>
          </a:xfrm>
          <a:prstGeom prst="rect">
            <a:avLst/>
          </a:prstGeom>
        </p:spPr>
      </p:pic>
    </p:spTree>
    <p:extLst>
      <p:ext uri="{BB962C8B-B14F-4D97-AF65-F5344CB8AC3E}">
        <p14:creationId xmlns:p14="http://schemas.microsoft.com/office/powerpoint/2010/main" val="1403653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7AAE63FC-58BF-4F52-8059-4FE879D8A8B9}"/>
              </a:ext>
            </a:extLst>
          </p:cNvPr>
          <p:cNvSpPr>
            <a:spLocks noGrp="1"/>
          </p:cNvSpPr>
          <p:nvPr>
            <p:ph idx="1"/>
          </p:nvPr>
        </p:nvSpPr>
        <p:spPr/>
        <p:txBody>
          <a:bodyPr/>
          <a:lstStyle/>
          <a:p>
            <a:r>
              <a:rPr lang="en-US" dirty="0"/>
              <a:t>Linters usually contain not only code quality rules, but also stylistic rules.</a:t>
            </a:r>
          </a:p>
          <a:p>
            <a:r>
              <a:rPr lang="en-US" dirty="0"/>
              <a:t>In this case </a:t>
            </a:r>
            <a:r>
              <a:rPr lang="en-US" dirty="0" err="1"/>
              <a:t>eslint</a:t>
            </a:r>
            <a:r>
              <a:rPr lang="en-US" dirty="0"/>
              <a:t> works as usual. </a:t>
            </a:r>
          </a:p>
          <a:p>
            <a:r>
              <a:rPr lang="en-US" dirty="0"/>
              <a:t>Formatter using a set of linter styling rules and a custom set of rules transforms the code.</a:t>
            </a:r>
            <a:endParaRPr lang="ru-RU" dirty="0"/>
          </a:p>
        </p:txBody>
      </p:sp>
      <p:sp>
        <p:nvSpPr>
          <p:cNvPr id="3" name="Заголовок 2">
            <a:extLst>
              <a:ext uri="{FF2B5EF4-FFF2-40B4-BE49-F238E27FC236}">
                <a16:creationId xmlns:a16="http://schemas.microsoft.com/office/drawing/2014/main" id="{E41CB94A-F380-4548-AC41-9C80AC2DEF45}"/>
              </a:ext>
            </a:extLst>
          </p:cNvPr>
          <p:cNvSpPr>
            <a:spLocks noGrp="1"/>
          </p:cNvSpPr>
          <p:nvPr>
            <p:ph type="title"/>
          </p:nvPr>
        </p:nvSpPr>
        <p:spPr/>
        <p:txBody>
          <a:bodyPr/>
          <a:lstStyle/>
          <a:p>
            <a:r>
              <a:rPr lang="en-US" b="0" dirty="0"/>
              <a:t>Working With </a:t>
            </a:r>
            <a:r>
              <a:rPr lang="en-US" b="0" dirty="0" err="1"/>
              <a:t>ESLint</a:t>
            </a:r>
            <a:endParaRPr lang="ru-RU" dirty="0"/>
          </a:p>
        </p:txBody>
      </p:sp>
    </p:spTree>
    <p:extLst>
      <p:ext uri="{BB962C8B-B14F-4D97-AF65-F5344CB8AC3E}">
        <p14:creationId xmlns:p14="http://schemas.microsoft.com/office/powerpoint/2010/main" val="763667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3D76EDF-2F55-49E8-9BA9-5DFD1BA1F051}"/>
              </a:ext>
            </a:extLst>
          </p:cNvPr>
          <p:cNvSpPr>
            <a:spLocks noGrp="1"/>
          </p:cNvSpPr>
          <p:nvPr>
            <p:ph idx="1"/>
          </p:nvPr>
        </p:nvSpPr>
        <p:spPr/>
        <p:txBody>
          <a:bodyPr/>
          <a:lstStyle/>
          <a:p>
            <a:r>
              <a:rPr lang="en-US" dirty="0"/>
              <a:t>Most stylistic rules are unnecessary when using Prettier, but worse – they might conflict with Prettier! </a:t>
            </a:r>
          </a:p>
          <a:p>
            <a:r>
              <a:rPr lang="en-US" dirty="0"/>
              <a:t>Luckily it’s easy to turn off rules that conflict or are unnecessary with Prettier, by using these pre-made config package </a:t>
            </a:r>
            <a:r>
              <a:rPr lang="en-US" b="1" dirty="0" err="1"/>
              <a:t>eslint</a:t>
            </a:r>
            <a:r>
              <a:rPr lang="en-US" b="1" dirty="0"/>
              <a:t>-config-prettier</a:t>
            </a:r>
          </a:p>
          <a:p>
            <a:r>
              <a:rPr lang="en-US" dirty="0"/>
              <a:t>We have plugins that let you run Prettier as if it was a linter rule </a:t>
            </a:r>
            <a:r>
              <a:rPr lang="en-US" b="1" dirty="0" err="1"/>
              <a:t>eslint</a:t>
            </a:r>
            <a:r>
              <a:rPr lang="en-US" b="1" dirty="0"/>
              <a:t>-plugin-prettier</a:t>
            </a:r>
          </a:p>
          <a:p>
            <a:r>
              <a:rPr lang="en-US" dirty="0"/>
              <a:t>we have tools that runs prettier and then immediately for example </a:t>
            </a:r>
            <a:r>
              <a:rPr lang="en-US" dirty="0" err="1"/>
              <a:t>eslint</a:t>
            </a:r>
            <a:r>
              <a:rPr lang="en-US" dirty="0"/>
              <a:t> --fix on files </a:t>
            </a:r>
            <a:r>
              <a:rPr lang="en-US" b="1" dirty="0"/>
              <a:t>prettier-eslint</a:t>
            </a:r>
          </a:p>
          <a:p>
            <a:endParaRPr lang="en-US" dirty="0"/>
          </a:p>
          <a:p>
            <a:endParaRPr lang="ru-RU" b="1" dirty="0"/>
          </a:p>
        </p:txBody>
      </p:sp>
      <p:sp>
        <p:nvSpPr>
          <p:cNvPr id="3" name="Заголовок 2">
            <a:extLst>
              <a:ext uri="{FF2B5EF4-FFF2-40B4-BE49-F238E27FC236}">
                <a16:creationId xmlns:a16="http://schemas.microsoft.com/office/drawing/2014/main" id="{E703520B-3B8D-40E2-8163-9D8A6B3EB3EA}"/>
              </a:ext>
            </a:extLst>
          </p:cNvPr>
          <p:cNvSpPr>
            <a:spLocks noGrp="1"/>
          </p:cNvSpPr>
          <p:nvPr>
            <p:ph type="title"/>
          </p:nvPr>
        </p:nvSpPr>
        <p:spPr/>
        <p:txBody>
          <a:bodyPr>
            <a:normAutofit/>
          </a:bodyPr>
          <a:lstStyle/>
          <a:p>
            <a:endParaRPr lang="ru-RU" dirty="0"/>
          </a:p>
        </p:txBody>
      </p:sp>
    </p:spTree>
    <p:extLst>
      <p:ext uri="{BB962C8B-B14F-4D97-AF65-F5344CB8AC3E}">
        <p14:creationId xmlns:p14="http://schemas.microsoft.com/office/powerpoint/2010/main" val="355155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D02225DC-AC8A-4ED8-BBC7-7456E07AA42C}"/>
              </a:ext>
            </a:extLst>
          </p:cNvPr>
          <p:cNvSpPr>
            <a:spLocks noGrp="1"/>
          </p:cNvSpPr>
          <p:nvPr>
            <p:ph idx="1"/>
          </p:nvPr>
        </p:nvSpPr>
        <p:spPr/>
        <p:txBody>
          <a:bodyPr/>
          <a:lstStyle/>
          <a:p>
            <a:r>
              <a:rPr lang="en-US" dirty="0"/>
              <a:t>Node.js is used mainly on the server, acting as a web server, but it is possible to develop on Node.js and desktop window applications and even program microcontrollers. At the core of Node.js is event-driven and asynchronous (or reactive) programming with non-blocking I / O.</a:t>
            </a:r>
            <a:endParaRPr lang="ru-RU" dirty="0"/>
          </a:p>
          <a:p>
            <a:endParaRPr lang="ru-RU" dirty="0"/>
          </a:p>
        </p:txBody>
      </p:sp>
      <p:sp>
        <p:nvSpPr>
          <p:cNvPr id="3" name="Заголовок 2">
            <a:extLst>
              <a:ext uri="{FF2B5EF4-FFF2-40B4-BE49-F238E27FC236}">
                <a16:creationId xmlns:a16="http://schemas.microsoft.com/office/drawing/2014/main" id="{A7BB72F8-2D48-4CEA-93A3-9CDCCC5000F4}"/>
              </a:ext>
            </a:extLst>
          </p:cNvPr>
          <p:cNvSpPr>
            <a:spLocks noGrp="1"/>
          </p:cNvSpPr>
          <p:nvPr>
            <p:ph type="title"/>
          </p:nvPr>
        </p:nvSpPr>
        <p:spPr/>
        <p:txBody>
          <a:bodyPr/>
          <a:lstStyle/>
          <a:p>
            <a:endParaRPr lang="ru-RU"/>
          </a:p>
        </p:txBody>
      </p:sp>
    </p:spTree>
    <p:extLst>
      <p:ext uri="{BB962C8B-B14F-4D97-AF65-F5344CB8AC3E}">
        <p14:creationId xmlns:p14="http://schemas.microsoft.com/office/powerpoint/2010/main" val="38541945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9F2313BE-A7A7-4E18-9CC3-A3BF8EC2A237}"/>
              </a:ext>
            </a:extLst>
          </p:cNvPr>
          <p:cNvSpPr>
            <a:spLocks noGrp="1"/>
          </p:cNvSpPr>
          <p:nvPr>
            <p:ph idx="1"/>
          </p:nvPr>
        </p:nvSpPr>
        <p:spPr/>
        <p:txBody>
          <a:bodyPr/>
          <a:lstStyle/>
          <a:p>
            <a:r>
              <a:rPr lang="en-US" dirty="0">
                <a:hlinkClick r:id="rId2"/>
              </a:rPr>
              <a:t>https://marketplace.visualstudio.com/items?itemName=esbenp.prettier-vscode</a:t>
            </a:r>
            <a:endParaRPr lang="en-US" dirty="0"/>
          </a:p>
          <a:p>
            <a:r>
              <a:rPr lang="en-US" dirty="0">
                <a:hlinkClick r:id="rId3"/>
              </a:rPr>
              <a:t>https://prettier.io</a:t>
            </a:r>
            <a:endParaRPr lang="en-US" dirty="0"/>
          </a:p>
          <a:p>
            <a:endParaRPr lang="ru-RU" dirty="0"/>
          </a:p>
        </p:txBody>
      </p:sp>
      <p:sp>
        <p:nvSpPr>
          <p:cNvPr id="3" name="Заголовок 2">
            <a:extLst>
              <a:ext uri="{FF2B5EF4-FFF2-40B4-BE49-F238E27FC236}">
                <a16:creationId xmlns:a16="http://schemas.microsoft.com/office/drawing/2014/main" id="{A7164EBE-7D73-4FD4-9C53-6B9E4773436F}"/>
              </a:ext>
            </a:extLst>
          </p:cNvPr>
          <p:cNvSpPr>
            <a:spLocks noGrp="1"/>
          </p:cNvSpPr>
          <p:nvPr>
            <p:ph type="title"/>
          </p:nvPr>
        </p:nvSpPr>
        <p:spPr/>
        <p:txBody>
          <a:bodyPr/>
          <a:lstStyle/>
          <a:p>
            <a:r>
              <a:rPr lang="en-US" dirty="0"/>
              <a:t>Useful Links</a:t>
            </a:r>
            <a:endParaRPr lang="ru-RU" dirty="0"/>
          </a:p>
        </p:txBody>
      </p:sp>
    </p:spTree>
    <p:extLst>
      <p:ext uri="{BB962C8B-B14F-4D97-AF65-F5344CB8AC3E}">
        <p14:creationId xmlns:p14="http://schemas.microsoft.com/office/powerpoint/2010/main" val="33788035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497E824A-C7E6-463F-9A9A-FD5854B058ED}"/>
              </a:ext>
            </a:extLst>
          </p:cNvPr>
          <p:cNvSpPr>
            <a:spLocks noGrp="1"/>
          </p:cNvSpPr>
          <p:nvPr>
            <p:ph type="title"/>
          </p:nvPr>
        </p:nvSpPr>
        <p:spPr/>
        <p:txBody>
          <a:bodyPr/>
          <a:lstStyle/>
          <a:p>
            <a:endParaRPr lang="ru-RU" dirty="0"/>
          </a:p>
        </p:txBody>
      </p:sp>
      <p:sp>
        <p:nvSpPr>
          <p:cNvPr id="5" name="Текст 4">
            <a:extLst>
              <a:ext uri="{FF2B5EF4-FFF2-40B4-BE49-F238E27FC236}">
                <a16:creationId xmlns:a16="http://schemas.microsoft.com/office/drawing/2014/main" id="{0A330F41-2A0C-40B1-86FF-865BB193635E}"/>
              </a:ext>
            </a:extLst>
          </p:cNvPr>
          <p:cNvSpPr>
            <a:spLocks noGrp="1"/>
          </p:cNvSpPr>
          <p:nvPr>
            <p:ph type="body" idx="1"/>
          </p:nvPr>
        </p:nvSpPr>
        <p:spPr/>
        <p:txBody>
          <a:bodyPr/>
          <a:lstStyle/>
          <a:p>
            <a:endParaRPr lang="ru-RU"/>
          </a:p>
        </p:txBody>
      </p:sp>
      <p:pic>
        <p:nvPicPr>
          <p:cNvPr id="6" name="Picture 4" descr="Что такое Docker? Структура и преимущества | Serverspace">
            <a:extLst>
              <a:ext uri="{FF2B5EF4-FFF2-40B4-BE49-F238E27FC236}">
                <a16:creationId xmlns:a16="http://schemas.microsoft.com/office/drawing/2014/main" id="{7CA8882D-03A4-4981-937E-89D46E09CC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1268760"/>
            <a:ext cx="3333750"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25084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EDE5BB0-29F4-4205-857E-4AAC9DD854F9}"/>
              </a:ext>
            </a:extLst>
          </p:cNvPr>
          <p:cNvSpPr>
            <a:spLocks noGrp="1"/>
          </p:cNvSpPr>
          <p:nvPr>
            <p:ph idx="1"/>
          </p:nvPr>
        </p:nvSpPr>
        <p:spPr>
          <a:xfrm>
            <a:off x="971600" y="1772816"/>
            <a:ext cx="7572428" cy="4567799"/>
          </a:xfrm>
        </p:spPr>
        <p:txBody>
          <a:bodyPr>
            <a:normAutofit/>
          </a:bodyPr>
          <a:lstStyle/>
          <a:p>
            <a:r>
              <a:rPr lang="en-US" dirty="0"/>
              <a:t>Docker provides the ability to package and run an application in a isolated environment called a container. </a:t>
            </a:r>
          </a:p>
          <a:p>
            <a:r>
              <a:rPr lang="en-US" dirty="0"/>
              <a:t>The isolation and security allow you to run many containers at the same time on a given host. </a:t>
            </a:r>
          </a:p>
          <a:p>
            <a:r>
              <a:rPr lang="en-US" dirty="0"/>
              <a:t>Containers are lightweight because they don’t need the extra load of a hypervisor, but run directly within the host machine’s kernel. </a:t>
            </a:r>
          </a:p>
          <a:p>
            <a:r>
              <a:rPr lang="en-US" dirty="0"/>
              <a:t>This means you can run more containers on a given hardware combination than if you were using virtual machines. </a:t>
            </a:r>
          </a:p>
          <a:p>
            <a:r>
              <a:rPr lang="en-US" dirty="0"/>
              <a:t>You can even run Docker containers within virtual machines.</a:t>
            </a:r>
          </a:p>
        </p:txBody>
      </p:sp>
    </p:spTree>
    <p:extLst>
      <p:ext uri="{BB962C8B-B14F-4D97-AF65-F5344CB8AC3E}">
        <p14:creationId xmlns:p14="http://schemas.microsoft.com/office/powerpoint/2010/main" val="4061670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65A0DCCD-4D2C-4764-B404-8FE23CA419DE}"/>
              </a:ext>
            </a:extLst>
          </p:cNvPr>
          <p:cNvSpPr>
            <a:spLocks noGrp="1"/>
          </p:cNvSpPr>
          <p:nvPr>
            <p:ph idx="1"/>
          </p:nvPr>
        </p:nvSpPr>
        <p:spPr>
          <a:xfrm>
            <a:off x="1187624" y="1719291"/>
            <a:ext cx="7572428" cy="4495791"/>
          </a:xfrm>
        </p:spPr>
        <p:txBody>
          <a:bodyPr>
            <a:normAutofit/>
          </a:bodyPr>
          <a:lstStyle/>
          <a:p>
            <a:r>
              <a:rPr lang="en-US" dirty="0"/>
              <a:t>Docker provides tooling and a platform to manage the lifecycle of your containers</a:t>
            </a:r>
            <a:r>
              <a:rPr lang="ru-RU" dirty="0"/>
              <a:t>.</a:t>
            </a:r>
            <a:endParaRPr lang="en-US" dirty="0"/>
          </a:p>
          <a:p>
            <a:r>
              <a:rPr lang="en-US" dirty="0"/>
              <a:t>Develop your application and its supporting components using containers.</a:t>
            </a:r>
          </a:p>
          <a:p>
            <a:r>
              <a:rPr lang="en-US" dirty="0"/>
              <a:t>The container becomes the unit for distributing and testing your application.</a:t>
            </a:r>
          </a:p>
          <a:p>
            <a:r>
              <a:rPr lang="en-US" dirty="0"/>
              <a:t>When you’re ready, deploy your application into your production environment, as a container or an orchestrated service. </a:t>
            </a:r>
          </a:p>
          <a:p>
            <a:endParaRPr lang="ru-RU" dirty="0"/>
          </a:p>
        </p:txBody>
      </p:sp>
      <p:sp>
        <p:nvSpPr>
          <p:cNvPr id="3" name="Заголовок 2">
            <a:extLst>
              <a:ext uri="{FF2B5EF4-FFF2-40B4-BE49-F238E27FC236}">
                <a16:creationId xmlns:a16="http://schemas.microsoft.com/office/drawing/2014/main" id="{9FAF463F-2E5E-4946-9A21-2E7492F3F158}"/>
              </a:ext>
            </a:extLst>
          </p:cNvPr>
          <p:cNvSpPr>
            <a:spLocks noGrp="1"/>
          </p:cNvSpPr>
          <p:nvPr>
            <p:ph type="title"/>
          </p:nvPr>
        </p:nvSpPr>
        <p:spPr/>
        <p:txBody>
          <a:bodyPr/>
          <a:lstStyle/>
          <a:p>
            <a:endParaRPr lang="ru-RU"/>
          </a:p>
        </p:txBody>
      </p:sp>
    </p:spTree>
    <p:extLst>
      <p:ext uri="{BB962C8B-B14F-4D97-AF65-F5344CB8AC3E}">
        <p14:creationId xmlns:p14="http://schemas.microsoft.com/office/powerpoint/2010/main" val="29159227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FA3CF6B6-C6B4-4BD7-BE8B-0C6190494ECE}"/>
              </a:ext>
            </a:extLst>
          </p:cNvPr>
          <p:cNvSpPr>
            <a:spLocks noGrp="1"/>
          </p:cNvSpPr>
          <p:nvPr>
            <p:ph idx="1"/>
          </p:nvPr>
        </p:nvSpPr>
        <p:spPr/>
        <p:txBody>
          <a:bodyPr/>
          <a:lstStyle/>
          <a:p>
            <a:endParaRPr lang="ru-RU"/>
          </a:p>
        </p:txBody>
      </p:sp>
      <p:pic>
        <p:nvPicPr>
          <p:cNvPr id="2050" name="Picture 2">
            <a:extLst>
              <a:ext uri="{FF2B5EF4-FFF2-40B4-BE49-F238E27FC236}">
                <a16:creationId xmlns:a16="http://schemas.microsoft.com/office/drawing/2014/main" id="{3CAB2BDB-7D0B-4844-BCA4-9E79726BA5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052736"/>
            <a:ext cx="6205318" cy="5373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2997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36B11C8C-6855-40D0-83A8-779D6B0B53FF}"/>
              </a:ext>
            </a:extLst>
          </p:cNvPr>
          <p:cNvSpPr>
            <a:spLocks noGrp="1"/>
          </p:cNvSpPr>
          <p:nvPr>
            <p:ph idx="1"/>
          </p:nvPr>
        </p:nvSpPr>
        <p:spPr/>
        <p:txBody>
          <a:bodyPr>
            <a:normAutofit fontScale="92500" lnSpcReduction="20000"/>
          </a:bodyPr>
          <a:lstStyle/>
          <a:p>
            <a:r>
              <a:rPr lang="en-US" dirty="0"/>
              <a:t>A container is a standard unit of software that packages up code and all its dependencies so the application runs quickly and reliably from one computing environment to another. </a:t>
            </a:r>
          </a:p>
          <a:p>
            <a:r>
              <a:rPr lang="en-US" dirty="0"/>
              <a:t>A Docker container image is a lightweight, standalone, executable package of software that includes everything needed to run an application: code, runtime, system tools, system libraries and settings.</a:t>
            </a:r>
          </a:p>
          <a:p>
            <a:r>
              <a:rPr lang="en-US" dirty="0"/>
              <a:t>Container images become containers at runtime and in the case of Docker containers - images become containers when they run on Docker Engine. Available for both Linux and Windows-based applications, containerized software will always run the same, regardless of the infrastructure. Containers isolate software from its environment and ensure that it works uniformly despite differences for instance between development and staging.</a:t>
            </a:r>
          </a:p>
          <a:p>
            <a:endParaRPr lang="ru-RU" sz="2400" dirty="0"/>
          </a:p>
        </p:txBody>
      </p:sp>
      <p:sp>
        <p:nvSpPr>
          <p:cNvPr id="3" name="Прямоугольник 2">
            <a:extLst>
              <a:ext uri="{FF2B5EF4-FFF2-40B4-BE49-F238E27FC236}">
                <a16:creationId xmlns:a16="http://schemas.microsoft.com/office/drawing/2014/main" id="{588EFDF3-3F33-449F-8B56-06A863B0A39E}"/>
              </a:ext>
            </a:extLst>
          </p:cNvPr>
          <p:cNvSpPr/>
          <p:nvPr/>
        </p:nvSpPr>
        <p:spPr>
          <a:xfrm>
            <a:off x="2123728" y="442721"/>
            <a:ext cx="5112568" cy="461665"/>
          </a:xfrm>
          <a:prstGeom prst="rect">
            <a:avLst/>
          </a:prstGeom>
        </p:spPr>
        <p:txBody>
          <a:bodyPr wrap="square">
            <a:spAutoFit/>
          </a:bodyPr>
          <a:lstStyle/>
          <a:p>
            <a:r>
              <a:rPr lang="en-US" sz="2400" dirty="0">
                <a:solidFill>
                  <a:srgbClr val="0B214A"/>
                </a:solidFill>
                <a:latin typeface="TT Commons"/>
              </a:rPr>
              <a:t>Packaging Software</a:t>
            </a:r>
          </a:p>
        </p:txBody>
      </p:sp>
    </p:spTree>
    <p:extLst>
      <p:ext uri="{BB962C8B-B14F-4D97-AF65-F5344CB8AC3E}">
        <p14:creationId xmlns:p14="http://schemas.microsoft.com/office/powerpoint/2010/main" val="36910411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CE869FBB-F7C5-4E37-A204-D6331E73F9A8}"/>
              </a:ext>
            </a:extLst>
          </p:cNvPr>
          <p:cNvSpPr>
            <a:spLocks noGrp="1"/>
          </p:cNvSpPr>
          <p:nvPr>
            <p:ph idx="1"/>
          </p:nvPr>
        </p:nvSpPr>
        <p:spPr/>
        <p:txBody>
          <a:bodyPr>
            <a:normAutofit fontScale="85000" lnSpcReduction="20000"/>
          </a:bodyPr>
          <a:lstStyle/>
          <a:p>
            <a:r>
              <a:rPr lang="en-US" b="1" dirty="0"/>
              <a:t>The Docker daemon</a:t>
            </a:r>
          </a:p>
          <a:p>
            <a:r>
              <a:rPr lang="en-US" dirty="0"/>
              <a:t>The Docker daemon (</a:t>
            </a:r>
            <a:r>
              <a:rPr lang="en-US" dirty="0" err="1"/>
              <a:t>dockerd</a:t>
            </a:r>
            <a:r>
              <a:rPr lang="en-US" dirty="0"/>
              <a:t>) listens for Docker API requests and manages Docker objects such as images, containers, networks, and volumes. A daemon can also communicate with other daemons to manage Docker services.</a:t>
            </a:r>
          </a:p>
          <a:p>
            <a:r>
              <a:rPr lang="en-US" b="1" dirty="0"/>
              <a:t>The Docker client</a:t>
            </a:r>
          </a:p>
          <a:p>
            <a:r>
              <a:rPr lang="en-US" dirty="0"/>
              <a:t>The Docker client (docker) is the primary way that many Docker users interact with Docker. When you use commands such as docker run, the client sends these commands to </a:t>
            </a:r>
            <a:r>
              <a:rPr lang="en-US" dirty="0" err="1"/>
              <a:t>dockerd</a:t>
            </a:r>
            <a:r>
              <a:rPr lang="en-US" dirty="0"/>
              <a:t>, which carries them out. The docker command uses the Docker API. The Docker client can communicate with more than one daemon.</a:t>
            </a:r>
          </a:p>
          <a:p>
            <a:r>
              <a:rPr lang="en-US" b="1" dirty="0"/>
              <a:t>Docker registries</a:t>
            </a:r>
          </a:p>
          <a:p>
            <a:r>
              <a:rPr lang="en-US" dirty="0"/>
              <a:t>A Docker registry stores Docker images. Docker Hub is a public registry that anyone can use, and Docker is configured to look for images on Docker Hub by default. You can even run your own private registry.</a:t>
            </a:r>
          </a:p>
        </p:txBody>
      </p:sp>
      <p:sp>
        <p:nvSpPr>
          <p:cNvPr id="3" name="Заголовок 2">
            <a:extLst>
              <a:ext uri="{FF2B5EF4-FFF2-40B4-BE49-F238E27FC236}">
                <a16:creationId xmlns:a16="http://schemas.microsoft.com/office/drawing/2014/main" id="{5354EDFA-0341-46A4-998B-5FCA12CDF380}"/>
              </a:ext>
            </a:extLst>
          </p:cNvPr>
          <p:cNvSpPr>
            <a:spLocks noGrp="1"/>
          </p:cNvSpPr>
          <p:nvPr>
            <p:ph type="title"/>
          </p:nvPr>
        </p:nvSpPr>
        <p:spPr/>
        <p:txBody>
          <a:bodyPr/>
          <a:lstStyle/>
          <a:p>
            <a:endParaRPr lang="ru-RU"/>
          </a:p>
        </p:txBody>
      </p:sp>
    </p:spTree>
    <p:extLst>
      <p:ext uri="{BB962C8B-B14F-4D97-AF65-F5344CB8AC3E}">
        <p14:creationId xmlns:p14="http://schemas.microsoft.com/office/powerpoint/2010/main" val="31296933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98F74051-7C15-4D55-B1E6-B30E976FC116}"/>
              </a:ext>
            </a:extLst>
          </p:cNvPr>
          <p:cNvSpPr>
            <a:spLocks noGrp="1"/>
          </p:cNvSpPr>
          <p:nvPr>
            <p:ph idx="1"/>
          </p:nvPr>
        </p:nvSpPr>
        <p:spPr/>
        <p:txBody>
          <a:bodyPr>
            <a:normAutofit fontScale="85000" lnSpcReduction="20000"/>
          </a:bodyPr>
          <a:lstStyle/>
          <a:p>
            <a:r>
              <a:rPr lang="en-US" dirty="0"/>
              <a:t>An </a:t>
            </a:r>
            <a:r>
              <a:rPr lang="en-US" b="1" dirty="0"/>
              <a:t>image</a:t>
            </a:r>
            <a:r>
              <a:rPr lang="en-US" dirty="0"/>
              <a:t> is a read-only template with instructions for creating a Docker container. </a:t>
            </a:r>
          </a:p>
          <a:p>
            <a:r>
              <a:rPr lang="en-US" dirty="0"/>
              <a:t>Often, an image is based on another image, with some additional customization. For example, you may build an image which is based on the ubuntu image, but installs the Apache web server and your application, as well as the configuration details needed to make your application run.</a:t>
            </a:r>
          </a:p>
          <a:p>
            <a:endParaRPr lang="en-US" dirty="0"/>
          </a:p>
          <a:p>
            <a:r>
              <a:rPr lang="en-US" dirty="0"/>
              <a:t>You might create your own images or you might only use those created by others and published in a registry. </a:t>
            </a:r>
          </a:p>
          <a:p>
            <a:r>
              <a:rPr lang="en-US" dirty="0"/>
              <a:t>To build your own image, you create a </a:t>
            </a:r>
            <a:r>
              <a:rPr lang="en-US" dirty="0" err="1"/>
              <a:t>Dockerfile</a:t>
            </a:r>
            <a:r>
              <a:rPr lang="en-US" dirty="0"/>
              <a:t> with a simple syntax for defining the steps needed to create the image and run it. Each instruction in a </a:t>
            </a:r>
            <a:r>
              <a:rPr lang="en-US" dirty="0" err="1"/>
              <a:t>Dockerfile</a:t>
            </a:r>
            <a:r>
              <a:rPr lang="en-US" dirty="0"/>
              <a:t> creates a layer in the image. When you change the </a:t>
            </a:r>
            <a:r>
              <a:rPr lang="en-US" dirty="0" err="1"/>
              <a:t>Dockerfile</a:t>
            </a:r>
            <a:r>
              <a:rPr lang="en-US" dirty="0"/>
              <a:t> and rebuild the image, only those layers which have changed are rebuilt. This is part of what makes images so lightweight, small, and fast, when compared to other virtualization technologies.</a:t>
            </a:r>
          </a:p>
          <a:p>
            <a:endParaRPr lang="en-US" dirty="0"/>
          </a:p>
        </p:txBody>
      </p:sp>
      <p:sp>
        <p:nvSpPr>
          <p:cNvPr id="3" name="Заголовок 2">
            <a:extLst>
              <a:ext uri="{FF2B5EF4-FFF2-40B4-BE49-F238E27FC236}">
                <a16:creationId xmlns:a16="http://schemas.microsoft.com/office/drawing/2014/main" id="{FF8D6170-532B-4759-B517-6481C19F0511}"/>
              </a:ext>
            </a:extLst>
          </p:cNvPr>
          <p:cNvSpPr>
            <a:spLocks noGrp="1"/>
          </p:cNvSpPr>
          <p:nvPr>
            <p:ph type="title"/>
          </p:nvPr>
        </p:nvSpPr>
        <p:spPr/>
        <p:txBody>
          <a:bodyPr/>
          <a:lstStyle/>
          <a:p>
            <a:r>
              <a:rPr lang="en-US" dirty="0"/>
              <a:t>IMAGES</a:t>
            </a:r>
            <a:endParaRPr lang="ru-RU" dirty="0"/>
          </a:p>
        </p:txBody>
      </p:sp>
    </p:spTree>
    <p:extLst>
      <p:ext uri="{BB962C8B-B14F-4D97-AF65-F5344CB8AC3E}">
        <p14:creationId xmlns:p14="http://schemas.microsoft.com/office/powerpoint/2010/main" val="28190445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65E349B0-AA66-4F63-8704-B6BED5748862}"/>
              </a:ext>
            </a:extLst>
          </p:cNvPr>
          <p:cNvSpPr>
            <a:spLocks noGrp="1"/>
          </p:cNvSpPr>
          <p:nvPr>
            <p:ph idx="1"/>
          </p:nvPr>
        </p:nvSpPr>
        <p:spPr>
          <a:xfrm>
            <a:off x="1043608" y="1743206"/>
            <a:ext cx="7572428" cy="4495791"/>
          </a:xfrm>
        </p:spPr>
        <p:txBody>
          <a:bodyPr>
            <a:normAutofit fontScale="92500" lnSpcReduction="20000"/>
          </a:bodyPr>
          <a:lstStyle/>
          <a:p>
            <a:r>
              <a:rPr lang="en-US" dirty="0"/>
              <a:t>A </a:t>
            </a:r>
            <a:r>
              <a:rPr lang="en-US" b="1" dirty="0"/>
              <a:t>container</a:t>
            </a:r>
            <a:r>
              <a:rPr lang="en-US" dirty="0"/>
              <a:t> is a runnable instance of an image. You can create, start, stop, move, or delete a container using the Docker API or CLI. You can connect a container to one or more networks, attach storage to it, or even create a new image based on its current state.</a:t>
            </a:r>
          </a:p>
          <a:p>
            <a:endParaRPr lang="en-US" dirty="0"/>
          </a:p>
          <a:p>
            <a:r>
              <a:rPr lang="en-US" dirty="0"/>
              <a:t>By default, a container is relatively well isolated from other containers and its host machine. You can control whether a container is isolated from other containers or from the host machine.</a:t>
            </a:r>
          </a:p>
          <a:p>
            <a:endParaRPr lang="en-US" dirty="0"/>
          </a:p>
          <a:p>
            <a:r>
              <a:rPr lang="en-US" dirty="0"/>
              <a:t>A container is defined by its image as well as any configuration options you provide to it when you create or start it. When a container is removed, any changes to its state that are not stored in persistent storage disappear.</a:t>
            </a:r>
            <a:endParaRPr lang="ru-RU" dirty="0"/>
          </a:p>
          <a:p>
            <a:endParaRPr lang="ru-RU" dirty="0"/>
          </a:p>
        </p:txBody>
      </p:sp>
      <p:sp>
        <p:nvSpPr>
          <p:cNvPr id="3" name="Заголовок 2">
            <a:extLst>
              <a:ext uri="{FF2B5EF4-FFF2-40B4-BE49-F238E27FC236}">
                <a16:creationId xmlns:a16="http://schemas.microsoft.com/office/drawing/2014/main" id="{3683F7D9-1321-46CE-B4D3-AB12DA74243D}"/>
              </a:ext>
            </a:extLst>
          </p:cNvPr>
          <p:cNvSpPr>
            <a:spLocks noGrp="1"/>
          </p:cNvSpPr>
          <p:nvPr>
            <p:ph type="title"/>
          </p:nvPr>
        </p:nvSpPr>
        <p:spPr/>
        <p:txBody>
          <a:bodyPr/>
          <a:lstStyle/>
          <a:p>
            <a:r>
              <a:rPr lang="en-US" dirty="0"/>
              <a:t>CONTAINERS</a:t>
            </a:r>
            <a:endParaRPr lang="ru-RU" dirty="0"/>
          </a:p>
        </p:txBody>
      </p:sp>
    </p:spTree>
    <p:extLst>
      <p:ext uri="{BB962C8B-B14F-4D97-AF65-F5344CB8AC3E}">
        <p14:creationId xmlns:p14="http://schemas.microsoft.com/office/powerpoint/2010/main" val="14399057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7EE9CCC5-42AB-4F8A-89A2-C6201128CBF9}"/>
              </a:ext>
            </a:extLst>
          </p:cNvPr>
          <p:cNvSpPr>
            <a:spLocks noGrp="1"/>
          </p:cNvSpPr>
          <p:nvPr>
            <p:ph idx="1"/>
          </p:nvPr>
        </p:nvSpPr>
        <p:spPr>
          <a:xfrm>
            <a:off x="1151620" y="5157192"/>
            <a:ext cx="7572428" cy="1485705"/>
          </a:xfrm>
        </p:spPr>
        <p:txBody>
          <a:bodyPr>
            <a:normAutofit fontScale="85000" lnSpcReduction="20000"/>
          </a:bodyPr>
          <a:lstStyle/>
          <a:p>
            <a:endParaRPr lang="en-US" dirty="0"/>
          </a:p>
          <a:p>
            <a:r>
              <a:rPr lang="en-US" dirty="0"/>
              <a:t>When you use the docker pull or docker run commands, the required images are pulled from your configured registry. When you use the docker push command, your image is pushed to your configured registry.</a:t>
            </a:r>
            <a:endParaRPr lang="ru-RU" dirty="0"/>
          </a:p>
          <a:p>
            <a:endParaRPr lang="ru-RU" dirty="0"/>
          </a:p>
        </p:txBody>
      </p:sp>
      <p:sp>
        <p:nvSpPr>
          <p:cNvPr id="3" name="Заголовок 2">
            <a:extLst>
              <a:ext uri="{FF2B5EF4-FFF2-40B4-BE49-F238E27FC236}">
                <a16:creationId xmlns:a16="http://schemas.microsoft.com/office/drawing/2014/main" id="{45F25402-F2DF-4FD3-B71E-0305ECA2E560}"/>
              </a:ext>
            </a:extLst>
          </p:cNvPr>
          <p:cNvSpPr>
            <a:spLocks noGrp="1"/>
          </p:cNvSpPr>
          <p:nvPr>
            <p:ph type="title"/>
          </p:nvPr>
        </p:nvSpPr>
        <p:spPr/>
        <p:txBody>
          <a:bodyPr/>
          <a:lstStyle/>
          <a:p>
            <a:endParaRPr lang="ru-RU" dirty="0"/>
          </a:p>
        </p:txBody>
      </p:sp>
      <p:pic>
        <p:nvPicPr>
          <p:cNvPr id="1026" name="Picture 2" descr="Hello Docker - Things Solver">
            <a:extLst>
              <a:ext uri="{FF2B5EF4-FFF2-40B4-BE49-F238E27FC236}">
                <a16:creationId xmlns:a16="http://schemas.microsoft.com/office/drawing/2014/main" id="{AFEF3C0F-536C-49EA-9B37-2C15037D3E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415964"/>
            <a:ext cx="6840760" cy="4026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350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06CB47B2-9620-467F-9DC4-7ED84247D8C3}"/>
              </a:ext>
            </a:extLst>
          </p:cNvPr>
          <p:cNvSpPr>
            <a:spLocks noGrp="1"/>
          </p:cNvSpPr>
          <p:nvPr>
            <p:ph idx="1"/>
          </p:nvPr>
        </p:nvSpPr>
        <p:spPr/>
        <p:txBody>
          <a:bodyPr/>
          <a:lstStyle/>
          <a:p>
            <a:endParaRPr lang="ru-RU" dirty="0"/>
          </a:p>
        </p:txBody>
      </p:sp>
      <p:sp>
        <p:nvSpPr>
          <p:cNvPr id="3" name="Заголовок 2">
            <a:extLst>
              <a:ext uri="{FF2B5EF4-FFF2-40B4-BE49-F238E27FC236}">
                <a16:creationId xmlns:a16="http://schemas.microsoft.com/office/drawing/2014/main" id="{76A6CEF0-5D67-4C90-A7E1-DE8563946A27}"/>
              </a:ext>
            </a:extLst>
          </p:cNvPr>
          <p:cNvSpPr>
            <a:spLocks noGrp="1"/>
          </p:cNvSpPr>
          <p:nvPr>
            <p:ph type="title"/>
          </p:nvPr>
        </p:nvSpPr>
        <p:spPr/>
        <p:txBody>
          <a:bodyPr/>
          <a:lstStyle/>
          <a:p>
            <a:r>
              <a:rPr lang="en-US" dirty="0"/>
              <a:t>Node.js Process Model</a:t>
            </a:r>
            <a:endParaRPr lang="ru-RU" dirty="0"/>
          </a:p>
        </p:txBody>
      </p:sp>
      <p:pic>
        <p:nvPicPr>
          <p:cNvPr id="1026" name="Picture 2" descr="node.js process model">
            <a:extLst>
              <a:ext uri="{FF2B5EF4-FFF2-40B4-BE49-F238E27FC236}">
                <a16:creationId xmlns:a16="http://schemas.microsoft.com/office/drawing/2014/main" id="{A062786F-9B69-4F13-B157-745B77FF50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7543" y="2132856"/>
            <a:ext cx="6068913" cy="3599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7922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D193BFB3-C97A-4233-BCB6-374F6357DD4F}"/>
              </a:ext>
            </a:extLst>
          </p:cNvPr>
          <p:cNvSpPr>
            <a:spLocks noGrp="1"/>
          </p:cNvSpPr>
          <p:nvPr>
            <p:ph idx="1"/>
          </p:nvPr>
        </p:nvSpPr>
        <p:spPr/>
        <p:txBody>
          <a:bodyPr>
            <a:normAutofit fontScale="85000" lnSpcReduction="20000"/>
          </a:bodyPr>
          <a:lstStyle/>
          <a:p>
            <a:pPr marL="457200" indent="-457200">
              <a:buFont typeface="+mj-lt"/>
              <a:buAutoNum type="arabicPeriod"/>
            </a:pPr>
            <a:r>
              <a:rPr lang="en-US" dirty="0"/>
              <a:t>If you do not have the ubuntu image locally, Docker pulls it from your configured registry.</a:t>
            </a:r>
          </a:p>
          <a:p>
            <a:pPr marL="457200" indent="-457200">
              <a:buFont typeface="+mj-lt"/>
              <a:buAutoNum type="arabicPeriod"/>
            </a:pPr>
            <a:r>
              <a:rPr lang="en-US" dirty="0"/>
              <a:t>Docker creates a new container.</a:t>
            </a:r>
          </a:p>
          <a:p>
            <a:pPr marL="457200" indent="-457200">
              <a:buFont typeface="+mj-lt"/>
              <a:buAutoNum type="arabicPeriod"/>
            </a:pPr>
            <a:r>
              <a:rPr lang="en-US" dirty="0"/>
              <a:t>Docker allocates a read-write filesystem to the container. This allows a running container to create or modify files and directories in its local filesystem.</a:t>
            </a:r>
          </a:p>
          <a:p>
            <a:pPr marL="457200" indent="-457200">
              <a:buFont typeface="+mj-lt"/>
              <a:buAutoNum type="arabicPeriod"/>
            </a:pPr>
            <a:r>
              <a:rPr lang="en-US" dirty="0"/>
              <a:t>Docker creates a network interface to connect the container to the default network. This includes assigning an IP address to the container. </a:t>
            </a:r>
            <a:endParaRPr lang="ru-RU" dirty="0"/>
          </a:p>
          <a:p>
            <a:pPr marL="457200" indent="-457200">
              <a:buFont typeface="+mj-lt"/>
              <a:buAutoNum type="arabicPeriod"/>
            </a:pPr>
            <a:r>
              <a:rPr lang="en-US" dirty="0"/>
              <a:t>Docker starts the container and executes /bin/bash. Because the container is running interactively and attached to your terminal (due to the -</a:t>
            </a:r>
            <a:r>
              <a:rPr lang="en-US" dirty="0" err="1"/>
              <a:t>i</a:t>
            </a:r>
            <a:r>
              <a:rPr lang="en-US" dirty="0"/>
              <a:t> and -t flags), you can provide input using your keyboard while the output is logged to your terminal.</a:t>
            </a:r>
          </a:p>
          <a:p>
            <a:pPr marL="457200" indent="-457200">
              <a:buFont typeface="+mj-lt"/>
              <a:buAutoNum type="arabicPeriod"/>
            </a:pPr>
            <a:r>
              <a:rPr lang="en-US" dirty="0"/>
              <a:t>When you type exit to terminate the /bin/bash command, the container stops but is not removed. You can start it again or remove it.</a:t>
            </a:r>
            <a:endParaRPr lang="ru-RU" dirty="0"/>
          </a:p>
        </p:txBody>
      </p:sp>
      <p:sp>
        <p:nvSpPr>
          <p:cNvPr id="3" name="Заголовок 2">
            <a:extLst>
              <a:ext uri="{FF2B5EF4-FFF2-40B4-BE49-F238E27FC236}">
                <a16:creationId xmlns:a16="http://schemas.microsoft.com/office/drawing/2014/main" id="{4FE5EFFB-3C0C-4A59-8BC5-AFF72D1834AB}"/>
              </a:ext>
            </a:extLst>
          </p:cNvPr>
          <p:cNvSpPr>
            <a:spLocks noGrp="1"/>
          </p:cNvSpPr>
          <p:nvPr>
            <p:ph type="title"/>
          </p:nvPr>
        </p:nvSpPr>
        <p:spPr>
          <a:xfrm>
            <a:off x="1928794" y="642918"/>
            <a:ext cx="5667542" cy="913874"/>
          </a:xfrm>
        </p:spPr>
        <p:txBody>
          <a:bodyPr>
            <a:normAutofit/>
          </a:bodyPr>
          <a:lstStyle/>
          <a:p>
            <a:r>
              <a:rPr lang="de-DE" sz="2400" dirty="0" err="1"/>
              <a:t>docker</a:t>
            </a:r>
            <a:r>
              <a:rPr lang="de-DE" sz="2400" dirty="0"/>
              <a:t> </a:t>
            </a:r>
            <a:r>
              <a:rPr lang="de-DE" sz="2400" dirty="0" err="1"/>
              <a:t>run</a:t>
            </a:r>
            <a:r>
              <a:rPr lang="de-DE" sz="2400" dirty="0"/>
              <a:t> -i -t </a:t>
            </a:r>
            <a:r>
              <a:rPr lang="de-DE" sz="2400" dirty="0" err="1"/>
              <a:t>ubuntu</a:t>
            </a:r>
            <a:r>
              <a:rPr lang="de-DE" sz="2400" dirty="0"/>
              <a:t> /bin/bash</a:t>
            </a:r>
            <a:endParaRPr lang="ru-RU" sz="2400" dirty="0"/>
          </a:p>
        </p:txBody>
      </p:sp>
    </p:spTree>
    <p:extLst>
      <p:ext uri="{BB962C8B-B14F-4D97-AF65-F5344CB8AC3E}">
        <p14:creationId xmlns:p14="http://schemas.microsoft.com/office/powerpoint/2010/main" val="38074046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834A1A06-CBB7-476F-8BA5-E07195A87DC7}"/>
              </a:ext>
            </a:extLst>
          </p:cNvPr>
          <p:cNvSpPr>
            <a:spLocks noGrp="1"/>
          </p:cNvSpPr>
          <p:nvPr>
            <p:ph idx="1"/>
          </p:nvPr>
        </p:nvSpPr>
        <p:spPr/>
        <p:txBody>
          <a:bodyPr>
            <a:normAutofit/>
          </a:bodyPr>
          <a:lstStyle/>
          <a:p>
            <a:r>
              <a:rPr lang="en-US" dirty="0"/>
              <a:t>A docker file is a text file that consists of all commands so that user can call on the command line to build an image. Use of base Docker image add and copy files, run commands and expose the ports.</a:t>
            </a:r>
          </a:p>
          <a:p>
            <a:r>
              <a:rPr lang="en-US" dirty="0"/>
              <a:t>The docker file can be considered as the source code and images to make compile for our container which is running code. The </a:t>
            </a:r>
            <a:r>
              <a:rPr lang="en-US" dirty="0" err="1"/>
              <a:t>Dockerfile</a:t>
            </a:r>
            <a:r>
              <a:rPr lang="en-US" dirty="0"/>
              <a:t> are portable files which can be shared, stored and updated as required. </a:t>
            </a:r>
            <a:endParaRPr lang="ru-RU" dirty="0"/>
          </a:p>
        </p:txBody>
      </p:sp>
      <p:sp>
        <p:nvSpPr>
          <p:cNvPr id="3" name="Заголовок 2">
            <a:extLst>
              <a:ext uri="{FF2B5EF4-FFF2-40B4-BE49-F238E27FC236}">
                <a16:creationId xmlns:a16="http://schemas.microsoft.com/office/drawing/2014/main" id="{626D6BD7-2A47-44D7-9968-4C03A3562D1B}"/>
              </a:ext>
            </a:extLst>
          </p:cNvPr>
          <p:cNvSpPr>
            <a:spLocks noGrp="1"/>
          </p:cNvSpPr>
          <p:nvPr>
            <p:ph type="title"/>
          </p:nvPr>
        </p:nvSpPr>
        <p:spPr/>
        <p:txBody>
          <a:bodyPr>
            <a:normAutofit/>
          </a:bodyPr>
          <a:lstStyle/>
          <a:p>
            <a:r>
              <a:rPr lang="en-US" dirty="0"/>
              <a:t>Docker File</a:t>
            </a:r>
            <a:endParaRPr lang="ru-RU" dirty="0"/>
          </a:p>
        </p:txBody>
      </p:sp>
    </p:spTree>
    <p:extLst>
      <p:ext uri="{BB962C8B-B14F-4D97-AF65-F5344CB8AC3E}">
        <p14:creationId xmlns:p14="http://schemas.microsoft.com/office/powerpoint/2010/main" val="25888650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72B5F354-995C-48A5-863B-D509EAB7EBA5}"/>
              </a:ext>
            </a:extLst>
          </p:cNvPr>
          <p:cNvSpPr>
            <a:spLocks noGrp="1"/>
          </p:cNvSpPr>
          <p:nvPr>
            <p:ph idx="1"/>
          </p:nvPr>
        </p:nvSpPr>
        <p:spPr/>
        <p:txBody>
          <a:bodyPr>
            <a:normAutofit fontScale="92500" lnSpcReduction="10000"/>
          </a:bodyPr>
          <a:lstStyle/>
          <a:p>
            <a:r>
              <a:rPr lang="en-US" b="1" dirty="0"/>
              <a:t>FROM</a:t>
            </a:r>
            <a:r>
              <a:rPr lang="en-US" dirty="0"/>
              <a:t> — This is used for to set the base image for the instructions. It is very important to mention this in the first line of docker file.</a:t>
            </a:r>
          </a:p>
          <a:p>
            <a:r>
              <a:rPr lang="en-US" b="1" dirty="0"/>
              <a:t>MAINTAINER</a:t>
            </a:r>
            <a:r>
              <a:rPr lang="en-US" dirty="0"/>
              <a:t> — This instruction is used to indicate the author of the docker file and its non-executable in nature.</a:t>
            </a:r>
          </a:p>
          <a:p>
            <a:r>
              <a:rPr lang="en-US" b="1" dirty="0"/>
              <a:t>RUN</a:t>
            </a:r>
            <a:r>
              <a:rPr lang="en-US" dirty="0"/>
              <a:t> — This instruction allows us to execute the command on top of the existing layer and create a new layer with the result of command execution.</a:t>
            </a:r>
          </a:p>
          <a:p>
            <a:r>
              <a:rPr lang="en-US" b="1" dirty="0"/>
              <a:t>CMD</a:t>
            </a:r>
            <a:r>
              <a:rPr lang="en-US" dirty="0"/>
              <a:t> — This instruction doesn’t execute anything during the building of docker image. It Just specifies the commands that are used in the image.</a:t>
            </a:r>
          </a:p>
          <a:p>
            <a:r>
              <a:rPr lang="en-US" b="1" dirty="0"/>
              <a:t>LABEL</a:t>
            </a:r>
            <a:r>
              <a:rPr lang="en-US" dirty="0"/>
              <a:t> — This Instruction is used to assign the metadata in the form key-value pairs. It is always best to use few LABEL instructions as possible.</a:t>
            </a:r>
            <a:endParaRPr lang="ru-RU" dirty="0"/>
          </a:p>
        </p:txBody>
      </p:sp>
      <p:sp>
        <p:nvSpPr>
          <p:cNvPr id="3" name="Заголовок 2">
            <a:extLst>
              <a:ext uri="{FF2B5EF4-FFF2-40B4-BE49-F238E27FC236}">
                <a16:creationId xmlns:a16="http://schemas.microsoft.com/office/drawing/2014/main" id="{523CCECB-7983-4667-BCDB-52D7C3FEAC73}"/>
              </a:ext>
            </a:extLst>
          </p:cNvPr>
          <p:cNvSpPr>
            <a:spLocks noGrp="1"/>
          </p:cNvSpPr>
          <p:nvPr>
            <p:ph type="title"/>
          </p:nvPr>
        </p:nvSpPr>
        <p:spPr/>
        <p:txBody>
          <a:bodyPr/>
          <a:lstStyle/>
          <a:p>
            <a:r>
              <a:rPr lang="en-US" dirty="0"/>
              <a:t>instruction</a:t>
            </a:r>
            <a:r>
              <a:rPr lang="en-US" b="0" dirty="0"/>
              <a:t> </a:t>
            </a:r>
            <a:endParaRPr lang="ru-RU" dirty="0"/>
          </a:p>
        </p:txBody>
      </p:sp>
    </p:spTree>
    <p:extLst>
      <p:ext uri="{BB962C8B-B14F-4D97-AF65-F5344CB8AC3E}">
        <p14:creationId xmlns:p14="http://schemas.microsoft.com/office/powerpoint/2010/main" val="22269207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C5C20AE-6056-4344-B880-33176E4DC05A}"/>
              </a:ext>
            </a:extLst>
          </p:cNvPr>
          <p:cNvSpPr>
            <a:spLocks noGrp="1"/>
          </p:cNvSpPr>
          <p:nvPr>
            <p:ph idx="1"/>
          </p:nvPr>
        </p:nvSpPr>
        <p:spPr/>
        <p:txBody>
          <a:bodyPr/>
          <a:lstStyle/>
          <a:p>
            <a:r>
              <a:rPr lang="en-US" b="1" dirty="0"/>
              <a:t>EXPOSE</a:t>
            </a:r>
            <a:r>
              <a:rPr lang="en-US" dirty="0"/>
              <a:t> — This instruction is used to listen on specific as required by application servers.</a:t>
            </a:r>
          </a:p>
          <a:p>
            <a:r>
              <a:rPr lang="en-US" b="1" dirty="0"/>
              <a:t>ENV</a:t>
            </a:r>
            <a:r>
              <a:rPr lang="en-US" dirty="0"/>
              <a:t> — This instruction is used to set the environment variables in the Docker file for the container.</a:t>
            </a:r>
          </a:p>
          <a:p>
            <a:r>
              <a:rPr lang="en-US" b="1" dirty="0"/>
              <a:t>WORKDIR</a:t>
            </a:r>
            <a:r>
              <a:rPr lang="en-US" dirty="0"/>
              <a:t> — This instruction is used to set the current working directory for the other instruction i.e. RUN, CMD, COPY, etc.</a:t>
            </a:r>
            <a:endParaRPr lang="ru-RU" dirty="0"/>
          </a:p>
          <a:p>
            <a:r>
              <a:rPr lang="en-US" b="1" dirty="0"/>
              <a:t>COPY</a:t>
            </a:r>
            <a:r>
              <a:rPr lang="en-US" dirty="0"/>
              <a:t> — This instruction is used to copy the files and directory from specific folder to destination folder.</a:t>
            </a:r>
          </a:p>
        </p:txBody>
      </p:sp>
      <p:sp>
        <p:nvSpPr>
          <p:cNvPr id="3" name="Заголовок 2">
            <a:extLst>
              <a:ext uri="{FF2B5EF4-FFF2-40B4-BE49-F238E27FC236}">
                <a16:creationId xmlns:a16="http://schemas.microsoft.com/office/drawing/2014/main" id="{12E41E1A-33A4-4DB9-A378-F349CC32AF48}"/>
              </a:ext>
            </a:extLst>
          </p:cNvPr>
          <p:cNvSpPr>
            <a:spLocks noGrp="1"/>
          </p:cNvSpPr>
          <p:nvPr>
            <p:ph type="title"/>
          </p:nvPr>
        </p:nvSpPr>
        <p:spPr/>
        <p:txBody>
          <a:bodyPr/>
          <a:lstStyle/>
          <a:p>
            <a:r>
              <a:rPr lang="en-US" dirty="0"/>
              <a:t>instruction</a:t>
            </a:r>
            <a:endParaRPr lang="ru-RU" dirty="0"/>
          </a:p>
        </p:txBody>
      </p:sp>
    </p:spTree>
    <p:extLst>
      <p:ext uri="{BB962C8B-B14F-4D97-AF65-F5344CB8AC3E}">
        <p14:creationId xmlns:p14="http://schemas.microsoft.com/office/powerpoint/2010/main" val="17138261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F6822CBB-72F4-4F0F-A6FB-6E0C9EFCD8DD}"/>
              </a:ext>
            </a:extLst>
          </p:cNvPr>
          <p:cNvSpPr>
            <a:spLocks noGrp="1"/>
          </p:cNvSpPr>
          <p:nvPr>
            <p:ph idx="1"/>
          </p:nvPr>
        </p:nvSpPr>
        <p:spPr/>
        <p:txBody>
          <a:bodyPr/>
          <a:lstStyle/>
          <a:p>
            <a:endParaRPr lang="ru-RU" dirty="0"/>
          </a:p>
        </p:txBody>
      </p:sp>
      <p:sp>
        <p:nvSpPr>
          <p:cNvPr id="3" name="Заголовок 2">
            <a:extLst>
              <a:ext uri="{FF2B5EF4-FFF2-40B4-BE49-F238E27FC236}">
                <a16:creationId xmlns:a16="http://schemas.microsoft.com/office/drawing/2014/main" id="{142A9945-4306-4E19-A703-EC55FD41A760}"/>
              </a:ext>
            </a:extLst>
          </p:cNvPr>
          <p:cNvSpPr>
            <a:spLocks noGrp="1"/>
          </p:cNvSpPr>
          <p:nvPr>
            <p:ph type="title"/>
          </p:nvPr>
        </p:nvSpPr>
        <p:spPr/>
        <p:txBody>
          <a:bodyPr/>
          <a:lstStyle/>
          <a:p>
            <a:r>
              <a:rPr lang="en-US" dirty="0"/>
              <a:t>Example</a:t>
            </a:r>
            <a:endParaRPr lang="ru-RU" dirty="0"/>
          </a:p>
        </p:txBody>
      </p:sp>
      <p:pic>
        <p:nvPicPr>
          <p:cNvPr id="4" name="Рисунок 3">
            <a:extLst>
              <a:ext uri="{FF2B5EF4-FFF2-40B4-BE49-F238E27FC236}">
                <a16:creationId xmlns:a16="http://schemas.microsoft.com/office/drawing/2014/main" id="{58257231-2448-4256-B6C3-D1C0376BD400}"/>
              </a:ext>
            </a:extLst>
          </p:cNvPr>
          <p:cNvPicPr>
            <a:picLocks noChangeAspect="1"/>
          </p:cNvPicPr>
          <p:nvPr/>
        </p:nvPicPr>
        <p:blipFill>
          <a:blip r:embed="rId2"/>
          <a:stretch>
            <a:fillRect/>
          </a:stretch>
        </p:blipFill>
        <p:spPr>
          <a:xfrm>
            <a:off x="1296987" y="1700808"/>
            <a:ext cx="6093241" cy="3571900"/>
          </a:xfrm>
          <a:prstGeom prst="rect">
            <a:avLst/>
          </a:prstGeom>
        </p:spPr>
      </p:pic>
    </p:spTree>
    <p:extLst>
      <p:ext uri="{BB962C8B-B14F-4D97-AF65-F5344CB8AC3E}">
        <p14:creationId xmlns:p14="http://schemas.microsoft.com/office/powerpoint/2010/main" val="9505331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2A98499-4EFB-4656-BDC7-17BF6935194A}"/>
              </a:ext>
            </a:extLst>
          </p:cNvPr>
          <p:cNvSpPr>
            <a:spLocks noGrp="1"/>
          </p:cNvSpPr>
          <p:nvPr>
            <p:ph idx="1"/>
          </p:nvPr>
        </p:nvSpPr>
        <p:spPr/>
        <p:txBody>
          <a:bodyPr>
            <a:normAutofit fontScale="85000" lnSpcReduction="20000"/>
          </a:bodyPr>
          <a:lstStyle/>
          <a:p>
            <a:r>
              <a:rPr lang="en-US" dirty="0"/>
              <a:t>The first thing we need to do is to add a line in our Dockerfile that tells Docker what base image we would like to use for our application.</a:t>
            </a:r>
          </a:p>
          <a:p>
            <a:r>
              <a:rPr lang="en-US" dirty="0"/>
              <a:t>The NODE_ENV environment variable specifies the environment in which an application is running (usually, development or production).</a:t>
            </a:r>
          </a:p>
          <a:p>
            <a:r>
              <a:rPr lang="en-US" dirty="0"/>
              <a:t>This instructs Docker to use this path as the default location for all subsequent commands. </a:t>
            </a:r>
          </a:p>
          <a:p>
            <a:r>
              <a:rPr lang="en-US" dirty="0"/>
              <a:t>Put our </a:t>
            </a:r>
            <a:r>
              <a:rPr lang="en-US" dirty="0" err="1"/>
              <a:t>package.json</a:t>
            </a:r>
            <a:r>
              <a:rPr lang="en-US" dirty="0"/>
              <a:t> and package-</a:t>
            </a:r>
            <a:r>
              <a:rPr lang="en-US" dirty="0" err="1"/>
              <a:t>lock.json</a:t>
            </a:r>
            <a:r>
              <a:rPr lang="en-US" dirty="0"/>
              <a:t> files into our images into our working directory /app</a:t>
            </a:r>
          </a:p>
          <a:p>
            <a:r>
              <a:rPr lang="en-US" dirty="0"/>
              <a:t>Node modules will be installed into the </a:t>
            </a:r>
            <a:r>
              <a:rPr lang="en-US" dirty="0" err="1"/>
              <a:t>node_modules</a:t>
            </a:r>
            <a:r>
              <a:rPr lang="en-US" dirty="0"/>
              <a:t> directory inside our image.</a:t>
            </a:r>
          </a:p>
          <a:p>
            <a:r>
              <a:rPr lang="en-US" dirty="0"/>
              <a:t>The COPY command takes all the files located in the current directory and copies them into the image</a:t>
            </a:r>
          </a:p>
          <a:p>
            <a:r>
              <a:rPr lang="en-US" dirty="0"/>
              <a:t>Now, all we have to do is to tell Docker what command we want to run when our image is run inside of a container.</a:t>
            </a:r>
            <a:endParaRPr lang="ru-RU" dirty="0"/>
          </a:p>
        </p:txBody>
      </p:sp>
      <p:sp>
        <p:nvSpPr>
          <p:cNvPr id="3" name="Заголовок 2">
            <a:extLst>
              <a:ext uri="{FF2B5EF4-FFF2-40B4-BE49-F238E27FC236}">
                <a16:creationId xmlns:a16="http://schemas.microsoft.com/office/drawing/2014/main" id="{708CC390-63ED-4E8C-9833-B9BB4B7C0045}"/>
              </a:ext>
            </a:extLst>
          </p:cNvPr>
          <p:cNvSpPr>
            <a:spLocks noGrp="1"/>
          </p:cNvSpPr>
          <p:nvPr>
            <p:ph type="title"/>
          </p:nvPr>
        </p:nvSpPr>
        <p:spPr/>
        <p:txBody>
          <a:bodyPr/>
          <a:lstStyle/>
          <a:p>
            <a:endParaRPr lang="ru-RU" dirty="0"/>
          </a:p>
        </p:txBody>
      </p:sp>
    </p:spTree>
    <p:extLst>
      <p:ext uri="{BB962C8B-B14F-4D97-AF65-F5344CB8AC3E}">
        <p14:creationId xmlns:p14="http://schemas.microsoft.com/office/powerpoint/2010/main" val="14063203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EC3630E3-47E5-4C45-A4BC-FB88A373FC3D}"/>
              </a:ext>
            </a:extLst>
          </p:cNvPr>
          <p:cNvSpPr>
            <a:spLocks noGrp="1"/>
          </p:cNvSpPr>
          <p:nvPr>
            <p:ph idx="1"/>
          </p:nvPr>
        </p:nvSpPr>
        <p:spPr/>
        <p:txBody>
          <a:bodyPr/>
          <a:lstStyle/>
          <a:p>
            <a:r>
              <a:rPr lang="en-US" dirty="0"/>
              <a:t>To run an image inside of a container, we use the docker run command. The docker run command requires one parameter and that is the image name. </a:t>
            </a:r>
            <a:endParaRPr lang="ru-RU" dirty="0"/>
          </a:p>
        </p:txBody>
      </p:sp>
      <p:sp>
        <p:nvSpPr>
          <p:cNvPr id="3" name="Заголовок 2">
            <a:extLst>
              <a:ext uri="{FF2B5EF4-FFF2-40B4-BE49-F238E27FC236}">
                <a16:creationId xmlns:a16="http://schemas.microsoft.com/office/drawing/2014/main" id="{60D8C1D5-DEB6-43EA-9560-360E7B0E5828}"/>
              </a:ext>
            </a:extLst>
          </p:cNvPr>
          <p:cNvSpPr>
            <a:spLocks noGrp="1"/>
          </p:cNvSpPr>
          <p:nvPr>
            <p:ph type="title"/>
          </p:nvPr>
        </p:nvSpPr>
        <p:spPr/>
        <p:txBody>
          <a:bodyPr/>
          <a:lstStyle/>
          <a:p>
            <a:r>
              <a:rPr lang="en-US" dirty="0"/>
              <a:t>docker run node-docker</a:t>
            </a:r>
            <a:endParaRPr lang="ru-RU" dirty="0"/>
          </a:p>
        </p:txBody>
      </p:sp>
    </p:spTree>
    <p:extLst>
      <p:ext uri="{BB962C8B-B14F-4D97-AF65-F5344CB8AC3E}">
        <p14:creationId xmlns:p14="http://schemas.microsoft.com/office/powerpoint/2010/main" val="36323095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ABB92E4-9BD2-461C-AEDE-05C583F09E59}"/>
              </a:ext>
            </a:extLst>
          </p:cNvPr>
          <p:cNvSpPr>
            <a:spLocks noGrp="1"/>
          </p:cNvSpPr>
          <p:nvPr>
            <p:ph idx="1"/>
          </p:nvPr>
        </p:nvSpPr>
        <p:spPr/>
        <p:txBody>
          <a:bodyPr/>
          <a:lstStyle/>
          <a:p>
            <a:r>
              <a:rPr lang="en-US" dirty="0"/>
              <a:t>Docker Networking allows communication between Docker containers. Networked containers can run on the same host or on different hosts.</a:t>
            </a:r>
            <a:endParaRPr lang="ru-RU" dirty="0"/>
          </a:p>
        </p:txBody>
      </p:sp>
      <p:sp>
        <p:nvSpPr>
          <p:cNvPr id="3" name="Заголовок 2">
            <a:extLst>
              <a:ext uri="{FF2B5EF4-FFF2-40B4-BE49-F238E27FC236}">
                <a16:creationId xmlns:a16="http://schemas.microsoft.com/office/drawing/2014/main" id="{39A7449D-D89C-4EFE-B742-64AEE5748FEB}"/>
              </a:ext>
            </a:extLst>
          </p:cNvPr>
          <p:cNvSpPr>
            <a:spLocks noGrp="1"/>
          </p:cNvSpPr>
          <p:nvPr>
            <p:ph type="title"/>
          </p:nvPr>
        </p:nvSpPr>
        <p:spPr/>
        <p:txBody>
          <a:bodyPr/>
          <a:lstStyle/>
          <a:p>
            <a:r>
              <a:rPr lang="en-US" dirty="0"/>
              <a:t>Docker Net</a:t>
            </a:r>
            <a:endParaRPr lang="ru-RU" dirty="0"/>
          </a:p>
        </p:txBody>
      </p:sp>
      <p:pic>
        <p:nvPicPr>
          <p:cNvPr id="6146" name="Picture 2" descr="bridge2">
            <a:extLst>
              <a:ext uri="{FF2B5EF4-FFF2-40B4-BE49-F238E27FC236}">
                <a16:creationId xmlns:a16="http://schemas.microsoft.com/office/drawing/2014/main" id="{784C8A36-DAFB-430C-A0E2-A149049766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7" y="2828994"/>
            <a:ext cx="6056289" cy="3768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1307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5BE81F04-73CD-4FA5-BB10-F8DF235F3E1F}"/>
              </a:ext>
            </a:extLst>
          </p:cNvPr>
          <p:cNvSpPr>
            <a:spLocks noGrp="1"/>
          </p:cNvSpPr>
          <p:nvPr>
            <p:ph idx="1"/>
          </p:nvPr>
        </p:nvSpPr>
        <p:spPr/>
        <p:txBody>
          <a:bodyPr/>
          <a:lstStyle/>
          <a:p>
            <a:r>
              <a:rPr lang="en-US" dirty="0"/>
              <a:t>Docker </a:t>
            </a:r>
            <a:r>
              <a:rPr lang="en-US" b="1" dirty="0"/>
              <a:t>Compose</a:t>
            </a:r>
            <a:r>
              <a:rPr lang="en-US" dirty="0"/>
              <a:t> is a tool which is used to define and running multiple-containers in Docker applications. Docker composes use to create a compose file to configure the application services. After that, a single command, we create and start all the services from our configuration.</a:t>
            </a:r>
            <a:endParaRPr lang="ru-RU" dirty="0"/>
          </a:p>
        </p:txBody>
      </p:sp>
      <p:sp>
        <p:nvSpPr>
          <p:cNvPr id="3" name="Заголовок 2">
            <a:extLst>
              <a:ext uri="{FF2B5EF4-FFF2-40B4-BE49-F238E27FC236}">
                <a16:creationId xmlns:a16="http://schemas.microsoft.com/office/drawing/2014/main" id="{9B8C7944-A52D-4DDC-A7DF-B6B106A50215}"/>
              </a:ext>
            </a:extLst>
          </p:cNvPr>
          <p:cNvSpPr>
            <a:spLocks noGrp="1"/>
          </p:cNvSpPr>
          <p:nvPr>
            <p:ph type="title"/>
          </p:nvPr>
        </p:nvSpPr>
        <p:spPr/>
        <p:txBody>
          <a:bodyPr>
            <a:normAutofit/>
          </a:bodyPr>
          <a:lstStyle/>
          <a:p>
            <a:r>
              <a:rPr lang="en-US" dirty="0"/>
              <a:t>Docker Compose</a:t>
            </a:r>
            <a:endParaRPr lang="ru-RU" dirty="0"/>
          </a:p>
        </p:txBody>
      </p:sp>
    </p:spTree>
    <p:extLst>
      <p:ext uri="{BB962C8B-B14F-4D97-AF65-F5344CB8AC3E}">
        <p14:creationId xmlns:p14="http://schemas.microsoft.com/office/powerpoint/2010/main" val="8487741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1920C367-FFFF-42DC-959D-8DC9C87F318C}"/>
              </a:ext>
            </a:extLst>
          </p:cNvPr>
          <p:cNvSpPr>
            <a:spLocks noGrp="1"/>
          </p:cNvSpPr>
          <p:nvPr>
            <p:ph idx="1"/>
          </p:nvPr>
        </p:nvSpPr>
        <p:spPr/>
        <p:txBody>
          <a:bodyPr/>
          <a:lstStyle/>
          <a:p>
            <a:r>
              <a:rPr lang="en-US" dirty="0"/>
              <a:t>Docker Compose builds a stack of applications to run a complete service. </a:t>
            </a:r>
          </a:p>
          <a:p>
            <a:r>
              <a:rPr lang="en-US" dirty="0"/>
              <a:t>The docker-</a:t>
            </a:r>
            <a:r>
              <a:rPr lang="en-US" dirty="0" err="1"/>
              <a:t>compose.yml</a:t>
            </a:r>
            <a:r>
              <a:rPr lang="en-US" dirty="0"/>
              <a:t> file is broken into sections, each section represents a single container which, when combined with the other containers, create the service. </a:t>
            </a:r>
            <a:endParaRPr lang="ru-RU" dirty="0"/>
          </a:p>
        </p:txBody>
      </p:sp>
      <p:sp>
        <p:nvSpPr>
          <p:cNvPr id="3" name="Заголовок 2">
            <a:extLst>
              <a:ext uri="{FF2B5EF4-FFF2-40B4-BE49-F238E27FC236}">
                <a16:creationId xmlns:a16="http://schemas.microsoft.com/office/drawing/2014/main" id="{F71562CA-5C15-4DDF-A47C-240CC532798F}"/>
              </a:ext>
            </a:extLst>
          </p:cNvPr>
          <p:cNvSpPr>
            <a:spLocks noGrp="1"/>
          </p:cNvSpPr>
          <p:nvPr>
            <p:ph type="title"/>
          </p:nvPr>
        </p:nvSpPr>
        <p:spPr/>
        <p:txBody>
          <a:bodyPr/>
          <a:lstStyle/>
          <a:p>
            <a:endParaRPr lang="ru-RU"/>
          </a:p>
        </p:txBody>
      </p:sp>
    </p:spTree>
    <p:extLst>
      <p:ext uri="{BB962C8B-B14F-4D97-AF65-F5344CB8AC3E}">
        <p14:creationId xmlns:p14="http://schemas.microsoft.com/office/powerpoint/2010/main" val="1252300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9B874496-2374-4D90-899D-DDFB290E937A}"/>
              </a:ext>
            </a:extLst>
          </p:cNvPr>
          <p:cNvSpPr>
            <a:spLocks noGrp="1"/>
          </p:cNvSpPr>
          <p:nvPr>
            <p:ph idx="1"/>
          </p:nvPr>
        </p:nvSpPr>
        <p:spPr/>
        <p:txBody>
          <a:bodyPr/>
          <a:lstStyle/>
          <a:p>
            <a:r>
              <a:rPr lang="en-US" dirty="0"/>
              <a:t>Node.js runs in a single process and the application code runs in a single thread and thereby needs less resources than other platforms. </a:t>
            </a:r>
          </a:p>
          <a:p>
            <a:r>
              <a:rPr lang="en-US" dirty="0"/>
              <a:t>All the user requests to your web application will be handled by a single thread and all the I/O work or long running job is performed asynchronously for a particular request. </a:t>
            </a:r>
          </a:p>
          <a:p>
            <a:r>
              <a:rPr lang="en-US" dirty="0"/>
              <a:t>So, this single thread doesn't have to wait for the request to complete and is free to handle the next request. When asynchronous I/O work completes then it processes the request further and sends the response.</a:t>
            </a:r>
            <a:endParaRPr lang="ru-RU" dirty="0"/>
          </a:p>
        </p:txBody>
      </p:sp>
      <p:sp>
        <p:nvSpPr>
          <p:cNvPr id="3" name="Заголовок 2">
            <a:extLst>
              <a:ext uri="{FF2B5EF4-FFF2-40B4-BE49-F238E27FC236}">
                <a16:creationId xmlns:a16="http://schemas.microsoft.com/office/drawing/2014/main" id="{9F34E6F9-45BA-43E8-8E5A-B2156B41C234}"/>
              </a:ext>
            </a:extLst>
          </p:cNvPr>
          <p:cNvSpPr>
            <a:spLocks noGrp="1"/>
          </p:cNvSpPr>
          <p:nvPr>
            <p:ph type="title"/>
          </p:nvPr>
        </p:nvSpPr>
        <p:spPr/>
        <p:txBody>
          <a:bodyPr/>
          <a:lstStyle/>
          <a:p>
            <a:endParaRPr lang="ru-RU"/>
          </a:p>
        </p:txBody>
      </p:sp>
    </p:spTree>
    <p:extLst>
      <p:ext uri="{BB962C8B-B14F-4D97-AF65-F5344CB8AC3E}">
        <p14:creationId xmlns:p14="http://schemas.microsoft.com/office/powerpoint/2010/main" val="39916653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6D51407B-2698-4C44-8C7F-7747CD007ECC}"/>
              </a:ext>
            </a:extLst>
          </p:cNvPr>
          <p:cNvSpPr>
            <a:spLocks noGrp="1"/>
          </p:cNvSpPr>
          <p:nvPr>
            <p:ph idx="1"/>
          </p:nvPr>
        </p:nvSpPr>
        <p:spPr/>
        <p:txBody>
          <a:bodyPr/>
          <a:lstStyle/>
          <a:p>
            <a:r>
              <a:rPr lang="en-US" dirty="0"/>
              <a:t>Define the app’s environment with a Dockerfile so that it can be reproduced anytime and anywhere.</a:t>
            </a:r>
          </a:p>
          <a:p>
            <a:r>
              <a:rPr lang="en-US" dirty="0"/>
              <a:t>Define the services in docker-compose.yml after that we can be run together in an isolated environment.</a:t>
            </a:r>
          </a:p>
          <a:p>
            <a:r>
              <a:rPr lang="en-US" dirty="0"/>
              <a:t>After that, using docker-compose up and Compose will start and run the app.</a:t>
            </a:r>
          </a:p>
          <a:p>
            <a:endParaRPr lang="ru-RU" dirty="0"/>
          </a:p>
        </p:txBody>
      </p:sp>
      <p:sp>
        <p:nvSpPr>
          <p:cNvPr id="3" name="Заголовок 2">
            <a:extLst>
              <a:ext uri="{FF2B5EF4-FFF2-40B4-BE49-F238E27FC236}">
                <a16:creationId xmlns:a16="http://schemas.microsoft.com/office/drawing/2014/main" id="{9E08E372-15FF-4827-B577-A48216060938}"/>
              </a:ext>
            </a:extLst>
          </p:cNvPr>
          <p:cNvSpPr>
            <a:spLocks noGrp="1"/>
          </p:cNvSpPr>
          <p:nvPr>
            <p:ph type="title"/>
          </p:nvPr>
        </p:nvSpPr>
        <p:spPr/>
        <p:txBody>
          <a:bodyPr>
            <a:normAutofit/>
          </a:bodyPr>
          <a:lstStyle/>
          <a:p>
            <a:r>
              <a:rPr lang="en-US" b="0" dirty="0"/>
              <a:t>Docker Compose process.</a:t>
            </a:r>
            <a:endParaRPr lang="ru-RU" dirty="0"/>
          </a:p>
        </p:txBody>
      </p:sp>
    </p:spTree>
    <p:extLst>
      <p:ext uri="{BB962C8B-B14F-4D97-AF65-F5344CB8AC3E}">
        <p14:creationId xmlns:p14="http://schemas.microsoft.com/office/powerpoint/2010/main" val="24929882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E2EE2355-B1B5-410D-AED5-43D02AE1463B}"/>
              </a:ext>
            </a:extLst>
          </p:cNvPr>
          <p:cNvSpPr>
            <a:spLocks noGrp="1"/>
          </p:cNvSpPr>
          <p:nvPr>
            <p:ph idx="1"/>
          </p:nvPr>
        </p:nvSpPr>
        <p:spPr/>
        <p:txBody>
          <a:bodyPr/>
          <a:lstStyle/>
          <a:p>
            <a:r>
              <a:rPr lang="en-US" dirty="0"/>
              <a:t>This Compose file is super convenient as we do not have to type all the parameters to pass to the docker run command. We can declaratively do that in the Compose file.</a:t>
            </a:r>
            <a:endParaRPr lang="ru-RU" dirty="0"/>
          </a:p>
        </p:txBody>
      </p:sp>
      <p:sp>
        <p:nvSpPr>
          <p:cNvPr id="3" name="Заголовок 2">
            <a:extLst>
              <a:ext uri="{FF2B5EF4-FFF2-40B4-BE49-F238E27FC236}">
                <a16:creationId xmlns:a16="http://schemas.microsoft.com/office/drawing/2014/main" id="{532F5C13-F792-4733-9CD1-1A0253F303D6}"/>
              </a:ext>
            </a:extLst>
          </p:cNvPr>
          <p:cNvSpPr>
            <a:spLocks noGrp="1"/>
          </p:cNvSpPr>
          <p:nvPr>
            <p:ph type="title"/>
          </p:nvPr>
        </p:nvSpPr>
        <p:spPr/>
        <p:txBody>
          <a:bodyPr/>
          <a:lstStyle/>
          <a:p>
            <a:endParaRPr lang="ru-RU"/>
          </a:p>
        </p:txBody>
      </p:sp>
    </p:spTree>
    <p:extLst>
      <p:ext uri="{BB962C8B-B14F-4D97-AF65-F5344CB8AC3E}">
        <p14:creationId xmlns:p14="http://schemas.microsoft.com/office/powerpoint/2010/main" val="14208078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5A0367BB-05D8-4C0E-AAE3-F686762E0C88}"/>
              </a:ext>
            </a:extLst>
          </p:cNvPr>
          <p:cNvSpPr>
            <a:spLocks noGrp="1"/>
          </p:cNvSpPr>
          <p:nvPr>
            <p:ph type="title"/>
          </p:nvPr>
        </p:nvSpPr>
        <p:spPr/>
        <p:txBody>
          <a:bodyPr/>
          <a:lstStyle/>
          <a:p>
            <a:endParaRPr lang="ru-RU"/>
          </a:p>
        </p:txBody>
      </p:sp>
      <p:pic>
        <p:nvPicPr>
          <p:cNvPr id="4" name="Рисунок 3">
            <a:extLst>
              <a:ext uri="{FF2B5EF4-FFF2-40B4-BE49-F238E27FC236}">
                <a16:creationId xmlns:a16="http://schemas.microsoft.com/office/drawing/2014/main" id="{602B9973-8926-4D9F-AB36-ECF05F98FE06}"/>
              </a:ext>
            </a:extLst>
          </p:cNvPr>
          <p:cNvPicPr>
            <a:picLocks noChangeAspect="1"/>
          </p:cNvPicPr>
          <p:nvPr/>
        </p:nvPicPr>
        <p:blipFill>
          <a:blip r:embed="rId2"/>
          <a:stretch>
            <a:fillRect/>
          </a:stretch>
        </p:blipFill>
        <p:spPr>
          <a:xfrm>
            <a:off x="1187624" y="1700808"/>
            <a:ext cx="4767808" cy="4571763"/>
          </a:xfrm>
          <a:prstGeom prst="rect">
            <a:avLst/>
          </a:prstGeom>
        </p:spPr>
      </p:pic>
    </p:spTree>
    <p:extLst>
      <p:ext uri="{BB962C8B-B14F-4D97-AF65-F5344CB8AC3E}">
        <p14:creationId xmlns:p14="http://schemas.microsoft.com/office/powerpoint/2010/main" val="24353053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692EF6A8-3B97-4AF0-B07D-18D70EEAD3F0}"/>
              </a:ext>
            </a:extLst>
          </p:cNvPr>
          <p:cNvSpPr>
            <a:spLocks noGrp="1"/>
          </p:cNvSpPr>
          <p:nvPr>
            <p:ph idx="1"/>
          </p:nvPr>
        </p:nvSpPr>
        <p:spPr>
          <a:xfrm>
            <a:off x="1285852" y="1643050"/>
            <a:ext cx="7572428" cy="4882294"/>
          </a:xfrm>
        </p:spPr>
        <p:txBody>
          <a:bodyPr>
            <a:normAutofit fontScale="92500" lnSpcReduction="20000"/>
          </a:bodyPr>
          <a:lstStyle/>
          <a:p>
            <a:r>
              <a:rPr lang="en-US" dirty="0"/>
              <a:t>We have three services: client, </a:t>
            </a:r>
            <a:r>
              <a:rPr lang="en-US" dirty="0" err="1"/>
              <a:t>api</a:t>
            </a:r>
            <a:r>
              <a:rPr lang="en-US" dirty="0"/>
              <a:t> and db. </a:t>
            </a:r>
          </a:p>
          <a:p>
            <a:r>
              <a:rPr lang="en-US" dirty="0"/>
              <a:t>There is no dedicated </a:t>
            </a:r>
            <a:r>
              <a:rPr lang="en-US" dirty="0" err="1"/>
              <a:t>Dockerfile</a:t>
            </a:r>
            <a:r>
              <a:rPr lang="en-US" dirty="0"/>
              <a:t> for MongoDB - Docker will download the corresponding image from its hub and create a container from it.</a:t>
            </a:r>
          </a:p>
          <a:p>
            <a:r>
              <a:rPr lang="en-US" dirty="0"/>
              <a:t>This means that our database will be empty, but for a start, we are fine with that.</a:t>
            </a:r>
          </a:p>
          <a:p>
            <a:r>
              <a:rPr lang="en-US" dirty="0"/>
              <a:t>The </a:t>
            </a:r>
            <a:r>
              <a:rPr lang="en-US" b="1" dirty="0" err="1"/>
              <a:t>api</a:t>
            </a:r>
            <a:r>
              <a:rPr lang="en-US" dirty="0"/>
              <a:t> and </a:t>
            </a:r>
            <a:r>
              <a:rPr lang="en-US" b="1" dirty="0"/>
              <a:t>client</a:t>
            </a:r>
            <a:r>
              <a:rPr lang="en-US" dirty="0"/>
              <a:t> sections contain the </a:t>
            </a:r>
            <a:r>
              <a:rPr lang="en-US" b="1" dirty="0"/>
              <a:t>build</a:t>
            </a:r>
            <a:r>
              <a:rPr lang="en-US" dirty="0"/>
              <a:t> key, the value of which contains the path to the </a:t>
            </a:r>
            <a:r>
              <a:rPr lang="en-US" b="1" dirty="0" err="1"/>
              <a:t>Dockerfiles</a:t>
            </a:r>
            <a:r>
              <a:rPr lang="en-US" dirty="0"/>
              <a:t> of the corresponding services (to the root </a:t>
            </a:r>
            <a:r>
              <a:rPr lang="en-US" dirty="0" err="1"/>
              <a:t>api</a:t>
            </a:r>
            <a:r>
              <a:rPr lang="en-US" dirty="0"/>
              <a:t> and client directories). </a:t>
            </a:r>
          </a:p>
          <a:p>
            <a:r>
              <a:rPr lang="en-US" dirty="0"/>
              <a:t>The container </a:t>
            </a:r>
            <a:r>
              <a:rPr lang="en-US" b="1" dirty="0"/>
              <a:t>ports</a:t>
            </a:r>
            <a:r>
              <a:rPr lang="en-US" dirty="0"/>
              <a:t> assigned in the </a:t>
            </a:r>
            <a:r>
              <a:rPr lang="en-US" dirty="0" err="1"/>
              <a:t>Dockerfiles</a:t>
            </a:r>
            <a:r>
              <a:rPr lang="en-US" dirty="0"/>
              <a:t> will be exposed on the network hosted by Docker Compose. This will allow applications to interact. </a:t>
            </a:r>
          </a:p>
          <a:p>
            <a:r>
              <a:rPr lang="en-US" dirty="0"/>
              <a:t>When configuring the </a:t>
            </a:r>
            <a:r>
              <a:rPr lang="en-US" dirty="0" err="1"/>
              <a:t>api</a:t>
            </a:r>
            <a:r>
              <a:rPr lang="en-US" dirty="0"/>
              <a:t> service, the </a:t>
            </a:r>
            <a:r>
              <a:rPr lang="en-US" b="1" dirty="0" err="1"/>
              <a:t>depends_on</a:t>
            </a:r>
            <a:r>
              <a:rPr lang="en-US" dirty="0"/>
              <a:t> key is also used. It tells Docker to wait until the </a:t>
            </a:r>
            <a:r>
              <a:rPr lang="en-US" dirty="0" err="1"/>
              <a:t>db</a:t>
            </a:r>
            <a:r>
              <a:rPr lang="en-US" dirty="0"/>
              <a:t> container is fully started before starting this service. </a:t>
            </a:r>
            <a:endParaRPr lang="ru-RU" dirty="0"/>
          </a:p>
        </p:txBody>
      </p:sp>
      <p:sp>
        <p:nvSpPr>
          <p:cNvPr id="3" name="Заголовок 2">
            <a:extLst>
              <a:ext uri="{FF2B5EF4-FFF2-40B4-BE49-F238E27FC236}">
                <a16:creationId xmlns:a16="http://schemas.microsoft.com/office/drawing/2014/main" id="{4A5504B1-A37C-413A-A4B4-C31894306841}"/>
              </a:ext>
            </a:extLst>
          </p:cNvPr>
          <p:cNvSpPr>
            <a:spLocks noGrp="1"/>
          </p:cNvSpPr>
          <p:nvPr>
            <p:ph type="title"/>
          </p:nvPr>
        </p:nvSpPr>
        <p:spPr/>
        <p:txBody>
          <a:bodyPr/>
          <a:lstStyle/>
          <a:p>
            <a:endParaRPr lang="ru-RU"/>
          </a:p>
        </p:txBody>
      </p:sp>
    </p:spTree>
    <p:extLst>
      <p:ext uri="{BB962C8B-B14F-4D97-AF65-F5344CB8AC3E}">
        <p14:creationId xmlns:p14="http://schemas.microsoft.com/office/powerpoint/2010/main" val="25222714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5E365DAD-3B5A-4086-90B7-E8848B7F2D2A}"/>
              </a:ext>
            </a:extLst>
          </p:cNvPr>
          <p:cNvSpPr>
            <a:spLocks noGrp="1"/>
          </p:cNvSpPr>
          <p:nvPr>
            <p:ph idx="1"/>
          </p:nvPr>
        </p:nvSpPr>
        <p:spPr/>
        <p:txBody>
          <a:bodyPr/>
          <a:lstStyle/>
          <a:p>
            <a:r>
              <a:rPr lang="en-US" dirty="0">
                <a:hlinkClick r:id="rId2"/>
              </a:rPr>
              <a:t>https://docs.docker.com/compose/compose-file/</a:t>
            </a:r>
            <a:endParaRPr lang="en-US" dirty="0"/>
          </a:p>
          <a:p>
            <a:endParaRPr lang="en-US" dirty="0"/>
          </a:p>
          <a:p>
            <a:endParaRPr lang="en-US" dirty="0"/>
          </a:p>
          <a:p>
            <a:r>
              <a:rPr lang="en-US" dirty="0"/>
              <a:t>Complete example express, react</a:t>
            </a:r>
          </a:p>
          <a:p>
            <a:endParaRPr lang="en-US" dirty="0"/>
          </a:p>
          <a:p>
            <a:r>
              <a:rPr lang="en-US" dirty="0">
                <a:hlinkClick r:id="rId3"/>
              </a:rPr>
              <a:t>https://medium.com/better-programming/dockerizing-react-app-and-express-api-with-mongodb-f3a06bebf570</a:t>
            </a:r>
            <a:endParaRPr lang="en-US" dirty="0"/>
          </a:p>
          <a:p>
            <a:endParaRPr lang="ru-RU" dirty="0"/>
          </a:p>
        </p:txBody>
      </p:sp>
      <p:sp>
        <p:nvSpPr>
          <p:cNvPr id="3" name="Заголовок 2">
            <a:extLst>
              <a:ext uri="{FF2B5EF4-FFF2-40B4-BE49-F238E27FC236}">
                <a16:creationId xmlns:a16="http://schemas.microsoft.com/office/drawing/2014/main" id="{55E6FB99-03FB-42EC-AC6A-8B5B79B3EE6B}"/>
              </a:ext>
            </a:extLst>
          </p:cNvPr>
          <p:cNvSpPr>
            <a:spLocks noGrp="1"/>
          </p:cNvSpPr>
          <p:nvPr>
            <p:ph type="title"/>
          </p:nvPr>
        </p:nvSpPr>
        <p:spPr/>
        <p:txBody>
          <a:bodyPr/>
          <a:lstStyle/>
          <a:p>
            <a:endParaRPr lang="ru-RU"/>
          </a:p>
        </p:txBody>
      </p:sp>
    </p:spTree>
    <p:extLst>
      <p:ext uri="{BB962C8B-B14F-4D97-AF65-F5344CB8AC3E}">
        <p14:creationId xmlns:p14="http://schemas.microsoft.com/office/powerpoint/2010/main" val="31634663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893BB487-42F6-4A30-87AF-DACB02B5AB31}"/>
              </a:ext>
            </a:extLst>
          </p:cNvPr>
          <p:cNvSpPr>
            <a:spLocks noGrp="1"/>
          </p:cNvSpPr>
          <p:nvPr>
            <p:ph idx="1"/>
          </p:nvPr>
        </p:nvSpPr>
        <p:spPr/>
        <p:txBody>
          <a:bodyPr/>
          <a:lstStyle/>
          <a:p>
            <a:r>
              <a:rPr lang="en-US" dirty="0"/>
              <a:t>Current versions of Docker include </a:t>
            </a:r>
            <a:r>
              <a:rPr lang="en-US" i="1" dirty="0"/>
              <a:t>swarm mode</a:t>
            </a:r>
            <a:r>
              <a:rPr lang="en-US" dirty="0"/>
              <a:t> for natively managing a cluster of Docker Engines called a </a:t>
            </a:r>
            <a:r>
              <a:rPr lang="en-US" i="1" dirty="0"/>
              <a:t>swarm</a:t>
            </a:r>
            <a:r>
              <a:rPr lang="en-US" dirty="0"/>
              <a:t>. Use the Docker CLI to create a swarm, deploy application services to a swarm, and manage swarm behave</a:t>
            </a:r>
          </a:p>
          <a:p>
            <a:r>
              <a:rPr lang="en-US" dirty="0"/>
              <a:t>The cluster management and orchestration features embedded in the Docker Engine are built using swarmkit. Swarmkit is a separate project which implements Docker’s orchestration layer and is used directly within Docker. or.</a:t>
            </a:r>
            <a:endParaRPr lang="ru-RU" dirty="0"/>
          </a:p>
        </p:txBody>
      </p:sp>
      <p:sp>
        <p:nvSpPr>
          <p:cNvPr id="3" name="Заголовок 2">
            <a:extLst>
              <a:ext uri="{FF2B5EF4-FFF2-40B4-BE49-F238E27FC236}">
                <a16:creationId xmlns:a16="http://schemas.microsoft.com/office/drawing/2014/main" id="{1ED1AEDF-B444-4265-B555-44297879419A}"/>
              </a:ext>
            </a:extLst>
          </p:cNvPr>
          <p:cNvSpPr>
            <a:spLocks noGrp="1"/>
          </p:cNvSpPr>
          <p:nvPr>
            <p:ph type="title"/>
          </p:nvPr>
        </p:nvSpPr>
        <p:spPr/>
        <p:txBody>
          <a:bodyPr/>
          <a:lstStyle/>
          <a:p>
            <a:r>
              <a:rPr lang="en-US" dirty="0"/>
              <a:t>Swarm</a:t>
            </a:r>
            <a:endParaRPr lang="ru-RU" dirty="0"/>
          </a:p>
        </p:txBody>
      </p:sp>
    </p:spTree>
    <p:extLst>
      <p:ext uri="{BB962C8B-B14F-4D97-AF65-F5344CB8AC3E}">
        <p14:creationId xmlns:p14="http://schemas.microsoft.com/office/powerpoint/2010/main" val="21423235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B41102F3-F99C-45DE-AE9B-469B6BC99F7D}"/>
              </a:ext>
            </a:extLst>
          </p:cNvPr>
          <p:cNvSpPr>
            <a:spLocks noGrp="1"/>
          </p:cNvSpPr>
          <p:nvPr>
            <p:ph idx="1"/>
          </p:nvPr>
        </p:nvSpPr>
        <p:spPr/>
        <p:txBody>
          <a:bodyPr>
            <a:normAutofit fontScale="85000" lnSpcReduction="20000"/>
          </a:bodyPr>
          <a:lstStyle/>
          <a:p>
            <a:pPr marL="457200" indent="-457200">
              <a:buFont typeface="+mj-lt"/>
              <a:buAutoNum type="arabicPeriod"/>
            </a:pPr>
            <a:r>
              <a:rPr lang="en-US" dirty="0"/>
              <a:t>Docker allows us to faster assemble applications from components and eliminates the errors which can come when we shipping the code. For example, we can have two Docker containers running two different versions of the same app on the same system.</a:t>
            </a:r>
          </a:p>
          <a:p>
            <a:pPr marL="457200" indent="-457200">
              <a:buFont typeface="+mj-lt"/>
              <a:buAutoNum type="arabicPeriod"/>
            </a:pPr>
            <a:r>
              <a:rPr lang="en-US" dirty="0"/>
              <a:t>Docker helps us to test the code before we deploy it to production as soon as possible.</a:t>
            </a:r>
          </a:p>
          <a:p>
            <a:pPr marL="457200" indent="-457200">
              <a:buFont typeface="+mj-lt"/>
              <a:buAutoNum type="arabicPeriod"/>
            </a:pPr>
            <a:r>
              <a:rPr lang="en-US" dirty="0"/>
              <a:t>Docker is simple to use. We can get started with Docker on a minimal Linux, Mac, or Windows system running with compatible Linux kernel directly or in a Virtual Machine with a Docker binary.</a:t>
            </a:r>
          </a:p>
          <a:p>
            <a:pPr marL="457200" indent="-457200">
              <a:buFont typeface="+mj-lt"/>
              <a:buAutoNum type="arabicPeriod"/>
            </a:pPr>
            <a:r>
              <a:rPr lang="en-US" dirty="0"/>
              <a:t>We can “dockerize” our application in fewer hours. Mostly Docker containers can be launch with in a minute.</a:t>
            </a:r>
          </a:p>
          <a:p>
            <a:pPr marL="457200" indent="-457200">
              <a:buFont typeface="+mj-lt"/>
              <a:buAutoNum type="arabicPeriod"/>
            </a:pPr>
            <a:r>
              <a:rPr lang="en-US" dirty="0"/>
              <a:t>Docker containers run everywhere. We can deploy containers on desktops, physical servers, virtual machines, into data centers, and up to public and private clouds. And, we can run exactly the same containers everywhere.</a:t>
            </a:r>
          </a:p>
          <a:p>
            <a:endParaRPr lang="ru-RU" dirty="0"/>
          </a:p>
        </p:txBody>
      </p:sp>
      <p:sp>
        <p:nvSpPr>
          <p:cNvPr id="3" name="Заголовок 2">
            <a:extLst>
              <a:ext uri="{FF2B5EF4-FFF2-40B4-BE49-F238E27FC236}">
                <a16:creationId xmlns:a16="http://schemas.microsoft.com/office/drawing/2014/main" id="{7F022F0B-9F2A-4A9B-8054-22F86CFB66C2}"/>
              </a:ext>
            </a:extLst>
          </p:cNvPr>
          <p:cNvSpPr>
            <a:spLocks noGrp="1"/>
          </p:cNvSpPr>
          <p:nvPr>
            <p:ph type="title"/>
          </p:nvPr>
        </p:nvSpPr>
        <p:spPr/>
        <p:txBody>
          <a:bodyPr>
            <a:normAutofit/>
          </a:bodyPr>
          <a:lstStyle/>
          <a:p>
            <a:r>
              <a:rPr lang="en-US" dirty="0"/>
              <a:t>Key Feature Of Docker</a:t>
            </a:r>
            <a:endParaRPr lang="ru-RU" dirty="0"/>
          </a:p>
        </p:txBody>
      </p:sp>
    </p:spTree>
    <p:extLst>
      <p:ext uri="{BB962C8B-B14F-4D97-AF65-F5344CB8AC3E}">
        <p14:creationId xmlns:p14="http://schemas.microsoft.com/office/powerpoint/2010/main" val="21597650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B7510674-9AB0-49CD-81C9-48B3AEE247B6}"/>
              </a:ext>
            </a:extLst>
          </p:cNvPr>
          <p:cNvSpPr>
            <a:spLocks noGrp="1"/>
          </p:cNvSpPr>
          <p:nvPr>
            <p:ph idx="1"/>
          </p:nvPr>
        </p:nvSpPr>
        <p:spPr/>
        <p:txBody>
          <a:bodyPr>
            <a:normAutofit lnSpcReduction="10000"/>
          </a:bodyPr>
          <a:lstStyle/>
          <a:p>
            <a:r>
              <a:rPr lang="en-US" dirty="0">
                <a:hlinkClick r:id="rId2"/>
              </a:rPr>
              <a:t>https://docs.docker.com/get-started/overview/</a:t>
            </a:r>
            <a:endParaRPr lang="en-US" dirty="0"/>
          </a:p>
          <a:p>
            <a:endParaRPr lang="en-US" dirty="0"/>
          </a:p>
          <a:p>
            <a:r>
              <a:rPr lang="en-US" dirty="0"/>
              <a:t>Example using </a:t>
            </a:r>
            <a:r>
              <a:rPr lang="en-US" dirty="0" err="1"/>
              <a:t>docer</a:t>
            </a:r>
            <a:r>
              <a:rPr lang="en-US" dirty="0"/>
              <a:t> composer for node.js</a:t>
            </a:r>
          </a:p>
          <a:p>
            <a:r>
              <a:rPr lang="en-US" dirty="0">
                <a:hlinkClick r:id="rId3"/>
              </a:rPr>
              <a:t>https://fireship.io/lessons/docker-basics-tutorial-nodejs/</a:t>
            </a:r>
            <a:endParaRPr lang="en-US" dirty="0"/>
          </a:p>
          <a:p>
            <a:r>
              <a:rPr lang="en-US" dirty="0">
                <a:hlinkClick r:id="rId4"/>
              </a:rPr>
              <a:t>https://docs.docker.com/get-started/nodejs/build-images/</a:t>
            </a:r>
            <a:endParaRPr lang="en-US" dirty="0"/>
          </a:p>
          <a:p>
            <a:r>
              <a:rPr lang="en-US" dirty="0"/>
              <a:t>Complete Node.js</a:t>
            </a:r>
          </a:p>
          <a:p>
            <a:r>
              <a:rPr lang="en-US" dirty="0">
                <a:hlinkClick r:id="rId5"/>
              </a:rPr>
              <a:t>https://github.com/docker/labs/tree/master/developer-tools/nodejs/porting/</a:t>
            </a:r>
            <a:endParaRPr lang="en-US" dirty="0"/>
          </a:p>
          <a:p>
            <a:endParaRPr lang="en-US" dirty="0"/>
          </a:p>
          <a:p>
            <a:r>
              <a:rPr lang="en-US" dirty="0"/>
              <a:t>https://habr.com/ru/company/ruvds/blog/439980/</a:t>
            </a:r>
          </a:p>
          <a:p>
            <a:endParaRPr lang="en-US" dirty="0"/>
          </a:p>
          <a:p>
            <a:endParaRPr lang="en-US" dirty="0"/>
          </a:p>
          <a:p>
            <a:endParaRPr lang="ru-RU" dirty="0"/>
          </a:p>
        </p:txBody>
      </p:sp>
    </p:spTree>
    <p:extLst>
      <p:ext uri="{BB962C8B-B14F-4D97-AF65-F5344CB8AC3E}">
        <p14:creationId xmlns:p14="http://schemas.microsoft.com/office/powerpoint/2010/main" val="77624436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10EF0763-E801-4371-A4BA-B583144D5F7B}"/>
              </a:ext>
            </a:extLst>
          </p:cNvPr>
          <p:cNvSpPr>
            <a:spLocks noGrp="1"/>
          </p:cNvSpPr>
          <p:nvPr>
            <p:ph type="title"/>
          </p:nvPr>
        </p:nvSpPr>
        <p:spPr/>
        <p:txBody>
          <a:bodyPr/>
          <a:lstStyle/>
          <a:p>
            <a:r>
              <a:rPr lang="en-US" dirty="0" err="1"/>
              <a:t>JHipster</a:t>
            </a:r>
            <a:endParaRPr lang="ru-RU" dirty="0"/>
          </a:p>
        </p:txBody>
      </p:sp>
      <p:sp>
        <p:nvSpPr>
          <p:cNvPr id="6" name="Текст 5">
            <a:extLst>
              <a:ext uri="{FF2B5EF4-FFF2-40B4-BE49-F238E27FC236}">
                <a16:creationId xmlns:a16="http://schemas.microsoft.com/office/drawing/2014/main" id="{66242069-9432-4922-8954-28E8E52D3CF0}"/>
              </a:ext>
            </a:extLst>
          </p:cNvPr>
          <p:cNvSpPr>
            <a:spLocks noGrp="1"/>
          </p:cNvSpPr>
          <p:nvPr>
            <p:ph type="body" idx="1"/>
          </p:nvPr>
        </p:nvSpPr>
        <p:spPr/>
        <p:txBody>
          <a:bodyPr/>
          <a:lstStyle/>
          <a:p>
            <a:endParaRPr lang="ru-RU" dirty="0"/>
          </a:p>
        </p:txBody>
      </p:sp>
      <p:pic>
        <p:nvPicPr>
          <p:cNvPr id="4" name="Рисунок 3">
            <a:extLst>
              <a:ext uri="{FF2B5EF4-FFF2-40B4-BE49-F238E27FC236}">
                <a16:creationId xmlns:a16="http://schemas.microsoft.com/office/drawing/2014/main" id="{B84081FC-A5F1-46A6-B26E-702C28BCF1E1}"/>
              </a:ext>
            </a:extLst>
          </p:cNvPr>
          <p:cNvPicPr>
            <a:picLocks noChangeAspect="1"/>
          </p:cNvPicPr>
          <p:nvPr/>
        </p:nvPicPr>
        <p:blipFill>
          <a:blip r:embed="rId2"/>
          <a:stretch>
            <a:fillRect/>
          </a:stretch>
        </p:blipFill>
        <p:spPr>
          <a:xfrm>
            <a:off x="3635896" y="2248049"/>
            <a:ext cx="3440038" cy="2839888"/>
          </a:xfrm>
          <a:prstGeom prst="rect">
            <a:avLst/>
          </a:prstGeom>
        </p:spPr>
      </p:pic>
    </p:spTree>
    <p:extLst>
      <p:ext uri="{BB962C8B-B14F-4D97-AF65-F5344CB8AC3E}">
        <p14:creationId xmlns:p14="http://schemas.microsoft.com/office/powerpoint/2010/main" val="42026014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01AB1508-5A55-4C24-BC6F-4A4821579E10}"/>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56108A6F-115F-4D7C-95A4-739F26ADD405}"/>
              </a:ext>
            </a:extLst>
          </p:cNvPr>
          <p:cNvSpPr>
            <a:spLocks noGrp="1"/>
          </p:cNvSpPr>
          <p:nvPr>
            <p:ph idx="1"/>
          </p:nvPr>
        </p:nvSpPr>
        <p:spPr/>
        <p:txBody>
          <a:bodyPr>
            <a:normAutofit/>
          </a:bodyPr>
          <a:lstStyle/>
          <a:p>
            <a:pPr marL="0" indent="0">
              <a:lnSpc>
                <a:spcPct val="120000"/>
              </a:lnSpc>
              <a:buNone/>
            </a:pPr>
            <a:r>
              <a:rPr lang="en-US" sz="3200" dirty="0" err="1">
                <a:solidFill>
                  <a:schemeClr val="accent1">
                    <a:lumMod val="50000"/>
                  </a:schemeClr>
                </a:solidFill>
                <a:latin typeface="Chaparral Pro" panose="02060503040505020203" pitchFamily="18" charset="0"/>
              </a:rPr>
              <a:t>JHipster</a:t>
            </a:r>
            <a:r>
              <a:rPr lang="en-US" sz="3200" dirty="0">
                <a:solidFill>
                  <a:schemeClr val="accent1">
                    <a:lumMod val="50000"/>
                  </a:schemeClr>
                </a:solidFill>
                <a:latin typeface="Chaparral Pro" panose="02060503040505020203" pitchFamily="18" charset="0"/>
              </a:rPr>
              <a:t> is a development platform to quickly generate, develop, and deploy modern web applications and microservice </a:t>
            </a:r>
            <a:r>
              <a:rPr lang="en-US" sz="3200">
                <a:solidFill>
                  <a:schemeClr val="accent1">
                    <a:lumMod val="50000"/>
                  </a:schemeClr>
                </a:solidFill>
                <a:latin typeface="Chaparral Pro" panose="02060503040505020203" pitchFamily="18" charset="0"/>
              </a:rPr>
              <a:t>architectures.</a:t>
            </a:r>
            <a:endParaRPr lang="en-US" sz="3200" dirty="0">
              <a:solidFill>
                <a:schemeClr val="accent1">
                  <a:lumMod val="50000"/>
                </a:schemeClr>
              </a:solidFill>
              <a:latin typeface="Chaparral Pro" panose="02060503040505020203" pitchFamily="18" charset="0"/>
            </a:endParaRPr>
          </a:p>
        </p:txBody>
      </p:sp>
    </p:spTree>
    <p:extLst>
      <p:ext uri="{BB962C8B-B14F-4D97-AF65-F5344CB8AC3E}">
        <p14:creationId xmlns:p14="http://schemas.microsoft.com/office/powerpoint/2010/main" val="3202423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659FD7A2-6921-4D6F-86DD-DA3D0AFCD7A6}"/>
              </a:ext>
            </a:extLst>
          </p:cNvPr>
          <p:cNvSpPr>
            <a:spLocks noGrp="1"/>
          </p:cNvSpPr>
          <p:nvPr>
            <p:ph idx="1"/>
          </p:nvPr>
        </p:nvSpPr>
        <p:spPr/>
        <p:txBody>
          <a:bodyPr/>
          <a:lstStyle/>
          <a:p>
            <a:r>
              <a:rPr lang="en-US" dirty="0"/>
              <a:t>An event loop is constantly watching for the events to be raised for an asynchronous job and executing callback function when the job completes. </a:t>
            </a:r>
          </a:p>
          <a:p>
            <a:r>
              <a:rPr lang="en-US" dirty="0"/>
              <a:t>Internally, Node.js uses </a:t>
            </a:r>
            <a:r>
              <a:rPr lang="en-US" b="1" dirty="0" err="1"/>
              <a:t>libev</a:t>
            </a:r>
            <a:r>
              <a:rPr lang="en-US" dirty="0"/>
              <a:t> for the event loop which in turn uses internal C++ thread pool to provide asynchronous I/O.</a:t>
            </a:r>
            <a:endParaRPr lang="ru-RU" dirty="0"/>
          </a:p>
        </p:txBody>
      </p:sp>
      <p:sp>
        <p:nvSpPr>
          <p:cNvPr id="3" name="Заголовок 2">
            <a:extLst>
              <a:ext uri="{FF2B5EF4-FFF2-40B4-BE49-F238E27FC236}">
                <a16:creationId xmlns:a16="http://schemas.microsoft.com/office/drawing/2014/main" id="{DFEA143A-CC36-4B8E-9996-CD1AFA81CE1D}"/>
              </a:ext>
            </a:extLst>
          </p:cNvPr>
          <p:cNvSpPr>
            <a:spLocks noGrp="1"/>
          </p:cNvSpPr>
          <p:nvPr>
            <p:ph type="title"/>
          </p:nvPr>
        </p:nvSpPr>
        <p:spPr/>
        <p:txBody>
          <a:bodyPr/>
          <a:lstStyle/>
          <a:p>
            <a:endParaRPr lang="ru-RU"/>
          </a:p>
        </p:txBody>
      </p:sp>
    </p:spTree>
    <p:extLst>
      <p:ext uri="{BB962C8B-B14F-4D97-AF65-F5344CB8AC3E}">
        <p14:creationId xmlns:p14="http://schemas.microsoft.com/office/powerpoint/2010/main" val="376157540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D1AA9D-F0B7-4977-B9B1-ECB6070809F7}"/>
              </a:ext>
            </a:extLst>
          </p:cNvPr>
          <p:cNvSpPr>
            <a:spLocks noGrp="1"/>
          </p:cNvSpPr>
          <p:nvPr>
            <p:ph type="title"/>
          </p:nvPr>
        </p:nvSpPr>
        <p:spPr>
          <a:xfrm>
            <a:off x="457200" y="274638"/>
            <a:ext cx="8229600" cy="1143000"/>
          </a:xfrm>
        </p:spPr>
        <p:txBody>
          <a:bodyPr/>
          <a:lstStyle/>
          <a:p>
            <a:endParaRPr lang="ru-RU"/>
          </a:p>
        </p:txBody>
      </p:sp>
      <p:pic>
        <p:nvPicPr>
          <p:cNvPr id="9218" name="Picture 2" descr="3-20219-7811ee.png">
            <a:extLst>
              <a:ext uri="{FF2B5EF4-FFF2-40B4-BE49-F238E27FC236}">
                <a16:creationId xmlns:a16="http://schemas.microsoft.com/office/drawing/2014/main" id="{1FB07939-967D-4EA3-A732-9FC6DEF0F9D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7984" y="1553497"/>
            <a:ext cx="3672408" cy="238770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4-20219-65919e.png">
            <a:extLst>
              <a:ext uri="{FF2B5EF4-FFF2-40B4-BE49-F238E27FC236}">
                <a16:creationId xmlns:a16="http://schemas.microsoft.com/office/drawing/2014/main" id="{10C70435-5FC0-453E-AF42-AFFCE72E3A5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817506"/>
            <a:ext cx="3853301" cy="36496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5-20219-398c3f.png">
            <a:extLst>
              <a:ext uri="{FF2B5EF4-FFF2-40B4-BE49-F238E27FC236}">
                <a16:creationId xmlns:a16="http://schemas.microsoft.com/office/drawing/2014/main" id="{7F1BBEE2-6051-476E-87AE-932B1F8E9E2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39275"/>
          <a:stretch/>
        </p:blipFill>
        <p:spPr bwMode="auto">
          <a:xfrm>
            <a:off x="5052379" y="4077072"/>
            <a:ext cx="3454304" cy="178134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5-20219-398c3f.png">
            <a:extLst>
              <a:ext uri="{FF2B5EF4-FFF2-40B4-BE49-F238E27FC236}">
                <a16:creationId xmlns:a16="http://schemas.microsoft.com/office/drawing/2014/main" id="{4FDE3CDD-D08A-43DC-828A-7015C3AFD362}"/>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61036"/>
          <a:stretch/>
        </p:blipFill>
        <p:spPr bwMode="auto">
          <a:xfrm>
            <a:off x="1403648" y="5589240"/>
            <a:ext cx="3454304"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1927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a:extLst>
              <a:ext uri="{FF2B5EF4-FFF2-40B4-BE49-F238E27FC236}">
                <a16:creationId xmlns:a16="http://schemas.microsoft.com/office/drawing/2014/main" id="{8A2F58A0-3B53-43CC-BA19-1698ABA2D58A}"/>
              </a:ext>
            </a:extLst>
          </p:cNvPr>
          <p:cNvSpPr>
            <a:spLocks noGrp="1"/>
          </p:cNvSpPr>
          <p:nvPr>
            <p:ph idx="1"/>
          </p:nvPr>
        </p:nvSpPr>
        <p:spPr/>
        <p:txBody>
          <a:bodyPr>
            <a:normAutofit/>
          </a:bodyPr>
          <a:lstStyle/>
          <a:p>
            <a:pPr marL="0" indent="0">
              <a:buNone/>
            </a:pPr>
            <a:r>
              <a:rPr lang="en-US" b="1" dirty="0">
                <a:latin typeface="Chaparral Pro" panose="02060503040505020203" pitchFamily="18" charset="0"/>
              </a:rPr>
              <a:t>Scaffolding</a:t>
            </a:r>
            <a:r>
              <a:rPr lang="en-US" dirty="0">
                <a:latin typeface="Chaparral Pro" panose="02060503040505020203" pitchFamily="18" charset="0"/>
              </a:rPr>
              <a:t> generally refers to a quickly set up skeleton for an app. </a:t>
            </a:r>
          </a:p>
          <a:p>
            <a:pPr marL="0" indent="0">
              <a:buNone/>
            </a:pPr>
            <a:r>
              <a:rPr lang="en-US" b="1" dirty="0">
                <a:latin typeface="Chaparral Pro" panose="02060503040505020203" pitchFamily="18" charset="0"/>
              </a:rPr>
              <a:t>Scaffolding</a:t>
            </a:r>
            <a:r>
              <a:rPr lang="en-US" dirty="0">
                <a:latin typeface="Chaparral Pro" panose="02060503040505020203" pitchFamily="18" charset="0"/>
              </a:rPr>
              <a:t>, as used in computing, refers to one of two techniques: The first is a code generation technique related to database access in some model–view–controller frameworks; the second is a project generation technique supported by various tools.</a:t>
            </a:r>
            <a:endParaRPr lang="ru-RU" dirty="0"/>
          </a:p>
        </p:txBody>
      </p:sp>
      <p:sp>
        <p:nvSpPr>
          <p:cNvPr id="7" name="Заголовок 2">
            <a:extLst>
              <a:ext uri="{FF2B5EF4-FFF2-40B4-BE49-F238E27FC236}">
                <a16:creationId xmlns:a16="http://schemas.microsoft.com/office/drawing/2014/main" id="{9B41D129-064C-4B49-BB63-DFD52CD3A135}"/>
              </a:ext>
            </a:extLst>
          </p:cNvPr>
          <p:cNvSpPr>
            <a:spLocks noGrp="1"/>
          </p:cNvSpPr>
          <p:nvPr>
            <p:ph type="title"/>
          </p:nvPr>
        </p:nvSpPr>
        <p:spPr>
          <a:xfrm>
            <a:off x="1979712" y="548680"/>
            <a:ext cx="6000792" cy="902058"/>
          </a:xfrm>
        </p:spPr>
        <p:txBody>
          <a:bodyPr/>
          <a:lstStyle/>
          <a:p>
            <a:r>
              <a:rPr lang="en-US" b="1" dirty="0">
                <a:latin typeface="Chaparral Pro" panose="02060503040505020203" pitchFamily="18" charset="0"/>
              </a:rPr>
              <a:t>Scaffolding</a:t>
            </a:r>
            <a:endParaRPr lang="ru-RU" dirty="0"/>
          </a:p>
        </p:txBody>
      </p:sp>
    </p:spTree>
    <p:extLst>
      <p:ext uri="{BB962C8B-B14F-4D97-AF65-F5344CB8AC3E}">
        <p14:creationId xmlns:p14="http://schemas.microsoft.com/office/powerpoint/2010/main" val="38032591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FA4DA38B-7D0F-451D-B9E7-9FF61F813672}"/>
              </a:ext>
            </a:extLst>
          </p:cNvPr>
          <p:cNvSpPr>
            <a:spLocks noGrp="1"/>
          </p:cNvSpPr>
          <p:nvPr>
            <p:ph idx="1"/>
          </p:nvPr>
        </p:nvSpPr>
        <p:spPr/>
        <p:txBody>
          <a:bodyPr>
            <a:normAutofit/>
          </a:bodyPr>
          <a:lstStyle/>
          <a:p>
            <a:pPr marL="0" indent="0" algn="l">
              <a:buNone/>
            </a:pPr>
            <a:r>
              <a:rPr lang="en-US" dirty="0">
                <a:latin typeface="Chaparral Pro" panose="02060503040505020203" pitchFamily="18" charset="0"/>
              </a:rPr>
              <a:t>Yeoman helps you to kickstart new projects, prescribing best practices and tools to help you stay productive.</a:t>
            </a:r>
          </a:p>
          <a:p>
            <a:pPr marL="0" indent="0" algn="l">
              <a:buNone/>
            </a:pPr>
            <a:r>
              <a:rPr lang="en-US" dirty="0">
                <a:latin typeface="Chaparral Pro" panose="02060503040505020203" pitchFamily="18" charset="0"/>
              </a:rPr>
              <a:t>To do so, we provide a generator ecosystem. A generator is basically a plugin that can be run with the `</a:t>
            </a:r>
            <a:r>
              <a:rPr lang="en-US" dirty="0" err="1">
                <a:latin typeface="Chaparral Pro" panose="02060503040505020203" pitchFamily="18" charset="0"/>
              </a:rPr>
              <a:t>yo</a:t>
            </a:r>
            <a:r>
              <a:rPr lang="en-US" dirty="0">
                <a:latin typeface="Chaparral Pro" panose="02060503040505020203" pitchFamily="18" charset="0"/>
              </a:rPr>
              <a:t>` command to scaffold complete projects or useful parts.</a:t>
            </a:r>
          </a:p>
          <a:p>
            <a:pPr marL="0" indent="0">
              <a:buNone/>
            </a:pPr>
            <a:endParaRPr lang="en-US" b="1" dirty="0">
              <a:solidFill>
                <a:srgbClr val="222222"/>
              </a:solidFill>
              <a:latin typeface="Roboto Slab"/>
            </a:endParaRPr>
          </a:p>
          <a:p>
            <a:endParaRPr lang="ru-RU" dirty="0"/>
          </a:p>
        </p:txBody>
      </p:sp>
      <p:sp>
        <p:nvSpPr>
          <p:cNvPr id="3" name="Заголовок 2">
            <a:extLst>
              <a:ext uri="{FF2B5EF4-FFF2-40B4-BE49-F238E27FC236}">
                <a16:creationId xmlns:a16="http://schemas.microsoft.com/office/drawing/2014/main" id="{31C0CC27-B4C2-4EB9-95CB-42E132977272}"/>
              </a:ext>
            </a:extLst>
          </p:cNvPr>
          <p:cNvSpPr>
            <a:spLocks noGrp="1"/>
          </p:cNvSpPr>
          <p:nvPr>
            <p:ph type="title"/>
          </p:nvPr>
        </p:nvSpPr>
        <p:spPr/>
        <p:txBody>
          <a:bodyPr/>
          <a:lstStyle/>
          <a:p>
            <a:r>
              <a:rPr lang="en-US" b="1" dirty="0">
                <a:latin typeface="Chaparral Pro" panose="02060503040505020203" pitchFamily="18" charset="0"/>
                <a:ea typeface="+mn-ea"/>
                <a:cs typeface="+mn-cs"/>
              </a:rPr>
              <a:t>What's Yeoman</a:t>
            </a:r>
            <a:endParaRPr lang="ru-RU" b="1" dirty="0">
              <a:ea typeface="+mn-ea"/>
              <a:cs typeface="+mn-cs"/>
            </a:endParaRPr>
          </a:p>
        </p:txBody>
      </p:sp>
      <p:pic>
        <p:nvPicPr>
          <p:cNvPr id="2050" name="Picture 2" descr="YO">
            <a:extLst>
              <a:ext uri="{FF2B5EF4-FFF2-40B4-BE49-F238E27FC236}">
                <a16:creationId xmlns:a16="http://schemas.microsoft.com/office/drawing/2014/main" id="{B11E794D-FC05-4925-89E2-C10BADACD0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914" y="-476270"/>
            <a:ext cx="2238375" cy="223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47413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006B143D-A58C-451C-AB55-B0F1F7F957C5}"/>
              </a:ext>
            </a:extLst>
          </p:cNvPr>
          <p:cNvSpPr>
            <a:spLocks noGrp="1"/>
          </p:cNvSpPr>
          <p:nvPr>
            <p:ph idx="1"/>
          </p:nvPr>
        </p:nvSpPr>
        <p:spPr/>
        <p:txBody>
          <a:bodyPr/>
          <a:lstStyle/>
          <a:p>
            <a:pPr marL="0" indent="0" algn="l">
              <a:buNone/>
            </a:pPr>
            <a:r>
              <a:rPr lang="en-US" dirty="0">
                <a:latin typeface="Chaparral Pro" panose="02060503040505020203" pitchFamily="18" charset="0"/>
              </a:rPr>
              <a:t>The Yeoman workflow is made up of three types of tools to enhance your productivity and satisfaction</a:t>
            </a:r>
          </a:p>
          <a:p>
            <a:pPr marL="0" indent="0" algn="l">
              <a:buNone/>
            </a:pPr>
            <a:r>
              <a:rPr lang="en-US" dirty="0">
                <a:latin typeface="Chaparral Pro" panose="02060503040505020203" pitchFamily="18" charset="0"/>
              </a:rPr>
              <a:t>when building a web app:</a:t>
            </a:r>
          </a:p>
          <a:p>
            <a:r>
              <a:rPr lang="en-US" dirty="0">
                <a:latin typeface="Chaparral Pro" panose="02060503040505020203" pitchFamily="18" charset="0"/>
              </a:rPr>
              <a:t>the scaffolding tool (</a:t>
            </a:r>
            <a:r>
              <a:rPr lang="en-US" dirty="0" err="1">
                <a:latin typeface="Chaparral Pro" panose="02060503040505020203" pitchFamily="18" charset="0"/>
              </a:rPr>
              <a:t>yo</a:t>
            </a:r>
            <a:r>
              <a:rPr lang="en-US" dirty="0">
                <a:latin typeface="Chaparral Pro" panose="02060503040505020203" pitchFamily="18" charset="0"/>
              </a:rPr>
              <a:t>),</a:t>
            </a:r>
          </a:p>
          <a:p>
            <a:r>
              <a:rPr lang="en-US" dirty="0">
                <a:latin typeface="Chaparral Pro" panose="02060503040505020203" pitchFamily="18" charset="0"/>
              </a:rPr>
              <a:t>the build tool (</a:t>
            </a:r>
            <a:r>
              <a:rPr lang="en-US" dirty="0" err="1">
                <a:latin typeface="Chaparral Pro" panose="02060503040505020203" pitchFamily="18" charset="0"/>
              </a:rPr>
              <a:t>npm</a:t>
            </a:r>
            <a:r>
              <a:rPr lang="en-US" dirty="0">
                <a:latin typeface="Chaparral Pro" panose="02060503040505020203" pitchFamily="18" charset="0"/>
              </a:rPr>
              <a:t>/Yarn, webpack, etc.), and</a:t>
            </a:r>
          </a:p>
          <a:p>
            <a:r>
              <a:rPr lang="en-US" dirty="0">
                <a:latin typeface="Chaparral Pro" panose="02060503040505020203" pitchFamily="18" charset="0"/>
              </a:rPr>
              <a:t>the package manager (</a:t>
            </a:r>
            <a:r>
              <a:rPr lang="en-US" dirty="0" err="1">
                <a:latin typeface="Chaparral Pro" panose="02060503040505020203" pitchFamily="18" charset="0"/>
              </a:rPr>
              <a:t>npm</a:t>
            </a:r>
            <a:r>
              <a:rPr lang="en-US" dirty="0">
                <a:latin typeface="Chaparral Pro" panose="02060503040505020203" pitchFamily="18" charset="0"/>
              </a:rPr>
              <a:t>/Yarn).</a:t>
            </a:r>
            <a:endParaRPr lang="ru-RU" dirty="0"/>
          </a:p>
        </p:txBody>
      </p:sp>
      <p:sp>
        <p:nvSpPr>
          <p:cNvPr id="3" name="Заголовок 2">
            <a:extLst>
              <a:ext uri="{FF2B5EF4-FFF2-40B4-BE49-F238E27FC236}">
                <a16:creationId xmlns:a16="http://schemas.microsoft.com/office/drawing/2014/main" id="{890DEFDD-9CA7-47BB-8D55-28B2A89CF96B}"/>
              </a:ext>
            </a:extLst>
          </p:cNvPr>
          <p:cNvSpPr>
            <a:spLocks noGrp="1"/>
          </p:cNvSpPr>
          <p:nvPr>
            <p:ph type="title"/>
          </p:nvPr>
        </p:nvSpPr>
        <p:spPr/>
        <p:txBody>
          <a:bodyPr/>
          <a:lstStyle/>
          <a:p>
            <a:endParaRPr lang="ru-RU"/>
          </a:p>
        </p:txBody>
      </p:sp>
    </p:spTree>
    <p:extLst>
      <p:ext uri="{BB962C8B-B14F-4D97-AF65-F5344CB8AC3E}">
        <p14:creationId xmlns:p14="http://schemas.microsoft.com/office/powerpoint/2010/main" val="100443627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02DECD04-5BEB-4B23-9701-0D852B667509}"/>
              </a:ext>
            </a:extLst>
          </p:cNvPr>
          <p:cNvSpPr>
            <a:spLocks noGrp="1"/>
          </p:cNvSpPr>
          <p:nvPr>
            <p:ph idx="1"/>
          </p:nvPr>
        </p:nvSpPr>
        <p:spPr/>
        <p:txBody>
          <a:bodyPr/>
          <a:lstStyle/>
          <a:p>
            <a:pPr marL="0" indent="0">
              <a:buNone/>
            </a:pPr>
            <a:r>
              <a:rPr lang="en-US" dirty="0" err="1"/>
              <a:t>JHipster</a:t>
            </a:r>
            <a:r>
              <a:rPr lang="en-US" dirty="0"/>
              <a:t> is a Yeoman generator. Yeoman is a code generator</a:t>
            </a:r>
          </a:p>
        </p:txBody>
      </p:sp>
      <p:sp>
        <p:nvSpPr>
          <p:cNvPr id="3" name="Заголовок 2">
            <a:extLst>
              <a:ext uri="{FF2B5EF4-FFF2-40B4-BE49-F238E27FC236}">
                <a16:creationId xmlns:a16="http://schemas.microsoft.com/office/drawing/2014/main" id="{1488D309-6B87-43F7-8F5B-0F24C3CA0872}"/>
              </a:ext>
            </a:extLst>
          </p:cNvPr>
          <p:cNvSpPr>
            <a:spLocks noGrp="1"/>
          </p:cNvSpPr>
          <p:nvPr>
            <p:ph type="title"/>
          </p:nvPr>
        </p:nvSpPr>
        <p:spPr/>
        <p:txBody>
          <a:bodyPr/>
          <a:lstStyle/>
          <a:p>
            <a:endParaRPr lang="ru-RU" dirty="0"/>
          </a:p>
        </p:txBody>
      </p:sp>
    </p:spTree>
    <p:extLst>
      <p:ext uri="{BB962C8B-B14F-4D97-AF65-F5344CB8AC3E}">
        <p14:creationId xmlns:p14="http://schemas.microsoft.com/office/powerpoint/2010/main" val="347045307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03B1EDE9-34E3-4A95-AFD5-8D94F521C5E9}"/>
              </a:ext>
            </a:extLst>
          </p:cNvPr>
          <p:cNvSpPr>
            <a:spLocks noGrp="1"/>
          </p:cNvSpPr>
          <p:nvPr>
            <p:ph idx="1"/>
          </p:nvPr>
        </p:nvSpPr>
        <p:spPr/>
        <p:txBody>
          <a:bodyPr>
            <a:normAutofit lnSpcReduction="10000"/>
          </a:bodyPr>
          <a:lstStyle/>
          <a:p>
            <a:pPr marL="0" indent="0">
              <a:buNone/>
            </a:pPr>
            <a:r>
              <a:rPr lang="en-US" dirty="0">
                <a:latin typeface="Chaparral Pro" panose="02060503040505020203" pitchFamily="18" charset="0"/>
              </a:rPr>
              <a:t>Which type of application would you like to create?</a:t>
            </a:r>
          </a:p>
          <a:p>
            <a:pPr marL="0" indent="0">
              <a:buNone/>
            </a:pPr>
            <a:r>
              <a:rPr lang="en-US" dirty="0">
                <a:latin typeface="Chaparral Pro" panose="02060503040505020203" pitchFamily="18" charset="0"/>
              </a:rPr>
              <a:t>Your type of application depends on whether you wish to use a microservices architecture or not. A full explanation on microservices is available here, if unsure use the default “Monolithic application”.</a:t>
            </a:r>
          </a:p>
          <a:p>
            <a:pPr marL="0" indent="0">
              <a:buNone/>
            </a:pPr>
            <a:endParaRPr lang="en-US" dirty="0">
              <a:latin typeface="Chaparral Pro" panose="02060503040505020203" pitchFamily="18" charset="0"/>
            </a:endParaRPr>
          </a:p>
          <a:p>
            <a:pPr marL="0" indent="0">
              <a:buNone/>
            </a:pPr>
            <a:r>
              <a:rPr lang="en-US" dirty="0">
                <a:latin typeface="Chaparral Pro" panose="02060503040505020203" pitchFamily="18" charset="0"/>
              </a:rPr>
              <a:t>You can either use:</a:t>
            </a:r>
          </a:p>
          <a:p>
            <a:r>
              <a:rPr lang="en-US" b="1" dirty="0">
                <a:latin typeface="Chaparral Pro" panose="02060503040505020203" pitchFamily="18" charset="0"/>
              </a:rPr>
              <a:t>Monolithic</a:t>
            </a:r>
            <a:r>
              <a:rPr lang="en-US" dirty="0">
                <a:latin typeface="Chaparral Pro" panose="02060503040505020203" pitchFamily="18" charset="0"/>
              </a:rPr>
              <a:t> application: this a classical, one-size-fits-all application. It’s easier to use and develop, and is our recommended default.</a:t>
            </a:r>
          </a:p>
          <a:p>
            <a:r>
              <a:rPr lang="en-US" b="1" dirty="0">
                <a:latin typeface="Chaparral Pro" panose="02060503040505020203" pitchFamily="18" charset="0"/>
              </a:rPr>
              <a:t>Microservice application</a:t>
            </a:r>
            <a:r>
              <a:rPr lang="en-US" dirty="0">
                <a:latin typeface="Chaparral Pro" panose="02060503040505020203" pitchFamily="18" charset="0"/>
              </a:rPr>
              <a:t>: in a microservices architecture, this is one of the services.</a:t>
            </a:r>
          </a:p>
          <a:p>
            <a:r>
              <a:rPr lang="en-US" b="1" dirty="0">
                <a:latin typeface="Chaparral Pro" panose="02060503040505020203" pitchFamily="18" charset="0"/>
              </a:rPr>
              <a:t>Microservice gateway</a:t>
            </a:r>
            <a:r>
              <a:rPr lang="en-US" dirty="0">
                <a:latin typeface="Chaparral Pro" panose="02060503040505020203" pitchFamily="18" charset="0"/>
              </a:rPr>
              <a:t>: in a microservices architecture, this is an edge server that routes and secures requests.</a:t>
            </a:r>
            <a:endParaRPr lang="ru-RU" dirty="0"/>
          </a:p>
        </p:txBody>
      </p:sp>
      <p:sp>
        <p:nvSpPr>
          <p:cNvPr id="3" name="Заголовок 2">
            <a:extLst>
              <a:ext uri="{FF2B5EF4-FFF2-40B4-BE49-F238E27FC236}">
                <a16:creationId xmlns:a16="http://schemas.microsoft.com/office/drawing/2014/main" id="{2B1FCE5E-D6F9-438F-AD55-580DC458B155}"/>
              </a:ext>
            </a:extLst>
          </p:cNvPr>
          <p:cNvSpPr>
            <a:spLocks noGrp="1"/>
          </p:cNvSpPr>
          <p:nvPr>
            <p:ph type="title"/>
          </p:nvPr>
        </p:nvSpPr>
        <p:spPr>
          <a:xfrm>
            <a:off x="1928794" y="642918"/>
            <a:ext cx="5235494" cy="902058"/>
          </a:xfrm>
        </p:spPr>
        <p:txBody>
          <a:bodyPr>
            <a:normAutofit fontScale="90000"/>
          </a:bodyPr>
          <a:lstStyle/>
          <a:p>
            <a:r>
              <a:rPr lang="en-US" sz="2700" dirty="0">
                <a:latin typeface="Chaparral Pro" panose="02060503040505020203" pitchFamily="18" charset="0"/>
                <a:ea typeface="+mn-ea"/>
                <a:cs typeface="+mn-cs"/>
              </a:rPr>
              <a:t>Questions asked when generating an application</a:t>
            </a:r>
            <a:br>
              <a:rPr lang="en-US" b="0" i="0" dirty="0">
                <a:solidFill>
                  <a:srgbClr val="333333"/>
                </a:solidFill>
                <a:effectLst/>
                <a:latin typeface="Helvetica Neue"/>
              </a:rPr>
            </a:br>
            <a:endParaRPr lang="ru-RU" dirty="0"/>
          </a:p>
        </p:txBody>
      </p:sp>
    </p:spTree>
    <p:extLst>
      <p:ext uri="{BB962C8B-B14F-4D97-AF65-F5344CB8AC3E}">
        <p14:creationId xmlns:p14="http://schemas.microsoft.com/office/powerpoint/2010/main" val="245934255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A96AB8B0-F145-40EC-BD07-79153532CE15}"/>
              </a:ext>
            </a:extLst>
          </p:cNvPr>
          <p:cNvSpPr>
            <a:spLocks noGrp="1"/>
          </p:cNvSpPr>
          <p:nvPr>
            <p:ph idx="1"/>
          </p:nvPr>
        </p:nvSpPr>
        <p:spPr/>
        <p:txBody>
          <a:bodyPr>
            <a:normAutofit fontScale="77500" lnSpcReduction="20000"/>
          </a:bodyPr>
          <a:lstStyle/>
          <a:p>
            <a:pPr marL="0" indent="0">
              <a:buNone/>
            </a:pPr>
            <a:r>
              <a:rPr lang="en-US" dirty="0"/>
              <a:t>Answers to this question depend on previous answers. For example, if you selected the </a:t>
            </a:r>
            <a:r>
              <a:rPr lang="en-US" dirty="0" err="1"/>
              <a:t>JHipster</a:t>
            </a:r>
            <a:r>
              <a:rPr lang="en-US" dirty="0"/>
              <a:t> Registry above, you can only use JWT authentication.</a:t>
            </a:r>
          </a:p>
          <a:p>
            <a:pPr marL="0" indent="0">
              <a:buNone/>
            </a:pPr>
            <a:endParaRPr lang="en-US" dirty="0"/>
          </a:p>
          <a:p>
            <a:pPr marL="0" indent="0">
              <a:buNone/>
            </a:pPr>
            <a:r>
              <a:rPr lang="en-US" dirty="0"/>
              <a:t>Here are all the possible options:</a:t>
            </a:r>
          </a:p>
          <a:p>
            <a:pPr marL="0" indent="0">
              <a:buNone/>
            </a:pPr>
            <a:endParaRPr lang="en-US" dirty="0"/>
          </a:p>
          <a:p>
            <a:r>
              <a:rPr lang="en-US" b="1" dirty="0"/>
              <a:t>JWT authentication: </a:t>
            </a:r>
            <a:r>
              <a:rPr lang="en-US" dirty="0"/>
              <a:t>use a JSON Web Token (JWT), which is the default choice and what most people use.</a:t>
            </a:r>
          </a:p>
          <a:p>
            <a:r>
              <a:rPr lang="en-US" b="1" dirty="0"/>
              <a:t>OAuth 2.0 / OIDC Authentication</a:t>
            </a:r>
            <a:r>
              <a:rPr lang="en-US" dirty="0"/>
              <a:t>: this uses an OpenID Connect server, like </a:t>
            </a:r>
            <a:r>
              <a:rPr lang="en-US" dirty="0" err="1"/>
              <a:t>Keycloak</a:t>
            </a:r>
            <a:r>
              <a:rPr lang="en-US" dirty="0"/>
              <a:t> or Okta, which handles authentication outside of the application. This is more secured than JWT, but it requires to set up an OpenID Connect server, so it’s a bit more complex. Please note that by default </a:t>
            </a:r>
            <a:r>
              <a:rPr lang="en-US" dirty="0" err="1"/>
              <a:t>JHipster</a:t>
            </a:r>
            <a:r>
              <a:rPr lang="en-US" dirty="0"/>
              <a:t> will synchronize the user data from the OpenID Connect server, and for this it will need a database.</a:t>
            </a:r>
          </a:p>
          <a:p>
            <a:r>
              <a:rPr lang="en-US" b="1" dirty="0"/>
              <a:t>HTTP Session Authentication</a:t>
            </a:r>
            <a:r>
              <a:rPr lang="en-US" dirty="0"/>
              <a:t>: the classical session-based authentication mechanism, which is what people usually do with Spring Security.</a:t>
            </a:r>
          </a:p>
        </p:txBody>
      </p:sp>
      <p:sp>
        <p:nvSpPr>
          <p:cNvPr id="3" name="Заголовок 2">
            <a:extLst>
              <a:ext uri="{FF2B5EF4-FFF2-40B4-BE49-F238E27FC236}">
                <a16:creationId xmlns:a16="http://schemas.microsoft.com/office/drawing/2014/main" id="{BFB172B2-64C9-4117-8902-310F069A7F70}"/>
              </a:ext>
            </a:extLst>
          </p:cNvPr>
          <p:cNvSpPr>
            <a:spLocks noGrp="1"/>
          </p:cNvSpPr>
          <p:nvPr>
            <p:ph type="title"/>
          </p:nvPr>
        </p:nvSpPr>
        <p:spPr/>
        <p:txBody>
          <a:bodyPr/>
          <a:lstStyle/>
          <a:p>
            <a:r>
              <a:rPr lang="en-US" dirty="0"/>
              <a:t>Authentication</a:t>
            </a:r>
            <a:endParaRPr lang="ru-RU" dirty="0"/>
          </a:p>
        </p:txBody>
      </p:sp>
    </p:spTree>
    <p:extLst>
      <p:ext uri="{BB962C8B-B14F-4D97-AF65-F5344CB8AC3E}">
        <p14:creationId xmlns:p14="http://schemas.microsoft.com/office/powerpoint/2010/main" val="400065446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2A0CC0A1-FEEC-48D2-AB8B-C9A4F659E3DA}"/>
              </a:ext>
            </a:extLst>
          </p:cNvPr>
          <p:cNvSpPr>
            <a:spLocks noGrp="1"/>
          </p:cNvSpPr>
          <p:nvPr>
            <p:ph idx="1"/>
          </p:nvPr>
        </p:nvSpPr>
        <p:spPr/>
        <p:txBody>
          <a:bodyPr>
            <a:normAutofit fontScale="70000" lnSpcReduction="20000"/>
          </a:bodyPr>
          <a:lstStyle/>
          <a:p>
            <a:pPr marL="0" indent="0">
              <a:buNone/>
            </a:pPr>
            <a:r>
              <a:rPr lang="en-US" b="1" dirty="0"/>
              <a:t>Which production database would you like to use?</a:t>
            </a:r>
          </a:p>
          <a:p>
            <a:pPr marL="0" indent="0">
              <a:buNone/>
            </a:pPr>
            <a:r>
              <a:rPr lang="en-US" dirty="0"/>
              <a:t>This is the database you will use with your “production” profile. To configure it, please modify your </a:t>
            </a:r>
            <a:r>
              <a:rPr lang="en-US" dirty="0" err="1"/>
              <a:t>src</a:t>
            </a:r>
            <a:r>
              <a:rPr lang="en-US" dirty="0"/>
              <a:t>/main/resources/config/application-</a:t>
            </a:r>
            <a:r>
              <a:rPr lang="en-US" dirty="0" err="1"/>
              <a:t>prod.yml</a:t>
            </a:r>
            <a:r>
              <a:rPr lang="en-US" dirty="0"/>
              <a:t> file.</a:t>
            </a:r>
          </a:p>
          <a:p>
            <a:pPr marL="0" indent="0">
              <a:buNone/>
            </a:pPr>
            <a:endParaRPr lang="en-US" dirty="0"/>
          </a:p>
          <a:p>
            <a:pPr marL="0" indent="0">
              <a:buNone/>
            </a:pPr>
            <a:r>
              <a:rPr lang="en-US" b="1" dirty="0"/>
              <a:t>Which development database would you like to use?</a:t>
            </a:r>
          </a:p>
          <a:p>
            <a:pPr marL="0" indent="0">
              <a:buNone/>
            </a:pPr>
            <a:r>
              <a:rPr lang="en-US" dirty="0"/>
              <a:t>This is the database you will use with your “development” profile. You can either use:</a:t>
            </a:r>
          </a:p>
          <a:p>
            <a:pPr marL="0" indent="0">
              <a:buNone/>
            </a:pPr>
            <a:endParaRPr lang="en-US" dirty="0"/>
          </a:p>
          <a:p>
            <a:r>
              <a:rPr lang="en-US" b="1" dirty="0"/>
              <a:t>H2, running in-memory</a:t>
            </a:r>
            <a:r>
              <a:rPr lang="en-US" dirty="0"/>
              <a:t>. This is the easiest way to use </a:t>
            </a:r>
            <a:r>
              <a:rPr lang="en-US" dirty="0" err="1"/>
              <a:t>JHipster</a:t>
            </a:r>
            <a:r>
              <a:rPr lang="en-US" dirty="0"/>
              <a:t>, but your data will be lost when you restart your server.</a:t>
            </a:r>
          </a:p>
          <a:p>
            <a:r>
              <a:rPr lang="en-US" b="1" dirty="0"/>
              <a:t>H2, with its data stored on disk</a:t>
            </a:r>
            <a:r>
              <a:rPr lang="en-US" dirty="0"/>
              <a:t>. This is a better option than running in-memory, as you won’t lose your data upon application restart.</a:t>
            </a:r>
          </a:p>
          <a:p>
            <a:r>
              <a:rPr lang="en-US" b="1" dirty="0"/>
              <a:t>The same database as the one you chose for production</a:t>
            </a:r>
            <a:r>
              <a:rPr lang="en-US" dirty="0"/>
              <a:t>: it’s a bit more complex to set up, but it should be better in the end to work on the same database as the one you will use in production. This is also the best way to use </a:t>
            </a:r>
            <a:r>
              <a:rPr lang="en-US" dirty="0" err="1"/>
              <a:t>liquibase</a:t>
            </a:r>
            <a:r>
              <a:rPr lang="en-US" dirty="0"/>
              <a:t>-hibernate as described in the development guide.</a:t>
            </a:r>
          </a:p>
          <a:p>
            <a:pPr marL="0" indent="0">
              <a:buNone/>
            </a:pPr>
            <a:r>
              <a:rPr lang="en-US" dirty="0"/>
              <a:t>To configure it, please modify your </a:t>
            </a:r>
            <a:r>
              <a:rPr lang="en-US" dirty="0" err="1"/>
              <a:t>src</a:t>
            </a:r>
            <a:r>
              <a:rPr lang="en-US" dirty="0"/>
              <a:t>/main/resources/config/application-</a:t>
            </a:r>
            <a:r>
              <a:rPr lang="en-US" dirty="0" err="1"/>
              <a:t>dev.yml</a:t>
            </a:r>
            <a:r>
              <a:rPr lang="en-US" dirty="0"/>
              <a:t> file.</a:t>
            </a:r>
            <a:endParaRPr lang="ru-RU" dirty="0"/>
          </a:p>
        </p:txBody>
      </p:sp>
      <p:sp>
        <p:nvSpPr>
          <p:cNvPr id="3" name="Заголовок 2">
            <a:extLst>
              <a:ext uri="{FF2B5EF4-FFF2-40B4-BE49-F238E27FC236}">
                <a16:creationId xmlns:a16="http://schemas.microsoft.com/office/drawing/2014/main" id="{863F91FE-14E3-4EF1-89E2-7BC575F8C894}"/>
              </a:ext>
            </a:extLst>
          </p:cNvPr>
          <p:cNvSpPr>
            <a:spLocks noGrp="1"/>
          </p:cNvSpPr>
          <p:nvPr>
            <p:ph type="title"/>
          </p:nvPr>
        </p:nvSpPr>
        <p:spPr>
          <a:xfrm>
            <a:off x="1928794" y="836712"/>
            <a:ext cx="6000792" cy="708264"/>
          </a:xfrm>
        </p:spPr>
        <p:txBody>
          <a:bodyPr>
            <a:normAutofit/>
          </a:bodyPr>
          <a:lstStyle/>
          <a:p>
            <a:r>
              <a:rPr lang="en-US" b="0" dirty="0">
                <a:solidFill>
                  <a:srgbClr val="333333"/>
                </a:solidFill>
                <a:latin typeface="Helvetica Neue"/>
              </a:rPr>
              <a:t>D</a:t>
            </a:r>
            <a:r>
              <a:rPr lang="en-US" b="0" i="0" dirty="0">
                <a:solidFill>
                  <a:srgbClr val="333333"/>
                </a:solidFill>
                <a:effectLst/>
                <a:latin typeface="Helvetica Neue"/>
              </a:rPr>
              <a:t>atabase</a:t>
            </a:r>
            <a:endParaRPr lang="ru-RU" dirty="0"/>
          </a:p>
        </p:txBody>
      </p:sp>
    </p:spTree>
    <p:extLst>
      <p:ext uri="{BB962C8B-B14F-4D97-AF65-F5344CB8AC3E}">
        <p14:creationId xmlns:p14="http://schemas.microsoft.com/office/powerpoint/2010/main" val="62199710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12EEA223-84F1-46A5-B2D2-0688DA162813}"/>
              </a:ext>
            </a:extLst>
          </p:cNvPr>
          <p:cNvSpPr>
            <a:spLocks noGrp="1"/>
          </p:cNvSpPr>
          <p:nvPr>
            <p:ph idx="1"/>
          </p:nvPr>
        </p:nvSpPr>
        <p:spPr>
          <a:xfrm>
            <a:off x="1285852" y="1643050"/>
            <a:ext cx="7572428" cy="4738278"/>
          </a:xfrm>
        </p:spPr>
        <p:txBody>
          <a:bodyPr>
            <a:normAutofit/>
          </a:bodyPr>
          <a:lstStyle/>
          <a:p>
            <a:pPr marL="0" indent="0">
              <a:buNone/>
            </a:pPr>
            <a:r>
              <a:rPr lang="en-US" sz="1800" b="1" dirty="0"/>
              <a:t>Would you like to use Maven or Gradle?</a:t>
            </a:r>
            <a:endParaRPr lang="ru-RU" sz="1800" b="1" dirty="0"/>
          </a:p>
          <a:p>
            <a:pPr marL="0" indent="0">
              <a:buNone/>
            </a:pPr>
            <a:r>
              <a:rPr lang="en-US" sz="1800" dirty="0"/>
              <a:t>Software project management tools. Based on the concept of a project object model, they can manage a project's build, reporting and documentation.</a:t>
            </a:r>
          </a:p>
          <a:p>
            <a:pPr marL="0" indent="0">
              <a:buNone/>
            </a:pPr>
            <a:r>
              <a:rPr lang="en-US" sz="1800" dirty="0"/>
              <a:t>You can build your generated Java application either with Maven or Gradle. Maven is more stable and more mature. Gradle is more flexible, easier to extend, and more hype.</a:t>
            </a:r>
          </a:p>
          <a:p>
            <a:pPr marL="0" indent="0">
              <a:buNone/>
            </a:pPr>
            <a:endParaRPr lang="en-US" sz="1800" dirty="0"/>
          </a:p>
        </p:txBody>
      </p:sp>
      <p:sp>
        <p:nvSpPr>
          <p:cNvPr id="3" name="Заголовок 2">
            <a:extLst>
              <a:ext uri="{FF2B5EF4-FFF2-40B4-BE49-F238E27FC236}">
                <a16:creationId xmlns:a16="http://schemas.microsoft.com/office/drawing/2014/main" id="{9A9BECB3-6038-4B44-A2A7-7CF889DE94AC}"/>
              </a:ext>
            </a:extLst>
          </p:cNvPr>
          <p:cNvSpPr>
            <a:spLocks noGrp="1"/>
          </p:cNvSpPr>
          <p:nvPr>
            <p:ph type="title"/>
          </p:nvPr>
        </p:nvSpPr>
        <p:spPr/>
        <p:txBody>
          <a:bodyPr/>
          <a:lstStyle/>
          <a:p>
            <a:r>
              <a:rPr lang="en-US" dirty="0"/>
              <a:t>M</a:t>
            </a:r>
            <a:r>
              <a:rPr lang="en-US" sz="2800" dirty="0"/>
              <a:t>anagement</a:t>
            </a:r>
            <a:endParaRPr lang="ru-RU" dirty="0"/>
          </a:p>
        </p:txBody>
      </p:sp>
    </p:spTree>
    <p:extLst>
      <p:ext uri="{BB962C8B-B14F-4D97-AF65-F5344CB8AC3E}">
        <p14:creationId xmlns:p14="http://schemas.microsoft.com/office/powerpoint/2010/main" val="5133578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B8665E1C-6C36-46E4-9696-4EB6169A7C33}"/>
              </a:ext>
            </a:extLst>
          </p:cNvPr>
          <p:cNvSpPr>
            <a:spLocks noGrp="1"/>
          </p:cNvSpPr>
          <p:nvPr>
            <p:ph idx="1"/>
          </p:nvPr>
        </p:nvSpPr>
        <p:spPr/>
        <p:txBody>
          <a:bodyPr>
            <a:normAutofit fontScale="62500" lnSpcReduction="20000"/>
          </a:bodyPr>
          <a:lstStyle/>
          <a:p>
            <a:pPr marL="0" indent="0">
              <a:buNone/>
            </a:pPr>
            <a:r>
              <a:rPr lang="en-US" sz="2400" b="1" dirty="0"/>
              <a:t>Which other technologies would you like to use?</a:t>
            </a:r>
          </a:p>
          <a:p>
            <a:r>
              <a:rPr lang="en-US" sz="2400" b="1" dirty="0"/>
              <a:t>API first development using swagger-</a:t>
            </a:r>
            <a:r>
              <a:rPr lang="en-US" sz="2400" b="1" dirty="0" err="1"/>
              <a:t>codegen</a:t>
            </a:r>
            <a:r>
              <a:rPr lang="en-US" sz="2400" b="1" dirty="0"/>
              <a:t> </a:t>
            </a:r>
            <a:br>
              <a:rPr lang="en-US" sz="2400" dirty="0"/>
            </a:br>
            <a:r>
              <a:rPr lang="en-US" sz="2400" dirty="0"/>
              <a:t>This option lets you do API-first development for your application by integrating the Swagger-</a:t>
            </a:r>
            <a:r>
              <a:rPr lang="en-US" sz="2400" dirty="0" err="1"/>
              <a:t>Codegen</a:t>
            </a:r>
            <a:r>
              <a:rPr lang="en-US" sz="2400" dirty="0"/>
              <a:t> into the build.</a:t>
            </a:r>
          </a:p>
          <a:p>
            <a:r>
              <a:rPr lang="en-US" sz="2400" b="1" dirty="0"/>
              <a:t>Search engine using </a:t>
            </a:r>
            <a:r>
              <a:rPr lang="en-US" sz="2400" b="1" dirty="0" err="1"/>
              <a:t>ElasticSearch</a:t>
            </a:r>
            <a:br>
              <a:rPr lang="en-US" sz="2400" dirty="0"/>
            </a:br>
            <a:r>
              <a:rPr lang="en-US" sz="2400" dirty="0"/>
              <a:t>Elasticsearch will be configured using Spring Data Elasticsearch. You can find more information on our Elasticsearch guide.</a:t>
            </a:r>
          </a:p>
          <a:p>
            <a:r>
              <a:rPr lang="en-US" sz="2400" b="1" dirty="0"/>
              <a:t>Clustered HTTP sessions using </a:t>
            </a:r>
            <a:r>
              <a:rPr lang="en-US" sz="2400" b="1" dirty="0" err="1"/>
              <a:t>Hazelcast</a:t>
            </a:r>
            <a:br>
              <a:rPr lang="en-US" sz="2400" dirty="0"/>
            </a:br>
            <a:r>
              <a:rPr lang="en-US" sz="2400" dirty="0"/>
              <a:t>By default, </a:t>
            </a:r>
            <a:r>
              <a:rPr lang="en-US" sz="2400" dirty="0" err="1"/>
              <a:t>JHipster</a:t>
            </a:r>
            <a:r>
              <a:rPr lang="en-US" sz="2400" dirty="0"/>
              <a:t> uses a HTTP session only for storing Spring Security’s authentication and </a:t>
            </a:r>
            <a:r>
              <a:rPr lang="en-US" sz="2400" dirty="0" err="1"/>
              <a:t>authorisation</a:t>
            </a:r>
            <a:r>
              <a:rPr lang="en-US" sz="2400" dirty="0"/>
              <a:t> information. You can choose to put more data in your HTTP sessions. Using HTTP sessions will cause issues if you are running in a cluster. If you want to replicate your sessions inside your cluster, choose this option to have </a:t>
            </a:r>
            <a:r>
              <a:rPr lang="en-US" sz="2400" dirty="0" err="1"/>
              <a:t>Hazelcast</a:t>
            </a:r>
            <a:r>
              <a:rPr lang="en-US" sz="2400" dirty="0"/>
              <a:t> configured.</a:t>
            </a:r>
          </a:p>
          <a:p>
            <a:r>
              <a:rPr lang="en-US" sz="2400" b="1" dirty="0" err="1"/>
              <a:t>WebSockets</a:t>
            </a:r>
            <a:r>
              <a:rPr lang="en-US" sz="2400" dirty="0"/>
              <a:t> using Spring </a:t>
            </a:r>
            <a:r>
              <a:rPr lang="en-US" sz="2400" dirty="0" err="1"/>
              <a:t>Websocket</a:t>
            </a:r>
            <a:br>
              <a:rPr lang="en-US" sz="2400" dirty="0"/>
            </a:br>
            <a:r>
              <a:rPr lang="en-US" sz="2400" dirty="0" err="1"/>
              <a:t>Websockets</a:t>
            </a:r>
            <a:r>
              <a:rPr lang="en-US" sz="2400" dirty="0"/>
              <a:t> can be enabled using Spring </a:t>
            </a:r>
            <a:r>
              <a:rPr lang="en-US" sz="2400" dirty="0" err="1"/>
              <a:t>Websocket</a:t>
            </a:r>
            <a:r>
              <a:rPr lang="en-US" sz="2400" dirty="0"/>
              <a:t>. We also provide a complete sample to show you how to use the framework efficiently.</a:t>
            </a:r>
          </a:p>
          <a:p>
            <a:r>
              <a:rPr lang="en-US" sz="2400" b="1" dirty="0"/>
              <a:t>Asynchronous messages using Apache Kafka</a:t>
            </a:r>
            <a:br>
              <a:rPr lang="en-US" sz="2400" dirty="0"/>
            </a:br>
            <a:r>
              <a:rPr lang="en-US" sz="2400" dirty="0"/>
              <a:t>Use Apache Kafka as a publish/subscribe message broker.</a:t>
            </a:r>
            <a:endParaRPr lang="ru-RU" sz="2400" dirty="0"/>
          </a:p>
          <a:p>
            <a:endParaRPr lang="ru-RU" dirty="0"/>
          </a:p>
        </p:txBody>
      </p:sp>
      <p:sp>
        <p:nvSpPr>
          <p:cNvPr id="3" name="Заголовок 2">
            <a:extLst>
              <a:ext uri="{FF2B5EF4-FFF2-40B4-BE49-F238E27FC236}">
                <a16:creationId xmlns:a16="http://schemas.microsoft.com/office/drawing/2014/main" id="{E4616E9E-7E14-48D5-A086-0E0ABB6E2365}"/>
              </a:ext>
            </a:extLst>
          </p:cNvPr>
          <p:cNvSpPr>
            <a:spLocks noGrp="1"/>
          </p:cNvSpPr>
          <p:nvPr>
            <p:ph type="title"/>
          </p:nvPr>
        </p:nvSpPr>
        <p:spPr/>
        <p:txBody>
          <a:bodyPr/>
          <a:lstStyle/>
          <a:p>
            <a:r>
              <a:rPr lang="en-US" dirty="0"/>
              <a:t>O</a:t>
            </a:r>
            <a:r>
              <a:rPr lang="en-US" sz="2800" b="1" dirty="0"/>
              <a:t>ther technologies</a:t>
            </a:r>
            <a:endParaRPr lang="ru-RU" dirty="0"/>
          </a:p>
        </p:txBody>
      </p:sp>
    </p:spTree>
    <p:extLst>
      <p:ext uri="{BB962C8B-B14F-4D97-AF65-F5344CB8AC3E}">
        <p14:creationId xmlns:p14="http://schemas.microsoft.com/office/powerpoint/2010/main" val="59612797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28251</TotalTime>
  <Words>9995</Words>
  <Application>Microsoft Office PowerPoint</Application>
  <PresentationFormat>Экран (4:3)</PresentationFormat>
  <Paragraphs>563</Paragraphs>
  <Slides>150</Slides>
  <Notes>0</Notes>
  <HiddenSlides>0</HiddenSlides>
  <MMClips>0</MMClips>
  <ScaleCrop>false</ScaleCrop>
  <HeadingPairs>
    <vt:vector size="6" baseType="variant">
      <vt:variant>
        <vt:lpstr>Использованные шрифты</vt:lpstr>
      </vt:variant>
      <vt:variant>
        <vt:i4>12</vt:i4>
      </vt:variant>
      <vt:variant>
        <vt:lpstr>Тема</vt:lpstr>
      </vt:variant>
      <vt:variant>
        <vt:i4>1</vt:i4>
      </vt:variant>
      <vt:variant>
        <vt:lpstr>Заголовки слайдов</vt:lpstr>
      </vt:variant>
      <vt:variant>
        <vt:i4>150</vt:i4>
      </vt:variant>
    </vt:vector>
  </HeadingPairs>
  <TitlesOfParts>
    <vt:vector size="163" baseType="lpstr">
      <vt:lpstr>Arial</vt:lpstr>
      <vt:lpstr>Calibri</vt:lpstr>
      <vt:lpstr>Chaparral Pro</vt:lpstr>
      <vt:lpstr>Consolas</vt:lpstr>
      <vt:lpstr>Helvetica Neue</vt:lpstr>
      <vt:lpstr>Linux Libertine</vt:lpstr>
      <vt:lpstr>Roboto</vt:lpstr>
      <vt:lpstr>Roboto Slab</vt:lpstr>
      <vt:lpstr>Source Sans Pro</vt:lpstr>
      <vt:lpstr>Times New Roman</vt:lpstr>
      <vt:lpstr>TT Commons</vt:lpstr>
      <vt:lpstr>Wingdings</vt:lpstr>
      <vt:lpstr>Тема Office</vt:lpstr>
      <vt:lpstr>Modern software development technologies</vt:lpstr>
      <vt:lpstr>Презентация PowerPoint</vt:lpstr>
      <vt:lpstr>Презентация PowerPoint</vt:lpstr>
      <vt:lpstr>Презентация PowerPoint</vt:lpstr>
      <vt:lpstr>Презентация PowerPoint</vt:lpstr>
      <vt:lpstr>Презентация PowerPoint</vt:lpstr>
      <vt:lpstr>Node.js Process Model</vt:lpstr>
      <vt:lpstr>Презентация PowerPoint</vt:lpstr>
      <vt:lpstr>Презентация PowerPoint</vt:lpstr>
      <vt:lpstr>Презентация PowerPoint</vt:lpstr>
      <vt:lpstr>Modules</vt:lpstr>
      <vt:lpstr>Презентация PowerPoint</vt:lpstr>
      <vt:lpstr>Презентация PowerPoint</vt:lpstr>
      <vt:lpstr>Презентация PowerPoint</vt:lpstr>
      <vt:lpstr>Презентация PowerPoint</vt:lpstr>
      <vt:lpstr>package.json</vt:lpstr>
      <vt:lpstr>Презентация PowerPoint</vt:lpstr>
      <vt:lpstr>Презентация PowerPoint</vt:lpstr>
      <vt:lpstr>Презентация PowerPoint</vt:lpstr>
      <vt:lpstr>Презентация PowerPoint</vt:lpstr>
      <vt:lpstr>Frameworks for Node.js</vt:lpstr>
      <vt:lpstr>Презентация PowerPoint</vt:lpstr>
      <vt:lpstr>Frameworks for Node.js</vt:lpstr>
      <vt:lpstr>Презентация PowerPoint</vt:lpstr>
      <vt:lpstr>Презентация PowerPoint</vt:lpstr>
      <vt:lpstr>Useful Links</vt:lpstr>
      <vt:lpstr>Linting</vt:lpstr>
      <vt:lpstr>Linters</vt:lpstr>
      <vt:lpstr>Презентация PowerPoint</vt:lpstr>
      <vt:lpstr>Install and Use</vt:lpstr>
      <vt:lpstr>Configuration</vt:lpstr>
      <vt:lpstr>Презентация PowerPoint</vt:lpstr>
      <vt:lpstr>Specifying Parser Options</vt:lpstr>
      <vt:lpstr>Configuring Plugins</vt:lpstr>
      <vt:lpstr>Specifying Environments</vt:lpstr>
      <vt:lpstr>Configuring Rules</vt:lpstr>
      <vt:lpstr>Презентация PowerPoint</vt:lpstr>
      <vt:lpstr>extend</vt:lpstr>
      <vt:lpstr>no-dupe-args</vt:lpstr>
      <vt:lpstr>default-param-last</vt:lpstr>
      <vt:lpstr>array-bracket-spacing</vt:lpstr>
      <vt:lpstr>Ignoring Files and Directories</vt:lpstr>
      <vt:lpstr>Disabling Rules with Inline Comments</vt:lpstr>
      <vt:lpstr>VS Code integration</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Plugins</vt:lpstr>
      <vt:lpstr>Презентация PowerPoint</vt:lpstr>
      <vt:lpstr>Working With ESLint</vt:lpstr>
      <vt:lpstr>Презентация PowerPoint</vt:lpstr>
      <vt:lpstr>Useful Links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IMAGES</vt:lpstr>
      <vt:lpstr>CONTAINERS</vt:lpstr>
      <vt:lpstr>Презентация PowerPoint</vt:lpstr>
      <vt:lpstr>docker run -i -t ubuntu /bin/bash</vt:lpstr>
      <vt:lpstr>Docker File</vt:lpstr>
      <vt:lpstr>instruction </vt:lpstr>
      <vt:lpstr>instruction</vt:lpstr>
      <vt:lpstr>Example</vt:lpstr>
      <vt:lpstr>Презентация PowerPoint</vt:lpstr>
      <vt:lpstr>docker run node-docker</vt:lpstr>
      <vt:lpstr>Docker Net</vt:lpstr>
      <vt:lpstr>Docker Compose</vt:lpstr>
      <vt:lpstr>Презентация PowerPoint</vt:lpstr>
      <vt:lpstr>Docker Compose process.</vt:lpstr>
      <vt:lpstr>Презентация PowerPoint</vt:lpstr>
      <vt:lpstr>Презентация PowerPoint</vt:lpstr>
      <vt:lpstr>Презентация PowerPoint</vt:lpstr>
      <vt:lpstr>Презентация PowerPoint</vt:lpstr>
      <vt:lpstr>Swarm</vt:lpstr>
      <vt:lpstr>Key Feature Of Docker</vt:lpstr>
      <vt:lpstr>Презентация PowerPoint</vt:lpstr>
      <vt:lpstr>JHipster</vt:lpstr>
      <vt:lpstr>Презентация PowerPoint</vt:lpstr>
      <vt:lpstr>Презентация PowerPoint</vt:lpstr>
      <vt:lpstr>Scaffolding</vt:lpstr>
      <vt:lpstr>What's Yeoman</vt:lpstr>
      <vt:lpstr>Презентация PowerPoint</vt:lpstr>
      <vt:lpstr>Презентация PowerPoint</vt:lpstr>
      <vt:lpstr>Questions asked when generating an application </vt:lpstr>
      <vt:lpstr>Authentication</vt:lpstr>
      <vt:lpstr>Database</vt:lpstr>
      <vt:lpstr>Management</vt:lpstr>
      <vt:lpstr>Other technologies</vt:lpstr>
      <vt:lpstr>Client</vt:lpstr>
      <vt:lpstr>Client customization</vt:lpstr>
      <vt:lpstr>Testing</vt:lpstr>
      <vt:lpstr>Creating an entity</vt:lpstr>
      <vt:lpstr>CLI command</vt:lpstr>
      <vt:lpstr>JDL Studio</vt:lpstr>
      <vt:lpstr>JDL Studio</vt:lpstr>
      <vt:lpstr>Doing microservices with JHipster</vt:lpstr>
      <vt:lpstr>Microservices architecture overview</vt:lpstr>
      <vt:lpstr>JHipster API Gateway</vt:lpstr>
      <vt:lpstr>Презентация PowerPoint</vt:lpstr>
      <vt:lpstr>Security</vt:lpstr>
      <vt:lpstr>JWT (JSON Web Token) </vt:lpstr>
      <vt:lpstr>OpenID Connect</vt:lpstr>
      <vt:lpstr>JHipster UAA</vt:lpstr>
      <vt:lpstr>Презентация PowerPoint</vt:lpstr>
      <vt:lpstr>CI/CD</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Workflow Configuration File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Passing data between jobs in a workflow</vt:lpstr>
      <vt:lpstr>Презентация PowerPoint</vt:lpstr>
      <vt:lpstr>Презентация PowerPoint</vt:lpstr>
      <vt:lpstr>Презентация PowerPoint</vt:lpstr>
      <vt:lpstr>Презентация PowerPoint</vt:lpstr>
      <vt:lpstr>changelog files </vt:lpstr>
      <vt:lpstr>changesets</vt:lpstr>
      <vt:lpstr>Презентация PowerPoint</vt:lpstr>
      <vt:lpstr>Change types </vt:lpstr>
      <vt:lpstr>Attributes</vt:lpstr>
      <vt:lpstr>Preconditions</vt:lpstr>
      <vt:lpstr>Contexts</vt:lpstr>
      <vt:lpstr>Example</vt:lpstr>
      <vt:lpstr>Add table</vt:lpstr>
      <vt:lpstr>Add new field to DB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Степан</dc:creator>
  <cp:lastModifiedBy>Вадим Казаков</cp:lastModifiedBy>
  <cp:revision>612</cp:revision>
  <dcterms:created xsi:type="dcterms:W3CDTF">2015-11-02T11:59:53Z</dcterms:created>
  <dcterms:modified xsi:type="dcterms:W3CDTF">2020-12-30T10:28:37Z</dcterms:modified>
</cp:coreProperties>
</file>