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60" r:id="rId4"/>
    <p:sldId id="317" r:id="rId5"/>
    <p:sldId id="310" r:id="rId6"/>
    <p:sldId id="320" r:id="rId7"/>
    <p:sldId id="322" r:id="rId8"/>
    <p:sldId id="329" r:id="rId9"/>
    <p:sldId id="326" r:id="rId10"/>
    <p:sldId id="325" r:id="rId11"/>
    <p:sldId id="311" r:id="rId12"/>
    <p:sldId id="321" r:id="rId13"/>
    <p:sldId id="332" r:id="rId14"/>
    <p:sldId id="334" r:id="rId15"/>
    <p:sldId id="335" r:id="rId16"/>
    <p:sldId id="315" r:id="rId17"/>
    <p:sldId id="339" r:id="rId18"/>
    <p:sldId id="338" r:id="rId19"/>
    <p:sldId id="275" r:id="rId20"/>
  </p:sldIdLst>
  <p:sldSz cx="9144000" cy="5143500" type="screen16x9"/>
  <p:notesSz cx="6858000" cy="9144000"/>
  <p:embeddedFontLst>
    <p:embeddedFont>
      <p:font typeface="Albert Sans" pitchFamily="2" charset="0"/>
      <p:regular r:id="rId22"/>
      <p:bold r:id="rId23"/>
      <p:italic r:id="rId24"/>
      <p:boldItalic r:id="rId25"/>
    </p:embeddedFont>
    <p:embeddedFont>
      <p:font typeface="Alexandria Medium" pitchFamily="2" charset="-78"/>
      <p:regular r:id="rId26"/>
      <p:bold r:id="rId27"/>
    </p:embeddedFont>
    <p:embeddedFont>
      <p:font typeface="Cambria Math" panose="02040503050406030204" pitchFamily="18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C0472F-DF1D-47A7-B529-AC16F2AAEA72}">
  <a:tblStyle styleId="{E5C0472F-DF1D-47A7-B529-AC16F2AAEA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B030F3-B114-49DE-9DB5-D2F126EDA6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7"/>
    <p:restoredTop sz="94719"/>
  </p:normalViewPr>
  <p:slideViewPr>
    <p:cSldViewPr snapToGrid="0">
      <p:cViewPr varScale="1">
        <p:scale>
          <a:sx n="201" d="100"/>
          <a:sy n="201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21F6B8D5-BB16-982A-FFE2-D46EA0986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3FBE8EBA-42E7-5E58-7B5F-849BF3B377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52D5E046-2775-993A-7285-33C27B5CA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75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EC1CD50C-1468-78A6-3FF5-4E643D71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>
            <a:extLst>
              <a:ext uri="{FF2B5EF4-FFF2-40B4-BE49-F238E27FC236}">
                <a16:creationId xmlns:a16="http://schemas.microsoft.com/office/drawing/2014/main" id="{C9C110A8-1B79-9EF2-154E-831EC1C78E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>
            <a:extLst>
              <a:ext uri="{FF2B5EF4-FFF2-40B4-BE49-F238E27FC236}">
                <a16:creationId xmlns:a16="http://schemas.microsoft.com/office/drawing/2014/main" id="{86C65582-29F1-090F-6A9D-BEBA2A2A7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57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2D662285-558A-D988-7968-308A160EB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2C07C8EB-713D-464F-F334-B4C406EFF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8418B90C-A4C2-11BF-9DC8-CAC4872AC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9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4D070F00-1B7D-9EFF-1529-781D4ECD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D6FEBDAD-EAC7-C39A-22D9-A7BA5CB7F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C6B4D949-25D1-FC11-B438-0FD47C3A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77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AFAD35F9-3BC6-8E2C-A26E-11617EF6B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15AC5A56-9ECA-6E42-AC76-1C8D60A9B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8D1BE609-E1A6-C75E-77EF-047D74CF0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C5DD5292-942C-1153-E2CC-EDAA2133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>
            <a:extLst>
              <a:ext uri="{FF2B5EF4-FFF2-40B4-BE49-F238E27FC236}">
                <a16:creationId xmlns:a16="http://schemas.microsoft.com/office/drawing/2014/main" id="{D685711B-77CF-9F76-57E4-682D265CB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>
            <a:extLst>
              <a:ext uri="{FF2B5EF4-FFF2-40B4-BE49-F238E27FC236}">
                <a16:creationId xmlns:a16="http://schemas.microsoft.com/office/drawing/2014/main" id="{F1053885-4DC2-7B54-427B-4CD56324C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7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7240497D-E11E-7668-7B11-F84F29116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>
            <a:extLst>
              <a:ext uri="{FF2B5EF4-FFF2-40B4-BE49-F238E27FC236}">
                <a16:creationId xmlns:a16="http://schemas.microsoft.com/office/drawing/2014/main" id="{2AA4A071-B0A0-2DB8-8FB7-D8145306B5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>
            <a:extLst>
              <a:ext uri="{FF2B5EF4-FFF2-40B4-BE49-F238E27FC236}">
                <a16:creationId xmlns:a16="http://schemas.microsoft.com/office/drawing/2014/main" id="{2206A2D7-A0B7-B17B-D8A4-DF479D6AA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>
          <a:extLst>
            <a:ext uri="{FF2B5EF4-FFF2-40B4-BE49-F238E27FC236}">
              <a16:creationId xmlns:a16="http://schemas.microsoft.com/office/drawing/2014/main" id="{0445FF93-5D14-5641-4670-09E30FAB6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72bee519d_0_205:notes">
            <a:extLst>
              <a:ext uri="{FF2B5EF4-FFF2-40B4-BE49-F238E27FC236}">
                <a16:creationId xmlns:a16="http://schemas.microsoft.com/office/drawing/2014/main" id="{146CD8F9-8BE7-F9AE-4CBC-81793A210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72bee519d_0_205:notes">
            <a:extLst>
              <a:ext uri="{FF2B5EF4-FFF2-40B4-BE49-F238E27FC236}">
                <a16:creationId xmlns:a16="http://schemas.microsoft.com/office/drawing/2014/main" id="{95306012-CAC7-FB9D-3F0B-E06581164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066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40881B7C-677A-D21A-5A16-71A02C6A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685abcfce_0_13:notes">
            <a:extLst>
              <a:ext uri="{FF2B5EF4-FFF2-40B4-BE49-F238E27FC236}">
                <a16:creationId xmlns:a16="http://schemas.microsoft.com/office/drawing/2014/main" id="{5CFFBB13-21DA-8EE5-BEEF-DCFF7BC4A9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685abcfce_0_13:notes">
            <a:extLst>
              <a:ext uri="{FF2B5EF4-FFF2-40B4-BE49-F238E27FC236}">
                <a16:creationId xmlns:a16="http://schemas.microsoft.com/office/drawing/2014/main" id="{4053707E-D6CC-3ACD-6710-B888C9C59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85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72bee519d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72bee519d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E28791AA-E126-8991-6A06-69CDD1507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0D8B8C56-0069-996E-6EC2-BEB83B9ACD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97E2D1C6-16E9-B39B-C331-9B3BA1460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6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4C828F4C-0460-58E3-3CB2-DC2BED863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>
            <a:extLst>
              <a:ext uri="{FF2B5EF4-FFF2-40B4-BE49-F238E27FC236}">
                <a16:creationId xmlns:a16="http://schemas.microsoft.com/office/drawing/2014/main" id="{F541FFF2-0D3F-6BC9-F0E2-5F1EB536F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>
            <a:extLst>
              <a:ext uri="{FF2B5EF4-FFF2-40B4-BE49-F238E27FC236}">
                <a16:creationId xmlns:a16="http://schemas.microsoft.com/office/drawing/2014/main" id="{07EF0EDD-F71E-DD32-BBEA-0148A7778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26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B8093092-3A93-0833-D407-291AFA83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AD967423-8263-3007-70A3-F65F078279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B1953FAB-3228-5D38-CBCF-2770506BB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24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E676E8B2-CC7E-4F4A-D27A-6ED954C5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9B81CD71-F4AB-845E-0350-3CD3FDDD9B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BC9F98EB-8507-CC4B-ED10-D241BD029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90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28FF29D3-95F7-618E-B258-F67348DB9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>
            <a:extLst>
              <a:ext uri="{FF2B5EF4-FFF2-40B4-BE49-F238E27FC236}">
                <a16:creationId xmlns:a16="http://schemas.microsoft.com/office/drawing/2014/main" id="{40C08AB9-A1A3-06E9-BD2B-308BF359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>
            <a:extLst>
              <a:ext uri="{FF2B5EF4-FFF2-40B4-BE49-F238E27FC236}">
                <a16:creationId xmlns:a16="http://schemas.microsoft.com/office/drawing/2014/main" id="{BC862633-9697-CDE8-5D9F-5A252A540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21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C5D6B180-4262-DFEB-2AFC-141A448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51A092E9-31B8-882E-5EFD-196612E57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07A639D8-C2DE-07E5-7CD4-4787A158C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4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6" r:id="rId11"/>
    <p:sldLayoutId id="2147483672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230589" y="304728"/>
            <a:ext cx="5557961" cy="2128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/>
              <a:t>Harnessing Transformers for Fraud Detection</a:t>
            </a:r>
            <a:endParaRPr sz="3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230586" y="4032251"/>
            <a:ext cx="2882315" cy="80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err="1"/>
              <a:t>Fengyuan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err="1"/>
              <a:t>Jinhu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Sun</a:t>
            </a:r>
            <a:endParaRPr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C13389-097E-F7A7-7912-367C57B52CBA}"/>
              </a:ext>
            </a:extLst>
          </p:cNvPr>
          <p:cNvSpPr txBox="1"/>
          <p:nvPr/>
        </p:nvSpPr>
        <p:spPr>
          <a:xfrm>
            <a:off x="230589" y="2387236"/>
            <a:ext cx="555796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ts val="5200"/>
              <a:buFont typeface="系统字体常规体"/>
              <a:buChar char="-"/>
            </a:pPr>
            <a:r>
              <a:rPr lang="en-US" altLang="zh-CN" sz="2400" dirty="0">
                <a:solidFill>
                  <a:schemeClr val="dk1"/>
                </a:solidFill>
                <a:latin typeface="Alexandria Medium"/>
                <a:cs typeface="Alexandria Medium"/>
                <a:sym typeface="Alexandria Medium"/>
              </a:rPr>
              <a:t>Tackling Imbalanced Data and Outperforming Baselines</a:t>
            </a:r>
            <a:endParaRPr lang="zh-CN" altLang="en-US" sz="24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5" name="Google Shape;191;p35">
            <a:extLst>
              <a:ext uri="{FF2B5EF4-FFF2-40B4-BE49-F238E27FC236}">
                <a16:creationId xmlns:a16="http://schemas.microsoft.com/office/drawing/2014/main" id="{044CA90B-BE47-1E2A-797F-D5EADED2F925}"/>
              </a:ext>
            </a:extLst>
          </p:cNvPr>
          <p:cNvSpPr txBox="1">
            <a:spLocks/>
          </p:cNvSpPr>
          <p:nvPr/>
        </p:nvSpPr>
        <p:spPr>
          <a:xfrm>
            <a:off x="6031101" y="4032252"/>
            <a:ext cx="2882313" cy="80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en-US" altLang="zh-CN" sz="1800" b="1" dirty="0"/>
              <a:t>DS542 Deep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Learning</a:t>
            </a:r>
          </a:p>
          <a:p>
            <a:pPr marL="0" indent="0" algn="l"/>
            <a:r>
              <a:rPr lang="en-US" altLang="zh-CN" sz="1800" b="1" dirty="0"/>
              <a:t>December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6,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2024</a:t>
            </a:r>
            <a:endParaRPr lang="en-US" sz="1800" b="1" dirty="0"/>
          </a:p>
        </p:txBody>
      </p:sp>
      <p:pic>
        <p:nvPicPr>
          <p:cNvPr id="1026" name="Picture 2" descr="broken card Icon 6234709">
            <a:extLst>
              <a:ext uri="{FF2B5EF4-FFF2-40B4-BE49-F238E27FC236}">
                <a16:creationId xmlns:a16="http://schemas.microsoft.com/office/drawing/2014/main" id="{5E647EC2-2AC2-1BA7-8CD3-8E2084AB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18" y="1497346"/>
            <a:ext cx="1493882" cy="1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aud alert Icon 7208454">
            <a:extLst>
              <a:ext uri="{FF2B5EF4-FFF2-40B4-BE49-F238E27FC236}">
                <a16:creationId xmlns:a16="http://schemas.microsoft.com/office/drawing/2014/main" id="{7AD2B59C-C024-CBD5-08E8-44CE2456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18" y="1497346"/>
            <a:ext cx="1493882" cy="1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dit card fraud Icon 7237825">
            <a:extLst>
              <a:ext uri="{FF2B5EF4-FFF2-40B4-BE49-F238E27FC236}">
                <a16:creationId xmlns:a16="http://schemas.microsoft.com/office/drawing/2014/main" id="{814C92AE-B3B5-6CA3-1479-05731194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2" y="5097"/>
            <a:ext cx="1492249" cy="14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edit card fraud Icon 7237828">
            <a:extLst>
              <a:ext uri="{FF2B5EF4-FFF2-40B4-BE49-F238E27FC236}">
                <a16:creationId xmlns:a16="http://schemas.microsoft.com/office/drawing/2014/main" id="{4F3F3B47-7ED7-8C11-081F-AFDF08D4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18" y="4281"/>
            <a:ext cx="1493882" cy="1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B8BFB481-B358-1301-CB82-042E1A3F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2963EB5B-B93F-7C9C-5C6E-BA2B7AE206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sp>
        <p:nvSpPr>
          <p:cNvPr id="2" name="Google Shape;277;p44">
            <a:extLst>
              <a:ext uri="{FF2B5EF4-FFF2-40B4-BE49-F238E27FC236}">
                <a16:creationId xmlns:a16="http://schemas.microsoft.com/office/drawing/2014/main" id="{8CD20CC2-7687-D60C-D44F-C71D44F507A8}"/>
              </a:ext>
            </a:extLst>
          </p:cNvPr>
          <p:cNvSpPr txBox="1"/>
          <p:nvPr/>
        </p:nvSpPr>
        <p:spPr>
          <a:xfrm>
            <a:off x="489698" y="773300"/>
            <a:ext cx="73589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5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Innovation: Transformer with Focal Loss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3" name="Google Shape;278;p44">
            <a:extLst>
              <a:ext uri="{FF2B5EF4-FFF2-40B4-BE49-F238E27FC236}">
                <a16:creationId xmlns:a16="http://schemas.microsoft.com/office/drawing/2014/main" id="{0FFF945A-0E8F-871F-F326-C83D61556D11}"/>
              </a:ext>
            </a:extLst>
          </p:cNvPr>
          <p:cNvSpPr txBox="1">
            <a:spLocks/>
          </p:cNvSpPr>
          <p:nvPr/>
        </p:nvSpPr>
        <p:spPr>
          <a:xfrm>
            <a:off x="489698" y="1230499"/>
            <a:ext cx="5470523" cy="122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Why Transformer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Captures both local and global patterns efficiently.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Why Focal Loss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Focuses on hard-to-classify fraud cases.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Reduces the dominance of majority class.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Result</a:t>
            </a:r>
            <a:r>
              <a:rPr lang="en-US" altLang="zh-CN" dirty="0"/>
              <a:t>: Enhanced recall for fraudulent transactions.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563F4D-2876-EB19-A59F-7177A779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23" y="1230499"/>
            <a:ext cx="2971051" cy="3647222"/>
          </a:xfrm>
          <a:prstGeom prst="rect">
            <a:avLst/>
          </a:prstGeom>
        </p:spPr>
      </p:pic>
      <p:sp>
        <p:nvSpPr>
          <p:cNvPr id="7" name="Google Shape;273;p44">
            <a:extLst>
              <a:ext uri="{FF2B5EF4-FFF2-40B4-BE49-F238E27FC236}">
                <a16:creationId xmlns:a16="http://schemas.microsoft.com/office/drawing/2014/main" id="{A2982486-9C70-B6BD-2F3D-A94277596073}"/>
              </a:ext>
            </a:extLst>
          </p:cNvPr>
          <p:cNvSpPr txBox="1"/>
          <p:nvPr/>
        </p:nvSpPr>
        <p:spPr>
          <a:xfrm>
            <a:off x="489699" y="2451123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6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Evaluation Metrics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8" name="Google Shape;274;p44">
            <a:extLst>
              <a:ext uri="{FF2B5EF4-FFF2-40B4-BE49-F238E27FC236}">
                <a16:creationId xmlns:a16="http://schemas.microsoft.com/office/drawing/2014/main" id="{35614DBD-0441-6274-E707-7385516927AE}"/>
              </a:ext>
            </a:extLst>
          </p:cNvPr>
          <p:cNvSpPr txBox="1">
            <a:spLocks/>
          </p:cNvSpPr>
          <p:nvPr/>
        </p:nvSpPr>
        <p:spPr>
          <a:xfrm>
            <a:off x="489699" y="2908323"/>
            <a:ext cx="5470522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Recall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Definition</a:t>
            </a:r>
            <a:r>
              <a:rPr lang="en-US" altLang="zh-CN" dirty="0"/>
              <a:t>: Measures the proportion of actual fraud cases correctly identified.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Importance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Prioritizes identifying rare fraudulent transactions over overall accuracy.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ROC AUC Score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Definition</a:t>
            </a:r>
            <a:r>
              <a:rPr lang="en-US" altLang="zh-CN" dirty="0"/>
              <a:t>: Evaluates the model’s ability to rank positive instances (fraud) higher than negative ones (non-fraud) across varying classification thresholds.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Benefits</a:t>
            </a:r>
            <a:r>
              <a:rPr lang="en-US" altLang="zh-CN" dirty="0"/>
              <a:t>: Provides a holistic view of the model's discriminative power.</a:t>
            </a:r>
          </a:p>
        </p:txBody>
      </p:sp>
    </p:spTree>
    <p:extLst>
      <p:ext uri="{BB962C8B-B14F-4D97-AF65-F5344CB8AC3E}">
        <p14:creationId xmlns:p14="http://schemas.microsoft.com/office/powerpoint/2010/main" val="303180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E972DA7D-7E89-9D2E-84D1-D3571889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>
            <a:extLst>
              <a:ext uri="{FF2B5EF4-FFF2-40B4-BE49-F238E27FC236}">
                <a16:creationId xmlns:a16="http://schemas.microsoft.com/office/drawing/2014/main" id="{928226BF-4F8D-4867-A01F-1241EDC87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571750"/>
            <a:ext cx="7708800" cy="236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Experiments and Results</a:t>
            </a:r>
          </a:p>
        </p:txBody>
      </p: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F693803D-C17B-E288-01B9-4C2089B9808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131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62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EA7C40C5-FC20-2C60-7BBE-C5024219F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>
            <a:extLst>
              <a:ext uri="{FF2B5EF4-FFF2-40B4-BE49-F238E27FC236}">
                <a16:creationId xmlns:a16="http://schemas.microsoft.com/office/drawing/2014/main" id="{6CDB8EB2-4436-FAAB-651A-DF17467A49D5}"/>
              </a:ext>
            </a:extLst>
          </p:cNvPr>
          <p:cNvSpPr txBox="1"/>
          <p:nvPr/>
        </p:nvSpPr>
        <p:spPr>
          <a:xfrm>
            <a:off x="489698" y="773300"/>
            <a:ext cx="73271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Effect of SMOTE on Logistic Regression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>
            <a:extLst>
              <a:ext uri="{FF2B5EF4-FFF2-40B4-BE49-F238E27FC236}">
                <a16:creationId xmlns:a16="http://schemas.microsoft.com/office/drawing/2014/main" id="{A1DE3E12-A9C9-9291-ECBD-5968670C51A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8" y="1230500"/>
            <a:ext cx="8164603" cy="10872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Goal</a:t>
            </a:r>
            <a:r>
              <a:rPr lang="en-US" altLang="zh-CN" dirty="0"/>
              <a:t>: Highlight the impact of addressing class imbalance.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Findings</a:t>
            </a:r>
            <a:r>
              <a:rPr lang="en-US" altLang="zh-CN" dirty="0"/>
              <a:t>: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Without SMOTE: High accuracy but poor fraud detection (Recall = 0.60,</a:t>
            </a:r>
            <a:r>
              <a:rPr lang="zh-CN" altLang="en-US" dirty="0"/>
              <a:t> </a:t>
            </a:r>
            <a:r>
              <a:rPr lang="en-US" altLang="zh-CN" dirty="0"/>
              <a:t>ROC AUC = 0.80).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With SMOTE: Significant improvement in fraud recall (Recall = 0.90, ROC AUC = 0.93).</a:t>
            </a:r>
          </a:p>
          <a:p>
            <a:pPr marL="274320" indent="-213359">
              <a:buClr>
                <a:schemeClr val="lt2"/>
              </a:buClr>
              <a:buChar char="■"/>
            </a:pPr>
            <a:r>
              <a:rPr lang="en-US" altLang="zh-CN" b="1" dirty="0"/>
              <a:t>Trade-off</a:t>
            </a:r>
            <a:r>
              <a:rPr lang="en-US" altLang="zh-CN" dirty="0"/>
              <a:t>: Increased false positives for non-fraud cases.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endParaRPr lang="en-US" dirty="0"/>
          </a:p>
        </p:txBody>
      </p:sp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E41B7D1A-7901-FE8A-B113-96AFABE608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Experiments and Results</a:t>
            </a:r>
            <a:endParaRPr sz="3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079E3D0-B340-22B8-C9EC-87F0B105815D}"/>
              </a:ext>
            </a:extLst>
          </p:cNvPr>
          <p:cNvGrpSpPr/>
          <p:nvPr/>
        </p:nvGrpSpPr>
        <p:grpSpPr>
          <a:xfrm>
            <a:off x="1143000" y="2317751"/>
            <a:ext cx="2971800" cy="2698923"/>
            <a:chOff x="895349" y="2262874"/>
            <a:chExt cx="2971800" cy="2698923"/>
          </a:xfrm>
        </p:grpSpPr>
        <p:pic>
          <p:nvPicPr>
            <p:cNvPr id="3" name="图片 2" descr="电子设备的屏幕&#10;&#10;描述已自动生成">
              <a:extLst>
                <a:ext uri="{FF2B5EF4-FFF2-40B4-BE49-F238E27FC236}">
                  <a16:creationId xmlns:a16="http://schemas.microsoft.com/office/drawing/2014/main" id="{A9A0454B-1BF5-C83A-BA73-1B1D162C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350" y="2262874"/>
              <a:ext cx="2971799" cy="242192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C4815E6-025E-5DCC-7D8A-E463B99C36F8}"/>
                </a:ext>
              </a:extLst>
            </p:cNvPr>
            <p:cNvSpPr txBox="1"/>
            <p:nvPr/>
          </p:nvSpPr>
          <p:spPr>
            <a:xfrm>
              <a:off x="895349" y="4684798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Logistic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Regression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Without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SMOTE</a:t>
              </a:r>
              <a:endParaRPr lang="zh-CN" altLang="en-US" sz="1200" dirty="0">
                <a:solidFill>
                  <a:schemeClr val="dk1"/>
                </a:solidFill>
                <a:latin typeface="Albert Sans"/>
                <a:sym typeface="Albert San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C7C0A0-2A20-6921-6EDC-F551797486D0}"/>
              </a:ext>
            </a:extLst>
          </p:cNvPr>
          <p:cNvGrpSpPr/>
          <p:nvPr/>
        </p:nvGrpSpPr>
        <p:grpSpPr>
          <a:xfrm>
            <a:off x="5029198" y="2317750"/>
            <a:ext cx="2971801" cy="2698924"/>
            <a:chOff x="4845049" y="2317749"/>
            <a:chExt cx="2971801" cy="2698924"/>
          </a:xfrm>
        </p:grpSpPr>
        <p:pic>
          <p:nvPicPr>
            <p:cNvPr id="6" name="图片 5" descr="电子设备的屏幕&#10;&#10;描述已自动生成">
              <a:extLst>
                <a:ext uri="{FF2B5EF4-FFF2-40B4-BE49-F238E27FC236}">
                  <a16:creationId xmlns:a16="http://schemas.microsoft.com/office/drawing/2014/main" id="{4EC615D8-3F78-3006-6994-352DA949C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5049" y="2317749"/>
              <a:ext cx="2971801" cy="242192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85EDB7-7C2F-F1BC-608D-0F150537C0B8}"/>
                </a:ext>
              </a:extLst>
            </p:cNvPr>
            <p:cNvSpPr txBox="1"/>
            <p:nvPr/>
          </p:nvSpPr>
          <p:spPr>
            <a:xfrm>
              <a:off x="4845049" y="4739674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Logistic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Regression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SMOTE</a:t>
              </a:r>
              <a:endParaRPr lang="zh-CN" altLang="en-US" sz="1200" dirty="0">
                <a:solidFill>
                  <a:schemeClr val="dk1"/>
                </a:solidFill>
                <a:latin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10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0D957C8C-2C31-B2C8-4532-9921A2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3;p44">
            <a:extLst>
              <a:ext uri="{FF2B5EF4-FFF2-40B4-BE49-F238E27FC236}">
                <a16:creationId xmlns:a16="http://schemas.microsoft.com/office/drawing/2014/main" id="{B1F4A511-09ED-BD38-14A7-658384128557}"/>
              </a:ext>
            </a:extLst>
          </p:cNvPr>
          <p:cNvSpPr txBox="1"/>
          <p:nvPr/>
        </p:nvSpPr>
        <p:spPr>
          <a:xfrm>
            <a:off x="489698" y="773300"/>
            <a:ext cx="73271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2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Model Performance Comparison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7" name="Google Shape;274;p44">
            <a:extLst>
              <a:ext uri="{FF2B5EF4-FFF2-40B4-BE49-F238E27FC236}">
                <a16:creationId xmlns:a16="http://schemas.microsoft.com/office/drawing/2014/main" id="{7105FAD2-6C3E-AEFF-331F-CBB3936AF79B}"/>
              </a:ext>
            </a:extLst>
          </p:cNvPr>
          <p:cNvSpPr txBox="1">
            <a:spLocks/>
          </p:cNvSpPr>
          <p:nvPr/>
        </p:nvSpPr>
        <p:spPr>
          <a:xfrm>
            <a:off x="489698" y="1230500"/>
            <a:ext cx="8164603" cy="108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Models Evaluated</a:t>
            </a:r>
            <a:r>
              <a:rPr lang="en-US" altLang="zh-CN"/>
              <a:t>: Logistic Regression, Random Forest, MLP, LSTM, Transformer.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Key Results</a:t>
            </a:r>
            <a:r>
              <a:rPr lang="en-US" altLang="zh-CN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/>
              <a:t>Logistic Regression (after SMOTE): High fraud recall (0.90).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/>
              <a:t>Transformer: Achieved balance with fraud recall (0.89) and overall performance (ROC AUC = 0.91).</a:t>
            </a:r>
            <a:endParaRPr lang="en-US"/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Insight</a:t>
            </a:r>
            <a:r>
              <a:rPr lang="en-US" altLang="zh-CN"/>
              <a:t>: Transformer effectively captures nuanced patterns but trades off some non-fraud accuracy.</a:t>
            </a:r>
            <a:endParaRPr lang="en-US" altLang="zh-CN" dirty="0"/>
          </a:p>
        </p:txBody>
      </p:sp>
      <p:sp>
        <p:nvSpPr>
          <p:cNvPr id="8" name="Google Shape;272;p44">
            <a:extLst>
              <a:ext uri="{FF2B5EF4-FFF2-40B4-BE49-F238E27FC236}">
                <a16:creationId xmlns:a16="http://schemas.microsoft.com/office/drawing/2014/main" id="{907A4755-2733-DB7D-A582-2BA1181CD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Experiments and Results</a:t>
            </a:r>
            <a:endParaRPr sz="36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F0761CA-D1B1-D6B5-D01B-6A4DB9B4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93852"/>
              </p:ext>
            </p:extLst>
          </p:nvPr>
        </p:nvGraphicFramePr>
        <p:xfrm>
          <a:off x="1349374" y="2571750"/>
          <a:ext cx="6305551" cy="2110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6953">
                  <a:extLst>
                    <a:ext uri="{9D8B030D-6E8A-4147-A177-3AD203B41FA5}">
                      <a16:colId xmlns:a16="http://schemas.microsoft.com/office/drawing/2014/main" val="1127017132"/>
                    </a:ext>
                  </a:extLst>
                </a:gridCol>
                <a:gridCol w="1706051">
                  <a:extLst>
                    <a:ext uri="{9D8B030D-6E8A-4147-A177-3AD203B41FA5}">
                      <a16:colId xmlns:a16="http://schemas.microsoft.com/office/drawing/2014/main" val="278122156"/>
                    </a:ext>
                  </a:extLst>
                </a:gridCol>
                <a:gridCol w="1738097">
                  <a:extLst>
                    <a:ext uri="{9D8B030D-6E8A-4147-A177-3AD203B41FA5}">
                      <a16:colId xmlns:a16="http://schemas.microsoft.com/office/drawing/2014/main" val="13138565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4189737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Model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Recall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(Fraud)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Recall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(Non-Fraud)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ROC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AUC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Score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60744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Logistic Regression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0.90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0.97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0.93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52868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Random Forest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0.76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1.00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0.88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69269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MLP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0.79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1.00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0.89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6681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LSTM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0.77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1.00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0.88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860878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Transformer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0.89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0.94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0.91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1290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8BA4EF4-96C4-BF7B-B492-5BB280B7A4EB}"/>
              </a:ext>
            </a:extLst>
          </p:cNvPr>
          <p:cNvSpPr txBox="1"/>
          <p:nvPr/>
        </p:nvSpPr>
        <p:spPr>
          <a:xfrm>
            <a:off x="1930400" y="4682490"/>
            <a:ext cx="514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Albert Sans"/>
                <a:sym typeface="Albert Sans"/>
              </a:rPr>
              <a:t>Performance of Various Models (Trained with BCELoss and SMOTE)</a:t>
            </a:r>
          </a:p>
        </p:txBody>
      </p:sp>
    </p:spTree>
    <p:extLst>
      <p:ext uri="{BB962C8B-B14F-4D97-AF65-F5344CB8AC3E}">
        <p14:creationId xmlns:p14="http://schemas.microsoft.com/office/powerpoint/2010/main" val="63564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27402B2F-3A4D-5965-DF9D-5DACA5C3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73;p44">
            <a:extLst>
              <a:ext uri="{FF2B5EF4-FFF2-40B4-BE49-F238E27FC236}">
                <a16:creationId xmlns:a16="http://schemas.microsoft.com/office/drawing/2014/main" id="{CA54AB3F-D8A9-D7D3-8E30-826AC8A8C845}"/>
              </a:ext>
            </a:extLst>
          </p:cNvPr>
          <p:cNvSpPr txBox="1"/>
          <p:nvPr/>
        </p:nvSpPr>
        <p:spPr>
          <a:xfrm>
            <a:off x="489698" y="773300"/>
            <a:ext cx="73271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3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Impact of Focal Loss on Transformer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13" name="Google Shape;274;p44">
            <a:extLst>
              <a:ext uri="{FF2B5EF4-FFF2-40B4-BE49-F238E27FC236}">
                <a16:creationId xmlns:a16="http://schemas.microsoft.com/office/drawing/2014/main" id="{6B6E7975-3A6D-3273-CC3D-0AE6D3F308F8}"/>
              </a:ext>
            </a:extLst>
          </p:cNvPr>
          <p:cNvSpPr txBox="1">
            <a:spLocks/>
          </p:cNvSpPr>
          <p:nvPr/>
        </p:nvSpPr>
        <p:spPr>
          <a:xfrm>
            <a:off x="489698" y="1230500"/>
            <a:ext cx="8164603" cy="108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Experiment</a:t>
            </a:r>
            <a:r>
              <a:rPr lang="en-US" altLang="zh-CN"/>
              <a:t>: Tuning </a:t>
            </a:r>
            <a:r>
              <a:rPr lang="el-GR" altLang="zh-CN"/>
              <a:t>γ (</a:t>
            </a:r>
            <a:r>
              <a:rPr lang="en-US" altLang="zh-CN"/>
              <a:t>Focal Loss) to improve fraud detection.</a:t>
            </a:r>
            <a:endParaRPr lang="en-US"/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Key Findings</a:t>
            </a:r>
            <a:r>
              <a:rPr lang="en-US" altLang="zh-CN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l-GR" altLang="zh-CN"/>
              <a:t>γ=2: </a:t>
            </a:r>
            <a:r>
              <a:rPr lang="en-US" altLang="zh-CN"/>
              <a:t>Optimal trade-off between fraud recall (0.917) and non-fraud performance (0.931).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/>
              <a:t>Lower </a:t>
            </a:r>
            <a:r>
              <a:rPr lang="el-GR" altLang="zh-CN"/>
              <a:t>γ (</a:t>
            </a:r>
            <a:r>
              <a:rPr lang="en-US" altLang="zh-CN"/>
              <a:t>e.g., 0.5): Focuses aggressively on hard samples but sacrifices non-fraud accuracy.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Comparison</a:t>
            </a:r>
            <a:r>
              <a:rPr lang="en-US" altLang="zh-CN"/>
              <a:t>: Achieved similar ROC AUC to Logistic Regression while exceeding its fraud recall.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endParaRPr lang="en-US" dirty="0"/>
          </a:p>
        </p:txBody>
      </p:sp>
      <p:sp>
        <p:nvSpPr>
          <p:cNvPr id="14" name="Google Shape;272;p44">
            <a:extLst>
              <a:ext uri="{FF2B5EF4-FFF2-40B4-BE49-F238E27FC236}">
                <a16:creationId xmlns:a16="http://schemas.microsoft.com/office/drawing/2014/main" id="{7C620745-FEEE-D40B-CBC1-2FE53BD3E7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Experiments and Results</a:t>
            </a:r>
            <a:endParaRPr sz="3600" dirty="0"/>
          </a:p>
        </p:txBody>
      </p:sp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440AAAD2-0E59-294C-BF63-88A1109B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8" y="2428461"/>
            <a:ext cx="3784712" cy="24045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B8AAA3F-0741-5921-4801-8828578EB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06849"/>
              </p:ext>
            </p:extLst>
          </p:nvPr>
        </p:nvGraphicFramePr>
        <p:xfrm>
          <a:off x="4274410" y="2428461"/>
          <a:ext cx="4285390" cy="22085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4367">
                  <a:extLst>
                    <a:ext uri="{9D8B030D-6E8A-4147-A177-3AD203B41FA5}">
                      <a16:colId xmlns:a16="http://schemas.microsoft.com/office/drawing/2014/main" val="1127017132"/>
                    </a:ext>
                  </a:extLst>
                </a:gridCol>
                <a:gridCol w="1065784">
                  <a:extLst>
                    <a:ext uri="{9D8B030D-6E8A-4147-A177-3AD203B41FA5}">
                      <a16:colId xmlns:a16="http://schemas.microsoft.com/office/drawing/2014/main" val="278122156"/>
                    </a:ext>
                  </a:extLst>
                </a:gridCol>
                <a:gridCol w="1377136">
                  <a:extLst>
                    <a:ext uri="{9D8B030D-6E8A-4147-A177-3AD203B41FA5}">
                      <a16:colId xmlns:a16="http://schemas.microsoft.com/office/drawing/2014/main" val="1313856579"/>
                    </a:ext>
                  </a:extLst>
                </a:gridCol>
                <a:gridCol w="1198103">
                  <a:extLst>
                    <a:ext uri="{9D8B030D-6E8A-4147-A177-3AD203B41FA5}">
                      <a16:colId xmlns:a16="http://schemas.microsoft.com/office/drawing/2014/main" val="54189737"/>
                    </a:ext>
                  </a:extLst>
                </a:gridCol>
              </a:tblGrid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000" dirty="0"/>
                        <a:t>γ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Recall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(Fraud)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Recall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(Non-Fraud)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ROC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AUC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Score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607447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0.5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0.935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0.851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0.893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52868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1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0.880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0.951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0.915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692697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2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0.917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0.931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0.924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66811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3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0.880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0.971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0.925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860878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4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0.889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0.950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0.920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12907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5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0.926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0.898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0.912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85258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05118A2-E0E7-AAD8-269E-0A95BD294C13}"/>
              </a:ext>
            </a:extLst>
          </p:cNvPr>
          <p:cNvSpPr txBox="1"/>
          <p:nvPr/>
        </p:nvSpPr>
        <p:spPr>
          <a:xfrm>
            <a:off x="4274410" y="4636989"/>
            <a:ext cx="4285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Albert Sans"/>
                <a:sym typeface="Albert Sans"/>
              </a:rPr>
              <a:t>Transformer Performance Under Focal Loss with Varying </a:t>
            </a:r>
            <a:r>
              <a:rPr lang="el-GR" altLang="zh-CN" sz="1200" dirty="0">
                <a:solidFill>
                  <a:schemeClr val="dk1"/>
                </a:solidFill>
                <a:latin typeface="Albert Sans"/>
                <a:sym typeface="Albert Sans"/>
              </a:rPr>
              <a:t>γ</a:t>
            </a:r>
            <a:endParaRPr lang="zh-CN" altLang="en-US" sz="1200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84741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4971976E-CF2A-3E8C-D51F-B0269706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73;p44">
            <a:extLst>
              <a:ext uri="{FF2B5EF4-FFF2-40B4-BE49-F238E27FC236}">
                <a16:creationId xmlns:a16="http://schemas.microsoft.com/office/drawing/2014/main" id="{F97C3068-ABE3-5AF5-10B3-0CB4E930A8D5}"/>
              </a:ext>
            </a:extLst>
          </p:cNvPr>
          <p:cNvSpPr txBox="1"/>
          <p:nvPr/>
        </p:nvSpPr>
        <p:spPr>
          <a:xfrm>
            <a:off x="489698" y="773300"/>
            <a:ext cx="73271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4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Transformer vs. LSTM (</a:t>
            </a:r>
            <a:r>
              <a:rPr lang="el-GR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γ=2)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17" name="Google Shape;274;p44">
            <a:extLst>
              <a:ext uri="{FF2B5EF4-FFF2-40B4-BE49-F238E27FC236}">
                <a16:creationId xmlns:a16="http://schemas.microsoft.com/office/drawing/2014/main" id="{58787049-0156-BD4F-2D08-EF2737E2A8B7}"/>
              </a:ext>
            </a:extLst>
          </p:cNvPr>
          <p:cNvSpPr txBox="1">
            <a:spLocks/>
          </p:cNvSpPr>
          <p:nvPr/>
        </p:nvSpPr>
        <p:spPr>
          <a:xfrm>
            <a:off x="489698" y="1230500"/>
            <a:ext cx="8164603" cy="108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Transformer</a:t>
            </a:r>
            <a:r>
              <a:rPr lang="en-US" altLang="zh-CN" dirty="0"/>
              <a:t>: Fraud Recall = 0.917, ROC AUC = 0.92.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LSTM</a:t>
            </a:r>
            <a:r>
              <a:rPr lang="en-US" altLang="zh-CN" dirty="0"/>
              <a:t>: Fraud Recall = 0.75, ROC AUC = 0.875.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Insight</a:t>
            </a:r>
            <a:r>
              <a:rPr lang="en-US" altLang="zh-CN" dirty="0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Transformer’s attention mechanism better captures complex patterns and reweights features effectively, outperforming LSTM in both recall and overall performance.</a:t>
            </a:r>
            <a:endParaRPr lang="en-US" dirty="0"/>
          </a:p>
        </p:txBody>
      </p:sp>
      <p:sp>
        <p:nvSpPr>
          <p:cNvPr id="18" name="Google Shape;272;p44">
            <a:extLst>
              <a:ext uri="{FF2B5EF4-FFF2-40B4-BE49-F238E27FC236}">
                <a16:creationId xmlns:a16="http://schemas.microsoft.com/office/drawing/2014/main" id="{1ED14A33-1976-B408-97B7-9E4F3A89C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Experiments and Results</a:t>
            </a:r>
            <a:endParaRPr sz="36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9030ED-BDBF-3ADD-C5F4-84832F037D94}"/>
              </a:ext>
            </a:extLst>
          </p:cNvPr>
          <p:cNvGrpSpPr/>
          <p:nvPr/>
        </p:nvGrpSpPr>
        <p:grpSpPr>
          <a:xfrm>
            <a:off x="1142999" y="2317749"/>
            <a:ext cx="2971803" cy="2698924"/>
            <a:chOff x="1142999" y="2317749"/>
            <a:chExt cx="2971803" cy="2698924"/>
          </a:xfrm>
        </p:grpSpPr>
        <p:pic>
          <p:nvPicPr>
            <p:cNvPr id="30" name="图片 29" descr="电子设备的屏幕&#10;&#10;描述已自动生成">
              <a:extLst>
                <a:ext uri="{FF2B5EF4-FFF2-40B4-BE49-F238E27FC236}">
                  <a16:creationId xmlns:a16="http://schemas.microsoft.com/office/drawing/2014/main" id="{AFE2278B-FC89-05B5-491A-094D356E1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1" y="2317749"/>
              <a:ext cx="2971801" cy="2421925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D8967E2-C838-E1F5-7BEC-74B64E6DD68B}"/>
                </a:ext>
              </a:extLst>
            </p:cNvPr>
            <p:cNvSpPr txBox="1"/>
            <p:nvPr/>
          </p:nvSpPr>
          <p:spPr>
            <a:xfrm>
              <a:off x="1142999" y="4739674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Transformer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l-GR" altLang="zh-CN" sz="1200" dirty="0">
                  <a:solidFill>
                    <a:schemeClr val="dk1"/>
                  </a:solidFill>
                  <a:latin typeface="Albert Sans"/>
                </a:rPr>
                <a:t>γ=2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108E2B-814D-D036-36D2-62AE240D6BA0}"/>
              </a:ext>
            </a:extLst>
          </p:cNvPr>
          <p:cNvGrpSpPr/>
          <p:nvPr/>
        </p:nvGrpSpPr>
        <p:grpSpPr>
          <a:xfrm>
            <a:off x="5029196" y="2317749"/>
            <a:ext cx="2971805" cy="2698923"/>
            <a:chOff x="5029196" y="2317749"/>
            <a:chExt cx="2971805" cy="2698923"/>
          </a:xfrm>
        </p:grpSpPr>
        <p:pic>
          <p:nvPicPr>
            <p:cNvPr id="33" name="图片 32" descr="电子设备的屏幕&#10;&#10;描述已自动生成">
              <a:extLst>
                <a:ext uri="{FF2B5EF4-FFF2-40B4-BE49-F238E27FC236}">
                  <a16:creationId xmlns:a16="http://schemas.microsoft.com/office/drawing/2014/main" id="{AD444CEF-3E5E-680B-B35E-4A83BD77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2317749"/>
              <a:ext cx="2971801" cy="242192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17E23AB-E385-AF4C-236C-0FB020B31C8C}"/>
                </a:ext>
              </a:extLst>
            </p:cNvPr>
            <p:cNvSpPr txBox="1"/>
            <p:nvPr/>
          </p:nvSpPr>
          <p:spPr>
            <a:xfrm>
              <a:off x="5029196" y="4739673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LSTM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l-GR" altLang="zh-CN" sz="1200" dirty="0">
                  <a:solidFill>
                    <a:schemeClr val="dk1"/>
                  </a:solidFill>
                  <a:latin typeface="Albert Sans"/>
                </a:rPr>
                <a:t>γ=2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90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CE98B385-6F14-FA9C-D8D1-762407834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>
            <a:extLst>
              <a:ext uri="{FF2B5EF4-FFF2-40B4-BE49-F238E27FC236}">
                <a16:creationId xmlns:a16="http://schemas.microsoft.com/office/drawing/2014/main" id="{C26C9ACA-B0E7-64B8-8858-E51E97CBB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571750"/>
            <a:ext cx="7708800" cy="236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Discussion and Conclusion</a:t>
            </a:r>
          </a:p>
        </p:txBody>
      </p: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7D3FDF7D-516D-DF25-4E44-544BE9E134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131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21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84165A26-534E-64DF-325B-0FFE0083D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3;p44">
            <a:extLst>
              <a:ext uri="{FF2B5EF4-FFF2-40B4-BE49-F238E27FC236}">
                <a16:creationId xmlns:a16="http://schemas.microsoft.com/office/drawing/2014/main" id="{F3A15E04-D062-4775-AC10-67CF68F7B0D5}"/>
              </a:ext>
            </a:extLst>
          </p:cNvPr>
          <p:cNvSpPr txBox="1"/>
          <p:nvPr/>
        </p:nvSpPr>
        <p:spPr>
          <a:xfrm>
            <a:off x="489697" y="773300"/>
            <a:ext cx="81646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Discussion: Transformer vs. Logistic Regression</a:t>
            </a:r>
          </a:p>
        </p:txBody>
      </p:sp>
      <p:sp>
        <p:nvSpPr>
          <p:cNvPr id="7" name="Google Shape;274;p44">
            <a:extLst>
              <a:ext uri="{FF2B5EF4-FFF2-40B4-BE49-F238E27FC236}">
                <a16:creationId xmlns:a16="http://schemas.microsoft.com/office/drawing/2014/main" id="{E8F0F7EE-F2E8-0BA8-5F7A-4734D0468796}"/>
              </a:ext>
            </a:extLst>
          </p:cNvPr>
          <p:cNvSpPr txBox="1">
            <a:spLocks/>
          </p:cNvSpPr>
          <p:nvPr/>
        </p:nvSpPr>
        <p:spPr>
          <a:xfrm>
            <a:off x="489699" y="1230500"/>
            <a:ext cx="6146052" cy="12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Logistic Regression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Surprising effectiveness after SMOTE.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Fraud Recall = 0.90, ROC AUC = 0.93</a:t>
            </a:r>
            <a:r>
              <a:rPr lang="en-US" altLang="zh-CN" dirty="0"/>
              <a:t>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Transformer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Fraud Recall = 0.917, ROC AUC = 0.92 (with </a:t>
            </a:r>
            <a:r>
              <a:rPr lang="el-GR" altLang="zh-CN" b="1" dirty="0"/>
              <a:t>γ=2)</a:t>
            </a:r>
            <a:r>
              <a:rPr lang="el-GR" altLang="zh-CN" dirty="0"/>
              <a:t>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More powerful at capturing nuanced patterns but requires careful tuning.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241DCE-A51F-FE10-4ED8-F975879E19F1}"/>
              </a:ext>
            </a:extLst>
          </p:cNvPr>
          <p:cNvGrpSpPr/>
          <p:nvPr/>
        </p:nvGrpSpPr>
        <p:grpSpPr>
          <a:xfrm>
            <a:off x="5210992" y="2482850"/>
            <a:ext cx="2790008" cy="2533824"/>
            <a:chOff x="4845049" y="2317749"/>
            <a:chExt cx="2971801" cy="2698924"/>
          </a:xfrm>
        </p:grpSpPr>
        <p:pic>
          <p:nvPicPr>
            <p:cNvPr id="10" name="图片 9" descr="电子设备的屏幕&#10;&#10;描述已自动生成">
              <a:extLst>
                <a:ext uri="{FF2B5EF4-FFF2-40B4-BE49-F238E27FC236}">
                  <a16:creationId xmlns:a16="http://schemas.microsoft.com/office/drawing/2014/main" id="{30BF1616-5BB4-FFA2-5209-8163FE5E2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5049" y="2317749"/>
              <a:ext cx="2971801" cy="242192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A13A929-1F90-B56A-3401-6E26B5F538B6}"/>
                </a:ext>
              </a:extLst>
            </p:cNvPr>
            <p:cNvSpPr txBox="1"/>
            <p:nvPr/>
          </p:nvSpPr>
          <p:spPr>
            <a:xfrm>
              <a:off x="4845049" y="4739674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Logistic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Regression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SMOTE</a:t>
              </a:r>
              <a:endParaRPr lang="zh-CN" altLang="en-US" sz="1200" dirty="0">
                <a:solidFill>
                  <a:schemeClr val="dk1"/>
                </a:solidFill>
                <a:latin typeface="Albert Sans"/>
                <a:sym typeface="Albert San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9882E3-D10A-F26A-CF37-61B8B031F464}"/>
              </a:ext>
            </a:extLst>
          </p:cNvPr>
          <p:cNvGrpSpPr/>
          <p:nvPr/>
        </p:nvGrpSpPr>
        <p:grpSpPr>
          <a:xfrm>
            <a:off x="1143001" y="2482850"/>
            <a:ext cx="2790009" cy="2533823"/>
            <a:chOff x="1142999" y="2317749"/>
            <a:chExt cx="2971803" cy="2698924"/>
          </a:xfrm>
        </p:grpSpPr>
        <p:pic>
          <p:nvPicPr>
            <p:cNvPr id="13" name="图片 12" descr="电子设备的屏幕&#10;&#10;描述已自动生成">
              <a:extLst>
                <a:ext uri="{FF2B5EF4-FFF2-40B4-BE49-F238E27FC236}">
                  <a16:creationId xmlns:a16="http://schemas.microsoft.com/office/drawing/2014/main" id="{27ECFE0A-644A-6290-3F33-9ACEB9ED0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001" y="2317749"/>
              <a:ext cx="2971801" cy="242192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F83291F-2858-A63E-6124-D926B51E066B}"/>
                </a:ext>
              </a:extLst>
            </p:cNvPr>
            <p:cNvSpPr txBox="1"/>
            <p:nvPr/>
          </p:nvSpPr>
          <p:spPr>
            <a:xfrm>
              <a:off x="1142999" y="4739674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Transformer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l-GR" altLang="zh-CN" sz="1200" dirty="0">
                  <a:solidFill>
                    <a:schemeClr val="dk1"/>
                  </a:solidFill>
                  <a:latin typeface="Albert Sans"/>
                </a:rPr>
                <a:t>γ=2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</a:p>
          </p:txBody>
        </p:sp>
      </p:grpSp>
      <p:sp>
        <p:nvSpPr>
          <p:cNvPr id="15" name="Google Shape;272;p44">
            <a:extLst>
              <a:ext uri="{FF2B5EF4-FFF2-40B4-BE49-F238E27FC236}">
                <a16:creationId xmlns:a16="http://schemas.microsoft.com/office/drawing/2014/main" id="{380F44E0-303F-B994-2E82-AA6BCA89BD95}"/>
              </a:ext>
            </a:extLst>
          </p:cNvPr>
          <p:cNvSpPr txBox="1">
            <a:spLocks/>
          </p:cNvSpPr>
          <p:nvPr/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600" dirty="0">
                <a:solidFill>
                  <a:schemeClr val="dk1"/>
                </a:solidFill>
                <a:latin typeface="Alexandria Medium"/>
                <a:cs typeface="Alexandria Medium"/>
                <a:sym typeface="Alexandria Medium"/>
              </a:rPr>
              <a:t>Discussion and Conclusion</a:t>
            </a:r>
            <a:endParaRPr lang="en-US" sz="36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</p:spTree>
    <p:extLst>
      <p:ext uri="{BB962C8B-B14F-4D97-AF65-F5344CB8AC3E}">
        <p14:creationId xmlns:p14="http://schemas.microsoft.com/office/powerpoint/2010/main" val="50579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AAB0C6FC-DD2E-4EB4-587B-C10EDBB98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44">
            <a:extLst>
              <a:ext uri="{FF2B5EF4-FFF2-40B4-BE49-F238E27FC236}">
                <a16:creationId xmlns:a16="http://schemas.microsoft.com/office/drawing/2014/main" id="{732D9E69-5C15-649B-818D-A11507D52C91}"/>
              </a:ext>
            </a:extLst>
          </p:cNvPr>
          <p:cNvSpPr txBox="1"/>
          <p:nvPr/>
        </p:nvSpPr>
        <p:spPr>
          <a:xfrm>
            <a:off x="489697" y="773300"/>
            <a:ext cx="81646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2</a:t>
            </a:r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Conclusion and Insights</a:t>
            </a:r>
          </a:p>
        </p:txBody>
      </p:sp>
      <p:sp>
        <p:nvSpPr>
          <p:cNvPr id="5" name="Google Shape;274;p44">
            <a:extLst>
              <a:ext uri="{FF2B5EF4-FFF2-40B4-BE49-F238E27FC236}">
                <a16:creationId xmlns:a16="http://schemas.microsoft.com/office/drawing/2014/main" id="{3C0FD8D1-EB47-B4D9-FD6D-A0D27EB63D26}"/>
              </a:ext>
            </a:extLst>
          </p:cNvPr>
          <p:cNvSpPr txBox="1">
            <a:spLocks/>
          </p:cNvSpPr>
          <p:nvPr/>
        </p:nvSpPr>
        <p:spPr>
          <a:xfrm>
            <a:off x="489699" y="1230500"/>
            <a:ext cx="8164602" cy="14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Key Achievements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Demonstrated the potential of Transformer with Focal Loss to surpass Logistic Regression for fraud detection.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Balanced improvements in minority-class recall and overall performance.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Takeaways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Complex models require thoughtful parameter tuning and preprocessing.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Simpler models like Logistic Regression can still be competitive when data is properly balanced.</a:t>
            </a:r>
          </a:p>
        </p:txBody>
      </p:sp>
      <p:sp>
        <p:nvSpPr>
          <p:cNvPr id="6" name="Google Shape;272;p44">
            <a:extLst>
              <a:ext uri="{FF2B5EF4-FFF2-40B4-BE49-F238E27FC236}">
                <a16:creationId xmlns:a16="http://schemas.microsoft.com/office/drawing/2014/main" id="{400582E6-C79C-FE54-F3D0-F05AD6C72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Discussion and Conclusion</a:t>
            </a:r>
            <a:endParaRPr sz="3600" dirty="0"/>
          </a:p>
        </p:txBody>
      </p:sp>
      <p:sp>
        <p:nvSpPr>
          <p:cNvPr id="7" name="Google Shape;273;p44">
            <a:extLst>
              <a:ext uri="{FF2B5EF4-FFF2-40B4-BE49-F238E27FC236}">
                <a16:creationId xmlns:a16="http://schemas.microsoft.com/office/drawing/2014/main" id="{D823A52F-005D-8112-AE2A-A36A71A677C3}"/>
              </a:ext>
            </a:extLst>
          </p:cNvPr>
          <p:cNvSpPr txBox="1"/>
          <p:nvPr/>
        </p:nvSpPr>
        <p:spPr>
          <a:xfrm>
            <a:off x="489697" y="2679700"/>
            <a:ext cx="81646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3</a:t>
            </a:r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Limitations and Future Work</a:t>
            </a:r>
          </a:p>
        </p:txBody>
      </p:sp>
      <p:sp>
        <p:nvSpPr>
          <p:cNvPr id="8" name="Google Shape;274;p44">
            <a:extLst>
              <a:ext uri="{FF2B5EF4-FFF2-40B4-BE49-F238E27FC236}">
                <a16:creationId xmlns:a16="http://schemas.microsoft.com/office/drawing/2014/main" id="{771C4EC1-1EBF-C821-86DC-ECCB02E62621}"/>
              </a:ext>
            </a:extLst>
          </p:cNvPr>
          <p:cNvSpPr txBox="1">
            <a:spLocks/>
          </p:cNvSpPr>
          <p:nvPr/>
        </p:nvSpPr>
        <p:spPr>
          <a:xfrm>
            <a:off x="489699" y="3136900"/>
            <a:ext cx="8164602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Limitations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Validation Strategy</a:t>
            </a:r>
            <a:r>
              <a:rPr lang="en-US" altLang="zh-CN" dirty="0"/>
              <a:t>: The absence of a separate validation set may risk overfitting.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Feature Scope</a:t>
            </a:r>
            <a:r>
              <a:rPr lang="en-US" altLang="zh-CN" dirty="0"/>
              <a:t>: Analysis limited to PCA-transformed and basic transaction-level features, without incorporating additional behavioral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Future Directions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Employ time series cross-validation to better evaluate model generalization.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Investigate model interpretability tools (e.g., SHAP) to assist fraud analysts in understanding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4649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1;p69">
            <a:extLst>
              <a:ext uri="{FF2B5EF4-FFF2-40B4-BE49-F238E27FC236}">
                <a16:creationId xmlns:a16="http://schemas.microsoft.com/office/drawing/2014/main" id="{7BC8004F-B86F-F98A-E9F5-B6D3ED03D6A9}"/>
              </a:ext>
            </a:extLst>
          </p:cNvPr>
          <p:cNvSpPr txBox="1">
            <a:spLocks/>
          </p:cNvSpPr>
          <p:nvPr/>
        </p:nvSpPr>
        <p:spPr>
          <a:xfrm>
            <a:off x="715100" y="1945500"/>
            <a:ext cx="3856800" cy="1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dirty="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Methodology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4" y="2839740"/>
            <a:ext cx="3477276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Experiments and Results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8"/>
          </p:nvPr>
        </p:nvSpPr>
        <p:spPr>
          <a:xfrm>
            <a:off x="1609074" y="3575948"/>
            <a:ext cx="3477276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Discussion and Conclusion</a:t>
            </a:r>
            <a:endParaRPr dirty="0"/>
          </a:p>
        </p:txBody>
      </p:sp>
      <p:pic>
        <p:nvPicPr>
          <p:cNvPr id="2054" name="Picture 6" descr="Credit card fraud: 4 types and how to protect yourself">
            <a:extLst>
              <a:ext uri="{FF2B5EF4-FFF2-40B4-BE49-F238E27FC236}">
                <a16:creationId xmlns:a16="http://schemas.microsoft.com/office/drawing/2014/main" id="{49DE64A0-AEBD-0A32-8FE1-328C0F42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19" y="958667"/>
            <a:ext cx="2219482" cy="322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25717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131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E78E082E-1663-9A9F-7950-931457EEC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>
            <a:extLst>
              <a:ext uri="{FF2B5EF4-FFF2-40B4-BE49-F238E27FC236}">
                <a16:creationId xmlns:a16="http://schemas.microsoft.com/office/drawing/2014/main" id="{B1855C69-B979-4F45-F71A-C4EF61F62880}"/>
              </a:ext>
            </a:extLst>
          </p:cNvPr>
          <p:cNvSpPr txBox="1"/>
          <p:nvPr/>
        </p:nvSpPr>
        <p:spPr>
          <a:xfrm>
            <a:off x="489699" y="773300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 </a:t>
            </a:r>
            <a:r>
              <a:rPr lang="en" sz="25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Overview</a:t>
            </a:r>
            <a:endParaRPr sz="25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>
            <a:extLst>
              <a:ext uri="{FF2B5EF4-FFF2-40B4-BE49-F238E27FC236}">
                <a16:creationId xmlns:a16="http://schemas.microsoft.com/office/drawing/2014/main" id="{656F45BA-8E4B-5E24-C80E-FFAD241EE8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9" y="1230500"/>
            <a:ext cx="6146052" cy="86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Financial fraud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 growing threat to global economic stability.</a:t>
            </a:r>
            <a:endParaRPr dirty="0"/>
          </a:p>
          <a:p>
            <a:pPr marL="274320" lvl="0" indent="-213359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Challenges</a:t>
            </a:r>
            <a:r>
              <a:rPr lang="en-US" altLang="zh-CN" dirty="0"/>
              <a:t>:</a:t>
            </a:r>
            <a:endParaRPr lang="en" altLang="zh-CN" dirty="0"/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Highly </a:t>
            </a:r>
            <a:r>
              <a:rPr lang="en-US" altLang="zh-CN" b="1" dirty="0"/>
              <a:t>imbalanced data</a:t>
            </a:r>
            <a:r>
              <a:rPr lang="en-US" altLang="zh-CN" dirty="0"/>
              <a:t>: Fraudulent transactions make up only 0.172%.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Complex, non-linear patterns in transaction data.</a:t>
            </a:r>
            <a:endParaRPr lang="en" dirty="0"/>
          </a:p>
          <a:p>
            <a:pPr marL="274320" lvl="0" indent="-213359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lang="en-US" dirty="0"/>
          </a:p>
        </p:txBody>
      </p:sp>
      <p:sp>
        <p:nvSpPr>
          <p:cNvPr id="275" name="Google Shape;275;p44">
            <a:extLst>
              <a:ext uri="{FF2B5EF4-FFF2-40B4-BE49-F238E27FC236}">
                <a16:creationId xmlns:a16="http://schemas.microsoft.com/office/drawing/2014/main" id="{090C2E2B-639E-D210-9F89-F798A2C2E09A}"/>
              </a:ext>
            </a:extLst>
          </p:cNvPr>
          <p:cNvSpPr txBox="1"/>
          <p:nvPr/>
        </p:nvSpPr>
        <p:spPr>
          <a:xfrm>
            <a:off x="489699" y="2184050"/>
            <a:ext cx="49732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02.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Dataset Summary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276" name="Google Shape;276;p44">
            <a:extLst>
              <a:ext uri="{FF2B5EF4-FFF2-40B4-BE49-F238E27FC236}">
                <a16:creationId xmlns:a16="http://schemas.microsoft.com/office/drawing/2014/main" id="{F2A400AB-9977-C6C0-F722-C51E442B993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9" y="2641250"/>
            <a:ext cx="6100360" cy="10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Dataset</a:t>
            </a:r>
            <a:r>
              <a:rPr lang="en-US" altLang="zh-CN" dirty="0"/>
              <a:t>: Credit Card Fraud Detection dataset (Kaggle).</a:t>
            </a:r>
            <a:r>
              <a:rPr lang="en" dirty="0"/>
              <a:t> 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Size</a:t>
            </a:r>
            <a:r>
              <a:rPr lang="en-US" altLang="zh-CN" dirty="0"/>
              <a:t>: 284,807 transactions, 492 fraudulent.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Features</a:t>
            </a:r>
            <a:r>
              <a:rPr lang="en-US" altLang="zh-CN" dirty="0"/>
              <a:t>:</a:t>
            </a:r>
            <a:endParaRPr lang="en" altLang="zh-CN" dirty="0"/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PCA-transformed variables (V1–V28).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Time and Amount are raw features.</a:t>
            </a:r>
            <a:endParaRPr lang="en" altLang="zh-CN" dirty="0"/>
          </a:p>
        </p:txBody>
      </p:sp>
      <p:sp>
        <p:nvSpPr>
          <p:cNvPr id="277" name="Google Shape;277;p44">
            <a:extLst>
              <a:ext uri="{FF2B5EF4-FFF2-40B4-BE49-F238E27FC236}">
                <a16:creationId xmlns:a16="http://schemas.microsoft.com/office/drawing/2014/main" id="{A9949ABB-D346-7C1A-0D3F-AC6E55BC5733}"/>
              </a:ext>
            </a:extLst>
          </p:cNvPr>
          <p:cNvSpPr txBox="1"/>
          <p:nvPr/>
        </p:nvSpPr>
        <p:spPr>
          <a:xfrm>
            <a:off x="489699" y="3819850"/>
            <a:ext cx="42588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03.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Objectives</a:t>
            </a:r>
            <a:endParaRPr sz="25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8" name="Google Shape;278;p44">
            <a:extLst>
              <a:ext uri="{FF2B5EF4-FFF2-40B4-BE49-F238E27FC236}">
                <a16:creationId xmlns:a16="http://schemas.microsoft.com/office/drawing/2014/main" id="{80FA5D14-4EEF-7039-B55C-263B017F87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9" y="4277050"/>
            <a:ext cx="610036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dirty="0"/>
              <a:t>Build an </a:t>
            </a:r>
            <a:r>
              <a:rPr lang="en-US" altLang="zh-CN" b="1" dirty="0"/>
              <a:t>effective fraud detection model</a:t>
            </a:r>
            <a:r>
              <a:rPr lang="en-US" altLang="zh-CN" dirty="0"/>
              <a:t>.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dirty="0"/>
              <a:t>Improve </a:t>
            </a:r>
            <a:r>
              <a:rPr lang="en-US" altLang="zh-CN" b="1" dirty="0"/>
              <a:t>recall for minority (fraudulent) class</a:t>
            </a:r>
            <a:r>
              <a:rPr lang="en-US" altLang="zh-CN" dirty="0"/>
              <a:t>.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dirty="0"/>
              <a:t>Balance </a:t>
            </a:r>
            <a:r>
              <a:rPr lang="en-US" altLang="zh-CN" b="1" dirty="0"/>
              <a:t>minority class detection</a:t>
            </a:r>
            <a:r>
              <a:rPr lang="en-US" altLang="zh-CN" dirty="0"/>
              <a:t> without sacrificing majority class performance.</a:t>
            </a:r>
            <a:endParaRPr dirty="0"/>
          </a:p>
        </p:txBody>
      </p:sp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CA782C0C-EA8A-21CB-A973-48BFE729D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83859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102C8752-FE58-4C4E-46F8-C3DE632D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>
            <a:extLst>
              <a:ext uri="{FF2B5EF4-FFF2-40B4-BE49-F238E27FC236}">
                <a16:creationId xmlns:a16="http://schemas.microsoft.com/office/drawing/2014/main" id="{39547C68-F13C-09EC-47EB-4D3A8B1254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5717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Methodology</a:t>
            </a:r>
            <a:endParaRPr dirty="0"/>
          </a:p>
        </p:txBody>
      </p: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00E090D8-D604-837D-5538-F449C629010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131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20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17686336-5A08-E301-2354-30F0ACB47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>
            <a:extLst>
              <a:ext uri="{FF2B5EF4-FFF2-40B4-BE49-F238E27FC236}">
                <a16:creationId xmlns:a16="http://schemas.microsoft.com/office/drawing/2014/main" id="{0475E7F1-6500-102C-19D1-BF7AE3822079}"/>
              </a:ext>
            </a:extLst>
          </p:cNvPr>
          <p:cNvSpPr txBox="1"/>
          <p:nvPr/>
        </p:nvSpPr>
        <p:spPr>
          <a:xfrm>
            <a:off x="489699" y="773300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Data Preprocessing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>
            <a:extLst>
              <a:ext uri="{FF2B5EF4-FFF2-40B4-BE49-F238E27FC236}">
                <a16:creationId xmlns:a16="http://schemas.microsoft.com/office/drawing/2014/main" id="{232D88B8-E90A-DBED-8766-E4C702132FA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8" y="1230500"/>
            <a:ext cx="8164603" cy="16079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Training Set Splitting</a:t>
            </a:r>
            <a:r>
              <a:rPr lang="en-US" altLang="zh-CN" dirty="0"/>
              <a:t>: 70:30, sorted by </a:t>
            </a:r>
            <a:r>
              <a:rPr lang="en-US" altLang="zh-CN" b="1" dirty="0"/>
              <a:t>Time</a:t>
            </a:r>
            <a:r>
              <a:rPr lang="en-US" altLang="zh-CN" dirty="0"/>
              <a:t> to mimic real-world fraud detection.</a:t>
            </a:r>
            <a:endParaRPr dirty="0"/>
          </a:p>
          <a:p>
            <a:pPr marL="274320" lvl="0" indent="-213359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Standardization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731520" lvl="1" indent="-213359" algn="just">
              <a:buClr>
                <a:schemeClr val="lt2"/>
              </a:buClr>
              <a:buChar char="■"/>
            </a:pPr>
            <a:r>
              <a:rPr lang="en-US" altLang="zh-CN" dirty="0"/>
              <a:t>Both Time and Amount were standardized separately for </a:t>
            </a:r>
            <a:r>
              <a:rPr lang="en-US" altLang="zh-CN" b="1" dirty="0"/>
              <a:t>training</a:t>
            </a:r>
            <a:r>
              <a:rPr lang="en-US" altLang="zh-CN" dirty="0"/>
              <a:t> and </a:t>
            </a:r>
            <a:r>
              <a:rPr lang="en-US" altLang="zh-CN" b="1" dirty="0"/>
              <a:t>testing</a:t>
            </a:r>
            <a:r>
              <a:rPr lang="en-US" altLang="zh-CN" dirty="0"/>
              <a:t> datasets to prevent data leakage.</a:t>
            </a:r>
          </a:p>
          <a:p>
            <a:pPr marL="274320" indent="-213359" algn="just">
              <a:buClr>
                <a:schemeClr val="lt2"/>
              </a:buClr>
              <a:buChar char="■"/>
            </a:pPr>
            <a:r>
              <a:rPr lang="en-US" altLang="zh-CN" b="1" dirty="0"/>
              <a:t>SMOTE for Imbalance Handling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Char char="■"/>
            </a:pPr>
            <a:r>
              <a:rPr lang="en-US" altLang="zh-CN" dirty="0"/>
              <a:t>Balanced classes in training set (1:1 ratio).</a:t>
            </a:r>
          </a:p>
          <a:p>
            <a:pPr marL="731520" lvl="1" indent="-213359" algn="just">
              <a:buClr>
                <a:schemeClr val="lt2"/>
              </a:buClr>
              <a:buChar char="■"/>
            </a:pPr>
            <a:r>
              <a:rPr lang="en-US" altLang="zh-CN" dirty="0"/>
              <a:t>Generate synthetic samples for the minority class by interpolating between existing samples.</a:t>
            </a:r>
          </a:p>
          <a:p>
            <a:pPr marL="731520" lvl="1" indent="-213359" algn="just">
              <a:buClr>
                <a:schemeClr val="lt2"/>
              </a:buClr>
              <a:buChar char="■"/>
            </a:pPr>
            <a:r>
              <a:rPr lang="en-US" altLang="zh-CN" dirty="0"/>
              <a:t>Result: Improved minority class representation.</a:t>
            </a:r>
          </a:p>
        </p:txBody>
      </p:sp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150950AE-AF9B-083F-6F53-08E9CB069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pic>
        <p:nvPicPr>
          <p:cNvPr id="3" name="图片 2" descr="条形图&#10;&#10;中度可信度描述已自动生成">
            <a:extLst>
              <a:ext uri="{FF2B5EF4-FFF2-40B4-BE49-F238E27FC236}">
                <a16:creationId xmlns:a16="http://schemas.microsoft.com/office/drawing/2014/main" id="{62DDD3B9-D4D7-8F33-E92D-BC6B0D824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49" y="2838449"/>
            <a:ext cx="2913584" cy="2305051"/>
          </a:xfrm>
          <a:prstGeom prst="rect">
            <a:avLst/>
          </a:prstGeom>
        </p:spPr>
      </p:pic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6DB2F996-E49A-759F-9B1F-0D96E5500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67" y="2838449"/>
            <a:ext cx="2913584" cy="23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5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F612E887-4517-0AA5-4ECA-0A1C0EC7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>
            <a:extLst>
              <a:ext uri="{FF2B5EF4-FFF2-40B4-BE49-F238E27FC236}">
                <a16:creationId xmlns:a16="http://schemas.microsoft.com/office/drawing/2014/main" id="{1EB35580-FB75-F97F-0216-0AAA6EC90B7E}"/>
              </a:ext>
            </a:extLst>
          </p:cNvPr>
          <p:cNvSpPr txBox="1"/>
          <p:nvPr/>
        </p:nvSpPr>
        <p:spPr>
          <a:xfrm>
            <a:off x="489699" y="773300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2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Correlation Analysis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>
            <a:extLst>
              <a:ext uri="{FF2B5EF4-FFF2-40B4-BE49-F238E27FC236}">
                <a16:creationId xmlns:a16="http://schemas.microsoft.com/office/drawing/2014/main" id="{B62DBE14-5CFC-0243-764D-07E690443E2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8" y="1230500"/>
            <a:ext cx="8164603" cy="13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Purpose</a:t>
            </a:r>
            <a:r>
              <a:rPr lang="en-US" altLang="zh-CN" dirty="0"/>
              <a:t>: To investigate the relationships between features and the target variable.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Challenge</a:t>
            </a:r>
            <a:r>
              <a:rPr lang="en-US" altLang="zh-CN" dirty="0"/>
              <a:t>: In imbalanced datasets, correlation coefficients can be misleading due to the scarcity of minority class samples.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Impact of SMOTE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SMOTE increases the proportion and diversity of minority class samples.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Enhanced correlations reveal more distinctive patterns between features and the target variable.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Results help models better discern key relationships for fraud detection.</a:t>
            </a:r>
            <a:endParaRPr lang="en-US" altLang="zh-CN" b="1" dirty="0"/>
          </a:p>
        </p:txBody>
      </p:sp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C11CE8AD-0F98-6126-8F92-9EB8A5243B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pic>
        <p:nvPicPr>
          <p:cNvPr id="5" name="图片 4" descr="电脑萤幕画面&#10;&#10;描述已自动生成">
            <a:extLst>
              <a:ext uri="{FF2B5EF4-FFF2-40B4-BE49-F238E27FC236}">
                <a16:creationId xmlns:a16="http://schemas.microsoft.com/office/drawing/2014/main" id="{8439948E-558D-6A4B-B263-30633A01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7" y="2628900"/>
            <a:ext cx="3053443" cy="2514600"/>
          </a:xfrm>
          <a:prstGeom prst="rect">
            <a:avLst/>
          </a:prstGeom>
        </p:spPr>
      </p:pic>
      <p:pic>
        <p:nvPicPr>
          <p:cNvPr id="8" name="图片 7" descr="电脑萤幕画面&#10;&#10;低可信度描述已自动生成">
            <a:extLst>
              <a:ext uri="{FF2B5EF4-FFF2-40B4-BE49-F238E27FC236}">
                <a16:creationId xmlns:a16="http://schemas.microsoft.com/office/drawing/2014/main" id="{606A669F-0389-73EF-3C87-2BE9D552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92" y="2628900"/>
            <a:ext cx="305344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7580F479-4287-198B-C6C1-B7DE7BE9F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73;p44">
            <a:extLst>
              <a:ext uri="{FF2B5EF4-FFF2-40B4-BE49-F238E27FC236}">
                <a16:creationId xmlns:a16="http://schemas.microsoft.com/office/drawing/2014/main" id="{D59691CF-ABDF-23E9-84B0-16F33EC9EA16}"/>
              </a:ext>
            </a:extLst>
          </p:cNvPr>
          <p:cNvSpPr txBox="1"/>
          <p:nvPr/>
        </p:nvSpPr>
        <p:spPr>
          <a:xfrm>
            <a:off x="489699" y="773300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3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Model Comparison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13" name="Google Shape;274;p44">
            <a:extLst>
              <a:ext uri="{FF2B5EF4-FFF2-40B4-BE49-F238E27FC236}">
                <a16:creationId xmlns:a16="http://schemas.microsoft.com/office/drawing/2014/main" id="{430C3E90-EC59-7EC9-6165-0F5E4DA1E9C1}"/>
              </a:ext>
            </a:extLst>
          </p:cNvPr>
          <p:cNvSpPr txBox="1">
            <a:spLocks/>
          </p:cNvSpPr>
          <p:nvPr/>
        </p:nvSpPr>
        <p:spPr>
          <a:xfrm>
            <a:off x="489698" y="1230500"/>
            <a:ext cx="8164603" cy="1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Baseline Models</a:t>
            </a:r>
            <a:r>
              <a:rPr lang="en-US" altLang="zh-CN" dirty="0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Logistic Regression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Random Forest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Deep Learning Models</a:t>
            </a:r>
            <a:r>
              <a:rPr lang="en-US" altLang="zh-CN" dirty="0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Multi-Layer Perceptron (MLP).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LSTM for sequence modeling.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Transformer leveraging self-attention.</a:t>
            </a:r>
            <a:endParaRPr lang="en-US" altLang="zh-CN" b="1" dirty="0"/>
          </a:p>
        </p:txBody>
      </p:sp>
      <p:sp>
        <p:nvSpPr>
          <p:cNvPr id="14" name="Google Shape;272;p44">
            <a:extLst>
              <a:ext uri="{FF2B5EF4-FFF2-40B4-BE49-F238E27FC236}">
                <a16:creationId xmlns:a16="http://schemas.microsoft.com/office/drawing/2014/main" id="{9145E21E-BBC9-2008-5F61-48AE804E0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255D813-33D6-1AA0-B9D6-244ECDD3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86328"/>
              </p:ext>
            </p:extLst>
          </p:nvPr>
        </p:nvGraphicFramePr>
        <p:xfrm>
          <a:off x="425449" y="2743200"/>
          <a:ext cx="8293100" cy="2110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50973">
                  <a:extLst>
                    <a:ext uri="{9D8B030D-6E8A-4147-A177-3AD203B41FA5}">
                      <a16:colId xmlns:a16="http://schemas.microsoft.com/office/drawing/2014/main" val="11270171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812215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313856579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5418973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328205546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161434619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801139711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Model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Architecture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Key Layers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Loss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Optimizer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Learning Rate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Epochs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60744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Logistic Regression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Single linear layer + sigmoid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Input dim -&gt;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BCE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Adam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0.001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30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52868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Random Forest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Ensemble of 100 trees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n_estimators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= 100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N/A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N/A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N/A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N/A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69269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MLP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Fully connected network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fc1: 128; fc2: 64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BCE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Adam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0.001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30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6681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LSTM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2-layer LSTM + linear output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hidden_dim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: 64;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num_layers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: 2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BCE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or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Focal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Adam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0.001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30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860878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Transformer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2-layer encoder; multi-head attention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d_model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: 256; heads: 4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BCE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or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Focal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AdamW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0.001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30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1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4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A59B2C2C-B595-45F9-C5A4-D3DAC5B4B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C1FE72F4-0BD9-428C-324F-9F3AE875D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sp>
        <p:nvSpPr>
          <p:cNvPr id="2" name="Google Shape;277;p44">
            <a:extLst>
              <a:ext uri="{FF2B5EF4-FFF2-40B4-BE49-F238E27FC236}">
                <a16:creationId xmlns:a16="http://schemas.microsoft.com/office/drawing/2014/main" id="{E08723A4-FC1C-BB80-641B-D1B375EA608D}"/>
              </a:ext>
            </a:extLst>
          </p:cNvPr>
          <p:cNvSpPr txBox="1"/>
          <p:nvPr/>
        </p:nvSpPr>
        <p:spPr>
          <a:xfrm>
            <a:off x="489698" y="773300"/>
            <a:ext cx="73589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4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Loss Functions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278;p44">
                <a:extLst>
                  <a:ext uri="{FF2B5EF4-FFF2-40B4-BE49-F238E27FC236}">
                    <a16:creationId xmlns:a16="http://schemas.microsoft.com/office/drawing/2014/main" id="{6A01FFB1-3A37-518C-B8D1-D7FB519879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698" y="1230499"/>
                <a:ext cx="8164603" cy="294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9pPr>
              </a:lstStyle>
              <a:p>
                <a:pPr marL="274320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Binary Cross-Entropy (BCE) Loss</a:t>
                </a:r>
                <a:r>
                  <a:rPr lang="en-US" altLang="zh-CN" dirty="0"/>
                  <a:t>:</a:t>
                </a:r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dirty="0"/>
                  <a:t>Standard loss for binary classification:</a:t>
                </a:r>
              </a:p>
              <a:p>
                <a:pPr marL="518161" lvl="1" indent="0" algn="just">
                  <a:buClr>
                    <a:schemeClr val="l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dirty="0"/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Limitations</a:t>
                </a:r>
                <a:r>
                  <a:rPr lang="en-US" altLang="zh-CN" dirty="0"/>
                  <a:t>: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n-US" altLang="zh-CN" dirty="0"/>
                  <a:t>Treats all classes equally, ignoring class imbalance.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n-US" altLang="zh-CN" dirty="0"/>
                  <a:t>Leads to bias toward the majority class, as misclassifying rare cases has minimal impact on overall loss.</a:t>
                </a:r>
              </a:p>
              <a:p>
                <a:pPr marL="274320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Focal Loss</a:t>
                </a:r>
                <a:r>
                  <a:rPr lang="en-US" altLang="zh-CN" dirty="0"/>
                  <a:t>:</a:t>
                </a:r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dirty="0"/>
                  <a:t>Designed to address class imbalance by extending BCE loss:</a:t>
                </a:r>
              </a:p>
              <a:p>
                <a:pPr marL="518161" lvl="1" indent="0" algn="just">
                  <a:buClr>
                    <a:schemeClr val="l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dirty="0"/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Key Parameters</a:t>
                </a:r>
                <a:r>
                  <a:rPr lang="en-US" altLang="zh-CN" dirty="0"/>
                  <a:t>: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l-GR" altLang="zh-CN" b="1" dirty="0"/>
                  <a:t>α</a:t>
                </a:r>
                <a:r>
                  <a:rPr lang="el-GR" altLang="zh-CN" dirty="0"/>
                  <a:t>: </a:t>
                </a:r>
                <a:r>
                  <a:rPr lang="en-US" altLang="zh-CN" dirty="0"/>
                  <a:t>Adjusts the weight between positive and negative classes (e.g., </a:t>
                </a:r>
                <a:r>
                  <a:rPr lang="el-GR" altLang="zh-CN" dirty="0"/>
                  <a:t>α=0.5 </a:t>
                </a:r>
                <a:r>
                  <a:rPr lang="en-US" altLang="zh-CN" dirty="0"/>
                  <a:t>for balance).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l-GR" altLang="zh-CN" b="1" dirty="0"/>
                  <a:t>γ</a:t>
                </a:r>
                <a:r>
                  <a:rPr lang="el-GR" altLang="zh-CN" dirty="0"/>
                  <a:t>: </a:t>
                </a:r>
                <a:r>
                  <a:rPr lang="en-US" altLang="zh-CN" dirty="0"/>
                  <a:t>Focuses on hard-to-classify examples, with larger values emphasizing more difficult samples.</a:t>
                </a:r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Special Case</a:t>
                </a:r>
                <a:r>
                  <a:rPr lang="en-US" altLang="zh-CN" dirty="0"/>
                  <a:t>: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n-US" altLang="zh-CN" dirty="0"/>
                  <a:t>When </a:t>
                </a:r>
                <a:r>
                  <a:rPr lang="el-GR" altLang="zh-CN" dirty="0"/>
                  <a:t>α=0.5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:r>
                  <a:rPr lang="el-GR" altLang="zh-CN" dirty="0"/>
                  <a:t>γ=0, </a:t>
                </a:r>
                <a:r>
                  <a:rPr lang="en-US" altLang="zh-CN" dirty="0"/>
                  <a:t>Focal Loss simplifies to BCE Loss.</a:t>
                </a:r>
              </a:p>
            </p:txBody>
          </p:sp>
        </mc:Choice>
        <mc:Fallback>
          <p:sp>
            <p:nvSpPr>
              <p:cNvPr id="3" name="Google Shape;278;p44">
                <a:extLst>
                  <a:ext uri="{FF2B5EF4-FFF2-40B4-BE49-F238E27FC236}">
                    <a16:creationId xmlns:a16="http://schemas.microsoft.com/office/drawing/2014/main" id="{6A01FFB1-3A37-518C-B8D1-D7FB51987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8" y="1230499"/>
                <a:ext cx="8164603" cy="294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774826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1283</Words>
  <Application>Microsoft Macintosh PowerPoint</Application>
  <PresentationFormat>全屏显示(16:9)</PresentationFormat>
  <Paragraphs>249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Albert Sans</vt:lpstr>
      <vt:lpstr>Arial</vt:lpstr>
      <vt:lpstr>系统字体常规体</vt:lpstr>
      <vt:lpstr>Alexandria Medium</vt:lpstr>
      <vt:lpstr>Cambria Math</vt:lpstr>
      <vt:lpstr>Lead Funnel by Slidesgo</vt:lpstr>
      <vt:lpstr>Harnessing Transformers for Fraud Detection</vt:lpstr>
      <vt:lpstr>01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Discussion and Conclusion</vt:lpstr>
      <vt:lpstr>PowerPoint 演示文稿</vt:lpstr>
      <vt:lpstr>Discussion and 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Shen, Fengyuan</cp:lastModifiedBy>
  <cp:revision>42</cp:revision>
  <dcterms:modified xsi:type="dcterms:W3CDTF">2024-12-07T01:17:16Z</dcterms:modified>
</cp:coreProperties>
</file>