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0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3" autoAdjust="0"/>
    <p:restoredTop sz="95530"/>
  </p:normalViewPr>
  <p:slideViewPr>
    <p:cSldViewPr snapToGrid="0">
      <p:cViewPr>
        <p:scale>
          <a:sx n="111" d="100"/>
          <a:sy n="111" d="100"/>
        </p:scale>
        <p:origin x="63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4844-E637-47CE-BF1F-1FC14F37B62B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A6A4-4CFD-4F1B-BF0D-B0031D17C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5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4844-E637-47CE-BF1F-1FC14F37B62B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A6A4-4CFD-4F1B-BF0D-B0031D17C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7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4844-E637-47CE-BF1F-1FC14F37B62B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A6A4-4CFD-4F1B-BF0D-B0031D17C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7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4844-E637-47CE-BF1F-1FC14F37B62B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A6A4-4CFD-4F1B-BF0D-B0031D17C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1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4844-E637-47CE-BF1F-1FC14F37B62B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A6A4-4CFD-4F1B-BF0D-B0031D17C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4844-E637-47CE-BF1F-1FC14F37B62B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A6A4-4CFD-4F1B-BF0D-B0031D17C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7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4844-E637-47CE-BF1F-1FC14F37B62B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A6A4-4CFD-4F1B-BF0D-B0031D17C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0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4844-E637-47CE-BF1F-1FC14F37B62B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A6A4-4CFD-4F1B-BF0D-B0031D17C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0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4844-E637-47CE-BF1F-1FC14F37B62B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A6A4-4CFD-4F1B-BF0D-B0031D17C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4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4844-E637-47CE-BF1F-1FC14F37B62B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A6A4-4CFD-4F1B-BF0D-B0031D17C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6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4844-E637-47CE-BF1F-1FC14F37B62B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9A6A4-4CFD-4F1B-BF0D-B0031D17C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6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14844-E637-47CE-BF1F-1FC14F37B62B}" type="datetimeFigureOut">
              <a:rPr lang="en-US" smtClean="0"/>
              <a:t>11/11/15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9A6A4-4CFD-4F1B-BF0D-B0031D17C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0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Max-flow, Min-cut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Network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55005"/>
            <a:ext cx="7886700" cy="1325563"/>
          </a:xfrm>
        </p:spPr>
        <p:txBody>
          <a:bodyPr/>
          <a:lstStyle/>
          <a:p>
            <a:r>
              <a:rPr lang="en-US" dirty="0" smtClean="0"/>
              <a:t>Ford-Fulkerson: Residual graph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3949054" y="961987"/>
            <a:ext cx="177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Any more paths?</a:t>
            </a:r>
            <a:endParaRPr lang="en-US" dirty="0"/>
          </a:p>
        </p:txBody>
      </p:sp>
      <p:sp>
        <p:nvSpPr>
          <p:cNvPr id="172" name="Oval 171"/>
          <p:cNvSpPr/>
          <p:nvPr/>
        </p:nvSpPr>
        <p:spPr>
          <a:xfrm>
            <a:off x="3232467" y="202635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179" name="Oval 178"/>
          <p:cNvSpPr/>
          <p:nvPr/>
        </p:nvSpPr>
        <p:spPr>
          <a:xfrm>
            <a:off x="314151" y="202635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848161" y="136723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4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83" name="Oval 182"/>
          <p:cNvSpPr/>
          <p:nvPr/>
        </p:nvSpPr>
        <p:spPr>
          <a:xfrm>
            <a:off x="1286923" y="202635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87" name="Oval 186"/>
          <p:cNvSpPr/>
          <p:nvPr/>
        </p:nvSpPr>
        <p:spPr>
          <a:xfrm>
            <a:off x="2259695" y="202635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188" name="Straight Arrow Connector 187"/>
          <p:cNvCxnSpPr>
            <a:stCxn id="183" idx="6"/>
            <a:endCxn id="187" idx="2"/>
          </p:cNvCxnSpPr>
          <p:nvPr/>
        </p:nvCxnSpPr>
        <p:spPr>
          <a:xfrm>
            <a:off x="1678220" y="2234008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87" idx="6"/>
            <a:endCxn id="172" idx="2"/>
          </p:cNvCxnSpPr>
          <p:nvPr/>
        </p:nvCxnSpPr>
        <p:spPr>
          <a:xfrm>
            <a:off x="2650992" y="2234008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3" name="Oval 192"/>
          <p:cNvSpPr/>
          <p:nvPr/>
        </p:nvSpPr>
        <p:spPr>
          <a:xfrm>
            <a:off x="1773308" y="1036237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94" name="Oval 193"/>
          <p:cNvSpPr/>
          <p:nvPr/>
        </p:nvSpPr>
        <p:spPr>
          <a:xfrm>
            <a:off x="1773308" y="3045304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195" name="Straight Arrow Connector 194"/>
          <p:cNvCxnSpPr>
            <a:stCxn id="193" idx="6"/>
            <a:endCxn id="172" idx="1"/>
          </p:cNvCxnSpPr>
          <p:nvPr/>
        </p:nvCxnSpPr>
        <p:spPr>
          <a:xfrm>
            <a:off x="2164605" y="1243895"/>
            <a:ext cx="1125166" cy="843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83" idx="0"/>
            <a:endCxn id="193" idx="3"/>
          </p:cNvCxnSpPr>
          <p:nvPr/>
        </p:nvCxnSpPr>
        <p:spPr>
          <a:xfrm flipV="1">
            <a:off x="1482572" y="1390731"/>
            <a:ext cx="348040" cy="635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79" idx="4"/>
            <a:endCxn id="194" idx="2"/>
          </p:cNvCxnSpPr>
          <p:nvPr/>
        </p:nvCxnSpPr>
        <p:spPr>
          <a:xfrm>
            <a:off x="509800" y="2441666"/>
            <a:ext cx="1263508" cy="8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72" idx="4"/>
            <a:endCxn id="194" idx="6"/>
          </p:cNvCxnSpPr>
          <p:nvPr/>
        </p:nvCxnSpPr>
        <p:spPr>
          <a:xfrm flipH="1">
            <a:off x="2164605" y="2441666"/>
            <a:ext cx="1263511" cy="8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183" idx="4"/>
            <a:endCxn id="194" idx="1"/>
          </p:cNvCxnSpPr>
          <p:nvPr/>
        </p:nvCxnSpPr>
        <p:spPr>
          <a:xfrm>
            <a:off x="1482572" y="2441666"/>
            <a:ext cx="348040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194" idx="7"/>
            <a:endCxn id="187" idx="4"/>
          </p:cNvCxnSpPr>
          <p:nvPr/>
        </p:nvCxnSpPr>
        <p:spPr>
          <a:xfrm flipV="1">
            <a:off x="2107301" y="2441666"/>
            <a:ext cx="348043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770035" y="271802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6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2754322" y="132420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4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1804921" y="194745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3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2693954" y="192532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1341672" y="25193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2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56" name="Straight Arrow Connector 255"/>
          <p:cNvCxnSpPr>
            <a:stCxn id="193" idx="1"/>
            <a:endCxn id="179" idx="0"/>
          </p:cNvCxnSpPr>
          <p:nvPr/>
        </p:nvCxnSpPr>
        <p:spPr>
          <a:xfrm flipH="1">
            <a:off x="509800" y="1097059"/>
            <a:ext cx="1320812" cy="929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/>
          <p:nvPr/>
        </p:nvCxnSpPr>
        <p:spPr>
          <a:xfrm>
            <a:off x="2122771" y="1414463"/>
            <a:ext cx="272767" cy="611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172" idx="0"/>
            <a:endCxn id="193" idx="7"/>
          </p:cNvCxnSpPr>
          <p:nvPr/>
        </p:nvCxnSpPr>
        <p:spPr>
          <a:xfrm flipH="1" flipV="1">
            <a:off x="2107301" y="1097059"/>
            <a:ext cx="1320815" cy="929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/>
          <p:nvPr/>
        </p:nvCxnSpPr>
        <p:spPr>
          <a:xfrm flipH="1" flipV="1">
            <a:off x="421085" y="2441197"/>
            <a:ext cx="1349976" cy="895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2485080" y="155279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6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61" name="Straight Arrow Connector 260"/>
          <p:cNvCxnSpPr/>
          <p:nvPr/>
        </p:nvCxnSpPr>
        <p:spPr>
          <a:xfrm flipH="1">
            <a:off x="1713543" y="2290115"/>
            <a:ext cx="542855" cy="4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 flipH="1">
            <a:off x="714570" y="2290114"/>
            <a:ext cx="542855" cy="4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3" name="TextBox 262"/>
          <p:cNvSpPr txBox="1"/>
          <p:nvPr/>
        </p:nvSpPr>
        <p:spPr>
          <a:xfrm>
            <a:off x="824683" y="225644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7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1463877" y="14574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014165" y="258002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4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2257948" y="258203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2702821" y="252644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6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1833909" y="224065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7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2208076" y="144510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70" name="Oval 269"/>
          <p:cNvSpPr/>
          <p:nvPr/>
        </p:nvSpPr>
        <p:spPr>
          <a:xfrm>
            <a:off x="3036819" y="486829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271" name="Oval 270"/>
          <p:cNvSpPr/>
          <p:nvPr/>
        </p:nvSpPr>
        <p:spPr>
          <a:xfrm>
            <a:off x="118503" y="486829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sp>
        <p:nvSpPr>
          <p:cNvPr id="272" name="TextBox 271"/>
          <p:cNvSpPr txBox="1"/>
          <p:nvPr/>
        </p:nvSpPr>
        <p:spPr>
          <a:xfrm>
            <a:off x="652513" y="420917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4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73" name="Oval 272"/>
          <p:cNvSpPr/>
          <p:nvPr/>
        </p:nvSpPr>
        <p:spPr>
          <a:xfrm>
            <a:off x="1091275" y="486829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274" name="Oval 273"/>
          <p:cNvSpPr/>
          <p:nvPr/>
        </p:nvSpPr>
        <p:spPr>
          <a:xfrm>
            <a:off x="2064047" y="486829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275" name="Straight Arrow Connector 274"/>
          <p:cNvCxnSpPr>
            <a:stCxn id="273" idx="6"/>
            <a:endCxn id="274" idx="2"/>
          </p:cNvCxnSpPr>
          <p:nvPr/>
        </p:nvCxnSpPr>
        <p:spPr>
          <a:xfrm>
            <a:off x="1482572" y="5075948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74" idx="6"/>
            <a:endCxn id="270" idx="2"/>
          </p:cNvCxnSpPr>
          <p:nvPr/>
        </p:nvCxnSpPr>
        <p:spPr>
          <a:xfrm>
            <a:off x="2455344" y="5075948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7" name="Oval 276"/>
          <p:cNvSpPr/>
          <p:nvPr/>
        </p:nvSpPr>
        <p:spPr>
          <a:xfrm>
            <a:off x="1577660" y="3878177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278" name="Oval 277"/>
          <p:cNvSpPr/>
          <p:nvPr/>
        </p:nvSpPr>
        <p:spPr>
          <a:xfrm>
            <a:off x="1577660" y="5887244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279" name="Straight Arrow Connector 278"/>
          <p:cNvCxnSpPr>
            <a:stCxn id="277" idx="6"/>
            <a:endCxn id="270" idx="1"/>
          </p:cNvCxnSpPr>
          <p:nvPr/>
        </p:nvCxnSpPr>
        <p:spPr>
          <a:xfrm>
            <a:off x="1968957" y="4085835"/>
            <a:ext cx="1125166" cy="84327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stCxn id="273" idx="0"/>
            <a:endCxn id="277" idx="3"/>
          </p:cNvCxnSpPr>
          <p:nvPr/>
        </p:nvCxnSpPr>
        <p:spPr>
          <a:xfrm flipV="1">
            <a:off x="1286924" y="4232671"/>
            <a:ext cx="348040" cy="63561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271" idx="4"/>
            <a:endCxn id="278" idx="2"/>
          </p:cNvCxnSpPr>
          <p:nvPr/>
        </p:nvCxnSpPr>
        <p:spPr>
          <a:xfrm>
            <a:off x="314152" y="5283606"/>
            <a:ext cx="1263508" cy="81129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>
            <a:stCxn id="270" idx="4"/>
            <a:endCxn id="278" idx="6"/>
          </p:cNvCxnSpPr>
          <p:nvPr/>
        </p:nvCxnSpPr>
        <p:spPr>
          <a:xfrm flipH="1">
            <a:off x="1968957" y="5283606"/>
            <a:ext cx="1263511" cy="8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273" idx="4"/>
            <a:endCxn id="278" idx="1"/>
          </p:cNvCxnSpPr>
          <p:nvPr/>
        </p:nvCxnSpPr>
        <p:spPr>
          <a:xfrm>
            <a:off x="1286924" y="5283606"/>
            <a:ext cx="348040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78" idx="7"/>
            <a:endCxn id="274" idx="4"/>
          </p:cNvCxnSpPr>
          <p:nvPr/>
        </p:nvCxnSpPr>
        <p:spPr>
          <a:xfrm flipV="1">
            <a:off x="1911653" y="5283606"/>
            <a:ext cx="348043" cy="66446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574387" y="555996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6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2558674" y="416614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4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1609273" y="478939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3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2498306" y="476726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1146024" y="53612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2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90" name="Straight Arrow Connector 289"/>
          <p:cNvCxnSpPr>
            <a:stCxn id="277" idx="1"/>
            <a:endCxn id="271" idx="0"/>
          </p:cNvCxnSpPr>
          <p:nvPr/>
        </p:nvCxnSpPr>
        <p:spPr>
          <a:xfrm flipH="1">
            <a:off x="314152" y="3938999"/>
            <a:ext cx="1320812" cy="929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>
            <a:endCxn id="274" idx="0"/>
          </p:cNvCxnSpPr>
          <p:nvPr/>
        </p:nvCxnSpPr>
        <p:spPr>
          <a:xfrm>
            <a:off x="1927123" y="4245545"/>
            <a:ext cx="332573" cy="622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>
            <a:stCxn id="270" idx="0"/>
            <a:endCxn id="277" idx="7"/>
          </p:cNvCxnSpPr>
          <p:nvPr/>
        </p:nvCxnSpPr>
        <p:spPr>
          <a:xfrm flipH="1" flipV="1">
            <a:off x="1911653" y="3938999"/>
            <a:ext cx="1320815" cy="929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/>
          <p:nvPr/>
        </p:nvCxnSpPr>
        <p:spPr>
          <a:xfrm flipH="1" flipV="1">
            <a:off x="225437" y="5283137"/>
            <a:ext cx="1349976" cy="895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4" name="TextBox 293"/>
          <p:cNvSpPr txBox="1"/>
          <p:nvPr/>
        </p:nvSpPr>
        <p:spPr>
          <a:xfrm>
            <a:off x="2289432" y="43947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6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95" name="Straight Arrow Connector 294"/>
          <p:cNvCxnSpPr/>
          <p:nvPr/>
        </p:nvCxnSpPr>
        <p:spPr>
          <a:xfrm flipH="1">
            <a:off x="1517895" y="5132055"/>
            <a:ext cx="542855" cy="471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 flipH="1">
            <a:off x="518922" y="5132054"/>
            <a:ext cx="542855" cy="4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629035" y="509838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7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1268229" y="429935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818517" y="542196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4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2062300" y="5423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2507173" y="536838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6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1638261" y="508259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7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012428" y="428704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1232367" y="3240282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G’</a:t>
            </a:r>
            <a:endParaRPr lang="en-US" sz="2000" b="1" dirty="0"/>
          </a:p>
        </p:txBody>
      </p:sp>
      <p:sp>
        <p:nvSpPr>
          <p:cNvPr id="305" name="TextBox 304"/>
          <p:cNvSpPr txBox="1"/>
          <p:nvPr/>
        </p:nvSpPr>
        <p:spPr>
          <a:xfrm>
            <a:off x="1136921" y="6097965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G’</a:t>
            </a:r>
            <a:endParaRPr lang="en-US" sz="2000" b="1" dirty="0"/>
          </a:p>
        </p:txBody>
      </p:sp>
      <p:sp>
        <p:nvSpPr>
          <p:cNvPr id="306" name="TextBox 305"/>
          <p:cNvSpPr txBox="1"/>
          <p:nvPr/>
        </p:nvSpPr>
        <p:spPr>
          <a:xfrm>
            <a:off x="3349089" y="3691294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 = min(6,2,3,2,4)=2</a:t>
            </a:r>
            <a:endParaRPr lang="en-US" dirty="0"/>
          </a:p>
        </p:txBody>
      </p:sp>
      <p:sp>
        <p:nvSpPr>
          <p:cNvPr id="307" name="Oval 306"/>
          <p:cNvSpPr/>
          <p:nvPr/>
        </p:nvSpPr>
        <p:spPr>
          <a:xfrm>
            <a:off x="8096669" y="4920288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308" name="Oval 307"/>
          <p:cNvSpPr/>
          <p:nvPr/>
        </p:nvSpPr>
        <p:spPr>
          <a:xfrm>
            <a:off x="5178353" y="4920288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cxnSp>
        <p:nvCxnSpPr>
          <p:cNvPr id="309" name="Straight Arrow Connector 308"/>
          <p:cNvCxnSpPr>
            <a:stCxn id="308" idx="6"/>
            <a:endCxn id="311" idx="2"/>
          </p:cNvCxnSpPr>
          <p:nvPr/>
        </p:nvCxnSpPr>
        <p:spPr>
          <a:xfrm>
            <a:off x="5569650" y="5127946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0" name="TextBox 309"/>
          <p:cNvSpPr txBox="1"/>
          <p:nvPr/>
        </p:nvSpPr>
        <p:spPr>
          <a:xfrm>
            <a:off x="5664738" y="4213552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4|4</a:t>
            </a:r>
            <a:endParaRPr lang="en-US" sz="1600" dirty="0"/>
          </a:p>
        </p:txBody>
      </p:sp>
      <p:sp>
        <p:nvSpPr>
          <p:cNvPr id="311" name="Oval 310"/>
          <p:cNvSpPr/>
          <p:nvPr/>
        </p:nvSpPr>
        <p:spPr>
          <a:xfrm>
            <a:off x="6151125" y="4920288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12" name="Oval 311"/>
          <p:cNvSpPr/>
          <p:nvPr/>
        </p:nvSpPr>
        <p:spPr>
          <a:xfrm>
            <a:off x="7123897" y="4920288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313" name="Straight Arrow Connector 312"/>
          <p:cNvCxnSpPr>
            <a:stCxn id="311" idx="6"/>
            <a:endCxn id="312" idx="2"/>
          </p:cNvCxnSpPr>
          <p:nvPr/>
        </p:nvCxnSpPr>
        <p:spPr>
          <a:xfrm>
            <a:off x="6542422" y="5127946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>
            <a:stCxn id="312" idx="6"/>
            <a:endCxn id="307" idx="2"/>
          </p:cNvCxnSpPr>
          <p:nvPr/>
        </p:nvCxnSpPr>
        <p:spPr>
          <a:xfrm>
            <a:off x="7515194" y="5127946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5" name="Oval 314"/>
          <p:cNvSpPr/>
          <p:nvPr/>
        </p:nvSpPr>
        <p:spPr>
          <a:xfrm>
            <a:off x="6637510" y="3930175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16" name="Oval 315"/>
          <p:cNvSpPr/>
          <p:nvPr/>
        </p:nvSpPr>
        <p:spPr>
          <a:xfrm>
            <a:off x="6637510" y="5939242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317" name="Straight Arrow Connector 316"/>
          <p:cNvCxnSpPr>
            <a:stCxn id="308" idx="0"/>
            <a:endCxn id="315" idx="2"/>
          </p:cNvCxnSpPr>
          <p:nvPr/>
        </p:nvCxnSpPr>
        <p:spPr>
          <a:xfrm flipV="1">
            <a:off x="5374002" y="4137833"/>
            <a:ext cx="1263508" cy="78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8" name="Straight Arrow Connector 317"/>
          <p:cNvCxnSpPr>
            <a:stCxn id="315" idx="5"/>
            <a:endCxn id="312" idx="0"/>
          </p:cNvCxnSpPr>
          <p:nvPr/>
        </p:nvCxnSpPr>
        <p:spPr>
          <a:xfrm>
            <a:off x="6971503" y="4284669"/>
            <a:ext cx="348043" cy="635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Straight Arrow Connector 318"/>
          <p:cNvCxnSpPr>
            <a:stCxn id="315" idx="6"/>
            <a:endCxn id="307" idx="0"/>
          </p:cNvCxnSpPr>
          <p:nvPr/>
        </p:nvCxnSpPr>
        <p:spPr>
          <a:xfrm>
            <a:off x="7028807" y="4137833"/>
            <a:ext cx="1263511" cy="78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0" name="Straight Arrow Connector 319"/>
          <p:cNvCxnSpPr>
            <a:stCxn id="311" idx="0"/>
            <a:endCxn id="315" idx="3"/>
          </p:cNvCxnSpPr>
          <p:nvPr/>
        </p:nvCxnSpPr>
        <p:spPr>
          <a:xfrm flipV="1">
            <a:off x="6346774" y="4284669"/>
            <a:ext cx="348040" cy="635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1" name="Straight Arrow Connector 320"/>
          <p:cNvCxnSpPr>
            <a:stCxn id="308" idx="4"/>
            <a:endCxn id="316" idx="2"/>
          </p:cNvCxnSpPr>
          <p:nvPr/>
        </p:nvCxnSpPr>
        <p:spPr>
          <a:xfrm>
            <a:off x="5374002" y="5335604"/>
            <a:ext cx="1263508" cy="8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>
            <a:stCxn id="316" idx="6"/>
            <a:endCxn id="307" idx="4"/>
          </p:cNvCxnSpPr>
          <p:nvPr/>
        </p:nvCxnSpPr>
        <p:spPr>
          <a:xfrm flipV="1">
            <a:off x="7028807" y="5335604"/>
            <a:ext cx="1263511" cy="8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2" name="Straight Arrow Connector 351"/>
          <p:cNvCxnSpPr>
            <a:stCxn id="311" idx="4"/>
            <a:endCxn id="316" idx="1"/>
          </p:cNvCxnSpPr>
          <p:nvPr/>
        </p:nvCxnSpPr>
        <p:spPr>
          <a:xfrm>
            <a:off x="6346774" y="5335604"/>
            <a:ext cx="348040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3" name="Straight Arrow Connector 352"/>
          <p:cNvCxnSpPr>
            <a:stCxn id="316" idx="7"/>
            <a:endCxn id="312" idx="4"/>
          </p:cNvCxnSpPr>
          <p:nvPr/>
        </p:nvCxnSpPr>
        <p:spPr>
          <a:xfrm flipV="1">
            <a:off x="6971503" y="5335604"/>
            <a:ext cx="348043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4" name="TextBox 353"/>
          <p:cNvSpPr txBox="1"/>
          <p:nvPr/>
        </p:nvSpPr>
        <p:spPr>
          <a:xfrm>
            <a:off x="5689180" y="4825212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7|7</a:t>
            </a:r>
            <a:endParaRPr lang="en-US" sz="1600" dirty="0"/>
          </a:p>
        </p:txBody>
      </p:sp>
      <p:sp>
        <p:nvSpPr>
          <p:cNvPr id="355" name="TextBox 354"/>
          <p:cNvSpPr txBox="1"/>
          <p:nvPr/>
        </p:nvSpPr>
        <p:spPr>
          <a:xfrm>
            <a:off x="5541312" y="5674158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8|10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7528283" y="4245545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6|10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6709551" y="444673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358" name="TextBox 357"/>
          <p:cNvSpPr txBox="1"/>
          <p:nvPr/>
        </p:nvSpPr>
        <p:spPr>
          <a:xfrm>
            <a:off x="6073056" y="4446983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2|2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59" name="TextBox 358"/>
          <p:cNvSpPr txBox="1"/>
          <p:nvPr/>
        </p:nvSpPr>
        <p:spPr>
          <a:xfrm>
            <a:off x="6537244" y="4824743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5</a:t>
            </a:r>
            <a:r>
              <a:rPr lang="en-US" sz="1600" dirty="0" smtClean="0">
                <a:solidFill>
                  <a:srgbClr val="FF0000"/>
                </a:solidFill>
              </a:rPr>
              <a:t>|10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7558156" y="4819262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7|7</a:t>
            </a:r>
            <a:endParaRPr lang="en-US" sz="1600" dirty="0"/>
          </a:p>
        </p:txBody>
      </p:sp>
      <p:sp>
        <p:nvSpPr>
          <p:cNvPr id="361" name="TextBox 360"/>
          <p:cNvSpPr txBox="1"/>
          <p:nvPr/>
        </p:nvSpPr>
        <p:spPr>
          <a:xfrm>
            <a:off x="6058991" y="5436872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362" name="TextBox 361"/>
          <p:cNvSpPr txBox="1"/>
          <p:nvPr/>
        </p:nvSpPr>
        <p:spPr>
          <a:xfrm>
            <a:off x="6756733" y="5419151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2|2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7714505" y="5614614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6|6</a:t>
            </a:r>
            <a:endParaRPr lang="en-US" sz="1600" dirty="0"/>
          </a:p>
        </p:txBody>
      </p:sp>
      <p:sp>
        <p:nvSpPr>
          <p:cNvPr id="364" name="TextBox 363"/>
          <p:cNvSpPr txBox="1"/>
          <p:nvPr/>
        </p:nvSpPr>
        <p:spPr>
          <a:xfrm>
            <a:off x="6062072" y="6084240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4637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 animBg="1"/>
      <p:bldP spid="271" grpId="0" animBg="1"/>
      <p:bldP spid="272" grpId="0"/>
      <p:bldP spid="273" grpId="0" animBg="1"/>
      <p:bldP spid="274" grpId="0" animBg="1"/>
      <p:bldP spid="277" grpId="0" animBg="1"/>
      <p:bldP spid="278" grpId="0" animBg="1"/>
      <p:bldP spid="285" grpId="0"/>
      <p:bldP spid="286" grpId="0"/>
      <p:bldP spid="287" grpId="0"/>
      <p:bldP spid="288" grpId="0"/>
      <p:bldP spid="289" grpId="0"/>
      <p:bldP spid="294" grpId="0"/>
      <p:bldP spid="297" grpId="0"/>
      <p:bldP spid="298" grpId="0"/>
      <p:bldP spid="299" grpId="0"/>
      <p:bldP spid="300" grpId="0"/>
      <p:bldP spid="301" grpId="0"/>
      <p:bldP spid="302" grpId="0"/>
      <p:bldP spid="303" grpId="0"/>
      <p:bldP spid="305" grpId="0"/>
      <p:bldP spid="306" grpId="0"/>
      <p:bldP spid="307" grpId="0" animBg="1"/>
      <p:bldP spid="308" grpId="0" animBg="1"/>
      <p:bldP spid="310" grpId="0"/>
      <p:bldP spid="311" grpId="0" animBg="1"/>
      <p:bldP spid="312" grpId="0" animBg="1"/>
      <p:bldP spid="315" grpId="0" animBg="1"/>
      <p:bldP spid="316" grpId="0" animBg="1"/>
      <p:bldP spid="354" grpId="0"/>
      <p:bldP spid="355" grpId="0"/>
      <p:bldP spid="356" grpId="0"/>
      <p:bldP spid="357" grpId="0"/>
      <p:bldP spid="358" grpId="0"/>
      <p:bldP spid="359" grpId="0"/>
      <p:bldP spid="360" grpId="0"/>
      <p:bldP spid="361" grpId="0"/>
      <p:bldP spid="362" grpId="0"/>
      <p:bldP spid="363" grpId="0"/>
      <p:bldP spid="3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flow = 6 + 7 +6 = 19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888928" y="2985602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5" name="Oval 4"/>
          <p:cNvSpPr/>
          <p:nvPr/>
        </p:nvSpPr>
        <p:spPr>
          <a:xfrm>
            <a:off x="2970612" y="2985602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cxnSp>
        <p:nvCxnSpPr>
          <p:cNvPr id="6" name="Straight Arrow Connector 5"/>
          <p:cNvCxnSpPr>
            <a:stCxn id="5" idx="6"/>
            <a:endCxn id="8" idx="2"/>
          </p:cNvCxnSpPr>
          <p:nvPr/>
        </p:nvCxnSpPr>
        <p:spPr>
          <a:xfrm>
            <a:off x="3361909" y="3193260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56997" y="2278866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4|4</a:t>
            </a:r>
            <a:endParaRPr lang="en-US" sz="1600" dirty="0"/>
          </a:p>
        </p:txBody>
      </p:sp>
      <p:sp>
        <p:nvSpPr>
          <p:cNvPr id="8" name="Oval 7"/>
          <p:cNvSpPr/>
          <p:nvPr/>
        </p:nvSpPr>
        <p:spPr>
          <a:xfrm>
            <a:off x="3943384" y="2985602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9" name="Oval 8"/>
          <p:cNvSpPr/>
          <p:nvPr/>
        </p:nvSpPr>
        <p:spPr>
          <a:xfrm>
            <a:off x="4916156" y="2985602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10" name="Straight Arrow Connector 9"/>
          <p:cNvCxnSpPr>
            <a:stCxn id="8" idx="6"/>
            <a:endCxn id="9" idx="2"/>
          </p:cNvCxnSpPr>
          <p:nvPr/>
        </p:nvCxnSpPr>
        <p:spPr>
          <a:xfrm>
            <a:off x="4334681" y="3193260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6"/>
            <a:endCxn id="4" idx="2"/>
          </p:cNvCxnSpPr>
          <p:nvPr/>
        </p:nvCxnSpPr>
        <p:spPr>
          <a:xfrm>
            <a:off x="5307453" y="3193260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429769" y="1995489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3" name="Oval 12"/>
          <p:cNvSpPr/>
          <p:nvPr/>
        </p:nvSpPr>
        <p:spPr>
          <a:xfrm>
            <a:off x="4429769" y="400455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14" name="Straight Arrow Connector 13"/>
          <p:cNvCxnSpPr>
            <a:stCxn id="5" idx="0"/>
            <a:endCxn id="12" idx="2"/>
          </p:cNvCxnSpPr>
          <p:nvPr/>
        </p:nvCxnSpPr>
        <p:spPr>
          <a:xfrm flipV="1">
            <a:off x="3166261" y="2203147"/>
            <a:ext cx="1263508" cy="78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5"/>
            <a:endCxn id="9" idx="0"/>
          </p:cNvCxnSpPr>
          <p:nvPr/>
        </p:nvCxnSpPr>
        <p:spPr>
          <a:xfrm>
            <a:off x="4763762" y="2349983"/>
            <a:ext cx="348043" cy="635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6"/>
            <a:endCxn id="4" idx="0"/>
          </p:cNvCxnSpPr>
          <p:nvPr/>
        </p:nvCxnSpPr>
        <p:spPr>
          <a:xfrm>
            <a:off x="4821066" y="2203147"/>
            <a:ext cx="1263511" cy="78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12" idx="3"/>
          </p:cNvCxnSpPr>
          <p:nvPr/>
        </p:nvCxnSpPr>
        <p:spPr>
          <a:xfrm flipV="1">
            <a:off x="4139033" y="2349983"/>
            <a:ext cx="348040" cy="635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4"/>
            <a:endCxn id="13" idx="2"/>
          </p:cNvCxnSpPr>
          <p:nvPr/>
        </p:nvCxnSpPr>
        <p:spPr>
          <a:xfrm>
            <a:off x="3166261" y="3400918"/>
            <a:ext cx="1263508" cy="8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6"/>
            <a:endCxn id="4" idx="4"/>
          </p:cNvCxnSpPr>
          <p:nvPr/>
        </p:nvCxnSpPr>
        <p:spPr>
          <a:xfrm flipV="1">
            <a:off x="4821066" y="3400918"/>
            <a:ext cx="1263511" cy="8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4"/>
            <a:endCxn id="13" idx="1"/>
          </p:cNvCxnSpPr>
          <p:nvPr/>
        </p:nvCxnSpPr>
        <p:spPr>
          <a:xfrm>
            <a:off x="4139033" y="3400918"/>
            <a:ext cx="348040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7"/>
            <a:endCxn id="9" idx="4"/>
          </p:cNvCxnSpPr>
          <p:nvPr/>
        </p:nvCxnSpPr>
        <p:spPr>
          <a:xfrm flipV="1">
            <a:off x="4763762" y="3400918"/>
            <a:ext cx="348043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81439" y="2890526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7|7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3333571" y="3739472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8|10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320542" y="2310859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6|10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01810" y="2512044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865315" y="2512297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2|2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4329503" y="2890057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  <a:r>
              <a:rPr lang="en-US" sz="1600" dirty="0" smtClean="0"/>
              <a:t>|10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5350415" y="2884576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7|7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51250" y="3502186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4548992" y="3484465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2|2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506764" y="3679928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6|6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54331" y="414955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868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Edmonds-Karp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Edmonds-Karp = </a:t>
            </a:r>
            <a:r>
              <a:rPr lang="en-US" dirty="0"/>
              <a:t>Ford-Fulkerson </a:t>
            </a:r>
            <a:r>
              <a:rPr lang="en-US" dirty="0" smtClean="0"/>
              <a:t>+ “</a:t>
            </a:r>
            <a:r>
              <a:rPr lang="en-US" dirty="0" smtClean="0">
                <a:solidFill>
                  <a:srgbClr val="FF0000"/>
                </a:solidFill>
              </a:rPr>
              <a:t>Choose</a:t>
            </a:r>
            <a:r>
              <a:rPr lang="en-US" dirty="0" smtClean="0"/>
              <a:t> the augmenting path with the </a:t>
            </a:r>
            <a:r>
              <a:rPr lang="en-US" dirty="0" smtClean="0">
                <a:solidFill>
                  <a:srgbClr val="FF0000"/>
                </a:solidFill>
              </a:rPr>
              <a:t>smallest number of edges</a:t>
            </a:r>
            <a:r>
              <a:rPr lang="en-US" dirty="0" smtClean="0"/>
              <a:t>” or </a:t>
            </a:r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Choose</a:t>
            </a:r>
            <a:r>
              <a:rPr lang="en-US" dirty="0"/>
              <a:t> the augmenting path with the </a:t>
            </a:r>
            <a:r>
              <a:rPr lang="en-US" dirty="0" smtClean="0">
                <a:solidFill>
                  <a:srgbClr val="FF0000"/>
                </a:solidFill>
              </a:rPr>
              <a:t>largest bottle neck value</a:t>
            </a:r>
            <a:r>
              <a:rPr lang="en-US" dirty="0" smtClean="0"/>
              <a:t>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1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838" y="135799"/>
            <a:ext cx="7886700" cy="1325563"/>
          </a:xfrm>
        </p:spPr>
        <p:txBody>
          <a:bodyPr/>
          <a:lstStyle/>
          <a:p>
            <a:r>
              <a:rPr lang="en-US" dirty="0" smtClean="0"/>
              <a:t>Edmonds-Karp vs </a:t>
            </a:r>
            <a:r>
              <a:rPr lang="en-US" dirty="0"/>
              <a:t>Ford-Fulkerson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899838" y="2145342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5" name="Oval 4"/>
          <p:cNvSpPr/>
          <p:nvPr/>
        </p:nvSpPr>
        <p:spPr>
          <a:xfrm>
            <a:off x="2981522" y="2145342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cxnSp>
        <p:nvCxnSpPr>
          <p:cNvPr id="6" name="Straight Arrow Connector 5"/>
          <p:cNvCxnSpPr>
            <a:stCxn id="5" idx="6"/>
            <a:endCxn id="8" idx="2"/>
          </p:cNvCxnSpPr>
          <p:nvPr/>
        </p:nvCxnSpPr>
        <p:spPr>
          <a:xfrm>
            <a:off x="3372819" y="2353000"/>
            <a:ext cx="581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67907" y="1438606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0|4</a:t>
            </a:r>
            <a:endParaRPr lang="en-US" sz="1600" dirty="0"/>
          </a:p>
        </p:txBody>
      </p:sp>
      <p:sp>
        <p:nvSpPr>
          <p:cNvPr id="8" name="Oval 7"/>
          <p:cNvSpPr/>
          <p:nvPr/>
        </p:nvSpPr>
        <p:spPr>
          <a:xfrm>
            <a:off x="3954294" y="2145342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9" name="Oval 8"/>
          <p:cNvSpPr/>
          <p:nvPr/>
        </p:nvSpPr>
        <p:spPr>
          <a:xfrm>
            <a:off x="4927066" y="2145342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10" name="Straight Arrow Connector 9"/>
          <p:cNvCxnSpPr>
            <a:stCxn id="8" idx="6"/>
            <a:endCxn id="9" idx="2"/>
          </p:cNvCxnSpPr>
          <p:nvPr/>
        </p:nvCxnSpPr>
        <p:spPr>
          <a:xfrm>
            <a:off x="4345591" y="2353000"/>
            <a:ext cx="581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6"/>
            <a:endCxn id="4" idx="2"/>
          </p:cNvCxnSpPr>
          <p:nvPr/>
        </p:nvCxnSpPr>
        <p:spPr>
          <a:xfrm>
            <a:off x="5318363" y="2353000"/>
            <a:ext cx="581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440679" y="1155229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3" name="Oval 12"/>
          <p:cNvSpPr/>
          <p:nvPr/>
        </p:nvSpPr>
        <p:spPr>
          <a:xfrm>
            <a:off x="4440679" y="316429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14" name="Straight Arrow Connector 13"/>
          <p:cNvCxnSpPr>
            <a:stCxn id="5" idx="0"/>
            <a:endCxn id="12" idx="2"/>
          </p:cNvCxnSpPr>
          <p:nvPr/>
        </p:nvCxnSpPr>
        <p:spPr>
          <a:xfrm flipV="1">
            <a:off x="3177171" y="1362887"/>
            <a:ext cx="1263508" cy="782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5"/>
            <a:endCxn id="9" idx="0"/>
          </p:cNvCxnSpPr>
          <p:nvPr/>
        </p:nvCxnSpPr>
        <p:spPr>
          <a:xfrm>
            <a:off x="4774672" y="1509723"/>
            <a:ext cx="348043" cy="635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6"/>
            <a:endCxn id="4" idx="0"/>
          </p:cNvCxnSpPr>
          <p:nvPr/>
        </p:nvCxnSpPr>
        <p:spPr>
          <a:xfrm>
            <a:off x="4831976" y="1362887"/>
            <a:ext cx="1263511" cy="782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12" idx="3"/>
          </p:cNvCxnSpPr>
          <p:nvPr/>
        </p:nvCxnSpPr>
        <p:spPr>
          <a:xfrm flipV="1">
            <a:off x="4149943" y="1509723"/>
            <a:ext cx="348040" cy="635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4"/>
            <a:endCxn id="13" idx="2"/>
          </p:cNvCxnSpPr>
          <p:nvPr/>
        </p:nvCxnSpPr>
        <p:spPr>
          <a:xfrm>
            <a:off x="3177171" y="2560658"/>
            <a:ext cx="1263508" cy="811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6"/>
            <a:endCxn id="4" idx="4"/>
          </p:cNvCxnSpPr>
          <p:nvPr/>
        </p:nvCxnSpPr>
        <p:spPr>
          <a:xfrm flipV="1">
            <a:off x="4831976" y="2560658"/>
            <a:ext cx="1263511" cy="811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4"/>
            <a:endCxn id="13" idx="1"/>
          </p:cNvCxnSpPr>
          <p:nvPr/>
        </p:nvCxnSpPr>
        <p:spPr>
          <a:xfrm>
            <a:off x="4149943" y="2560658"/>
            <a:ext cx="348040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7"/>
            <a:endCxn id="9" idx="4"/>
          </p:cNvCxnSpPr>
          <p:nvPr/>
        </p:nvCxnSpPr>
        <p:spPr>
          <a:xfrm flipV="1">
            <a:off x="4774672" y="2560658"/>
            <a:ext cx="348043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92349" y="2050266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0|7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331452" y="1470599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0|10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4512720" y="1671784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876225" y="1672037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4332796" y="2057979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0|10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5365283" y="2050266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0|7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862160" y="2661926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4559902" y="2644205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517674" y="2839668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0|6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131666" y="3283331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</a:t>
            </a:r>
            <a:endParaRPr lang="en-US" sz="2000" b="1" dirty="0"/>
          </a:p>
        </p:txBody>
      </p:sp>
      <p:sp>
        <p:nvSpPr>
          <p:cNvPr id="33" name="Oval 32"/>
          <p:cNvSpPr/>
          <p:nvPr/>
        </p:nvSpPr>
        <p:spPr>
          <a:xfrm>
            <a:off x="8632076" y="440556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34" name="Oval 33"/>
          <p:cNvSpPr/>
          <p:nvPr/>
        </p:nvSpPr>
        <p:spPr>
          <a:xfrm>
            <a:off x="5713760" y="440556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cxnSp>
        <p:nvCxnSpPr>
          <p:cNvPr id="35" name="Straight Arrow Connector 34"/>
          <p:cNvCxnSpPr>
            <a:stCxn id="34" idx="6"/>
            <a:endCxn id="37" idx="2"/>
          </p:cNvCxnSpPr>
          <p:nvPr/>
        </p:nvCxnSpPr>
        <p:spPr>
          <a:xfrm>
            <a:off x="6105057" y="4613224"/>
            <a:ext cx="581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200145" y="369883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0|4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686532" y="440556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8" name="Oval 37"/>
          <p:cNvSpPr/>
          <p:nvPr/>
        </p:nvSpPr>
        <p:spPr>
          <a:xfrm>
            <a:off x="7659304" y="440556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39" name="Straight Arrow Connector 38"/>
          <p:cNvCxnSpPr>
            <a:stCxn id="37" idx="6"/>
            <a:endCxn id="38" idx="2"/>
          </p:cNvCxnSpPr>
          <p:nvPr/>
        </p:nvCxnSpPr>
        <p:spPr>
          <a:xfrm>
            <a:off x="7077829" y="4613224"/>
            <a:ext cx="581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6"/>
            <a:endCxn id="33" idx="2"/>
          </p:cNvCxnSpPr>
          <p:nvPr/>
        </p:nvCxnSpPr>
        <p:spPr>
          <a:xfrm>
            <a:off x="8050601" y="4613224"/>
            <a:ext cx="581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172917" y="3415453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42" name="Oval 41"/>
          <p:cNvSpPr/>
          <p:nvPr/>
        </p:nvSpPr>
        <p:spPr>
          <a:xfrm>
            <a:off x="7172917" y="542452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43" name="Straight Arrow Connector 42"/>
          <p:cNvCxnSpPr>
            <a:stCxn id="34" idx="0"/>
            <a:endCxn id="41" idx="2"/>
          </p:cNvCxnSpPr>
          <p:nvPr/>
        </p:nvCxnSpPr>
        <p:spPr>
          <a:xfrm flipV="1">
            <a:off x="5909409" y="3623111"/>
            <a:ext cx="1263508" cy="7824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5"/>
            <a:endCxn id="38" idx="0"/>
          </p:cNvCxnSpPr>
          <p:nvPr/>
        </p:nvCxnSpPr>
        <p:spPr>
          <a:xfrm>
            <a:off x="7506910" y="3769947"/>
            <a:ext cx="348043" cy="635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6"/>
            <a:endCxn id="33" idx="0"/>
          </p:cNvCxnSpPr>
          <p:nvPr/>
        </p:nvCxnSpPr>
        <p:spPr>
          <a:xfrm>
            <a:off x="7564214" y="3623111"/>
            <a:ext cx="1263511" cy="7824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7" idx="0"/>
            <a:endCxn id="41" idx="3"/>
          </p:cNvCxnSpPr>
          <p:nvPr/>
        </p:nvCxnSpPr>
        <p:spPr>
          <a:xfrm flipV="1">
            <a:off x="6882181" y="3769947"/>
            <a:ext cx="348040" cy="635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4" idx="4"/>
            <a:endCxn id="42" idx="2"/>
          </p:cNvCxnSpPr>
          <p:nvPr/>
        </p:nvCxnSpPr>
        <p:spPr>
          <a:xfrm>
            <a:off x="5909409" y="4820882"/>
            <a:ext cx="1263508" cy="811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2" idx="6"/>
            <a:endCxn id="33" idx="4"/>
          </p:cNvCxnSpPr>
          <p:nvPr/>
        </p:nvCxnSpPr>
        <p:spPr>
          <a:xfrm flipV="1">
            <a:off x="7564214" y="4820882"/>
            <a:ext cx="1263511" cy="811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4"/>
            <a:endCxn id="42" idx="1"/>
          </p:cNvCxnSpPr>
          <p:nvPr/>
        </p:nvCxnSpPr>
        <p:spPr>
          <a:xfrm>
            <a:off x="6882181" y="4820882"/>
            <a:ext cx="348040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7"/>
            <a:endCxn id="38" idx="4"/>
          </p:cNvCxnSpPr>
          <p:nvPr/>
        </p:nvCxnSpPr>
        <p:spPr>
          <a:xfrm flipV="1">
            <a:off x="7506910" y="4820882"/>
            <a:ext cx="348043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224587" y="431049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0|7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6076719" y="5159436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0|10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8063690" y="3730823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0|10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44958" y="3932008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6608463" y="3932261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7065034" y="4318203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0|10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8097521" y="431049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0|7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6594398" y="492215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7292140" y="4904429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8249912" y="5099892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0|6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6728523" y="5505541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</a:t>
            </a:r>
            <a:endParaRPr lang="en-US" sz="2000" b="1" dirty="0"/>
          </a:p>
        </p:txBody>
      </p:sp>
      <p:sp>
        <p:nvSpPr>
          <p:cNvPr id="62" name="Oval 61"/>
          <p:cNvSpPr/>
          <p:nvPr/>
        </p:nvSpPr>
        <p:spPr>
          <a:xfrm>
            <a:off x="3209452" y="472335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63" name="Oval 62"/>
          <p:cNvSpPr/>
          <p:nvPr/>
        </p:nvSpPr>
        <p:spPr>
          <a:xfrm>
            <a:off x="291136" y="472335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cxnSp>
        <p:nvCxnSpPr>
          <p:cNvPr id="64" name="Straight Arrow Connector 63"/>
          <p:cNvCxnSpPr>
            <a:stCxn id="63" idx="6"/>
            <a:endCxn id="66" idx="2"/>
          </p:cNvCxnSpPr>
          <p:nvPr/>
        </p:nvCxnSpPr>
        <p:spPr>
          <a:xfrm>
            <a:off x="682433" y="4931014"/>
            <a:ext cx="581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77521" y="401662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0|4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1263908" y="472335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67" name="Oval 66"/>
          <p:cNvSpPr/>
          <p:nvPr/>
        </p:nvSpPr>
        <p:spPr>
          <a:xfrm>
            <a:off x="2236680" y="472335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68" name="Straight Arrow Connector 67"/>
          <p:cNvCxnSpPr>
            <a:stCxn id="66" idx="6"/>
            <a:endCxn id="67" idx="2"/>
          </p:cNvCxnSpPr>
          <p:nvPr/>
        </p:nvCxnSpPr>
        <p:spPr>
          <a:xfrm>
            <a:off x="1655205" y="4931014"/>
            <a:ext cx="581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7" idx="6"/>
            <a:endCxn id="62" idx="2"/>
          </p:cNvCxnSpPr>
          <p:nvPr/>
        </p:nvCxnSpPr>
        <p:spPr>
          <a:xfrm>
            <a:off x="2627977" y="4931014"/>
            <a:ext cx="5814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50293" y="3733243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71" name="Oval 70"/>
          <p:cNvSpPr/>
          <p:nvPr/>
        </p:nvSpPr>
        <p:spPr>
          <a:xfrm>
            <a:off x="1750293" y="574231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72" name="Straight Arrow Connector 71"/>
          <p:cNvCxnSpPr>
            <a:stCxn id="63" idx="0"/>
            <a:endCxn id="70" idx="2"/>
          </p:cNvCxnSpPr>
          <p:nvPr/>
        </p:nvCxnSpPr>
        <p:spPr>
          <a:xfrm flipV="1">
            <a:off x="486785" y="3940901"/>
            <a:ext cx="1263508" cy="7824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0" idx="5"/>
            <a:endCxn id="67" idx="0"/>
          </p:cNvCxnSpPr>
          <p:nvPr/>
        </p:nvCxnSpPr>
        <p:spPr>
          <a:xfrm>
            <a:off x="2084286" y="4087737"/>
            <a:ext cx="348043" cy="635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0" idx="6"/>
            <a:endCxn id="62" idx="0"/>
          </p:cNvCxnSpPr>
          <p:nvPr/>
        </p:nvCxnSpPr>
        <p:spPr>
          <a:xfrm>
            <a:off x="2141590" y="3940901"/>
            <a:ext cx="1263511" cy="78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6" idx="0"/>
            <a:endCxn id="70" idx="3"/>
          </p:cNvCxnSpPr>
          <p:nvPr/>
        </p:nvCxnSpPr>
        <p:spPr>
          <a:xfrm flipV="1">
            <a:off x="1459557" y="4087737"/>
            <a:ext cx="348040" cy="635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3" idx="4"/>
            <a:endCxn id="71" idx="2"/>
          </p:cNvCxnSpPr>
          <p:nvPr/>
        </p:nvCxnSpPr>
        <p:spPr>
          <a:xfrm>
            <a:off x="486785" y="5138672"/>
            <a:ext cx="1263508" cy="811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1" idx="6"/>
            <a:endCxn id="62" idx="4"/>
          </p:cNvCxnSpPr>
          <p:nvPr/>
        </p:nvCxnSpPr>
        <p:spPr>
          <a:xfrm flipV="1">
            <a:off x="2141590" y="5138672"/>
            <a:ext cx="1263511" cy="811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6" idx="4"/>
            <a:endCxn id="71" idx="1"/>
          </p:cNvCxnSpPr>
          <p:nvPr/>
        </p:nvCxnSpPr>
        <p:spPr>
          <a:xfrm>
            <a:off x="1459557" y="5138672"/>
            <a:ext cx="348040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1" idx="7"/>
            <a:endCxn id="67" idx="4"/>
          </p:cNvCxnSpPr>
          <p:nvPr/>
        </p:nvCxnSpPr>
        <p:spPr>
          <a:xfrm flipV="1">
            <a:off x="2084286" y="5138672"/>
            <a:ext cx="348043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01963" y="462828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0|7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654095" y="5477226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0|10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2641066" y="4048613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0|10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1822334" y="4249798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0|2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85839" y="4250051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1642410" y="4635993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0|10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2674897" y="462828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0|7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171774" y="523994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1869516" y="5222219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2827288" y="5417682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0|6</a:t>
            </a:r>
            <a:endParaRPr lang="en-US" sz="1600" dirty="0"/>
          </a:p>
        </p:txBody>
      </p:sp>
      <p:sp>
        <p:nvSpPr>
          <p:cNvPr id="90" name="TextBox 89"/>
          <p:cNvSpPr txBox="1"/>
          <p:nvPr/>
        </p:nvSpPr>
        <p:spPr>
          <a:xfrm>
            <a:off x="1305899" y="5823331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</a:t>
            </a:r>
            <a:endParaRPr lang="en-US" sz="20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2331973" y="6063251"/>
            <a:ext cx="5103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one is the valid first choice of Edmonds-Karp?</a:t>
            </a:r>
          </a:p>
          <a:p>
            <a:r>
              <a:rPr lang="en-US" dirty="0" smtClean="0"/>
              <a:t>Which one is the valid first choice of Ford-Fulkerson?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448731" y="2922924"/>
            <a:ext cx="1580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Edmonds-Karp</a:t>
            </a:r>
          </a:p>
          <a:p>
            <a:r>
              <a:rPr lang="en-US" dirty="0" smtClean="0"/>
              <a:t>Ford-Fulkerson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146571" y="3448631"/>
            <a:ext cx="158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Ford-Fulkerson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89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  <p:bldP spid="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 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remove some edges from the graph such that after removing the edges, there is no path from s to t </a:t>
            </a:r>
            <a:endParaRPr lang="en-US" dirty="0" smtClean="0"/>
          </a:p>
          <a:p>
            <a:r>
              <a:rPr lang="en-US" dirty="0"/>
              <a:t>The cost of removing e is equal to its capacity c(e</a:t>
            </a:r>
            <a:r>
              <a:rPr lang="en-US" dirty="0" smtClean="0"/>
              <a:t>)</a:t>
            </a:r>
          </a:p>
          <a:p>
            <a:r>
              <a:rPr lang="en-US" dirty="0"/>
              <a:t>The minimum cut problem is to find a cut with minimum total cost</a:t>
            </a:r>
          </a:p>
        </p:txBody>
      </p:sp>
    </p:spTree>
    <p:extLst>
      <p:ext uri="{BB962C8B-B14F-4D97-AF65-F5344CB8AC3E}">
        <p14:creationId xmlns:p14="http://schemas.microsoft.com/office/powerpoint/2010/main" val="119610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 cut: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smtClean="0"/>
              <a:t>Subtract” </a:t>
            </a:r>
            <a:r>
              <a:rPr lang="en-US" dirty="0"/>
              <a:t>the max-flow from the original graph </a:t>
            </a:r>
            <a:endParaRPr lang="en-US" dirty="0" smtClean="0"/>
          </a:p>
          <a:p>
            <a:r>
              <a:rPr lang="en-US" dirty="0"/>
              <a:t>Mark all nodes reachable from s. Call the set of reachable nodes </a:t>
            </a:r>
            <a:r>
              <a:rPr lang="en-US" dirty="0" smtClean="0"/>
              <a:t>A</a:t>
            </a:r>
          </a:p>
          <a:p>
            <a:r>
              <a:rPr lang="en-US" dirty="0"/>
              <a:t>Now separate these nodes from the others </a:t>
            </a:r>
            <a:endParaRPr lang="en-US" dirty="0" smtClean="0"/>
          </a:p>
          <a:p>
            <a:r>
              <a:rPr lang="en-US" dirty="0"/>
              <a:t>Cut edges going from A to V − A </a:t>
            </a:r>
          </a:p>
        </p:txBody>
      </p:sp>
    </p:spTree>
    <p:extLst>
      <p:ext uri="{BB962C8B-B14F-4D97-AF65-F5344CB8AC3E}">
        <p14:creationId xmlns:p14="http://schemas.microsoft.com/office/powerpoint/2010/main" val="43338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79" y="67471"/>
            <a:ext cx="7886700" cy="1325563"/>
          </a:xfrm>
        </p:spPr>
        <p:txBody>
          <a:bodyPr/>
          <a:lstStyle/>
          <a:p>
            <a:r>
              <a:rPr lang="en-US" dirty="0" smtClean="0"/>
              <a:t>Min cut: example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3524847" y="222982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33" name="Oval 32"/>
          <p:cNvSpPr/>
          <p:nvPr/>
        </p:nvSpPr>
        <p:spPr>
          <a:xfrm>
            <a:off x="606531" y="222982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cxnSp>
        <p:nvCxnSpPr>
          <p:cNvPr id="34" name="Straight Arrow Connector 33"/>
          <p:cNvCxnSpPr>
            <a:stCxn id="33" idx="6"/>
            <a:endCxn id="36" idx="2"/>
          </p:cNvCxnSpPr>
          <p:nvPr/>
        </p:nvCxnSpPr>
        <p:spPr>
          <a:xfrm>
            <a:off x="997828" y="2437484"/>
            <a:ext cx="581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03315" y="15734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6" name="Oval 35"/>
          <p:cNvSpPr/>
          <p:nvPr/>
        </p:nvSpPr>
        <p:spPr>
          <a:xfrm>
            <a:off x="1579303" y="222982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7" name="Oval 36"/>
          <p:cNvSpPr/>
          <p:nvPr/>
        </p:nvSpPr>
        <p:spPr>
          <a:xfrm>
            <a:off x="2552075" y="222982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38" name="Straight Arrow Connector 37"/>
          <p:cNvCxnSpPr>
            <a:stCxn id="36" idx="6"/>
            <a:endCxn id="37" idx="2"/>
          </p:cNvCxnSpPr>
          <p:nvPr/>
        </p:nvCxnSpPr>
        <p:spPr>
          <a:xfrm>
            <a:off x="1970600" y="2437484"/>
            <a:ext cx="581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2" idx="2"/>
          </p:cNvCxnSpPr>
          <p:nvPr/>
        </p:nvCxnSpPr>
        <p:spPr>
          <a:xfrm>
            <a:off x="2943372" y="2437484"/>
            <a:ext cx="581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065688" y="1239713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41" name="Oval 40"/>
          <p:cNvSpPr/>
          <p:nvPr/>
        </p:nvSpPr>
        <p:spPr>
          <a:xfrm>
            <a:off x="2065688" y="324878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42" name="Straight Arrow Connector 41"/>
          <p:cNvCxnSpPr>
            <a:stCxn id="33" idx="0"/>
            <a:endCxn id="40" idx="2"/>
          </p:cNvCxnSpPr>
          <p:nvPr/>
        </p:nvCxnSpPr>
        <p:spPr>
          <a:xfrm flipV="1">
            <a:off x="802180" y="1447371"/>
            <a:ext cx="1263508" cy="782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5"/>
            <a:endCxn id="37" idx="0"/>
          </p:cNvCxnSpPr>
          <p:nvPr/>
        </p:nvCxnSpPr>
        <p:spPr>
          <a:xfrm>
            <a:off x="2399681" y="1594207"/>
            <a:ext cx="348043" cy="635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6"/>
            <a:endCxn id="32" idx="0"/>
          </p:cNvCxnSpPr>
          <p:nvPr/>
        </p:nvCxnSpPr>
        <p:spPr>
          <a:xfrm>
            <a:off x="2456985" y="1447371"/>
            <a:ext cx="1263511" cy="782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0"/>
            <a:endCxn id="40" idx="3"/>
          </p:cNvCxnSpPr>
          <p:nvPr/>
        </p:nvCxnSpPr>
        <p:spPr>
          <a:xfrm flipV="1">
            <a:off x="1774952" y="1594207"/>
            <a:ext cx="348040" cy="635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4"/>
            <a:endCxn id="41" idx="2"/>
          </p:cNvCxnSpPr>
          <p:nvPr/>
        </p:nvCxnSpPr>
        <p:spPr>
          <a:xfrm>
            <a:off x="802180" y="2645142"/>
            <a:ext cx="1263508" cy="811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6"/>
            <a:endCxn id="32" idx="4"/>
          </p:cNvCxnSpPr>
          <p:nvPr/>
        </p:nvCxnSpPr>
        <p:spPr>
          <a:xfrm flipV="1">
            <a:off x="2456985" y="2645142"/>
            <a:ext cx="1263511" cy="811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4"/>
            <a:endCxn id="41" idx="1"/>
          </p:cNvCxnSpPr>
          <p:nvPr/>
        </p:nvCxnSpPr>
        <p:spPr>
          <a:xfrm>
            <a:off x="1774952" y="2645142"/>
            <a:ext cx="348040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7"/>
            <a:endCxn id="37" idx="4"/>
          </p:cNvCxnSpPr>
          <p:nvPr/>
        </p:nvCxnSpPr>
        <p:spPr>
          <a:xfrm flipV="1">
            <a:off x="2399681" y="2645142"/>
            <a:ext cx="348043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117358" y="213475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1117358" y="299140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3043119" y="157346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2517074" y="168521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5579" y="168521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2082648" y="215013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3092045" y="213475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1857301" y="27078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2364651" y="272868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3112010" y="28979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2105891" y="3728045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</a:t>
            </a:r>
            <a:endParaRPr lang="en-US" sz="2000" b="1" dirty="0"/>
          </a:p>
        </p:txBody>
      </p:sp>
      <p:sp>
        <p:nvSpPr>
          <p:cNvPr id="61" name="Oval 60"/>
          <p:cNvSpPr/>
          <p:nvPr/>
        </p:nvSpPr>
        <p:spPr>
          <a:xfrm>
            <a:off x="8236314" y="2252112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62" name="Oval 61"/>
          <p:cNvSpPr/>
          <p:nvPr/>
        </p:nvSpPr>
        <p:spPr>
          <a:xfrm>
            <a:off x="5317998" y="2252112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cxnSp>
        <p:nvCxnSpPr>
          <p:cNvPr id="63" name="Straight Arrow Connector 62"/>
          <p:cNvCxnSpPr>
            <a:stCxn id="62" idx="6"/>
            <a:endCxn id="65" idx="2"/>
          </p:cNvCxnSpPr>
          <p:nvPr/>
        </p:nvCxnSpPr>
        <p:spPr>
          <a:xfrm>
            <a:off x="5709295" y="2459770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882527" y="162812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65" name="Oval 64"/>
          <p:cNvSpPr/>
          <p:nvPr/>
        </p:nvSpPr>
        <p:spPr>
          <a:xfrm>
            <a:off x="6290770" y="2252112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66" name="Oval 65"/>
          <p:cNvSpPr/>
          <p:nvPr/>
        </p:nvSpPr>
        <p:spPr>
          <a:xfrm>
            <a:off x="7263542" y="2252112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67" name="Straight Arrow Connector 66"/>
          <p:cNvCxnSpPr>
            <a:stCxn id="65" idx="6"/>
            <a:endCxn id="66" idx="2"/>
          </p:cNvCxnSpPr>
          <p:nvPr/>
        </p:nvCxnSpPr>
        <p:spPr>
          <a:xfrm>
            <a:off x="6682067" y="2459770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6" idx="6"/>
            <a:endCxn id="61" idx="2"/>
          </p:cNvCxnSpPr>
          <p:nvPr/>
        </p:nvCxnSpPr>
        <p:spPr>
          <a:xfrm>
            <a:off x="7654839" y="2459770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6777155" y="1261999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70" name="Oval 69"/>
          <p:cNvSpPr/>
          <p:nvPr/>
        </p:nvSpPr>
        <p:spPr>
          <a:xfrm>
            <a:off x="6777155" y="327106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71" name="Straight Arrow Connector 70"/>
          <p:cNvCxnSpPr>
            <a:stCxn id="62" idx="0"/>
            <a:endCxn id="69" idx="2"/>
          </p:cNvCxnSpPr>
          <p:nvPr/>
        </p:nvCxnSpPr>
        <p:spPr>
          <a:xfrm flipV="1">
            <a:off x="5513647" y="1469657"/>
            <a:ext cx="1263508" cy="78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9" idx="5"/>
            <a:endCxn id="66" idx="0"/>
          </p:cNvCxnSpPr>
          <p:nvPr/>
        </p:nvCxnSpPr>
        <p:spPr>
          <a:xfrm>
            <a:off x="7111148" y="1616493"/>
            <a:ext cx="348043" cy="63561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9" idx="6"/>
            <a:endCxn id="61" idx="0"/>
          </p:cNvCxnSpPr>
          <p:nvPr/>
        </p:nvCxnSpPr>
        <p:spPr>
          <a:xfrm>
            <a:off x="7168452" y="1469657"/>
            <a:ext cx="1263511" cy="78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5" idx="0"/>
            <a:endCxn id="69" idx="3"/>
          </p:cNvCxnSpPr>
          <p:nvPr/>
        </p:nvCxnSpPr>
        <p:spPr>
          <a:xfrm flipV="1">
            <a:off x="6486419" y="1616493"/>
            <a:ext cx="348040" cy="635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2" idx="4"/>
            <a:endCxn id="70" idx="2"/>
          </p:cNvCxnSpPr>
          <p:nvPr/>
        </p:nvCxnSpPr>
        <p:spPr>
          <a:xfrm>
            <a:off x="5513647" y="2667428"/>
            <a:ext cx="1263508" cy="8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0" idx="6"/>
            <a:endCxn id="61" idx="4"/>
          </p:cNvCxnSpPr>
          <p:nvPr/>
        </p:nvCxnSpPr>
        <p:spPr>
          <a:xfrm flipV="1">
            <a:off x="7168452" y="2667428"/>
            <a:ext cx="1263511" cy="8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5" idx="4"/>
            <a:endCxn id="70" idx="1"/>
          </p:cNvCxnSpPr>
          <p:nvPr/>
        </p:nvCxnSpPr>
        <p:spPr>
          <a:xfrm>
            <a:off x="6486419" y="2667428"/>
            <a:ext cx="348040" cy="6644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0" idx="7"/>
            <a:endCxn id="66" idx="4"/>
          </p:cNvCxnSpPr>
          <p:nvPr/>
        </p:nvCxnSpPr>
        <p:spPr>
          <a:xfrm flipV="1">
            <a:off x="7111148" y="2667428"/>
            <a:ext cx="348043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828825" y="215703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5816219" y="29325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7667928" y="157736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7001456" y="173620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6383981" y="178124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6823667" y="21818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7756502" y="215703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6407653" y="28392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7078589" y="27345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7854150" y="294643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6530815" y="3710888"/>
            <a:ext cx="138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 max flow</a:t>
            </a:r>
            <a:endParaRPr lang="en-US" sz="2000" b="1" dirty="0"/>
          </a:p>
        </p:txBody>
      </p:sp>
      <p:sp>
        <p:nvSpPr>
          <p:cNvPr id="90" name="Oval 89"/>
          <p:cNvSpPr/>
          <p:nvPr/>
        </p:nvSpPr>
        <p:spPr>
          <a:xfrm>
            <a:off x="5780092" y="491061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91" name="Oval 90"/>
          <p:cNvSpPr/>
          <p:nvPr/>
        </p:nvSpPr>
        <p:spPr>
          <a:xfrm>
            <a:off x="2861776" y="491061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sp>
        <p:nvSpPr>
          <p:cNvPr id="94" name="Oval 93"/>
          <p:cNvSpPr/>
          <p:nvPr/>
        </p:nvSpPr>
        <p:spPr>
          <a:xfrm>
            <a:off x="3834548" y="491061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95" name="Oval 94"/>
          <p:cNvSpPr/>
          <p:nvPr/>
        </p:nvSpPr>
        <p:spPr>
          <a:xfrm>
            <a:off x="4807320" y="491061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98" name="Oval 97"/>
          <p:cNvSpPr/>
          <p:nvPr/>
        </p:nvSpPr>
        <p:spPr>
          <a:xfrm>
            <a:off x="4320933" y="3920497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99" name="Oval 98"/>
          <p:cNvSpPr/>
          <p:nvPr/>
        </p:nvSpPr>
        <p:spPr>
          <a:xfrm>
            <a:off x="4320933" y="5929564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171979" y="5844668"/>
            <a:ext cx="3554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 – G max flow = residual </a:t>
            </a:r>
            <a:r>
              <a:rPr lang="en-US" sz="2000" b="1" dirty="0" smtClean="0"/>
              <a:t>graph</a:t>
            </a:r>
            <a:endParaRPr lang="zh-CN" altLang="en-US" sz="2000" b="1" dirty="0" smtClean="0"/>
          </a:p>
          <a:p>
            <a:r>
              <a:rPr lang="en-US" altLang="zh-CN" sz="2000" b="1" dirty="0" smtClean="0"/>
              <a:t>Subtracts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6885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4" grpId="0" animBg="1"/>
      <p:bldP spid="95" grpId="0" animBg="1"/>
      <p:bldP spid="98" grpId="0" animBg="1"/>
      <p:bldP spid="99" grpId="0" animBg="1"/>
      <p:bldP spid="1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79" y="67471"/>
            <a:ext cx="7886700" cy="1325563"/>
          </a:xfrm>
        </p:spPr>
        <p:txBody>
          <a:bodyPr/>
          <a:lstStyle/>
          <a:p>
            <a:r>
              <a:rPr lang="en-US" dirty="0" smtClean="0"/>
              <a:t>Min cut: example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3524847" y="222982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33" name="Oval 32"/>
          <p:cNvSpPr/>
          <p:nvPr/>
        </p:nvSpPr>
        <p:spPr>
          <a:xfrm>
            <a:off x="606531" y="222982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cxnSp>
        <p:nvCxnSpPr>
          <p:cNvPr id="34" name="Straight Arrow Connector 33"/>
          <p:cNvCxnSpPr>
            <a:stCxn id="33" idx="6"/>
            <a:endCxn id="36" idx="2"/>
          </p:cNvCxnSpPr>
          <p:nvPr/>
        </p:nvCxnSpPr>
        <p:spPr>
          <a:xfrm>
            <a:off x="997828" y="2437484"/>
            <a:ext cx="581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03315" y="15734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6" name="Oval 35"/>
          <p:cNvSpPr/>
          <p:nvPr/>
        </p:nvSpPr>
        <p:spPr>
          <a:xfrm>
            <a:off x="1579303" y="222982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7" name="Oval 36"/>
          <p:cNvSpPr/>
          <p:nvPr/>
        </p:nvSpPr>
        <p:spPr>
          <a:xfrm>
            <a:off x="2552075" y="222982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38" name="Straight Arrow Connector 37"/>
          <p:cNvCxnSpPr>
            <a:stCxn id="36" idx="6"/>
            <a:endCxn id="37" idx="2"/>
          </p:cNvCxnSpPr>
          <p:nvPr/>
        </p:nvCxnSpPr>
        <p:spPr>
          <a:xfrm>
            <a:off x="1970600" y="2437484"/>
            <a:ext cx="581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2" idx="2"/>
          </p:cNvCxnSpPr>
          <p:nvPr/>
        </p:nvCxnSpPr>
        <p:spPr>
          <a:xfrm>
            <a:off x="2943372" y="2437484"/>
            <a:ext cx="581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065688" y="1239713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41" name="Oval 40"/>
          <p:cNvSpPr/>
          <p:nvPr/>
        </p:nvSpPr>
        <p:spPr>
          <a:xfrm>
            <a:off x="2065688" y="324878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42" name="Straight Arrow Connector 41"/>
          <p:cNvCxnSpPr>
            <a:stCxn id="33" idx="0"/>
            <a:endCxn id="40" idx="2"/>
          </p:cNvCxnSpPr>
          <p:nvPr/>
        </p:nvCxnSpPr>
        <p:spPr>
          <a:xfrm flipV="1">
            <a:off x="802180" y="1447371"/>
            <a:ext cx="1263508" cy="7824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5"/>
            <a:endCxn id="37" idx="0"/>
          </p:cNvCxnSpPr>
          <p:nvPr/>
        </p:nvCxnSpPr>
        <p:spPr>
          <a:xfrm>
            <a:off x="2399681" y="1594207"/>
            <a:ext cx="348043" cy="635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6"/>
            <a:endCxn id="32" idx="0"/>
          </p:cNvCxnSpPr>
          <p:nvPr/>
        </p:nvCxnSpPr>
        <p:spPr>
          <a:xfrm>
            <a:off x="2456985" y="1447371"/>
            <a:ext cx="1263511" cy="782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0"/>
            <a:endCxn id="40" idx="3"/>
          </p:cNvCxnSpPr>
          <p:nvPr/>
        </p:nvCxnSpPr>
        <p:spPr>
          <a:xfrm flipV="1">
            <a:off x="1774952" y="1594207"/>
            <a:ext cx="348040" cy="635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4"/>
            <a:endCxn id="41" idx="2"/>
          </p:cNvCxnSpPr>
          <p:nvPr/>
        </p:nvCxnSpPr>
        <p:spPr>
          <a:xfrm>
            <a:off x="802180" y="2645142"/>
            <a:ext cx="1263508" cy="811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6"/>
            <a:endCxn id="32" idx="4"/>
          </p:cNvCxnSpPr>
          <p:nvPr/>
        </p:nvCxnSpPr>
        <p:spPr>
          <a:xfrm flipV="1">
            <a:off x="2456985" y="2645142"/>
            <a:ext cx="1263511" cy="811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4"/>
            <a:endCxn id="41" idx="1"/>
          </p:cNvCxnSpPr>
          <p:nvPr/>
        </p:nvCxnSpPr>
        <p:spPr>
          <a:xfrm>
            <a:off x="1774952" y="2645142"/>
            <a:ext cx="348040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7"/>
            <a:endCxn id="37" idx="4"/>
          </p:cNvCxnSpPr>
          <p:nvPr/>
        </p:nvCxnSpPr>
        <p:spPr>
          <a:xfrm flipV="1">
            <a:off x="2399681" y="2645142"/>
            <a:ext cx="348043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117358" y="213475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1117358" y="299140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3043119" y="157346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2517074" y="168521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5579" y="168521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2082648" y="215013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3092045" y="213475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1857301" y="27078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2364651" y="272868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3112010" y="28979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2105891" y="3728045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</a:t>
            </a:r>
            <a:endParaRPr lang="en-US" sz="2000" b="1" dirty="0"/>
          </a:p>
        </p:txBody>
      </p:sp>
      <p:sp>
        <p:nvSpPr>
          <p:cNvPr id="61" name="Oval 60"/>
          <p:cNvSpPr/>
          <p:nvPr/>
        </p:nvSpPr>
        <p:spPr>
          <a:xfrm>
            <a:off x="8236314" y="2252112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62" name="Oval 61"/>
          <p:cNvSpPr/>
          <p:nvPr/>
        </p:nvSpPr>
        <p:spPr>
          <a:xfrm>
            <a:off x="5317998" y="2252112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cxnSp>
        <p:nvCxnSpPr>
          <p:cNvPr id="63" name="Straight Arrow Connector 62"/>
          <p:cNvCxnSpPr>
            <a:stCxn id="62" idx="6"/>
            <a:endCxn id="65" idx="2"/>
          </p:cNvCxnSpPr>
          <p:nvPr/>
        </p:nvCxnSpPr>
        <p:spPr>
          <a:xfrm>
            <a:off x="5709295" y="2459770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882527" y="162812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65" name="Oval 64"/>
          <p:cNvSpPr/>
          <p:nvPr/>
        </p:nvSpPr>
        <p:spPr>
          <a:xfrm>
            <a:off x="6290770" y="2252112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66" name="Oval 65"/>
          <p:cNvSpPr/>
          <p:nvPr/>
        </p:nvSpPr>
        <p:spPr>
          <a:xfrm>
            <a:off x="7263542" y="2252112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67" name="Straight Arrow Connector 66"/>
          <p:cNvCxnSpPr>
            <a:stCxn id="65" idx="6"/>
            <a:endCxn id="66" idx="2"/>
          </p:cNvCxnSpPr>
          <p:nvPr/>
        </p:nvCxnSpPr>
        <p:spPr>
          <a:xfrm>
            <a:off x="6682067" y="2459770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6" idx="6"/>
            <a:endCxn id="61" idx="2"/>
          </p:cNvCxnSpPr>
          <p:nvPr/>
        </p:nvCxnSpPr>
        <p:spPr>
          <a:xfrm>
            <a:off x="7654839" y="2459770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6777155" y="1261999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70" name="Oval 69"/>
          <p:cNvSpPr/>
          <p:nvPr/>
        </p:nvSpPr>
        <p:spPr>
          <a:xfrm>
            <a:off x="6777155" y="327106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71" name="Straight Arrow Connector 70"/>
          <p:cNvCxnSpPr>
            <a:stCxn id="62" idx="0"/>
            <a:endCxn id="69" idx="2"/>
          </p:cNvCxnSpPr>
          <p:nvPr/>
        </p:nvCxnSpPr>
        <p:spPr>
          <a:xfrm flipV="1">
            <a:off x="5513647" y="1469657"/>
            <a:ext cx="1263508" cy="7824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9" idx="5"/>
            <a:endCxn id="66" idx="0"/>
          </p:cNvCxnSpPr>
          <p:nvPr/>
        </p:nvCxnSpPr>
        <p:spPr>
          <a:xfrm>
            <a:off x="7111148" y="1616493"/>
            <a:ext cx="348043" cy="63561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9" idx="6"/>
            <a:endCxn id="61" idx="0"/>
          </p:cNvCxnSpPr>
          <p:nvPr/>
        </p:nvCxnSpPr>
        <p:spPr>
          <a:xfrm>
            <a:off x="7168452" y="1469657"/>
            <a:ext cx="1263511" cy="78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5" idx="0"/>
            <a:endCxn id="69" idx="3"/>
          </p:cNvCxnSpPr>
          <p:nvPr/>
        </p:nvCxnSpPr>
        <p:spPr>
          <a:xfrm flipV="1">
            <a:off x="6486419" y="1616493"/>
            <a:ext cx="348040" cy="635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2" idx="4"/>
            <a:endCxn id="70" idx="2"/>
          </p:cNvCxnSpPr>
          <p:nvPr/>
        </p:nvCxnSpPr>
        <p:spPr>
          <a:xfrm>
            <a:off x="5513647" y="2667428"/>
            <a:ext cx="1263508" cy="8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0" idx="6"/>
            <a:endCxn id="61" idx="4"/>
          </p:cNvCxnSpPr>
          <p:nvPr/>
        </p:nvCxnSpPr>
        <p:spPr>
          <a:xfrm flipV="1">
            <a:off x="7168452" y="2667428"/>
            <a:ext cx="1263511" cy="8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5" idx="4"/>
            <a:endCxn id="70" idx="1"/>
          </p:cNvCxnSpPr>
          <p:nvPr/>
        </p:nvCxnSpPr>
        <p:spPr>
          <a:xfrm>
            <a:off x="6486419" y="2667428"/>
            <a:ext cx="348040" cy="6644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0" idx="7"/>
            <a:endCxn id="66" idx="4"/>
          </p:cNvCxnSpPr>
          <p:nvPr/>
        </p:nvCxnSpPr>
        <p:spPr>
          <a:xfrm flipV="1">
            <a:off x="7111148" y="2667428"/>
            <a:ext cx="348043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828825" y="215703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5816219" y="29325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7667928" y="157736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7001456" y="173620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6383981" y="178124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6823667" y="21818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7756502" y="215703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6407653" y="28392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7078589" y="27345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7854150" y="294643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6530815" y="3710888"/>
            <a:ext cx="138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 max flow</a:t>
            </a:r>
            <a:endParaRPr lang="en-US" sz="2000" b="1" dirty="0"/>
          </a:p>
        </p:txBody>
      </p:sp>
      <p:sp>
        <p:nvSpPr>
          <p:cNvPr id="90" name="Oval 89"/>
          <p:cNvSpPr/>
          <p:nvPr/>
        </p:nvSpPr>
        <p:spPr>
          <a:xfrm>
            <a:off x="5780092" y="491061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91" name="Oval 90"/>
          <p:cNvSpPr/>
          <p:nvPr/>
        </p:nvSpPr>
        <p:spPr>
          <a:xfrm>
            <a:off x="2861776" y="491061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sp>
        <p:nvSpPr>
          <p:cNvPr id="94" name="Oval 93"/>
          <p:cNvSpPr/>
          <p:nvPr/>
        </p:nvSpPr>
        <p:spPr>
          <a:xfrm>
            <a:off x="3834548" y="491061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95" name="Oval 94"/>
          <p:cNvSpPr/>
          <p:nvPr/>
        </p:nvSpPr>
        <p:spPr>
          <a:xfrm>
            <a:off x="4807320" y="491061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98" name="Oval 97"/>
          <p:cNvSpPr/>
          <p:nvPr/>
        </p:nvSpPr>
        <p:spPr>
          <a:xfrm>
            <a:off x="4320933" y="3920497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99" name="Oval 98"/>
          <p:cNvSpPr/>
          <p:nvPr/>
        </p:nvSpPr>
        <p:spPr>
          <a:xfrm>
            <a:off x="4320933" y="5929564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171979" y="5844668"/>
            <a:ext cx="355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 – G max flow = residual graph</a:t>
            </a:r>
            <a:endParaRPr lang="en-US" sz="2000" b="1" dirty="0"/>
          </a:p>
        </p:txBody>
      </p:sp>
      <p:cxnSp>
        <p:nvCxnSpPr>
          <p:cNvPr id="92" name="Straight Arrow Connector 91"/>
          <p:cNvCxnSpPr>
            <a:stCxn id="98" idx="2"/>
            <a:endCxn id="91" idx="7"/>
          </p:cNvCxnSpPr>
          <p:nvPr/>
        </p:nvCxnSpPr>
        <p:spPr>
          <a:xfrm flipH="1">
            <a:off x="3195769" y="4128155"/>
            <a:ext cx="1125164" cy="8432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68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79" y="67471"/>
            <a:ext cx="7886700" cy="1325563"/>
          </a:xfrm>
        </p:spPr>
        <p:txBody>
          <a:bodyPr/>
          <a:lstStyle/>
          <a:p>
            <a:r>
              <a:rPr lang="en-US" dirty="0" smtClean="0"/>
              <a:t>Min cut: example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3524847" y="222982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33" name="Oval 32"/>
          <p:cNvSpPr/>
          <p:nvPr/>
        </p:nvSpPr>
        <p:spPr>
          <a:xfrm>
            <a:off x="606531" y="222982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cxnSp>
        <p:nvCxnSpPr>
          <p:cNvPr id="34" name="Straight Arrow Connector 33"/>
          <p:cNvCxnSpPr>
            <a:stCxn id="33" idx="6"/>
            <a:endCxn id="36" idx="2"/>
          </p:cNvCxnSpPr>
          <p:nvPr/>
        </p:nvCxnSpPr>
        <p:spPr>
          <a:xfrm>
            <a:off x="997828" y="2437484"/>
            <a:ext cx="581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03315" y="15734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6" name="Oval 35"/>
          <p:cNvSpPr/>
          <p:nvPr/>
        </p:nvSpPr>
        <p:spPr>
          <a:xfrm>
            <a:off x="1579303" y="222982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7" name="Oval 36"/>
          <p:cNvSpPr/>
          <p:nvPr/>
        </p:nvSpPr>
        <p:spPr>
          <a:xfrm>
            <a:off x="2552075" y="222982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38" name="Straight Arrow Connector 37"/>
          <p:cNvCxnSpPr>
            <a:stCxn id="36" idx="6"/>
            <a:endCxn id="37" idx="2"/>
          </p:cNvCxnSpPr>
          <p:nvPr/>
        </p:nvCxnSpPr>
        <p:spPr>
          <a:xfrm>
            <a:off x="1970600" y="2437484"/>
            <a:ext cx="581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2" idx="2"/>
          </p:cNvCxnSpPr>
          <p:nvPr/>
        </p:nvCxnSpPr>
        <p:spPr>
          <a:xfrm>
            <a:off x="2943372" y="2437484"/>
            <a:ext cx="581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065688" y="1239713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41" name="Oval 40"/>
          <p:cNvSpPr/>
          <p:nvPr/>
        </p:nvSpPr>
        <p:spPr>
          <a:xfrm>
            <a:off x="2065688" y="324878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42" name="Straight Arrow Connector 41"/>
          <p:cNvCxnSpPr>
            <a:stCxn id="33" idx="0"/>
            <a:endCxn id="40" idx="2"/>
          </p:cNvCxnSpPr>
          <p:nvPr/>
        </p:nvCxnSpPr>
        <p:spPr>
          <a:xfrm flipV="1">
            <a:off x="802180" y="1447371"/>
            <a:ext cx="1263508" cy="78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5"/>
            <a:endCxn id="37" idx="0"/>
          </p:cNvCxnSpPr>
          <p:nvPr/>
        </p:nvCxnSpPr>
        <p:spPr>
          <a:xfrm>
            <a:off x="2399681" y="1594207"/>
            <a:ext cx="348043" cy="635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6"/>
            <a:endCxn id="32" idx="0"/>
          </p:cNvCxnSpPr>
          <p:nvPr/>
        </p:nvCxnSpPr>
        <p:spPr>
          <a:xfrm>
            <a:off x="2456985" y="1447371"/>
            <a:ext cx="1263511" cy="7824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0"/>
            <a:endCxn id="40" idx="3"/>
          </p:cNvCxnSpPr>
          <p:nvPr/>
        </p:nvCxnSpPr>
        <p:spPr>
          <a:xfrm flipV="1">
            <a:off x="1774952" y="1594207"/>
            <a:ext cx="348040" cy="635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4"/>
            <a:endCxn id="41" idx="2"/>
          </p:cNvCxnSpPr>
          <p:nvPr/>
        </p:nvCxnSpPr>
        <p:spPr>
          <a:xfrm>
            <a:off x="802180" y="2645142"/>
            <a:ext cx="1263508" cy="811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6"/>
            <a:endCxn id="32" idx="4"/>
          </p:cNvCxnSpPr>
          <p:nvPr/>
        </p:nvCxnSpPr>
        <p:spPr>
          <a:xfrm flipV="1">
            <a:off x="2456985" y="2645142"/>
            <a:ext cx="1263511" cy="811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4"/>
            <a:endCxn id="41" idx="1"/>
          </p:cNvCxnSpPr>
          <p:nvPr/>
        </p:nvCxnSpPr>
        <p:spPr>
          <a:xfrm>
            <a:off x="1774952" y="2645142"/>
            <a:ext cx="348040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7"/>
            <a:endCxn id="37" idx="4"/>
          </p:cNvCxnSpPr>
          <p:nvPr/>
        </p:nvCxnSpPr>
        <p:spPr>
          <a:xfrm flipV="1">
            <a:off x="2399681" y="2645142"/>
            <a:ext cx="348043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117358" y="213475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1117358" y="299140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3043119" y="157346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2517074" y="168521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5579" y="168521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2082648" y="215013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3092045" y="213475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1857301" y="27078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2364651" y="272868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3112010" y="28979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2105891" y="3728045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</a:t>
            </a:r>
            <a:endParaRPr lang="en-US" sz="2000" b="1" dirty="0"/>
          </a:p>
        </p:txBody>
      </p:sp>
      <p:sp>
        <p:nvSpPr>
          <p:cNvPr id="61" name="Oval 60"/>
          <p:cNvSpPr/>
          <p:nvPr/>
        </p:nvSpPr>
        <p:spPr>
          <a:xfrm>
            <a:off x="8236314" y="2252112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62" name="Oval 61"/>
          <p:cNvSpPr/>
          <p:nvPr/>
        </p:nvSpPr>
        <p:spPr>
          <a:xfrm>
            <a:off x="5317998" y="2252112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cxnSp>
        <p:nvCxnSpPr>
          <p:cNvPr id="63" name="Straight Arrow Connector 62"/>
          <p:cNvCxnSpPr>
            <a:stCxn id="62" idx="6"/>
            <a:endCxn id="65" idx="2"/>
          </p:cNvCxnSpPr>
          <p:nvPr/>
        </p:nvCxnSpPr>
        <p:spPr>
          <a:xfrm>
            <a:off x="5709295" y="2459770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882527" y="162812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65" name="Oval 64"/>
          <p:cNvSpPr/>
          <p:nvPr/>
        </p:nvSpPr>
        <p:spPr>
          <a:xfrm>
            <a:off x="6290770" y="2252112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66" name="Oval 65"/>
          <p:cNvSpPr/>
          <p:nvPr/>
        </p:nvSpPr>
        <p:spPr>
          <a:xfrm>
            <a:off x="7263542" y="2252112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67" name="Straight Arrow Connector 66"/>
          <p:cNvCxnSpPr>
            <a:stCxn id="65" idx="6"/>
            <a:endCxn id="66" idx="2"/>
          </p:cNvCxnSpPr>
          <p:nvPr/>
        </p:nvCxnSpPr>
        <p:spPr>
          <a:xfrm>
            <a:off x="6682067" y="2459770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6" idx="6"/>
            <a:endCxn id="61" idx="2"/>
          </p:cNvCxnSpPr>
          <p:nvPr/>
        </p:nvCxnSpPr>
        <p:spPr>
          <a:xfrm>
            <a:off x="7654839" y="2459770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6777155" y="1261999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70" name="Oval 69"/>
          <p:cNvSpPr/>
          <p:nvPr/>
        </p:nvSpPr>
        <p:spPr>
          <a:xfrm>
            <a:off x="6777155" y="327106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71" name="Straight Arrow Connector 70"/>
          <p:cNvCxnSpPr>
            <a:stCxn id="62" idx="0"/>
            <a:endCxn id="69" idx="2"/>
          </p:cNvCxnSpPr>
          <p:nvPr/>
        </p:nvCxnSpPr>
        <p:spPr>
          <a:xfrm flipV="1">
            <a:off x="5513647" y="1469657"/>
            <a:ext cx="1263508" cy="78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9" idx="5"/>
            <a:endCxn id="66" idx="0"/>
          </p:cNvCxnSpPr>
          <p:nvPr/>
        </p:nvCxnSpPr>
        <p:spPr>
          <a:xfrm>
            <a:off x="7111148" y="1616493"/>
            <a:ext cx="348043" cy="63561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9" idx="6"/>
            <a:endCxn id="61" idx="0"/>
          </p:cNvCxnSpPr>
          <p:nvPr/>
        </p:nvCxnSpPr>
        <p:spPr>
          <a:xfrm>
            <a:off x="7168452" y="1469657"/>
            <a:ext cx="1263511" cy="7824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5" idx="0"/>
            <a:endCxn id="69" idx="3"/>
          </p:cNvCxnSpPr>
          <p:nvPr/>
        </p:nvCxnSpPr>
        <p:spPr>
          <a:xfrm flipV="1">
            <a:off x="6486419" y="1616493"/>
            <a:ext cx="348040" cy="635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2" idx="4"/>
            <a:endCxn id="70" idx="2"/>
          </p:cNvCxnSpPr>
          <p:nvPr/>
        </p:nvCxnSpPr>
        <p:spPr>
          <a:xfrm>
            <a:off x="5513647" y="2667428"/>
            <a:ext cx="1263508" cy="8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0" idx="6"/>
            <a:endCxn id="61" idx="4"/>
          </p:cNvCxnSpPr>
          <p:nvPr/>
        </p:nvCxnSpPr>
        <p:spPr>
          <a:xfrm flipV="1">
            <a:off x="7168452" y="2667428"/>
            <a:ext cx="1263511" cy="8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5" idx="4"/>
            <a:endCxn id="70" idx="1"/>
          </p:cNvCxnSpPr>
          <p:nvPr/>
        </p:nvCxnSpPr>
        <p:spPr>
          <a:xfrm>
            <a:off x="6486419" y="2667428"/>
            <a:ext cx="348040" cy="6644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0" idx="7"/>
            <a:endCxn id="66" idx="4"/>
          </p:cNvCxnSpPr>
          <p:nvPr/>
        </p:nvCxnSpPr>
        <p:spPr>
          <a:xfrm flipV="1">
            <a:off x="7111148" y="2667428"/>
            <a:ext cx="348043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828825" y="215703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5816219" y="29325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7667928" y="157736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7001456" y="173620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6383981" y="178124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6823667" y="21818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7756502" y="215703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6407653" y="28392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7078589" y="27345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7854150" y="294643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6530815" y="3710888"/>
            <a:ext cx="138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 max flow</a:t>
            </a:r>
            <a:endParaRPr lang="en-US" sz="2000" b="1" dirty="0"/>
          </a:p>
        </p:txBody>
      </p:sp>
      <p:sp>
        <p:nvSpPr>
          <p:cNvPr id="90" name="Oval 89"/>
          <p:cNvSpPr/>
          <p:nvPr/>
        </p:nvSpPr>
        <p:spPr>
          <a:xfrm>
            <a:off x="5780092" y="491061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91" name="Oval 90"/>
          <p:cNvSpPr/>
          <p:nvPr/>
        </p:nvSpPr>
        <p:spPr>
          <a:xfrm>
            <a:off x="2861776" y="491061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sp>
        <p:nvSpPr>
          <p:cNvPr id="94" name="Oval 93"/>
          <p:cNvSpPr/>
          <p:nvPr/>
        </p:nvSpPr>
        <p:spPr>
          <a:xfrm>
            <a:off x="3834548" y="491061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95" name="Oval 94"/>
          <p:cNvSpPr/>
          <p:nvPr/>
        </p:nvSpPr>
        <p:spPr>
          <a:xfrm>
            <a:off x="4807320" y="491061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98" name="Oval 97"/>
          <p:cNvSpPr/>
          <p:nvPr/>
        </p:nvSpPr>
        <p:spPr>
          <a:xfrm>
            <a:off x="4320933" y="3920497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99" name="Oval 98"/>
          <p:cNvSpPr/>
          <p:nvPr/>
        </p:nvSpPr>
        <p:spPr>
          <a:xfrm>
            <a:off x="4320933" y="5929564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92" name="Straight Arrow Connector 91"/>
          <p:cNvCxnSpPr>
            <a:stCxn id="98" idx="2"/>
            <a:endCxn id="91" idx="7"/>
          </p:cNvCxnSpPr>
          <p:nvPr/>
        </p:nvCxnSpPr>
        <p:spPr>
          <a:xfrm flipH="1">
            <a:off x="3195769" y="4128155"/>
            <a:ext cx="1125164" cy="843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71979" y="5844668"/>
            <a:ext cx="355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 – G max flow = residual graph</a:t>
            </a:r>
            <a:endParaRPr lang="en-US" sz="2000" b="1" dirty="0"/>
          </a:p>
        </p:txBody>
      </p:sp>
      <p:cxnSp>
        <p:nvCxnSpPr>
          <p:cNvPr id="96" name="Straight Arrow Connector 95"/>
          <p:cNvCxnSpPr>
            <a:stCxn id="98" idx="6"/>
            <a:endCxn id="90" idx="0"/>
          </p:cNvCxnSpPr>
          <p:nvPr/>
        </p:nvCxnSpPr>
        <p:spPr>
          <a:xfrm>
            <a:off x="4712230" y="4128155"/>
            <a:ext cx="1263511" cy="782455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37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79" y="67471"/>
            <a:ext cx="7886700" cy="1325563"/>
          </a:xfrm>
        </p:spPr>
        <p:txBody>
          <a:bodyPr/>
          <a:lstStyle/>
          <a:p>
            <a:r>
              <a:rPr lang="en-US" dirty="0" smtClean="0"/>
              <a:t>Min cut: example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3524847" y="222982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33" name="Oval 32"/>
          <p:cNvSpPr/>
          <p:nvPr/>
        </p:nvSpPr>
        <p:spPr>
          <a:xfrm>
            <a:off x="606531" y="222982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cxnSp>
        <p:nvCxnSpPr>
          <p:cNvPr id="34" name="Straight Arrow Connector 33"/>
          <p:cNvCxnSpPr>
            <a:stCxn id="33" idx="6"/>
            <a:endCxn id="36" idx="2"/>
          </p:cNvCxnSpPr>
          <p:nvPr/>
        </p:nvCxnSpPr>
        <p:spPr>
          <a:xfrm>
            <a:off x="997828" y="2437484"/>
            <a:ext cx="581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03315" y="15734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6" name="Oval 35"/>
          <p:cNvSpPr/>
          <p:nvPr/>
        </p:nvSpPr>
        <p:spPr>
          <a:xfrm>
            <a:off x="1579303" y="222982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7" name="Oval 36"/>
          <p:cNvSpPr/>
          <p:nvPr/>
        </p:nvSpPr>
        <p:spPr>
          <a:xfrm>
            <a:off x="2552075" y="222982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38" name="Straight Arrow Connector 37"/>
          <p:cNvCxnSpPr>
            <a:stCxn id="36" idx="6"/>
            <a:endCxn id="37" idx="2"/>
          </p:cNvCxnSpPr>
          <p:nvPr/>
        </p:nvCxnSpPr>
        <p:spPr>
          <a:xfrm>
            <a:off x="1970600" y="2437484"/>
            <a:ext cx="581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2" idx="2"/>
          </p:cNvCxnSpPr>
          <p:nvPr/>
        </p:nvCxnSpPr>
        <p:spPr>
          <a:xfrm>
            <a:off x="2943372" y="2437484"/>
            <a:ext cx="581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065688" y="1239713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41" name="Oval 40"/>
          <p:cNvSpPr/>
          <p:nvPr/>
        </p:nvSpPr>
        <p:spPr>
          <a:xfrm>
            <a:off x="2065688" y="324878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42" name="Straight Arrow Connector 41"/>
          <p:cNvCxnSpPr>
            <a:stCxn id="33" idx="0"/>
            <a:endCxn id="40" idx="2"/>
          </p:cNvCxnSpPr>
          <p:nvPr/>
        </p:nvCxnSpPr>
        <p:spPr>
          <a:xfrm flipV="1">
            <a:off x="802180" y="1447371"/>
            <a:ext cx="1263508" cy="78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5"/>
            <a:endCxn id="37" idx="0"/>
          </p:cNvCxnSpPr>
          <p:nvPr/>
        </p:nvCxnSpPr>
        <p:spPr>
          <a:xfrm>
            <a:off x="2399681" y="1594207"/>
            <a:ext cx="348043" cy="635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6"/>
            <a:endCxn id="32" idx="0"/>
          </p:cNvCxnSpPr>
          <p:nvPr/>
        </p:nvCxnSpPr>
        <p:spPr>
          <a:xfrm>
            <a:off x="2456985" y="1447371"/>
            <a:ext cx="1263511" cy="78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0"/>
            <a:endCxn id="40" idx="3"/>
          </p:cNvCxnSpPr>
          <p:nvPr/>
        </p:nvCxnSpPr>
        <p:spPr>
          <a:xfrm flipV="1">
            <a:off x="1774952" y="1594207"/>
            <a:ext cx="348040" cy="635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4"/>
            <a:endCxn id="41" idx="2"/>
          </p:cNvCxnSpPr>
          <p:nvPr/>
        </p:nvCxnSpPr>
        <p:spPr>
          <a:xfrm>
            <a:off x="802180" y="2645142"/>
            <a:ext cx="1263508" cy="811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6"/>
            <a:endCxn id="32" idx="4"/>
          </p:cNvCxnSpPr>
          <p:nvPr/>
        </p:nvCxnSpPr>
        <p:spPr>
          <a:xfrm flipV="1">
            <a:off x="2456985" y="2645142"/>
            <a:ext cx="1263511" cy="811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4"/>
            <a:endCxn id="41" idx="1"/>
          </p:cNvCxnSpPr>
          <p:nvPr/>
        </p:nvCxnSpPr>
        <p:spPr>
          <a:xfrm>
            <a:off x="1774952" y="2645142"/>
            <a:ext cx="348040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7"/>
            <a:endCxn id="37" idx="4"/>
          </p:cNvCxnSpPr>
          <p:nvPr/>
        </p:nvCxnSpPr>
        <p:spPr>
          <a:xfrm flipV="1">
            <a:off x="2399681" y="2645142"/>
            <a:ext cx="348043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117358" y="213475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1117358" y="299140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3043119" y="157346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2517074" y="168521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5579" y="168521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2082648" y="215013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3092045" y="213475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1857301" y="27078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2364651" y="272868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3112010" y="28979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2105891" y="3728045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</a:t>
            </a:r>
            <a:endParaRPr lang="en-US" sz="2000" b="1" dirty="0"/>
          </a:p>
        </p:txBody>
      </p:sp>
      <p:sp>
        <p:nvSpPr>
          <p:cNvPr id="61" name="Oval 60"/>
          <p:cNvSpPr/>
          <p:nvPr/>
        </p:nvSpPr>
        <p:spPr>
          <a:xfrm>
            <a:off x="8236314" y="2252112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62" name="Oval 61"/>
          <p:cNvSpPr/>
          <p:nvPr/>
        </p:nvSpPr>
        <p:spPr>
          <a:xfrm>
            <a:off x="5317998" y="2252112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cxnSp>
        <p:nvCxnSpPr>
          <p:cNvPr id="63" name="Straight Arrow Connector 62"/>
          <p:cNvCxnSpPr>
            <a:stCxn id="62" idx="6"/>
            <a:endCxn id="65" idx="2"/>
          </p:cNvCxnSpPr>
          <p:nvPr/>
        </p:nvCxnSpPr>
        <p:spPr>
          <a:xfrm>
            <a:off x="5709295" y="2459770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882527" y="162812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65" name="Oval 64"/>
          <p:cNvSpPr/>
          <p:nvPr/>
        </p:nvSpPr>
        <p:spPr>
          <a:xfrm>
            <a:off x="6290770" y="2252112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66" name="Oval 65"/>
          <p:cNvSpPr/>
          <p:nvPr/>
        </p:nvSpPr>
        <p:spPr>
          <a:xfrm>
            <a:off x="7263542" y="2252112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67" name="Straight Arrow Connector 66"/>
          <p:cNvCxnSpPr>
            <a:stCxn id="65" idx="6"/>
            <a:endCxn id="66" idx="2"/>
          </p:cNvCxnSpPr>
          <p:nvPr/>
        </p:nvCxnSpPr>
        <p:spPr>
          <a:xfrm>
            <a:off x="6682067" y="2459770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6" idx="6"/>
            <a:endCxn id="61" idx="2"/>
          </p:cNvCxnSpPr>
          <p:nvPr/>
        </p:nvCxnSpPr>
        <p:spPr>
          <a:xfrm>
            <a:off x="7654839" y="2459770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6777155" y="1261999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70" name="Oval 69"/>
          <p:cNvSpPr/>
          <p:nvPr/>
        </p:nvSpPr>
        <p:spPr>
          <a:xfrm>
            <a:off x="6777155" y="327106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71" name="Straight Arrow Connector 70"/>
          <p:cNvCxnSpPr>
            <a:stCxn id="62" idx="0"/>
            <a:endCxn id="69" idx="2"/>
          </p:cNvCxnSpPr>
          <p:nvPr/>
        </p:nvCxnSpPr>
        <p:spPr>
          <a:xfrm flipV="1">
            <a:off x="5513647" y="1469657"/>
            <a:ext cx="1263508" cy="78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9" idx="5"/>
            <a:endCxn id="66" idx="0"/>
          </p:cNvCxnSpPr>
          <p:nvPr/>
        </p:nvCxnSpPr>
        <p:spPr>
          <a:xfrm>
            <a:off x="7111148" y="1616493"/>
            <a:ext cx="348043" cy="63561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9" idx="6"/>
            <a:endCxn id="61" idx="0"/>
          </p:cNvCxnSpPr>
          <p:nvPr/>
        </p:nvCxnSpPr>
        <p:spPr>
          <a:xfrm>
            <a:off x="7168452" y="1469657"/>
            <a:ext cx="1263511" cy="78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5" idx="0"/>
            <a:endCxn id="69" idx="3"/>
          </p:cNvCxnSpPr>
          <p:nvPr/>
        </p:nvCxnSpPr>
        <p:spPr>
          <a:xfrm flipV="1">
            <a:off x="6486419" y="1616493"/>
            <a:ext cx="348040" cy="635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2" idx="4"/>
            <a:endCxn id="70" idx="2"/>
          </p:cNvCxnSpPr>
          <p:nvPr/>
        </p:nvCxnSpPr>
        <p:spPr>
          <a:xfrm>
            <a:off x="5513647" y="2667428"/>
            <a:ext cx="1263508" cy="8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0" idx="6"/>
            <a:endCxn id="61" idx="4"/>
          </p:cNvCxnSpPr>
          <p:nvPr/>
        </p:nvCxnSpPr>
        <p:spPr>
          <a:xfrm flipV="1">
            <a:off x="7168452" y="2667428"/>
            <a:ext cx="1263511" cy="8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5" idx="4"/>
            <a:endCxn id="70" idx="1"/>
          </p:cNvCxnSpPr>
          <p:nvPr/>
        </p:nvCxnSpPr>
        <p:spPr>
          <a:xfrm>
            <a:off x="6486419" y="2667428"/>
            <a:ext cx="348040" cy="6644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0" idx="7"/>
            <a:endCxn id="66" idx="4"/>
          </p:cNvCxnSpPr>
          <p:nvPr/>
        </p:nvCxnSpPr>
        <p:spPr>
          <a:xfrm flipV="1">
            <a:off x="7111148" y="2667428"/>
            <a:ext cx="348043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828825" y="215703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5816219" y="29325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7667928" y="157736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7001456" y="173620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6383981" y="178124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6823667" y="21818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7756502" y="215703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6407653" y="28392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7078589" y="27345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7854150" y="294643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6530815" y="3710888"/>
            <a:ext cx="138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 max flow</a:t>
            </a:r>
            <a:endParaRPr lang="en-US" sz="2000" b="1" dirty="0"/>
          </a:p>
        </p:txBody>
      </p:sp>
      <p:sp>
        <p:nvSpPr>
          <p:cNvPr id="90" name="Oval 89"/>
          <p:cNvSpPr/>
          <p:nvPr/>
        </p:nvSpPr>
        <p:spPr>
          <a:xfrm>
            <a:off x="5780092" y="491061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91" name="Oval 90"/>
          <p:cNvSpPr/>
          <p:nvPr/>
        </p:nvSpPr>
        <p:spPr>
          <a:xfrm>
            <a:off x="2861776" y="491061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sp>
        <p:nvSpPr>
          <p:cNvPr id="94" name="Oval 93"/>
          <p:cNvSpPr/>
          <p:nvPr/>
        </p:nvSpPr>
        <p:spPr>
          <a:xfrm>
            <a:off x="3834548" y="491061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95" name="Oval 94"/>
          <p:cNvSpPr/>
          <p:nvPr/>
        </p:nvSpPr>
        <p:spPr>
          <a:xfrm>
            <a:off x="4807320" y="491061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98" name="Oval 97"/>
          <p:cNvSpPr/>
          <p:nvPr/>
        </p:nvSpPr>
        <p:spPr>
          <a:xfrm>
            <a:off x="4320933" y="3920497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99" name="Oval 98"/>
          <p:cNvSpPr/>
          <p:nvPr/>
        </p:nvSpPr>
        <p:spPr>
          <a:xfrm>
            <a:off x="4320933" y="5929564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92" name="Straight Arrow Connector 91"/>
          <p:cNvCxnSpPr>
            <a:stCxn id="98" idx="2"/>
            <a:endCxn id="91" idx="7"/>
          </p:cNvCxnSpPr>
          <p:nvPr/>
        </p:nvCxnSpPr>
        <p:spPr>
          <a:xfrm flipH="1">
            <a:off x="3195769" y="4128155"/>
            <a:ext cx="1125164" cy="843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71979" y="5844668"/>
            <a:ext cx="355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 – G max flow = residual graph</a:t>
            </a:r>
            <a:endParaRPr lang="en-US" sz="2000" b="1" dirty="0"/>
          </a:p>
        </p:txBody>
      </p:sp>
      <p:cxnSp>
        <p:nvCxnSpPr>
          <p:cNvPr id="96" name="Straight Arrow Connector 95"/>
          <p:cNvCxnSpPr>
            <a:stCxn id="98" idx="6"/>
            <a:endCxn id="90" idx="0"/>
          </p:cNvCxnSpPr>
          <p:nvPr/>
        </p:nvCxnSpPr>
        <p:spPr>
          <a:xfrm>
            <a:off x="4712230" y="4128155"/>
            <a:ext cx="1263511" cy="78245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8" idx="3"/>
            <a:endCxn id="94" idx="0"/>
          </p:cNvCxnSpPr>
          <p:nvPr/>
        </p:nvCxnSpPr>
        <p:spPr>
          <a:xfrm flipH="1">
            <a:off x="4030197" y="4274991"/>
            <a:ext cx="348040" cy="635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28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Max-flow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Maximize the total amount of flow from s to t subject to two </a:t>
            </a:r>
            <a:r>
              <a:rPr lang="en-US" dirty="0" smtClean="0"/>
              <a:t>constraints</a:t>
            </a:r>
          </a:p>
          <a:p>
            <a:pPr lvl="1"/>
            <a:r>
              <a:rPr lang="en-US" dirty="0"/>
              <a:t>Flow on edge e doesn’t exceed c(e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For every node v </a:t>
            </a:r>
            <a:r>
              <a:rPr lang="en-US" dirty="0" smtClean="0"/>
              <a:t>≠ {s</a:t>
            </a:r>
            <a:r>
              <a:rPr lang="en-US" dirty="0"/>
              <a:t>, </a:t>
            </a:r>
            <a:r>
              <a:rPr lang="en-US" dirty="0" smtClean="0"/>
              <a:t>t}, </a:t>
            </a:r>
            <a:r>
              <a:rPr lang="en-US" dirty="0"/>
              <a:t>incoming flow is equal to outgoing flow</a:t>
            </a:r>
          </a:p>
        </p:txBody>
      </p:sp>
    </p:spTree>
    <p:extLst>
      <p:ext uri="{BB962C8B-B14F-4D97-AF65-F5344CB8AC3E}">
        <p14:creationId xmlns:p14="http://schemas.microsoft.com/office/powerpoint/2010/main" val="345944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79" y="67471"/>
            <a:ext cx="7886700" cy="1325563"/>
          </a:xfrm>
        </p:spPr>
        <p:txBody>
          <a:bodyPr/>
          <a:lstStyle/>
          <a:p>
            <a:r>
              <a:rPr lang="en-US" dirty="0" smtClean="0"/>
              <a:t>Min cut: example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3524847" y="222982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33" name="Oval 32"/>
          <p:cNvSpPr/>
          <p:nvPr/>
        </p:nvSpPr>
        <p:spPr>
          <a:xfrm>
            <a:off x="606531" y="222982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cxnSp>
        <p:nvCxnSpPr>
          <p:cNvPr id="34" name="Straight Arrow Connector 33"/>
          <p:cNvCxnSpPr>
            <a:stCxn id="33" idx="6"/>
            <a:endCxn id="36" idx="2"/>
          </p:cNvCxnSpPr>
          <p:nvPr/>
        </p:nvCxnSpPr>
        <p:spPr>
          <a:xfrm>
            <a:off x="997828" y="2437484"/>
            <a:ext cx="581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03315" y="15734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6" name="Oval 35"/>
          <p:cNvSpPr/>
          <p:nvPr/>
        </p:nvSpPr>
        <p:spPr>
          <a:xfrm>
            <a:off x="1579303" y="222982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7" name="Oval 36"/>
          <p:cNvSpPr/>
          <p:nvPr/>
        </p:nvSpPr>
        <p:spPr>
          <a:xfrm>
            <a:off x="2552075" y="222982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38" name="Straight Arrow Connector 37"/>
          <p:cNvCxnSpPr>
            <a:stCxn id="36" idx="6"/>
            <a:endCxn id="37" idx="2"/>
          </p:cNvCxnSpPr>
          <p:nvPr/>
        </p:nvCxnSpPr>
        <p:spPr>
          <a:xfrm>
            <a:off x="1970600" y="2437484"/>
            <a:ext cx="581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2" idx="2"/>
          </p:cNvCxnSpPr>
          <p:nvPr/>
        </p:nvCxnSpPr>
        <p:spPr>
          <a:xfrm>
            <a:off x="2943372" y="2437484"/>
            <a:ext cx="581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065688" y="1239713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41" name="Oval 40"/>
          <p:cNvSpPr/>
          <p:nvPr/>
        </p:nvSpPr>
        <p:spPr>
          <a:xfrm>
            <a:off x="2065688" y="324878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42" name="Straight Arrow Connector 41"/>
          <p:cNvCxnSpPr>
            <a:stCxn id="33" idx="0"/>
            <a:endCxn id="40" idx="2"/>
          </p:cNvCxnSpPr>
          <p:nvPr/>
        </p:nvCxnSpPr>
        <p:spPr>
          <a:xfrm flipV="1">
            <a:off x="802180" y="1447371"/>
            <a:ext cx="1263508" cy="78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5"/>
            <a:endCxn id="37" idx="0"/>
          </p:cNvCxnSpPr>
          <p:nvPr/>
        </p:nvCxnSpPr>
        <p:spPr>
          <a:xfrm>
            <a:off x="2399681" y="1594207"/>
            <a:ext cx="348043" cy="635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6"/>
            <a:endCxn id="32" idx="0"/>
          </p:cNvCxnSpPr>
          <p:nvPr/>
        </p:nvCxnSpPr>
        <p:spPr>
          <a:xfrm>
            <a:off x="2456985" y="1447371"/>
            <a:ext cx="1263511" cy="78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0"/>
            <a:endCxn id="40" idx="3"/>
          </p:cNvCxnSpPr>
          <p:nvPr/>
        </p:nvCxnSpPr>
        <p:spPr>
          <a:xfrm flipV="1">
            <a:off x="1774952" y="1594207"/>
            <a:ext cx="348040" cy="635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4"/>
            <a:endCxn id="41" idx="2"/>
          </p:cNvCxnSpPr>
          <p:nvPr/>
        </p:nvCxnSpPr>
        <p:spPr>
          <a:xfrm>
            <a:off x="802180" y="2645142"/>
            <a:ext cx="1263508" cy="811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6"/>
            <a:endCxn id="32" idx="4"/>
          </p:cNvCxnSpPr>
          <p:nvPr/>
        </p:nvCxnSpPr>
        <p:spPr>
          <a:xfrm flipV="1">
            <a:off x="2456985" y="2645142"/>
            <a:ext cx="1263511" cy="811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4"/>
            <a:endCxn id="41" idx="1"/>
          </p:cNvCxnSpPr>
          <p:nvPr/>
        </p:nvCxnSpPr>
        <p:spPr>
          <a:xfrm>
            <a:off x="1774952" y="2645142"/>
            <a:ext cx="348040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7"/>
            <a:endCxn id="37" idx="4"/>
          </p:cNvCxnSpPr>
          <p:nvPr/>
        </p:nvCxnSpPr>
        <p:spPr>
          <a:xfrm flipV="1">
            <a:off x="2399681" y="2645142"/>
            <a:ext cx="348043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117358" y="213475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1117358" y="299140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3043119" y="157346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2517074" y="168521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5579" y="168521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2082648" y="215013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3092045" y="213475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1857301" y="27078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2364651" y="272868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3112010" y="28979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2105891" y="3728045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</a:t>
            </a:r>
            <a:endParaRPr lang="en-US" sz="2000" b="1" dirty="0"/>
          </a:p>
        </p:txBody>
      </p:sp>
      <p:sp>
        <p:nvSpPr>
          <p:cNvPr id="61" name="Oval 60"/>
          <p:cNvSpPr/>
          <p:nvPr/>
        </p:nvSpPr>
        <p:spPr>
          <a:xfrm>
            <a:off x="8236314" y="2252112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62" name="Oval 61"/>
          <p:cNvSpPr/>
          <p:nvPr/>
        </p:nvSpPr>
        <p:spPr>
          <a:xfrm>
            <a:off x="5317998" y="2252112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cxnSp>
        <p:nvCxnSpPr>
          <p:cNvPr id="63" name="Straight Arrow Connector 62"/>
          <p:cNvCxnSpPr>
            <a:stCxn id="62" idx="6"/>
            <a:endCxn id="65" idx="2"/>
          </p:cNvCxnSpPr>
          <p:nvPr/>
        </p:nvCxnSpPr>
        <p:spPr>
          <a:xfrm>
            <a:off x="5709295" y="2459770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882527" y="162812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65" name="Oval 64"/>
          <p:cNvSpPr/>
          <p:nvPr/>
        </p:nvSpPr>
        <p:spPr>
          <a:xfrm>
            <a:off x="6290770" y="2252112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66" name="Oval 65"/>
          <p:cNvSpPr/>
          <p:nvPr/>
        </p:nvSpPr>
        <p:spPr>
          <a:xfrm>
            <a:off x="7263542" y="2252112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67" name="Straight Arrow Connector 66"/>
          <p:cNvCxnSpPr>
            <a:stCxn id="65" idx="6"/>
            <a:endCxn id="66" idx="2"/>
          </p:cNvCxnSpPr>
          <p:nvPr/>
        </p:nvCxnSpPr>
        <p:spPr>
          <a:xfrm>
            <a:off x="6682067" y="2459770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6" idx="6"/>
            <a:endCxn id="61" idx="2"/>
          </p:cNvCxnSpPr>
          <p:nvPr/>
        </p:nvCxnSpPr>
        <p:spPr>
          <a:xfrm>
            <a:off x="7654839" y="2459770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6777155" y="1261999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70" name="Oval 69"/>
          <p:cNvSpPr/>
          <p:nvPr/>
        </p:nvSpPr>
        <p:spPr>
          <a:xfrm>
            <a:off x="6777155" y="327106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71" name="Straight Arrow Connector 70"/>
          <p:cNvCxnSpPr>
            <a:stCxn id="62" idx="0"/>
            <a:endCxn id="69" idx="2"/>
          </p:cNvCxnSpPr>
          <p:nvPr/>
        </p:nvCxnSpPr>
        <p:spPr>
          <a:xfrm flipV="1">
            <a:off x="5513647" y="1469657"/>
            <a:ext cx="1263508" cy="78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9" idx="5"/>
            <a:endCxn id="66" idx="0"/>
          </p:cNvCxnSpPr>
          <p:nvPr/>
        </p:nvCxnSpPr>
        <p:spPr>
          <a:xfrm>
            <a:off x="7111148" y="1616493"/>
            <a:ext cx="348043" cy="635619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9" idx="6"/>
            <a:endCxn id="61" idx="0"/>
          </p:cNvCxnSpPr>
          <p:nvPr/>
        </p:nvCxnSpPr>
        <p:spPr>
          <a:xfrm>
            <a:off x="7168452" y="1469657"/>
            <a:ext cx="1263511" cy="78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5" idx="0"/>
            <a:endCxn id="69" idx="3"/>
          </p:cNvCxnSpPr>
          <p:nvPr/>
        </p:nvCxnSpPr>
        <p:spPr>
          <a:xfrm flipV="1">
            <a:off x="6486419" y="1616493"/>
            <a:ext cx="348040" cy="635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2" idx="4"/>
            <a:endCxn id="70" idx="2"/>
          </p:cNvCxnSpPr>
          <p:nvPr/>
        </p:nvCxnSpPr>
        <p:spPr>
          <a:xfrm>
            <a:off x="5513647" y="2667428"/>
            <a:ext cx="1263508" cy="8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0" idx="6"/>
            <a:endCxn id="61" idx="4"/>
          </p:cNvCxnSpPr>
          <p:nvPr/>
        </p:nvCxnSpPr>
        <p:spPr>
          <a:xfrm flipV="1">
            <a:off x="7168452" y="2667428"/>
            <a:ext cx="1263511" cy="8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5" idx="4"/>
            <a:endCxn id="70" idx="1"/>
          </p:cNvCxnSpPr>
          <p:nvPr/>
        </p:nvCxnSpPr>
        <p:spPr>
          <a:xfrm>
            <a:off x="6486419" y="2667428"/>
            <a:ext cx="348040" cy="6644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0" idx="7"/>
            <a:endCxn id="66" idx="4"/>
          </p:cNvCxnSpPr>
          <p:nvPr/>
        </p:nvCxnSpPr>
        <p:spPr>
          <a:xfrm flipV="1">
            <a:off x="7111148" y="2667428"/>
            <a:ext cx="348043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828825" y="215703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5816219" y="29325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7667928" y="157736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7001456" y="173620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6383981" y="178124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6823667" y="21818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7756502" y="215703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6407653" y="28392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7078589" y="27345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7854150" y="294643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6530815" y="3710888"/>
            <a:ext cx="138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 max flow</a:t>
            </a:r>
            <a:endParaRPr lang="en-US" sz="2000" b="1" dirty="0"/>
          </a:p>
        </p:txBody>
      </p:sp>
      <p:sp>
        <p:nvSpPr>
          <p:cNvPr id="90" name="Oval 89"/>
          <p:cNvSpPr/>
          <p:nvPr/>
        </p:nvSpPr>
        <p:spPr>
          <a:xfrm>
            <a:off x="5780092" y="491061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91" name="Oval 90"/>
          <p:cNvSpPr/>
          <p:nvPr/>
        </p:nvSpPr>
        <p:spPr>
          <a:xfrm>
            <a:off x="2861776" y="491061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sp>
        <p:nvSpPr>
          <p:cNvPr id="94" name="Oval 93"/>
          <p:cNvSpPr/>
          <p:nvPr/>
        </p:nvSpPr>
        <p:spPr>
          <a:xfrm>
            <a:off x="3834548" y="491061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95" name="Oval 94"/>
          <p:cNvSpPr/>
          <p:nvPr/>
        </p:nvSpPr>
        <p:spPr>
          <a:xfrm>
            <a:off x="4807320" y="491061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98" name="Oval 97"/>
          <p:cNvSpPr/>
          <p:nvPr/>
        </p:nvSpPr>
        <p:spPr>
          <a:xfrm>
            <a:off x="4320933" y="3920497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99" name="Oval 98"/>
          <p:cNvSpPr/>
          <p:nvPr/>
        </p:nvSpPr>
        <p:spPr>
          <a:xfrm>
            <a:off x="4320933" y="5929564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92" name="Straight Arrow Connector 91"/>
          <p:cNvCxnSpPr>
            <a:stCxn id="98" idx="2"/>
            <a:endCxn id="91" idx="7"/>
          </p:cNvCxnSpPr>
          <p:nvPr/>
        </p:nvCxnSpPr>
        <p:spPr>
          <a:xfrm flipH="1">
            <a:off x="3195769" y="4128155"/>
            <a:ext cx="1125164" cy="843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71979" y="5844668"/>
            <a:ext cx="355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 – G max flow = residual graph</a:t>
            </a:r>
            <a:endParaRPr lang="en-US" sz="2000" b="1" dirty="0"/>
          </a:p>
        </p:txBody>
      </p:sp>
      <p:cxnSp>
        <p:nvCxnSpPr>
          <p:cNvPr id="96" name="Straight Arrow Connector 95"/>
          <p:cNvCxnSpPr>
            <a:stCxn id="98" idx="6"/>
            <a:endCxn id="90" idx="0"/>
          </p:cNvCxnSpPr>
          <p:nvPr/>
        </p:nvCxnSpPr>
        <p:spPr>
          <a:xfrm>
            <a:off x="4712230" y="4128155"/>
            <a:ext cx="1263511" cy="78245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8" idx="3"/>
            <a:endCxn id="94" idx="0"/>
          </p:cNvCxnSpPr>
          <p:nvPr/>
        </p:nvCxnSpPr>
        <p:spPr>
          <a:xfrm flipH="1">
            <a:off x="4030197" y="4274991"/>
            <a:ext cx="348040" cy="635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8" idx="5"/>
            <a:endCxn id="95" idx="0"/>
          </p:cNvCxnSpPr>
          <p:nvPr/>
        </p:nvCxnSpPr>
        <p:spPr>
          <a:xfrm>
            <a:off x="4654926" y="4274991"/>
            <a:ext cx="348043" cy="635619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79" y="67471"/>
            <a:ext cx="7886700" cy="1325563"/>
          </a:xfrm>
        </p:spPr>
        <p:txBody>
          <a:bodyPr/>
          <a:lstStyle/>
          <a:p>
            <a:r>
              <a:rPr lang="en-US" dirty="0" smtClean="0"/>
              <a:t>Min cut: example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3524847" y="222982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33" name="Oval 32"/>
          <p:cNvSpPr/>
          <p:nvPr/>
        </p:nvSpPr>
        <p:spPr>
          <a:xfrm>
            <a:off x="606531" y="222982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cxnSp>
        <p:nvCxnSpPr>
          <p:cNvPr id="34" name="Straight Arrow Connector 33"/>
          <p:cNvCxnSpPr>
            <a:stCxn id="33" idx="6"/>
            <a:endCxn id="36" idx="2"/>
          </p:cNvCxnSpPr>
          <p:nvPr/>
        </p:nvCxnSpPr>
        <p:spPr>
          <a:xfrm>
            <a:off x="997828" y="2437484"/>
            <a:ext cx="581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03315" y="15734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6" name="Oval 35"/>
          <p:cNvSpPr/>
          <p:nvPr/>
        </p:nvSpPr>
        <p:spPr>
          <a:xfrm>
            <a:off x="1579303" y="222982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7" name="Oval 36"/>
          <p:cNvSpPr/>
          <p:nvPr/>
        </p:nvSpPr>
        <p:spPr>
          <a:xfrm>
            <a:off x="2552075" y="222982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38" name="Straight Arrow Connector 37"/>
          <p:cNvCxnSpPr>
            <a:stCxn id="36" idx="6"/>
            <a:endCxn id="37" idx="2"/>
          </p:cNvCxnSpPr>
          <p:nvPr/>
        </p:nvCxnSpPr>
        <p:spPr>
          <a:xfrm>
            <a:off x="1970600" y="2437484"/>
            <a:ext cx="581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2" idx="2"/>
          </p:cNvCxnSpPr>
          <p:nvPr/>
        </p:nvCxnSpPr>
        <p:spPr>
          <a:xfrm>
            <a:off x="2943372" y="2437484"/>
            <a:ext cx="581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065688" y="1239713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41" name="Oval 40"/>
          <p:cNvSpPr/>
          <p:nvPr/>
        </p:nvSpPr>
        <p:spPr>
          <a:xfrm>
            <a:off x="2065688" y="324878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42" name="Straight Arrow Connector 41"/>
          <p:cNvCxnSpPr>
            <a:stCxn id="33" idx="0"/>
            <a:endCxn id="40" idx="2"/>
          </p:cNvCxnSpPr>
          <p:nvPr/>
        </p:nvCxnSpPr>
        <p:spPr>
          <a:xfrm flipV="1">
            <a:off x="802180" y="1447371"/>
            <a:ext cx="1263508" cy="78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5"/>
            <a:endCxn id="37" idx="0"/>
          </p:cNvCxnSpPr>
          <p:nvPr/>
        </p:nvCxnSpPr>
        <p:spPr>
          <a:xfrm>
            <a:off x="2399681" y="1594207"/>
            <a:ext cx="348043" cy="635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6"/>
            <a:endCxn id="32" idx="0"/>
          </p:cNvCxnSpPr>
          <p:nvPr/>
        </p:nvCxnSpPr>
        <p:spPr>
          <a:xfrm>
            <a:off x="2456985" y="1447371"/>
            <a:ext cx="1263511" cy="78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0"/>
            <a:endCxn id="40" idx="3"/>
          </p:cNvCxnSpPr>
          <p:nvPr/>
        </p:nvCxnSpPr>
        <p:spPr>
          <a:xfrm flipV="1">
            <a:off x="1774952" y="1594207"/>
            <a:ext cx="348040" cy="635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4"/>
            <a:endCxn id="41" idx="2"/>
          </p:cNvCxnSpPr>
          <p:nvPr/>
        </p:nvCxnSpPr>
        <p:spPr>
          <a:xfrm>
            <a:off x="802180" y="2645142"/>
            <a:ext cx="1263508" cy="811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6"/>
            <a:endCxn id="32" idx="4"/>
          </p:cNvCxnSpPr>
          <p:nvPr/>
        </p:nvCxnSpPr>
        <p:spPr>
          <a:xfrm flipV="1">
            <a:off x="2456985" y="2645142"/>
            <a:ext cx="1263511" cy="811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4"/>
            <a:endCxn id="41" idx="1"/>
          </p:cNvCxnSpPr>
          <p:nvPr/>
        </p:nvCxnSpPr>
        <p:spPr>
          <a:xfrm>
            <a:off x="1774952" y="2645142"/>
            <a:ext cx="348040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7"/>
            <a:endCxn id="37" idx="4"/>
          </p:cNvCxnSpPr>
          <p:nvPr/>
        </p:nvCxnSpPr>
        <p:spPr>
          <a:xfrm flipV="1">
            <a:off x="2399681" y="2645142"/>
            <a:ext cx="348043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117358" y="213475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1117358" y="299140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3043119" y="157346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2517074" y="168521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5579" y="168521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2082648" y="215013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3092045" y="213475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1857301" y="27078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2364651" y="272868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3112010" y="28979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2105891" y="3728045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</a:t>
            </a:r>
            <a:endParaRPr lang="en-US" sz="2000" b="1" dirty="0"/>
          </a:p>
        </p:txBody>
      </p:sp>
      <p:sp>
        <p:nvSpPr>
          <p:cNvPr id="61" name="Oval 60"/>
          <p:cNvSpPr/>
          <p:nvPr/>
        </p:nvSpPr>
        <p:spPr>
          <a:xfrm>
            <a:off x="8236314" y="2252112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62" name="Oval 61"/>
          <p:cNvSpPr/>
          <p:nvPr/>
        </p:nvSpPr>
        <p:spPr>
          <a:xfrm>
            <a:off x="5317998" y="2252112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cxnSp>
        <p:nvCxnSpPr>
          <p:cNvPr id="63" name="Straight Arrow Connector 62"/>
          <p:cNvCxnSpPr>
            <a:stCxn id="62" idx="6"/>
            <a:endCxn id="65" idx="2"/>
          </p:cNvCxnSpPr>
          <p:nvPr/>
        </p:nvCxnSpPr>
        <p:spPr>
          <a:xfrm>
            <a:off x="5709295" y="2459770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882527" y="162812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65" name="Oval 64"/>
          <p:cNvSpPr/>
          <p:nvPr/>
        </p:nvSpPr>
        <p:spPr>
          <a:xfrm>
            <a:off x="6290770" y="2252112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66" name="Oval 65"/>
          <p:cNvSpPr/>
          <p:nvPr/>
        </p:nvSpPr>
        <p:spPr>
          <a:xfrm>
            <a:off x="7263542" y="2252112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67" name="Straight Arrow Connector 66"/>
          <p:cNvCxnSpPr>
            <a:stCxn id="65" idx="6"/>
            <a:endCxn id="66" idx="2"/>
          </p:cNvCxnSpPr>
          <p:nvPr/>
        </p:nvCxnSpPr>
        <p:spPr>
          <a:xfrm>
            <a:off x="6682067" y="2459770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6" idx="6"/>
            <a:endCxn id="61" idx="2"/>
          </p:cNvCxnSpPr>
          <p:nvPr/>
        </p:nvCxnSpPr>
        <p:spPr>
          <a:xfrm>
            <a:off x="7654839" y="2459770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6777155" y="1261999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70" name="Oval 69"/>
          <p:cNvSpPr/>
          <p:nvPr/>
        </p:nvSpPr>
        <p:spPr>
          <a:xfrm>
            <a:off x="6777155" y="327106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71" name="Straight Arrow Connector 70"/>
          <p:cNvCxnSpPr>
            <a:stCxn id="62" idx="0"/>
            <a:endCxn id="69" idx="2"/>
          </p:cNvCxnSpPr>
          <p:nvPr/>
        </p:nvCxnSpPr>
        <p:spPr>
          <a:xfrm flipV="1">
            <a:off x="5513647" y="1469657"/>
            <a:ext cx="1263508" cy="78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9" idx="5"/>
            <a:endCxn id="66" idx="0"/>
          </p:cNvCxnSpPr>
          <p:nvPr/>
        </p:nvCxnSpPr>
        <p:spPr>
          <a:xfrm>
            <a:off x="7111148" y="1616493"/>
            <a:ext cx="348043" cy="63561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9" idx="6"/>
            <a:endCxn id="61" idx="0"/>
          </p:cNvCxnSpPr>
          <p:nvPr/>
        </p:nvCxnSpPr>
        <p:spPr>
          <a:xfrm>
            <a:off x="7168452" y="1469657"/>
            <a:ext cx="1263511" cy="78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5" idx="0"/>
            <a:endCxn id="69" idx="3"/>
          </p:cNvCxnSpPr>
          <p:nvPr/>
        </p:nvCxnSpPr>
        <p:spPr>
          <a:xfrm flipV="1">
            <a:off x="6486419" y="1616493"/>
            <a:ext cx="348040" cy="635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2" idx="4"/>
            <a:endCxn id="70" idx="2"/>
          </p:cNvCxnSpPr>
          <p:nvPr/>
        </p:nvCxnSpPr>
        <p:spPr>
          <a:xfrm>
            <a:off x="5513647" y="2667428"/>
            <a:ext cx="1263508" cy="811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0" idx="6"/>
            <a:endCxn id="61" idx="4"/>
          </p:cNvCxnSpPr>
          <p:nvPr/>
        </p:nvCxnSpPr>
        <p:spPr>
          <a:xfrm flipV="1">
            <a:off x="7168452" y="2667428"/>
            <a:ext cx="1263511" cy="8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5" idx="4"/>
            <a:endCxn id="70" idx="1"/>
          </p:cNvCxnSpPr>
          <p:nvPr/>
        </p:nvCxnSpPr>
        <p:spPr>
          <a:xfrm>
            <a:off x="6486419" y="2667428"/>
            <a:ext cx="348040" cy="6644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0" idx="7"/>
            <a:endCxn id="66" idx="4"/>
          </p:cNvCxnSpPr>
          <p:nvPr/>
        </p:nvCxnSpPr>
        <p:spPr>
          <a:xfrm flipV="1">
            <a:off x="7111148" y="2667428"/>
            <a:ext cx="348043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828825" y="215703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5816219" y="29325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7667928" y="157736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7001456" y="173620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6383981" y="178124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6823667" y="21818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7756502" y="215703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6407653" y="28392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7078589" y="27345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7854150" y="294643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6530815" y="3710888"/>
            <a:ext cx="138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 max flow</a:t>
            </a:r>
            <a:endParaRPr lang="en-US" sz="2000" b="1" dirty="0"/>
          </a:p>
        </p:txBody>
      </p:sp>
      <p:sp>
        <p:nvSpPr>
          <p:cNvPr id="90" name="Oval 89"/>
          <p:cNvSpPr/>
          <p:nvPr/>
        </p:nvSpPr>
        <p:spPr>
          <a:xfrm>
            <a:off x="5780092" y="491061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91" name="Oval 90"/>
          <p:cNvSpPr/>
          <p:nvPr/>
        </p:nvSpPr>
        <p:spPr>
          <a:xfrm>
            <a:off x="2861776" y="491061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sp>
        <p:nvSpPr>
          <p:cNvPr id="94" name="Oval 93"/>
          <p:cNvSpPr/>
          <p:nvPr/>
        </p:nvSpPr>
        <p:spPr>
          <a:xfrm>
            <a:off x="3834548" y="491061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95" name="Oval 94"/>
          <p:cNvSpPr/>
          <p:nvPr/>
        </p:nvSpPr>
        <p:spPr>
          <a:xfrm>
            <a:off x="4807320" y="491061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98" name="Oval 97"/>
          <p:cNvSpPr/>
          <p:nvPr/>
        </p:nvSpPr>
        <p:spPr>
          <a:xfrm>
            <a:off x="4320933" y="3920497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99" name="Oval 98"/>
          <p:cNvSpPr/>
          <p:nvPr/>
        </p:nvSpPr>
        <p:spPr>
          <a:xfrm>
            <a:off x="4320933" y="5929564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92" name="Straight Arrow Connector 91"/>
          <p:cNvCxnSpPr>
            <a:stCxn id="98" idx="2"/>
            <a:endCxn id="91" idx="7"/>
          </p:cNvCxnSpPr>
          <p:nvPr/>
        </p:nvCxnSpPr>
        <p:spPr>
          <a:xfrm flipH="1">
            <a:off x="3195769" y="4128155"/>
            <a:ext cx="1125164" cy="843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71979" y="5844668"/>
            <a:ext cx="355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 – G max flow = residual graph</a:t>
            </a:r>
            <a:endParaRPr lang="en-US" sz="2000" b="1" dirty="0"/>
          </a:p>
        </p:txBody>
      </p:sp>
      <p:cxnSp>
        <p:nvCxnSpPr>
          <p:cNvPr id="96" name="Straight Arrow Connector 95"/>
          <p:cNvCxnSpPr>
            <a:stCxn id="98" idx="6"/>
            <a:endCxn id="90" idx="0"/>
          </p:cNvCxnSpPr>
          <p:nvPr/>
        </p:nvCxnSpPr>
        <p:spPr>
          <a:xfrm>
            <a:off x="4712230" y="4128155"/>
            <a:ext cx="1263511" cy="78245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8" idx="3"/>
            <a:endCxn id="94" idx="0"/>
          </p:cNvCxnSpPr>
          <p:nvPr/>
        </p:nvCxnSpPr>
        <p:spPr>
          <a:xfrm flipH="1">
            <a:off x="4030197" y="4274991"/>
            <a:ext cx="348040" cy="635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8" idx="5"/>
            <a:endCxn id="95" idx="0"/>
          </p:cNvCxnSpPr>
          <p:nvPr/>
        </p:nvCxnSpPr>
        <p:spPr>
          <a:xfrm>
            <a:off x="4654926" y="4274991"/>
            <a:ext cx="348043" cy="63561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1" idx="5"/>
            <a:endCxn id="99" idx="2"/>
          </p:cNvCxnSpPr>
          <p:nvPr/>
        </p:nvCxnSpPr>
        <p:spPr>
          <a:xfrm>
            <a:off x="3195769" y="5265104"/>
            <a:ext cx="1125164" cy="872118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84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79" y="67471"/>
            <a:ext cx="7886700" cy="1325563"/>
          </a:xfrm>
        </p:spPr>
        <p:txBody>
          <a:bodyPr/>
          <a:lstStyle/>
          <a:p>
            <a:r>
              <a:rPr lang="en-US" dirty="0" smtClean="0"/>
              <a:t>Min cut: example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3524847" y="222982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33" name="Oval 32"/>
          <p:cNvSpPr/>
          <p:nvPr/>
        </p:nvSpPr>
        <p:spPr>
          <a:xfrm>
            <a:off x="606531" y="222982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cxnSp>
        <p:nvCxnSpPr>
          <p:cNvPr id="34" name="Straight Arrow Connector 33"/>
          <p:cNvCxnSpPr>
            <a:stCxn id="33" idx="6"/>
            <a:endCxn id="36" idx="2"/>
          </p:cNvCxnSpPr>
          <p:nvPr/>
        </p:nvCxnSpPr>
        <p:spPr>
          <a:xfrm>
            <a:off x="997828" y="2437484"/>
            <a:ext cx="5814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03315" y="15734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6" name="Oval 35"/>
          <p:cNvSpPr/>
          <p:nvPr/>
        </p:nvSpPr>
        <p:spPr>
          <a:xfrm>
            <a:off x="1579303" y="222982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7" name="Oval 36"/>
          <p:cNvSpPr/>
          <p:nvPr/>
        </p:nvSpPr>
        <p:spPr>
          <a:xfrm>
            <a:off x="2552075" y="222982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38" name="Straight Arrow Connector 37"/>
          <p:cNvCxnSpPr>
            <a:stCxn id="36" idx="6"/>
            <a:endCxn id="37" idx="2"/>
          </p:cNvCxnSpPr>
          <p:nvPr/>
        </p:nvCxnSpPr>
        <p:spPr>
          <a:xfrm>
            <a:off x="1970600" y="2437484"/>
            <a:ext cx="581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2" idx="2"/>
          </p:cNvCxnSpPr>
          <p:nvPr/>
        </p:nvCxnSpPr>
        <p:spPr>
          <a:xfrm>
            <a:off x="2943372" y="2437484"/>
            <a:ext cx="581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065688" y="1239713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41" name="Oval 40"/>
          <p:cNvSpPr/>
          <p:nvPr/>
        </p:nvSpPr>
        <p:spPr>
          <a:xfrm>
            <a:off x="2065688" y="324878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42" name="Straight Arrow Connector 41"/>
          <p:cNvCxnSpPr>
            <a:stCxn id="33" idx="0"/>
            <a:endCxn id="40" idx="2"/>
          </p:cNvCxnSpPr>
          <p:nvPr/>
        </p:nvCxnSpPr>
        <p:spPr>
          <a:xfrm flipV="1">
            <a:off x="802180" y="1447371"/>
            <a:ext cx="1263508" cy="78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5"/>
            <a:endCxn id="37" idx="0"/>
          </p:cNvCxnSpPr>
          <p:nvPr/>
        </p:nvCxnSpPr>
        <p:spPr>
          <a:xfrm>
            <a:off x="2399681" y="1594207"/>
            <a:ext cx="348043" cy="635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6"/>
            <a:endCxn id="32" idx="0"/>
          </p:cNvCxnSpPr>
          <p:nvPr/>
        </p:nvCxnSpPr>
        <p:spPr>
          <a:xfrm>
            <a:off x="2456985" y="1447371"/>
            <a:ext cx="1263511" cy="78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0"/>
            <a:endCxn id="40" idx="3"/>
          </p:cNvCxnSpPr>
          <p:nvPr/>
        </p:nvCxnSpPr>
        <p:spPr>
          <a:xfrm flipV="1">
            <a:off x="1774952" y="1594207"/>
            <a:ext cx="348040" cy="635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4"/>
            <a:endCxn id="41" idx="2"/>
          </p:cNvCxnSpPr>
          <p:nvPr/>
        </p:nvCxnSpPr>
        <p:spPr>
          <a:xfrm>
            <a:off x="802180" y="2645142"/>
            <a:ext cx="1263508" cy="8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6"/>
            <a:endCxn id="32" idx="4"/>
          </p:cNvCxnSpPr>
          <p:nvPr/>
        </p:nvCxnSpPr>
        <p:spPr>
          <a:xfrm flipV="1">
            <a:off x="2456985" y="2645142"/>
            <a:ext cx="1263511" cy="811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4"/>
            <a:endCxn id="41" idx="1"/>
          </p:cNvCxnSpPr>
          <p:nvPr/>
        </p:nvCxnSpPr>
        <p:spPr>
          <a:xfrm>
            <a:off x="1774952" y="2645142"/>
            <a:ext cx="348040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7"/>
            <a:endCxn id="37" idx="4"/>
          </p:cNvCxnSpPr>
          <p:nvPr/>
        </p:nvCxnSpPr>
        <p:spPr>
          <a:xfrm flipV="1">
            <a:off x="2399681" y="2645142"/>
            <a:ext cx="348043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117358" y="213475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1117358" y="299140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3043119" y="157346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2517074" y="168521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5579" y="168521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2082648" y="215013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3092045" y="213475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1857301" y="27078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2364651" y="272868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3112010" y="28979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2105891" y="3728045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</a:t>
            </a:r>
            <a:endParaRPr lang="en-US" sz="2000" b="1" dirty="0"/>
          </a:p>
        </p:txBody>
      </p:sp>
      <p:sp>
        <p:nvSpPr>
          <p:cNvPr id="61" name="Oval 60"/>
          <p:cNvSpPr/>
          <p:nvPr/>
        </p:nvSpPr>
        <p:spPr>
          <a:xfrm>
            <a:off x="8236314" y="2252112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62" name="Oval 61"/>
          <p:cNvSpPr/>
          <p:nvPr/>
        </p:nvSpPr>
        <p:spPr>
          <a:xfrm>
            <a:off x="5317998" y="2252112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cxnSp>
        <p:nvCxnSpPr>
          <p:cNvPr id="63" name="Straight Arrow Connector 62"/>
          <p:cNvCxnSpPr>
            <a:stCxn id="62" idx="6"/>
            <a:endCxn id="65" idx="2"/>
          </p:cNvCxnSpPr>
          <p:nvPr/>
        </p:nvCxnSpPr>
        <p:spPr>
          <a:xfrm>
            <a:off x="5709295" y="2459770"/>
            <a:ext cx="5814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882527" y="162812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65" name="Oval 64"/>
          <p:cNvSpPr/>
          <p:nvPr/>
        </p:nvSpPr>
        <p:spPr>
          <a:xfrm>
            <a:off x="6290770" y="2252112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66" name="Oval 65"/>
          <p:cNvSpPr/>
          <p:nvPr/>
        </p:nvSpPr>
        <p:spPr>
          <a:xfrm>
            <a:off x="7263542" y="2252112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67" name="Straight Arrow Connector 66"/>
          <p:cNvCxnSpPr>
            <a:stCxn id="65" idx="6"/>
            <a:endCxn id="66" idx="2"/>
          </p:cNvCxnSpPr>
          <p:nvPr/>
        </p:nvCxnSpPr>
        <p:spPr>
          <a:xfrm>
            <a:off x="6682067" y="2459770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6" idx="6"/>
            <a:endCxn id="61" idx="2"/>
          </p:cNvCxnSpPr>
          <p:nvPr/>
        </p:nvCxnSpPr>
        <p:spPr>
          <a:xfrm>
            <a:off x="7654839" y="2459770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6777155" y="1261999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70" name="Oval 69"/>
          <p:cNvSpPr/>
          <p:nvPr/>
        </p:nvSpPr>
        <p:spPr>
          <a:xfrm>
            <a:off x="6777155" y="327106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71" name="Straight Arrow Connector 70"/>
          <p:cNvCxnSpPr>
            <a:stCxn id="62" idx="0"/>
            <a:endCxn id="69" idx="2"/>
          </p:cNvCxnSpPr>
          <p:nvPr/>
        </p:nvCxnSpPr>
        <p:spPr>
          <a:xfrm flipV="1">
            <a:off x="5513647" y="1469657"/>
            <a:ext cx="1263508" cy="78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9" idx="5"/>
            <a:endCxn id="66" idx="0"/>
          </p:cNvCxnSpPr>
          <p:nvPr/>
        </p:nvCxnSpPr>
        <p:spPr>
          <a:xfrm>
            <a:off x="7111148" y="1616493"/>
            <a:ext cx="348043" cy="63561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9" idx="6"/>
            <a:endCxn id="61" idx="0"/>
          </p:cNvCxnSpPr>
          <p:nvPr/>
        </p:nvCxnSpPr>
        <p:spPr>
          <a:xfrm>
            <a:off x="7168452" y="1469657"/>
            <a:ext cx="1263511" cy="78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5" idx="0"/>
            <a:endCxn id="69" idx="3"/>
          </p:cNvCxnSpPr>
          <p:nvPr/>
        </p:nvCxnSpPr>
        <p:spPr>
          <a:xfrm flipV="1">
            <a:off x="6486419" y="1616493"/>
            <a:ext cx="348040" cy="635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2" idx="4"/>
            <a:endCxn id="70" idx="2"/>
          </p:cNvCxnSpPr>
          <p:nvPr/>
        </p:nvCxnSpPr>
        <p:spPr>
          <a:xfrm>
            <a:off x="5513647" y="2667428"/>
            <a:ext cx="1263508" cy="8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0" idx="6"/>
            <a:endCxn id="61" idx="4"/>
          </p:cNvCxnSpPr>
          <p:nvPr/>
        </p:nvCxnSpPr>
        <p:spPr>
          <a:xfrm flipV="1">
            <a:off x="7168452" y="2667428"/>
            <a:ext cx="1263511" cy="8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5" idx="4"/>
            <a:endCxn id="70" idx="1"/>
          </p:cNvCxnSpPr>
          <p:nvPr/>
        </p:nvCxnSpPr>
        <p:spPr>
          <a:xfrm>
            <a:off x="6486419" y="2667428"/>
            <a:ext cx="348040" cy="6644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0" idx="7"/>
            <a:endCxn id="66" idx="4"/>
          </p:cNvCxnSpPr>
          <p:nvPr/>
        </p:nvCxnSpPr>
        <p:spPr>
          <a:xfrm flipV="1">
            <a:off x="7111148" y="2667428"/>
            <a:ext cx="348043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828825" y="215703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5816219" y="29325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7667928" y="157736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7001456" y="173620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6383981" y="178124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6823667" y="21818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7756502" y="215703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6407653" y="28392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7078589" y="27345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7854150" y="294643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6530815" y="3710888"/>
            <a:ext cx="138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 max flow</a:t>
            </a:r>
            <a:endParaRPr lang="en-US" sz="2000" b="1" dirty="0"/>
          </a:p>
        </p:txBody>
      </p:sp>
      <p:sp>
        <p:nvSpPr>
          <p:cNvPr id="90" name="Oval 89"/>
          <p:cNvSpPr/>
          <p:nvPr/>
        </p:nvSpPr>
        <p:spPr>
          <a:xfrm>
            <a:off x="5780092" y="491061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91" name="Oval 90"/>
          <p:cNvSpPr/>
          <p:nvPr/>
        </p:nvSpPr>
        <p:spPr>
          <a:xfrm>
            <a:off x="2861776" y="491061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sp>
        <p:nvSpPr>
          <p:cNvPr id="94" name="Oval 93"/>
          <p:cNvSpPr/>
          <p:nvPr/>
        </p:nvSpPr>
        <p:spPr>
          <a:xfrm>
            <a:off x="3834548" y="491061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95" name="Oval 94"/>
          <p:cNvSpPr/>
          <p:nvPr/>
        </p:nvSpPr>
        <p:spPr>
          <a:xfrm>
            <a:off x="4807320" y="491061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98" name="Oval 97"/>
          <p:cNvSpPr/>
          <p:nvPr/>
        </p:nvSpPr>
        <p:spPr>
          <a:xfrm>
            <a:off x="4320933" y="3920497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99" name="Oval 98"/>
          <p:cNvSpPr/>
          <p:nvPr/>
        </p:nvSpPr>
        <p:spPr>
          <a:xfrm>
            <a:off x="4320933" y="5929564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92" name="Straight Arrow Connector 91"/>
          <p:cNvCxnSpPr>
            <a:stCxn id="98" idx="2"/>
            <a:endCxn id="91" idx="7"/>
          </p:cNvCxnSpPr>
          <p:nvPr/>
        </p:nvCxnSpPr>
        <p:spPr>
          <a:xfrm flipH="1">
            <a:off x="3195769" y="4128155"/>
            <a:ext cx="1125164" cy="843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71979" y="5844668"/>
            <a:ext cx="355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 – G max flow = residual graph</a:t>
            </a:r>
            <a:endParaRPr lang="en-US" sz="2000" b="1" dirty="0"/>
          </a:p>
        </p:txBody>
      </p:sp>
      <p:cxnSp>
        <p:nvCxnSpPr>
          <p:cNvPr id="96" name="Straight Arrow Connector 95"/>
          <p:cNvCxnSpPr>
            <a:stCxn id="98" idx="6"/>
            <a:endCxn id="90" idx="0"/>
          </p:cNvCxnSpPr>
          <p:nvPr/>
        </p:nvCxnSpPr>
        <p:spPr>
          <a:xfrm>
            <a:off x="4712230" y="4128155"/>
            <a:ext cx="1263511" cy="78245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8" idx="3"/>
            <a:endCxn id="94" idx="0"/>
          </p:cNvCxnSpPr>
          <p:nvPr/>
        </p:nvCxnSpPr>
        <p:spPr>
          <a:xfrm flipH="1">
            <a:off x="4030197" y="4274991"/>
            <a:ext cx="348040" cy="635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8" idx="5"/>
            <a:endCxn id="95" idx="0"/>
          </p:cNvCxnSpPr>
          <p:nvPr/>
        </p:nvCxnSpPr>
        <p:spPr>
          <a:xfrm>
            <a:off x="4654926" y="4274991"/>
            <a:ext cx="348043" cy="63561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1" idx="5"/>
            <a:endCxn id="99" idx="2"/>
          </p:cNvCxnSpPr>
          <p:nvPr/>
        </p:nvCxnSpPr>
        <p:spPr>
          <a:xfrm>
            <a:off x="3195769" y="5265104"/>
            <a:ext cx="1125164" cy="87211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4" idx="2"/>
            <a:endCxn id="91" idx="6"/>
          </p:cNvCxnSpPr>
          <p:nvPr/>
        </p:nvCxnSpPr>
        <p:spPr>
          <a:xfrm flipH="1">
            <a:off x="3253073" y="5118268"/>
            <a:ext cx="5814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94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79" y="67471"/>
            <a:ext cx="7886700" cy="1325563"/>
          </a:xfrm>
        </p:spPr>
        <p:txBody>
          <a:bodyPr/>
          <a:lstStyle/>
          <a:p>
            <a:r>
              <a:rPr lang="en-US" dirty="0" smtClean="0"/>
              <a:t>Min cut: example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3524847" y="222982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33" name="Oval 32"/>
          <p:cNvSpPr/>
          <p:nvPr/>
        </p:nvSpPr>
        <p:spPr>
          <a:xfrm>
            <a:off x="606531" y="222982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cxnSp>
        <p:nvCxnSpPr>
          <p:cNvPr id="34" name="Straight Arrow Connector 33"/>
          <p:cNvCxnSpPr>
            <a:stCxn id="33" idx="6"/>
            <a:endCxn id="36" idx="2"/>
          </p:cNvCxnSpPr>
          <p:nvPr/>
        </p:nvCxnSpPr>
        <p:spPr>
          <a:xfrm>
            <a:off x="997828" y="2437484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03315" y="15734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6" name="Oval 35"/>
          <p:cNvSpPr/>
          <p:nvPr/>
        </p:nvSpPr>
        <p:spPr>
          <a:xfrm>
            <a:off x="1579303" y="222982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7" name="Oval 36"/>
          <p:cNvSpPr/>
          <p:nvPr/>
        </p:nvSpPr>
        <p:spPr>
          <a:xfrm>
            <a:off x="2552075" y="222982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38" name="Straight Arrow Connector 37"/>
          <p:cNvCxnSpPr>
            <a:stCxn id="36" idx="6"/>
            <a:endCxn id="37" idx="2"/>
          </p:cNvCxnSpPr>
          <p:nvPr/>
        </p:nvCxnSpPr>
        <p:spPr>
          <a:xfrm>
            <a:off x="1970600" y="2437484"/>
            <a:ext cx="581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2" idx="2"/>
          </p:cNvCxnSpPr>
          <p:nvPr/>
        </p:nvCxnSpPr>
        <p:spPr>
          <a:xfrm>
            <a:off x="2943372" y="2437484"/>
            <a:ext cx="581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065688" y="1239713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41" name="Oval 40"/>
          <p:cNvSpPr/>
          <p:nvPr/>
        </p:nvSpPr>
        <p:spPr>
          <a:xfrm>
            <a:off x="2065688" y="324878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42" name="Straight Arrow Connector 41"/>
          <p:cNvCxnSpPr>
            <a:stCxn id="33" idx="0"/>
            <a:endCxn id="40" idx="2"/>
          </p:cNvCxnSpPr>
          <p:nvPr/>
        </p:nvCxnSpPr>
        <p:spPr>
          <a:xfrm flipV="1">
            <a:off x="802180" y="1447371"/>
            <a:ext cx="1263508" cy="78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5"/>
            <a:endCxn id="37" idx="0"/>
          </p:cNvCxnSpPr>
          <p:nvPr/>
        </p:nvCxnSpPr>
        <p:spPr>
          <a:xfrm>
            <a:off x="2399681" y="1594207"/>
            <a:ext cx="348043" cy="635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6"/>
            <a:endCxn id="32" idx="0"/>
          </p:cNvCxnSpPr>
          <p:nvPr/>
        </p:nvCxnSpPr>
        <p:spPr>
          <a:xfrm>
            <a:off x="2456985" y="1447371"/>
            <a:ext cx="1263511" cy="78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0"/>
            <a:endCxn id="40" idx="3"/>
          </p:cNvCxnSpPr>
          <p:nvPr/>
        </p:nvCxnSpPr>
        <p:spPr>
          <a:xfrm flipV="1">
            <a:off x="1774952" y="1594207"/>
            <a:ext cx="348040" cy="635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4"/>
            <a:endCxn id="41" idx="2"/>
          </p:cNvCxnSpPr>
          <p:nvPr/>
        </p:nvCxnSpPr>
        <p:spPr>
          <a:xfrm>
            <a:off x="802180" y="2645142"/>
            <a:ext cx="1263508" cy="8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6"/>
            <a:endCxn id="32" idx="4"/>
          </p:cNvCxnSpPr>
          <p:nvPr/>
        </p:nvCxnSpPr>
        <p:spPr>
          <a:xfrm flipV="1">
            <a:off x="2456985" y="2645142"/>
            <a:ext cx="1263511" cy="811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4"/>
            <a:endCxn id="41" idx="1"/>
          </p:cNvCxnSpPr>
          <p:nvPr/>
        </p:nvCxnSpPr>
        <p:spPr>
          <a:xfrm>
            <a:off x="1774952" y="2645142"/>
            <a:ext cx="348040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7"/>
            <a:endCxn id="37" idx="4"/>
          </p:cNvCxnSpPr>
          <p:nvPr/>
        </p:nvCxnSpPr>
        <p:spPr>
          <a:xfrm flipV="1">
            <a:off x="2399681" y="2645142"/>
            <a:ext cx="348043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117358" y="213475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1117358" y="299140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3043119" y="157346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2517074" y="168521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5579" y="168521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2082648" y="215013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3092045" y="213475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1857301" y="27078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2364651" y="272868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3112010" y="28979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2105891" y="3728045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</a:t>
            </a:r>
            <a:endParaRPr lang="en-US" sz="2000" b="1" dirty="0"/>
          </a:p>
        </p:txBody>
      </p:sp>
      <p:sp>
        <p:nvSpPr>
          <p:cNvPr id="61" name="Oval 60"/>
          <p:cNvSpPr/>
          <p:nvPr/>
        </p:nvSpPr>
        <p:spPr>
          <a:xfrm>
            <a:off x="8236314" y="2252112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62" name="Oval 61"/>
          <p:cNvSpPr/>
          <p:nvPr/>
        </p:nvSpPr>
        <p:spPr>
          <a:xfrm>
            <a:off x="5317998" y="2252112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cxnSp>
        <p:nvCxnSpPr>
          <p:cNvPr id="63" name="Straight Arrow Connector 62"/>
          <p:cNvCxnSpPr>
            <a:stCxn id="62" idx="6"/>
            <a:endCxn id="65" idx="2"/>
          </p:cNvCxnSpPr>
          <p:nvPr/>
        </p:nvCxnSpPr>
        <p:spPr>
          <a:xfrm>
            <a:off x="5709295" y="2459770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882527" y="162812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65" name="Oval 64"/>
          <p:cNvSpPr/>
          <p:nvPr/>
        </p:nvSpPr>
        <p:spPr>
          <a:xfrm>
            <a:off x="6290770" y="2252112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66" name="Oval 65"/>
          <p:cNvSpPr/>
          <p:nvPr/>
        </p:nvSpPr>
        <p:spPr>
          <a:xfrm>
            <a:off x="7263542" y="2252112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67" name="Straight Arrow Connector 66"/>
          <p:cNvCxnSpPr>
            <a:stCxn id="65" idx="6"/>
            <a:endCxn id="66" idx="2"/>
          </p:cNvCxnSpPr>
          <p:nvPr/>
        </p:nvCxnSpPr>
        <p:spPr>
          <a:xfrm>
            <a:off x="6682067" y="2459770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6" idx="6"/>
            <a:endCxn id="61" idx="2"/>
          </p:cNvCxnSpPr>
          <p:nvPr/>
        </p:nvCxnSpPr>
        <p:spPr>
          <a:xfrm>
            <a:off x="7654839" y="2459770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6777155" y="1261999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70" name="Oval 69"/>
          <p:cNvSpPr/>
          <p:nvPr/>
        </p:nvSpPr>
        <p:spPr>
          <a:xfrm>
            <a:off x="6777155" y="327106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71" name="Straight Arrow Connector 70"/>
          <p:cNvCxnSpPr>
            <a:stCxn id="62" idx="0"/>
            <a:endCxn id="69" idx="2"/>
          </p:cNvCxnSpPr>
          <p:nvPr/>
        </p:nvCxnSpPr>
        <p:spPr>
          <a:xfrm flipV="1">
            <a:off x="5513647" y="1469657"/>
            <a:ext cx="1263508" cy="78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9" idx="5"/>
            <a:endCxn id="66" idx="0"/>
          </p:cNvCxnSpPr>
          <p:nvPr/>
        </p:nvCxnSpPr>
        <p:spPr>
          <a:xfrm>
            <a:off x="7111148" y="1616493"/>
            <a:ext cx="348043" cy="63561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9" idx="6"/>
            <a:endCxn id="61" idx="0"/>
          </p:cNvCxnSpPr>
          <p:nvPr/>
        </p:nvCxnSpPr>
        <p:spPr>
          <a:xfrm>
            <a:off x="7168452" y="1469657"/>
            <a:ext cx="1263511" cy="78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5" idx="0"/>
            <a:endCxn id="69" idx="3"/>
          </p:cNvCxnSpPr>
          <p:nvPr/>
        </p:nvCxnSpPr>
        <p:spPr>
          <a:xfrm flipV="1">
            <a:off x="6486419" y="1616493"/>
            <a:ext cx="348040" cy="635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2" idx="4"/>
            <a:endCxn id="70" idx="2"/>
          </p:cNvCxnSpPr>
          <p:nvPr/>
        </p:nvCxnSpPr>
        <p:spPr>
          <a:xfrm>
            <a:off x="5513647" y="2667428"/>
            <a:ext cx="1263508" cy="8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0" idx="6"/>
            <a:endCxn id="61" idx="4"/>
          </p:cNvCxnSpPr>
          <p:nvPr/>
        </p:nvCxnSpPr>
        <p:spPr>
          <a:xfrm flipV="1">
            <a:off x="7168452" y="2667428"/>
            <a:ext cx="1263511" cy="8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5" idx="4"/>
            <a:endCxn id="70" idx="1"/>
          </p:cNvCxnSpPr>
          <p:nvPr/>
        </p:nvCxnSpPr>
        <p:spPr>
          <a:xfrm>
            <a:off x="6486419" y="2667428"/>
            <a:ext cx="348040" cy="6644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0" idx="7"/>
            <a:endCxn id="66" idx="4"/>
          </p:cNvCxnSpPr>
          <p:nvPr/>
        </p:nvCxnSpPr>
        <p:spPr>
          <a:xfrm flipV="1">
            <a:off x="7111148" y="2667428"/>
            <a:ext cx="348043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828825" y="215703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5816219" y="29325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7667928" y="157736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7001456" y="173620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6383981" y="178124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6823667" y="21818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7756502" y="215703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6407653" y="28392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7078589" y="27345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7854150" y="294643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6530815" y="3710888"/>
            <a:ext cx="138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 max flow</a:t>
            </a:r>
            <a:endParaRPr lang="en-US" sz="2000" b="1" dirty="0"/>
          </a:p>
        </p:txBody>
      </p:sp>
      <p:sp>
        <p:nvSpPr>
          <p:cNvPr id="90" name="Oval 89"/>
          <p:cNvSpPr/>
          <p:nvPr/>
        </p:nvSpPr>
        <p:spPr>
          <a:xfrm>
            <a:off x="5780092" y="491061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91" name="Oval 90"/>
          <p:cNvSpPr/>
          <p:nvPr/>
        </p:nvSpPr>
        <p:spPr>
          <a:xfrm>
            <a:off x="2861776" y="491061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sp>
        <p:nvSpPr>
          <p:cNvPr id="94" name="Oval 93"/>
          <p:cNvSpPr/>
          <p:nvPr/>
        </p:nvSpPr>
        <p:spPr>
          <a:xfrm>
            <a:off x="3834548" y="491061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95" name="Oval 94"/>
          <p:cNvSpPr/>
          <p:nvPr/>
        </p:nvSpPr>
        <p:spPr>
          <a:xfrm>
            <a:off x="4807320" y="491061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98" name="Oval 97"/>
          <p:cNvSpPr/>
          <p:nvPr/>
        </p:nvSpPr>
        <p:spPr>
          <a:xfrm>
            <a:off x="4320933" y="3920497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99" name="Oval 98"/>
          <p:cNvSpPr/>
          <p:nvPr/>
        </p:nvSpPr>
        <p:spPr>
          <a:xfrm>
            <a:off x="4320933" y="5929564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92" name="Straight Arrow Connector 91"/>
          <p:cNvCxnSpPr>
            <a:stCxn id="98" idx="2"/>
            <a:endCxn id="91" idx="7"/>
          </p:cNvCxnSpPr>
          <p:nvPr/>
        </p:nvCxnSpPr>
        <p:spPr>
          <a:xfrm flipH="1">
            <a:off x="3195769" y="4128155"/>
            <a:ext cx="1125164" cy="8432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71979" y="5844668"/>
            <a:ext cx="355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 – G max flow = residual graph</a:t>
            </a:r>
            <a:endParaRPr lang="en-US" sz="2000" b="1" dirty="0"/>
          </a:p>
        </p:txBody>
      </p:sp>
      <p:cxnSp>
        <p:nvCxnSpPr>
          <p:cNvPr id="96" name="Straight Arrow Connector 95"/>
          <p:cNvCxnSpPr>
            <a:stCxn id="98" idx="6"/>
            <a:endCxn id="90" idx="0"/>
          </p:cNvCxnSpPr>
          <p:nvPr/>
        </p:nvCxnSpPr>
        <p:spPr>
          <a:xfrm>
            <a:off x="4712230" y="4128155"/>
            <a:ext cx="1263511" cy="782455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8" idx="3"/>
            <a:endCxn id="94" idx="0"/>
          </p:cNvCxnSpPr>
          <p:nvPr/>
        </p:nvCxnSpPr>
        <p:spPr>
          <a:xfrm flipH="1">
            <a:off x="4030197" y="4274991"/>
            <a:ext cx="348040" cy="635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8" idx="5"/>
            <a:endCxn id="95" idx="0"/>
          </p:cNvCxnSpPr>
          <p:nvPr/>
        </p:nvCxnSpPr>
        <p:spPr>
          <a:xfrm>
            <a:off x="4654926" y="4274991"/>
            <a:ext cx="348043" cy="635619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1" idx="5"/>
            <a:endCxn id="99" idx="2"/>
          </p:cNvCxnSpPr>
          <p:nvPr/>
        </p:nvCxnSpPr>
        <p:spPr>
          <a:xfrm>
            <a:off x="3195769" y="5265104"/>
            <a:ext cx="1125164" cy="872118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4" idx="2"/>
            <a:endCxn id="91" idx="6"/>
          </p:cNvCxnSpPr>
          <p:nvPr/>
        </p:nvCxnSpPr>
        <p:spPr>
          <a:xfrm flipH="1">
            <a:off x="3253073" y="5118268"/>
            <a:ext cx="5814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0" idx="3"/>
            <a:endCxn id="99" idx="6"/>
          </p:cNvCxnSpPr>
          <p:nvPr/>
        </p:nvCxnSpPr>
        <p:spPr>
          <a:xfrm flipH="1">
            <a:off x="4712230" y="5265104"/>
            <a:ext cx="1125166" cy="8721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0" idx="2"/>
            <a:endCxn id="95" idx="6"/>
          </p:cNvCxnSpPr>
          <p:nvPr/>
        </p:nvCxnSpPr>
        <p:spPr>
          <a:xfrm flipH="1">
            <a:off x="5198617" y="5118268"/>
            <a:ext cx="5814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5" idx="2"/>
            <a:endCxn id="94" idx="6"/>
          </p:cNvCxnSpPr>
          <p:nvPr/>
        </p:nvCxnSpPr>
        <p:spPr>
          <a:xfrm flipH="1">
            <a:off x="4225845" y="5118268"/>
            <a:ext cx="581475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4" idx="4"/>
            <a:endCxn id="99" idx="1"/>
          </p:cNvCxnSpPr>
          <p:nvPr/>
        </p:nvCxnSpPr>
        <p:spPr>
          <a:xfrm>
            <a:off x="4030197" y="5325926"/>
            <a:ext cx="348040" cy="66446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95" idx="4"/>
            <a:endCxn id="99" idx="7"/>
          </p:cNvCxnSpPr>
          <p:nvPr/>
        </p:nvCxnSpPr>
        <p:spPr>
          <a:xfrm flipH="1">
            <a:off x="4654926" y="5325926"/>
            <a:ext cx="348043" cy="66446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27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 reachable from s (A)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241410" y="3183310"/>
            <a:ext cx="391297" cy="4153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5" name="Oval 4"/>
          <p:cNvSpPr/>
          <p:nvPr/>
        </p:nvSpPr>
        <p:spPr>
          <a:xfrm>
            <a:off x="3323094" y="3183310"/>
            <a:ext cx="391297" cy="41531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sp>
        <p:nvSpPr>
          <p:cNvPr id="6" name="Oval 5"/>
          <p:cNvSpPr/>
          <p:nvPr/>
        </p:nvSpPr>
        <p:spPr>
          <a:xfrm>
            <a:off x="4295866" y="3183310"/>
            <a:ext cx="391297" cy="4153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7" name="Oval 6"/>
          <p:cNvSpPr/>
          <p:nvPr/>
        </p:nvSpPr>
        <p:spPr>
          <a:xfrm>
            <a:off x="5268638" y="3183310"/>
            <a:ext cx="391297" cy="4153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8" name="Oval 7"/>
          <p:cNvSpPr/>
          <p:nvPr/>
        </p:nvSpPr>
        <p:spPr>
          <a:xfrm>
            <a:off x="4782251" y="2193197"/>
            <a:ext cx="391297" cy="4153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9" name="Oval 8"/>
          <p:cNvSpPr/>
          <p:nvPr/>
        </p:nvSpPr>
        <p:spPr>
          <a:xfrm>
            <a:off x="4782251" y="4202264"/>
            <a:ext cx="391297" cy="41531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10" name="Straight Arrow Connector 9"/>
          <p:cNvCxnSpPr>
            <a:stCxn id="8" idx="2"/>
            <a:endCxn id="5" idx="7"/>
          </p:cNvCxnSpPr>
          <p:nvPr/>
        </p:nvCxnSpPr>
        <p:spPr>
          <a:xfrm flipH="1">
            <a:off x="3657087" y="2400855"/>
            <a:ext cx="1125164" cy="843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6"/>
            <a:endCxn id="4" idx="0"/>
          </p:cNvCxnSpPr>
          <p:nvPr/>
        </p:nvCxnSpPr>
        <p:spPr>
          <a:xfrm>
            <a:off x="5173548" y="2400855"/>
            <a:ext cx="1263511" cy="78245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6" idx="0"/>
          </p:cNvCxnSpPr>
          <p:nvPr/>
        </p:nvCxnSpPr>
        <p:spPr>
          <a:xfrm flipH="1">
            <a:off x="4491515" y="2547691"/>
            <a:ext cx="348040" cy="635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5"/>
            <a:endCxn id="7" idx="0"/>
          </p:cNvCxnSpPr>
          <p:nvPr/>
        </p:nvCxnSpPr>
        <p:spPr>
          <a:xfrm>
            <a:off x="5116244" y="2547691"/>
            <a:ext cx="348043" cy="63561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9" idx="2"/>
          </p:cNvCxnSpPr>
          <p:nvPr/>
        </p:nvCxnSpPr>
        <p:spPr>
          <a:xfrm>
            <a:off x="3657087" y="3537804"/>
            <a:ext cx="1125164" cy="872118"/>
          </a:xfrm>
          <a:prstGeom prst="straightConnector1">
            <a:avLst/>
          </a:prstGeom>
          <a:ln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5" idx="6"/>
          </p:cNvCxnSpPr>
          <p:nvPr/>
        </p:nvCxnSpPr>
        <p:spPr>
          <a:xfrm flipH="1">
            <a:off x="3714391" y="3390968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9" idx="6"/>
          </p:cNvCxnSpPr>
          <p:nvPr/>
        </p:nvCxnSpPr>
        <p:spPr>
          <a:xfrm flipH="1">
            <a:off x="5173548" y="3537804"/>
            <a:ext cx="1125166" cy="872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7" idx="6"/>
          </p:cNvCxnSpPr>
          <p:nvPr/>
        </p:nvCxnSpPr>
        <p:spPr>
          <a:xfrm flipH="1">
            <a:off x="5659935" y="3390968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6" idx="6"/>
          </p:cNvCxnSpPr>
          <p:nvPr/>
        </p:nvCxnSpPr>
        <p:spPr>
          <a:xfrm flipH="1">
            <a:off x="4687163" y="3390968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4"/>
            <a:endCxn id="9" idx="1"/>
          </p:cNvCxnSpPr>
          <p:nvPr/>
        </p:nvCxnSpPr>
        <p:spPr>
          <a:xfrm>
            <a:off x="4491515" y="3598626"/>
            <a:ext cx="348040" cy="6644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4"/>
            <a:endCxn id="9" idx="7"/>
          </p:cNvCxnSpPr>
          <p:nvPr/>
        </p:nvCxnSpPr>
        <p:spPr>
          <a:xfrm flipH="1">
            <a:off x="5116244" y="3598626"/>
            <a:ext cx="348043" cy="6644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527858" y="5335929"/>
            <a:ext cx="162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red vertex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07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Cut </a:t>
            </a:r>
            <a:r>
              <a:rPr lang="en-US" dirty="0"/>
              <a:t>edges going from A to V − </a:t>
            </a:r>
            <a:r>
              <a:rPr lang="en-US" dirty="0" smtClean="0"/>
              <a:t>A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err="1" smtClean="0"/>
              <a:t>orginal</a:t>
            </a:r>
            <a:r>
              <a:rPr lang="en-US" dirty="0" smtClean="0"/>
              <a:t> graph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45342" y="2738467"/>
            <a:ext cx="391297" cy="4153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5" name="Oval 4"/>
          <p:cNvSpPr/>
          <p:nvPr/>
        </p:nvSpPr>
        <p:spPr>
          <a:xfrm>
            <a:off x="827026" y="2738467"/>
            <a:ext cx="391297" cy="41531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sp>
        <p:nvSpPr>
          <p:cNvPr id="6" name="Oval 5"/>
          <p:cNvSpPr/>
          <p:nvPr/>
        </p:nvSpPr>
        <p:spPr>
          <a:xfrm>
            <a:off x="1799798" y="2738467"/>
            <a:ext cx="391297" cy="4153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7" name="Oval 6"/>
          <p:cNvSpPr/>
          <p:nvPr/>
        </p:nvSpPr>
        <p:spPr>
          <a:xfrm>
            <a:off x="2772570" y="2738467"/>
            <a:ext cx="391297" cy="4153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8" name="Oval 7"/>
          <p:cNvSpPr/>
          <p:nvPr/>
        </p:nvSpPr>
        <p:spPr>
          <a:xfrm>
            <a:off x="2286183" y="1748354"/>
            <a:ext cx="391297" cy="4153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9" name="Oval 8"/>
          <p:cNvSpPr/>
          <p:nvPr/>
        </p:nvSpPr>
        <p:spPr>
          <a:xfrm>
            <a:off x="2286183" y="3757421"/>
            <a:ext cx="391297" cy="41531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10" name="Straight Arrow Connector 9"/>
          <p:cNvCxnSpPr>
            <a:stCxn id="8" idx="2"/>
            <a:endCxn id="5" idx="7"/>
          </p:cNvCxnSpPr>
          <p:nvPr/>
        </p:nvCxnSpPr>
        <p:spPr>
          <a:xfrm flipH="1">
            <a:off x="1161019" y="1956012"/>
            <a:ext cx="1125164" cy="843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6"/>
            <a:endCxn id="4" idx="0"/>
          </p:cNvCxnSpPr>
          <p:nvPr/>
        </p:nvCxnSpPr>
        <p:spPr>
          <a:xfrm>
            <a:off x="2677480" y="1956012"/>
            <a:ext cx="1263511" cy="78245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6" idx="0"/>
          </p:cNvCxnSpPr>
          <p:nvPr/>
        </p:nvCxnSpPr>
        <p:spPr>
          <a:xfrm flipH="1">
            <a:off x="1995447" y="2102848"/>
            <a:ext cx="348040" cy="635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5"/>
            <a:endCxn id="7" idx="0"/>
          </p:cNvCxnSpPr>
          <p:nvPr/>
        </p:nvCxnSpPr>
        <p:spPr>
          <a:xfrm>
            <a:off x="2620176" y="2102848"/>
            <a:ext cx="348043" cy="63561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9" idx="2"/>
          </p:cNvCxnSpPr>
          <p:nvPr/>
        </p:nvCxnSpPr>
        <p:spPr>
          <a:xfrm>
            <a:off x="1161019" y="3092961"/>
            <a:ext cx="1125164" cy="872118"/>
          </a:xfrm>
          <a:prstGeom prst="straightConnector1">
            <a:avLst/>
          </a:prstGeom>
          <a:ln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5" idx="6"/>
          </p:cNvCxnSpPr>
          <p:nvPr/>
        </p:nvCxnSpPr>
        <p:spPr>
          <a:xfrm flipH="1">
            <a:off x="1218323" y="2946125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9" idx="6"/>
          </p:cNvCxnSpPr>
          <p:nvPr/>
        </p:nvCxnSpPr>
        <p:spPr>
          <a:xfrm flipH="1">
            <a:off x="2677480" y="3092961"/>
            <a:ext cx="1125166" cy="872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7" idx="6"/>
          </p:cNvCxnSpPr>
          <p:nvPr/>
        </p:nvCxnSpPr>
        <p:spPr>
          <a:xfrm flipH="1">
            <a:off x="3163867" y="2946125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6" idx="6"/>
          </p:cNvCxnSpPr>
          <p:nvPr/>
        </p:nvCxnSpPr>
        <p:spPr>
          <a:xfrm flipH="1">
            <a:off x="2191095" y="2946125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4"/>
            <a:endCxn id="9" idx="1"/>
          </p:cNvCxnSpPr>
          <p:nvPr/>
        </p:nvCxnSpPr>
        <p:spPr>
          <a:xfrm>
            <a:off x="1995447" y="3153783"/>
            <a:ext cx="348040" cy="6644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4"/>
            <a:endCxn id="9" idx="7"/>
          </p:cNvCxnSpPr>
          <p:nvPr/>
        </p:nvCxnSpPr>
        <p:spPr>
          <a:xfrm flipH="1">
            <a:off x="2620176" y="3153783"/>
            <a:ext cx="348043" cy="6644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8650" y="4395686"/>
            <a:ext cx="355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 – G max flow = residual graph</a:t>
            </a:r>
            <a:endParaRPr lang="en-US" sz="2000" b="1" dirty="0"/>
          </a:p>
        </p:txBody>
      </p:sp>
      <p:sp>
        <p:nvSpPr>
          <p:cNvPr id="22" name="Oval 21"/>
          <p:cNvSpPr/>
          <p:nvPr/>
        </p:nvSpPr>
        <p:spPr>
          <a:xfrm>
            <a:off x="8226116" y="2738467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23" name="Oval 22"/>
          <p:cNvSpPr/>
          <p:nvPr/>
        </p:nvSpPr>
        <p:spPr>
          <a:xfrm>
            <a:off x="5307800" y="2738467"/>
            <a:ext cx="391297" cy="41531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cxnSp>
        <p:nvCxnSpPr>
          <p:cNvPr id="24" name="Straight Arrow Connector 23"/>
          <p:cNvCxnSpPr>
            <a:stCxn id="23" idx="6"/>
            <a:endCxn id="26" idx="2"/>
          </p:cNvCxnSpPr>
          <p:nvPr/>
        </p:nvCxnSpPr>
        <p:spPr>
          <a:xfrm>
            <a:off x="5699097" y="2946125"/>
            <a:ext cx="5814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04584" y="20821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4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80572" y="2738467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27" name="Oval 26"/>
          <p:cNvSpPr/>
          <p:nvPr/>
        </p:nvSpPr>
        <p:spPr>
          <a:xfrm>
            <a:off x="7253344" y="2738467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28" name="Straight Arrow Connector 27"/>
          <p:cNvCxnSpPr>
            <a:stCxn id="26" idx="6"/>
            <a:endCxn id="27" idx="2"/>
          </p:cNvCxnSpPr>
          <p:nvPr/>
        </p:nvCxnSpPr>
        <p:spPr>
          <a:xfrm>
            <a:off x="6671869" y="2946125"/>
            <a:ext cx="581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6"/>
            <a:endCxn id="22" idx="2"/>
          </p:cNvCxnSpPr>
          <p:nvPr/>
        </p:nvCxnSpPr>
        <p:spPr>
          <a:xfrm>
            <a:off x="7644641" y="2946125"/>
            <a:ext cx="581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766957" y="1748354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1" name="Oval 30"/>
          <p:cNvSpPr/>
          <p:nvPr/>
        </p:nvSpPr>
        <p:spPr>
          <a:xfrm>
            <a:off x="6766957" y="3757421"/>
            <a:ext cx="391297" cy="41531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32" name="Straight Arrow Connector 31"/>
          <p:cNvCxnSpPr>
            <a:stCxn id="23" idx="0"/>
            <a:endCxn id="30" idx="2"/>
          </p:cNvCxnSpPr>
          <p:nvPr/>
        </p:nvCxnSpPr>
        <p:spPr>
          <a:xfrm flipV="1">
            <a:off x="5503449" y="1956012"/>
            <a:ext cx="1263508" cy="7824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5"/>
            <a:endCxn id="27" idx="0"/>
          </p:cNvCxnSpPr>
          <p:nvPr/>
        </p:nvCxnSpPr>
        <p:spPr>
          <a:xfrm>
            <a:off x="7100950" y="2102848"/>
            <a:ext cx="348043" cy="635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6"/>
            <a:endCxn id="22" idx="0"/>
          </p:cNvCxnSpPr>
          <p:nvPr/>
        </p:nvCxnSpPr>
        <p:spPr>
          <a:xfrm>
            <a:off x="7158254" y="1956012"/>
            <a:ext cx="1263511" cy="78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6" idx="0"/>
            <a:endCxn id="30" idx="3"/>
          </p:cNvCxnSpPr>
          <p:nvPr/>
        </p:nvCxnSpPr>
        <p:spPr>
          <a:xfrm flipV="1">
            <a:off x="6476221" y="2102848"/>
            <a:ext cx="348040" cy="635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4"/>
            <a:endCxn id="31" idx="2"/>
          </p:cNvCxnSpPr>
          <p:nvPr/>
        </p:nvCxnSpPr>
        <p:spPr>
          <a:xfrm>
            <a:off x="5503449" y="3153783"/>
            <a:ext cx="1263508" cy="8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6"/>
            <a:endCxn id="22" idx="4"/>
          </p:cNvCxnSpPr>
          <p:nvPr/>
        </p:nvCxnSpPr>
        <p:spPr>
          <a:xfrm flipV="1">
            <a:off x="7158254" y="3153783"/>
            <a:ext cx="1263511" cy="811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4"/>
            <a:endCxn id="31" idx="1"/>
          </p:cNvCxnSpPr>
          <p:nvPr/>
        </p:nvCxnSpPr>
        <p:spPr>
          <a:xfrm>
            <a:off x="6476221" y="3153783"/>
            <a:ext cx="348040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7"/>
            <a:endCxn id="27" idx="4"/>
          </p:cNvCxnSpPr>
          <p:nvPr/>
        </p:nvCxnSpPr>
        <p:spPr>
          <a:xfrm flipV="1">
            <a:off x="7100950" y="3153783"/>
            <a:ext cx="348043" cy="6644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66911" y="264339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7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818627" y="350004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7744388" y="208210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7218343" y="219385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6416848" y="219385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6783917" y="265878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7793314" y="264339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6558570" y="321644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7090634" y="31879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13279" y="340660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6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07160" y="4236686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405643" y="5611681"/>
            <a:ext cx="5039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 of min cut = 4 + 7 + 2 + 6 = 19 = max flow value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5601730" y="2281881"/>
            <a:ext cx="505759" cy="95544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991372" y="3385718"/>
            <a:ext cx="900751" cy="61406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39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/>
      <p:bldP spid="26" grpId="0" animBg="1"/>
      <p:bldP spid="27" grpId="0" animBg="1"/>
      <p:bldP spid="30" grpId="0" animBg="1"/>
      <p:bldP spid="31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Max-flow: Ford-Fulkerson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paths from s to t using depth first search</a:t>
            </a:r>
          </a:p>
          <a:p>
            <a:r>
              <a:rPr lang="en-US" dirty="0" smtClean="0"/>
              <a:t>Find paths using the residual graph G’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29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55005"/>
            <a:ext cx="7886700" cy="1325563"/>
          </a:xfrm>
        </p:spPr>
        <p:txBody>
          <a:bodyPr/>
          <a:lstStyle/>
          <a:p>
            <a:r>
              <a:rPr lang="en-US" dirty="0" smtClean="0"/>
              <a:t>Ford-Fulkerson: example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197562" y="2009972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7" name="Oval 6"/>
          <p:cNvSpPr/>
          <p:nvPr/>
        </p:nvSpPr>
        <p:spPr>
          <a:xfrm>
            <a:off x="279246" y="2009972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cxnSp>
        <p:nvCxnSpPr>
          <p:cNvPr id="36" name="Straight Arrow Connector 35"/>
          <p:cNvCxnSpPr>
            <a:stCxn id="7" idx="6"/>
            <a:endCxn id="76" idx="2"/>
          </p:cNvCxnSpPr>
          <p:nvPr/>
        </p:nvCxnSpPr>
        <p:spPr>
          <a:xfrm>
            <a:off x="670543" y="2217630"/>
            <a:ext cx="581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76030" y="13536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1003956" y="3699042"/>
            <a:ext cx="184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Depth first search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1252018" y="2009972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77" name="Oval 76"/>
          <p:cNvSpPr/>
          <p:nvPr/>
        </p:nvSpPr>
        <p:spPr>
          <a:xfrm>
            <a:off x="2224790" y="2009972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80" name="Straight Arrow Connector 79"/>
          <p:cNvCxnSpPr>
            <a:stCxn id="76" idx="6"/>
            <a:endCxn id="77" idx="2"/>
          </p:cNvCxnSpPr>
          <p:nvPr/>
        </p:nvCxnSpPr>
        <p:spPr>
          <a:xfrm>
            <a:off x="1643315" y="2217630"/>
            <a:ext cx="581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7" idx="6"/>
            <a:endCxn id="6" idx="2"/>
          </p:cNvCxnSpPr>
          <p:nvPr/>
        </p:nvCxnSpPr>
        <p:spPr>
          <a:xfrm>
            <a:off x="2616087" y="2217630"/>
            <a:ext cx="581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1738403" y="1019859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87" name="Oval 86"/>
          <p:cNvSpPr/>
          <p:nvPr/>
        </p:nvSpPr>
        <p:spPr>
          <a:xfrm>
            <a:off x="1738403" y="302892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88" name="Straight Arrow Connector 87"/>
          <p:cNvCxnSpPr>
            <a:stCxn id="7" idx="0"/>
            <a:endCxn id="86" idx="2"/>
          </p:cNvCxnSpPr>
          <p:nvPr/>
        </p:nvCxnSpPr>
        <p:spPr>
          <a:xfrm flipV="1">
            <a:off x="474895" y="1227517"/>
            <a:ext cx="1263508" cy="782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6" idx="5"/>
            <a:endCxn id="77" idx="0"/>
          </p:cNvCxnSpPr>
          <p:nvPr/>
        </p:nvCxnSpPr>
        <p:spPr>
          <a:xfrm>
            <a:off x="2072396" y="1374353"/>
            <a:ext cx="348043" cy="635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6" idx="6"/>
            <a:endCxn id="6" idx="0"/>
          </p:cNvCxnSpPr>
          <p:nvPr/>
        </p:nvCxnSpPr>
        <p:spPr>
          <a:xfrm>
            <a:off x="2129700" y="1227517"/>
            <a:ext cx="1263511" cy="782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6" idx="0"/>
            <a:endCxn id="86" idx="3"/>
          </p:cNvCxnSpPr>
          <p:nvPr/>
        </p:nvCxnSpPr>
        <p:spPr>
          <a:xfrm flipV="1">
            <a:off x="1447667" y="1374353"/>
            <a:ext cx="348040" cy="635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7" idx="4"/>
            <a:endCxn id="87" idx="2"/>
          </p:cNvCxnSpPr>
          <p:nvPr/>
        </p:nvCxnSpPr>
        <p:spPr>
          <a:xfrm>
            <a:off x="474895" y="2425288"/>
            <a:ext cx="1263508" cy="811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7" idx="6"/>
            <a:endCxn id="6" idx="4"/>
          </p:cNvCxnSpPr>
          <p:nvPr/>
        </p:nvCxnSpPr>
        <p:spPr>
          <a:xfrm flipV="1">
            <a:off x="2129700" y="2425288"/>
            <a:ext cx="1263511" cy="811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6" idx="4"/>
            <a:endCxn id="87" idx="1"/>
          </p:cNvCxnSpPr>
          <p:nvPr/>
        </p:nvCxnSpPr>
        <p:spPr>
          <a:xfrm>
            <a:off x="1447667" y="2425288"/>
            <a:ext cx="348040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7" idx="7"/>
            <a:endCxn id="77" idx="4"/>
          </p:cNvCxnSpPr>
          <p:nvPr/>
        </p:nvCxnSpPr>
        <p:spPr>
          <a:xfrm flipV="1">
            <a:off x="2072396" y="2425288"/>
            <a:ext cx="348043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90073" y="191489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790073" y="277155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2715834" y="135360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189789" y="14653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388294" y="14653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755363" y="193028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121" name="TextBox 120"/>
          <p:cNvSpPr txBox="1"/>
          <p:nvPr/>
        </p:nvSpPr>
        <p:spPr>
          <a:xfrm>
            <a:off x="2764760" y="191489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530016" y="24879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037366" y="250883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24" name="TextBox 123"/>
          <p:cNvSpPr txBox="1"/>
          <p:nvPr/>
        </p:nvSpPr>
        <p:spPr>
          <a:xfrm>
            <a:off x="2784725" y="26781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125" name="Oval 124"/>
          <p:cNvSpPr/>
          <p:nvPr/>
        </p:nvSpPr>
        <p:spPr>
          <a:xfrm>
            <a:off x="8124053" y="2093519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126" name="Oval 125"/>
          <p:cNvSpPr/>
          <p:nvPr/>
        </p:nvSpPr>
        <p:spPr>
          <a:xfrm>
            <a:off x="5205737" y="2093519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cxnSp>
        <p:nvCxnSpPr>
          <p:cNvPr id="127" name="Straight Arrow Connector 126"/>
          <p:cNvCxnSpPr>
            <a:stCxn id="126" idx="6"/>
            <a:endCxn id="129" idx="2"/>
          </p:cNvCxnSpPr>
          <p:nvPr/>
        </p:nvCxnSpPr>
        <p:spPr>
          <a:xfrm>
            <a:off x="5597034" y="2301177"/>
            <a:ext cx="581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5692122" y="1386783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0|4</a:t>
            </a:r>
            <a:endParaRPr lang="en-US" sz="1600" dirty="0"/>
          </a:p>
        </p:txBody>
      </p:sp>
      <p:sp>
        <p:nvSpPr>
          <p:cNvPr id="129" name="Oval 128"/>
          <p:cNvSpPr/>
          <p:nvPr/>
        </p:nvSpPr>
        <p:spPr>
          <a:xfrm>
            <a:off x="6178509" y="2093519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30" name="Oval 129"/>
          <p:cNvSpPr/>
          <p:nvPr/>
        </p:nvSpPr>
        <p:spPr>
          <a:xfrm>
            <a:off x="7151281" y="2093519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131" name="Straight Arrow Connector 130"/>
          <p:cNvCxnSpPr>
            <a:stCxn id="129" idx="6"/>
            <a:endCxn id="130" idx="2"/>
          </p:cNvCxnSpPr>
          <p:nvPr/>
        </p:nvCxnSpPr>
        <p:spPr>
          <a:xfrm>
            <a:off x="6569806" y="2301177"/>
            <a:ext cx="581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30" idx="6"/>
            <a:endCxn id="125" idx="2"/>
          </p:cNvCxnSpPr>
          <p:nvPr/>
        </p:nvCxnSpPr>
        <p:spPr>
          <a:xfrm>
            <a:off x="7542578" y="2301177"/>
            <a:ext cx="581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6664894" y="110340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34" name="Oval 133"/>
          <p:cNvSpPr/>
          <p:nvPr/>
        </p:nvSpPr>
        <p:spPr>
          <a:xfrm>
            <a:off x="6664894" y="3112473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135" name="Straight Arrow Connector 134"/>
          <p:cNvCxnSpPr>
            <a:stCxn id="126" idx="0"/>
            <a:endCxn id="133" idx="2"/>
          </p:cNvCxnSpPr>
          <p:nvPr/>
        </p:nvCxnSpPr>
        <p:spPr>
          <a:xfrm flipV="1">
            <a:off x="5401386" y="1311064"/>
            <a:ext cx="1263508" cy="782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33" idx="5"/>
            <a:endCxn id="130" idx="0"/>
          </p:cNvCxnSpPr>
          <p:nvPr/>
        </p:nvCxnSpPr>
        <p:spPr>
          <a:xfrm>
            <a:off x="6998887" y="1457900"/>
            <a:ext cx="348043" cy="635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33" idx="6"/>
            <a:endCxn id="125" idx="0"/>
          </p:cNvCxnSpPr>
          <p:nvPr/>
        </p:nvCxnSpPr>
        <p:spPr>
          <a:xfrm>
            <a:off x="7056191" y="1311064"/>
            <a:ext cx="1263511" cy="782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9" idx="0"/>
            <a:endCxn id="133" idx="3"/>
          </p:cNvCxnSpPr>
          <p:nvPr/>
        </p:nvCxnSpPr>
        <p:spPr>
          <a:xfrm flipV="1">
            <a:off x="6374158" y="1457900"/>
            <a:ext cx="348040" cy="635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4"/>
            <a:endCxn id="134" idx="2"/>
          </p:cNvCxnSpPr>
          <p:nvPr/>
        </p:nvCxnSpPr>
        <p:spPr>
          <a:xfrm>
            <a:off x="5401386" y="2508835"/>
            <a:ext cx="1263508" cy="811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34" idx="6"/>
            <a:endCxn id="125" idx="4"/>
          </p:cNvCxnSpPr>
          <p:nvPr/>
        </p:nvCxnSpPr>
        <p:spPr>
          <a:xfrm flipV="1">
            <a:off x="7056191" y="2508835"/>
            <a:ext cx="1263511" cy="811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9" idx="4"/>
            <a:endCxn id="134" idx="1"/>
          </p:cNvCxnSpPr>
          <p:nvPr/>
        </p:nvCxnSpPr>
        <p:spPr>
          <a:xfrm>
            <a:off x="6374158" y="2508835"/>
            <a:ext cx="348040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4" idx="7"/>
            <a:endCxn id="130" idx="4"/>
          </p:cNvCxnSpPr>
          <p:nvPr/>
        </p:nvCxnSpPr>
        <p:spPr>
          <a:xfrm flipV="1">
            <a:off x="6998887" y="2508835"/>
            <a:ext cx="348043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5716564" y="1998443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0|7</a:t>
            </a:r>
            <a:endParaRPr lang="en-US" sz="1600" dirty="0"/>
          </a:p>
        </p:txBody>
      </p:sp>
      <p:sp>
        <p:nvSpPr>
          <p:cNvPr id="144" name="TextBox 143"/>
          <p:cNvSpPr txBox="1"/>
          <p:nvPr/>
        </p:nvSpPr>
        <p:spPr>
          <a:xfrm>
            <a:off x="5568696" y="2847389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0|10</a:t>
            </a:r>
            <a:endParaRPr lang="en-US" sz="1600" dirty="0"/>
          </a:p>
        </p:txBody>
      </p:sp>
      <p:sp>
        <p:nvSpPr>
          <p:cNvPr id="145" name="TextBox 144"/>
          <p:cNvSpPr txBox="1"/>
          <p:nvPr/>
        </p:nvSpPr>
        <p:spPr>
          <a:xfrm>
            <a:off x="7555667" y="1418776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0|10</a:t>
            </a:r>
            <a:endParaRPr lang="en-US" sz="1600" dirty="0"/>
          </a:p>
        </p:txBody>
      </p:sp>
      <p:sp>
        <p:nvSpPr>
          <p:cNvPr id="146" name="TextBox 145"/>
          <p:cNvSpPr txBox="1"/>
          <p:nvPr/>
        </p:nvSpPr>
        <p:spPr>
          <a:xfrm>
            <a:off x="6736935" y="1619961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100440" y="1620214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148" name="TextBox 147"/>
          <p:cNvSpPr txBox="1"/>
          <p:nvPr/>
        </p:nvSpPr>
        <p:spPr>
          <a:xfrm>
            <a:off x="6557011" y="2006156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0|10</a:t>
            </a:r>
            <a:endParaRPr lang="en-US" sz="16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589498" y="1998443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0|7</a:t>
            </a:r>
            <a:endParaRPr lang="en-US" sz="1600" dirty="0"/>
          </a:p>
        </p:txBody>
      </p:sp>
      <p:sp>
        <p:nvSpPr>
          <p:cNvPr id="150" name="TextBox 149"/>
          <p:cNvSpPr txBox="1"/>
          <p:nvPr/>
        </p:nvSpPr>
        <p:spPr>
          <a:xfrm>
            <a:off x="6086375" y="2610103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151" name="TextBox 150"/>
          <p:cNvSpPr txBox="1"/>
          <p:nvPr/>
        </p:nvSpPr>
        <p:spPr>
          <a:xfrm>
            <a:off x="6784117" y="2592382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741889" y="2787845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0|6</a:t>
            </a:r>
            <a:endParaRPr lang="en-US" sz="1600" dirty="0"/>
          </a:p>
        </p:txBody>
      </p:sp>
      <p:sp>
        <p:nvSpPr>
          <p:cNvPr id="153" name="Oval 152"/>
          <p:cNvSpPr/>
          <p:nvPr/>
        </p:nvSpPr>
        <p:spPr>
          <a:xfrm>
            <a:off x="3114239" y="5062901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154" name="Oval 153"/>
          <p:cNvSpPr/>
          <p:nvPr/>
        </p:nvSpPr>
        <p:spPr>
          <a:xfrm>
            <a:off x="195923" y="5062901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cxnSp>
        <p:nvCxnSpPr>
          <p:cNvPr id="155" name="Straight Arrow Connector 154"/>
          <p:cNvCxnSpPr>
            <a:stCxn id="154" idx="6"/>
            <a:endCxn id="157" idx="2"/>
          </p:cNvCxnSpPr>
          <p:nvPr/>
        </p:nvCxnSpPr>
        <p:spPr>
          <a:xfrm>
            <a:off x="587220" y="5270559"/>
            <a:ext cx="581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682308" y="4356165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0|4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1168695" y="5062901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58" name="Oval 157"/>
          <p:cNvSpPr/>
          <p:nvPr/>
        </p:nvSpPr>
        <p:spPr>
          <a:xfrm>
            <a:off x="2141467" y="5062901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159" name="Straight Arrow Connector 158"/>
          <p:cNvCxnSpPr>
            <a:stCxn id="157" idx="6"/>
            <a:endCxn id="158" idx="2"/>
          </p:cNvCxnSpPr>
          <p:nvPr/>
        </p:nvCxnSpPr>
        <p:spPr>
          <a:xfrm>
            <a:off x="1559992" y="5270559"/>
            <a:ext cx="581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8" idx="6"/>
            <a:endCxn id="153" idx="2"/>
          </p:cNvCxnSpPr>
          <p:nvPr/>
        </p:nvCxnSpPr>
        <p:spPr>
          <a:xfrm>
            <a:off x="2532764" y="5270559"/>
            <a:ext cx="581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1655080" y="4072788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62" name="Oval 161"/>
          <p:cNvSpPr/>
          <p:nvPr/>
        </p:nvSpPr>
        <p:spPr>
          <a:xfrm>
            <a:off x="1655080" y="6081855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163" name="Straight Arrow Connector 162"/>
          <p:cNvCxnSpPr>
            <a:stCxn id="154" idx="0"/>
            <a:endCxn id="161" idx="2"/>
          </p:cNvCxnSpPr>
          <p:nvPr/>
        </p:nvCxnSpPr>
        <p:spPr>
          <a:xfrm flipV="1">
            <a:off x="391572" y="4280446"/>
            <a:ext cx="1263508" cy="7824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61" idx="5"/>
            <a:endCxn id="158" idx="0"/>
          </p:cNvCxnSpPr>
          <p:nvPr/>
        </p:nvCxnSpPr>
        <p:spPr>
          <a:xfrm>
            <a:off x="1989073" y="4427282"/>
            <a:ext cx="348043" cy="635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61" idx="6"/>
            <a:endCxn id="153" idx="0"/>
          </p:cNvCxnSpPr>
          <p:nvPr/>
        </p:nvCxnSpPr>
        <p:spPr>
          <a:xfrm>
            <a:off x="2046377" y="4280446"/>
            <a:ext cx="1263511" cy="7824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57" idx="0"/>
            <a:endCxn id="161" idx="3"/>
          </p:cNvCxnSpPr>
          <p:nvPr/>
        </p:nvCxnSpPr>
        <p:spPr>
          <a:xfrm flipV="1">
            <a:off x="1364344" y="4427282"/>
            <a:ext cx="348040" cy="635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54" idx="4"/>
            <a:endCxn id="162" idx="2"/>
          </p:cNvCxnSpPr>
          <p:nvPr/>
        </p:nvCxnSpPr>
        <p:spPr>
          <a:xfrm>
            <a:off x="391572" y="5478217"/>
            <a:ext cx="1263508" cy="811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62" idx="6"/>
            <a:endCxn id="153" idx="4"/>
          </p:cNvCxnSpPr>
          <p:nvPr/>
        </p:nvCxnSpPr>
        <p:spPr>
          <a:xfrm flipV="1">
            <a:off x="2046377" y="5478217"/>
            <a:ext cx="1263511" cy="811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57" idx="4"/>
            <a:endCxn id="162" idx="1"/>
          </p:cNvCxnSpPr>
          <p:nvPr/>
        </p:nvCxnSpPr>
        <p:spPr>
          <a:xfrm>
            <a:off x="1364344" y="5478217"/>
            <a:ext cx="348040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62" idx="7"/>
            <a:endCxn id="158" idx="4"/>
          </p:cNvCxnSpPr>
          <p:nvPr/>
        </p:nvCxnSpPr>
        <p:spPr>
          <a:xfrm flipV="1">
            <a:off x="1989073" y="5478217"/>
            <a:ext cx="348043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706750" y="4967825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0|7</a:t>
            </a:r>
            <a:endParaRPr lang="en-US" sz="1600" dirty="0"/>
          </a:p>
        </p:txBody>
      </p:sp>
      <p:sp>
        <p:nvSpPr>
          <p:cNvPr id="172" name="TextBox 171"/>
          <p:cNvSpPr txBox="1"/>
          <p:nvPr/>
        </p:nvSpPr>
        <p:spPr>
          <a:xfrm>
            <a:off x="558882" y="5816771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0|10</a:t>
            </a:r>
            <a:endParaRPr lang="en-US" sz="16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545853" y="4388158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0|10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727121" y="4589343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175" name="TextBox 174"/>
          <p:cNvSpPr txBox="1"/>
          <p:nvPr/>
        </p:nvSpPr>
        <p:spPr>
          <a:xfrm>
            <a:off x="1090626" y="4589596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176" name="TextBox 175"/>
          <p:cNvSpPr txBox="1"/>
          <p:nvPr/>
        </p:nvSpPr>
        <p:spPr>
          <a:xfrm>
            <a:off x="1547197" y="4975538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0|10</a:t>
            </a:r>
            <a:endParaRPr lang="en-US" sz="1600" dirty="0"/>
          </a:p>
        </p:txBody>
      </p:sp>
      <p:sp>
        <p:nvSpPr>
          <p:cNvPr id="177" name="TextBox 176"/>
          <p:cNvSpPr txBox="1"/>
          <p:nvPr/>
        </p:nvSpPr>
        <p:spPr>
          <a:xfrm>
            <a:off x="2579684" y="4967825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0|7</a:t>
            </a:r>
            <a:endParaRPr lang="en-US" sz="1600" dirty="0"/>
          </a:p>
        </p:txBody>
      </p:sp>
      <p:sp>
        <p:nvSpPr>
          <p:cNvPr id="178" name="TextBox 177"/>
          <p:cNvSpPr txBox="1"/>
          <p:nvPr/>
        </p:nvSpPr>
        <p:spPr>
          <a:xfrm>
            <a:off x="1076561" y="5579485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179" name="TextBox 178"/>
          <p:cNvSpPr txBox="1"/>
          <p:nvPr/>
        </p:nvSpPr>
        <p:spPr>
          <a:xfrm>
            <a:off x="1774303" y="5561764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180" name="TextBox 179"/>
          <p:cNvSpPr txBox="1"/>
          <p:nvPr/>
        </p:nvSpPr>
        <p:spPr>
          <a:xfrm>
            <a:off x="2732075" y="5757227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0|6</a:t>
            </a:r>
            <a:endParaRPr lang="en-US" sz="1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3701185" y="3905809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 = min(4,10)=4</a:t>
            </a:r>
            <a:endParaRPr lang="en-US" dirty="0"/>
          </a:p>
        </p:txBody>
      </p:sp>
      <p:sp>
        <p:nvSpPr>
          <p:cNvPr id="182" name="Oval 181"/>
          <p:cNvSpPr/>
          <p:nvPr/>
        </p:nvSpPr>
        <p:spPr>
          <a:xfrm>
            <a:off x="8124053" y="5062901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183" name="Oval 182"/>
          <p:cNvSpPr/>
          <p:nvPr/>
        </p:nvSpPr>
        <p:spPr>
          <a:xfrm>
            <a:off x="5205737" y="5062901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cxnSp>
        <p:nvCxnSpPr>
          <p:cNvPr id="184" name="Straight Arrow Connector 183"/>
          <p:cNvCxnSpPr>
            <a:stCxn id="183" idx="6"/>
            <a:endCxn id="186" idx="2"/>
          </p:cNvCxnSpPr>
          <p:nvPr/>
        </p:nvCxnSpPr>
        <p:spPr>
          <a:xfrm>
            <a:off x="5597034" y="5270559"/>
            <a:ext cx="581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5692122" y="4356165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4|4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6178509" y="5062901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87" name="Oval 186"/>
          <p:cNvSpPr/>
          <p:nvPr/>
        </p:nvSpPr>
        <p:spPr>
          <a:xfrm>
            <a:off x="7151281" y="5062901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188" name="Straight Arrow Connector 187"/>
          <p:cNvCxnSpPr>
            <a:stCxn id="186" idx="6"/>
            <a:endCxn id="187" idx="2"/>
          </p:cNvCxnSpPr>
          <p:nvPr/>
        </p:nvCxnSpPr>
        <p:spPr>
          <a:xfrm>
            <a:off x="6569806" y="5270559"/>
            <a:ext cx="581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87" idx="6"/>
            <a:endCxn id="182" idx="2"/>
          </p:cNvCxnSpPr>
          <p:nvPr/>
        </p:nvCxnSpPr>
        <p:spPr>
          <a:xfrm>
            <a:off x="7542578" y="5270559"/>
            <a:ext cx="5814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0" name="Oval 189"/>
          <p:cNvSpPr/>
          <p:nvPr/>
        </p:nvSpPr>
        <p:spPr>
          <a:xfrm>
            <a:off x="6664894" y="4072788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91" name="Oval 190"/>
          <p:cNvSpPr/>
          <p:nvPr/>
        </p:nvSpPr>
        <p:spPr>
          <a:xfrm>
            <a:off x="6664894" y="6081855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192" name="Straight Arrow Connector 191"/>
          <p:cNvCxnSpPr>
            <a:stCxn id="183" idx="0"/>
            <a:endCxn id="190" idx="2"/>
          </p:cNvCxnSpPr>
          <p:nvPr/>
        </p:nvCxnSpPr>
        <p:spPr>
          <a:xfrm flipV="1">
            <a:off x="5401386" y="4280446"/>
            <a:ext cx="1263508" cy="7824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90" idx="5"/>
            <a:endCxn id="187" idx="0"/>
          </p:cNvCxnSpPr>
          <p:nvPr/>
        </p:nvCxnSpPr>
        <p:spPr>
          <a:xfrm>
            <a:off x="6998887" y="4427282"/>
            <a:ext cx="348043" cy="635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90" idx="6"/>
            <a:endCxn id="182" idx="0"/>
          </p:cNvCxnSpPr>
          <p:nvPr/>
        </p:nvCxnSpPr>
        <p:spPr>
          <a:xfrm>
            <a:off x="7056191" y="4280446"/>
            <a:ext cx="1263511" cy="7824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6" idx="0"/>
            <a:endCxn id="190" idx="3"/>
          </p:cNvCxnSpPr>
          <p:nvPr/>
        </p:nvCxnSpPr>
        <p:spPr>
          <a:xfrm flipV="1">
            <a:off x="6374158" y="4427282"/>
            <a:ext cx="348040" cy="635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83" idx="4"/>
            <a:endCxn id="191" idx="2"/>
          </p:cNvCxnSpPr>
          <p:nvPr/>
        </p:nvCxnSpPr>
        <p:spPr>
          <a:xfrm>
            <a:off x="5401386" y="5478217"/>
            <a:ext cx="1263508" cy="811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191" idx="6"/>
            <a:endCxn id="182" idx="4"/>
          </p:cNvCxnSpPr>
          <p:nvPr/>
        </p:nvCxnSpPr>
        <p:spPr>
          <a:xfrm flipV="1">
            <a:off x="7056191" y="5478217"/>
            <a:ext cx="1263511" cy="811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86" idx="4"/>
            <a:endCxn id="191" idx="1"/>
          </p:cNvCxnSpPr>
          <p:nvPr/>
        </p:nvCxnSpPr>
        <p:spPr>
          <a:xfrm>
            <a:off x="6374158" y="5478217"/>
            <a:ext cx="348040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91" idx="7"/>
            <a:endCxn id="187" idx="4"/>
          </p:cNvCxnSpPr>
          <p:nvPr/>
        </p:nvCxnSpPr>
        <p:spPr>
          <a:xfrm flipV="1">
            <a:off x="6998887" y="5478217"/>
            <a:ext cx="348043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5716564" y="4967825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0|7</a:t>
            </a:r>
            <a:endParaRPr lang="en-US" sz="1600" dirty="0"/>
          </a:p>
        </p:txBody>
      </p:sp>
      <p:sp>
        <p:nvSpPr>
          <p:cNvPr id="201" name="TextBox 200"/>
          <p:cNvSpPr txBox="1"/>
          <p:nvPr/>
        </p:nvSpPr>
        <p:spPr>
          <a:xfrm>
            <a:off x="5568696" y="5816771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0|10</a:t>
            </a:r>
            <a:endParaRPr lang="en-US" sz="1600" dirty="0"/>
          </a:p>
        </p:txBody>
      </p:sp>
      <p:sp>
        <p:nvSpPr>
          <p:cNvPr id="202" name="TextBox 201"/>
          <p:cNvSpPr txBox="1"/>
          <p:nvPr/>
        </p:nvSpPr>
        <p:spPr>
          <a:xfrm>
            <a:off x="7555667" y="4388158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4|10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6736935" y="4589343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204" name="TextBox 203"/>
          <p:cNvSpPr txBox="1"/>
          <p:nvPr/>
        </p:nvSpPr>
        <p:spPr>
          <a:xfrm>
            <a:off x="6100440" y="4589596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205" name="TextBox 204"/>
          <p:cNvSpPr txBox="1"/>
          <p:nvPr/>
        </p:nvSpPr>
        <p:spPr>
          <a:xfrm>
            <a:off x="6557011" y="4975538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0|10</a:t>
            </a:r>
            <a:endParaRPr lang="en-US" sz="1600" dirty="0"/>
          </a:p>
        </p:txBody>
      </p:sp>
      <p:sp>
        <p:nvSpPr>
          <p:cNvPr id="206" name="TextBox 205"/>
          <p:cNvSpPr txBox="1"/>
          <p:nvPr/>
        </p:nvSpPr>
        <p:spPr>
          <a:xfrm>
            <a:off x="7589498" y="4967825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0|7</a:t>
            </a:r>
            <a:endParaRPr lang="en-US" sz="1600" dirty="0"/>
          </a:p>
        </p:txBody>
      </p:sp>
      <p:sp>
        <p:nvSpPr>
          <p:cNvPr id="207" name="TextBox 206"/>
          <p:cNvSpPr txBox="1"/>
          <p:nvPr/>
        </p:nvSpPr>
        <p:spPr>
          <a:xfrm>
            <a:off x="6086375" y="5579485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208" name="TextBox 207"/>
          <p:cNvSpPr txBox="1"/>
          <p:nvPr/>
        </p:nvSpPr>
        <p:spPr>
          <a:xfrm>
            <a:off x="6784117" y="5561764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209" name="TextBox 208"/>
          <p:cNvSpPr txBox="1"/>
          <p:nvPr/>
        </p:nvSpPr>
        <p:spPr>
          <a:xfrm>
            <a:off x="7741889" y="5757227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0|6</a:t>
            </a:r>
            <a:endParaRPr lang="en-US" sz="1600" dirty="0"/>
          </a:p>
        </p:txBody>
      </p:sp>
      <p:sp>
        <p:nvSpPr>
          <p:cNvPr id="210" name="TextBox 209"/>
          <p:cNvSpPr txBox="1"/>
          <p:nvPr/>
        </p:nvSpPr>
        <p:spPr>
          <a:xfrm>
            <a:off x="1433886" y="3157709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</a:t>
            </a:r>
            <a:endParaRPr lang="en-US" sz="2000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6355881" y="3231508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</a:t>
            </a:r>
            <a:endParaRPr lang="en-US" sz="2000" b="1" dirty="0"/>
          </a:p>
        </p:txBody>
      </p:sp>
      <p:sp>
        <p:nvSpPr>
          <p:cNvPr id="212" name="TextBox 211"/>
          <p:cNvSpPr txBox="1"/>
          <p:nvPr/>
        </p:nvSpPr>
        <p:spPr>
          <a:xfrm>
            <a:off x="1210686" y="6162876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</a:t>
            </a:r>
            <a:endParaRPr lang="en-US" sz="2000" b="1" dirty="0"/>
          </a:p>
        </p:txBody>
      </p:sp>
      <p:sp>
        <p:nvSpPr>
          <p:cNvPr id="213" name="TextBox 212"/>
          <p:cNvSpPr txBox="1"/>
          <p:nvPr/>
        </p:nvSpPr>
        <p:spPr>
          <a:xfrm>
            <a:off x="6293136" y="6194553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3279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125" grpId="0" animBg="1"/>
      <p:bldP spid="126" grpId="0" animBg="1"/>
      <p:bldP spid="128" grpId="0"/>
      <p:bldP spid="129" grpId="0" animBg="1"/>
      <p:bldP spid="130" grpId="0" animBg="1"/>
      <p:bldP spid="133" grpId="0" animBg="1"/>
      <p:bldP spid="134" grpId="0" animBg="1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 animBg="1"/>
      <p:bldP spid="154" grpId="0" animBg="1"/>
      <p:bldP spid="156" grpId="0"/>
      <p:bldP spid="157" grpId="0" animBg="1"/>
      <p:bldP spid="158" grpId="0" animBg="1"/>
      <p:bldP spid="161" grpId="0" animBg="1"/>
      <p:bldP spid="162" grpId="0" animBg="1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 animBg="1"/>
      <p:bldP spid="183" grpId="0" animBg="1"/>
      <p:bldP spid="185" grpId="0"/>
      <p:bldP spid="186" grpId="0" animBg="1"/>
      <p:bldP spid="187" grpId="0" animBg="1"/>
      <p:bldP spid="190" grpId="0" animBg="1"/>
      <p:bldP spid="191" grpId="0" animBg="1"/>
      <p:bldP spid="200" grpId="0"/>
      <p:bldP spid="201" grpId="0"/>
      <p:bldP spid="202" grpId="0"/>
      <p:bldP spid="203" grpId="0"/>
      <p:bldP spid="204" grpId="0"/>
      <p:bldP spid="205" grpId="0"/>
      <p:bldP spid="206" grpId="0"/>
      <p:bldP spid="207" grpId="0"/>
      <p:bldP spid="208" grpId="0"/>
      <p:bldP spid="209" grpId="0"/>
      <p:bldP spid="211" grpId="0"/>
      <p:bldP spid="212" grpId="0"/>
      <p:bldP spid="2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55005"/>
            <a:ext cx="7886700" cy="1325563"/>
          </a:xfrm>
        </p:spPr>
        <p:txBody>
          <a:bodyPr/>
          <a:lstStyle/>
          <a:p>
            <a:r>
              <a:rPr lang="en-US" dirty="0" smtClean="0"/>
              <a:t>Ford-Fulkerson: DFS</a:t>
            </a:r>
            <a:endParaRPr lang="en-US" dirty="0"/>
          </a:p>
        </p:txBody>
      </p:sp>
      <p:sp>
        <p:nvSpPr>
          <p:cNvPr id="181" name="TextBox 180"/>
          <p:cNvSpPr txBox="1"/>
          <p:nvPr/>
        </p:nvSpPr>
        <p:spPr>
          <a:xfrm>
            <a:off x="3587986" y="3986833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 = min(10,6)=6</a:t>
            </a:r>
            <a:endParaRPr lang="en-US" dirty="0"/>
          </a:p>
        </p:txBody>
      </p:sp>
      <p:sp>
        <p:nvSpPr>
          <p:cNvPr id="210" name="Oval 209"/>
          <p:cNvSpPr/>
          <p:nvPr/>
        </p:nvSpPr>
        <p:spPr>
          <a:xfrm>
            <a:off x="3114239" y="2100401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211" name="Oval 210"/>
          <p:cNvSpPr/>
          <p:nvPr/>
        </p:nvSpPr>
        <p:spPr>
          <a:xfrm>
            <a:off x="195923" y="2100401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cxnSp>
        <p:nvCxnSpPr>
          <p:cNvPr id="212" name="Straight Arrow Connector 211"/>
          <p:cNvCxnSpPr>
            <a:stCxn id="211" idx="6"/>
            <a:endCxn id="214" idx="2"/>
          </p:cNvCxnSpPr>
          <p:nvPr/>
        </p:nvCxnSpPr>
        <p:spPr>
          <a:xfrm>
            <a:off x="587220" y="2308059"/>
            <a:ext cx="5814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682308" y="1393665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4|4</a:t>
            </a:r>
            <a:endParaRPr lang="en-US" sz="1600" dirty="0"/>
          </a:p>
        </p:txBody>
      </p:sp>
      <p:sp>
        <p:nvSpPr>
          <p:cNvPr id="214" name="Oval 213"/>
          <p:cNvSpPr/>
          <p:nvPr/>
        </p:nvSpPr>
        <p:spPr>
          <a:xfrm>
            <a:off x="1168695" y="2100401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215" name="Oval 214"/>
          <p:cNvSpPr/>
          <p:nvPr/>
        </p:nvSpPr>
        <p:spPr>
          <a:xfrm>
            <a:off x="2141467" y="2100401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216" name="Straight Arrow Connector 215"/>
          <p:cNvCxnSpPr>
            <a:stCxn id="214" idx="6"/>
            <a:endCxn id="215" idx="2"/>
          </p:cNvCxnSpPr>
          <p:nvPr/>
        </p:nvCxnSpPr>
        <p:spPr>
          <a:xfrm>
            <a:off x="1559992" y="2308059"/>
            <a:ext cx="5814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215" idx="6"/>
            <a:endCxn id="210" idx="2"/>
          </p:cNvCxnSpPr>
          <p:nvPr/>
        </p:nvCxnSpPr>
        <p:spPr>
          <a:xfrm>
            <a:off x="2532764" y="2308059"/>
            <a:ext cx="5814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8" name="Oval 217"/>
          <p:cNvSpPr/>
          <p:nvPr/>
        </p:nvSpPr>
        <p:spPr>
          <a:xfrm>
            <a:off x="1655080" y="1110288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219" name="Oval 218"/>
          <p:cNvSpPr/>
          <p:nvPr/>
        </p:nvSpPr>
        <p:spPr>
          <a:xfrm>
            <a:off x="1655080" y="3119355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220" name="Straight Arrow Connector 219"/>
          <p:cNvCxnSpPr>
            <a:stCxn id="211" idx="0"/>
            <a:endCxn id="218" idx="2"/>
          </p:cNvCxnSpPr>
          <p:nvPr/>
        </p:nvCxnSpPr>
        <p:spPr>
          <a:xfrm flipV="1">
            <a:off x="391572" y="1317946"/>
            <a:ext cx="1263508" cy="78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218" idx="5"/>
            <a:endCxn id="215" idx="0"/>
          </p:cNvCxnSpPr>
          <p:nvPr/>
        </p:nvCxnSpPr>
        <p:spPr>
          <a:xfrm>
            <a:off x="1989073" y="1464782"/>
            <a:ext cx="348043" cy="635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218" idx="6"/>
            <a:endCxn id="210" idx="0"/>
          </p:cNvCxnSpPr>
          <p:nvPr/>
        </p:nvCxnSpPr>
        <p:spPr>
          <a:xfrm>
            <a:off x="2046377" y="1317946"/>
            <a:ext cx="1263511" cy="78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214" idx="0"/>
            <a:endCxn id="218" idx="3"/>
          </p:cNvCxnSpPr>
          <p:nvPr/>
        </p:nvCxnSpPr>
        <p:spPr>
          <a:xfrm flipV="1">
            <a:off x="1364344" y="1464782"/>
            <a:ext cx="348040" cy="635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211" idx="4"/>
            <a:endCxn id="219" idx="2"/>
          </p:cNvCxnSpPr>
          <p:nvPr/>
        </p:nvCxnSpPr>
        <p:spPr>
          <a:xfrm>
            <a:off x="391572" y="2515717"/>
            <a:ext cx="1263508" cy="811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219" idx="6"/>
            <a:endCxn id="210" idx="4"/>
          </p:cNvCxnSpPr>
          <p:nvPr/>
        </p:nvCxnSpPr>
        <p:spPr>
          <a:xfrm flipV="1">
            <a:off x="2046377" y="2515717"/>
            <a:ext cx="1263511" cy="811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214" idx="4"/>
            <a:endCxn id="219" idx="1"/>
          </p:cNvCxnSpPr>
          <p:nvPr/>
        </p:nvCxnSpPr>
        <p:spPr>
          <a:xfrm>
            <a:off x="1364344" y="2515717"/>
            <a:ext cx="348040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stCxn id="219" idx="7"/>
            <a:endCxn id="215" idx="4"/>
          </p:cNvCxnSpPr>
          <p:nvPr/>
        </p:nvCxnSpPr>
        <p:spPr>
          <a:xfrm flipV="1">
            <a:off x="1989073" y="2515717"/>
            <a:ext cx="348043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706750" y="2005325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0|7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558882" y="2854271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0|10</a:t>
            </a:r>
            <a:endParaRPr lang="en-US" sz="1600" dirty="0"/>
          </a:p>
        </p:txBody>
      </p:sp>
      <p:sp>
        <p:nvSpPr>
          <p:cNvPr id="230" name="TextBox 229"/>
          <p:cNvSpPr txBox="1"/>
          <p:nvPr/>
        </p:nvSpPr>
        <p:spPr>
          <a:xfrm>
            <a:off x="2545853" y="1425658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4|10</a:t>
            </a:r>
            <a:endParaRPr lang="en-US" sz="1600" dirty="0"/>
          </a:p>
        </p:txBody>
      </p:sp>
      <p:sp>
        <p:nvSpPr>
          <p:cNvPr id="231" name="TextBox 230"/>
          <p:cNvSpPr txBox="1"/>
          <p:nvPr/>
        </p:nvSpPr>
        <p:spPr>
          <a:xfrm>
            <a:off x="1727121" y="1626843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232" name="TextBox 231"/>
          <p:cNvSpPr txBox="1"/>
          <p:nvPr/>
        </p:nvSpPr>
        <p:spPr>
          <a:xfrm>
            <a:off x="1090626" y="1627096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233" name="TextBox 232"/>
          <p:cNvSpPr txBox="1"/>
          <p:nvPr/>
        </p:nvSpPr>
        <p:spPr>
          <a:xfrm>
            <a:off x="1554814" y="2004856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0|10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2575726" y="1999375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0|7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1076561" y="2616985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236" name="TextBox 235"/>
          <p:cNvSpPr txBox="1"/>
          <p:nvPr/>
        </p:nvSpPr>
        <p:spPr>
          <a:xfrm>
            <a:off x="1774303" y="2599264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237" name="TextBox 236"/>
          <p:cNvSpPr txBox="1"/>
          <p:nvPr/>
        </p:nvSpPr>
        <p:spPr>
          <a:xfrm>
            <a:off x="2732075" y="2794727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0|6</a:t>
            </a:r>
            <a:endParaRPr lang="en-US" sz="1600" dirty="0"/>
          </a:p>
        </p:txBody>
      </p:sp>
      <p:sp>
        <p:nvSpPr>
          <p:cNvPr id="238" name="TextBox 237"/>
          <p:cNvSpPr txBox="1"/>
          <p:nvPr/>
        </p:nvSpPr>
        <p:spPr>
          <a:xfrm>
            <a:off x="3783634" y="948614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 = min(7,10,7)=7</a:t>
            </a:r>
            <a:endParaRPr lang="en-US" dirty="0"/>
          </a:p>
        </p:txBody>
      </p:sp>
      <p:sp>
        <p:nvSpPr>
          <p:cNvPr id="239" name="Oval 238"/>
          <p:cNvSpPr/>
          <p:nvPr/>
        </p:nvSpPr>
        <p:spPr>
          <a:xfrm>
            <a:off x="8124053" y="2113315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240" name="Oval 239"/>
          <p:cNvSpPr/>
          <p:nvPr/>
        </p:nvSpPr>
        <p:spPr>
          <a:xfrm>
            <a:off x="5205737" y="2113315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cxnSp>
        <p:nvCxnSpPr>
          <p:cNvPr id="241" name="Straight Arrow Connector 240"/>
          <p:cNvCxnSpPr>
            <a:stCxn id="240" idx="6"/>
            <a:endCxn id="243" idx="2"/>
          </p:cNvCxnSpPr>
          <p:nvPr/>
        </p:nvCxnSpPr>
        <p:spPr>
          <a:xfrm>
            <a:off x="5597034" y="2320973"/>
            <a:ext cx="5814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5692122" y="1406579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4|4</a:t>
            </a:r>
            <a:endParaRPr lang="en-US" sz="1600" dirty="0"/>
          </a:p>
        </p:txBody>
      </p:sp>
      <p:sp>
        <p:nvSpPr>
          <p:cNvPr id="243" name="Oval 242"/>
          <p:cNvSpPr/>
          <p:nvPr/>
        </p:nvSpPr>
        <p:spPr>
          <a:xfrm>
            <a:off x="6178509" y="2113315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244" name="Oval 243"/>
          <p:cNvSpPr/>
          <p:nvPr/>
        </p:nvSpPr>
        <p:spPr>
          <a:xfrm>
            <a:off x="7151281" y="2113315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245" name="Straight Arrow Connector 244"/>
          <p:cNvCxnSpPr>
            <a:stCxn id="243" idx="6"/>
            <a:endCxn id="244" idx="2"/>
          </p:cNvCxnSpPr>
          <p:nvPr/>
        </p:nvCxnSpPr>
        <p:spPr>
          <a:xfrm>
            <a:off x="6569806" y="2320973"/>
            <a:ext cx="5814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244" idx="6"/>
            <a:endCxn id="239" idx="2"/>
          </p:cNvCxnSpPr>
          <p:nvPr/>
        </p:nvCxnSpPr>
        <p:spPr>
          <a:xfrm>
            <a:off x="7542578" y="2320973"/>
            <a:ext cx="5814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6664894" y="1123202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248" name="Oval 247"/>
          <p:cNvSpPr/>
          <p:nvPr/>
        </p:nvSpPr>
        <p:spPr>
          <a:xfrm>
            <a:off x="6664894" y="3132269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249" name="Straight Arrow Connector 248"/>
          <p:cNvCxnSpPr>
            <a:stCxn id="240" idx="0"/>
            <a:endCxn id="247" idx="2"/>
          </p:cNvCxnSpPr>
          <p:nvPr/>
        </p:nvCxnSpPr>
        <p:spPr>
          <a:xfrm flipV="1">
            <a:off x="5401386" y="1330860"/>
            <a:ext cx="1263508" cy="78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47" idx="5"/>
            <a:endCxn id="244" idx="0"/>
          </p:cNvCxnSpPr>
          <p:nvPr/>
        </p:nvCxnSpPr>
        <p:spPr>
          <a:xfrm>
            <a:off x="6998887" y="1477696"/>
            <a:ext cx="348043" cy="635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47" idx="6"/>
            <a:endCxn id="239" idx="0"/>
          </p:cNvCxnSpPr>
          <p:nvPr/>
        </p:nvCxnSpPr>
        <p:spPr>
          <a:xfrm>
            <a:off x="7056191" y="1330860"/>
            <a:ext cx="1263511" cy="78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43" idx="0"/>
            <a:endCxn id="247" idx="3"/>
          </p:cNvCxnSpPr>
          <p:nvPr/>
        </p:nvCxnSpPr>
        <p:spPr>
          <a:xfrm flipV="1">
            <a:off x="6374158" y="1477696"/>
            <a:ext cx="348040" cy="635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240" idx="4"/>
            <a:endCxn id="248" idx="2"/>
          </p:cNvCxnSpPr>
          <p:nvPr/>
        </p:nvCxnSpPr>
        <p:spPr>
          <a:xfrm>
            <a:off x="5401386" y="2528631"/>
            <a:ext cx="1263508" cy="811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248" idx="6"/>
            <a:endCxn id="239" idx="4"/>
          </p:cNvCxnSpPr>
          <p:nvPr/>
        </p:nvCxnSpPr>
        <p:spPr>
          <a:xfrm flipV="1">
            <a:off x="7056191" y="2528631"/>
            <a:ext cx="1263511" cy="811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243" idx="4"/>
            <a:endCxn id="248" idx="1"/>
          </p:cNvCxnSpPr>
          <p:nvPr/>
        </p:nvCxnSpPr>
        <p:spPr>
          <a:xfrm>
            <a:off x="6374158" y="2528631"/>
            <a:ext cx="348040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248" idx="7"/>
            <a:endCxn id="244" idx="4"/>
          </p:cNvCxnSpPr>
          <p:nvPr/>
        </p:nvCxnSpPr>
        <p:spPr>
          <a:xfrm flipV="1">
            <a:off x="6998887" y="2528631"/>
            <a:ext cx="348043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5716564" y="2018239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7|7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5568696" y="2867185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0|10</a:t>
            </a:r>
            <a:endParaRPr lang="en-US" sz="1600" dirty="0"/>
          </a:p>
        </p:txBody>
      </p:sp>
      <p:sp>
        <p:nvSpPr>
          <p:cNvPr id="259" name="TextBox 258"/>
          <p:cNvSpPr txBox="1"/>
          <p:nvPr/>
        </p:nvSpPr>
        <p:spPr>
          <a:xfrm>
            <a:off x="7555667" y="1438572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4|10</a:t>
            </a:r>
            <a:endParaRPr lang="en-US" sz="1600" dirty="0"/>
          </a:p>
        </p:txBody>
      </p:sp>
      <p:sp>
        <p:nvSpPr>
          <p:cNvPr id="260" name="TextBox 259"/>
          <p:cNvSpPr txBox="1"/>
          <p:nvPr/>
        </p:nvSpPr>
        <p:spPr>
          <a:xfrm>
            <a:off x="6736935" y="1639757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261" name="TextBox 260"/>
          <p:cNvSpPr txBox="1"/>
          <p:nvPr/>
        </p:nvSpPr>
        <p:spPr>
          <a:xfrm>
            <a:off x="6100440" y="164001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262" name="TextBox 261"/>
          <p:cNvSpPr txBox="1"/>
          <p:nvPr/>
        </p:nvSpPr>
        <p:spPr>
          <a:xfrm>
            <a:off x="6564628" y="2017770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7|10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7585540" y="2012289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7|7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6086375" y="2629899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265" name="TextBox 264"/>
          <p:cNvSpPr txBox="1"/>
          <p:nvPr/>
        </p:nvSpPr>
        <p:spPr>
          <a:xfrm>
            <a:off x="6784117" y="2612178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266" name="TextBox 265"/>
          <p:cNvSpPr txBox="1"/>
          <p:nvPr/>
        </p:nvSpPr>
        <p:spPr>
          <a:xfrm>
            <a:off x="7741889" y="2807641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0|6</a:t>
            </a:r>
            <a:endParaRPr lang="en-US" sz="1600" dirty="0"/>
          </a:p>
        </p:txBody>
      </p:sp>
      <p:sp>
        <p:nvSpPr>
          <p:cNvPr id="267" name="Oval 266"/>
          <p:cNvSpPr/>
          <p:nvPr/>
        </p:nvSpPr>
        <p:spPr>
          <a:xfrm>
            <a:off x="3114239" y="497694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268" name="Oval 267"/>
          <p:cNvSpPr/>
          <p:nvPr/>
        </p:nvSpPr>
        <p:spPr>
          <a:xfrm>
            <a:off x="195923" y="497694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cxnSp>
        <p:nvCxnSpPr>
          <p:cNvPr id="269" name="Straight Arrow Connector 268"/>
          <p:cNvCxnSpPr>
            <a:stCxn id="268" idx="6"/>
            <a:endCxn id="271" idx="2"/>
          </p:cNvCxnSpPr>
          <p:nvPr/>
        </p:nvCxnSpPr>
        <p:spPr>
          <a:xfrm>
            <a:off x="587220" y="5184604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682308" y="427021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4|4</a:t>
            </a:r>
            <a:endParaRPr lang="en-US" sz="1600" dirty="0"/>
          </a:p>
        </p:txBody>
      </p:sp>
      <p:sp>
        <p:nvSpPr>
          <p:cNvPr id="271" name="Oval 270"/>
          <p:cNvSpPr/>
          <p:nvPr/>
        </p:nvSpPr>
        <p:spPr>
          <a:xfrm>
            <a:off x="1168695" y="497694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272" name="Oval 271"/>
          <p:cNvSpPr/>
          <p:nvPr/>
        </p:nvSpPr>
        <p:spPr>
          <a:xfrm>
            <a:off x="2141467" y="497694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273" name="Straight Arrow Connector 272"/>
          <p:cNvCxnSpPr>
            <a:stCxn id="271" idx="6"/>
            <a:endCxn id="272" idx="2"/>
          </p:cNvCxnSpPr>
          <p:nvPr/>
        </p:nvCxnSpPr>
        <p:spPr>
          <a:xfrm>
            <a:off x="1559992" y="5184604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72" idx="6"/>
            <a:endCxn id="267" idx="2"/>
          </p:cNvCxnSpPr>
          <p:nvPr/>
        </p:nvCxnSpPr>
        <p:spPr>
          <a:xfrm>
            <a:off x="2532764" y="5184604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5" name="Oval 274"/>
          <p:cNvSpPr/>
          <p:nvPr/>
        </p:nvSpPr>
        <p:spPr>
          <a:xfrm>
            <a:off x="1655080" y="3986833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276" name="Oval 275"/>
          <p:cNvSpPr/>
          <p:nvPr/>
        </p:nvSpPr>
        <p:spPr>
          <a:xfrm>
            <a:off x="1655080" y="599590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277" name="Straight Arrow Connector 276"/>
          <p:cNvCxnSpPr>
            <a:stCxn id="268" idx="0"/>
            <a:endCxn id="275" idx="2"/>
          </p:cNvCxnSpPr>
          <p:nvPr/>
        </p:nvCxnSpPr>
        <p:spPr>
          <a:xfrm flipV="1">
            <a:off x="391572" y="4194491"/>
            <a:ext cx="1263508" cy="78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>
            <a:stCxn id="275" idx="5"/>
            <a:endCxn id="272" idx="0"/>
          </p:cNvCxnSpPr>
          <p:nvPr/>
        </p:nvCxnSpPr>
        <p:spPr>
          <a:xfrm>
            <a:off x="1989073" y="4341327"/>
            <a:ext cx="348043" cy="635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275" idx="6"/>
            <a:endCxn id="267" idx="0"/>
          </p:cNvCxnSpPr>
          <p:nvPr/>
        </p:nvCxnSpPr>
        <p:spPr>
          <a:xfrm>
            <a:off x="2046377" y="4194491"/>
            <a:ext cx="1263511" cy="78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stCxn id="271" idx="0"/>
            <a:endCxn id="275" idx="3"/>
          </p:cNvCxnSpPr>
          <p:nvPr/>
        </p:nvCxnSpPr>
        <p:spPr>
          <a:xfrm flipV="1">
            <a:off x="1364344" y="4341327"/>
            <a:ext cx="348040" cy="635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268" idx="4"/>
            <a:endCxn id="276" idx="2"/>
          </p:cNvCxnSpPr>
          <p:nvPr/>
        </p:nvCxnSpPr>
        <p:spPr>
          <a:xfrm>
            <a:off x="391572" y="5392262"/>
            <a:ext cx="1263508" cy="811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>
            <a:stCxn id="276" idx="6"/>
            <a:endCxn id="267" idx="4"/>
          </p:cNvCxnSpPr>
          <p:nvPr/>
        </p:nvCxnSpPr>
        <p:spPr>
          <a:xfrm flipV="1">
            <a:off x="2046377" y="5392262"/>
            <a:ext cx="1263511" cy="811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271" idx="4"/>
            <a:endCxn id="276" idx="1"/>
          </p:cNvCxnSpPr>
          <p:nvPr/>
        </p:nvCxnSpPr>
        <p:spPr>
          <a:xfrm>
            <a:off x="1364344" y="5392262"/>
            <a:ext cx="348040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76" idx="7"/>
            <a:endCxn id="272" idx="4"/>
          </p:cNvCxnSpPr>
          <p:nvPr/>
        </p:nvCxnSpPr>
        <p:spPr>
          <a:xfrm flipV="1">
            <a:off x="1989073" y="5392262"/>
            <a:ext cx="348043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706750" y="4857156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7|7</a:t>
            </a:r>
            <a:endParaRPr lang="en-US" sz="1600" dirty="0"/>
          </a:p>
        </p:txBody>
      </p:sp>
      <p:sp>
        <p:nvSpPr>
          <p:cNvPr id="286" name="TextBox 285"/>
          <p:cNvSpPr txBox="1"/>
          <p:nvPr/>
        </p:nvSpPr>
        <p:spPr>
          <a:xfrm>
            <a:off x="558882" y="5730816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0|10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2545853" y="4302203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4|10</a:t>
            </a:r>
            <a:endParaRPr lang="en-US" sz="1600" dirty="0"/>
          </a:p>
        </p:txBody>
      </p:sp>
      <p:sp>
        <p:nvSpPr>
          <p:cNvPr id="288" name="TextBox 287"/>
          <p:cNvSpPr txBox="1"/>
          <p:nvPr/>
        </p:nvSpPr>
        <p:spPr>
          <a:xfrm>
            <a:off x="1727121" y="4503388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289" name="TextBox 288"/>
          <p:cNvSpPr txBox="1"/>
          <p:nvPr/>
        </p:nvSpPr>
        <p:spPr>
          <a:xfrm>
            <a:off x="1090626" y="4503641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290" name="TextBox 289"/>
          <p:cNvSpPr txBox="1"/>
          <p:nvPr/>
        </p:nvSpPr>
        <p:spPr>
          <a:xfrm>
            <a:off x="1554814" y="4856687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7|10</a:t>
            </a:r>
            <a:endParaRPr lang="en-US" sz="1600" dirty="0"/>
          </a:p>
        </p:txBody>
      </p:sp>
      <p:sp>
        <p:nvSpPr>
          <p:cNvPr id="291" name="TextBox 290"/>
          <p:cNvSpPr txBox="1"/>
          <p:nvPr/>
        </p:nvSpPr>
        <p:spPr>
          <a:xfrm>
            <a:off x="2575726" y="4851206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7|7</a:t>
            </a:r>
            <a:endParaRPr lang="en-US" sz="1600" dirty="0"/>
          </a:p>
        </p:txBody>
      </p:sp>
      <p:sp>
        <p:nvSpPr>
          <p:cNvPr id="292" name="TextBox 291"/>
          <p:cNvSpPr txBox="1"/>
          <p:nvPr/>
        </p:nvSpPr>
        <p:spPr>
          <a:xfrm>
            <a:off x="1076561" y="549353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293" name="TextBox 292"/>
          <p:cNvSpPr txBox="1"/>
          <p:nvPr/>
        </p:nvSpPr>
        <p:spPr>
          <a:xfrm>
            <a:off x="1774303" y="5475809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294" name="TextBox 293"/>
          <p:cNvSpPr txBox="1"/>
          <p:nvPr/>
        </p:nvSpPr>
        <p:spPr>
          <a:xfrm>
            <a:off x="2732075" y="5671272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0|6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95" name="Oval 294"/>
          <p:cNvSpPr/>
          <p:nvPr/>
        </p:nvSpPr>
        <p:spPr>
          <a:xfrm>
            <a:off x="8124053" y="5000804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296" name="Oval 295"/>
          <p:cNvSpPr/>
          <p:nvPr/>
        </p:nvSpPr>
        <p:spPr>
          <a:xfrm>
            <a:off x="5205737" y="5000804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cxnSp>
        <p:nvCxnSpPr>
          <p:cNvPr id="297" name="Straight Arrow Connector 296"/>
          <p:cNvCxnSpPr>
            <a:stCxn id="296" idx="6"/>
            <a:endCxn id="299" idx="2"/>
          </p:cNvCxnSpPr>
          <p:nvPr/>
        </p:nvCxnSpPr>
        <p:spPr>
          <a:xfrm>
            <a:off x="5597034" y="5208462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5692122" y="4294068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4|4</a:t>
            </a:r>
            <a:endParaRPr lang="en-US" sz="1600" dirty="0"/>
          </a:p>
        </p:txBody>
      </p:sp>
      <p:sp>
        <p:nvSpPr>
          <p:cNvPr id="299" name="Oval 298"/>
          <p:cNvSpPr/>
          <p:nvPr/>
        </p:nvSpPr>
        <p:spPr>
          <a:xfrm>
            <a:off x="6178509" y="5000804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00" name="Oval 299"/>
          <p:cNvSpPr/>
          <p:nvPr/>
        </p:nvSpPr>
        <p:spPr>
          <a:xfrm>
            <a:off x="7151281" y="5000804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301" name="Straight Arrow Connector 300"/>
          <p:cNvCxnSpPr>
            <a:stCxn id="299" idx="6"/>
            <a:endCxn id="300" idx="2"/>
          </p:cNvCxnSpPr>
          <p:nvPr/>
        </p:nvCxnSpPr>
        <p:spPr>
          <a:xfrm>
            <a:off x="6569806" y="5208462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>
            <a:stCxn id="300" idx="6"/>
            <a:endCxn id="295" idx="2"/>
          </p:cNvCxnSpPr>
          <p:nvPr/>
        </p:nvCxnSpPr>
        <p:spPr>
          <a:xfrm>
            <a:off x="7542578" y="5208462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3" name="Oval 302"/>
          <p:cNvSpPr/>
          <p:nvPr/>
        </p:nvSpPr>
        <p:spPr>
          <a:xfrm>
            <a:off x="6664894" y="4010691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04" name="Oval 303"/>
          <p:cNvSpPr/>
          <p:nvPr/>
        </p:nvSpPr>
        <p:spPr>
          <a:xfrm>
            <a:off x="6664894" y="6019758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305" name="Straight Arrow Connector 304"/>
          <p:cNvCxnSpPr>
            <a:stCxn id="296" idx="0"/>
            <a:endCxn id="303" idx="2"/>
          </p:cNvCxnSpPr>
          <p:nvPr/>
        </p:nvCxnSpPr>
        <p:spPr>
          <a:xfrm flipV="1">
            <a:off x="5401386" y="4218349"/>
            <a:ext cx="1263508" cy="78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stCxn id="303" idx="5"/>
            <a:endCxn id="300" idx="0"/>
          </p:cNvCxnSpPr>
          <p:nvPr/>
        </p:nvCxnSpPr>
        <p:spPr>
          <a:xfrm>
            <a:off x="6998887" y="4365185"/>
            <a:ext cx="348043" cy="635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>
            <a:stCxn id="303" idx="6"/>
            <a:endCxn id="295" idx="0"/>
          </p:cNvCxnSpPr>
          <p:nvPr/>
        </p:nvCxnSpPr>
        <p:spPr>
          <a:xfrm>
            <a:off x="7056191" y="4218349"/>
            <a:ext cx="1263511" cy="78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>
            <a:stCxn id="299" idx="0"/>
            <a:endCxn id="303" idx="3"/>
          </p:cNvCxnSpPr>
          <p:nvPr/>
        </p:nvCxnSpPr>
        <p:spPr>
          <a:xfrm flipV="1">
            <a:off x="6374158" y="4365185"/>
            <a:ext cx="348040" cy="635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>
            <a:stCxn id="296" idx="4"/>
            <a:endCxn id="304" idx="2"/>
          </p:cNvCxnSpPr>
          <p:nvPr/>
        </p:nvCxnSpPr>
        <p:spPr>
          <a:xfrm>
            <a:off x="5401386" y="5416120"/>
            <a:ext cx="1263508" cy="811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0" name="Straight Arrow Connector 309"/>
          <p:cNvCxnSpPr>
            <a:stCxn id="304" idx="6"/>
            <a:endCxn id="295" idx="4"/>
          </p:cNvCxnSpPr>
          <p:nvPr/>
        </p:nvCxnSpPr>
        <p:spPr>
          <a:xfrm flipV="1">
            <a:off x="7056191" y="5416120"/>
            <a:ext cx="1263511" cy="811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stCxn id="299" idx="4"/>
            <a:endCxn id="304" idx="1"/>
          </p:cNvCxnSpPr>
          <p:nvPr/>
        </p:nvCxnSpPr>
        <p:spPr>
          <a:xfrm>
            <a:off x="6374158" y="5416120"/>
            <a:ext cx="348040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304" idx="7"/>
            <a:endCxn id="300" idx="4"/>
          </p:cNvCxnSpPr>
          <p:nvPr/>
        </p:nvCxnSpPr>
        <p:spPr>
          <a:xfrm flipV="1">
            <a:off x="6998887" y="5416120"/>
            <a:ext cx="348043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3" name="TextBox 312"/>
          <p:cNvSpPr txBox="1"/>
          <p:nvPr/>
        </p:nvSpPr>
        <p:spPr>
          <a:xfrm>
            <a:off x="5716564" y="4905728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7|7</a:t>
            </a:r>
            <a:endParaRPr lang="en-US" sz="1600" dirty="0"/>
          </a:p>
        </p:txBody>
      </p:sp>
      <p:sp>
        <p:nvSpPr>
          <p:cNvPr id="314" name="TextBox 313"/>
          <p:cNvSpPr txBox="1"/>
          <p:nvPr/>
        </p:nvSpPr>
        <p:spPr>
          <a:xfrm>
            <a:off x="5568696" y="5754674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6|10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7555667" y="4326061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4|10</a:t>
            </a:r>
            <a:endParaRPr lang="en-US" sz="1600" dirty="0"/>
          </a:p>
        </p:txBody>
      </p:sp>
      <p:sp>
        <p:nvSpPr>
          <p:cNvPr id="316" name="TextBox 315"/>
          <p:cNvSpPr txBox="1"/>
          <p:nvPr/>
        </p:nvSpPr>
        <p:spPr>
          <a:xfrm>
            <a:off x="6736935" y="4527246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317" name="TextBox 316"/>
          <p:cNvSpPr txBox="1"/>
          <p:nvPr/>
        </p:nvSpPr>
        <p:spPr>
          <a:xfrm>
            <a:off x="6100440" y="4527499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318" name="TextBox 317"/>
          <p:cNvSpPr txBox="1"/>
          <p:nvPr/>
        </p:nvSpPr>
        <p:spPr>
          <a:xfrm>
            <a:off x="6564628" y="4905259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7|10</a:t>
            </a:r>
            <a:endParaRPr lang="en-US" sz="1600" dirty="0"/>
          </a:p>
        </p:txBody>
      </p:sp>
      <p:sp>
        <p:nvSpPr>
          <p:cNvPr id="319" name="TextBox 318"/>
          <p:cNvSpPr txBox="1"/>
          <p:nvPr/>
        </p:nvSpPr>
        <p:spPr>
          <a:xfrm>
            <a:off x="7585540" y="4899778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7|7</a:t>
            </a:r>
            <a:endParaRPr lang="en-US" sz="1600" dirty="0"/>
          </a:p>
        </p:txBody>
      </p:sp>
      <p:sp>
        <p:nvSpPr>
          <p:cNvPr id="320" name="TextBox 319"/>
          <p:cNvSpPr txBox="1"/>
          <p:nvPr/>
        </p:nvSpPr>
        <p:spPr>
          <a:xfrm>
            <a:off x="6086375" y="5517388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321" name="TextBox 320"/>
          <p:cNvSpPr txBox="1"/>
          <p:nvPr/>
        </p:nvSpPr>
        <p:spPr>
          <a:xfrm>
            <a:off x="6784117" y="5499667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322" name="TextBox 321"/>
          <p:cNvSpPr txBox="1"/>
          <p:nvPr/>
        </p:nvSpPr>
        <p:spPr>
          <a:xfrm>
            <a:off x="7741889" y="569513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6|6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1260982" y="3256813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</a:t>
            </a:r>
            <a:endParaRPr lang="en-US" sz="2000" b="1" dirty="0"/>
          </a:p>
        </p:txBody>
      </p:sp>
      <p:sp>
        <p:nvSpPr>
          <p:cNvPr id="324" name="TextBox 323"/>
          <p:cNvSpPr txBox="1"/>
          <p:nvPr/>
        </p:nvSpPr>
        <p:spPr>
          <a:xfrm>
            <a:off x="6324613" y="3265223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</a:t>
            </a:r>
            <a:endParaRPr lang="en-US" sz="2000" b="1" dirty="0"/>
          </a:p>
        </p:txBody>
      </p:sp>
      <p:sp>
        <p:nvSpPr>
          <p:cNvPr id="325" name="TextBox 324"/>
          <p:cNvSpPr txBox="1"/>
          <p:nvPr/>
        </p:nvSpPr>
        <p:spPr>
          <a:xfrm>
            <a:off x="1229611" y="6157990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</a:t>
            </a:r>
            <a:endParaRPr lang="en-US" sz="2000" b="1" dirty="0"/>
          </a:p>
        </p:txBody>
      </p:sp>
      <p:sp>
        <p:nvSpPr>
          <p:cNvPr id="326" name="TextBox 325"/>
          <p:cNvSpPr txBox="1"/>
          <p:nvPr/>
        </p:nvSpPr>
        <p:spPr>
          <a:xfrm>
            <a:off x="6295961" y="6227416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9195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/>
      <p:bldP spid="238" grpId="0"/>
      <p:bldP spid="239" grpId="0" animBg="1"/>
      <p:bldP spid="240" grpId="0" animBg="1"/>
      <p:bldP spid="242" grpId="0"/>
      <p:bldP spid="243" grpId="0" animBg="1"/>
      <p:bldP spid="244" grpId="0" animBg="1"/>
      <p:bldP spid="247" grpId="0" animBg="1"/>
      <p:bldP spid="248" grpId="0" animBg="1"/>
      <p:bldP spid="257" grpId="0"/>
      <p:bldP spid="258" grpId="0"/>
      <p:bldP spid="259" grpId="0"/>
      <p:bldP spid="260" grpId="0"/>
      <p:bldP spid="261" grpId="0"/>
      <p:bldP spid="262" grpId="0"/>
      <p:bldP spid="263" grpId="0"/>
      <p:bldP spid="264" grpId="0"/>
      <p:bldP spid="265" grpId="0"/>
      <p:bldP spid="266" grpId="0"/>
      <p:bldP spid="267" grpId="0" animBg="1"/>
      <p:bldP spid="268" grpId="0" animBg="1"/>
      <p:bldP spid="270" grpId="0"/>
      <p:bldP spid="271" grpId="0" animBg="1"/>
      <p:bldP spid="272" grpId="0" animBg="1"/>
      <p:bldP spid="275" grpId="0" animBg="1"/>
      <p:bldP spid="276" grpId="0" animBg="1"/>
      <p:bldP spid="285" grpId="0"/>
      <p:bldP spid="286" grpId="0"/>
      <p:bldP spid="287" grpId="0"/>
      <p:bldP spid="288" grpId="0"/>
      <p:bldP spid="289" grpId="0"/>
      <p:bldP spid="290" grpId="0"/>
      <p:bldP spid="291" grpId="0"/>
      <p:bldP spid="292" grpId="0"/>
      <p:bldP spid="293" grpId="0"/>
      <p:bldP spid="294" grpId="0"/>
      <p:bldP spid="295" grpId="0" animBg="1"/>
      <p:bldP spid="296" grpId="0" animBg="1"/>
      <p:bldP spid="298" grpId="0"/>
      <p:bldP spid="299" grpId="0" animBg="1"/>
      <p:bldP spid="300" grpId="0" animBg="1"/>
      <p:bldP spid="303" grpId="0" animBg="1"/>
      <p:bldP spid="304" grpId="0" animBg="1"/>
      <p:bldP spid="313" grpId="0"/>
      <p:bldP spid="314" grpId="0"/>
      <p:bldP spid="315" grpId="0"/>
      <p:bldP spid="316" grpId="0"/>
      <p:bldP spid="317" grpId="0"/>
      <p:bldP spid="318" grpId="0"/>
      <p:bldP spid="319" grpId="0"/>
      <p:bldP spid="320" grpId="0"/>
      <p:bldP spid="321" grpId="0"/>
      <p:bldP spid="322" grpId="0"/>
      <p:bldP spid="324" grpId="0"/>
      <p:bldP spid="325" grpId="0"/>
      <p:bldP spid="3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55005"/>
            <a:ext cx="7886700" cy="1325563"/>
          </a:xfrm>
        </p:spPr>
        <p:txBody>
          <a:bodyPr/>
          <a:lstStyle/>
          <a:p>
            <a:r>
              <a:rPr lang="en-US" dirty="0" smtClean="0"/>
              <a:t>Ford-Fulkerson: Residual graph</a:t>
            </a:r>
            <a:endParaRPr lang="en-US" dirty="0"/>
          </a:p>
        </p:txBody>
      </p:sp>
      <p:sp>
        <p:nvSpPr>
          <p:cNvPr id="117" name="Oval 116"/>
          <p:cNvSpPr/>
          <p:nvPr/>
        </p:nvSpPr>
        <p:spPr>
          <a:xfrm>
            <a:off x="3114239" y="1991301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118" name="Oval 117"/>
          <p:cNvSpPr/>
          <p:nvPr/>
        </p:nvSpPr>
        <p:spPr>
          <a:xfrm>
            <a:off x="195923" y="1991301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cxnSp>
        <p:nvCxnSpPr>
          <p:cNvPr id="119" name="Straight Arrow Connector 118"/>
          <p:cNvCxnSpPr>
            <a:stCxn id="118" idx="6"/>
            <a:endCxn id="121" idx="2"/>
          </p:cNvCxnSpPr>
          <p:nvPr/>
        </p:nvCxnSpPr>
        <p:spPr>
          <a:xfrm>
            <a:off x="587220" y="2198959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82308" y="1284565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4|4</a:t>
            </a:r>
            <a:endParaRPr lang="en-US" sz="1600" dirty="0"/>
          </a:p>
        </p:txBody>
      </p:sp>
      <p:sp>
        <p:nvSpPr>
          <p:cNvPr id="121" name="Oval 120"/>
          <p:cNvSpPr/>
          <p:nvPr/>
        </p:nvSpPr>
        <p:spPr>
          <a:xfrm>
            <a:off x="1168695" y="1991301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22" name="Oval 121"/>
          <p:cNvSpPr/>
          <p:nvPr/>
        </p:nvSpPr>
        <p:spPr>
          <a:xfrm>
            <a:off x="2141467" y="1991301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123" name="Straight Arrow Connector 122"/>
          <p:cNvCxnSpPr>
            <a:stCxn id="121" idx="6"/>
            <a:endCxn id="122" idx="2"/>
          </p:cNvCxnSpPr>
          <p:nvPr/>
        </p:nvCxnSpPr>
        <p:spPr>
          <a:xfrm>
            <a:off x="1559992" y="2198959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22" idx="6"/>
            <a:endCxn id="117" idx="2"/>
          </p:cNvCxnSpPr>
          <p:nvPr/>
        </p:nvCxnSpPr>
        <p:spPr>
          <a:xfrm>
            <a:off x="2532764" y="2198959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1655080" y="1001188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26" name="Oval 125"/>
          <p:cNvSpPr/>
          <p:nvPr/>
        </p:nvSpPr>
        <p:spPr>
          <a:xfrm>
            <a:off x="1655080" y="3010255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127" name="Straight Arrow Connector 126"/>
          <p:cNvCxnSpPr>
            <a:stCxn id="118" idx="0"/>
            <a:endCxn id="125" idx="2"/>
          </p:cNvCxnSpPr>
          <p:nvPr/>
        </p:nvCxnSpPr>
        <p:spPr>
          <a:xfrm flipV="1">
            <a:off x="391572" y="1208846"/>
            <a:ext cx="1263508" cy="78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25" idx="5"/>
            <a:endCxn id="122" idx="0"/>
          </p:cNvCxnSpPr>
          <p:nvPr/>
        </p:nvCxnSpPr>
        <p:spPr>
          <a:xfrm>
            <a:off x="1989073" y="1355682"/>
            <a:ext cx="348043" cy="635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25" idx="6"/>
            <a:endCxn id="117" idx="0"/>
          </p:cNvCxnSpPr>
          <p:nvPr/>
        </p:nvCxnSpPr>
        <p:spPr>
          <a:xfrm>
            <a:off x="2046377" y="1208846"/>
            <a:ext cx="1263511" cy="78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1" idx="0"/>
            <a:endCxn id="125" idx="3"/>
          </p:cNvCxnSpPr>
          <p:nvPr/>
        </p:nvCxnSpPr>
        <p:spPr>
          <a:xfrm flipV="1">
            <a:off x="1364344" y="1355682"/>
            <a:ext cx="348040" cy="635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18" idx="4"/>
            <a:endCxn id="126" idx="2"/>
          </p:cNvCxnSpPr>
          <p:nvPr/>
        </p:nvCxnSpPr>
        <p:spPr>
          <a:xfrm>
            <a:off x="391572" y="2406617"/>
            <a:ext cx="1263508" cy="8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6" idx="6"/>
            <a:endCxn id="117" idx="4"/>
          </p:cNvCxnSpPr>
          <p:nvPr/>
        </p:nvCxnSpPr>
        <p:spPr>
          <a:xfrm flipV="1">
            <a:off x="2046377" y="2406617"/>
            <a:ext cx="1263511" cy="8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1" idx="4"/>
            <a:endCxn id="126" idx="1"/>
          </p:cNvCxnSpPr>
          <p:nvPr/>
        </p:nvCxnSpPr>
        <p:spPr>
          <a:xfrm>
            <a:off x="1364344" y="2406617"/>
            <a:ext cx="348040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6" idx="7"/>
            <a:endCxn id="122" idx="4"/>
          </p:cNvCxnSpPr>
          <p:nvPr/>
        </p:nvCxnSpPr>
        <p:spPr>
          <a:xfrm flipV="1">
            <a:off x="1989073" y="2406617"/>
            <a:ext cx="348043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06750" y="1896225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7|7</a:t>
            </a:r>
            <a:endParaRPr lang="en-US" sz="1600" dirty="0"/>
          </a:p>
        </p:txBody>
      </p:sp>
      <p:sp>
        <p:nvSpPr>
          <p:cNvPr id="136" name="TextBox 135"/>
          <p:cNvSpPr txBox="1"/>
          <p:nvPr/>
        </p:nvSpPr>
        <p:spPr>
          <a:xfrm>
            <a:off x="558882" y="2745171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6|10</a:t>
            </a:r>
            <a:endParaRPr lang="en-US" sz="1600" dirty="0"/>
          </a:p>
        </p:txBody>
      </p:sp>
      <p:sp>
        <p:nvSpPr>
          <p:cNvPr id="137" name="TextBox 136"/>
          <p:cNvSpPr txBox="1"/>
          <p:nvPr/>
        </p:nvSpPr>
        <p:spPr>
          <a:xfrm>
            <a:off x="2545853" y="1316558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4|10</a:t>
            </a:r>
            <a:endParaRPr lang="en-US" sz="16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727121" y="1517743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090626" y="1517996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140" name="TextBox 139"/>
          <p:cNvSpPr txBox="1"/>
          <p:nvPr/>
        </p:nvSpPr>
        <p:spPr>
          <a:xfrm>
            <a:off x="1554814" y="1895756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7|10</a:t>
            </a:r>
            <a:endParaRPr lang="en-US" sz="1600" dirty="0"/>
          </a:p>
        </p:txBody>
      </p:sp>
      <p:sp>
        <p:nvSpPr>
          <p:cNvPr id="141" name="TextBox 140"/>
          <p:cNvSpPr txBox="1"/>
          <p:nvPr/>
        </p:nvSpPr>
        <p:spPr>
          <a:xfrm>
            <a:off x="2575726" y="1890275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7|7</a:t>
            </a:r>
            <a:endParaRPr lang="en-US" sz="1600" dirty="0"/>
          </a:p>
        </p:txBody>
      </p:sp>
      <p:sp>
        <p:nvSpPr>
          <p:cNvPr id="142" name="TextBox 141"/>
          <p:cNvSpPr txBox="1"/>
          <p:nvPr/>
        </p:nvSpPr>
        <p:spPr>
          <a:xfrm>
            <a:off x="1076561" y="2507885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143" name="TextBox 142"/>
          <p:cNvSpPr txBox="1"/>
          <p:nvPr/>
        </p:nvSpPr>
        <p:spPr>
          <a:xfrm>
            <a:off x="1774303" y="2490164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144" name="TextBox 143"/>
          <p:cNvSpPr txBox="1"/>
          <p:nvPr/>
        </p:nvSpPr>
        <p:spPr>
          <a:xfrm>
            <a:off x="2732075" y="2685627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6|6</a:t>
            </a:r>
            <a:endParaRPr lang="en-US" sz="1600" dirty="0"/>
          </a:p>
        </p:txBody>
      </p:sp>
      <p:sp>
        <p:nvSpPr>
          <p:cNvPr id="346" name="Oval 345"/>
          <p:cNvSpPr/>
          <p:nvPr/>
        </p:nvSpPr>
        <p:spPr>
          <a:xfrm>
            <a:off x="8153693" y="1991301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347" name="Oval 346"/>
          <p:cNvSpPr/>
          <p:nvPr/>
        </p:nvSpPr>
        <p:spPr>
          <a:xfrm>
            <a:off x="5235377" y="1991301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cxnSp>
        <p:nvCxnSpPr>
          <p:cNvPr id="348" name="Straight Arrow Connector 347"/>
          <p:cNvCxnSpPr>
            <a:stCxn id="347" idx="6"/>
            <a:endCxn id="350" idx="2"/>
          </p:cNvCxnSpPr>
          <p:nvPr/>
        </p:nvCxnSpPr>
        <p:spPr>
          <a:xfrm>
            <a:off x="5626674" y="2198959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9" name="TextBox 348"/>
          <p:cNvSpPr txBox="1"/>
          <p:nvPr/>
        </p:nvSpPr>
        <p:spPr>
          <a:xfrm>
            <a:off x="5721762" y="1284565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?</a:t>
            </a:r>
            <a:endParaRPr lang="en-US" sz="1600" dirty="0"/>
          </a:p>
        </p:txBody>
      </p:sp>
      <p:sp>
        <p:nvSpPr>
          <p:cNvPr id="350" name="Oval 349"/>
          <p:cNvSpPr/>
          <p:nvPr/>
        </p:nvSpPr>
        <p:spPr>
          <a:xfrm>
            <a:off x="6208149" y="1991301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51" name="Oval 350"/>
          <p:cNvSpPr/>
          <p:nvPr/>
        </p:nvSpPr>
        <p:spPr>
          <a:xfrm>
            <a:off x="7180921" y="1991301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352" name="Straight Arrow Connector 351"/>
          <p:cNvCxnSpPr>
            <a:stCxn id="350" idx="6"/>
            <a:endCxn id="351" idx="2"/>
          </p:cNvCxnSpPr>
          <p:nvPr/>
        </p:nvCxnSpPr>
        <p:spPr>
          <a:xfrm>
            <a:off x="6599446" y="2198959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3" name="Straight Arrow Connector 352"/>
          <p:cNvCxnSpPr>
            <a:stCxn id="351" idx="6"/>
            <a:endCxn id="346" idx="2"/>
          </p:cNvCxnSpPr>
          <p:nvPr/>
        </p:nvCxnSpPr>
        <p:spPr>
          <a:xfrm>
            <a:off x="7572218" y="2198959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4" name="Oval 353"/>
          <p:cNvSpPr/>
          <p:nvPr/>
        </p:nvSpPr>
        <p:spPr>
          <a:xfrm>
            <a:off x="6694534" y="1001188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55" name="Oval 354"/>
          <p:cNvSpPr/>
          <p:nvPr/>
        </p:nvSpPr>
        <p:spPr>
          <a:xfrm>
            <a:off x="6694534" y="3010255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356" name="Straight Arrow Connector 355"/>
          <p:cNvCxnSpPr>
            <a:stCxn id="347" idx="7"/>
            <a:endCxn id="354" idx="2"/>
          </p:cNvCxnSpPr>
          <p:nvPr/>
        </p:nvCxnSpPr>
        <p:spPr>
          <a:xfrm flipV="1">
            <a:off x="5569370" y="1208846"/>
            <a:ext cx="1125164" cy="843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7" name="Straight Arrow Connector 356"/>
          <p:cNvCxnSpPr>
            <a:stCxn id="354" idx="5"/>
            <a:endCxn id="351" idx="1"/>
          </p:cNvCxnSpPr>
          <p:nvPr/>
        </p:nvCxnSpPr>
        <p:spPr>
          <a:xfrm>
            <a:off x="7028527" y="1355682"/>
            <a:ext cx="209698" cy="696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8" name="Straight Arrow Connector 357"/>
          <p:cNvCxnSpPr>
            <a:stCxn id="354" idx="6"/>
            <a:endCxn id="346" idx="1"/>
          </p:cNvCxnSpPr>
          <p:nvPr/>
        </p:nvCxnSpPr>
        <p:spPr>
          <a:xfrm>
            <a:off x="7085831" y="1208846"/>
            <a:ext cx="1125166" cy="843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9" name="Straight Arrow Connector 358"/>
          <p:cNvCxnSpPr>
            <a:stCxn id="350" idx="0"/>
            <a:endCxn id="354" idx="3"/>
          </p:cNvCxnSpPr>
          <p:nvPr/>
        </p:nvCxnSpPr>
        <p:spPr>
          <a:xfrm flipV="1">
            <a:off x="6403798" y="1355682"/>
            <a:ext cx="348040" cy="635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>
            <a:stCxn id="347" idx="4"/>
            <a:endCxn id="355" idx="2"/>
          </p:cNvCxnSpPr>
          <p:nvPr/>
        </p:nvCxnSpPr>
        <p:spPr>
          <a:xfrm>
            <a:off x="5431026" y="2406617"/>
            <a:ext cx="1263508" cy="8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1" name="Straight Arrow Connector 360"/>
          <p:cNvCxnSpPr>
            <a:stCxn id="355" idx="6"/>
            <a:endCxn id="346" idx="4"/>
          </p:cNvCxnSpPr>
          <p:nvPr/>
        </p:nvCxnSpPr>
        <p:spPr>
          <a:xfrm flipV="1">
            <a:off x="7085831" y="2406617"/>
            <a:ext cx="1263511" cy="8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2" name="Straight Arrow Connector 361"/>
          <p:cNvCxnSpPr>
            <a:stCxn id="350" idx="4"/>
            <a:endCxn id="355" idx="1"/>
          </p:cNvCxnSpPr>
          <p:nvPr/>
        </p:nvCxnSpPr>
        <p:spPr>
          <a:xfrm>
            <a:off x="6403798" y="2406617"/>
            <a:ext cx="348040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>
            <a:stCxn id="355" idx="7"/>
            <a:endCxn id="351" idx="4"/>
          </p:cNvCxnSpPr>
          <p:nvPr/>
        </p:nvCxnSpPr>
        <p:spPr>
          <a:xfrm flipV="1">
            <a:off x="7028527" y="2406617"/>
            <a:ext cx="348043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4" name="TextBox 363"/>
          <p:cNvSpPr txBox="1"/>
          <p:nvPr/>
        </p:nvSpPr>
        <p:spPr>
          <a:xfrm>
            <a:off x="5746204" y="1896225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?</a:t>
            </a:r>
            <a:endParaRPr lang="en-US" sz="1600" dirty="0"/>
          </a:p>
        </p:txBody>
      </p:sp>
      <p:sp>
        <p:nvSpPr>
          <p:cNvPr id="365" name="TextBox 364"/>
          <p:cNvSpPr txBox="1"/>
          <p:nvPr/>
        </p:nvSpPr>
        <p:spPr>
          <a:xfrm>
            <a:off x="5598336" y="2745171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?</a:t>
            </a:r>
            <a:endParaRPr lang="en-US" sz="1600" dirty="0"/>
          </a:p>
        </p:txBody>
      </p:sp>
      <p:sp>
        <p:nvSpPr>
          <p:cNvPr id="366" name="TextBox 365"/>
          <p:cNvSpPr txBox="1"/>
          <p:nvPr/>
        </p:nvSpPr>
        <p:spPr>
          <a:xfrm>
            <a:off x="7585307" y="1316558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?</a:t>
            </a:r>
            <a:endParaRPr lang="en-US" sz="1600" dirty="0"/>
          </a:p>
        </p:txBody>
      </p:sp>
      <p:sp>
        <p:nvSpPr>
          <p:cNvPr id="367" name="TextBox 366"/>
          <p:cNvSpPr txBox="1"/>
          <p:nvPr/>
        </p:nvSpPr>
        <p:spPr>
          <a:xfrm>
            <a:off x="6766575" y="1517743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?</a:t>
            </a:r>
            <a:endParaRPr lang="en-US" sz="1600" dirty="0"/>
          </a:p>
        </p:txBody>
      </p:sp>
      <p:sp>
        <p:nvSpPr>
          <p:cNvPr id="368" name="TextBox 367"/>
          <p:cNvSpPr txBox="1"/>
          <p:nvPr/>
        </p:nvSpPr>
        <p:spPr>
          <a:xfrm>
            <a:off x="6130080" y="1517996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?</a:t>
            </a:r>
            <a:endParaRPr lang="en-US" sz="1600" dirty="0"/>
          </a:p>
        </p:txBody>
      </p:sp>
      <p:sp>
        <p:nvSpPr>
          <p:cNvPr id="369" name="TextBox 368"/>
          <p:cNvSpPr txBox="1"/>
          <p:nvPr/>
        </p:nvSpPr>
        <p:spPr>
          <a:xfrm>
            <a:off x="6594268" y="1895756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?</a:t>
            </a:r>
            <a:endParaRPr lang="en-US" sz="1600" dirty="0"/>
          </a:p>
        </p:txBody>
      </p:sp>
      <p:sp>
        <p:nvSpPr>
          <p:cNvPr id="370" name="TextBox 369"/>
          <p:cNvSpPr txBox="1"/>
          <p:nvPr/>
        </p:nvSpPr>
        <p:spPr>
          <a:xfrm>
            <a:off x="7615180" y="1890275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?</a:t>
            </a:r>
            <a:endParaRPr lang="en-US" sz="1600" dirty="0"/>
          </a:p>
        </p:txBody>
      </p:sp>
      <p:sp>
        <p:nvSpPr>
          <p:cNvPr id="371" name="TextBox 370"/>
          <p:cNvSpPr txBox="1"/>
          <p:nvPr/>
        </p:nvSpPr>
        <p:spPr>
          <a:xfrm>
            <a:off x="6116015" y="2507885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?</a:t>
            </a:r>
            <a:endParaRPr lang="en-US" sz="1600" dirty="0"/>
          </a:p>
        </p:txBody>
      </p:sp>
      <p:sp>
        <p:nvSpPr>
          <p:cNvPr id="372" name="TextBox 371"/>
          <p:cNvSpPr txBox="1"/>
          <p:nvPr/>
        </p:nvSpPr>
        <p:spPr>
          <a:xfrm>
            <a:off x="6813757" y="2490164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?</a:t>
            </a:r>
            <a:endParaRPr lang="en-US" sz="1600" dirty="0"/>
          </a:p>
        </p:txBody>
      </p:sp>
      <p:sp>
        <p:nvSpPr>
          <p:cNvPr id="373" name="TextBox 372"/>
          <p:cNvSpPr txBox="1"/>
          <p:nvPr/>
        </p:nvSpPr>
        <p:spPr>
          <a:xfrm>
            <a:off x="7771529" y="2685627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?</a:t>
            </a:r>
            <a:endParaRPr lang="en-US" sz="1600" dirty="0"/>
          </a:p>
        </p:txBody>
      </p:sp>
      <p:cxnSp>
        <p:nvCxnSpPr>
          <p:cNvPr id="7" name="Straight Arrow Connector 6"/>
          <p:cNvCxnSpPr>
            <a:stCxn id="354" idx="1"/>
            <a:endCxn id="347" idx="0"/>
          </p:cNvCxnSpPr>
          <p:nvPr/>
        </p:nvCxnSpPr>
        <p:spPr>
          <a:xfrm flipH="1">
            <a:off x="5431026" y="1062010"/>
            <a:ext cx="1320812" cy="9292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/>
          <p:cNvCxnSpPr>
            <a:stCxn id="354" idx="4"/>
            <a:endCxn id="350" idx="7"/>
          </p:cNvCxnSpPr>
          <p:nvPr/>
        </p:nvCxnSpPr>
        <p:spPr>
          <a:xfrm flipH="1">
            <a:off x="6542142" y="1416504"/>
            <a:ext cx="348041" cy="635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/>
          <p:cNvCxnSpPr/>
          <p:nvPr/>
        </p:nvCxnSpPr>
        <p:spPr>
          <a:xfrm flipH="1" flipV="1">
            <a:off x="7097326" y="1316558"/>
            <a:ext cx="222564" cy="6535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/>
          <p:cNvCxnSpPr>
            <a:stCxn id="346" idx="0"/>
            <a:endCxn id="354" idx="7"/>
          </p:cNvCxnSpPr>
          <p:nvPr/>
        </p:nvCxnSpPr>
        <p:spPr>
          <a:xfrm flipH="1" flipV="1">
            <a:off x="7028527" y="1062010"/>
            <a:ext cx="1320815" cy="9292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/>
          <p:cNvCxnSpPr/>
          <p:nvPr/>
        </p:nvCxnSpPr>
        <p:spPr>
          <a:xfrm flipH="1">
            <a:off x="7615180" y="2255067"/>
            <a:ext cx="542855" cy="4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/>
          <p:cNvCxnSpPr>
            <a:endCxn id="355" idx="5"/>
          </p:cNvCxnSpPr>
          <p:nvPr/>
        </p:nvCxnSpPr>
        <p:spPr>
          <a:xfrm flipH="1">
            <a:off x="7028527" y="2385532"/>
            <a:ext cx="1427748" cy="979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/>
          <p:nvPr/>
        </p:nvCxnSpPr>
        <p:spPr>
          <a:xfrm flipH="1" flipV="1">
            <a:off x="6487366" y="2406148"/>
            <a:ext cx="317002" cy="604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/>
          <p:cNvCxnSpPr/>
          <p:nvPr/>
        </p:nvCxnSpPr>
        <p:spPr>
          <a:xfrm flipH="1">
            <a:off x="6966608" y="2385425"/>
            <a:ext cx="317121" cy="624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/>
          <p:cNvCxnSpPr/>
          <p:nvPr/>
        </p:nvCxnSpPr>
        <p:spPr>
          <a:xfrm flipH="1" flipV="1">
            <a:off x="5342311" y="2406148"/>
            <a:ext cx="1349976" cy="895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2" name="Oval 381"/>
          <p:cNvSpPr/>
          <p:nvPr/>
        </p:nvSpPr>
        <p:spPr>
          <a:xfrm>
            <a:off x="8153693" y="5130807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383" name="Oval 382"/>
          <p:cNvSpPr/>
          <p:nvPr/>
        </p:nvSpPr>
        <p:spPr>
          <a:xfrm>
            <a:off x="5235377" y="5130807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cxnSp>
        <p:nvCxnSpPr>
          <p:cNvPr id="384" name="Straight Arrow Connector 383"/>
          <p:cNvCxnSpPr>
            <a:stCxn id="383" idx="6"/>
            <a:endCxn id="386" idx="2"/>
          </p:cNvCxnSpPr>
          <p:nvPr/>
        </p:nvCxnSpPr>
        <p:spPr>
          <a:xfrm>
            <a:off x="5626674" y="5338465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5" name="TextBox 384"/>
          <p:cNvSpPr txBox="1"/>
          <p:nvPr/>
        </p:nvSpPr>
        <p:spPr>
          <a:xfrm>
            <a:off x="5769387" y="447169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4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386" name="Oval 385"/>
          <p:cNvSpPr/>
          <p:nvPr/>
        </p:nvSpPr>
        <p:spPr>
          <a:xfrm>
            <a:off x="6208149" y="5130807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87" name="Oval 386"/>
          <p:cNvSpPr/>
          <p:nvPr/>
        </p:nvSpPr>
        <p:spPr>
          <a:xfrm>
            <a:off x="7180921" y="5130807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388" name="Straight Arrow Connector 387"/>
          <p:cNvCxnSpPr>
            <a:stCxn id="386" idx="6"/>
            <a:endCxn id="387" idx="2"/>
          </p:cNvCxnSpPr>
          <p:nvPr/>
        </p:nvCxnSpPr>
        <p:spPr>
          <a:xfrm>
            <a:off x="6599446" y="5338465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9" name="Straight Arrow Connector 388"/>
          <p:cNvCxnSpPr>
            <a:stCxn id="387" idx="6"/>
            <a:endCxn id="382" idx="2"/>
          </p:cNvCxnSpPr>
          <p:nvPr/>
        </p:nvCxnSpPr>
        <p:spPr>
          <a:xfrm>
            <a:off x="7572218" y="5338465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0" name="Oval 389"/>
          <p:cNvSpPr/>
          <p:nvPr/>
        </p:nvSpPr>
        <p:spPr>
          <a:xfrm>
            <a:off x="6694534" y="4140694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91" name="Oval 390"/>
          <p:cNvSpPr/>
          <p:nvPr/>
        </p:nvSpPr>
        <p:spPr>
          <a:xfrm>
            <a:off x="6694534" y="6149761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392" name="Straight Arrow Connector 391"/>
          <p:cNvCxnSpPr>
            <a:stCxn id="383" idx="7"/>
            <a:endCxn id="390" idx="2"/>
          </p:cNvCxnSpPr>
          <p:nvPr/>
        </p:nvCxnSpPr>
        <p:spPr>
          <a:xfrm flipV="1">
            <a:off x="5569370" y="4348352"/>
            <a:ext cx="1125164" cy="8432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3" name="Straight Arrow Connector 392"/>
          <p:cNvCxnSpPr>
            <a:stCxn id="390" idx="5"/>
            <a:endCxn id="387" idx="1"/>
          </p:cNvCxnSpPr>
          <p:nvPr/>
        </p:nvCxnSpPr>
        <p:spPr>
          <a:xfrm>
            <a:off x="7028527" y="4495188"/>
            <a:ext cx="209698" cy="696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4" name="Straight Arrow Connector 393"/>
          <p:cNvCxnSpPr>
            <a:stCxn id="390" idx="6"/>
            <a:endCxn id="382" idx="1"/>
          </p:cNvCxnSpPr>
          <p:nvPr/>
        </p:nvCxnSpPr>
        <p:spPr>
          <a:xfrm>
            <a:off x="7085831" y="4348352"/>
            <a:ext cx="1125166" cy="843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5" name="Straight Arrow Connector 394"/>
          <p:cNvCxnSpPr>
            <a:stCxn id="386" idx="0"/>
            <a:endCxn id="390" idx="3"/>
          </p:cNvCxnSpPr>
          <p:nvPr/>
        </p:nvCxnSpPr>
        <p:spPr>
          <a:xfrm flipV="1">
            <a:off x="6403798" y="4495188"/>
            <a:ext cx="348040" cy="635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6" name="Straight Arrow Connector 395"/>
          <p:cNvCxnSpPr>
            <a:stCxn id="383" idx="4"/>
            <a:endCxn id="391" idx="2"/>
          </p:cNvCxnSpPr>
          <p:nvPr/>
        </p:nvCxnSpPr>
        <p:spPr>
          <a:xfrm>
            <a:off x="5431026" y="5546123"/>
            <a:ext cx="1263508" cy="8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7" name="Straight Arrow Connector 396"/>
          <p:cNvCxnSpPr>
            <a:stCxn id="391" idx="6"/>
            <a:endCxn id="382" idx="4"/>
          </p:cNvCxnSpPr>
          <p:nvPr/>
        </p:nvCxnSpPr>
        <p:spPr>
          <a:xfrm flipV="1">
            <a:off x="7085831" y="5546123"/>
            <a:ext cx="1263511" cy="8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8" name="Straight Arrow Connector 397"/>
          <p:cNvCxnSpPr>
            <a:stCxn id="386" idx="4"/>
            <a:endCxn id="391" idx="1"/>
          </p:cNvCxnSpPr>
          <p:nvPr/>
        </p:nvCxnSpPr>
        <p:spPr>
          <a:xfrm>
            <a:off x="6403798" y="5546123"/>
            <a:ext cx="348040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9" name="Straight Arrow Connector 398"/>
          <p:cNvCxnSpPr>
            <a:stCxn id="391" idx="7"/>
            <a:endCxn id="387" idx="4"/>
          </p:cNvCxnSpPr>
          <p:nvPr/>
        </p:nvCxnSpPr>
        <p:spPr>
          <a:xfrm flipV="1">
            <a:off x="7028527" y="5546123"/>
            <a:ext cx="348043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0" name="TextBox 399"/>
          <p:cNvSpPr txBox="1"/>
          <p:nvPr/>
        </p:nvSpPr>
        <p:spPr>
          <a:xfrm>
            <a:off x="5746204" y="5035731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?</a:t>
            </a:r>
            <a:endParaRPr lang="en-US" sz="1600" dirty="0"/>
          </a:p>
        </p:txBody>
      </p:sp>
      <p:sp>
        <p:nvSpPr>
          <p:cNvPr id="401" name="TextBox 400"/>
          <p:cNvSpPr txBox="1"/>
          <p:nvPr/>
        </p:nvSpPr>
        <p:spPr>
          <a:xfrm>
            <a:off x="5598336" y="5884677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?</a:t>
            </a:r>
            <a:endParaRPr lang="en-US" sz="1600" dirty="0"/>
          </a:p>
        </p:txBody>
      </p:sp>
      <p:sp>
        <p:nvSpPr>
          <p:cNvPr id="402" name="TextBox 401"/>
          <p:cNvSpPr txBox="1"/>
          <p:nvPr/>
        </p:nvSpPr>
        <p:spPr>
          <a:xfrm>
            <a:off x="7585307" y="4456064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?</a:t>
            </a:r>
            <a:endParaRPr lang="en-US" sz="1600" dirty="0"/>
          </a:p>
        </p:txBody>
      </p:sp>
      <p:sp>
        <p:nvSpPr>
          <p:cNvPr id="403" name="TextBox 402"/>
          <p:cNvSpPr txBox="1"/>
          <p:nvPr/>
        </p:nvSpPr>
        <p:spPr>
          <a:xfrm>
            <a:off x="6766575" y="4657249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?</a:t>
            </a:r>
            <a:endParaRPr lang="en-US" sz="1600" dirty="0"/>
          </a:p>
        </p:txBody>
      </p:sp>
      <p:sp>
        <p:nvSpPr>
          <p:cNvPr id="404" name="TextBox 403"/>
          <p:cNvSpPr txBox="1"/>
          <p:nvPr/>
        </p:nvSpPr>
        <p:spPr>
          <a:xfrm>
            <a:off x="6130080" y="46575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05" name="TextBox 404"/>
          <p:cNvSpPr txBox="1"/>
          <p:nvPr/>
        </p:nvSpPr>
        <p:spPr>
          <a:xfrm>
            <a:off x="6594268" y="5035262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?</a:t>
            </a:r>
            <a:endParaRPr lang="en-US" sz="1600" dirty="0"/>
          </a:p>
        </p:txBody>
      </p:sp>
      <p:sp>
        <p:nvSpPr>
          <p:cNvPr id="406" name="TextBox 405"/>
          <p:cNvSpPr txBox="1"/>
          <p:nvPr/>
        </p:nvSpPr>
        <p:spPr>
          <a:xfrm>
            <a:off x="7615180" y="5029781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?</a:t>
            </a:r>
            <a:endParaRPr lang="en-US" sz="1600" dirty="0"/>
          </a:p>
        </p:txBody>
      </p:sp>
      <p:sp>
        <p:nvSpPr>
          <p:cNvPr id="407" name="TextBox 406"/>
          <p:cNvSpPr txBox="1"/>
          <p:nvPr/>
        </p:nvSpPr>
        <p:spPr>
          <a:xfrm>
            <a:off x="6116015" y="5647391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?</a:t>
            </a:r>
            <a:endParaRPr lang="en-US" sz="1600" dirty="0"/>
          </a:p>
        </p:txBody>
      </p:sp>
      <p:sp>
        <p:nvSpPr>
          <p:cNvPr id="408" name="TextBox 407"/>
          <p:cNvSpPr txBox="1"/>
          <p:nvPr/>
        </p:nvSpPr>
        <p:spPr>
          <a:xfrm>
            <a:off x="6813757" y="5629670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?</a:t>
            </a:r>
            <a:endParaRPr lang="en-US" sz="1600" dirty="0"/>
          </a:p>
        </p:txBody>
      </p:sp>
      <p:sp>
        <p:nvSpPr>
          <p:cNvPr id="409" name="TextBox 408"/>
          <p:cNvSpPr txBox="1"/>
          <p:nvPr/>
        </p:nvSpPr>
        <p:spPr>
          <a:xfrm>
            <a:off x="7771529" y="5825133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?</a:t>
            </a:r>
            <a:endParaRPr lang="en-US" sz="1600" dirty="0"/>
          </a:p>
        </p:txBody>
      </p:sp>
      <p:cxnSp>
        <p:nvCxnSpPr>
          <p:cNvPr id="410" name="Straight Arrow Connector 409"/>
          <p:cNvCxnSpPr>
            <a:stCxn id="390" idx="1"/>
            <a:endCxn id="383" idx="0"/>
          </p:cNvCxnSpPr>
          <p:nvPr/>
        </p:nvCxnSpPr>
        <p:spPr>
          <a:xfrm flipH="1">
            <a:off x="5431026" y="4201516"/>
            <a:ext cx="1320812" cy="92929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/>
          <p:cNvCxnSpPr>
            <a:stCxn id="390" idx="4"/>
            <a:endCxn id="386" idx="7"/>
          </p:cNvCxnSpPr>
          <p:nvPr/>
        </p:nvCxnSpPr>
        <p:spPr>
          <a:xfrm flipH="1">
            <a:off x="6542142" y="4556010"/>
            <a:ext cx="348041" cy="635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Arrow Connector 411"/>
          <p:cNvCxnSpPr/>
          <p:nvPr/>
        </p:nvCxnSpPr>
        <p:spPr>
          <a:xfrm flipH="1" flipV="1">
            <a:off x="7080653" y="4475755"/>
            <a:ext cx="203076" cy="632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/>
          <p:cNvCxnSpPr>
            <a:stCxn id="382" idx="0"/>
            <a:endCxn id="390" idx="7"/>
          </p:cNvCxnSpPr>
          <p:nvPr/>
        </p:nvCxnSpPr>
        <p:spPr>
          <a:xfrm flipH="1" flipV="1">
            <a:off x="7028527" y="4201516"/>
            <a:ext cx="1320815" cy="929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/>
          <p:cNvCxnSpPr/>
          <p:nvPr/>
        </p:nvCxnSpPr>
        <p:spPr>
          <a:xfrm flipH="1">
            <a:off x="7615180" y="5394573"/>
            <a:ext cx="542855" cy="4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/>
          <p:cNvCxnSpPr>
            <a:endCxn id="391" idx="5"/>
          </p:cNvCxnSpPr>
          <p:nvPr/>
        </p:nvCxnSpPr>
        <p:spPr>
          <a:xfrm flipH="1">
            <a:off x="7028527" y="5525038"/>
            <a:ext cx="1427748" cy="979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Arrow Connector 415"/>
          <p:cNvCxnSpPr/>
          <p:nvPr/>
        </p:nvCxnSpPr>
        <p:spPr>
          <a:xfrm flipH="1" flipV="1">
            <a:off x="6487367" y="5573798"/>
            <a:ext cx="317001" cy="575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Arrow Connector 416"/>
          <p:cNvCxnSpPr/>
          <p:nvPr/>
        </p:nvCxnSpPr>
        <p:spPr>
          <a:xfrm flipH="1">
            <a:off x="6966608" y="5524931"/>
            <a:ext cx="317121" cy="624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/>
          <p:cNvCxnSpPr/>
          <p:nvPr/>
        </p:nvCxnSpPr>
        <p:spPr>
          <a:xfrm flipH="1" flipV="1">
            <a:off x="5342311" y="5545654"/>
            <a:ext cx="1349976" cy="895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6" name="Oval 455"/>
          <p:cNvSpPr/>
          <p:nvPr/>
        </p:nvSpPr>
        <p:spPr>
          <a:xfrm>
            <a:off x="3155768" y="5074935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457" name="Oval 456"/>
          <p:cNvSpPr/>
          <p:nvPr/>
        </p:nvSpPr>
        <p:spPr>
          <a:xfrm>
            <a:off x="237452" y="5074935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cxnSp>
        <p:nvCxnSpPr>
          <p:cNvPr id="458" name="Straight Arrow Connector 457"/>
          <p:cNvCxnSpPr>
            <a:stCxn id="457" idx="6"/>
            <a:endCxn id="460" idx="2"/>
          </p:cNvCxnSpPr>
          <p:nvPr/>
        </p:nvCxnSpPr>
        <p:spPr>
          <a:xfrm>
            <a:off x="628749" y="5282593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9" name="TextBox 458"/>
          <p:cNvSpPr txBox="1"/>
          <p:nvPr/>
        </p:nvSpPr>
        <p:spPr>
          <a:xfrm>
            <a:off x="723837" y="4368199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4|4</a:t>
            </a:r>
            <a:endParaRPr lang="en-US" sz="1600" dirty="0"/>
          </a:p>
        </p:txBody>
      </p:sp>
      <p:sp>
        <p:nvSpPr>
          <p:cNvPr id="460" name="Oval 459"/>
          <p:cNvSpPr/>
          <p:nvPr/>
        </p:nvSpPr>
        <p:spPr>
          <a:xfrm>
            <a:off x="1210224" y="5074935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461" name="Oval 460"/>
          <p:cNvSpPr/>
          <p:nvPr/>
        </p:nvSpPr>
        <p:spPr>
          <a:xfrm>
            <a:off x="2182996" y="5074935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462" name="Straight Arrow Connector 461"/>
          <p:cNvCxnSpPr>
            <a:stCxn id="460" idx="6"/>
            <a:endCxn id="461" idx="2"/>
          </p:cNvCxnSpPr>
          <p:nvPr/>
        </p:nvCxnSpPr>
        <p:spPr>
          <a:xfrm>
            <a:off x="1601521" y="5282593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3" name="Straight Arrow Connector 462"/>
          <p:cNvCxnSpPr>
            <a:stCxn id="461" idx="6"/>
            <a:endCxn id="456" idx="2"/>
          </p:cNvCxnSpPr>
          <p:nvPr/>
        </p:nvCxnSpPr>
        <p:spPr>
          <a:xfrm>
            <a:off x="2574293" y="5282593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4" name="Oval 463"/>
          <p:cNvSpPr/>
          <p:nvPr/>
        </p:nvSpPr>
        <p:spPr>
          <a:xfrm>
            <a:off x="1696609" y="4084822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465" name="Oval 464"/>
          <p:cNvSpPr/>
          <p:nvPr/>
        </p:nvSpPr>
        <p:spPr>
          <a:xfrm>
            <a:off x="1696609" y="6093889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466" name="Straight Arrow Connector 465"/>
          <p:cNvCxnSpPr>
            <a:stCxn id="457" idx="0"/>
            <a:endCxn id="464" idx="2"/>
          </p:cNvCxnSpPr>
          <p:nvPr/>
        </p:nvCxnSpPr>
        <p:spPr>
          <a:xfrm flipV="1">
            <a:off x="433101" y="4292480"/>
            <a:ext cx="1263508" cy="7824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7" name="Straight Arrow Connector 466"/>
          <p:cNvCxnSpPr>
            <a:stCxn id="464" idx="5"/>
            <a:endCxn id="461" idx="0"/>
          </p:cNvCxnSpPr>
          <p:nvPr/>
        </p:nvCxnSpPr>
        <p:spPr>
          <a:xfrm>
            <a:off x="2030602" y="4439316"/>
            <a:ext cx="348043" cy="635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>
            <a:stCxn id="464" idx="6"/>
            <a:endCxn id="456" idx="0"/>
          </p:cNvCxnSpPr>
          <p:nvPr/>
        </p:nvCxnSpPr>
        <p:spPr>
          <a:xfrm>
            <a:off x="2087906" y="4292480"/>
            <a:ext cx="1263511" cy="78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9" name="Straight Arrow Connector 468"/>
          <p:cNvCxnSpPr>
            <a:stCxn id="460" idx="0"/>
            <a:endCxn id="464" idx="3"/>
          </p:cNvCxnSpPr>
          <p:nvPr/>
        </p:nvCxnSpPr>
        <p:spPr>
          <a:xfrm flipV="1">
            <a:off x="1405873" y="4439316"/>
            <a:ext cx="348040" cy="635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0" name="Straight Arrow Connector 469"/>
          <p:cNvCxnSpPr>
            <a:stCxn id="457" idx="4"/>
            <a:endCxn id="465" idx="2"/>
          </p:cNvCxnSpPr>
          <p:nvPr/>
        </p:nvCxnSpPr>
        <p:spPr>
          <a:xfrm>
            <a:off x="433101" y="5490251"/>
            <a:ext cx="1263508" cy="8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1" name="Straight Arrow Connector 470"/>
          <p:cNvCxnSpPr>
            <a:stCxn id="465" idx="6"/>
            <a:endCxn id="456" idx="4"/>
          </p:cNvCxnSpPr>
          <p:nvPr/>
        </p:nvCxnSpPr>
        <p:spPr>
          <a:xfrm flipV="1">
            <a:off x="2087906" y="5490251"/>
            <a:ext cx="1263511" cy="8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2" name="Straight Arrow Connector 471"/>
          <p:cNvCxnSpPr>
            <a:stCxn id="460" idx="4"/>
            <a:endCxn id="465" idx="1"/>
          </p:cNvCxnSpPr>
          <p:nvPr/>
        </p:nvCxnSpPr>
        <p:spPr>
          <a:xfrm>
            <a:off x="1405873" y="5490251"/>
            <a:ext cx="348040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3" name="Straight Arrow Connector 472"/>
          <p:cNvCxnSpPr>
            <a:stCxn id="465" idx="7"/>
            <a:endCxn id="461" idx="4"/>
          </p:cNvCxnSpPr>
          <p:nvPr/>
        </p:nvCxnSpPr>
        <p:spPr>
          <a:xfrm flipV="1">
            <a:off x="2030602" y="5490251"/>
            <a:ext cx="348043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4" name="TextBox 473"/>
          <p:cNvSpPr txBox="1"/>
          <p:nvPr/>
        </p:nvSpPr>
        <p:spPr>
          <a:xfrm>
            <a:off x="748279" y="4979859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7|7</a:t>
            </a:r>
            <a:endParaRPr lang="en-US" sz="1600" dirty="0"/>
          </a:p>
        </p:txBody>
      </p:sp>
      <p:sp>
        <p:nvSpPr>
          <p:cNvPr id="475" name="TextBox 474"/>
          <p:cNvSpPr txBox="1"/>
          <p:nvPr/>
        </p:nvSpPr>
        <p:spPr>
          <a:xfrm>
            <a:off x="600411" y="5828805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6|10</a:t>
            </a:r>
            <a:endParaRPr lang="en-US" sz="1600" dirty="0"/>
          </a:p>
        </p:txBody>
      </p:sp>
      <p:sp>
        <p:nvSpPr>
          <p:cNvPr id="476" name="TextBox 475"/>
          <p:cNvSpPr txBox="1"/>
          <p:nvPr/>
        </p:nvSpPr>
        <p:spPr>
          <a:xfrm>
            <a:off x="2587382" y="4400192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4|10</a:t>
            </a:r>
            <a:endParaRPr lang="en-US" sz="1600" dirty="0"/>
          </a:p>
        </p:txBody>
      </p:sp>
      <p:sp>
        <p:nvSpPr>
          <p:cNvPr id="477" name="TextBox 476"/>
          <p:cNvSpPr txBox="1"/>
          <p:nvPr/>
        </p:nvSpPr>
        <p:spPr>
          <a:xfrm>
            <a:off x="1768650" y="4601377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478" name="TextBox 477"/>
          <p:cNvSpPr txBox="1"/>
          <p:nvPr/>
        </p:nvSpPr>
        <p:spPr>
          <a:xfrm>
            <a:off x="1132155" y="460163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479" name="TextBox 478"/>
          <p:cNvSpPr txBox="1"/>
          <p:nvPr/>
        </p:nvSpPr>
        <p:spPr>
          <a:xfrm>
            <a:off x="1596343" y="4979390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7|10</a:t>
            </a:r>
            <a:endParaRPr lang="en-US" sz="1600" dirty="0"/>
          </a:p>
        </p:txBody>
      </p:sp>
      <p:sp>
        <p:nvSpPr>
          <p:cNvPr id="480" name="TextBox 479"/>
          <p:cNvSpPr txBox="1"/>
          <p:nvPr/>
        </p:nvSpPr>
        <p:spPr>
          <a:xfrm>
            <a:off x="2617255" y="4973909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7|7</a:t>
            </a:r>
            <a:endParaRPr lang="en-US" sz="1600" dirty="0"/>
          </a:p>
        </p:txBody>
      </p:sp>
      <p:sp>
        <p:nvSpPr>
          <p:cNvPr id="481" name="TextBox 480"/>
          <p:cNvSpPr txBox="1"/>
          <p:nvPr/>
        </p:nvSpPr>
        <p:spPr>
          <a:xfrm>
            <a:off x="1118090" y="5591519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482" name="TextBox 481"/>
          <p:cNvSpPr txBox="1"/>
          <p:nvPr/>
        </p:nvSpPr>
        <p:spPr>
          <a:xfrm>
            <a:off x="1815832" y="5573798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483" name="TextBox 482"/>
          <p:cNvSpPr txBox="1"/>
          <p:nvPr/>
        </p:nvSpPr>
        <p:spPr>
          <a:xfrm>
            <a:off x="2773604" y="5769261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6|6</a:t>
            </a:r>
            <a:endParaRPr lang="en-US" sz="1600" dirty="0"/>
          </a:p>
        </p:txBody>
      </p:sp>
      <p:cxnSp>
        <p:nvCxnSpPr>
          <p:cNvPr id="98" name="Straight Connector 97"/>
          <p:cNvCxnSpPr/>
          <p:nvPr/>
        </p:nvCxnSpPr>
        <p:spPr>
          <a:xfrm flipH="1">
            <a:off x="4391025" y="1001188"/>
            <a:ext cx="9525" cy="5439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Arrow Connector 483"/>
          <p:cNvCxnSpPr/>
          <p:nvPr/>
        </p:nvCxnSpPr>
        <p:spPr>
          <a:xfrm flipH="1">
            <a:off x="6602084" y="2274527"/>
            <a:ext cx="542855" cy="4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Arrow Connector 484"/>
          <p:cNvCxnSpPr/>
          <p:nvPr/>
        </p:nvCxnSpPr>
        <p:spPr>
          <a:xfrm flipH="1">
            <a:off x="5643530" y="2263697"/>
            <a:ext cx="542855" cy="4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Arrow Connector 485"/>
          <p:cNvCxnSpPr/>
          <p:nvPr/>
        </p:nvCxnSpPr>
        <p:spPr>
          <a:xfrm flipH="1">
            <a:off x="6587287" y="5404013"/>
            <a:ext cx="542855" cy="4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Arrow Connector 486"/>
          <p:cNvCxnSpPr/>
          <p:nvPr/>
        </p:nvCxnSpPr>
        <p:spPr>
          <a:xfrm flipH="1">
            <a:off x="5639904" y="5388191"/>
            <a:ext cx="542855" cy="4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9" name="TextBox 498"/>
          <p:cNvSpPr txBox="1"/>
          <p:nvPr/>
        </p:nvSpPr>
        <p:spPr>
          <a:xfrm>
            <a:off x="1672969" y="3379955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</a:t>
            </a:r>
            <a:endParaRPr lang="en-US" sz="2000" b="1" dirty="0"/>
          </a:p>
        </p:txBody>
      </p:sp>
      <p:sp>
        <p:nvSpPr>
          <p:cNvPr id="500" name="TextBox 499"/>
          <p:cNvSpPr txBox="1"/>
          <p:nvPr/>
        </p:nvSpPr>
        <p:spPr>
          <a:xfrm>
            <a:off x="6725115" y="3401982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G’</a:t>
            </a:r>
            <a:endParaRPr lang="en-US" sz="2000" b="1" dirty="0"/>
          </a:p>
        </p:txBody>
      </p:sp>
      <p:sp>
        <p:nvSpPr>
          <p:cNvPr id="501" name="TextBox 500"/>
          <p:cNvSpPr txBox="1"/>
          <p:nvPr/>
        </p:nvSpPr>
        <p:spPr>
          <a:xfrm>
            <a:off x="1350039" y="3902272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</a:t>
            </a:r>
            <a:endParaRPr lang="en-US" sz="2000" b="1" dirty="0"/>
          </a:p>
        </p:txBody>
      </p:sp>
      <p:sp>
        <p:nvSpPr>
          <p:cNvPr id="502" name="TextBox 501"/>
          <p:cNvSpPr txBox="1"/>
          <p:nvPr/>
        </p:nvSpPr>
        <p:spPr>
          <a:xfrm>
            <a:off x="6402185" y="3924299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G’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0184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" grpId="0" animBg="1"/>
      <p:bldP spid="347" grpId="0" animBg="1"/>
      <p:bldP spid="349" grpId="0"/>
      <p:bldP spid="350" grpId="0" animBg="1"/>
      <p:bldP spid="351" grpId="0" animBg="1"/>
      <p:bldP spid="354" grpId="0" animBg="1"/>
      <p:bldP spid="355" grpId="0" animBg="1"/>
      <p:bldP spid="364" grpId="0"/>
      <p:bldP spid="365" grpId="0"/>
      <p:bldP spid="366" grpId="0"/>
      <p:bldP spid="367" grpId="0"/>
      <p:bldP spid="368" grpId="0"/>
      <p:bldP spid="369" grpId="0"/>
      <p:bldP spid="370" grpId="0"/>
      <p:bldP spid="371" grpId="0"/>
      <p:bldP spid="372" grpId="0"/>
      <p:bldP spid="373" grpId="0"/>
      <p:bldP spid="382" grpId="0" animBg="1"/>
      <p:bldP spid="383" grpId="0" animBg="1"/>
      <p:bldP spid="385" grpId="0"/>
      <p:bldP spid="386" grpId="0" animBg="1"/>
      <p:bldP spid="387" grpId="0" animBg="1"/>
      <p:bldP spid="390" grpId="0" animBg="1"/>
      <p:bldP spid="391" grpId="0" animBg="1"/>
      <p:bldP spid="400" grpId="0"/>
      <p:bldP spid="401" grpId="0"/>
      <p:bldP spid="402" grpId="0"/>
      <p:bldP spid="403" grpId="0"/>
      <p:bldP spid="404" grpId="0"/>
      <p:bldP spid="405" grpId="0"/>
      <p:bldP spid="406" grpId="0"/>
      <p:bldP spid="407" grpId="0"/>
      <p:bldP spid="408" grpId="0"/>
      <p:bldP spid="409" grpId="0"/>
      <p:bldP spid="456" grpId="0" animBg="1"/>
      <p:bldP spid="457" grpId="0" animBg="1"/>
      <p:bldP spid="459" grpId="0"/>
      <p:bldP spid="460" grpId="0" animBg="1"/>
      <p:bldP spid="461" grpId="0" animBg="1"/>
      <p:bldP spid="464" grpId="0" animBg="1"/>
      <p:bldP spid="465" grpId="0" animBg="1"/>
      <p:bldP spid="474" grpId="0"/>
      <p:bldP spid="475" grpId="0"/>
      <p:bldP spid="476" grpId="0"/>
      <p:bldP spid="477" grpId="0"/>
      <p:bldP spid="478" grpId="0"/>
      <p:bldP spid="479" grpId="0"/>
      <p:bldP spid="480" grpId="0"/>
      <p:bldP spid="481" grpId="0"/>
      <p:bldP spid="482" grpId="0"/>
      <p:bldP spid="483" grpId="0"/>
      <p:bldP spid="500" grpId="0"/>
      <p:bldP spid="501" grpId="0"/>
      <p:bldP spid="50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55005"/>
            <a:ext cx="7886700" cy="1325563"/>
          </a:xfrm>
        </p:spPr>
        <p:txBody>
          <a:bodyPr/>
          <a:lstStyle/>
          <a:p>
            <a:r>
              <a:rPr lang="en-US" dirty="0" smtClean="0"/>
              <a:t>Ford-Fulkerson: Residual graph</a:t>
            </a:r>
            <a:endParaRPr lang="en-US" dirty="0"/>
          </a:p>
        </p:txBody>
      </p:sp>
      <p:cxnSp>
        <p:nvCxnSpPr>
          <p:cNvPr id="145" name="Straight Connector 144"/>
          <p:cNvCxnSpPr/>
          <p:nvPr/>
        </p:nvCxnSpPr>
        <p:spPr>
          <a:xfrm flipH="1">
            <a:off x="4391025" y="1001188"/>
            <a:ext cx="9525" cy="5439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8064978" y="209214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147" name="Oval 146"/>
          <p:cNvSpPr/>
          <p:nvPr/>
        </p:nvSpPr>
        <p:spPr>
          <a:xfrm>
            <a:off x="5146662" y="209214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cxnSp>
        <p:nvCxnSpPr>
          <p:cNvPr id="148" name="Straight Arrow Connector 147"/>
          <p:cNvCxnSpPr>
            <a:stCxn id="147" idx="6"/>
            <a:endCxn id="150" idx="2"/>
          </p:cNvCxnSpPr>
          <p:nvPr/>
        </p:nvCxnSpPr>
        <p:spPr>
          <a:xfrm>
            <a:off x="5537959" y="2299804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5680672" y="143303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150" name="Oval 149"/>
          <p:cNvSpPr/>
          <p:nvPr/>
        </p:nvSpPr>
        <p:spPr>
          <a:xfrm>
            <a:off x="6119434" y="209214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51" name="Oval 150"/>
          <p:cNvSpPr/>
          <p:nvPr/>
        </p:nvSpPr>
        <p:spPr>
          <a:xfrm>
            <a:off x="7092206" y="209214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152" name="Straight Arrow Connector 151"/>
          <p:cNvCxnSpPr>
            <a:stCxn id="150" idx="6"/>
            <a:endCxn id="151" idx="2"/>
          </p:cNvCxnSpPr>
          <p:nvPr/>
        </p:nvCxnSpPr>
        <p:spPr>
          <a:xfrm>
            <a:off x="6510731" y="2299804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51" idx="6"/>
            <a:endCxn id="146" idx="2"/>
          </p:cNvCxnSpPr>
          <p:nvPr/>
        </p:nvCxnSpPr>
        <p:spPr>
          <a:xfrm>
            <a:off x="7483503" y="2299804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4" name="Oval 153"/>
          <p:cNvSpPr/>
          <p:nvPr/>
        </p:nvSpPr>
        <p:spPr>
          <a:xfrm>
            <a:off x="6605819" y="1102033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55" name="Oval 154"/>
          <p:cNvSpPr/>
          <p:nvPr/>
        </p:nvSpPr>
        <p:spPr>
          <a:xfrm>
            <a:off x="6605819" y="311110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156" name="Straight Arrow Connector 155"/>
          <p:cNvCxnSpPr>
            <a:stCxn id="147" idx="7"/>
            <a:endCxn id="154" idx="2"/>
          </p:cNvCxnSpPr>
          <p:nvPr/>
        </p:nvCxnSpPr>
        <p:spPr>
          <a:xfrm flipV="1">
            <a:off x="5480655" y="1309691"/>
            <a:ext cx="1125164" cy="843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54" idx="5"/>
            <a:endCxn id="151" idx="1"/>
          </p:cNvCxnSpPr>
          <p:nvPr/>
        </p:nvCxnSpPr>
        <p:spPr>
          <a:xfrm>
            <a:off x="6939812" y="1456527"/>
            <a:ext cx="209698" cy="696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54" idx="6"/>
            <a:endCxn id="146" idx="1"/>
          </p:cNvCxnSpPr>
          <p:nvPr/>
        </p:nvCxnSpPr>
        <p:spPr>
          <a:xfrm>
            <a:off x="6997116" y="1309691"/>
            <a:ext cx="1125166" cy="8432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0" idx="0"/>
            <a:endCxn id="154" idx="3"/>
          </p:cNvCxnSpPr>
          <p:nvPr/>
        </p:nvCxnSpPr>
        <p:spPr>
          <a:xfrm flipV="1">
            <a:off x="6315083" y="1456527"/>
            <a:ext cx="348040" cy="635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47" idx="4"/>
            <a:endCxn id="155" idx="2"/>
          </p:cNvCxnSpPr>
          <p:nvPr/>
        </p:nvCxnSpPr>
        <p:spPr>
          <a:xfrm>
            <a:off x="5342311" y="2507462"/>
            <a:ext cx="1263508" cy="8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55" idx="6"/>
            <a:endCxn id="146" idx="4"/>
          </p:cNvCxnSpPr>
          <p:nvPr/>
        </p:nvCxnSpPr>
        <p:spPr>
          <a:xfrm flipV="1">
            <a:off x="6997116" y="2507462"/>
            <a:ext cx="1263511" cy="8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0" idx="4"/>
            <a:endCxn id="155" idx="1"/>
          </p:cNvCxnSpPr>
          <p:nvPr/>
        </p:nvCxnSpPr>
        <p:spPr>
          <a:xfrm>
            <a:off x="6315083" y="2507462"/>
            <a:ext cx="348040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55" idx="7"/>
            <a:endCxn id="151" idx="4"/>
          </p:cNvCxnSpPr>
          <p:nvPr/>
        </p:nvCxnSpPr>
        <p:spPr>
          <a:xfrm flipV="1">
            <a:off x="6939812" y="2507462"/>
            <a:ext cx="348043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657489" y="1997070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?</a:t>
            </a:r>
            <a:endParaRPr lang="en-US" sz="1600" dirty="0"/>
          </a:p>
        </p:txBody>
      </p:sp>
      <p:sp>
        <p:nvSpPr>
          <p:cNvPr id="165" name="TextBox 164"/>
          <p:cNvSpPr txBox="1"/>
          <p:nvPr/>
        </p:nvSpPr>
        <p:spPr>
          <a:xfrm>
            <a:off x="5509621" y="2846016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?</a:t>
            </a:r>
            <a:endParaRPr lang="en-US" sz="1600" dirty="0"/>
          </a:p>
        </p:txBody>
      </p:sp>
      <p:sp>
        <p:nvSpPr>
          <p:cNvPr id="166" name="TextBox 165"/>
          <p:cNvSpPr txBox="1"/>
          <p:nvPr/>
        </p:nvSpPr>
        <p:spPr>
          <a:xfrm>
            <a:off x="7586833" y="139000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4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6677860" y="1618588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?</a:t>
            </a:r>
            <a:endParaRPr lang="en-US" sz="1600" dirty="0"/>
          </a:p>
        </p:txBody>
      </p:sp>
      <p:sp>
        <p:nvSpPr>
          <p:cNvPr id="168" name="TextBox 167"/>
          <p:cNvSpPr txBox="1"/>
          <p:nvPr/>
        </p:nvSpPr>
        <p:spPr>
          <a:xfrm>
            <a:off x="6041365" y="161884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6505553" y="1996601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?</a:t>
            </a:r>
            <a:endParaRPr lang="en-US" sz="1600" dirty="0"/>
          </a:p>
        </p:txBody>
      </p:sp>
      <p:sp>
        <p:nvSpPr>
          <p:cNvPr id="170" name="TextBox 169"/>
          <p:cNvSpPr txBox="1"/>
          <p:nvPr/>
        </p:nvSpPr>
        <p:spPr>
          <a:xfrm>
            <a:off x="7526465" y="1991120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?</a:t>
            </a:r>
            <a:endParaRPr lang="en-US" sz="1600" dirty="0"/>
          </a:p>
        </p:txBody>
      </p:sp>
      <p:sp>
        <p:nvSpPr>
          <p:cNvPr id="171" name="TextBox 170"/>
          <p:cNvSpPr txBox="1"/>
          <p:nvPr/>
        </p:nvSpPr>
        <p:spPr>
          <a:xfrm>
            <a:off x="6027300" y="2608730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?</a:t>
            </a:r>
            <a:endParaRPr lang="en-US" sz="1600" dirty="0"/>
          </a:p>
        </p:txBody>
      </p:sp>
      <p:sp>
        <p:nvSpPr>
          <p:cNvPr id="172" name="TextBox 171"/>
          <p:cNvSpPr txBox="1"/>
          <p:nvPr/>
        </p:nvSpPr>
        <p:spPr>
          <a:xfrm>
            <a:off x="6725042" y="2591009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?</a:t>
            </a:r>
            <a:endParaRPr lang="en-US" sz="1600" dirty="0"/>
          </a:p>
        </p:txBody>
      </p:sp>
      <p:sp>
        <p:nvSpPr>
          <p:cNvPr id="173" name="TextBox 172"/>
          <p:cNvSpPr txBox="1"/>
          <p:nvPr/>
        </p:nvSpPr>
        <p:spPr>
          <a:xfrm>
            <a:off x="7682814" y="2786472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?</a:t>
            </a:r>
            <a:endParaRPr lang="en-US" sz="1600" dirty="0"/>
          </a:p>
        </p:txBody>
      </p:sp>
      <p:cxnSp>
        <p:nvCxnSpPr>
          <p:cNvPr id="174" name="Straight Arrow Connector 173"/>
          <p:cNvCxnSpPr>
            <a:stCxn id="154" idx="1"/>
            <a:endCxn id="147" idx="0"/>
          </p:cNvCxnSpPr>
          <p:nvPr/>
        </p:nvCxnSpPr>
        <p:spPr>
          <a:xfrm flipH="1">
            <a:off x="5342311" y="1162855"/>
            <a:ext cx="1320812" cy="929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54" idx="4"/>
            <a:endCxn id="150" idx="7"/>
          </p:cNvCxnSpPr>
          <p:nvPr/>
        </p:nvCxnSpPr>
        <p:spPr>
          <a:xfrm flipH="1">
            <a:off x="6453427" y="1517349"/>
            <a:ext cx="348041" cy="635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 flipV="1">
            <a:off x="7004286" y="1433035"/>
            <a:ext cx="190728" cy="659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46" idx="0"/>
            <a:endCxn id="154" idx="7"/>
          </p:cNvCxnSpPr>
          <p:nvPr/>
        </p:nvCxnSpPr>
        <p:spPr>
          <a:xfrm flipH="1" flipV="1">
            <a:off x="6939812" y="1162855"/>
            <a:ext cx="1320815" cy="92929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H="1">
            <a:off x="7526465" y="2355912"/>
            <a:ext cx="542855" cy="4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endCxn id="155" idx="5"/>
          </p:cNvCxnSpPr>
          <p:nvPr/>
        </p:nvCxnSpPr>
        <p:spPr>
          <a:xfrm flipH="1">
            <a:off x="6939812" y="2486377"/>
            <a:ext cx="1427748" cy="979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 flipV="1">
            <a:off x="6398652" y="2506993"/>
            <a:ext cx="317000" cy="604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H="1">
            <a:off x="6877893" y="2486270"/>
            <a:ext cx="317121" cy="624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H="1" flipV="1">
            <a:off x="5253596" y="2506993"/>
            <a:ext cx="1349976" cy="895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3" name="Oval 182"/>
          <p:cNvSpPr/>
          <p:nvPr/>
        </p:nvSpPr>
        <p:spPr>
          <a:xfrm>
            <a:off x="3067053" y="2036274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184" name="Oval 183"/>
          <p:cNvSpPr/>
          <p:nvPr/>
        </p:nvSpPr>
        <p:spPr>
          <a:xfrm>
            <a:off x="148737" y="2036274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cxnSp>
        <p:nvCxnSpPr>
          <p:cNvPr id="185" name="Straight Arrow Connector 184"/>
          <p:cNvCxnSpPr>
            <a:stCxn id="184" idx="6"/>
            <a:endCxn id="187" idx="2"/>
          </p:cNvCxnSpPr>
          <p:nvPr/>
        </p:nvCxnSpPr>
        <p:spPr>
          <a:xfrm>
            <a:off x="540034" y="2243932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635122" y="1329538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4|4</a:t>
            </a:r>
            <a:endParaRPr lang="en-US" sz="1600" dirty="0"/>
          </a:p>
        </p:txBody>
      </p:sp>
      <p:sp>
        <p:nvSpPr>
          <p:cNvPr id="187" name="Oval 186"/>
          <p:cNvSpPr/>
          <p:nvPr/>
        </p:nvSpPr>
        <p:spPr>
          <a:xfrm>
            <a:off x="1121509" y="2036274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88" name="Oval 187"/>
          <p:cNvSpPr/>
          <p:nvPr/>
        </p:nvSpPr>
        <p:spPr>
          <a:xfrm>
            <a:off x="2094281" y="2036274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189" name="Straight Arrow Connector 188"/>
          <p:cNvCxnSpPr>
            <a:stCxn id="187" idx="6"/>
            <a:endCxn id="188" idx="2"/>
          </p:cNvCxnSpPr>
          <p:nvPr/>
        </p:nvCxnSpPr>
        <p:spPr>
          <a:xfrm>
            <a:off x="1512806" y="2243932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88" idx="6"/>
            <a:endCxn id="183" idx="2"/>
          </p:cNvCxnSpPr>
          <p:nvPr/>
        </p:nvCxnSpPr>
        <p:spPr>
          <a:xfrm>
            <a:off x="2485578" y="2243932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>
            <a:off x="1607894" y="1046161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92" name="Oval 191"/>
          <p:cNvSpPr/>
          <p:nvPr/>
        </p:nvSpPr>
        <p:spPr>
          <a:xfrm>
            <a:off x="1607894" y="3055228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193" name="Straight Arrow Connector 192"/>
          <p:cNvCxnSpPr>
            <a:stCxn id="184" idx="0"/>
            <a:endCxn id="191" idx="2"/>
          </p:cNvCxnSpPr>
          <p:nvPr/>
        </p:nvCxnSpPr>
        <p:spPr>
          <a:xfrm flipV="1">
            <a:off x="344386" y="1253819"/>
            <a:ext cx="1263508" cy="78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91" idx="5"/>
            <a:endCxn id="188" idx="0"/>
          </p:cNvCxnSpPr>
          <p:nvPr/>
        </p:nvCxnSpPr>
        <p:spPr>
          <a:xfrm>
            <a:off x="1941887" y="1400655"/>
            <a:ext cx="348043" cy="635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91" idx="6"/>
            <a:endCxn id="183" idx="0"/>
          </p:cNvCxnSpPr>
          <p:nvPr/>
        </p:nvCxnSpPr>
        <p:spPr>
          <a:xfrm>
            <a:off x="1999191" y="1253819"/>
            <a:ext cx="1263511" cy="7824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87" idx="0"/>
            <a:endCxn id="191" idx="3"/>
          </p:cNvCxnSpPr>
          <p:nvPr/>
        </p:nvCxnSpPr>
        <p:spPr>
          <a:xfrm flipV="1">
            <a:off x="1317158" y="1400655"/>
            <a:ext cx="348040" cy="635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184" idx="4"/>
            <a:endCxn id="192" idx="2"/>
          </p:cNvCxnSpPr>
          <p:nvPr/>
        </p:nvCxnSpPr>
        <p:spPr>
          <a:xfrm>
            <a:off x="344386" y="2451590"/>
            <a:ext cx="1263508" cy="8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92" idx="6"/>
            <a:endCxn id="183" idx="4"/>
          </p:cNvCxnSpPr>
          <p:nvPr/>
        </p:nvCxnSpPr>
        <p:spPr>
          <a:xfrm flipV="1">
            <a:off x="1999191" y="2451590"/>
            <a:ext cx="1263511" cy="8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87" idx="4"/>
            <a:endCxn id="192" idx="1"/>
          </p:cNvCxnSpPr>
          <p:nvPr/>
        </p:nvCxnSpPr>
        <p:spPr>
          <a:xfrm>
            <a:off x="1317158" y="2451590"/>
            <a:ext cx="348040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92" idx="7"/>
            <a:endCxn id="188" idx="4"/>
          </p:cNvCxnSpPr>
          <p:nvPr/>
        </p:nvCxnSpPr>
        <p:spPr>
          <a:xfrm flipV="1">
            <a:off x="1941887" y="2451590"/>
            <a:ext cx="348043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659564" y="1941198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7|7</a:t>
            </a:r>
            <a:endParaRPr lang="en-US" sz="1600" dirty="0"/>
          </a:p>
        </p:txBody>
      </p:sp>
      <p:sp>
        <p:nvSpPr>
          <p:cNvPr id="202" name="TextBox 201"/>
          <p:cNvSpPr txBox="1"/>
          <p:nvPr/>
        </p:nvSpPr>
        <p:spPr>
          <a:xfrm>
            <a:off x="511696" y="2790144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6|10</a:t>
            </a:r>
            <a:endParaRPr lang="en-US" sz="1600" dirty="0"/>
          </a:p>
        </p:txBody>
      </p:sp>
      <p:sp>
        <p:nvSpPr>
          <p:cNvPr id="203" name="TextBox 202"/>
          <p:cNvSpPr txBox="1"/>
          <p:nvPr/>
        </p:nvSpPr>
        <p:spPr>
          <a:xfrm>
            <a:off x="2498667" y="1361531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4|10</a:t>
            </a:r>
            <a:endParaRPr lang="en-US" sz="1600" dirty="0"/>
          </a:p>
        </p:txBody>
      </p:sp>
      <p:sp>
        <p:nvSpPr>
          <p:cNvPr id="204" name="TextBox 203"/>
          <p:cNvSpPr txBox="1"/>
          <p:nvPr/>
        </p:nvSpPr>
        <p:spPr>
          <a:xfrm>
            <a:off x="1679935" y="1562716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205" name="TextBox 204"/>
          <p:cNvSpPr txBox="1"/>
          <p:nvPr/>
        </p:nvSpPr>
        <p:spPr>
          <a:xfrm>
            <a:off x="1043440" y="1562969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206" name="TextBox 205"/>
          <p:cNvSpPr txBox="1"/>
          <p:nvPr/>
        </p:nvSpPr>
        <p:spPr>
          <a:xfrm>
            <a:off x="1507628" y="1940729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7|10</a:t>
            </a:r>
            <a:endParaRPr lang="en-US" sz="1600" dirty="0"/>
          </a:p>
        </p:txBody>
      </p:sp>
      <p:sp>
        <p:nvSpPr>
          <p:cNvPr id="207" name="TextBox 206"/>
          <p:cNvSpPr txBox="1"/>
          <p:nvPr/>
        </p:nvSpPr>
        <p:spPr>
          <a:xfrm>
            <a:off x="2528540" y="1935248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7|7</a:t>
            </a:r>
            <a:endParaRPr lang="en-US" sz="1600" dirty="0"/>
          </a:p>
        </p:txBody>
      </p:sp>
      <p:sp>
        <p:nvSpPr>
          <p:cNvPr id="208" name="TextBox 207"/>
          <p:cNvSpPr txBox="1"/>
          <p:nvPr/>
        </p:nvSpPr>
        <p:spPr>
          <a:xfrm>
            <a:off x="1029375" y="2552858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209" name="TextBox 208"/>
          <p:cNvSpPr txBox="1"/>
          <p:nvPr/>
        </p:nvSpPr>
        <p:spPr>
          <a:xfrm>
            <a:off x="1727117" y="2535137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210" name="TextBox 209"/>
          <p:cNvSpPr txBox="1"/>
          <p:nvPr/>
        </p:nvSpPr>
        <p:spPr>
          <a:xfrm>
            <a:off x="2684889" y="273060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6|6</a:t>
            </a:r>
            <a:endParaRPr lang="en-US" sz="1600" dirty="0"/>
          </a:p>
        </p:txBody>
      </p:sp>
      <p:sp>
        <p:nvSpPr>
          <p:cNvPr id="211" name="TextBox 210"/>
          <p:cNvSpPr txBox="1"/>
          <p:nvPr/>
        </p:nvSpPr>
        <p:spPr>
          <a:xfrm>
            <a:off x="7317591" y="161858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6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51" name="Oval 250"/>
          <p:cNvSpPr/>
          <p:nvPr/>
        </p:nvSpPr>
        <p:spPr>
          <a:xfrm>
            <a:off x="8064978" y="5013303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252" name="Oval 251"/>
          <p:cNvSpPr/>
          <p:nvPr/>
        </p:nvSpPr>
        <p:spPr>
          <a:xfrm>
            <a:off x="5146662" y="5013303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cxnSp>
        <p:nvCxnSpPr>
          <p:cNvPr id="253" name="Straight Arrow Connector 252"/>
          <p:cNvCxnSpPr>
            <a:stCxn id="252" idx="6"/>
            <a:endCxn id="255" idx="2"/>
          </p:cNvCxnSpPr>
          <p:nvPr/>
        </p:nvCxnSpPr>
        <p:spPr>
          <a:xfrm>
            <a:off x="5537959" y="5220961"/>
            <a:ext cx="5814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5680672" y="435419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55" name="Oval 254"/>
          <p:cNvSpPr/>
          <p:nvPr/>
        </p:nvSpPr>
        <p:spPr>
          <a:xfrm>
            <a:off x="6119434" y="5013303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256" name="Oval 255"/>
          <p:cNvSpPr/>
          <p:nvPr/>
        </p:nvSpPr>
        <p:spPr>
          <a:xfrm>
            <a:off x="7092206" y="5013303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257" name="Straight Arrow Connector 256"/>
          <p:cNvCxnSpPr>
            <a:stCxn id="255" idx="6"/>
            <a:endCxn id="256" idx="2"/>
          </p:cNvCxnSpPr>
          <p:nvPr/>
        </p:nvCxnSpPr>
        <p:spPr>
          <a:xfrm>
            <a:off x="6510731" y="5220961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56" idx="6"/>
            <a:endCxn id="251" idx="2"/>
          </p:cNvCxnSpPr>
          <p:nvPr/>
        </p:nvCxnSpPr>
        <p:spPr>
          <a:xfrm>
            <a:off x="7483503" y="5220961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9" name="Oval 258"/>
          <p:cNvSpPr/>
          <p:nvPr/>
        </p:nvSpPr>
        <p:spPr>
          <a:xfrm>
            <a:off x="6605819" y="402319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260" name="Oval 259"/>
          <p:cNvSpPr/>
          <p:nvPr/>
        </p:nvSpPr>
        <p:spPr>
          <a:xfrm>
            <a:off x="6605819" y="6032257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261" name="Straight Arrow Connector 260"/>
          <p:cNvCxnSpPr>
            <a:stCxn id="252" idx="7"/>
            <a:endCxn id="259" idx="2"/>
          </p:cNvCxnSpPr>
          <p:nvPr/>
        </p:nvCxnSpPr>
        <p:spPr>
          <a:xfrm flipV="1">
            <a:off x="5480655" y="4230848"/>
            <a:ext cx="1125164" cy="843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259" idx="5"/>
            <a:endCxn id="256" idx="1"/>
          </p:cNvCxnSpPr>
          <p:nvPr/>
        </p:nvCxnSpPr>
        <p:spPr>
          <a:xfrm>
            <a:off x="6939812" y="4377684"/>
            <a:ext cx="209698" cy="696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stCxn id="259" idx="6"/>
            <a:endCxn id="251" idx="1"/>
          </p:cNvCxnSpPr>
          <p:nvPr/>
        </p:nvCxnSpPr>
        <p:spPr>
          <a:xfrm>
            <a:off x="6997116" y="4230848"/>
            <a:ext cx="1125166" cy="843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255" idx="0"/>
            <a:endCxn id="259" idx="3"/>
          </p:cNvCxnSpPr>
          <p:nvPr/>
        </p:nvCxnSpPr>
        <p:spPr>
          <a:xfrm flipV="1">
            <a:off x="6315083" y="4377684"/>
            <a:ext cx="348040" cy="635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52" idx="4"/>
            <a:endCxn id="260" idx="2"/>
          </p:cNvCxnSpPr>
          <p:nvPr/>
        </p:nvCxnSpPr>
        <p:spPr>
          <a:xfrm>
            <a:off x="5342311" y="5428619"/>
            <a:ext cx="1263508" cy="8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260" idx="6"/>
            <a:endCxn id="251" idx="4"/>
          </p:cNvCxnSpPr>
          <p:nvPr/>
        </p:nvCxnSpPr>
        <p:spPr>
          <a:xfrm flipV="1">
            <a:off x="6997116" y="5428619"/>
            <a:ext cx="1263511" cy="8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>
            <a:stCxn id="255" idx="4"/>
            <a:endCxn id="260" idx="1"/>
          </p:cNvCxnSpPr>
          <p:nvPr/>
        </p:nvCxnSpPr>
        <p:spPr>
          <a:xfrm>
            <a:off x="6315083" y="5428619"/>
            <a:ext cx="348040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260" idx="7"/>
            <a:endCxn id="256" idx="4"/>
          </p:cNvCxnSpPr>
          <p:nvPr/>
        </p:nvCxnSpPr>
        <p:spPr>
          <a:xfrm flipV="1">
            <a:off x="6939812" y="5428619"/>
            <a:ext cx="348043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5657489" y="491822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5509621" y="5767173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?</a:t>
            </a:r>
            <a:endParaRPr lang="en-US" sz="1600" dirty="0"/>
          </a:p>
        </p:txBody>
      </p:sp>
      <p:sp>
        <p:nvSpPr>
          <p:cNvPr id="271" name="TextBox 270"/>
          <p:cNvSpPr txBox="1"/>
          <p:nvPr/>
        </p:nvSpPr>
        <p:spPr>
          <a:xfrm>
            <a:off x="7586833" y="431116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72" name="TextBox 271"/>
          <p:cNvSpPr txBox="1"/>
          <p:nvPr/>
        </p:nvSpPr>
        <p:spPr>
          <a:xfrm>
            <a:off x="6677860" y="4539745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?</a:t>
            </a:r>
            <a:endParaRPr lang="en-US" sz="1600" dirty="0"/>
          </a:p>
        </p:txBody>
      </p:sp>
      <p:sp>
        <p:nvSpPr>
          <p:cNvPr id="273" name="TextBox 272"/>
          <p:cNvSpPr txBox="1"/>
          <p:nvPr/>
        </p:nvSpPr>
        <p:spPr>
          <a:xfrm>
            <a:off x="6041365" y="453999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274" name="TextBox 273"/>
          <p:cNvSpPr txBox="1"/>
          <p:nvPr/>
        </p:nvSpPr>
        <p:spPr>
          <a:xfrm>
            <a:off x="6505553" y="4917758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?</a:t>
            </a:r>
            <a:endParaRPr lang="en-US" sz="1600" dirty="0"/>
          </a:p>
        </p:txBody>
      </p:sp>
      <p:sp>
        <p:nvSpPr>
          <p:cNvPr id="275" name="TextBox 274"/>
          <p:cNvSpPr txBox="1"/>
          <p:nvPr/>
        </p:nvSpPr>
        <p:spPr>
          <a:xfrm>
            <a:off x="7526465" y="4912277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?</a:t>
            </a:r>
            <a:endParaRPr lang="en-US" sz="1600" dirty="0"/>
          </a:p>
        </p:txBody>
      </p:sp>
      <p:sp>
        <p:nvSpPr>
          <p:cNvPr id="276" name="TextBox 275"/>
          <p:cNvSpPr txBox="1"/>
          <p:nvPr/>
        </p:nvSpPr>
        <p:spPr>
          <a:xfrm>
            <a:off x="6027300" y="5529887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?</a:t>
            </a:r>
            <a:endParaRPr lang="en-US" sz="1600" dirty="0"/>
          </a:p>
        </p:txBody>
      </p:sp>
      <p:sp>
        <p:nvSpPr>
          <p:cNvPr id="277" name="TextBox 276"/>
          <p:cNvSpPr txBox="1"/>
          <p:nvPr/>
        </p:nvSpPr>
        <p:spPr>
          <a:xfrm>
            <a:off x="6725042" y="5512166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?</a:t>
            </a:r>
            <a:endParaRPr lang="en-US" sz="1600" dirty="0"/>
          </a:p>
        </p:txBody>
      </p:sp>
      <p:sp>
        <p:nvSpPr>
          <p:cNvPr id="278" name="TextBox 277"/>
          <p:cNvSpPr txBox="1"/>
          <p:nvPr/>
        </p:nvSpPr>
        <p:spPr>
          <a:xfrm>
            <a:off x="7682814" y="5707629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?</a:t>
            </a:r>
            <a:endParaRPr lang="en-US" sz="1600" dirty="0"/>
          </a:p>
        </p:txBody>
      </p:sp>
      <p:cxnSp>
        <p:nvCxnSpPr>
          <p:cNvPr id="279" name="Straight Arrow Connector 278"/>
          <p:cNvCxnSpPr>
            <a:stCxn id="259" idx="1"/>
            <a:endCxn id="252" idx="0"/>
          </p:cNvCxnSpPr>
          <p:nvPr/>
        </p:nvCxnSpPr>
        <p:spPr>
          <a:xfrm flipH="1">
            <a:off x="5342311" y="4084012"/>
            <a:ext cx="1320812" cy="929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stCxn id="259" idx="4"/>
            <a:endCxn id="255" idx="7"/>
          </p:cNvCxnSpPr>
          <p:nvPr/>
        </p:nvCxnSpPr>
        <p:spPr>
          <a:xfrm flipH="1">
            <a:off x="6453427" y="4438506"/>
            <a:ext cx="348041" cy="635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 flipH="1" flipV="1">
            <a:off x="6997116" y="4354192"/>
            <a:ext cx="197898" cy="659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>
            <a:stCxn id="251" idx="0"/>
            <a:endCxn id="259" idx="7"/>
          </p:cNvCxnSpPr>
          <p:nvPr/>
        </p:nvCxnSpPr>
        <p:spPr>
          <a:xfrm flipH="1" flipV="1">
            <a:off x="6939812" y="4084012"/>
            <a:ext cx="1320815" cy="929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/>
          <p:nvPr/>
        </p:nvCxnSpPr>
        <p:spPr>
          <a:xfrm flipH="1">
            <a:off x="7526465" y="5277069"/>
            <a:ext cx="542855" cy="4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endCxn id="260" idx="5"/>
          </p:cNvCxnSpPr>
          <p:nvPr/>
        </p:nvCxnSpPr>
        <p:spPr>
          <a:xfrm flipH="1">
            <a:off x="6939812" y="5407534"/>
            <a:ext cx="1427748" cy="979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/>
          <p:cNvCxnSpPr/>
          <p:nvPr/>
        </p:nvCxnSpPr>
        <p:spPr>
          <a:xfrm flipH="1" flipV="1">
            <a:off x="6398651" y="5428150"/>
            <a:ext cx="317001" cy="604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/>
          <p:nvPr/>
        </p:nvCxnSpPr>
        <p:spPr>
          <a:xfrm flipH="1">
            <a:off x="6877893" y="5407427"/>
            <a:ext cx="317121" cy="624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/>
          <p:nvPr/>
        </p:nvCxnSpPr>
        <p:spPr>
          <a:xfrm flipH="1" flipV="1">
            <a:off x="5253596" y="5428150"/>
            <a:ext cx="1349976" cy="895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8" name="Oval 287"/>
          <p:cNvSpPr/>
          <p:nvPr/>
        </p:nvSpPr>
        <p:spPr>
          <a:xfrm>
            <a:off x="3067053" y="4957431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289" name="Oval 288"/>
          <p:cNvSpPr/>
          <p:nvPr/>
        </p:nvSpPr>
        <p:spPr>
          <a:xfrm>
            <a:off x="148737" y="4957431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cxnSp>
        <p:nvCxnSpPr>
          <p:cNvPr id="290" name="Straight Arrow Connector 289"/>
          <p:cNvCxnSpPr>
            <a:stCxn id="289" idx="6"/>
            <a:endCxn id="292" idx="2"/>
          </p:cNvCxnSpPr>
          <p:nvPr/>
        </p:nvCxnSpPr>
        <p:spPr>
          <a:xfrm>
            <a:off x="540034" y="5165089"/>
            <a:ext cx="5814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1" name="TextBox 290"/>
          <p:cNvSpPr txBox="1"/>
          <p:nvPr/>
        </p:nvSpPr>
        <p:spPr>
          <a:xfrm>
            <a:off x="635122" y="4250695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4|4</a:t>
            </a:r>
            <a:endParaRPr lang="en-US" sz="1600" dirty="0"/>
          </a:p>
        </p:txBody>
      </p:sp>
      <p:sp>
        <p:nvSpPr>
          <p:cNvPr id="292" name="Oval 291"/>
          <p:cNvSpPr/>
          <p:nvPr/>
        </p:nvSpPr>
        <p:spPr>
          <a:xfrm>
            <a:off x="1121509" y="4957431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293" name="Oval 292"/>
          <p:cNvSpPr/>
          <p:nvPr/>
        </p:nvSpPr>
        <p:spPr>
          <a:xfrm>
            <a:off x="2094281" y="4957431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294" name="Straight Arrow Connector 293"/>
          <p:cNvCxnSpPr>
            <a:stCxn id="292" idx="6"/>
            <a:endCxn id="293" idx="2"/>
          </p:cNvCxnSpPr>
          <p:nvPr/>
        </p:nvCxnSpPr>
        <p:spPr>
          <a:xfrm>
            <a:off x="1512806" y="5165089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>
            <a:stCxn id="293" idx="6"/>
            <a:endCxn id="288" idx="2"/>
          </p:cNvCxnSpPr>
          <p:nvPr/>
        </p:nvCxnSpPr>
        <p:spPr>
          <a:xfrm>
            <a:off x="2485578" y="5165089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6" name="Oval 295"/>
          <p:cNvSpPr/>
          <p:nvPr/>
        </p:nvSpPr>
        <p:spPr>
          <a:xfrm>
            <a:off x="1607894" y="3967318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297" name="Oval 296"/>
          <p:cNvSpPr/>
          <p:nvPr/>
        </p:nvSpPr>
        <p:spPr>
          <a:xfrm>
            <a:off x="1607894" y="5976385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298" name="Straight Arrow Connector 297"/>
          <p:cNvCxnSpPr>
            <a:stCxn id="289" idx="0"/>
            <a:endCxn id="296" idx="2"/>
          </p:cNvCxnSpPr>
          <p:nvPr/>
        </p:nvCxnSpPr>
        <p:spPr>
          <a:xfrm flipV="1">
            <a:off x="344386" y="4174976"/>
            <a:ext cx="1263508" cy="78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296" idx="5"/>
            <a:endCxn id="293" idx="0"/>
          </p:cNvCxnSpPr>
          <p:nvPr/>
        </p:nvCxnSpPr>
        <p:spPr>
          <a:xfrm>
            <a:off x="1941887" y="4321812"/>
            <a:ext cx="348043" cy="635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296" idx="6"/>
            <a:endCxn id="288" idx="0"/>
          </p:cNvCxnSpPr>
          <p:nvPr/>
        </p:nvCxnSpPr>
        <p:spPr>
          <a:xfrm>
            <a:off x="1999191" y="4174976"/>
            <a:ext cx="1263511" cy="78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>
            <a:stCxn id="292" idx="0"/>
            <a:endCxn id="296" idx="3"/>
          </p:cNvCxnSpPr>
          <p:nvPr/>
        </p:nvCxnSpPr>
        <p:spPr>
          <a:xfrm flipV="1">
            <a:off x="1317158" y="4321812"/>
            <a:ext cx="348040" cy="635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>
            <a:stCxn id="289" idx="4"/>
            <a:endCxn id="297" idx="2"/>
          </p:cNvCxnSpPr>
          <p:nvPr/>
        </p:nvCxnSpPr>
        <p:spPr>
          <a:xfrm>
            <a:off x="344386" y="5372747"/>
            <a:ext cx="1263508" cy="8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>
            <a:stCxn id="297" idx="6"/>
            <a:endCxn id="288" idx="4"/>
          </p:cNvCxnSpPr>
          <p:nvPr/>
        </p:nvCxnSpPr>
        <p:spPr>
          <a:xfrm flipV="1">
            <a:off x="1999191" y="5372747"/>
            <a:ext cx="1263511" cy="8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>
            <a:stCxn id="292" idx="4"/>
            <a:endCxn id="297" idx="1"/>
          </p:cNvCxnSpPr>
          <p:nvPr/>
        </p:nvCxnSpPr>
        <p:spPr>
          <a:xfrm>
            <a:off x="1317158" y="5372747"/>
            <a:ext cx="348040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>
            <a:stCxn id="297" idx="7"/>
            <a:endCxn id="293" idx="4"/>
          </p:cNvCxnSpPr>
          <p:nvPr/>
        </p:nvCxnSpPr>
        <p:spPr>
          <a:xfrm flipV="1">
            <a:off x="1941887" y="5372747"/>
            <a:ext cx="348043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6" name="TextBox 305"/>
          <p:cNvSpPr txBox="1"/>
          <p:nvPr/>
        </p:nvSpPr>
        <p:spPr>
          <a:xfrm>
            <a:off x="659564" y="4862355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7|7</a:t>
            </a:r>
            <a:endParaRPr lang="en-US" sz="1600" dirty="0"/>
          </a:p>
        </p:txBody>
      </p:sp>
      <p:sp>
        <p:nvSpPr>
          <p:cNvPr id="307" name="TextBox 306"/>
          <p:cNvSpPr txBox="1"/>
          <p:nvPr/>
        </p:nvSpPr>
        <p:spPr>
          <a:xfrm>
            <a:off x="511696" y="5711301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6|10</a:t>
            </a:r>
            <a:endParaRPr lang="en-US" sz="1600" dirty="0"/>
          </a:p>
        </p:txBody>
      </p:sp>
      <p:sp>
        <p:nvSpPr>
          <p:cNvPr id="308" name="TextBox 307"/>
          <p:cNvSpPr txBox="1"/>
          <p:nvPr/>
        </p:nvSpPr>
        <p:spPr>
          <a:xfrm>
            <a:off x="2498667" y="4282688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4|10</a:t>
            </a:r>
            <a:endParaRPr lang="en-US" sz="1600" dirty="0"/>
          </a:p>
        </p:txBody>
      </p:sp>
      <p:sp>
        <p:nvSpPr>
          <p:cNvPr id="309" name="TextBox 308"/>
          <p:cNvSpPr txBox="1"/>
          <p:nvPr/>
        </p:nvSpPr>
        <p:spPr>
          <a:xfrm>
            <a:off x="1679935" y="4483873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310" name="TextBox 309"/>
          <p:cNvSpPr txBox="1"/>
          <p:nvPr/>
        </p:nvSpPr>
        <p:spPr>
          <a:xfrm>
            <a:off x="1043440" y="4484126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311" name="TextBox 310"/>
          <p:cNvSpPr txBox="1"/>
          <p:nvPr/>
        </p:nvSpPr>
        <p:spPr>
          <a:xfrm>
            <a:off x="1507628" y="4861886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7|10</a:t>
            </a:r>
            <a:endParaRPr lang="en-US" sz="1600" dirty="0"/>
          </a:p>
        </p:txBody>
      </p:sp>
      <p:sp>
        <p:nvSpPr>
          <p:cNvPr id="312" name="TextBox 311"/>
          <p:cNvSpPr txBox="1"/>
          <p:nvPr/>
        </p:nvSpPr>
        <p:spPr>
          <a:xfrm>
            <a:off x="2528540" y="4856405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7|7</a:t>
            </a:r>
            <a:endParaRPr lang="en-US" sz="1600" dirty="0"/>
          </a:p>
        </p:txBody>
      </p:sp>
      <p:sp>
        <p:nvSpPr>
          <p:cNvPr id="313" name="TextBox 312"/>
          <p:cNvSpPr txBox="1"/>
          <p:nvPr/>
        </p:nvSpPr>
        <p:spPr>
          <a:xfrm>
            <a:off x="1029375" y="5474015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314" name="TextBox 313"/>
          <p:cNvSpPr txBox="1"/>
          <p:nvPr/>
        </p:nvSpPr>
        <p:spPr>
          <a:xfrm>
            <a:off x="1727117" y="5456294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315" name="TextBox 314"/>
          <p:cNvSpPr txBox="1"/>
          <p:nvPr/>
        </p:nvSpPr>
        <p:spPr>
          <a:xfrm>
            <a:off x="2684889" y="5651757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6|6</a:t>
            </a:r>
            <a:endParaRPr lang="en-US" sz="1600" dirty="0"/>
          </a:p>
        </p:txBody>
      </p:sp>
      <p:sp>
        <p:nvSpPr>
          <p:cNvPr id="316" name="TextBox 315"/>
          <p:cNvSpPr txBox="1"/>
          <p:nvPr/>
        </p:nvSpPr>
        <p:spPr>
          <a:xfrm>
            <a:off x="7317591" y="453974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cxnSp>
        <p:nvCxnSpPr>
          <p:cNvPr id="317" name="Straight Arrow Connector 316"/>
          <p:cNvCxnSpPr/>
          <p:nvPr/>
        </p:nvCxnSpPr>
        <p:spPr>
          <a:xfrm flipH="1">
            <a:off x="6530041" y="2365190"/>
            <a:ext cx="542855" cy="4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/>
          <p:cNvCxnSpPr/>
          <p:nvPr/>
        </p:nvCxnSpPr>
        <p:spPr>
          <a:xfrm flipH="1">
            <a:off x="5566924" y="2355678"/>
            <a:ext cx="542855" cy="4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/>
          <p:cNvCxnSpPr/>
          <p:nvPr/>
        </p:nvCxnSpPr>
        <p:spPr>
          <a:xfrm flipH="1">
            <a:off x="6546054" y="5277068"/>
            <a:ext cx="542855" cy="4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/>
          <p:cNvCxnSpPr/>
          <p:nvPr/>
        </p:nvCxnSpPr>
        <p:spPr>
          <a:xfrm flipH="1">
            <a:off x="5547081" y="5277067"/>
            <a:ext cx="542855" cy="471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1" name="TextBox 320"/>
          <p:cNvSpPr txBox="1"/>
          <p:nvPr/>
        </p:nvSpPr>
        <p:spPr>
          <a:xfrm>
            <a:off x="5657194" y="52434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7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1672969" y="3379955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</a:t>
            </a:r>
            <a:endParaRPr lang="en-US" sz="2000" b="1" dirty="0"/>
          </a:p>
        </p:txBody>
      </p:sp>
      <p:sp>
        <p:nvSpPr>
          <p:cNvPr id="327" name="TextBox 326"/>
          <p:cNvSpPr txBox="1"/>
          <p:nvPr/>
        </p:nvSpPr>
        <p:spPr>
          <a:xfrm>
            <a:off x="6961935" y="3402281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G’</a:t>
            </a:r>
            <a:endParaRPr lang="en-US" sz="2000" b="1" dirty="0"/>
          </a:p>
        </p:txBody>
      </p:sp>
      <p:sp>
        <p:nvSpPr>
          <p:cNvPr id="328" name="TextBox 327"/>
          <p:cNvSpPr txBox="1"/>
          <p:nvPr/>
        </p:nvSpPr>
        <p:spPr>
          <a:xfrm>
            <a:off x="1553832" y="6414428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</a:t>
            </a:r>
            <a:endParaRPr lang="en-US" sz="2000" b="1" dirty="0"/>
          </a:p>
        </p:txBody>
      </p:sp>
      <p:sp>
        <p:nvSpPr>
          <p:cNvPr id="329" name="TextBox 328"/>
          <p:cNvSpPr txBox="1"/>
          <p:nvPr/>
        </p:nvSpPr>
        <p:spPr>
          <a:xfrm>
            <a:off x="6605978" y="6436455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G’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3477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47" grpId="0" animBg="1"/>
      <p:bldP spid="149" grpId="0"/>
      <p:bldP spid="150" grpId="0" animBg="1"/>
      <p:bldP spid="151" grpId="0" animBg="1"/>
      <p:bldP spid="154" grpId="0" animBg="1"/>
      <p:bldP spid="155" grpId="0" animBg="1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211" grpId="0"/>
      <p:bldP spid="251" grpId="0" animBg="1"/>
      <p:bldP spid="252" grpId="0" animBg="1"/>
      <p:bldP spid="254" grpId="0"/>
      <p:bldP spid="255" grpId="0" animBg="1"/>
      <p:bldP spid="256" grpId="0" animBg="1"/>
      <p:bldP spid="259" grpId="0" animBg="1"/>
      <p:bldP spid="260" grpId="0" animBg="1"/>
      <p:bldP spid="269" grpId="0"/>
      <p:bldP spid="270" grpId="0"/>
      <p:bldP spid="271" grpId="0"/>
      <p:bldP spid="272" grpId="0"/>
      <p:bldP spid="273" grpId="0"/>
      <p:bldP spid="274" grpId="0"/>
      <p:bldP spid="275" grpId="0"/>
      <p:bldP spid="276" grpId="0"/>
      <p:bldP spid="277" grpId="0"/>
      <p:bldP spid="278" grpId="0"/>
      <p:bldP spid="288" grpId="0" animBg="1"/>
      <p:bldP spid="289" grpId="0" animBg="1"/>
      <p:bldP spid="291" grpId="0"/>
      <p:bldP spid="292" grpId="0" animBg="1"/>
      <p:bldP spid="293" grpId="0" animBg="1"/>
      <p:bldP spid="296" grpId="0" animBg="1"/>
      <p:bldP spid="297" grpId="0" animBg="1"/>
      <p:bldP spid="306" grpId="0"/>
      <p:bldP spid="307" grpId="0"/>
      <p:bldP spid="308" grpId="0"/>
      <p:bldP spid="309" grpId="0"/>
      <p:bldP spid="310" grpId="0"/>
      <p:bldP spid="311" grpId="0"/>
      <p:bldP spid="312" grpId="0"/>
      <p:bldP spid="313" grpId="0"/>
      <p:bldP spid="314" grpId="0"/>
      <p:bldP spid="315" grpId="0"/>
      <p:bldP spid="316" grpId="0"/>
      <p:bldP spid="321" grpId="0"/>
      <p:bldP spid="327" grpId="0"/>
      <p:bldP spid="328" grpId="0"/>
      <p:bldP spid="3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55005"/>
            <a:ext cx="7886700" cy="1325563"/>
          </a:xfrm>
        </p:spPr>
        <p:txBody>
          <a:bodyPr/>
          <a:lstStyle/>
          <a:p>
            <a:r>
              <a:rPr lang="en-US" dirty="0" smtClean="0"/>
              <a:t>Ford-Fulkerson: Residual graph</a:t>
            </a:r>
            <a:endParaRPr lang="en-US" dirty="0"/>
          </a:p>
        </p:txBody>
      </p:sp>
      <p:cxnSp>
        <p:nvCxnSpPr>
          <p:cNvPr id="145" name="Straight Connector 144"/>
          <p:cNvCxnSpPr/>
          <p:nvPr/>
        </p:nvCxnSpPr>
        <p:spPr>
          <a:xfrm flipH="1">
            <a:off x="4391025" y="1001188"/>
            <a:ext cx="9525" cy="5439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>
            <a:off x="8226903" y="2108885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252" name="Oval 251"/>
          <p:cNvSpPr/>
          <p:nvPr/>
        </p:nvSpPr>
        <p:spPr>
          <a:xfrm>
            <a:off x="5308587" y="2108885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cxnSp>
        <p:nvCxnSpPr>
          <p:cNvPr id="253" name="Straight Arrow Connector 252"/>
          <p:cNvCxnSpPr>
            <a:stCxn id="252" idx="6"/>
            <a:endCxn id="255" idx="2"/>
          </p:cNvCxnSpPr>
          <p:nvPr/>
        </p:nvCxnSpPr>
        <p:spPr>
          <a:xfrm>
            <a:off x="5699884" y="2316543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5842597" y="14497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55" name="Oval 254"/>
          <p:cNvSpPr/>
          <p:nvPr/>
        </p:nvSpPr>
        <p:spPr>
          <a:xfrm>
            <a:off x="6281359" y="2108885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256" name="Oval 255"/>
          <p:cNvSpPr/>
          <p:nvPr/>
        </p:nvSpPr>
        <p:spPr>
          <a:xfrm>
            <a:off x="7254131" y="2108885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257" name="Straight Arrow Connector 256"/>
          <p:cNvCxnSpPr>
            <a:stCxn id="255" idx="6"/>
            <a:endCxn id="256" idx="2"/>
          </p:cNvCxnSpPr>
          <p:nvPr/>
        </p:nvCxnSpPr>
        <p:spPr>
          <a:xfrm>
            <a:off x="6672656" y="2316543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256" idx="6"/>
            <a:endCxn id="251" idx="2"/>
          </p:cNvCxnSpPr>
          <p:nvPr/>
        </p:nvCxnSpPr>
        <p:spPr>
          <a:xfrm>
            <a:off x="7645428" y="2316543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9" name="Oval 258"/>
          <p:cNvSpPr/>
          <p:nvPr/>
        </p:nvSpPr>
        <p:spPr>
          <a:xfrm>
            <a:off x="6767744" y="1118772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260" name="Oval 259"/>
          <p:cNvSpPr/>
          <p:nvPr/>
        </p:nvSpPr>
        <p:spPr>
          <a:xfrm>
            <a:off x="6767744" y="3127839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261" name="Straight Arrow Connector 260"/>
          <p:cNvCxnSpPr>
            <a:stCxn id="252" idx="7"/>
            <a:endCxn id="259" idx="2"/>
          </p:cNvCxnSpPr>
          <p:nvPr/>
        </p:nvCxnSpPr>
        <p:spPr>
          <a:xfrm flipV="1">
            <a:off x="5642580" y="1326430"/>
            <a:ext cx="1125164" cy="843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259" idx="5"/>
            <a:endCxn id="256" idx="1"/>
          </p:cNvCxnSpPr>
          <p:nvPr/>
        </p:nvCxnSpPr>
        <p:spPr>
          <a:xfrm>
            <a:off x="7101737" y="1473266"/>
            <a:ext cx="209698" cy="696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stCxn id="259" idx="6"/>
            <a:endCxn id="251" idx="1"/>
          </p:cNvCxnSpPr>
          <p:nvPr/>
        </p:nvCxnSpPr>
        <p:spPr>
          <a:xfrm>
            <a:off x="7159041" y="1326430"/>
            <a:ext cx="1125166" cy="843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255" idx="0"/>
            <a:endCxn id="259" idx="3"/>
          </p:cNvCxnSpPr>
          <p:nvPr/>
        </p:nvCxnSpPr>
        <p:spPr>
          <a:xfrm flipV="1">
            <a:off x="6477008" y="1473266"/>
            <a:ext cx="348040" cy="635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52" idx="4"/>
            <a:endCxn id="260" idx="2"/>
          </p:cNvCxnSpPr>
          <p:nvPr/>
        </p:nvCxnSpPr>
        <p:spPr>
          <a:xfrm>
            <a:off x="5504236" y="2524201"/>
            <a:ext cx="1263508" cy="8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260" idx="6"/>
            <a:endCxn id="251" idx="4"/>
          </p:cNvCxnSpPr>
          <p:nvPr/>
        </p:nvCxnSpPr>
        <p:spPr>
          <a:xfrm flipV="1">
            <a:off x="7159041" y="2524201"/>
            <a:ext cx="1263511" cy="8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>
            <a:stCxn id="255" idx="4"/>
            <a:endCxn id="260" idx="1"/>
          </p:cNvCxnSpPr>
          <p:nvPr/>
        </p:nvCxnSpPr>
        <p:spPr>
          <a:xfrm>
            <a:off x="6477008" y="2524201"/>
            <a:ext cx="348040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260" idx="7"/>
            <a:endCxn id="256" idx="4"/>
          </p:cNvCxnSpPr>
          <p:nvPr/>
        </p:nvCxnSpPr>
        <p:spPr>
          <a:xfrm flipV="1">
            <a:off x="7101737" y="2524201"/>
            <a:ext cx="348043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5819414" y="201380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270" name="TextBox 269"/>
          <p:cNvSpPr txBox="1"/>
          <p:nvPr/>
        </p:nvSpPr>
        <p:spPr>
          <a:xfrm>
            <a:off x="5671546" y="2862755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?</a:t>
            </a:r>
            <a:endParaRPr lang="en-US" sz="1600" dirty="0"/>
          </a:p>
        </p:txBody>
      </p:sp>
      <p:sp>
        <p:nvSpPr>
          <p:cNvPr id="271" name="TextBox 270"/>
          <p:cNvSpPr txBox="1"/>
          <p:nvPr/>
        </p:nvSpPr>
        <p:spPr>
          <a:xfrm>
            <a:off x="7748758" y="14067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72" name="TextBox 271"/>
          <p:cNvSpPr txBox="1"/>
          <p:nvPr/>
        </p:nvSpPr>
        <p:spPr>
          <a:xfrm>
            <a:off x="6839785" y="163532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0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6041353" y="169223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274" name="TextBox 273"/>
          <p:cNvSpPr txBox="1"/>
          <p:nvPr/>
        </p:nvSpPr>
        <p:spPr>
          <a:xfrm>
            <a:off x="6667478" y="2013340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?</a:t>
            </a:r>
            <a:endParaRPr lang="en-US" sz="1600" dirty="0"/>
          </a:p>
        </p:txBody>
      </p:sp>
      <p:sp>
        <p:nvSpPr>
          <p:cNvPr id="275" name="TextBox 274"/>
          <p:cNvSpPr txBox="1"/>
          <p:nvPr/>
        </p:nvSpPr>
        <p:spPr>
          <a:xfrm>
            <a:off x="7688390" y="2007859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?</a:t>
            </a:r>
            <a:endParaRPr lang="en-US" sz="1600" dirty="0"/>
          </a:p>
        </p:txBody>
      </p:sp>
      <p:sp>
        <p:nvSpPr>
          <p:cNvPr id="276" name="TextBox 275"/>
          <p:cNvSpPr txBox="1"/>
          <p:nvPr/>
        </p:nvSpPr>
        <p:spPr>
          <a:xfrm>
            <a:off x="6189225" y="2625469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?</a:t>
            </a:r>
            <a:endParaRPr lang="en-US" sz="1600" dirty="0"/>
          </a:p>
        </p:txBody>
      </p:sp>
      <p:sp>
        <p:nvSpPr>
          <p:cNvPr id="277" name="TextBox 276"/>
          <p:cNvSpPr txBox="1"/>
          <p:nvPr/>
        </p:nvSpPr>
        <p:spPr>
          <a:xfrm>
            <a:off x="6886967" y="2607748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?</a:t>
            </a:r>
            <a:endParaRPr lang="en-US" sz="1600" dirty="0"/>
          </a:p>
        </p:txBody>
      </p:sp>
      <p:sp>
        <p:nvSpPr>
          <p:cNvPr id="278" name="TextBox 277"/>
          <p:cNvSpPr txBox="1"/>
          <p:nvPr/>
        </p:nvSpPr>
        <p:spPr>
          <a:xfrm>
            <a:off x="7844739" y="2803211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?</a:t>
            </a:r>
            <a:endParaRPr lang="en-US" sz="1600" dirty="0"/>
          </a:p>
        </p:txBody>
      </p:sp>
      <p:cxnSp>
        <p:nvCxnSpPr>
          <p:cNvPr id="279" name="Straight Arrow Connector 278"/>
          <p:cNvCxnSpPr>
            <a:stCxn id="259" idx="1"/>
            <a:endCxn id="252" idx="0"/>
          </p:cNvCxnSpPr>
          <p:nvPr/>
        </p:nvCxnSpPr>
        <p:spPr>
          <a:xfrm flipH="1">
            <a:off x="5504236" y="1179594"/>
            <a:ext cx="1320812" cy="929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stCxn id="259" idx="4"/>
            <a:endCxn id="255" idx="7"/>
          </p:cNvCxnSpPr>
          <p:nvPr/>
        </p:nvCxnSpPr>
        <p:spPr>
          <a:xfrm flipH="1">
            <a:off x="6615352" y="1534088"/>
            <a:ext cx="348041" cy="63561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 flipH="1" flipV="1">
            <a:off x="7166211" y="1417394"/>
            <a:ext cx="190728" cy="691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>
            <a:stCxn id="251" idx="0"/>
            <a:endCxn id="259" idx="7"/>
          </p:cNvCxnSpPr>
          <p:nvPr/>
        </p:nvCxnSpPr>
        <p:spPr>
          <a:xfrm flipH="1" flipV="1">
            <a:off x="7101737" y="1179594"/>
            <a:ext cx="1320815" cy="929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/>
          <p:nvPr/>
        </p:nvCxnSpPr>
        <p:spPr>
          <a:xfrm flipH="1">
            <a:off x="7688390" y="2372651"/>
            <a:ext cx="542855" cy="4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endCxn id="260" idx="5"/>
          </p:cNvCxnSpPr>
          <p:nvPr/>
        </p:nvCxnSpPr>
        <p:spPr>
          <a:xfrm flipH="1">
            <a:off x="7101737" y="2503116"/>
            <a:ext cx="1427748" cy="979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/>
          <p:cNvCxnSpPr/>
          <p:nvPr/>
        </p:nvCxnSpPr>
        <p:spPr>
          <a:xfrm flipH="1" flipV="1">
            <a:off x="6560576" y="2523732"/>
            <a:ext cx="317001" cy="604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/>
          <p:nvPr/>
        </p:nvCxnSpPr>
        <p:spPr>
          <a:xfrm flipH="1">
            <a:off x="7039818" y="2503009"/>
            <a:ext cx="317121" cy="624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/>
          <p:nvPr/>
        </p:nvCxnSpPr>
        <p:spPr>
          <a:xfrm flipH="1" flipV="1">
            <a:off x="5415521" y="2523732"/>
            <a:ext cx="1349976" cy="895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8" name="Oval 287"/>
          <p:cNvSpPr/>
          <p:nvPr/>
        </p:nvSpPr>
        <p:spPr>
          <a:xfrm>
            <a:off x="3228978" y="2053013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289" name="Oval 288"/>
          <p:cNvSpPr/>
          <p:nvPr/>
        </p:nvSpPr>
        <p:spPr>
          <a:xfrm>
            <a:off x="310662" y="2053013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cxnSp>
        <p:nvCxnSpPr>
          <p:cNvPr id="290" name="Straight Arrow Connector 289"/>
          <p:cNvCxnSpPr>
            <a:stCxn id="289" idx="6"/>
            <a:endCxn id="292" idx="2"/>
          </p:cNvCxnSpPr>
          <p:nvPr/>
        </p:nvCxnSpPr>
        <p:spPr>
          <a:xfrm>
            <a:off x="701959" y="2260671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1" name="TextBox 290"/>
          <p:cNvSpPr txBox="1"/>
          <p:nvPr/>
        </p:nvSpPr>
        <p:spPr>
          <a:xfrm>
            <a:off x="797047" y="1346277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4|4</a:t>
            </a:r>
            <a:endParaRPr lang="en-US" sz="1600" dirty="0"/>
          </a:p>
        </p:txBody>
      </p:sp>
      <p:sp>
        <p:nvSpPr>
          <p:cNvPr id="292" name="Oval 291"/>
          <p:cNvSpPr/>
          <p:nvPr/>
        </p:nvSpPr>
        <p:spPr>
          <a:xfrm>
            <a:off x="1283434" y="2053013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293" name="Oval 292"/>
          <p:cNvSpPr/>
          <p:nvPr/>
        </p:nvSpPr>
        <p:spPr>
          <a:xfrm>
            <a:off x="2256206" y="2053013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294" name="Straight Arrow Connector 293"/>
          <p:cNvCxnSpPr>
            <a:stCxn id="292" idx="6"/>
            <a:endCxn id="293" idx="2"/>
          </p:cNvCxnSpPr>
          <p:nvPr/>
        </p:nvCxnSpPr>
        <p:spPr>
          <a:xfrm>
            <a:off x="1674731" y="2260671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>
            <a:stCxn id="293" idx="6"/>
            <a:endCxn id="288" idx="2"/>
          </p:cNvCxnSpPr>
          <p:nvPr/>
        </p:nvCxnSpPr>
        <p:spPr>
          <a:xfrm>
            <a:off x="2647503" y="2260671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6" name="Oval 295"/>
          <p:cNvSpPr/>
          <p:nvPr/>
        </p:nvSpPr>
        <p:spPr>
          <a:xfrm>
            <a:off x="1769819" y="106290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297" name="Oval 296"/>
          <p:cNvSpPr/>
          <p:nvPr/>
        </p:nvSpPr>
        <p:spPr>
          <a:xfrm>
            <a:off x="1769819" y="3071967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298" name="Straight Arrow Connector 297"/>
          <p:cNvCxnSpPr>
            <a:stCxn id="289" idx="0"/>
            <a:endCxn id="296" idx="2"/>
          </p:cNvCxnSpPr>
          <p:nvPr/>
        </p:nvCxnSpPr>
        <p:spPr>
          <a:xfrm flipV="1">
            <a:off x="506311" y="1270558"/>
            <a:ext cx="1263508" cy="78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296" idx="5"/>
            <a:endCxn id="293" idx="0"/>
          </p:cNvCxnSpPr>
          <p:nvPr/>
        </p:nvCxnSpPr>
        <p:spPr>
          <a:xfrm>
            <a:off x="2103812" y="1417394"/>
            <a:ext cx="348043" cy="635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296" idx="6"/>
            <a:endCxn id="288" idx="0"/>
          </p:cNvCxnSpPr>
          <p:nvPr/>
        </p:nvCxnSpPr>
        <p:spPr>
          <a:xfrm>
            <a:off x="2161116" y="1270558"/>
            <a:ext cx="1263511" cy="78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>
            <a:stCxn id="292" idx="0"/>
            <a:endCxn id="296" idx="3"/>
          </p:cNvCxnSpPr>
          <p:nvPr/>
        </p:nvCxnSpPr>
        <p:spPr>
          <a:xfrm flipV="1">
            <a:off x="1479083" y="1417394"/>
            <a:ext cx="348040" cy="635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2" name="Straight Arrow Connector 301"/>
          <p:cNvCxnSpPr>
            <a:stCxn id="289" idx="4"/>
            <a:endCxn id="297" idx="2"/>
          </p:cNvCxnSpPr>
          <p:nvPr/>
        </p:nvCxnSpPr>
        <p:spPr>
          <a:xfrm>
            <a:off x="506311" y="2468329"/>
            <a:ext cx="1263508" cy="8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>
            <a:stCxn id="297" idx="6"/>
            <a:endCxn id="288" idx="4"/>
          </p:cNvCxnSpPr>
          <p:nvPr/>
        </p:nvCxnSpPr>
        <p:spPr>
          <a:xfrm flipV="1">
            <a:off x="2161116" y="2468329"/>
            <a:ext cx="1263511" cy="8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>
            <a:stCxn id="292" idx="4"/>
            <a:endCxn id="297" idx="1"/>
          </p:cNvCxnSpPr>
          <p:nvPr/>
        </p:nvCxnSpPr>
        <p:spPr>
          <a:xfrm>
            <a:off x="1479083" y="2468329"/>
            <a:ext cx="348040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>
            <a:stCxn id="297" idx="7"/>
            <a:endCxn id="293" idx="4"/>
          </p:cNvCxnSpPr>
          <p:nvPr/>
        </p:nvCxnSpPr>
        <p:spPr>
          <a:xfrm flipV="1">
            <a:off x="2103812" y="2468329"/>
            <a:ext cx="348043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6" name="TextBox 305"/>
          <p:cNvSpPr txBox="1"/>
          <p:nvPr/>
        </p:nvSpPr>
        <p:spPr>
          <a:xfrm>
            <a:off x="821489" y="1957937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7|7</a:t>
            </a:r>
            <a:endParaRPr lang="en-US" sz="1600" dirty="0"/>
          </a:p>
        </p:txBody>
      </p:sp>
      <p:sp>
        <p:nvSpPr>
          <p:cNvPr id="307" name="TextBox 306"/>
          <p:cNvSpPr txBox="1"/>
          <p:nvPr/>
        </p:nvSpPr>
        <p:spPr>
          <a:xfrm>
            <a:off x="673621" y="2806883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6|10</a:t>
            </a:r>
            <a:endParaRPr lang="en-US" sz="1600" dirty="0"/>
          </a:p>
        </p:txBody>
      </p:sp>
      <p:sp>
        <p:nvSpPr>
          <p:cNvPr id="308" name="TextBox 307"/>
          <p:cNvSpPr txBox="1"/>
          <p:nvPr/>
        </p:nvSpPr>
        <p:spPr>
          <a:xfrm>
            <a:off x="2660592" y="1378270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4|10</a:t>
            </a:r>
            <a:endParaRPr lang="en-US" sz="1600" dirty="0"/>
          </a:p>
        </p:txBody>
      </p:sp>
      <p:sp>
        <p:nvSpPr>
          <p:cNvPr id="309" name="TextBox 308"/>
          <p:cNvSpPr txBox="1"/>
          <p:nvPr/>
        </p:nvSpPr>
        <p:spPr>
          <a:xfrm>
            <a:off x="1841860" y="1579455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310" name="TextBox 309"/>
          <p:cNvSpPr txBox="1"/>
          <p:nvPr/>
        </p:nvSpPr>
        <p:spPr>
          <a:xfrm>
            <a:off x="1205365" y="1579708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311" name="TextBox 310"/>
          <p:cNvSpPr txBox="1"/>
          <p:nvPr/>
        </p:nvSpPr>
        <p:spPr>
          <a:xfrm>
            <a:off x="1669553" y="1957468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7|10</a:t>
            </a:r>
            <a:endParaRPr lang="en-US" sz="1600" dirty="0"/>
          </a:p>
        </p:txBody>
      </p:sp>
      <p:sp>
        <p:nvSpPr>
          <p:cNvPr id="312" name="TextBox 311"/>
          <p:cNvSpPr txBox="1"/>
          <p:nvPr/>
        </p:nvSpPr>
        <p:spPr>
          <a:xfrm>
            <a:off x="2690465" y="1951987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7|7</a:t>
            </a:r>
            <a:endParaRPr lang="en-US" sz="1600" dirty="0"/>
          </a:p>
        </p:txBody>
      </p:sp>
      <p:sp>
        <p:nvSpPr>
          <p:cNvPr id="313" name="TextBox 312"/>
          <p:cNvSpPr txBox="1"/>
          <p:nvPr/>
        </p:nvSpPr>
        <p:spPr>
          <a:xfrm>
            <a:off x="1191300" y="2569597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314" name="TextBox 313"/>
          <p:cNvSpPr txBox="1"/>
          <p:nvPr/>
        </p:nvSpPr>
        <p:spPr>
          <a:xfrm>
            <a:off x="1889042" y="2551876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315" name="TextBox 314"/>
          <p:cNvSpPr txBox="1"/>
          <p:nvPr/>
        </p:nvSpPr>
        <p:spPr>
          <a:xfrm>
            <a:off x="2846814" y="2747339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6|6</a:t>
            </a:r>
            <a:endParaRPr lang="en-US" sz="1600" dirty="0"/>
          </a:p>
        </p:txBody>
      </p:sp>
      <p:sp>
        <p:nvSpPr>
          <p:cNvPr id="316" name="TextBox 315"/>
          <p:cNvSpPr txBox="1"/>
          <p:nvPr/>
        </p:nvSpPr>
        <p:spPr>
          <a:xfrm>
            <a:off x="7479516" y="163532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cxnSp>
        <p:nvCxnSpPr>
          <p:cNvPr id="319" name="Straight Arrow Connector 318"/>
          <p:cNvCxnSpPr/>
          <p:nvPr/>
        </p:nvCxnSpPr>
        <p:spPr>
          <a:xfrm flipH="1">
            <a:off x="6707979" y="2372650"/>
            <a:ext cx="542855" cy="4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/>
          <p:cNvCxnSpPr/>
          <p:nvPr/>
        </p:nvCxnSpPr>
        <p:spPr>
          <a:xfrm flipH="1">
            <a:off x="5709006" y="2372649"/>
            <a:ext cx="542855" cy="4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1" name="TextBox 320"/>
          <p:cNvSpPr txBox="1"/>
          <p:nvPr/>
        </p:nvSpPr>
        <p:spPr>
          <a:xfrm>
            <a:off x="5819119" y="233898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141" name="TextBox 140"/>
          <p:cNvSpPr txBox="1"/>
          <p:nvPr/>
        </p:nvSpPr>
        <p:spPr>
          <a:xfrm>
            <a:off x="6458313" y="15399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8226903" y="5010591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143" name="Oval 142"/>
          <p:cNvSpPr/>
          <p:nvPr/>
        </p:nvSpPr>
        <p:spPr>
          <a:xfrm>
            <a:off x="5308587" y="5010591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cxnSp>
        <p:nvCxnSpPr>
          <p:cNvPr id="144" name="Straight Arrow Connector 143"/>
          <p:cNvCxnSpPr>
            <a:stCxn id="143" idx="6"/>
            <a:endCxn id="213" idx="2"/>
          </p:cNvCxnSpPr>
          <p:nvPr/>
        </p:nvCxnSpPr>
        <p:spPr>
          <a:xfrm>
            <a:off x="5699884" y="5218249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5842597" y="435148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13" name="Oval 212"/>
          <p:cNvSpPr/>
          <p:nvPr/>
        </p:nvSpPr>
        <p:spPr>
          <a:xfrm>
            <a:off x="6281359" y="5010591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214" name="Oval 213"/>
          <p:cNvSpPr/>
          <p:nvPr/>
        </p:nvSpPr>
        <p:spPr>
          <a:xfrm>
            <a:off x="7254131" y="5010591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215" name="Straight Arrow Connector 214"/>
          <p:cNvCxnSpPr>
            <a:stCxn id="213" idx="6"/>
            <a:endCxn id="214" idx="2"/>
          </p:cNvCxnSpPr>
          <p:nvPr/>
        </p:nvCxnSpPr>
        <p:spPr>
          <a:xfrm>
            <a:off x="6672656" y="5218249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214" idx="6"/>
            <a:endCxn id="142" idx="2"/>
          </p:cNvCxnSpPr>
          <p:nvPr/>
        </p:nvCxnSpPr>
        <p:spPr>
          <a:xfrm>
            <a:off x="7645428" y="5218249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7" name="Oval 216"/>
          <p:cNvSpPr/>
          <p:nvPr/>
        </p:nvSpPr>
        <p:spPr>
          <a:xfrm>
            <a:off x="6767744" y="4020478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218" name="Oval 217"/>
          <p:cNvSpPr/>
          <p:nvPr/>
        </p:nvSpPr>
        <p:spPr>
          <a:xfrm>
            <a:off x="6767744" y="6029545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219" name="Straight Arrow Connector 218"/>
          <p:cNvCxnSpPr>
            <a:stCxn id="143" idx="7"/>
            <a:endCxn id="217" idx="2"/>
          </p:cNvCxnSpPr>
          <p:nvPr/>
        </p:nvCxnSpPr>
        <p:spPr>
          <a:xfrm flipV="1">
            <a:off x="5642580" y="4228136"/>
            <a:ext cx="1125164" cy="843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217" idx="5"/>
            <a:endCxn id="214" idx="1"/>
          </p:cNvCxnSpPr>
          <p:nvPr/>
        </p:nvCxnSpPr>
        <p:spPr>
          <a:xfrm>
            <a:off x="7101737" y="4374972"/>
            <a:ext cx="209698" cy="696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217" idx="6"/>
            <a:endCxn id="142" idx="1"/>
          </p:cNvCxnSpPr>
          <p:nvPr/>
        </p:nvCxnSpPr>
        <p:spPr>
          <a:xfrm>
            <a:off x="7159041" y="4228136"/>
            <a:ext cx="1125166" cy="843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213" idx="0"/>
            <a:endCxn id="217" idx="3"/>
          </p:cNvCxnSpPr>
          <p:nvPr/>
        </p:nvCxnSpPr>
        <p:spPr>
          <a:xfrm flipV="1">
            <a:off x="6477008" y="4374972"/>
            <a:ext cx="348040" cy="635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143" idx="4"/>
            <a:endCxn id="218" idx="2"/>
          </p:cNvCxnSpPr>
          <p:nvPr/>
        </p:nvCxnSpPr>
        <p:spPr>
          <a:xfrm>
            <a:off x="5504236" y="5425907"/>
            <a:ext cx="1263508" cy="811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218" idx="6"/>
            <a:endCxn id="142" idx="4"/>
          </p:cNvCxnSpPr>
          <p:nvPr/>
        </p:nvCxnSpPr>
        <p:spPr>
          <a:xfrm flipV="1">
            <a:off x="7159041" y="5425907"/>
            <a:ext cx="1263511" cy="8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213" idx="4"/>
            <a:endCxn id="218" idx="1"/>
          </p:cNvCxnSpPr>
          <p:nvPr/>
        </p:nvCxnSpPr>
        <p:spPr>
          <a:xfrm>
            <a:off x="6477008" y="5425907"/>
            <a:ext cx="348040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218" idx="7"/>
            <a:endCxn id="214" idx="4"/>
          </p:cNvCxnSpPr>
          <p:nvPr/>
        </p:nvCxnSpPr>
        <p:spPr>
          <a:xfrm flipV="1">
            <a:off x="7101737" y="5425907"/>
            <a:ext cx="348043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5819414" y="491551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228" name="TextBox 227"/>
          <p:cNvSpPr txBox="1"/>
          <p:nvPr/>
        </p:nvSpPr>
        <p:spPr>
          <a:xfrm>
            <a:off x="5764471" y="57022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7748758" y="430844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30" name="TextBox 229"/>
          <p:cNvSpPr txBox="1"/>
          <p:nvPr/>
        </p:nvSpPr>
        <p:spPr>
          <a:xfrm>
            <a:off x="6839785" y="453703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231" name="TextBox 230"/>
          <p:cNvSpPr txBox="1"/>
          <p:nvPr/>
        </p:nvSpPr>
        <p:spPr>
          <a:xfrm>
            <a:off x="6041353" y="45939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232" name="TextBox 231"/>
          <p:cNvSpPr txBox="1"/>
          <p:nvPr/>
        </p:nvSpPr>
        <p:spPr>
          <a:xfrm>
            <a:off x="6667478" y="4915046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?</a:t>
            </a:r>
            <a:endParaRPr lang="en-US" sz="1600" dirty="0"/>
          </a:p>
        </p:txBody>
      </p:sp>
      <p:sp>
        <p:nvSpPr>
          <p:cNvPr id="233" name="TextBox 232"/>
          <p:cNvSpPr txBox="1"/>
          <p:nvPr/>
        </p:nvSpPr>
        <p:spPr>
          <a:xfrm>
            <a:off x="7688390" y="4909565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?</a:t>
            </a:r>
            <a:endParaRPr lang="en-US" sz="1600" dirty="0"/>
          </a:p>
        </p:txBody>
      </p:sp>
      <p:sp>
        <p:nvSpPr>
          <p:cNvPr id="234" name="TextBox 233"/>
          <p:cNvSpPr txBox="1"/>
          <p:nvPr/>
        </p:nvSpPr>
        <p:spPr>
          <a:xfrm>
            <a:off x="6336108" y="5503571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?</a:t>
            </a:r>
            <a:endParaRPr lang="en-US" sz="1600" dirty="0"/>
          </a:p>
        </p:txBody>
      </p:sp>
      <p:sp>
        <p:nvSpPr>
          <p:cNvPr id="235" name="TextBox 234"/>
          <p:cNvSpPr txBox="1"/>
          <p:nvPr/>
        </p:nvSpPr>
        <p:spPr>
          <a:xfrm>
            <a:off x="6886967" y="5509454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?</a:t>
            </a:r>
            <a:endParaRPr lang="en-US" sz="1600" dirty="0"/>
          </a:p>
        </p:txBody>
      </p:sp>
      <p:sp>
        <p:nvSpPr>
          <p:cNvPr id="236" name="TextBox 235"/>
          <p:cNvSpPr txBox="1"/>
          <p:nvPr/>
        </p:nvSpPr>
        <p:spPr>
          <a:xfrm>
            <a:off x="7844739" y="5704917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?</a:t>
            </a:r>
            <a:endParaRPr lang="en-US" sz="1600" dirty="0"/>
          </a:p>
        </p:txBody>
      </p:sp>
      <p:cxnSp>
        <p:nvCxnSpPr>
          <p:cNvPr id="237" name="Straight Arrow Connector 236"/>
          <p:cNvCxnSpPr>
            <a:stCxn id="217" idx="1"/>
            <a:endCxn id="143" idx="0"/>
          </p:cNvCxnSpPr>
          <p:nvPr/>
        </p:nvCxnSpPr>
        <p:spPr>
          <a:xfrm flipH="1">
            <a:off x="5504236" y="4081300"/>
            <a:ext cx="1320812" cy="929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17" idx="4"/>
            <a:endCxn id="213" idx="7"/>
          </p:cNvCxnSpPr>
          <p:nvPr/>
        </p:nvCxnSpPr>
        <p:spPr>
          <a:xfrm flipH="1">
            <a:off x="6615352" y="4435794"/>
            <a:ext cx="348041" cy="635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 flipH="1" flipV="1">
            <a:off x="7166211" y="4351480"/>
            <a:ext cx="190729" cy="659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142" idx="0"/>
            <a:endCxn id="217" idx="7"/>
          </p:cNvCxnSpPr>
          <p:nvPr/>
        </p:nvCxnSpPr>
        <p:spPr>
          <a:xfrm flipH="1" flipV="1">
            <a:off x="7101737" y="4081300"/>
            <a:ext cx="1320815" cy="929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flipH="1">
            <a:off x="7688390" y="5274357"/>
            <a:ext cx="542855" cy="4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endCxn id="218" idx="5"/>
          </p:cNvCxnSpPr>
          <p:nvPr/>
        </p:nvCxnSpPr>
        <p:spPr>
          <a:xfrm flipH="1">
            <a:off x="7101737" y="5404822"/>
            <a:ext cx="1427748" cy="979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/>
          <p:nvPr/>
        </p:nvCxnSpPr>
        <p:spPr>
          <a:xfrm flipH="1" flipV="1">
            <a:off x="6552217" y="5435137"/>
            <a:ext cx="301995" cy="588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 flipH="1">
            <a:off x="7039818" y="5404715"/>
            <a:ext cx="317121" cy="624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 flipH="1" flipV="1">
            <a:off x="5415521" y="5425438"/>
            <a:ext cx="1349976" cy="89531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6" name="Oval 245"/>
          <p:cNvSpPr/>
          <p:nvPr/>
        </p:nvSpPr>
        <p:spPr>
          <a:xfrm>
            <a:off x="3228978" y="4954719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247" name="Oval 246"/>
          <p:cNvSpPr/>
          <p:nvPr/>
        </p:nvSpPr>
        <p:spPr>
          <a:xfrm>
            <a:off x="310662" y="4954719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cxnSp>
        <p:nvCxnSpPr>
          <p:cNvPr id="248" name="Straight Arrow Connector 247"/>
          <p:cNvCxnSpPr>
            <a:stCxn id="247" idx="6"/>
            <a:endCxn id="250" idx="2"/>
          </p:cNvCxnSpPr>
          <p:nvPr/>
        </p:nvCxnSpPr>
        <p:spPr>
          <a:xfrm>
            <a:off x="701959" y="5162377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797047" y="4247983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4|4</a:t>
            </a:r>
            <a:endParaRPr lang="en-US" sz="1600" dirty="0"/>
          </a:p>
        </p:txBody>
      </p:sp>
      <p:sp>
        <p:nvSpPr>
          <p:cNvPr id="250" name="Oval 249"/>
          <p:cNvSpPr/>
          <p:nvPr/>
        </p:nvSpPr>
        <p:spPr>
          <a:xfrm>
            <a:off x="1283434" y="4954719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22" name="Oval 321"/>
          <p:cNvSpPr/>
          <p:nvPr/>
        </p:nvSpPr>
        <p:spPr>
          <a:xfrm>
            <a:off x="2256206" y="4954719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323" name="Straight Arrow Connector 322"/>
          <p:cNvCxnSpPr>
            <a:stCxn id="250" idx="6"/>
            <a:endCxn id="322" idx="2"/>
          </p:cNvCxnSpPr>
          <p:nvPr/>
        </p:nvCxnSpPr>
        <p:spPr>
          <a:xfrm>
            <a:off x="1674731" y="5162377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4" name="Straight Arrow Connector 323"/>
          <p:cNvCxnSpPr>
            <a:stCxn id="322" idx="6"/>
            <a:endCxn id="246" idx="2"/>
          </p:cNvCxnSpPr>
          <p:nvPr/>
        </p:nvCxnSpPr>
        <p:spPr>
          <a:xfrm>
            <a:off x="2647503" y="5162377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5" name="Oval 324"/>
          <p:cNvSpPr/>
          <p:nvPr/>
        </p:nvSpPr>
        <p:spPr>
          <a:xfrm>
            <a:off x="1769819" y="396460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26" name="Oval 325"/>
          <p:cNvSpPr/>
          <p:nvPr/>
        </p:nvSpPr>
        <p:spPr>
          <a:xfrm>
            <a:off x="1769819" y="5973673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327" name="Straight Arrow Connector 326"/>
          <p:cNvCxnSpPr>
            <a:stCxn id="247" idx="0"/>
            <a:endCxn id="325" idx="2"/>
          </p:cNvCxnSpPr>
          <p:nvPr/>
        </p:nvCxnSpPr>
        <p:spPr>
          <a:xfrm flipV="1">
            <a:off x="506311" y="4172264"/>
            <a:ext cx="1263508" cy="78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>
            <a:stCxn id="325" idx="5"/>
            <a:endCxn id="322" idx="0"/>
          </p:cNvCxnSpPr>
          <p:nvPr/>
        </p:nvCxnSpPr>
        <p:spPr>
          <a:xfrm>
            <a:off x="2103812" y="4319100"/>
            <a:ext cx="348043" cy="635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9" name="Straight Arrow Connector 328"/>
          <p:cNvCxnSpPr>
            <a:stCxn id="325" idx="6"/>
            <a:endCxn id="246" idx="0"/>
          </p:cNvCxnSpPr>
          <p:nvPr/>
        </p:nvCxnSpPr>
        <p:spPr>
          <a:xfrm>
            <a:off x="2161116" y="4172264"/>
            <a:ext cx="1263511" cy="78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>
            <a:stCxn id="250" idx="0"/>
            <a:endCxn id="325" idx="3"/>
          </p:cNvCxnSpPr>
          <p:nvPr/>
        </p:nvCxnSpPr>
        <p:spPr>
          <a:xfrm flipV="1">
            <a:off x="1479083" y="4319100"/>
            <a:ext cx="348040" cy="635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>
            <a:stCxn id="247" idx="4"/>
            <a:endCxn id="326" idx="2"/>
          </p:cNvCxnSpPr>
          <p:nvPr/>
        </p:nvCxnSpPr>
        <p:spPr>
          <a:xfrm>
            <a:off x="506311" y="5370035"/>
            <a:ext cx="1263508" cy="811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2" name="Straight Arrow Connector 331"/>
          <p:cNvCxnSpPr>
            <a:stCxn id="326" idx="6"/>
            <a:endCxn id="246" idx="4"/>
          </p:cNvCxnSpPr>
          <p:nvPr/>
        </p:nvCxnSpPr>
        <p:spPr>
          <a:xfrm flipV="1">
            <a:off x="2161116" y="5370035"/>
            <a:ext cx="1263511" cy="8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3" name="Straight Arrow Connector 332"/>
          <p:cNvCxnSpPr>
            <a:stCxn id="250" idx="4"/>
            <a:endCxn id="326" idx="1"/>
          </p:cNvCxnSpPr>
          <p:nvPr/>
        </p:nvCxnSpPr>
        <p:spPr>
          <a:xfrm>
            <a:off x="1479083" y="5370035"/>
            <a:ext cx="348040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Straight Arrow Connector 333"/>
          <p:cNvCxnSpPr>
            <a:stCxn id="326" idx="7"/>
            <a:endCxn id="322" idx="4"/>
          </p:cNvCxnSpPr>
          <p:nvPr/>
        </p:nvCxnSpPr>
        <p:spPr>
          <a:xfrm flipV="1">
            <a:off x="2103812" y="5370035"/>
            <a:ext cx="348043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5" name="TextBox 334"/>
          <p:cNvSpPr txBox="1"/>
          <p:nvPr/>
        </p:nvSpPr>
        <p:spPr>
          <a:xfrm>
            <a:off x="821489" y="4859643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7|7</a:t>
            </a:r>
            <a:endParaRPr lang="en-US" sz="1600" dirty="0"/>
          </a:p>
        </p:txBody>
      </p:sp>
      <p:sp>
        <p:nvSpPr>
          <p:cNvPr id="336" name="TextBox 335"/>
          <p:cNvSpPr txBox="1"/>
          <p:nvPr/>
        </p:nvSpPr>
        <p:spPr>
          <a:xfrm>
            <a:off x="673621" y="5708589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6|10</a:t>
            </a:r>
            <a:endParaRPr lang="en-US" sz="1600" dirty="0"/>
          </a:p>
        </p:txBody>
      </p:sp>
      <p:sp>
        <p:nvSpPr>
          <p:cNvPr id="337" name="TextBox 336"/>
          <p:cNvSpPr txBox="1"/>
          <p:nvPr/>
        </p:nvSpPr>
        <p:spPr>
          <a:xfrm>
            <a:off x="2660592" y="4279976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4|10</a:t>
            </a:r>
            <a:endParaRPr lang="en-US" sz="1600" dirty="0"/>
          </a:p>
        </p:txBody>
      </p:sp>
      <p:sp>
        <p:nvSpPr>
          <p:cNvPr id="338" name="TextBox 337"/>
          <p:cNvSpPr txBox="1"/>
          <p:nvPr/>
        </p:nvSpPr>
        <p:spPr>
          <a:xfrm>
            <a:off x="1841860" y="4481161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339" name="TextBox 338"/>
          <p:cNvSpPr txBox="1"/>
          <p:nvPr/>
        </p:nvSpPr>
        <p:spPr>
          <a:xfrm>
            <a:off x="1205365" y="4481414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340" name="TextBox 339"/>
          <p:cNvSpPr txBox="1"/>
          <p:nvPr/>
        </p:nvSpPr>
        <p:spPr>
          <a:xfrm>
            <a:off x="1669553" y="4859174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7|10</a:t>
            </a:r>
            <a:endParaRPr lang="en-US" sz="1600" dirty="0"/>
          </a:p>
        </p:txBody>
      </p:sp>
      <p:sp>
        <p:nvSpPr>
          <p:cNvPr id="341" name="TextBox 340"/>
          <p:cNvSpPr txBox="1"/>
          <p:nvPr/>
        </p:nvSpPr>
        <p:spPr>
          <a:xfrm>
            <a:off x="2690465" y="4853693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7|7</a:t>
            </a:r>
            <a:endParaRPr lang="en-US" sz="1600" dirty="0"/>
          </a:p>
        </p:txBody>
      </p:sp>
      <p:sp>
        <p:nvSpPr>
          <p:cNvPr id="342" name="TextBox 341"/>
          <p:cNvSpPr txBox="1"/>
          <p:nvPr/>
        </p:nvSpPr>
        <p:spPr>
          <a:xfrm>
            <a:off x="1191300" y="5471303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343" name="TextBox 342"/>
          <p:cNvSpPr txBox="1"/>
          <p:nvPr/>
        </p:nvSpPr>
        <p:spPr>
          <a:xfrm>
            <a:off x="1889042" y="5453582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344" name="TextBox 343"/>
          <p:cNvSpPr txBox="1"/>
          <p:nvPr/>
        </p:nvSpPr>
        <p:spPr>
          <a:xfrm>
            <a:off x="2846814" y="5649045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6|6</a:t>
            </a:r>
            <a:endParaRPr lang="en-US" sz="1600" dirty="0"/>
          </a:p>
        </p:txBody>
      </p:sp>
      <p:sp>
        <p:nvSpPr>
          <p:cNvPr id="345" name="TextBox 344"/>
          <p:cNvSpPr txBox="1"/>
          <p:nvPr/>
        </p:nvSpPr>
        <p:spPr>
          <a:xfrm>
            <a:off x="7479516" y="453703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cxnSp>
        <p:nvCxnSpPr>
          <p:cNvPr id="346" name="Straight Arrow Connector 345"/>
          <p:cNvCxnSpPr/>
          <p:nvPr/>
        </p:nvCxnSpPr>
        <p:spPr>
          <a:xfrm flipH="1">
            <a:off x="6707979" y="5274356"/>
            <a:ext cx="542855" cy="4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/>
          <p:cNvCxnSpPr/>
          <p:nvPr/>
        </p:nvCxnSpPr>
        <p:spPr>
          <a:xfrm flipH="1">
            <a:off x="5709006" y="5274355"/>
            <a:ext cx="542855" cy="4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8" name="TextBox 347"/>
          <p:cNvSpPr txBox="1"/>
          <p:nvPr/>
        </p:nvSpPr>
        <p:spPr>
          <a:xfrm>
            <a:off x="5819119" y="524069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349" name="TextBox 348"/>
          <p:cNvSpPr txBox="1"/>
          <p:nvPr/>
        </p:nvSpPr>
        <p:spPr>
          <a:xfrm>
            <a:off x="6458313" y="444165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350" name="TextBox 349"/>
          <p:cNvSpPr txBox="1"/>
          <p:nvPr/>
        </p:nvSpPr>
        <p:spPr>
          <a:xfrm>
            <a:off x="6008601" y="55642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4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51" name="TextBox 350"/>
          <p:cNvSpPr txBox="1"/>
          <p:nvPr/>
        </p:nvSpPr>
        <p:spPr>
          <a:xfrm>
            <a:off x="1672969" y="3379955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</a:t>
            </a:r>
            <a:endParaRPr lang="en-US" sz="2000" b="1" dirty="0"/>
          </a:p>
        </p:txBody>
      </p:sp>
      <p:sp>
        <p:nvSpPr>
          <p:cNvPr id="352" name="TextBox 351"/>
          <p:cNvSpPr txBox="1"/>
          <p:nvPr/>
        </p:nvSpPr>
        <p:spPr>
          <a:xfrm>
            <a:off x="6731985" y="3467595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G’</a:t>
            </a:r>
            <a:endParaRPr lang="en-US" sz="2000" b="1" dirty="0"/>
          </a:p>
        </p:txBody>
      </p:sp>
      <p:sp>
        <p:nvSpPr>
          <p:cNvPr id="353" name="TextBox 352"/>
          <p:cNvSpPr txBox="1"/>
          <p:nvPr/>
        </p:nvSpPr>
        <p:spPr>
          <a:xfrm>
            <a:off x="1299455" y="6299191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</a:t>
            </a:r>
            <a:endParaRPr lang="en-US" sz="2000" b="1" dirty="0"/>
          </a:p>
        </p:txBody>
      </p:sp>
      <p:sp>
        <p:nvSpPr>
          <p:cNvPr id="354" name="TextBox 353"/>
          <p:cNvSpPr txBox="1"/>
          <p:nvPr/>
        </p:nvSpPr>
        <p:spPr>
          <a:xfrm>
            <a:off x="6351601" y="6321218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G’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1431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  <p:bldP spid="252" grpId="0" animBg="1"/>
      <p:bldP spid="254" grpId="0"/>
      <p:bldP spid="255" grpId="0" animBg="1"/>
      <p:bldP spid="256" grpId="0" animBg="1"/>
      <p:bldP spid="259" grpId="0" animBg="1"/>
      <p:bldP spid="260" grpId="0" animBg="1"/>
      <p:bldP spid="269" grpId="0"/>
      <p:bldP spid="270" grpId="0"/>
      <p:bldP spid="271" grpId="0"/>
      <p:bldP spid="272" grpId="0"/>
      <p:bldP spid="273" grpId="0"/>
      <p:bldP spid="274" grpId="0"/>
      <p:bldP spid="275" grpId="0"/>
      <p:bldP spid="276" grpId="0"/>
      <p:bldP spid="277" grpId="0"/>
      <p:bldP spid="278" grpId="0"/>
      <p:bldP spid="316" grpId="0"/>
      <p:bldP spid="321" grpId="0"/>
      <p:bldP spid="141" grpId="0"/>
      <p:bldP spid="142" grpId="0" animBg="1"/>
      <p:bldP spid="143" grpId="0" animBg="1"/>
      <p:bldP spid="212" grpId="0"/>
      <p:bldP spid="213" grpId="0" animBg="1"/>
      <p:bldP spid="214" grpId="0" animBg="1"/>
      <p:bldP spid="217" grpId="0" animBg="1"/>
      <p:bldP spid="218" grpId="0" animBg="1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4" grpId="0"/>
      <p:bldP spid="235" grpId="0"/>
      <p:bldP spid="236" grpId="0"/>
      <p:bldP spid="246" grpId="0" animBg="1"/>
      <p:bldP spid="247" grpId="0" animBg="1"/>
      <p:bldP spid="249" grpId="0"/>
      <p:bldP spid="250" grpId="0" animBg="1"/>
      <p:bldP spid="322" grpId="0" animBg="1"/>
      <p:bldP spid="325" grpId="0" animBg="1"/>
      <p:bldP spid="326" grpId="0" animBg="1"/>
      <p:bldP spid="335" grpId="0"/>
      <p:bldP spid="336" grpId="0"/>
      <p:bldP spid="337" grpId="0"/>
      <p:bldP spid="338" grpId="0"/>
      <p:bldP spid="339" grpId="0"/>
      <p:bldP spid="340" grpId="0"/>
      <p:bldP spid="341" grpId="0"/>
      <p:bldP spid="342" grpId="0"/>
      <p:bldP spid="343" grpId="0"/>
      <p:bldP spid="344" grpId="0"/>
      <p:bldP spid="345" grpId="0"/>
      <p:bldP spid="348" grpId="0"/>
      <p:bldP spid="349" grpId="0"/>
      <p:bldP spid="350" grpId="0"/>
      <p:bldP spid="352" grpId="0"/>
      <p:bldP spid="353" grpId="0"/>
      <p:bldP spid="3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55005"/>
            <a:ext cx="7886700" cy="1325563"/>
          </a:xfrm>
        </p:spPr>
        <p:txBody>
          <a:bodyPr/>
          <a:lstStyle/>
          <a:p>
            <a:r>
              <a:rPr lang="en-US" dirty="0" smtClean="0"/>
              <a:t>Ford-Fulkerson: Residual graph</a:t>
            </a:r>
            <a:endParaRPr lang="en-US" dirty="0"/>
          </a:p>
        </p:txBody>
      </p:sp>
      <p:cxnSp>
        <p:nvCxnSpPr>
          <p:cNvPr id="145" name="Straight Connector 144"/>
          <p:cNvCxnSpPr/>
          <p:nvPr/>
        </p:nvCxnSpPr>
        <p:spPr>
          <a:xfrm flipH="1">
            <a:off x="4448691" y="1157688"/>
            <a:ext cx="5233" cy="2989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8284568" y="2535183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143" name="Oval 142"/>
          <p:cNvSpPr/>
          <p:nvPr/>
        </p:nvSpPr>
        <p:spPr>
          <a:xfrm>
            <a:off x="5366252" y="2535183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cxnSp>
        <p:nvCxnSpPr>
          <p:cNvPr id="144" name="Straight Arrow Connector 143"/>
          <p:cNvCxnSpPr>
            <a:stCxn id="143" idx="6"/>
            <a:endCxn id="213" idx="2"/>
          </p:cNvCxnSpPr>
          <p:nvPr/>
        </p:nvCxnSpPr>
        <p:spPr>
          <a:xfrm>
            <a:off x="5757549" y="2742841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5900262" y="187607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4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6339024" y="2535183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214" name="Oval 213"/>
          <p:cNvSpPr/>
          <p:nvPr/>
        </p:nvSpPr>
        <p:spPr>
          <a:xfrm>
            <a:off x="7311796" y="2535183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215" name="Straight Arrow Connector 214"/>
          <p:cNvCxnSpPr>
            <a:stCxn id="213" idx="6"/>
            <a:endCxn id="214" idx="2"/>
          </p:cNvCxnSpPr>
          <p:nvPr/>
        </p:nvCxnSpPr>
        <p:spPr>
          <a:xfrm>
            <a:off x="6730321" y="2742841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214" idx="6"/>
            <a:endCxn id="142" idx="2"/>
          </p:cNvCxnSpPr>
          <p:nvPr/>
        </p:nvCxnSpPr>
        <p:spPr>
          <a:xfrm>
            <a:off x="7703093" y="2742841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7" name="Oval 216"/>
          <p:cNvSpPr/>
          <p:nvPr/>
        </p:nvSpPr>
        <p:spPr>
          <a:xfrm>
            <a:off x="6825409" y="1545070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218" name="Oval 217"/>
          <p:cNvSpPr/>
          <p:nvPr/>
        </p:nvSpPr>
        <p:spPr>
          <a:xfrm>
            <a:off x="6825409" y="3554137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219" name="Straight Arrow Connector 218"/>
          <p:cNvCxnSpPr>
            <a:stCxn id="143" idx="7"/>
            <a:endCxn id="217" idx="2"/>
          </p:cNvCxnSpPr>
          <p:nvPr/>
        </p:nvCxnSpPr>
        <p:spPr>
          <a:xfrm flipV="1">
            <a:off x="5700245" y="1752728"/>
            <a:ext cx="1125164" cy="843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217" idx="5"/>
            <a:endCxn id="214" idx="1"/>
          </p:cNvCxnSpPr>
          <p:nvPr/>
        </p:nvCxnSpPr>
        <p:spPr>
          <a:xfrm>
            <a:off x="7159402" y="1899564"/>
            <a:ext cx="209698" cy="6964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217" idx="6"/>
            <a:endCxn id="142" idx="1"/>
          </p:cNvCxnSpPr>
          <p:nvPr/>
        </p:nvCxnSpPr>
        <p:spPr>
          <a:xfrm>
            <a:off x="7216706" y="1752728"/>
            <a:ext cx="1125166" cy="843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213" idx="0"/>
            <a:endCxn id="217" idx="3"/>
          </p:cNvCxnSpPr>
          <p:nvPr/>
        </p:nvCxnSpPr>
        <p:spPr>
          <a:xfrm flipV="1">
            <a:off x="6534673" y="1899564"/>
            <a:ext cx="348040" cy="635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143" idx="4"/>
            <a:endCxn id="218" idx="2"/>
          </p:cNvCxnSpPr>
          <p:nvPr/>
        </p:nvCxnSpPr>
        <p:spPr>
          <a:xfrm>
            <a:off x="5561901" y="2950499"/>
            <a:ext cx="1263508" cy="8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218" idx="6"/>
            <a:endCxn id="142" idx="4"/>
          </p:cNvCxnSpPr>
          <p:nvPr/>
        </p:nvCxnSpPr>
        <p:spPr>
          <a:xfrm flipV="1">
            <a:off x="7216706" y="2950499"/>
            <a:ext cx="1263511" cy="8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213" idx="4"/>
            <a:endCxn id="218" idx="1"/>
          </p:cNvCxnSpPr>
          <p:nvPr/>
        </p:nvCxnSpPr>
        <p:spPr>
          <a:xfrm>
            <a:off x="6534673" y="2950499"/>
            <a:ext cx="348040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218" idx="7"/>
            <a:endCxn id="214" idx="4"/>
          </p:cNvCxnSpPr>
          <p:nvPr/>
        </p:nvCxnSpPr>
        <p:spPr>
          <a:xfrm flipV="1">
            <a:off x="7159402" y="2950499"/>
            <a:ext cx="348043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5877079" y="244010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5822136" y="322685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6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7806423" y="183304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4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6823188" y="209439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0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6099018" y="211853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6857022" y="245628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3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7746055" y="243415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6393773" y="302816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7051289" y="296615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0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7906498" y="32601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6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237" name="Straight Arrow Connector 236"/>
          <p:cNvCxnSpPr>
            <a:stCxn id="217" idx="1"/>
            <a:endCxn id="143" idx="0"/>
          </p:cNvCxnSpPr>
          <p:nvPr/>
        </p:nvCxnSpPr>
        <p:spPr>
          <a:xfrm flipH="1">
            <a:off x="5561901" y="1605892"/>
            <a:ext cx="1320812" cy="929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17" idx="4"/>
            <a:endCxn id="213" idx="7"/>
          </p:cNvCxnSpPr>
          <p:nvPr/>
        </p:nvCxnSpPr>
        <p:spPr>
          <a:xfrm flipH="1">
            <a:off x="6673017" y="1960386"/>
            <a:ext cx="348041" cy="635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 flipH="1" flipV="1">
            <a:off x="7216706" y="1866950"/>
            <a:ext cx="214373" cy="657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142" idx="0"/>
            <a:endCxn id="217" idx="7"/>
          </p:cNvCxnSpPr>
          <p:nvPr/>
        </p:nvCxnSpPr>
        <p:spPr>
          <a:xfrm flipH="1" flipV="1">
            <a:off x="7159402" y="1605892"/>
            <a:ext cx="1320815" cy="929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flipH="1">
            <a:off x="7746055" y="2798949"/>
            <a:ext cx="542855" cy="4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endCxn id="218" idx="5"/>
          </p:cNvCxnSpPr>
          <p:nvPr/>
        </p:nvCxnSpPr>
        <p:spPr>
          <a:xfrm flipH="1">
            <a:off x="7159402" y="2929414"/>
            <a:ext cx="1427748" cy="979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/>
          <p:nvPr/>
        </p:nvCxnSpPr>
        <p:spPr>
          <a:xfrm flipH="1" flipV="1">
            <a:off x="6614040" y="2950031"/>
            <a:ext cx="307975" cy="604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/>
          <p:nvPr/>
        </p:nvCxnSpPr>
        <p:spPr>
          <a:xfrm flipH="1">
            <a:off x="7097483" y="2929307"/>
            <a:ext cx="317121" cy="624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 flipH="1" flipV="1">
            <a:off x="5473186" y="2950030"/>
            <a:ext cx="1349976" cy="895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6" name="Oval 245"/>
          <p:cNvSpPr/>
          <p:nvPr/>
        </p:nvSpPr>
        <p:spPr>
          <a:xfrm>
            <a:off x="3286643" y="2479311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247" name="Oval 246"/>
          <p:cNvSpPr/>
          <p:nvPr/>
        </p:nvSpPr>
        <p:spPr>
          <a:xfrm>
            <a:off x="368327" y="2479311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cxnSp>
        <p:nvCxnSpPr>
          <p:cNvPr id="248" name="Straight Arrow Connector 247"/>
          <p:cNvCxnSpPr>
            <a:stCxn id="247" idx="6"/>
            <a:endCxn id="250" idx="2"/>
          </p:cNvCxnSpPr>
          <p:nvPr/>
        </p:nvCxnSpPr>
        <p:spPr>
          <a:xfrm>
            <a:off x="759624" y="2686969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854712" y="1772575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4|4</a:t>
            </a:r>
            <a:endParaRPr lang="en-US" sz="1600" dirty="0"/>
          </a:p>
        </p:txBody>
      </p:sp>
      <p:sp>
        <p:nvSpPr>
          <p:cNvPr id="250" name="Oval 249"/>
          <p:cNvSpPr/>
          <p:nvPr/>
        </p:nvSpPr>
        <p:spPr>
          <a:xfrm>
            <a:off x="1341099" y="2479311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22" name="Oval 321"/>
          <p:cNvSpPr/>
          <p:nvPr/>
        </p:nvSpPr>
        <p:spPr>
          <a:xfrm>
            <a:off x="2313871" y="2479311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323" name="Straight Arrow Connector 322"/>
          <p:cNvCxnSpPr>
            <a:stCxn id="250" idx="6"/>
            <a:endCxn id="322" idx="2"/>
          </p:cNvCxnSpPr>
          <p:nvPr/>
        </p:nvCxnSpPr>
        <p:spPr>
          <a:xfrm>
            <a:off x="1732396" y="2686969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4" name="Straight Arrow Connector 323"/>
          <p:cNvCxnSpPr>
            <a:stCxn id="322" idx="6"/>
            <a:endCxn id="246" idx="2"/>
          </p:cNvCxnSpPr>
          <p:nvPr/>
        </p:nvCxnSpPr>
        <p:spPr>
          <a:xfrm>
            <a:off x="2705168" y="2686969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5" name="Oval 324"/>
          <p:cNvSpPr/>
          <p:nvPr/>
        </p:nvSpPr>
        <p:spPr>
          <a:xfrm>
            <a:off x="1827484" y="1489198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26" name="Oval 325"/>
          <p:cNvSpPr/>
          <p:nvPr/>
        </p:nvSpPr>
        <p:spPr>
          <a:xfrm>
            <a:off x="1827484" y="3498265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327" name="Straight Arrow Connector 326"/>
          <p:cNvCxnSpPr>
            <a:stCxn id="247" idx="0"/>
            <a:endCxn id="325" idx="2"/>
          </p:cNvCxnSpPr>
          <p:nvPr/>
        </p:nvCxnSpPr>
        <p:spPr>
          <a:xfrm flipV="1">
            <a:off x="563976" y="1696856"/>
            <a:ext cx="1263508" cy="78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>
            <a:stCxn id="325" idx="5"/>
            <a:endCxn id="322" idx="0"/>
          </p:cNvCxnSpPr>
          <p:nvPr/>
        </p:nvCxnSpPr>
        <p:spPr>
          <a:xfrm>
            <a:off x="2161477" y="1843692"/>
            <a:ext cx="348043" cy="635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9" name="Straight Arrow Connector 328"/>
          <p:cNvCxnSpPr>
            <a:stCxn id="325" idx="6"/>
            <a:endCxn id="246" idx="0"/>
          </p:cNvCxnSpPr>
          <p:nvPr/>
        </p:nvCxnSpPr>
        <p:spPr>
          <a:xfrm>
            <a:off x="2218781" y="1696856"/>
            <a:ext cx="1263511" cy="782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>
            <a:stCxn id="250" idx="0"/>
            <a:endCxn id="325" idx="3"/>
          </p:cNvCxnSpPr>
          <p:nvPr/>
        </p:nvCxnSpPr>
        <p:spPr>
          <a:xfrm flipV="1">
            <a:off x="1536748" y="1843692"/>
            <a:ext cx="348040" cy="635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>
            <a:stCxn id="247" idx="4"/>
            <a:endCxn id="326" idx="2"/>
          </p:cNvCxnSpPr>
          <p:nvPr/>
        </p:nvCxnSpPr>
        <p:spPr>
          <a:xfrm>
            <a:off x="563976" y="2894627"/>
            <a:ext cx="1263508" cy="8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2" name="Straight Arrow Connector 331"/>
          <p:cNvCxnSpPr>
            <a:stCxn id="326" idx="6"/>
            <a:endCxn id="246" idx="4"/>
          </p:cNvCxnSpPr>
          <p:nvPr/>
        </p:nvCxnSpPr>
        <p:spPr>
          <a:xfrm flipV="1">
            <a:off x="2218781" y="2894627"/>
            <a:ext cx="1263511" cy="8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3" name="Straight Arrow Connector 332"/>
          <p:cNvCxnSpPr>
            <a:stCxn id="250" idx="4"/>
            <a:endCxn id="326" idx="1"/>
          </p:cNvCxnSpPr>
          <p:nvPr/>
        </p:nvCxnSpPr>
        <p:spPr>
          <a:xfrm>
            <a:off x="1536748" y="2894627"/>
            <a:ext cx="348040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Straight Arrow Connector 333"/>
          <p:cNvCxnSpPr>
            <a:stCxn id="326" idx="7"/>
            <a:endCxn id="322" idx="4"/>
          </p:cNvCxnSpPr>
          <p:nvPr/>
        </p:nvCxnSpPr>
        <p:spPr>
          <a:xfrm flipV="1">
            <a:off x="2161477" y="2894627"/>
            <a:ext cx="348043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5" name="TextBox 334"/>
          <p:cNvSpPr txBox="1"/>
          <p:nvPr/>
        </p:nvSpPr>
        <p:spPr>
          <a:xfrm>
            <a:off x="879154" y="2384235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7|7</a:t>
            </a:r>
            <a:endParaRPr lang="en-US" sz="1600" dirty="0"/>
          </a:p>
        </p:txBody>
      </p:sp>
      <p:sp>
        <p:nvSpPr>
          <p:cNvPr id="336" name="TextBox 335"/>
          <p:cNvSpPr txBox="1"/>
          <p:nvPr/>
        </p:nvSpPr>
        <p:spPr>
          <a:xfrm>
            <a:off x="731286" y="3233181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6|10</a:t>
            </a:r>
            <a:endParaRPr lang="en-US" sz="1600" dirty="0"/>
          </a:p>
        </p:txBody>
      </p:sp>
      <p:sp>
        <p:nvSpPr>
          <p:cNvPr id="337" name="TextBox 336"/>
          <p:cNvSpPr txBox="1"/>
          <p:nvPr/>
        </p:nvSpPr>
        <p:spPr>
          <a:xfrm>
            <a:off x="2718257" y="1804568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4|10</a:t>
            </a:r>
            <a:endParaRPr lang="en-US" sz="1600" dirty="0"/>
          </a:p>
        </p:txBody>
      </p:sp>
      <p:sp>
        <p:nvSpPr>
          <p:cNvPr id="338" name="TextBox 337"/>
          <p:cNvSpPr txBox="1"/>
          <p:nvPr/>
        </p:nvSpPr>
        <p:spPr>
          <a:xfrm>
            <a:off x="1899525" y="2005753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339" name="TextBox 338"/>
          <p:cNvSpPr txBox="1"/>
          <p:nvPr/>
        </p:nvSpPr>
        <p:spPr>
          <a:xfrm>
            <a:off x="1263030" y="2006006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340" name="TextBox 339"/>
          <p:cNvSpPr txBox="1"/>
          <p:nvPr/>
        </p:nvSpPr>
        <p:spPr>
          <a:xfrm>
            <a:off x="1727218" y="2383766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7|10</a:t>
            </a:r>
            <a:endParaRPr lang="en-US" sz="1600" dirty="0"/>
          </a:p>
        </p:txBody>
      </p:sp>
      <p:sp>
        <p:nvSpPr>
          <p:cNvPr id="341" name="TextBox 340"/>
          <p:cNvSpPr txBox="1"/>
          <p:nvPr/>
        </p:nvSpPr>
        <p:spPr>
          <a:xfrm>
            <a:off x="2748130" y="2378285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7|7</a:t>
            </a:r>
            <a:endParaRPr lang="en-US" sz="1600" dirty="0"/>
          </a:p>
        </p:txBody>
      </p:sp>
      <p:sp>
        <p:nvSpPr>
          <p:cNvPr id="342" name="TextBox 341"/>
          <p:cNvSpPr txBox="1"/>
          <p:nvPr/>
        </p:nvSpPr>
        <p:spPr>
          <a:xfrm>
            <a:off x="1248965" y="2995895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343" name="TextBox 342"/>
          <p:cNvSpPr txBox="1"/>
          <p:nvPr/>
        </p:nvSpPr>
        <p:spPr>
          <a:xfrm>
            <a:off x="1946707" y="2978174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0|2</a:t>
            </a:r>
            <a:endParaRPr lang="en-US" sz="1600" dirty="0"/>
          </a:p>
        </p:txBody>
      </p:sp>
      <p:sp>
        <p:nvSpPr>
          <p:cNvPr id="344" name="TextBox 343"/>
          <p:cNvSpPr txBox="1"/>
          <p:nvPr/>
        </p:nvSpPr>
        <p:spPr>
          <a:xfrm>
            <a:off x="2904479" y="3173637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6|6</a:t>
            </a:r>
            <a:endParaRPr lang="en-US" sz="1600" dirty="0"/>
          </a:p>
        </p:txBody>
      </p:sp>
      <p:sp>
        <p:nvSpPr>
          <p:cNvPr id="345" name="TextBox 344"/>
          <p:cNvSpPr txBox="1"/>
          <p:nvPr/>
        </p:nvSpPr>
        <p:spPr>
          <a:xfrm>
            <a:off x="7537181" y="206162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6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46" name="Straight Arrow Connector 345"/>
          <p:cNvCxnSpPr/>
          <p:nvPr/>
        </p:nvCxnSpPr>
        <p:spPr>
          <a:xfrm flipH="1">
            <a:off x="6765644" y="2798948"/>
            <a:ext cx="542855" cy="4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/>
          <p:cNvCxnSpPr/>
          <p:nvPr/>
        </p:nvCxnSpPr>
        <p:spPr>
          <a:xfrm flipH="1">
            <a:off x="5766671" y="2798947"/>
            <a:ext cx="542855" cy="4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8" name="TextBox 347"/>
          <p:cNvSpPr txBox="1"/>
          <p:nvPr/>
        </p:nvSpPr>
        <p:spPr>
          <a:xfrm>
            <a:off x="5876784" y="27652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7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6515978" y="196624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50" name="TextBox 349"/>
          <p:cNvSpPr txBox="1"/>
          <p:nvPr/>
        </p:nvSpPr>
        <p:spPr>
          <a:xfrm>
            <a:off x="6066266" y="308885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4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3822" y="1063999"/>
            <a:ext cx="341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Keep work on for the rest of edges</a:t>
            </a:r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6661257" y="296615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0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310049" y="309086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754922" y="30352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7873051" y="27363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7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886010" y="274948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7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270695" y="196038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0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7001453" y="20443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71542" y="5327080"/>
            <a:ext cx="2792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Remove “0” edge (optional)</a:t>
            </a:r>
            <a:endParaRPr lang="en-US" dirty="0"/>
          </a:p>
        </p:txBody>
      </p:sp>
      <p:sp>
        <p:nvSpPr>
          <p:cNvPr id="161" name="Oval 160"/>
          <p:cNvSpPr/>
          <p:nvPr/>
        </p:nvSpPr>
        <p:spPr>
          <a:xfrm>
            <a:off x="8375560" y="5153432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</a:t>
            </a:r>
            <a:endParaRPr lang="en-US" sz="2800" b="1" dirty="0"/>
          </a:p>
        </p:txBody>
      </p:sp>
      <p:sp>
        <p:nvSpPr>
          <p:cNvPr id="162" name="Oval 161"/>
          <p:cNvSpPr/>
          <p:nvPr/>
        </p:nvSpPr>
        <p:spPr>
          <a:xfrm>
            <a:off x="5457244" y="5153432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</a:t>
            </a:r>
            <a:endParaRPr lang="en-US" sz="2800" b="1" dirty="0"/>
          </a:p>
        </p:txBody>
      </p:sp>
      <p:sp>
        <p:nvSpPr>
          <p:cNvPr id="164" name="TextBox 163"/>
          <p:cNvSpPr txBox="1"/>
          <p:nvPr/>
        </p:nvSpPr>
        <p:spPr>
          <a:xfrm>
            <a:off x="5991254" y="449432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4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6430016" y="5153432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66" name="Oval 165"/>
          <p:cNvSpPr/>
          <p:nvPr/>
        </p:nvSpPr>
        <p:spPr>
          <a:xfrm>
            <a:off x="7402788" y="5153432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167" name="Straight Arrow Connector 166"/>
          <p:cNvCxnSpPr>
            <a:stCxn id="165" idx="6"/>
            <a:endCxn id="166" idx="2"/>
          </p:cNvCxnSpPr>
          <p:nvPr/>
        </p:nvCxnSpPr>
        <p:spPr>
          <a:xfrm>
            <a:off x="6821313" y="5361090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66" idx="6"/>
            <a:endCxn id="161" idx="2"/>
          </p:cNvCxnSpPr>
          <p:nvPr/>
        </p:nvCxnSpPr>
        <p:spPr>
          <a:xfrm>
            <a:off x="7794085" y="5361090"/>
            <a:ext cx="581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6916401" y="4163319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70" name="Oval 169"/>
          <p:cNvSpPr/>
          <p:nvPr/>
        </p:nvSpPr>
        <p:spPr>
          <a:xfrm>
            <a:off x="6916401" y="6172386"/>
            <a:ext cx="391297" cy="4153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cxnSp>
        <p:nvCxnSpPr>
          <p:cNvPr id="173" name="Straight Arrow Connector 172"/>
          <p:cNvCxnSpPr>
            <a:stCxn id="169" idx="6"/>
            <a:endCxn id="161" idx="1"/>
          </p:cNvCxnSpPr>
          <p:nvPr/>
        </p:nvCxnSpPr>
        <p:spPr>
          <a:xfrm>
            <a:off x="7307698" y="4370977"/>
            <a:ext cx="1125166" cy="843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65" idx="0"/>
            <a:endCxn id="169" idx="3"/>
          </p:cNvCxnSpPr>
          <p:nvPr/>
        </p:nvCxnSpPr>
        <p:spPr>
          <a:xfrm flipV="1">
            <a:off x="6625665" y="4517813"/>
            <a:ext cx="348040" cy="635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62" idx="4"/>
            <a:endCxn id="170" idx="2"/>
          </p:cNvCxnSpPr>
          <p:nvPr/>
        </p:nvCxnSpPr>
        <p:spPr>
          <a:xfrm>
            <a:off x="5652893" y="5568748"/>
            <a:ext cx="1263508" cy="8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61" idx="4"/>
            <a:endCxn id="170" idx="6"/>
          </p:cNvCxnSpPr>
          <p:nvPr/>
        </p:nvCxnSpPr>
        <p:spPr>
          <a:xfrm flipH="1">
            <a:off x="7307698" y="5568748"/>
            <a:ext cx="1263511" cy="81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65" idx="4"/>
            <a:endCxn id="170" idx="1"/>
          </p:cNvCxnSpPr>
          <p:nvPr/>
        </p:nvCxnSpPr>
        <p:spPr>
          <a:xfrm>
            <a:off x="6625665" y="5568748"/>
            <a:ext cx="348040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70" idx="7"/>
            <a:endCxn id="166" idx="4"/>
          </p:cNvCxnSpPr>
          <p:nvPr/>
        </p:nvCxnSpPr>
        <p:spPr>
          <a:xfrm flipV="1">
            <a:off x="7250394" y="5568748"/>
            <a:ext cx="348043" cy="664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5913128" y="58451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6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7897415" y="445128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4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6948014" y="507453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3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837047" y="50524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84765" y="56464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2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89" name="Straight Arrow Connector 188"/>
          <p:cNvCxnSpPr>
            <a:stCxn id="169" idx="1"/>
            <a:endCxn id="162" idx="0"/>
          </p:cNvCxnSpPr>
          <p:nvPr/>
        </p:nvCxnSpPr>
        <p:spPr>
          <a:xfrm flipH="1">
            <a:off x="5652893" y="4224141"/>
            <a:ext cx="1320812" cy="929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>
            <a:off x="7290315" y="4517813"/>
            <a:ext cx="253309" cy="627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61" idx="0"/>
            <a:endCxn id="169" idx="7"/>
          </p:cNvCxnSpPr>
          <p:nvPr/>
        </p:nvCxnSpPr>
        <p:spPr>
          <a:xfrm flipH="1" flipV="1">
            <a:off x="7250394" y="4224141"/>
            <a:ext cx="1320815" cy="929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 flipH="1" flipV="1">
            <a:off x="5564178" y="5568279"/>
            <a:ext cx="1349976" cy="895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7628173" y="46798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6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99" name="Straight Arrow Connector 198"/>
          <p:cNvCxnSpPr/>
          <p:nvPr/>
        </p:nvCxnSpPr>
        <p:spPr>
          <a:xfrm flipH="1">
            <a:off x="6856636" y="5417197"/>
            <a:ext cx="542855" cy="4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H="1">
            <a:off x="5857663" y="5417196"/>
            <a:ext cx="542855" cy="4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5967776" y="538353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7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6606970" y="458449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6157258" y="57071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4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7401041" y="570911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7845914" y="565352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6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6977002" y="536773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7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7351169" y="45721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1252046" y="3643263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</a:t>
            </a:r>
            <a:endParaRPr lang="en-US" sz="2000" b="1" dirty="0"/>
          </a:p>
        </p:txBody>
      </p:sp>
      <p:sp>
        <p:nvSpPr>
          <p:cNvPr id="318" name="TextBox 317"/>
          <p:cNvSpPr txBox="1"/>
          <p:nvPr/>
        </p:nvSpPr>
        <p:spPr>
          <a:xfrm>
            <a:off x="6304192" y="3665290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G’</a:t>
            </a:r>
            <a:endParaRPr lang="en-US" sz="2000" b="1" dirty="0"/>
          </a:p>
        </p:txBody>
      </p:sp>
      <p:sp>
        <p:nvSpPr>
          <p:cNvPr id="351" name="TextBox 350"/>
          <p:cNvSpPr txBox="1"/>
          <p:nvPr/>
        </p:nvSpPr>
        <p:spPr>
          <a:xfrm>
            <a:off x="6274640" y="6304110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G’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8953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3" grpId="0" animBg="1"/>
      <p:bldP spid="212" grpId="0"/>
      <p:bldP spid="213" grpId="0" animBg="1"/>
      <p:bldP spid="214" grpId="0" animBg="1"/>
      <p:bldP spid="217" grpId="0" animBg="1"/>
      <p:bldP spid="218" grpId="0" animBg="1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4" grpId="0"/>
      <p:bldP spid="235" grpId="0"/>
      <p:bldP spid="236" grpId="0"/>
      <p:bldP spid="246" grpId="0" animBg="1"/>
      <p:bldP spid="247" grpId="0" animBg="1"/>
      <p:bldP spid="249" grpId="0"/>
      <p:bldP spid="250" grpId="0" animBg="1"/>
      <p:bldP spid="322" grpId="0" animBg="1"/>
      <p:bldP spid="325" grpId="0" animBg="1"/>
      <p:bldP spid="326" grpId="0" animBg="1"/>
      <p:bldP spid="335" grpId="0"/>
      <p:bldP spid="336" grpId="0"/>
      <p:bldP spid="337" grpId="0"/>
      <p:bldP spid="338" grpId="0"/>
      <p:bldP spid="339" grpId="0"/>
      <p:bldP spid="340" grpId="0"/>
      <p:bldP spid="341" grpId="0"/>
      <p:bldP spid="342" grpId="0"/>
      <p:bldP spid="343" grpId="0"/>
      <p:bldP spid="344" grpId="0"/>
      <p:bldP spid="345" grpId="0"/>
      <p:bldP spid="348" grpId="0"/>
      <p:bldP spid="349" grpId="0"/>
      <p:bldP spid="350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60" grpId="0"/>
      <p:bldP spid="161" grpId="0" animBg="1"/>
      <p:bldP spid="162" grpId="0" animBg="1"/>
      <p:bldP spid="164" grpId="0"/>
      <p:bldP spid="165" grpId="0" animBg="1"/>
      <p:bldP spid="166" grpId="0" animBg="1"/>
      <p:bldP spid="169" grpId="0" animBg="1"/>
      <p:bldP spid="170" grpId="0" animBg="1"/>
      <p:bldP spid="180" grpId="0"/>
      <p:bldP spid="181" grpId="0"/>
      <p:bldP spid="184" grpId="0"/>
      <p:bldP spid="185" grpId="0"/>
      <p:bldP spid="186" grpId="0"/>
      <p:bldP spid="198" grpId="0"/>
      <p:bldP spid="201" grpId="0"/>
      <p:bldP spid="202" grpId="0"/>
      <p:bldP spid="203" grpId="0"/>
      <p:bldP spid="205" grpId="0"/>
      <p:bldP spid="206" grpId="0"/>
      <p:bldP spid="208" grpId="0"/>
      <p:bldP spid="210" grpId="0"/>
      <p:bldP spid="317" grpId="0"/>
      <p:bldP spid="318" grpId="0"/>
      <p:bldP spid="35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596</TotalTime>
  <Words>1170</Words>
  <Application>Microsoft Macintosh PowerPoint</Application>
  <PresentationFormat>On-screen Show (4:3)</PresentationFormat>
  <Paragraphs>771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Calibri Light</vt:lpstr>
      <vt:lpstr>宋体</vt:lpstr>
      <vt:lpstr>Arial</vt:lpstr>
      <vt:lpstr>Office Theme</vt:lpstr>
      <vt:lpstr>Max-flow, Min-cut</vt:lpstr>
      <vt:lpstr>Max-flow</vt:lpstr>
      <vt:lpstr>Max-flow: Ford-Fulkerson</vt:lpstr>
      <vt:lpstr>Ford-Fulkerson: example</vt:lpstr>
      <vt:lpstr>Ford-Fulkerson: DFS</vt:lpstr>
      <vt:lpstr>Ford-Fulkerson: Residual graph</vt:lpstr>
      <vt:lpstr>Ford-Fulkerson: Residual graph</vt:lpstr>
      <vt:lpstr>Ford-Fulkerson: Residual graph</vt:lpstr>
      <vt:lpstr>Ford-Fulkerson: Residual graph</vt:lpstr>
      <vt:lpstr>Ford-Fulkerson: Residual graph</vt:lpstr>
      <vt:lpstr>Max flow = 6 + 7 +6 = 19</vt:lpstr>
      <vt:lpstr>Edmonds-Karp</vt:lpstr>
      <vt:lpstr>Edmonds-Karp vs Ford-Fulkerson </vt:lpstr>
      <vt:lpstr>Min cut</vt:lpstr>
      <vt:lpstr>Min cut: approach</vt:lpstr>
      <vt:lpstr>Min cut: example</vt:lpstr>
      <vt:lpstr>Min cut: example</vt:lpstr>
      <vt:lpstr>Min cut: example</vt:lpstr>
      <vt:lpstr>Min cut: example</vt:lpstr>
      <vt:lpstr>Min cut: example</vt:lpstr>
      <vt:lpstr>Min cut: example</vt:lpstr>
      <vt:lpstr>Min cut: example</vt:lpstr>
      <vt:lpstr>Min cut: example</vt:lpstr>
      <vt:lpstr>Nodes reachable from s (A)</vt:lpstr>
      <vt:lpstr>Cut edges going from A to V − A From orginal graph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Max-flow, Min-cut</dc:title>
  <dc:creator>phuongpham</dc:creator>
  <cp:lastModifiedBy>Feng, Yubo</cp:lastModifiedBy>
  <cp:revision>33</cp:revision>
  <cp:lastPrinted>2015-11-12T03:38:12Z</cp:lastPrinted>
  <dcterms:created xsi:type="dcterms:W3CDTF">2015-11-04T16:30:21Z</dcterms:created>
  <dcterms:modified xsi:type="dcterms:W3CDTF">2015-11-12T05:00:02Z</dcterms:modified>
</cp:coreProperties>
</file>