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1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3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3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3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5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5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4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0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F7A0-6872-41D8-8469-E2CCA1F448B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5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F7A0-6872-41D8-8469-E2CCA1F448BD}" type="datetimeFigureOut">
              <a:rPr lang="en-US" smtClean="0"/>
              <a:t>9/16/2015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E498-6911-47C9-8DBD-A7320F22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1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smtClean="0"/>
              <a:t>Search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Radix search </a:t>
            </a:r>
            <a:r>
              <a:rPr lang="en-US" dirty="0" err="1" smtClean="0"/>
              <a:t>trie</a:t>
            </a:r>
            <a:r>
              <a:rPr lang="en-US" dirty="0" smtClean="0"/>
              <a:t> (RST)</a:t>
            </a:r>
          </a:p>
          <a:p>
            <a:r>
              <a:rPr lang="en-US" dirty="0" smtClean="0"/>
              <a:t>R-way </a:t>
            </a:r>
            <a:r>
              <a:rPr lang="en-US" dirty="0" err="1" smtClean="0"/>
              <a:t>trie</a:t>
            </a:r>
            <a:r>
              <a:rPr lang="en-US" dirty="0" smtClean="0"/>
              <a:t> (RT)</a:t>
            </a:r>
          </a:p>
          <a:p>
            <a:r>
              <a:rPr lang="en-US" dirty="0" smtClean="0"/>
              <a:t>De la </a:t>
            </a:r>
            <a:r>
              <a:rPr lang="en-US" dirty="0" err="1" smtClean="0"/>
              <a:t>Briandias</a:t>
            </a:r>
            <a:r>
              <a:rPr lang="en-US" dirty="0" smtClean="0"/>
              <a:t> </a:t>
            </a:r>
            <a:r>
              <a:rPr lang="en-US" dirty="0" err="1" smtClean="0"/>
              <a:t>trie</a:t>
            </a:r>
            <a:r>
              <a:rPr lang="en-US" dirty="0" smtClean="0"/>
              <a:t> (DLB)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a lot of space, especially when the real case has sparse strings</a:t>
            </a:r>
          </a:p>
          <a:p>
            <a:r>
              <a:rPr lang="en-US" dirty="0" smtClean="0"/>
              <a:t>Increase searching time. Why?</a:t>
            </a:r>
          </a:p>
          <a:p>
            <a:pPr lvl="1"/>
            <a:r>
              <a:rPr lang="en-US" dirty="0" smtClean="0"/>
              <a:t>R-way </a:t>
            </a:r>
            <a:r>
              <a:rPr lang="en-US" dirty="0" err="1" smtClean="0"/>
              <a:t>trie</a:t>
            </a:r>
            <a:r>
              <a:rPr lang="en-US" dirty="0" smtClean="0"/>
              <a:t>: Directly go to a child in the </a:t>
            </a:r>
            <a:r>
              <a:rPr lang="en-US" b="1" dirty="0" smtClean="0">
                <a:solidFill>
                  <a:srgbClr val="FF0000"/>
                </a:solidFill>
              </a:rPr>
              <a:t>array</a:t>
            </a:r>
          </a:p>
          <a:p>
            <a:pPr lvl="1"/>
            <a:r>
              <a:rPr lang="en-US" dirty="0" smtClean="0"/>
              <a:t>DLB: linearly go the child in the linked list</a:t>
            </a:r>
            <a:endParaRPr lang="en-US" dirty="0"/>
          </a:p>
        </p:txBody>
      </p:sp>
      <p:cxnSp>
        <p:nvCxnSpPr>
          <p:cNvPr id="4" name="Straight Connector 3"/>
          <p:cNvCxnSpPr>
            <a:stCxn id="5" idx="2"/>
            <a:endCxn id="6" idx="0"/>
          </p:cNvCxnSpPr>
          <p:nvPr/>
        </p:nvCxnSpPr>
        <p:spPr>
          <a:xfrm>
            <a:off x="4296325" y="4822026"/>
            <a:ext cx="0" cy="2375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61546" y="4352469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1546" y="5059620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1266" y="5707406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9515" y="5707405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9" name="Elbow Connector 8"/>
          <p:cNvCxnSpPr>
            <a:stCxn id="6" idx="1"/>
            <a:endCxn id="7" idx="1"/>
          </p:cNvCxnSpPr>
          <p:nvPr/>
        </p:nvCxnSpPr>
        <p:spPr>
          <a:xfrm rot="10800000" flipV="1">
            <a:off x="4061266" y="5294399"/>
            <a:ext cx="280" cy="647786"/>
          </a:xfrm>
          <a:prstGeom prst="bentConnector3">
            <a:avLst>
              <a:gd name="adj1" fmla="val 81742857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4530823" y="5942184"/>
            <a:ext cx="378692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3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DLB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4306"/>
            <a:ext cx="7886700" cy="4351338"/>
          </a:xfrm>
        </p:spPr>
        <p:txBody>
          <a:bodyPr/>
          <a:lstStyle/>
          <a:p>
            <a:r>
              <a:rPr lang="en-US" dirty="0"/>
              <a:t>shells, </a:t>
            </a:r>
            <a:r>
              <a:rPr lang="en-US" dirty="0" smtClean="0"/>
              <a:t>she, sea, seat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39951" y="1829187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4170347" y="1998303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70346" y="2712295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70345" y="3441736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70344" y="4155728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170344" y="4943315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70344" y="5755090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stCxn id="34" idx="2"/>
            <a:endCxn id="35" idx="0"/>
          </p:cNvCxnSpPr>
          <p:nvPr/>
        </p:nvCxnSpPr>
        <p:spPr>
          <a:xfrm flipH="1">
            <a:off x="4405125" y="2467860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5" idx="2"/>
            <a:endCxn id="36" idx="0"/>
          </p:cNvCxnSpPr>
          <p:nvPr/>
        </p:nvCxnSpPr>
        <p:spPr>
          <a:xfrm flipH="1">
            <a:off x="4405124" y="3181852"/>
            <a:ext cx="1" cy="2598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0"/>
            <a:endCxn id="36" idx="2"/>
          </p:cNvCxnSpPr>
          <p:nvPr/>
        </p:nvCxnSpPr>
        <p:spPr>
          <a:xfrm flipV="1">
            <a:off x="4405123" y="3911293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8" idx="0"/>
            <a:endCxn id="37" idx="2"/>
          </p:cNvCxnSpPr>
          <p:nvPr/>
        </p:nvCxnSpPr>
        <p:spPr>
          <a:xfrm flipV="1">
            <a:off x="4405123" y="4625285"/>
            <a:ext cx="0" cy="31803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0"/>
            <a:endCxn id="38" idx="2"/>
          </p:cNvCxnSpPr>
          <p:nvPr/>
        </p:nvCxnSpPr>
        <p:spPr>
          <a:xfrm flipV="1">
            <a:off x="4405123" y="5412872"/>
            <a:ext cx="0" cy="3422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61187" y="2065161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94557" y="182326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1187" y="2736765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97401" y="1823265"/>
            <a:ext cx="38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3488081" y="3452163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92372" y="1835601"/>
            <a:ext cx="279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93261" y="4194494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25547" y="1835601"/>
            <a:ext cx="279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61186" y="4995994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71798" y="1835601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3461185" y="581020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88081" y="346180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25966" y="271229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24232" y="3441735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9" name="Straight Connector 58"/>
          <p:cNvCxnSpPr>
            <a:stCxn id="57" idx="2"/>
            <a:endCxn id="58" idx="0"/>
          </p:cNvCxnSpPr>
          <p:nvPr/>
        </p:nvCxnSpPr>
        <p:spPr>
          <a:xfrm flipH="1">
            <a:off x="5559011" y="3181851"/>
            <a:ext cx="1734" cy="2598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>
            <a:off x="4639903" y="2963550"/>
            <a:ext cx="684329" cy="1030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85416" y="2394881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05626" y="348378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339951" y="2310417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</a:t>
            </a:r>
            <a:endParaRPr lang="en-US" sz="3200" dirty="0"/>
          </a:p>
        </p:txBody>
      </p:sp>
      <p:sp>
        <p:nvSpPr>
          <p:cNvPr id="69" name="TextBox 68"/>
          <p:cNvSpPr txBox="1"/>
          <p:nvPr/>
        </p:nvSpPr>
        <p:spPr>
          <a:xfrm>
            <a:off x="1542514" y="2312733"/>
            <a:ext cx="38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70" name="TextBox 69"/>
          <p:cNvSpPr txBox="1"/>
          <p:nvPr/>
        </p:nvSpPr>
        <p:spPr>
          <a:xfrm>
            <a:off x="1775523" y="2310417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333516" y="418103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t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58" idx="2"/>
            <a:endCxn id="81" idx="0"/>
          </p:cNvCxnSpPr>
          <p:nvPr/>
        </p:nvCxnSpPr>
        <p:spPr>
          <a:xfrm>
            <a:off x="5559011" y="3911292"/>
            <a:ext cx="9284" cy="26973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814910" y="422308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02010" y="2318472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</a:t>
            </a:r>
            <a:endParaRPr lang="en-US" sz="3200" dirty="0"/>
          </a:p>
        </p:txBody>
      </p:sp>
      <p:sp>
        <p:nvSpPr>
          <p:cNvPr id="90" name="Oval 89"/>
          <p:cNvSpPr/>
          <p:nvPr/>
        </p:nvSpPr>
        <p:spPr>
          <a:xfrm>
            <a:off x="3937686" y="2590077"/>
            <a:ext cx="996779" cy="721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102723" y="2605157"/>
            <a:ext cx="996779" cy="7217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4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3" grpId="2"/>
      <p:bldP spid="33" grpId="3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/>
      <p:bldP spid="46" grpId="0"/>
      <p:bldP spid="46" grpId="1"/>
      <p:bldP spid="46" grpId="2"/>
      <p:bldP spid="46" grpId="3"/>
      <p:bldP spid="47" grpId="0"/>
      <p:bldP spid="48" grpId="0"/>
      <p:bldP spid="48" grpId="1"/>
      <p:bldP spid="48" grpId="2"/>
      <p:bldP spid="48" grpId="3"/>
      <p:bldP spid="49" grpId="0"/>
      <p:bldP spid="49" grpId="1"/>
      <p:bldP spid="50" grpId="0"/>
      <p:bldP spid="50" grpId="1"/>
      <p:bldP spid="51" grpId="0"/>
      <p:bldP spid="52" grpId="0"/>
      <p:bldP spid="52" grpId="1"/>
      <p:bldP spid="53" grpId="0"/>
      <p:bldP spid="54" grpId="0"/>
      <p:bldP spid="54" grpId="1"/>
      <p:bldP spid="55" grpId="0"/>
      <p:bldP spid="56" grpId="0"/>
      <p:bldP spid="57" grpId="0" animBg="1"/>
      <p:bldP spid="58" grpId="0" animBg="1"/>
      <p:bldP spid="66" grpId="0"/>
      <p:bldP spid="67" grpId="0"/>
      <p:bldP spid="68" grpId="0"/>
      <p:bldP spid="68" grpId="1"/>
      <p:bldP spid="68" grpId="2"/>
      <p:bldP spid="68" grpId="3"/>
      <p:bldP spid="69" grpId="0"/>
      <p:bldP spid="69" grpId="1"/>
      <p:bldP spid="69" grpId="2"/>
      <p:bldP spid="69" grpId="3"/>
      <p:bldP spid="70" grpId="0"/>
      <p:bldP spid="70" grpId="1"/>
      <p:bldP spid="70" grpId="2"/>
      <p:bldP spid="70" grpId="3"/>
      <p:bldP spid="81" grpId="0" animBg="1"/>
      <p:bldP spid="83" grpId="0"/>
      <p:bldP spid="89" grpId="0"/>
      <p:bldP spid="89" grpId="1"/>
      <p:bldP spid="90" grpId="0" animBg="1"/>
      <p:bldP spid="90" grpId="1" animBg="1"/>
      <p:bldP spid="91" grpId="0" animBg="1"/>
      <p:bldP spid="9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word in DLB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70347" y="1792356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70346" y="2506348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70345" y="3235789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70344" y="394978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70344" y="4737368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70344" y="5549143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2"/>
            <a:endCxn id="7" idx="0"/>
          </p:cNvCxnSpPr>
          <p:nvPr/>
        </p:nvCxnSpPr>
        <p:spPr>
          <a:xfrm flipH="1">
            <a:off x="4405125" y="2261913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8" idx="0"/>
          </p:cNvCxnSpPr>
          <p:nvPr/>
        </p:nvCxnSpPr>
        <p:spPr>
          <a:xfrm flipH="1">
            <a:off x="4405124" y="2975905"/>
            <a:ext cx="1" cy="2598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  <a:endCxn id="8" idx="2"/>
          </p:cNvCxnSpPr>
          <p:nvPr/>
        </p:nvCxnSpPr>
        <p:spPr>
          <a:xfrm flipV="1">
            <a:off x="4405123" y="3705346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0"/>
            <a:endCxn id="9" idx="2"/>
          </p:cNvCxnSpPr>
          <p:nvPr/>
        </p:nvCxnSpPr>
        <p:spPr>
          <a:xfrm flipV="1">
            <a:off x="4405123" y="4419338"/>
            <a:ext cx="0" cy="31803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0"/>
            <a:endCxn id="10" idx="2"/>
          </p:cNvCxnSpPr>
          <p:nvPr/>
        </p:nvCxnSpPr>
        <p:spPr>
          <a:xfrm flipV="1">
            <a:off x="4405123" y="5206925"/>
            <a:ext cx="0" cy="3422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16247" y="1863245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16247" y="2546754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16247" y="3988547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16247" y="4790047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2221" y="560425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2221" y="32735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25966" y="2506347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24232" y="3235788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6" name="Straight Connector 25"/>
          <p:cNvCxnSpPr>
            <a:stCxn id="24" idx="2"/>
            <a:endCxn id="25" idx="0"/>
          </p:cNvCxnSpPr>
          <p:nvPr/>
        </p:nvCxnSpPr>
        <p:spPr>
          <a:xfrm flipH="1">
            <a:off x="5559011" y="2975904"/>
            <a:ext cx="1734" cy="2598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3"/>
          </p:cNvCxnSpPr>
          <p:nvPr/>
        </p:nvCxnSpPr>
        <p:spPr>
          <a:xfrm flipV="1">
            <a:off x="4639903" y="2726720"/>
            <a:ext cx="624075" cy="1440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27893" y="2122610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05626" y="327784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33516" y="397508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t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5" idx="2"/>
            <a:endCxn id="30" idx="0"/>
          </p:cNvCxnSpPr>
          <p:nvPr/>
        </p:nvCxnSpPr>
        <p:spPr>
          <a:xfrm>
            <a:off x="5559011" y="3705345"/>
            <a:ext cx="9284" cy="26973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14910" y="401713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65873" y="1281033"/>
            <a:ext cx="27090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the path does not belong to other words, remove. </a:t>
            </a:r>
          </a:p>
          <a:p>
            <a:r>
              <a:rPr lang="en-US" sz="2400" b="1" dirty="0" smtClean="0"/>
              <a:t>Otherwise, leave it alone.</a:t>
            </a:r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51934" y="1385232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shells</a:t>
            </a:r>
            <a:endParaRPr lang="en-US" sz="20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90335" y="5816872"/>
            <a:ext cx="464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516247" y="1523996"/>
            <a:ext cx="1262393" cy="4728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74932" y="5462929"/>
            <a:ext cx="2171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Change to false</a:t>
            </a:r>
          </a:p>
          <a:p>
            <a:r>
              <a:rPr lang="en-US" sz="2000" b="1" dirty="0" smtClean="0"/>
              <a:t>no children: </a:t>
            </a:r>
            <a:r>
              <a:rPr lang="en-US" sz="2000" b="1" i="1" dirty="0" smtClean="0">
                <a:solidFill>
                  <a:srgbClr val="FF0000"/>
                </a:solidFill>
              </a:rPr>
              <a:t>delete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42698" y="5007957"/>
            <a:ext cx="464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9295" y="4737368"/>
            <a:ext cx="2037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False, no children</a:t>
            </a:r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delete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977689" y="4172464"/>
            <a:ext cx="464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4286" y="3901875"/>
            <a:ext cx="2037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False, no children</a:t>
            </a:r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delete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957478" y="3455741"/>
            <a:ext cx="4648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4075" y="3185152"/>
            <a:ext cx="1446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 true node</a:t>
            </a:r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stop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4286" y="1839603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sea</a:t>
            </a:r>
            <a:endParaRPr lang="en-US" sz="2000" dirty="0"/>
          </a:p>
        </p:txBody>
      </p:sp>
      <p:sp>
        <p:nvSpPr>
          <p:cNvPr id="50" name="Rectangle 49"/>
          <p:cNvSpPr/>
          <p:nvPr/>
        </p:nvSpPr>
        <p:spPr>
          <a:xfrm>
            <a:off x="4821692" y="2450346"/>
            <a:ext cx="1262393" cy="2128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227806" y="3482762"/>
            <a:ext cx="472728" cy="410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00534" y="3532283"/>
            <a:ext cx="1924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Change to false, has a child</a:t>
            </a:r>
          </a:p>
          <a:p>
            <a:r>
              <a:rPr lang="en-US" sz="2000" b="1" i="1" dirty="0" smtClean="0">
                <a:solidFill>
                  <a:srgbClr val="FF0000"/>
                </a:solidFill>
              </a:rPr>
              <a:t>stop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57267" y="3273573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62221" y="5604165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483200" y="5445254"/>
            <a:ext cx="1589902" cy="72556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54882" y="3094220"/>
            <a:ext cx="1589902" cy="72556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0" grpId="0"/>
      <p:bldP spid="21" grpId="0"/>
      <p:bldP spid="22" grpId="0"/>
      <p:bldP spid="22" grpId="1"/>
      <p:bldP spid="29" grpId="0"/>
      <p:bldP spid="36" grpId="0"/>
      <p:bldP spid="36" grpId="1"/>
      <p:bldP spid="40" grpId="0" animBg="1"/>
      <p:bldP spid="40" grpId="1" animBg="1"/>
      <p:bldP spid="41" grpId="0"/>
      <p:bldP spid="44" grpId="0"/>
      <p:bldP spid="46" grpId="0"/>
      <p:bldP spid="48" grpId="0"/>
      <p:bldP spid="49" grpId="0"/>
      <p:bldP spid="49" grpId="1"/>
      <p:bldP spid="50" grpId="0" animBg="1"/>
      <p:bldP spid="50" grpId="1" animBg="1"/>
      <p:bldP spid="52" grpId="0"/>
      <p:bldP spid="54" grpId="0"/>
      <p:bldP spid="55" grpId="0"/>
      <p:bldP spid="55" grpId="1"/>
      <p:bldP spid="56" grpId="0" animBg="1"/>
      <p:bldP spid="56" grpId="1" animBg="1"/>
      <p:bldP spid="57" grpId="0" animBg="1"/>
      <p:bldP spid="5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(on paper)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RST:</a:t>
            </a:r>
          </a:p>
          <a:p>
            <a:pPr lvl="1"/>
            <a:r>
              <a:rPr lang="en-US" dirty="0" smtClean="0"/>
              <a:t>Create a tree for: 2, 3, 4, 6</a:t>
            </a:r>
          </a:p>
          <a:p>
            <a:pPr lvl="1"/>
            <a:r>
              <a:rPr lang="en-US" dirty="0" smtClean="0"/>
              <a:t>Delete values: 4, 6</a:t>
            </a:r>
          </a:p>
          <a:p>
            <a:r>
              <a:rPr lang="en-US" dirty="0" smtClean="0"/>
              <a:t>DLB:</a:t>
            </a:r>
          </a:p>
          <a:p>
            <a:pPr lvl="1"/>
            <a:r>
              <a:rPr lang="en-US" dirty="0" smtClean="0"/>
              <a:t>Create a tree for: baby, bad, bank, box, dad, dance</a:t>
            </a:r>
          </a:p>
          <a:p>
            <a:pPr lvl="1"/>
            <a:r>
              <a:rPr lang="en-US" dirty="0" smtClean="0"/>
              <a:t>Delete words: bad, bank, 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RST (creation)</a:t>
            </a:r>
            <a:endParaRPr lang="en-US" dirty="0"/>
          </a:p>
        </p:txBody>
      </p:sp>
      <p:cxnSp>
        <p:nvCxnSpPr>
          <p:cNvPr id="4" name="Straight Connector 3"/>
          <p:cNvCxnSpPr>
            <a:stCxn id="5" idx="2"/>
            <a:endCxn id="7" idx="0"/>
          </p:cNvCxnSpPr>
          <p:nvPr/>
        </p:nvCxnSpPr>
        <p:spPr>
          <a:xfrm flipH="1">
            <a:off x="877789" y="2576260"/>
            <a:ext cx="3477910" cy="40027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20920" y="2106703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3010" y="2976539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6010" y="23785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11" name="Straight Connector 10"/>
          <p:cNvCxnSpPr>
            <a:stCxn id="5" idx="2"/>
            <a:endCxn id="13" idx="0"/>
          </p:cNvCxnSpPr>
          <p:nvPr/>
        </p:nvCxnSpPr>
        <p:spPr>
          <a:xfrm>
            <a:off x="4355699" y="2576260"/>
            <a:ext cx="2947833" cy="49558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68753" y="3071849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76925" y="24342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cxnSp>
        <p:nvCxnSpPr>
          <p:cNvPr id="17" name="Straight Connector 16"/>
          <p:cNvCxnSpPr>
            <a:stCxn id="7" idx="2"/>
            <a:endCxn id="20" idx="0"/>
          </p:cNvCxnSpPr>
          <p:nvPr/>
        </p:nvCxnSpPr>
        <p:spPr>
          <a:xfrm>
            <a:off x="877789" y="3446096"/>
            <a:ext cx="715055" cy="39179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58065" y="33100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358065" y="383789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0" idx="2"/>
            <a:endCxn id="23" idx="0"/>
          </p:cNvCxnSpPr>
          <p:nvPr/>
        </p:nvCxnSpPr>
        <p:spPr>
          <a:xfrm flipH="1">
            <a:off x="897545" y="4307451"/>
            <a:ext cx="695299" cy="4175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2766" y="472497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2244" y="41326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25" name="Straight Connector 24"/>
          <p:cNvCxnSpPr>
            <a:stCxn id="20" idx="2"/>
            <a:endCxn id="26" idx="0"/>
          </p:cNvCxnSpPr>
          <p:nvPr/>
        </p:nvCxnSpPr>
        <p:spPr>
          <a:xfrm>
            <a:off x="1592844" y="4307451"/>
            <a:ext cx="653708" cy="42575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11773" y="4733209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30190" y="42016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cxnSp>
        <p:nvCxnSpPr>
          <p:cNvPr id="34" name="Straight Connector 33"/>
          <p:cNvCxnSpPr>
            <a:stCxn id="13" idx="2"/>
            <a:endCxn id="36" idx="0"/>
          </p:cNvCxnSpPr>
          <p:nvPr/>
        </p:nvCxnSpPr>
        <p:spPr>
          <a:xfrm flipH="1">
            <a:off x="6361298" y="3541406"/>
            <a:ext cx="942234" cy="2964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92257" y="33169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6126519" y="383789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6" idx="2"/>
            <a:endCxn id="41" idx="0"/>
          </p:cNvCxnSpPr>
          <p:nvPr/>
        </p:nvCxnSpPr>
        <p:spPr>
          <a:xfrm flipH="1">
            <a:off x="5635366" y="4307451"/>
            <a:ext cx="725932" cy="4379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58174" y="41477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5400587" y="474537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4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13" idx="2"/>
            <a:endCxn id="46" idx="0"/>
          </p:cNvCxnSpPr>
          <p:nvPr/>
        </p:nvCxnSpPr>
        <p:spPr>
          <a:xfrm>
            <a:off x="7303532" y="3541406"/>
            <a:ext cx="977040" cy="3044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39348" y="33253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46" name="Rectangle 45"/>
          <p:cNvSpPr/>
          <p:nvPr/>
        </p:nvSpPr>
        <p:spPr>
          <a:xfrm>
            <a:off x="8045793" y="3845865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46" idx="2"/>
            <a:endCxn id="54" idx="0"/>
          </p:cNvCxnSpPr>
          <p:nvPr/>
        </p:nvCxnSpPr>
        <p:spPr>
          <a:xfrm flipH="1">
            <a:off x="7628069" y="4315422"/>
            <a:ext cx="652503" cy="48367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50877" y="42014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54" name="Rectangle 53"/>
          <p:cNvSpPr/>
          <p:nvPr/>
        </p:nvSpPr>
        <p:spPr>
          <a:xfrm>
            <a:off x="7393290" y="4799095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1751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RST </a:t>
            </a:r>
            <a:r>
              <a:rPr lang="en-US" dirty="0" smtClean="0"/>
              <a:t>(deletion</a:t>
            </a:r>
            <a:r>
              <a:rPr lang="en-US" dirty="0"/>
              <a:t>)</a:t>
            </a:r>
          </a:p>
        </p:txBody>
      </p:sp>
      <p:cxnSp>
        <p:nvCxnSpPr>
          <p:cNvPr id="4" name="Straight Connector 3"/>
          <p:cNvCxnSpPr>
            <a:stCxn id="5" idx="2"/>
            <a:endCxn id="6" idx="0"/>
          </p:cNvCxnSpPr>
          <p:nvPr/>
        </p:nvCxnSpPr>
        <p:spPr>
          <a:xfrm flipH="1">
            <a:off x="877789" y="2576260"/>
            <a:ext cx="3477910" cy="40027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120920" y="2106703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010" y="2976539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6010" y="23785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11" name="Straight Connector 10"/>
          <p:cNvCxnSpPr>
            <a:stCxn id="6" idx="2"/>
            <a:endCxn id="13" idx="0"/>
          </p:cNvCxnSpPr>
          <p:nvPr/>
        </p:nvCxnSpPr>
        <p:spPr>
          <a:xfrm>
            <a:off x="877789" y="3446096"/>
            <a:ext cx="715055" cy="39179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58065" y="331007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1358065" y="383789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3" idx="2"/>
            <a:endCxn id="15" idx="0"/>
          </p:cNvCxnSpPr>
          <p:nvPr/>
        </p:nvCxnSpPr>
        <p:spPr>
          <a:xfrm flipH="1">
            <a:off x="897545" y="4307451"/>
            <a:ext cx="695299" cy="4175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2766" y="472497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62244" y="41326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17" name="Straight Connector 16"/>
          <p:cNvCxnSpPr>
            <a:stCxn id="13" idx="2"/>
            <a:endCxn id="18" idx="0"/>
          </p:cNvCxnSpPr>
          <p:nvPr/>
        </p:nvCxnSpPr>
        <p:spPr>
          <a:xfrm>
            <a:off x="1592844" y="4307451"/>
            <a:ext cx="653708" cy="42575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011773" y="4733209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0190" y="42016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220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DLB (creation)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5080" y="1690689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22535" y="275072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22536" y="3520957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05298" y="274285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5298" y="3558295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05298" y="439792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81452" y="355585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81451" y="4398397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55623" y="3558295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87936" y="1662328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87936" y="2490288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90546" y="3431548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6518" y="3449396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6517" y="424440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56517" y="5130497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8" idx="1"/>
            <a:endCxn id="10" idx="3"/>
          </p:cNvCxnSpPr>
          <p:nvPr/>
        </p:nvCxnSpPr>
        <p:spPr>
          <a:xfrm flipH="1" flipV="1">
            <a:off x="1574855" y="2977630"/>
            <a:ext cx="2947680" cy="787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0"/>
            <a:endCxn id="8" idx="2"/>
          </p:cNvCxnSpPr>
          <p:nvPr/>
        </p:nvCxnSpPr>
        <p:spPr>
          <a:xfrm flipH="1" flipV="1">
            <a:off x="4757314" y="3220278"/>
            <a:ext cx="1" cy="30067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0"/>
            <a:endCxn id="6" idx="2"/>
          </p:cNvCxnSpPr>
          <p:nvPr/>
        </p:nvCxnSpPr>
        <p:spPr>
          <a:xfrm flipH="1" flipV="1">
            <a:off x="1339859" y="2160246"/>
            <a:ext cx="218" cy="5826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0"/>
            <a:endCxn id="10" idx="2"/>
          </p:cNvCxnSpPr>
          <p:nvPr/>
        </p:nvCxnSpPr>
        <p:spPr>
          <a:xfrm flipV="1">
            <a:off x="1340077" y="3212408"/>
            <a:ext cx="0" cy="3458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0"/>
            <a:endCxn id="11" idx="2"/>
          </p:cNvCxnSpPr>
          <p:nvPr/>
        </p:nvCxnSpPr>
        <p:spPr>
          <a:xfrm flipV="1">
            <a:off x="1340077" y="4027852"/>
            <a:ext cx="0" cy="370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1"/>
            <a:endCxn id="15" idx="3"/>
          </p:cNvCxnSpPr>
          <p:nvPr/>
        </p:nvCxnSpPr>
        <p:spPr>
          <a:xfrm flipH="1">
            <a:off x="2625180" y="3790633"/>
            <a:ext cx="456272" cy="244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0"/>
            <a:endCxn id="13" idx="2"/>
          </p:cNvCxnSpPr>
          <p:nvPr/>
        </p:nvCxnSpPr>
        <p:spPr>
          <a:xfrm flipV="1">
            <a:off x="3316230" y="4025411"/>
            <a:ext cx="1" cy="37298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5" idx="1"/>
            <a:endCxn id="11" idx="3"/>
          </p:cNvCxnSpPr>
          <p:nvPr/>
        </p:nvCxnSpPr>
        <p:spPr>
          <a:xfrm flipH="1">
            <a:off x="1574855" y="3793074"/>
            <a:ext cx="58076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6" idx="1"/>
            <a:endCxn id="6" idx="3"/>
          </p:cNvCxnSpPr>
          <p:nvPr/>
        </p:nvCxnSpPr>
        <p:spPr>
          <a:xfrm flipH="1">
            <a:off x="1574637" y="1897107"/>
            <a:ext cx="4313299" cy="2836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7" idx="0"/>
            <a:endCxn id="16" idx="2"/>
          </p:cNvCxnSpPr>
          <p:nvPr/>
        </p:nvCxnSpPr>
        <p:spPr>
          <a:xfrm flipV="1">
            <a:off x="6122715" y="2131885"/>
            <a:ext cx="0" cy="35840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7" idx="2"/>
            <a:endCxn id="18" idx="0"/>
          </p:cNvCxnSpPr>
          <p:nvPr/>
        </p:nvCxnSpPr>
        <p:spPr>
          <a:xfrm>
            <a:off x="6122715" y="2959845"/>
            <a:ext cx="2610" cy="47170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8" idx="3"/>
            <a:endCxn id="19" idx="1"/>
          </p:cNvCxnSpPr>
          <p:nvPr/>
        </p:nvCxnSpPr>
        <p:spPr>
          <a:xfrm>
            <a:off x="6360103" y="3666327"/>
            <a:ext cx="496415" cy="1784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9" idx="2"/>
            <a:endCxn id="20" idx="0"/>
          </p:cNvCxnSpPr>
          <p:nvPr/>
        </p:nvCxnSpPr>
        <p:spPr>
          <a:xfrm flipH="1">
            <a:off x="7091296" y="3918953"/>
            <a:ext cx="1" cy="32545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0" idx="2"/>
            <a:endCxn id="21" idx="0"/>
          </p:cNvCxnSpPr>
          <p:nvPr/>
        </p:nvCxnSpPr>
        <p:spPr>
          <a:xfrm>
            <a:off x="7091296" y="4713961"/>
            <a:ext cx="0" cy="4165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64604" y="395074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3999" y="444803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97692" y="399981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23520" y="481576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32615" y="385196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98586" y="554703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DLB </a:t>
            </a:r>
            <a:r>
              <a:rPr lang="en-US" dirty="0" smtClean="0"/>
              <a:t>(deletion</a:t>
            </a:r>
            <a:r>
              <a:rPr lang="en-US" dirty="0"/>
              <a:t>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514540" y="167184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834848" y="2724003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34849" y="3494239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14758" y="2724003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14758" y="3539447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14758" y="4379076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87936" y="1662328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887936" y="2490288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87936" y="3304668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7" name="Straight Connector 46"/>
          <p:cNvCxnSpPr>
            <a:stCxn id="27" idx="1"/>
            <a:endCxn id="32" idx="3"/>
          </p:cNvCxnSpPr>
          <p:nvPr/>
        </p:nvCxnSpPr>
        <p:spPr>
          <a:xfrm flipH="1">
            <a:off x="2984315" y="2958782"/>
            <a:ext cx="850533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8" idx="0"/>
            <a:endCxn id="27" idx="2"/>
          </p:cNvCxnSpPr>
          <p:nvPr/>
        </p:nvCxnSpPr>
        <p:spPr>
          <a:xfrm flipH="1" flipV="1">
            <a:off x="4069627" y="3193560"/>
            <a:ext cx="1" cy="30067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2" idx="0"/>
            <a:endCxn id="26" idx="2"/>
          </p:cNvCxnSpPr>
          <p:nvPr/>
        </p:nvCxnSpPr>
        <p:spPr>
          <a:xfrm flipH="1" flipV="1">
            <a:off x="2749319" y="2141398"/>
            <a:ext cx="218" cy="5826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3" idx="0"/>
            <a:endCxn id="32" idx="2"/>
          </p:cNvCxnSpPr>
          <p:nvPr/>
        </p:nvCxnSpPr>
        <p:spPr>
          <a:xfrm flipV="1">
            <a:off x="2749537" y="3193560"/>
            <a:ext cx="0" cy="3458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4" idx="0"/>
            <a:endCxn id="33" idx="2"/>
          </p:cNvCxnSpPr>
          <p:nvPr/>
        </p:nvCxnSpPr>
        <p:spPr>
          <a:xfrm flipV="1">
            <a:off x="2749537" y="4009004"/>
            <a:ext cx="0" cy="370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1" idx="1"/>
            <a:endCxn id="26" idx="3"/>
          </p:cNvCxnSpPr>
          <p:nvPr/>
        </p:nvCxnSpPr>
        <p:spPr>
          <a:xfrm flipH="1">
            <a:off x="2984097" y="1897107"/>
            <a:ext cx="2903839" cy="951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2" idx="0"/>
            <a:endCxn id="41" idx="2"/>
          </p:cNvCxnSpPr>
          <p:nvPr/>
        </p:nvCxnSpPr>
        <p:spPr>
          <a:xfrm flipV="1">
            <a:off x="6122715" y="2131885"/>
            <a:ext cx="0" cy="35840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2" idx="2"/>
            <a:endCxn id="43" idx="0"/>
          </p:cNvCxnSpPr>
          <p:nvPr/>
        </p:nvCxnSpPr>
        <p:spPr>
          <a:xfrm>
            <a:off x="6122715" y="2959845"/>
            <a:ext cx="0" cy="3448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76917" y="388006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33459" y="442918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30005" y="372508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(BST)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branch is less than</a:t>
            </a:r>
          </a:p>
          <a:p>
            <a:r>
              <a:rPr lang="en-US" dirty="0" smtClean="0"/>
              <a:t>Right branch is larger than</a:t>
            </a:r>
          </a:p>
          <a:p>
            <a:r>
              <a:rPr lang="en-US" dirty="0" smtClean="0"/>
              <a:t>Create a tree with 0, 1, 2, 3 (in order)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BST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3420" y="16855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336991" y="4836375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3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37221" y="1690689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3420" y="22087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3420" y="274948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03420" y="33419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7221" y="1690688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0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86897" y="2731976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10058" y="2731976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2" idx="2"/>
            <a:endCxn id="13" idx="0"/>
          </p:cNvCxnSpPr>
          <p:nvPr/>
        </p:nvCxnSpPr>
        <p:spPr>
          <a:xfrm flipH="1">
            <a:off x="3521676" y="2160245"/>
            <a:ext cx="1050324" cy="5717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2"/>
            <a:endCxn id="14" idx="0"/>
          </p:cNvCxnSpPr>
          <p:nvPr/>
        </p:nvCxnSpPr>
        <p:spPr>
          <a:xfrm>
            <a:off x="4572000" y="2160245"/>
            <a:ext cx="972837" cy="5717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72593" y="21006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6439" y="21006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10058" y="2731975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87056" y="3773263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10217" y="3773263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endCxn id="23" idx="0"/>
          </p:cNvCxnSpPr>
          <p:nvPr/>
        </p:nvCxnSpPr>
        <p:spPr>
          <a:xfrm flipH="1">
            <a:off x="4521835" y="3201532"/>
            <a:ext cx="1050324" cy="5717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4" idx="0"/>
          </p:cNvCxnSpPr>
          <p:nvPr/>
        </p:nvCxnSpPr>
        <p:spPr>
          <a:xfrm>
            <a:off x="5572159" y="3201532"/>
            <a:ext cx="972837" cy="5717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72752" y="31419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86598" y="31419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10216" y="3773596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10058" y="482312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33219" y="482312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endCxn id="30" idx="0"/>
          </p:cNvCxnSpPr>
          <p:nvPr/>
        </p:nvCxnSpPr>
        <p:spPr>
          <a:xfrm flipH="1">
            <a:off x="5544837" y="4251390"/>
            <a:ext cx="1050324" cy="5717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1" idx="0"/>
          </p:cNvCxnSpPr>
          <p:nvPr/>
        </p:nvCxnSpPr>
        <p:spPr>
          <a:xfrm>
            <a:off x="6595161" y="4251390"/>
            <a:ext cx="972837" cy="5717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95754" y="4191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9600" y="4191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</a:t>
            </a:r>
          </a:p>
        </p:txBody>
      </p:sp>
      <p:sp>
        <p:nvSpPr>
          <p:cNvPr id="36" name="Cloud Callout 35"/>
          <p:cNvSpPr/>
          <p:nvPr/>
        </p:nvSpPr>
        <p:spPr>
          <a:xfrm>
            <a:off x="2479589" y="5445211"/>
            <a:ext cx="2830469" cy="848497"/>
          </a:xfrm>
          <a:prstGeom prst="cloudCallout">
            <a:avLst>
              <a:gd name="adj1" fmla="val -24158"/>
              <a:gd name="adj2" fmla="val 7220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Can we do better?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  <p:bldP spid="9" grpId="0"/>
      <p:bldP spid="10" grpId="0"/>
      <p:bldP spid="12" grpId="0" animBg="1"/>
      <p:bldP spid="13" grpId="0" animBg="1"/>
      <p:bldP spid="13" grpId="1" animBg="1"/>
      <p:bldP spid="14" grpId="0" animBg="1"/>
      <p:bldP spid="14" grpId="1" animBg="1"/>
      <p:bldP spid="20" grpId="0"/>
      <p:bldP spid="21" grpId="0"/>
      <p:bldP spid="21" grpId="1"/>
      <p:bldP spid="22" grpId="0" animBg="1"/>
      <p:bldP spid="23" grpId="0" animBg="1"/>
      <p:bldP spid="23" grpId="1" animBg="1"/>
      <p:bldP spid="24" grpId="0" animBg="1"/>
      <p:bldP spid="24" grpId="1" animBg="1"/>
      <p:bldP spid="27" grpId="0"/>
      <p:bldP spid="28" grpId="0"/>
      <p:bldP spid="28" grpId="1"/>
      <p:bldP spid="29" grpId="0" animBg="1"/>
      <p:bldP spid="30" grpId="0" animBg="1"/>
      <p:bldP spid="30" grpId="1" animBg="1"/>
      <p:bldP spid="31" grpId="0" animBg="1"/>
      <p:bldP spid="31" grpId="1" animBg="1"/>
      <p:bldP spid="34" grpId="0"/>
      <p:bldP spid="35" grpId="0"/>
      <p:bldP spid="35" grpId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Radix search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pair &lt;</a:t>
            </a:r>
            <a:r>
              <a:rPr lang="en-US" dirty="0" err="1" smtClean="0"/>
              <a:t>Key,Value</a:t>
            </a:r>
            <a:r>
              <a:rPr lang="en-US" dirty="0" smtClean="0"/>
              <a:t>&gt; instead of only Value (BST)</a:t>
            </a:r>
          </a:p>
          <a:p>
            <a:r>
              <a:rPr lang="en-US" dirty="0" smtClean="0"/>
              <a:t>Key is parsed along the tree edges</a:t>
            </a:r>
          </a:p>
          <a:p>
            <a:r>
              <a:rPr lang="en-US" dirty="0" smtClean="0"/>
              <a:t>Value is stored at a node</a:t>
            </a:r>
          </a:p>
          <a:p>
            <a:r>
              <a:rPr lang="en-US" dirty="0" smtClean="0"/>
              <a:t>Assume each Value is linked with only one Key</a:t>
            </a:r>
          </a:p>
          <a:p>
            <a:r>
              <a:rPr lang="en-US" dirty="0"/>
              <a:t>Create a tree with 0, 1, 2, 3 (in order)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8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9497" y="16855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29497" y="22087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9497" y="27494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29497" y="33419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3821" y="1451796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93497" y="249308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8" idx="2"/>
            <a:endCxn id="9" idx="0"/>
          </p:cNvCxnSpPr>
          <p:nvPr/>
        </p:nvCxnSpPr>
        <p:spPr>
          <a:xfrm flipH="1">
            <a:off x="5828276" y="1921353"/>
            <a:ext cx="1050324" cy="5717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2"/>
          </p:cNvCxnSpPr>
          <p:nvPr/>
        </p:nvCxnSpPr>
        <p:spPr>
          <a:xfrm>
            <a:off x="6878600" y="1921353"/>
            <a:ext cx="972837" cy="5717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98314" y="18649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33061" y="18293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7983" y="169789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000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37983" y="222111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001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37983" y="276184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010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537983" y="335434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295861" y="1285998"/>
            <a:ext cx="876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Value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3862" y="1298354"/>
            <a:ext cx="6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Key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7137" y="4226933"/>
            <a:ext cx="1602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Binary representation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0"/>
            <a:endCxn id="18" idx="2"/>
          </p:cNvCxnSpPr>
          <p:nvPr/>
        </p:nvCxnSpPr>
        <p:spPr>
          <a:xfrm flipH="1" flipV="1">
            <a:off x="863553" y="3816011"/>
            <a:ext cx="134804" cy="4109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195278" y="3560636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9" idx="2"/>
            <a:endCxn id="26" idx="0"/>
          </p:cNvCxnSpPr>
          <p:nvPr/>
        </p:nvCxnSpPr>
        <p:spPr>
          <a:xfrm flipH="1">
            <a:off x="4430057" y="2962641"/>
            <a:ext cx="1398219" cy="5979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2"/>
            <a:endCxn id="31" idx="0"/>
          </p:cNvCxnSpPr>
          <p:nvPr/>
        </p:nvCxnSpPr>
        <p:spPr>
          <a:xfrm>
            <a:off x="5828276" y="2962641"/>
            <a:ext cx="1447823" cy="5749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83484" y="29045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873762" y="28716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31" name="Rectangle 30"/>
          <p:cNvSpPr/>
          <p:nvPr/>
        </p:nvSpPr>
        <p:spPr>
          <a:xfrm>
            <a:off x="7041320" y="3537600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69533" y="4638485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6" idx="2"/>
            <a:endCxn id="32" idx="0"/>
          </p:cNvCxnSpPr>
          <p:nvPr/>
        </p:nvCxnSpPr>
        <p:spPr>
          <a:xfrm flipH="1">
            <a:off x="3804312" y="4030193"/>
            <a:ext cx="625745" cy="6082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2"/>
            <a:endCxn id="37" idx="0"/>
          </p:cNvCxnSpPr>
          <p:nvPr/>
        </p:nvCxnSpPr>
        <p:spPr>
          <a:xfrm>
            <a:off x="4430057" y="4030193"/>
            <a:ext cx="634560" cy="6082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63128" y="4007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737148" y="4007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4829838" y="4638485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01518" y="4638485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1" idx="2"/>
            <a:endCxn id="38" idx="0"/>
          </p:cNvCxnSpPr>
          <p:nvPr/>
        </p:nvCxnSpPr>
        <p:spPr>
          <a:xfrm flipH="1">
            <a:off x="6636297" y="4007157"/>
            <a:ext cx="639802" cy="63132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2"/>
            <a:endCxn id="43" idx="0"/>
          </p:cNvCxnSpPr>
          <p:nvPr/>
        </p:nvCxnSpPr>
        <p:spPr>
          <a:xfrm>
            <a:off x="7276099" y="4007157"/>
            <a:ext cx="697152" cy="63132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85295" y="4007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593966" y="4007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43" name="Rectangle 42"/>
          <p:cNvSpPr/>
          <p:nvPr/>
        </p:nvSpPr>
        <p:spPr>
          <a:xfrm>
            <a:off x="7738472" y="4638485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3684" y="1705668"/>
            <a:ext cx="1405971" cy="441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979725" y="1871643"/>
            <a:ext cx="512647" cy="441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91054" y="2895024"/>
            <a:ext cx="512647" cy="441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674257" y="4041299"/>
            <a:ext cx="512647" cy="441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652507" y="4738713"/>
            <a:ext cx="294738" cy="2691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21853" y="3316833"/>
            <a:ext cx="1405971" cy="441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973029" y="1869934"/>
            <a:ext cx="512647" cy="441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523609" y="2892106"/>
            <a:ext cx="512647" cy="441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95592" y="4021472"/>
            <a:ext cx="512647" cy="441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825829" y="4738713"/>
            <a:ext cx="294738" cy="2691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63684" y="2218821"/>
            <a:ext cx="1405971" cy="441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979724" y="1864673"/>
            <a:ext cx="512647" cy="441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802302" y="2893966"/>
            <a:ext cx="512647" cy="441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720687" y="4026230"/>
            <a:ext cx="512647" cy="441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922004" y="4738713"/>
            <a:ext cx="294738" cy="2691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27768" y="2741874"/>
            <a:ext cx="1405971" cy="441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979723" y="1863487"/>
            <a:ext cx="512647" cy="441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523376" y="2885100"/>
            <a:ext cx="512647" cy="441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506904" y="4041299"/>
            <a:ext cx="512647" cy="441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485154" y="4738713"/>
            <a:ext cx="294738" cy="2691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57856" y="5341830"/>
            <a:ext cx="8344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Worst case bounds by binary representation length (log n), not by n as in BST</a:t>
            </a:r>
            <a:endParaRPr lang="en-US" sz="2000" b="1" dirty="0"/>
          </a:p>
        </p:txBody>
      </p:sp>
      <p:sp>
        <p:nvSpPr>
          <p:cNvPr id="82" name="Cloud Callout 81"/>
          <p:cNvSpPr/>
          <p:nvPr/>
        </p:nvSpPr>
        <p:spPr>
          <a:xfrm>
            <a:off x="2850292" y="5733020"/>
            <a:ext cx="2830469" cy="848497"/>
          </a:xfrm>
          <a:prstGeom prst="cloudCallout">
            <a:avLst>
              <a:gd name="adj1" fmla="val -28815"/>
              <a:gd name="adj2" fmla="val 634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Can we apply to string?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43430" y="578274"/>
            <a:ext cx="2870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“binary” or 2-way tree</a:t>
            </a:r>
          </a:p>
          <a:p>
            <a:r>
              <a:rPr lang="en-US" dirty="0" smtClean="0"/>
              <a:t>each node links to 2 children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83" idx="2"/>
            <a:endCxn id="8" idx="0"/>
          </p:cNvCxnSpPr>
          <p:nvPr/>
        </p:nvCxnSpPr>
        <p:spPr>
          <a:xfrm>
            <a:off x="6878599" y="1224605"/>
            <a:ext cx="1" cy="227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522214" y="1367053"/>
            <a:ext cx="2982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a lower case alphabet string:</a:t>
            </a:r>
          </a:p>
          <a:p>
            <a:r>
              <a:rPr lang="en-US" dirty="0" smtClean="0"/>
              <a:t>each node (character) links to (followed by) </a:t>
            </a:r>
            <a:r>
              <a:rPr lang="en-US" b="1" dirty="0" smtClean="0"/>
              <a:t>26 children </a:t>
            </a:r>
            <a:r>
              <a:rPr lang="en-US" dirty="0" smtClean="0"/>
              <a:t>(characters)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26</a:t>
            </a:r>
            <a:r>
              <a:rPr lang="en-US" dirty="0" smtClean="0"/>
              <a:t>-way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1" grpId="0"/>
      <p:bldP spid="82" grpId="0" animBg="1"/>
      <p:bldP spid="83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R-way </a:t>
            </a:r>
            <a:r>
              <a:rPr lang="en-US" dirty="0" err="1" smtClean="0"/>
              <a:t>trie</a:t>
            </a:r>
            <a:r>
              <a:rPr lang="en-US" dirty="0" smtClean="0"/>
              <a:t> (lecture 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688" y="1213455"/>
            <a:ext cx="7886700" cy="4351338"/>
          </a:xfrm>
        </p:spPr>
        <p:txBody>
          <a:bodyPr/>
          <a:lstStyle/>
          <a:p>
            <a:r>
              <a:rPr lang="en-US" dirty="0" smtClean="0"/>
              <a:t>she, sells, sea, shells, by, the, sea, shore (</a:t>
            </a:r>
            <a:r>
              <a:rPr lang="en-US" i="1" dirty="0" smtClean="0"/>
              <a:t>Keys are on nodes, not on edges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584" y="1725865"/>
            <a:ext cx="6280081" cy="4677433"/>
          </a:xfrm>
          <a:prstGeom prst="rect">
            <a:avLst/>
          </a:prstGeom>
        </p:spPr>
      </p:pic>
      <p:sp>
        <p:nvSpPr>
          <p:cNvPr id="104" name="Freeform 103"/>
          <p:cNvSpPr/>
          <p:nvPr/>
        </p:nvSpPr>
        <p:spPr>
          <a:xfrm>
            <a:off x="5016843" y="2343702"/>
            <a:ext cx="1946939" cy="2164830"/>
          </a:xfrm>
          <a:custGeom>
            <a:avLst/>
            <a:gdLst>
              <a:gd name="connsiteX0" fmla="*/ 65903 w 1946939"/>
              <a:gd name="connsiteY0" fmla="*/ 560173 h 2164830"/>
              <a:gd name="connsiteX1" fmla="*/ 65903 w 1946939"/>
              <a:gd name="connsiteY1" fmla="*/ 560173 h 2164830"/>
              <a:gd name="connsiteX2" fmla="*/ 115330 w 1946939"/>
              <a:gd name="connsiteY2" fmla="*/ 626076 h 2164830"/>
              <a:gd name="connsiteX3" fmla="*/ 148281 w 1946939"/>
              <a:gd name="connsiteY3" fmla="*/ 659027 h 2164830"/>
              <a:gd name="connsiteX4" fmla="*/ 181233 w 1946939"/>
              <a:gd name="connsiteY4" fmla="*/ 708454 h 2164830"/>
              <a:gd name="connsiteX5" fmla="*/ 222422 w 1946939"/>
              <a:gd name="connsiteY5" fmla="*/ 766119 h 2164830"/>
              <a:gd name="connsiteX6" fmla="*/ 230660 w 1946939"/>
              <a:gd name="connsiteY6" fmla="*/ 799071 h 2164830"/>
              <a:gd name="connsiteX7" fmla="*/ 263611 w 1946939"/>
              <a:gd name="connsiteY7" fmla="*/ 864973 h 2164830"/>
              <a:gd name="connsiteX8" fmla="*/ 304800 w 1946939"/>
              <a:gd name="connsiteY8" fmla="*/ 939114 h 2164830"/>
              <a:gd name="connsiteX9" fmla="*/ 354227 w 1946939"/>
              <a:gd name="connsiteY9" fmla="*/ 1005017 h 2164830"/>
              <a:gd name="connsiteX10" fmla="*/ 362465 w 1946939"/>
              <a:gd name="connsiteY10" fmla="*/ 1029730 h 2164830"/>
              <a:gd name="connsiteX11" fmla="*/ 378941 w 1946939"/>
              <a:gd name="connsiteY11" fmla="*/ 1054444 h 2164830"/>
              <a:gd name="connsiteX12" fmla="*/ 395416 w 1946939"/>
              <a:gd name="connsiteY12" fmla="*/ 1120346 h 2164830"/>
              <a:gd name="connsiteX13" fmla="*/ 420130 w 1946939"/>
              <a:gd name="connsiteY13" fmla="*/ 1202725 h 2164830"/>
              <a:gd name="connsiteX14" fmla="*/ 428368 w 1946939"/>
              <a:gd name="connsiteY14" fmla="*/ 1227438 h 2164830"/>
              <a:gd name="connsiteX15" fmla="*/ 444843 w 1946939"/>
              <a:gd name="connsiteY15" fmla="*/ 1252152 h 2164830"/>
              <a:gd name="connsiteX16" fmla="*/ 461319 w 1946939"/>
              <a:gd name="connsiteY16" fmla="*/ 1285103 h 2164830"/>
              <a:gd name="connsiteX17" fmla="*/ 486033 w 1946939"/>
              <a:gd name="connsiteY17" fmla="*/ 1309817 h 2164830"/>
              <a:gd name="connsiteX18" fmla="*/ 502508 w 1946939"/>
              <a:gd name="connsiteY18" fmla="*/ 1334530 h 2164830"/>
              <a:gd name="connsiteX19" fmla="*/ 551935 w 1946939"/>
              <a:gd name="connsiteY19" fmla="*/ 1383957 h 2164830"/>
              <a:gd name="connsiteX20" fmla="*/ 568411 w 1946939"/>
              <a:gd name="connsiteY20" fmla="*/ 1408671 h 2164830"/>
              <a:gd name="connsiteX21" fmla="*/ 691979 w 1946939"/>
              <a:gd name="connsiteY21" fmla="*/ 1507525 h 2164830"/>
              <a:gd name="connsiteX22" fmla="*/ 724930 w 1946939"/>
              <a:gd name="connsiteY22" fmla="*/ 1548714 h 2164830"/>
              <a:gd name="connsiteX23" fmla="*/ 733168 w 1946939"/>
              <a:gd name="connsiteY23" fmla="*/ 1573427 h 2164830"/>
              <a:gd name="connsiteX24" fmla="*/ 749643 w 1946939"/>
              <a:gd name="connsiteY24" fmla="*/ 1598141 h 2164830"/>
              <a:gd name="connsiteX25" fmla="*/ 757881 w 1946939"/>
              <a:gd name="connsiteY25" fmla="*/ 1622854 h 2164830"/>
              <a:gd name="connsiteX26" fmla="*/ 840260 w 1946939"/>
              <a:gd name="connsiteY26" fmla="*/ 1721709 h 2164830"/>
              <a:gd name="connsiteX27" fmla="*/ 840260 w 1946939"/>
              <a:gd name="connsiteY27" fmla="*/ 1721709 h 2164830"/>
              <a:gd name="connsiteX28" fmla="*/ 897925 w 1946939"/>
              <a:gd name="connsiteY28" fmla="*/ 1804087 h 2164830"/>
              <a:gd name="connsiteX29" fmla="*/ 922638 w 1946939"/>
              <a:gd name="connsiteY29" fmla="*/ 1828800 h 2164830"/>
              <a:gd name="connsiteX30" fmla="*/ 963827 w 1946939"/>
              <a:gd name="connsiteY30" fmla="*/ 1869990 h 2164830"/>
              <a:gd name="connsiteX31" fmla="*/ 1021492 w 1946939"/>
              <a:gd name="connsiteY31" fmla="*/ 1944130 h 2164830"/>
              <a:gd name="connsiteX32" fmla="*/ 1062681 w 1946939"/>
              <a:gd name="connsiteY32" fmla="*/ 1985319 h 2164830"/>
              <a:gd name="connsiteX33" fmla="*/ 1079157 w 1946939"/>
              <a:gd name="connsiteY33" fmla="*/ 2010033 h 2164830"/>
              <a:gd name="connsiteX34" fmla="*/ 1153298 w 1946939"/>
              <a:gd name="connsiteY34" fmla="*/ 2051222 h 2164830"/>
              <a:gd name="connsiteX35" fmla="*/ 1186249 w 1946939"/>
              <a:gd name="connsiteY35" fmla="*/ 2059460 h 2164830"/>
              <a:gd name="connsiteX36" fmla="*/ 1243914 w 1946939"/>
              <a:gd name="connsiteY36" fmla="*/ 2092411 h 2164830"/>
              <a:gd name="connsiteX37" fmla="*/ 1268627 w 1946939"/>
              <a:gd name="connsiteY37" fmla="*/ 2108887 h 2164830"/>
              <a:gd name="connsiteX38" fmla="*/ 1351006 w 1946939"/>
              <a:gd name="connsiteY38" fmla="*/ 2125363 h 2164830"/>
              <a:gd name="connsiteX39" fmla="*/ 1375719 w 1946939"/>
              <a:gd name="connsiteY39" fmla="*/ 2133600 h 2164830"/>
              <a:gd name="connsiteX40" fmla="*/ 1499287 w 1946939"/>
              <a:gd name="connsiteY40" fmla="*/ 2150076 h 2164830"/>
              <a:gd name="connsiteX41" fmla="*/ 1688757 w 1946939"/>
              <a:gd name="connsiteY41" fmla="*/ 2150076 h 2164830"/>
              <a:gd name="connsiteX42" fmla="*/ 1713471 w 1946939"/>
              <a:gd name="connsiteY42" fmla="*/ 2141838 h 2164830"/>
              <a:gd name="connsiteX43" fmla="*/ 1738184 w 1946939"/>
              <a:gd name="connsiteY43" fmla="*/ 2125363 h 2164830"/>
              <a:gd name="connsiteX44" fmla="*/ 1754660 w 1946939"/>
              <a:gd name="connsiteY44" fmla="*/ 2100649 h 2164830"/>
              <a:gd name="connsiteX45" fmla="*/ 1779373 w 1946939"/>
              <a:gd name="connsiteY45" fmla="*/ 2084173 h 2164830"/>
              <a:gd name="connsiteX46" fmla="*/ 1787611 w 1946939"/>
              <a:gd name="connsiteY46" fmla="*/ 2059460 h 2164830"/>
              <a:gd name="connsiteX47" fmla="*/ 1828800 w 1946939"/>
              <a:gd name="connsiteY47" fmla="*/ 2018271 h 2164830"/>
              <a:gd name="connsiteX48" fmla="*/ 1861752 w 1946939"/>
              <a:gd name="connsiteY48" fmla="*/ 1960606 h 2164830"/>
              <a:gd name="connsiteX49" fmla="*/ 1869989 w 1946939"/>
              <a:gd name="connsiteY49" fmla="*/ 1935892 h 2164830"/>
              <a:gd name="connsiteX50" fmla="*/ 1886465 w 1946939"/>
              <a:gd name="connsiteY50" fmla="*/ 1911179 h 2164830"/>
              <a:gd name="connsiteX51" fmla="*/ 1894703 w 1946939"/>
              <a:gd name="connsiteY51" fmla="*/ 1878227 h 2164830"/>
              <a:gd name="connsiteX52" fmla="*/ 1902941 w 1946939"/>
              <a:gd name="connsiteY52" fmla="*/ 1853514 h 2164830"/>
              <a:gd name="connsiteX53" fmla="*/ 1911179 w 1946939"/>
              <a:gd name="connsiteY53" fmla="*/ 1787611 h 2164830"/>
              <a:gd name="connsiteX54" fmla="*/ 1927654 w 1946939"/>
              <a:gd name="connsiteY54" fmla="*/ 1738184 h 2164830"/>
              <a:gd name="connsiteX55" fmla="*/ 1935892 w 1946939"/>
              <a:gd name="connsiteY55" fmla="*/ 1713471 h 2164830"/>
              <a:gd name="connsiteX56" fmla="*/ 1935892 w 1946939"/>
              <a:gd name="connsiteY56" fmla="*/ 1351006 h 2164830"/>
              <a:gd name="connsiteX57" fmla="*/ 1919416 w 1946939"/>
              <a:gd name="connsiteY57" fmla="*/ 1301579 h 2164830"/>
              <a:gd name="connsiteX58" fmla="*/ 1911179 w 1946939"/>
              <a:gd name="connsiteY58" fmla="*/ 1268627 h 2164830"/>
              <a:gd name="connsiteX59" fmla="*/ 1894703 w 1946939"/>
              <a:gd name="connsiteY59" fmla="*/ 1219200 h 2164830"/>
              <a:gd name="connsiteX60" fmla="*/ 1869989 w 1946939"/>
              <a:gd name="connsiteY60" fmla="*/ 1128584 h 2164830"/>
              <a:gd name="connsiteX61" fmla="*/ 1861752 w 1946939"/>
              <a:gd name="connsiteY61" fmla="*/ 1103871 h 2164830"/>
              <a:gd name="connsiteX62" fmla="*/ 1845276 w 1946939"/>
              <a:gd name="connsiteY62" fmla="*/ 1070919 h 2164830"/>
              <a:gd name="connsiteX63" fmla="*/ 1837038 w 1946939"/>
              <a:gd name="connsiteY63" fmla="*/ 1037968 h 2164830"/>
              <a:gd name="connsiteX64" fmla="*/ 1828800 w 1946939"/>
              <a:gd name="connsiteY64" fmla="*/ 963827 h 2164830"/>
              <a:gd name="connsiteX65" fmla="*/ 1820562 w 1946939"/>
              <a:gd name="connsiteY65" fmla="*/ 906163 h 2164830"/>
              <a:gd name="connsiteX66" fmla="*/ 1812325 w 1946939"/>
              <a:gd name="connsiteY66" fmla="*/ 799071 h 2164830"/>
              <a:gd name="connsiteX67" fmla="*/ 1804087 w 1946939"/>
              <a:gd name="connsiteY67" fmla="*/ 749644 h 2164830"/>
              <a:gd name="connsiteX68" fmla="*/ 1787611 w 1946939"/>
              <a:gd name="connsiteY68" fmla="*/ 683741 h 2164830"/>
              <a:gd name="connsiteX69" fmla="*/ 1754660 w 1946939"/>
              <a:gd name="connsiteY69" fmla="*/ 634314 h 2164830"/>
              <a:gd name="connsiteX70" fmla="*/ 1738184 w 1946939"/>
              <a:gd name="connsiteY70" fmla="*/ 609600 h 2164830"/>
              <a:gd name="connsiteX71" fmla="*/ 1713471 w 1946939"/>
              <a:gd name="connsiteY71" fmla="*/ 584887 h 2164830"/>
              <a:gd name="connsiteX72" fmla="*/ 1664043 w 1946939"/>
              <a:gd name="connsiteY72" fmla="*/ 510746 h 2164830"/>
              <a:gd name="connsiteX73" fmla="*/ 1647568 w 1946939"/>
              <a:gd name="connsiteY73" fmla="*/ 486033 h 2164830"/>
              <a:gd name="connsiteX74" fmla="*/ 1631092 w 1946939"/>
              <a:gd name="connsiteY74" fmla="*/ 461319 h 2164830"/>
              <a:gd name="connsiteX75" fmla="*/ 1606379 w 1946939"/>
              <a:gd name="connsiteY75" fmla="*/ 411892 h 2164830"/>
              <a:gd name="connsiteX76" fmla="*/ 1556952 w 1946939"/>
              <a:gd name="connsiteY76" fmla="*/ 378941 h 2164830"/>
              <a:gd name="connsiteX77" fmla="*/ 1507525 w 1946939"/>
              <a:gd name="connsiteY77" fmla="*/ 345990 h 2164830"/>
              <a:gd name="connsiteX78" fmla="*/ 1482811 w 1946939"/>
              <a:gd name="connsiteY78" fmla="*/ 337752 h 2164830"/>
              <a:gd name="connsiteX79" fmla="*/ 1458098 w 1946939"/>
              <a:gd name="connsiteY79" fmla="*/ 313038 h 2164830"/>
              <a:gd name="connsiteX80" fmla="*/ 1400433 w 1946939"/>
              <a:gd name="connsiteY80" fmla="*/ 280087 h 2164830"/>
              <a:gd name="connsiteX81" fmla="*/ 1375719 w 1946939"/>
              <a:gd name="connsiteY81" fmla="*/ 263611 h 2164830"/>
              <a:gd name="connsiteX82" fmla="*/ 1318054 w 1946939"/>
              <a:gd name="connsiteY82" fmla="*/ 247136 h 2164830"/>
              <a:gd name="connsiteX83" fmla="*/ 1260389 w 1946939"/>
              <a:gd name="connsiteY83" fmla="*/ 222422 h 2164830"/>
              <a:gd name="connsiteX84" fmla="*/ 1227438 w 1946939"/>
              <a:gd name="connsiteY84" fmla="*/ 205946 h 2164830"/>
              <a:gd name="connsiteX85" fmla="*/ 1178011 w 1946939"/>
              <a:gd name="connsiteY85" fmla="*/ 189471 h 2164830"/>
              <a:gd name="connsiteX86" fmla="*/ 1103871 w 1946939"/>
              <a:gd name="connsiteY86" fmla="*/ 156519 h 2164830"/>
              <a:gd name="connsiteX87" fmla="*/ 1079157 w 1946939"/>
              <a:gd name="connsiteY87" fmla="*/ 140044 h 2164830"/>
              <a:gd name="connsiteX88" fmla="*/ 1021492 w 1946939"/>
              <a:gd name="connsiteY88" fmla="*/ 123568 h 2164830"/>
              <a:gd name="connsiteX89" fmla="*/ 963827 w 1946939"/>
              <a:gd name="connsiteY89" fmla="*/ 90617 h 2164830"/>
              <a:gd name="connsiteX90" fmla="*/ 930876 w 1946939"/>
              <a:gd name="connsiteY90" fmla="*/ 82379 h 2164830"/>
              <a:gd name="connsiteX91" fmla="*/ 906162 w 1946939"/>
              <a:gd name="connsiteY91" fmla="*/ 74141 h 2164830"/>
              <a:gd name="connsiteX92" fmla="*/ 823784 w 1946939"/>
              <a:gd name="connsiteY92" fmla="*/ 49427 h 2164830"/>
              <a:gd name="connsiteX93" fmla="*/ 700216 w 1946939"/>
              <a:gd name="connsiteY93" fmla="*/ 16476 h 2164830"/>
              <a:gd name="connsiteX94" fmla="*/ 626076 w 1946939"/>
              <a:gd name="connsiteY94" fmla="*/ 0 h 2164830"/>
              <a:gd name="connsiteX95" fmla="*/ 197708 w 1946939"/>
              <a:gd name="connsiteY95" fmla="*/ 8238 h 2164830"/>
              <a:gd name="connsiteX96" fmla="*/ 148281 w 1946939"/>
              <a:gd name="connsiteY96" fmla="*/ 32952 h 2164830"/>
              <a:gd name="connsiteX97" fmla="*/ 90616 w 1946939"/>
              <a:gd name="connsiteY97" fmla="*/ 74141 h 2164830"/>
              <a:gd name="connsiteX98" fmla="*/ 82379 w 1946939"/>
              <a:gd name="connsiteY98" fmla="*/ 98854 h 2164830"/>
              <a:gd name="connsiteX99" fmla="*/ 32952 w 1946939"/>
              <a:gd name="connsiteY99" fmla="*/ 140044 h 2164830"/>
              <a:gd name="connsiteX100" fmla="*/ 8238 w 1946939"/>
              <a:gd name="connsiteY100" fmla="*/ 238898 h 2164830"/>
              <a:gd name="connsiteX101" fmla="*/ 0 w 1946939"/>
              <a:gd name="connsiteY101" fmla="*/ 271849 h 2164830"/>
              <a:gd name="connsiteX102" fmla="*/ 8238 w 1946939"/>
              <a:gd name="connsiteY102" fmla="*/ 420130 h 2164830"/>
              <a:gd name="connsiteX103" fmla="*/ 16476 w 1946939"/>
              <a:gd name="connsiteY103" fmla="*/ 453081 h 2164830"/>
              <a:gd name="connsiteX104" fmla="*/ 32952 w 1946939"/>
              <a:gd name="connsiteY104" fmla="*/ 502509 h 2164830"/>
              <a:gd name="connsiteX105" fmla="*/ 41189 w 1946939"/>
              <a:gd name="connsiteY105" fmla="*/ 527222 h 2164830"/>
              <a:gd name="connsiteX106" fmla="*/ 57665 w 1946939"/>
              <a:gd name="connsiteY106" fmla="*/ 551936 h 2164830"/>
              <a:gd name="connsiteX107" fmla="*/ 90616 w 1946939"/>
              <a:gd name="connsiteY107" fmla="*/ 593125 h 2164830"/>
              <a:gd name="connsiteX108" fmla="*/ 65903 w 1946939"/>
              <a:gd name="connsiteY108" fmla="*/ 560173 h 21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1946939" h="2164830">
                <a:moveTo>
                  <a:pt x="65903" y="560173"/>
                </a:moveTo>
                <a:lnTo>
                  <a:pt x="65903" y="560173"/>
                </a:lnTo>
                <a:cubicBezTo>
                  <a:pt x="82379" y="582141"/>
                  <a:pt x="97751" y="604981"/>
                  <a:pt x="115330" y="626076"/>
                </a:cubicBezTo>
                <a:cubicBezTo>
                  <a:pt x="125274" y="638009"/>
                  <a:pt x="138577" y="646898"/>
                  <a:pt x="148281" y="659027"/>
                </a:cubicBezTo>
                <a:cubicBezTo>
                  <a:pt x="160651" y="674489"/>
                  <a:pt x="170249" y="691978"/>
                  <a:pt x="181233" y="708454"/>
                </a:cubicBezTo>
                <a:cubicBezTo>
                  <a:pt x="205335" y="744608"/>
                  <a:pt x="191751" y="725226"/>
                  <a:pt x="222422" y="766119"/>
                </a:cubicBezTo>
                <a:cubicBezTo>
                  <a:pt x="225168" y="777103"/>
                  <a:pt x="226305" y="788620"/>
                  <a:pt x="230660" y="799071"/>
                </a:cubicBezTo>
                <a:cubicBezTo>
                  <a:pt x="240106" y="821742"/>
                  <a:pt x="255844" y="841673"/>
                  <a:pt x="263611" y="864973"/>
                </a:cubicBezTo>
                <a:cubicBezTo>
                  <a:pt x="276454" y="903503"/>
                  <a:pt x="270809" y="893793"/>
                  <a:pt x="304800" y="939114"/>
                </a:cubicBezTo>
                <a:lnTo>
                  <a:pt x="354227" y="1005017"/>
                </a:lnTo>
                <a:cubicBezTo>
                  <a:pt x="356973" y="1013255"/>
                  <a:pt x="358582" y="1021963"/>
                  <a:pt x="362465" y="1029730"/>
                </a:cubicBezTo>
                <a:cubicBezTo>
                  <a:pt x="366893" y="1038586"/>
                  <a:pt x="375557" y="1045139"/>
                  <a:pt x="378941" y="1054444"/>
                </a:cubicBezTo>
                <a:cubicBezTo>
                  <a:pt x="386679" y="1075724"/>
                  <a:pt x="389924" y="1098379"/>
                  <a:pt x="395416" y="1120346"/>
                </a:cubicBezTo>
                <a:cubicBezTo>
                  <a:pt x="407865" y="1170142"/>
                  <a:pt x="400076" y="1142563"/>
                  <a:pt x="420130" y="1202725"/>
                </a:cubicBezTo>
                <a:cubicBezTo>
                  <a:pt x="422876" y="1210963"/>
                  <a:pt x="423552" y="1220213"/>
                  <a:pt x="428368" y="1227438"/>
                </a:cubicBezTo>
                <a:cubicBezTo>
                  <a:pt x="433860" y="1235676"/>
                  <a:pt x="439931" y="1243556"/>
                  <a:pt x="444843" y="1252152"/>
                </a:cubicBezTo>
                <a:cubicBezTo>
                  <a:pt x="450936" y="1262814"/>
                  <a:pt x="454181" y="1275110"/>
                  <a:pt x="461319" y="1285103"/>
                </a:cubicBezTo>
                <a:cubicBezTo>
                  <a:pt x="468091" y="1294583"/>
                  <a:pt x="478575" y="1300867"/>
                  <a:pt x="486033" y="1309817"/>
                </a:cubicBezTo>
                <a:cubicBezTo>
                  <a:pt x="492371" y="1317423"/>
                  <a:pt x="495931" y="1327130"/>
                  <a:pt x="502508" y="1334530"/>
                </a:cubicBezTo>
                <a:cubicBezTo>
                  <a:pt x="517988" y="1351945"/>
                  <a:pt x="539010" y="1364570"/>
                  <a:pt x="551935" y="1383957"/>
                </a:cubicBezTo>
                <a:cubicBezTo>
                  <a:pt x="557427" y="1392195"/>
                  <a:pt x="561968" y="1401154"/>
                  <a:pt x="568411" y="1408671"/>
                </a:cubicBezTo>
                <a:cubicBezTo>
                  <a:pt x="603053" y="1449087"/>
                  <a:pt x="648079" y="1478258"/>
                  <a:pt x="691979" y="1507525"/>
                </a:cubicBezTo>
                <a:cubicBezTo>
                  <a:pt x="712682" y="1569638"/>
                  <a:pt x="682347" y="1495487"/>
                  <a:pt x="724930" y="1548714"/>
                </a:cubicBezTo>
                <a:cubicBezTo>
                  <a:pt x="730354" y="1555494"/>
                  <a:pt x="729285" y="1565660"/>
                  <a:pt x="733168" y="1573427"/>
                </a:cubicBezTo>
                <a:cubicBezTo>
                  <a:pt x="737596" y="1582282"/>
                  <a:pt x="745215" y="1589286"/>
                  <a:pt x="749643" y="1598141"/>
                </a:cubicBezTo>
                <a:cubicBezTo>
                  <a:pt x="753526" y="1605908"/>
                  <a:pt x="753664" y="1615263"/>
                  <a:pt x="757881" y="1622854"/>
                </a:cubicBezTo>
                <a:cubicBezTo>
                  <a:pt x="786554" y="1674463"/>
                  <a:pt x="797076" y="1678524"/>
                  <a:pt x="840260" y="1721709"/>
                </a:cubicBezTo>
                <a:lnTo>
                  <a:pt x="840260" y="1721709"/>
                </a:lnTo>
                <a:cubicBezTo>
                  <a:pt x="854444" y="1742986"/>
                  <a:pt x="879623" y="1782735"/>
                  <a:pt x="897925" y="1804087"/>
                </a:cubicBezTo>
                <a:cubicBezTo>
                  <a:pt x="905507" y="1812932"/>
                  <a:pt x="915180" y="1819850"/>
                  <a:pt x="922638" y="1828800"/>
                </a:cubicBezTo>
                <a:cubicBezTo>
                  <a:pt x="956963" y="1869990"/>
                  <a:pt x="918519" y="1839784"/>
                  <a:pt x="963827" y="1869990"/>
                </a:cubicBezTo>
                <a:cubicBezTo>
                  <a:pt x="986337" y="1937516"/>
                  <a:pt x="947401" y="1832994"/>
                  <a:pt x="1021492" y="1944130"/>
                </a:cubicBezTo>
                <a:cubicBezTo>
                  <a:pt x="1043460" y="1977082"/>
                  <a:pt x="1029730" y="1963352"/>
                  <a:pt x="1062681" y="1985319"/>
                </a:cubicBezTo>
                <a:cubicBezTo>
                  <a:pt x="1068173" y="1993557"/>
                  <a:pt x="1071706" y="2003513"/>
                  <a:pt x="1079157" y="2010033"/>
                </a:cubicBezTo>
                <a:cubicBezTo>
                  <a:pt x="1107765" y="2035065"/>
                  <a:pt x="1122097" y="2042307"/>
                  <a:pt x="1153298" y="2051222"/>
                </a:cubicBezTo>
                <a:cubicBezTo>
                  <a:pt x="1164184" y="2054332"/>
                  <a:pt x="1175265" y="2056714"/>
                  <a:pt x="1186249" y="2059460"/>
                </a:cubicBezTo>
                <a:cubicBezTo>
                  <a:pt x="1246458" y="2099601"/>
                  <a:pt x="1170752" y="2050605"/>
                  <a:pt x="1243914" y="2092411"/>
                </a:cubicBezTo>
                <a:cubicBezTo>
                  <a:pt x="1252510" y="2097323"/>
                  <a:pt x="1259164" y="2105975"/>
                  <a:pt x="1268627" y="2108887"/>
                </a:cubicBezTo>
                <a:cubicBezTo>
                  <a:pt x="1295392" y="2117123"/>
                  <a:pt x="1324439" y="2116508"/>
                  <a:pt x="1351006" y="2125363"/>
                </a:cubicBezTo>
                <a:cubicBezTo>
                  <a:pt x="1359244" y="2128109"/>
                  <a:pt x="1367295" y="2131494"/>
                  <a:pt x="1375719" y="2133600"/>
                </a:cubicBezTo>
                <a:cubicBezTo>
                  <a:pt x="1421223" y="2144976"/>
                  <a:pt x="1447807" y="2144928"/>
                  <a:pt x="1499287" y="2150076"/>
                </a:cubicBezTo>
                <a:cubicBezTo>
                  <a:pt x="1573758" y="2174901"/>
                  <a:pt x="1530577" y="2163831"/>
                  <a:pt x="1688757" y="2150076"/>
                </a:cubicBezTo>
                <a:cubicBezTo>
                  <a:pt x="1697408" y="2149324"/>
                  <a:pt x="1705704" y="2145721"/>
                  <a:pt x="1713471" y="2141838"/>
                </a:cubicBezTo>
                <a:cubicBezTo>
                  <a:pt x="1722326" y="2137410"/>
                  <a:pt x="1729946" y="2130855"/>
                  <a:pt x="1738184" y="2125363"/>
                </a:cubicBezTo>
                <a:cubicBezTo>
                  <a:pt x="1743676" y="2117125"/>
                  <a:pt x="1747659" y="2107650"/>
                  <a:pt x="1754660" y="2100649"/>
                </a:cubicBezTo>
                <a:cubicBezTo>
                  <a:pt x="1761661" y="2093648"/>
                  <a:pt x="1773188" y="2091904"/>
                  <a:pt x="1779373" y="2084173"/>
                </a:cubicBezTo>
                <a:cubicBezTo>
                  <a:pt x="1784797" y="2077392"/>
                  <a:pt x="1783728" y="2067227"/>
                  <a:pt x="1787611" y="2059460"/>
                </a:cubicBezTo>
                <a:cubicBezTo>
                  <a:pt x="1801341" y="2032000"/>
                  <a:pt x="1804086" y="2034747"/>
                  <a:pt x="1828800" y="2018271"/>
                </a:cubicBezTo>
                <a:cubicBezTo>
                  <a:pt x="1846224" y="1948575"/>
                  <a:pt x="1822487" y="2019504"/>
                  <a:pt x="1861752" y="1960606"/>
                </a:cubicBezTo>
                <a:cubicBezTo>
                  <a:pt x="1866569" y="1953381"/>
                  <a:pt x="1866106" y="1943659"/>
                  <a:pt x="1869989" y="1935892"/>
                </a:cubicBezTo>
                <a:cubicBezTo>
                  <a:pt x="1874417" y="1927037"/>
                  <a:pt x="1880973" y="1919417"/>
                  <a:pt x="1886465" y="1911179"/>
                </a:cubicBezTo>
                <a:cubicBezTo>
                  <a:pt x="1889211" y="1900195"/>
                  <a:pt x="1891593" y="1889113"/>
                  <a:pt x="1894703" y="1878227"/>
                </a:cubicBezTo>
                <a:cubicBezTo>
                  <a:pt x="1897089" y="1869878"/>
                  <a:pt x="1901388" y="1862057"/>
                  <a:pt x="1902941" y="1853514"/>
                </a:cubicBezTo>
                <a:cubicBezTo>
                  <a:pt x="1906901" y="1831732"/>
                  <a:pt x="1906540" y="1809258"/>
                  <a:pt x="1911179" y="1787611"/>
                </a:cubicBezTo>
                <a:cubicBezTo>
                  <a:pt x="1914818" y="1770630"/>
                  <a:pt x="1922162" y="1754660"/>
                  <a:pt x="1927654" y="1738184"/>
                </a:cubicBezTo>
                <a:lnTo>
                  <a:pt x="1935892" y="1713471"/>
                </a:lnTo>
                <a:cubicBezTo>
                  <a:pt x="1948698" y="1559803"/>
                  <a:pt x="1952429" y="1560472"/>
                  <a:pt x="1935892" y="1351006"/>
                </a:cubicBezTo>
                <a:cubicBezTo>
                  <a:pt x="1934525" y="1333693"/>
                  <a:pt x="1923628" y="1318428"/>
                  <a:pt x="1919416" y="1301579"/>
                </a:cubicBezTo>
                <a:cubicBezTo>
                  <a:pt x="1916670" y="1290595"/>
                  <a:pt x="1914432" y="1279472"/>
                  <a:pt x="1911179" y="1268627"/>
                </a:cubicBezTo>
                <a:cubicBezTo>
                  <a:pt x="1906189" y="1251992"/>
                  <a:pt x="1898109" y="1236230"/>
                  <a:pt x="1894703" y="1219200"/>
                </a:cubicBezTo>
                <a:cubicBezTo>
                  <a:pt x="1883058" y="1160977"/>
                  <a:pt x="1890894" y="1191299"/>
                  <a:pt x="1869989" y="1128584"/>
                </a:cubicBezTo>
                <a:cubicBezTo>
                  <a:pt x="1867243" y="1120346"/>
                  <a:pt x="1865635" y="1111637"/>
                  <a:pt x="1861752" y="1103871"/>
                </a:cubicBezTo>
                <a:cubicBezTo>
                  <a:pt x="1856260" y="1092887"/>
                  <a:pt x="1849588" y="1082418"/>
                  <a:pt x="1845276" y="1070919"/>
                </a:cubicBezTo>
                <a:cubicBezTo>
                  <a:pt x="1841301" y="1060318"/>
                  <a:pt x="1839784" y="1048952"/>
                  <a:pt x="1837038" y="1037968"/>
                </a:cubicBezTo>
                <a:cubicBezTo>
                  <a:pt x="1834292" y="1013254"/>
                  <a:pt x="1831884" y="988501"/>
                  <a:pt x="1828800" y="963827"/>
                </a:cubicBezTo>
                <a:cubicBezTo>
                  <a:pt x="1826392" y="944560"/>
                  <a:pt x="1822494" y="925483"/>
                  <a:pt x="1820562" y="906163"/>
                </a:cubicBezTo>
                <a:cubicBezTo>
                  <a:pt x="1817000" y="870538"/>
                  <a:pt x="1816073" y="834677"/>
                  <a:pt x="1812325" y="799071"/>
                </a:cubicBezTo>
                <a:cubicBezTo>
                  <a:pt x="1810577" y="782460"/>
                  <a:pt x="1807075" y="766078"/>
                  <a:pt x="1804087" y="749644"/>
                </a:cubicBezTo>
                <a:cubicBezTo>
                  <a:pt x="1802113" y="738786"/>
                  <a:pt x="1795336" y="697647"/>
                  <a:pt x="1787611" y="683741"/>
                </a:cubicBezTo>
                <a:cubicBezTo>
                  <a:pt x="1777995" y="666432"/>
                  <a:pt x="1765644" y="650790"/>
                  <a:pt x="1754660" y="634314"/>
                </a:cubicBezTo>
                <a:cubicBezTo>
                  <a:pt x="1749168" y="626076"/>
                  <a:pt x="1745185" y="616601"/>
                  <a:pt x="1738184" y="609600"/>
                </a:cubicBezTo>
                <a:cubicBezTo>
                  <a:pt x="1729946" y="601362"/>
                  <a:pt x="1720623" y="594083"/>
                  <a:pt x="1713471" y="584887"/>
                </a:cubicBezTo>
                <a:cubicBezTo>
                  <a:pt x="1713467" y="584882"/>
                  <a:pt x="1672283" y="523106"/>
                  <a:pt x="1664043" y="510746"/>
                </a:cubicBezTo>
                <a:lnTo>
                  <a:pt x="1647568" y="486033"/>
                </a:lnTo>
                <a:cubicBezTo>
                  <a:pt x="1642076" y="477795"/>
                  <a:pt x="1634223" y="470712"/>
                  <a:pt x="1631092" y="461319"/>
                </a:cubicBezTo>
                <a:cubicBezTo>
                  <a:pt x="1625216" y="443693"/>
                  <a:pt x="1621407" y="425042"/>
                  <a:pt x="1606379" y="411892"/>
                </a:cubicBezTo>
                <a:cubicBezTo>
                  <a:pt x="1591477" y="398853"/>
                  <a:pt x="1573428" y="389925"/>
                  <a:pt x="1556952" y="378941"/>
                </a:cubicBezTo>
                <a:lnTo>
                  <a:pt x="1507525" y="345990"/>
                </a:lnTo>
                <a:lnTo>
                  <a:pt x="1482811" y="337752"/>
                </a:lnTo>
                <a:cubicBezTo>
                  <a:pt x="1474573" y="329514"/>
                  <a:pt x="1467048" y="320496"/>
                  <a:pt x="1458098" y="313038"/>
                </a:cubicBezTo>
                <a:cubicBezTo>
                  <a:pt x="1436209" y="294798"/>
                  <a:pt x="1426061" y="294732"/>
                  <a:pt x="1400433" y="280087"/>
                </a:cubicBezTo>
                <a:cubicBezTo>
                  <a:pt x="1391837" y="275175"/>
                  <a:pt x="1384575" y="268039"/>
                  <a:pt x="1375719" y="263611"/>
                </a:cubicBezTo>
                <a:cubicBezTo>
                  <a:pt x="1363897" y="257700"/>
                  <a:pt x="1328617" y="249777"/>
                  <a:pt x="1318054" y="247136"/>
                </a:cubicBezTo>
                <a:cubicBezTo>
                  <a:pt x="1267972" y="213747"/>
                  <a:pt x="1321184" y="245221"/>
                  <a:pt x="1260389" y="222422"/>
                </a:cubicBezTo>
                <a:cubicBezTo>
                  <a:pt x="1248891" y="218110"/>
                  <a:pt x="1238840" y="210507"/>
                  <a:pt x="1227438" y="205946"/>
                </a:cubicBezTo>
                <a:cubicBezTo>
                  <a:pt x="1211313" y="199496"/>
                  <a:pt x="1194487" y="194963"/>
                  <a:pt x="1178011" y="189471"/>
                </a:cubicBezTo>
                <a:cubicBezTo>
                  <a:pt x="1122087" y="152187"/>
                  <a:pt x="1192092" y="195728"/>
                  <a:pt x="1103871" y="156519"/>
                </a:cubicBezTo>
                <a:cubicBezTo>
                  <a:pt x="1094824" y="152498"/>
                  <a:pt x="1088350" y="143721"/>
                  <a:pt x="1079157" y="140044"/>
                </a:cubicBezTo>
                <a:cubicBezTo>
                  <a:pt x="1060596" y="132620"/>
                  <a:pt x="1040279" y="130400"/>
                  <a:pt x="1021492" y="123568"/>
                </a:cubicBezTo>
                <a:cubicBezTo>
                  <a:pt x="908617" y="82522"/>
                  <a:pt x="1056057" y="130143"/>
                  <a:pt x="963827" y="90617"/>
                </a:cubicBezTo>
                <a:cubicBezTo>
                  <a:pt x="953421" y="86157"/>
                  <a:pt x="941762" y="85489"/>
                  <a:pt x="930876" y="82379"/>
                </a:cubicBezTo>
                <a:cubicBezTo>
                  <a:pt x="922527" y="79993"/>
                  <a:pt x="914400" y="76887"/>
                  <a:pt x="906162" y="74141"/>
                </a:cubicBezTo>
                <a:cubicBezTo>
                  <a:pt x="860191" y="43492"/>
                  <a:pt x="901257" y="65737"/>
                  <a:pt x="823784" y="49427"/>
                </a:cubicBezTo>
                <a:cubicBezTo>
                  <a:pt x="631800" y="9010"/>
                  <a:pt x="778808" y="38931"/>
                  <a:pt x="700216" y="16476"/>
                </a:cubicBezTo>
                <a:cubicBezTo>
                  <a:pt x="673069" y="8720"/>
                  <a:pt x="654390" y="5663"/>
                  <a:pt x="626076" y="0"/>
                </a:cubicBezTo>
                <a:lnTo>
                  <a:pt x="197708" y="8238"/>
                </a:lnTo>
                <a:cubicBezTo>
                  <a:pt x="182443" y="8793"/>
                  <a:pt x="158737" y="23990"/>
                  <a:pt x="148281" y="32952"/>
                </a:cubicBezTo>
                <a:cubicBezTo>
                  <a:pt x="98528" y="75597"/>
                  <a:pt x="136026" y="59004"/>
                  <a:pt x="90616" y="74141"/>
                </a:cubicBezTo>
                <a:cubicBezTo>
                  <a:pt x="87870" y="82379"/>
                  <a:pt x="88519" y="92714"/>
                  <a:pt x="82379" y="98854"/>
                </a:cubicBezTo>
                <a:cubicBezTo>
                  <a:pt x="-1228" y="182461"/>
                  <a:pt x="89938" y="54560"/>
                  <a:pt x="32952" y="140044"/>
                </a:cubicBezTo>
                <a:lnTo>
                  <a:pt x="8238" y="238898"/>
                </a:lnTo>
                <a:lnTo>
                  <a:pt x="0" y="271849"/>
                </a:lnTo>
                <a:cubicBezTo>
                  <a:pt x="2746" y="321276"/>
                  <a:pt x="3756" y="370830"/>
                  <a:pt x="8238" y="420130"/>
                </a:cubicBezTo>
                <a:cubicBezTo>
                  <a:pt x="9263" y="431405"/>
                  <a:pt x="13223" y="442237"/>
                  <a:pt x="16476" y="453081"/>
                </a:cubicBezTo>
                <a:cubicBezTo>
                  <a:pt x="21466" y="469716"/>
                  <a:pt x="27460" y="486033"/>
                  <a:pt x="32952" y="502509"/>
                </a:cubicBezTo>
                <a:cubicBezTo>
                  <a:pt x="35698" y="510747"/>
                  <a:pt x="36372" y="519997"/>
                  <a:pt x="41189" y="527222"/>
                </a:cubicBezTo>
                <a:cubicBezTo>
                  <a:pt x="46681" y="535460"/>
                  <a:pt x="53237" y="543080"/>
                  <a:pt x="57665" y="551936"/>
                </a:cubicBezTo>
                <a:cubicBezTo>
                  <a:pt x="73500" y="583606"/>
                  <a:pt x="53586" y="574609"/>
                  <a:pt x="90616" y="593125"/>
                </a:cubicBezTo>
                <a:cubicBezTo>
                  <a:pt x="93072" y="594353"/>
                  <a:pt x="70022" y="565665"/>
                  <a:pt x="65903" y="560173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628650" y="3862201"/>
            <a:ext cx="262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can we indicate “she” is a complete word?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28650" y="4637238"/>
            <a:ext cx="2628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a flag variable in each node?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591736" y="4064581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67980" y="582891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632744" y="546056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597514" y="559775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551601" y="42679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912027" y="345343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558583" y="432386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920210" y="2627554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679858" y="2627554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034008" y="3345511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6439076" y="2935902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157798" y="3629578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94793" y="4616532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674624" y="4784870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673447" y="5459588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632744" y="4768542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605355" y="4137531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797633" y="3160845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797633" y="2402779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9329" y="1282848"/>
            <a:ext cx="841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Worst case bounds by the character length of the string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334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4" grpId="0" animBg="1"/>
      <p:bldP spid="104" grpId="1" animBg="1"/>
      <p:bldP spid="105" grpId="0"/>
      <p:bldP spid="105" grpId="1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R-way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0341"/>
            <a:ext cx="7886700" cy="472958"/>
          </a:xfrm>
        </p:spPr>
        <p:txBody>
          <a:bodyPr>
            <a:noAutofit/>
          </a:bodyPr>
          <a:lstStyle/>
          <a:p>
            <a:r>
              <a:rPr lang="en-US" sz="3200" dirty="0" smtClean="0"/>
              <a:t>shells, </a:t>
            </a:r>
            <a:r>
              <a:rPr lang="en-US" sz="3200" dirty="0"/>
              <a:t>she</a:t>
            </a:r>
          </a:p>
        </p:txBody>
      </p:sp>
      <p:cxnSp>
        <p:nvCxnSpPr>
          <p:cNvPr id="4" name="Straight Connector 3"/>
          <p:cNvCxnSpPr>
            <a:stCxn id="6" idx="2"/>
            <a:endCxn id="12" idx="0"/>
          </p:cNvCxnSpPr>
          <p:nvPr/>
        </p:nvCxnSpPr>
        <p:spPr>
          <a:xfrm>
            <a:off x="4932354" y="1925467"/>
            <a:ext cx="0" cy="3282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697575" y="1455910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5199" y="1367522"/>
            <a:ext cx="226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Special node   (starting of any string)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9951" y="1829187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4697575" y="2253679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97574" y="296767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97573" y="3697112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97572" y="441110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97572" y="519869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97572" y="6010466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2" idx="2"/>
            <a:endCxn id="16" idx="0"/>
          </p:cNvCxnSpPr>
          <p:nvPr/>
        </p:nvCxnSpPr>
        <p:spPr>
          <a:xfrm flipH="1">
            <a:off x="4932353" y="2723236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  <a:endCxn id="17" idx="0"/>
          </p:cNvCxnSpPr>
          <p:nvPr/>
        </p:nvCxnSpPr>
        <p:spPr>
          <a:xfrm flipH="1">
            <a:off x="4932352" y="3437228"/>
            <a:ext cx="1" cy="2598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0"/>
            <a:endCxn id="17" idx="2"/>
          </p:cNvCxnSpPr>
          <p:nvPr/>
        </p:nvCxnSpPr>
        <p:spPr>
          <a:xfrm flipV="1">
            <a:off x="4932351" y="4166669"/>
            <a:ext cx="1" cy="2444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9" idx="0"/>
            <a:endCxn id="18" idx="2"/>
          </p:cNvCxnSpPr>
          <p:nvPr/>
        </p:nvCxnSpPr>
        <p:spPr>
          <a:xfrm flipV="1">
            <a:off x="4932351" y="4880661"/>
            <a:ext cx="0" cy="31803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0"/>
            <a:endCxn id="19" idx="2"/>
          </p:cNvCxnSpPr>
          <p:nvPr/>
        </p:nvCxnSpPr>
        <p:spPr>
          <a:xfrm flipV="1">
            <a:off x="4932351" y="5668248"/>
            <a:ext cx="0" cy="3422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67129" y="2331883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94557" y="182326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67129" y="3003487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97401" y="1823265"/>
            <a:ext cx="38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5194023" y="3718885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92372" y="1835601"/>
            <a:ext cx="279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99203" y="4461216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25547" y="1835601"/>
            <a:ext cx="279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67128" y="5262716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71798" y="1835601"/>
            <a:ext cx="34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5167127" y="607692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94023" y="372852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6" name="Cloud Callout 55"/>
          <p:cNvSpPr/>
          <p:nvPr/>
        </p:nvSpPr>
        <p:spPr>
          <a:xfrm>
            <a:off x="628650" y="3188153"/>
            <a:ext cx="3725236" cy="1090232"/>
          </a:xfrm>
          <a:prstGeom prst="cloudCallout">
            <a:avLst>
              <a:gd name="adj1" fmla="val -28815"/>
              <a:gd name="adj2" fmla="val 634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Is this approach good?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8" grpId="0"/>
      <p:bldP spid="39" grpId="0"/>
      <p:bldP spid="39" grpId="1"/>
      <p:bldP spid="39" grpId="2"/>
      <p:bldP spid="40" grpId="0"/>
      <p:bldP spid="41" grpId="0"/>
      <p:bldP spid="41" grpId="1"/>
      <p:bldP spid="41" grpId="2"/>
      <p:bldP spid="42" grpId="0"/>
      <p:bldP spid="42" grpId="1"/>
      <p:bldP spid="43" grpId="0"/>
      <p:bldP spid="43" grpId="1"/>
      <p:bldP spid="44" grpId="0"/>
      <p:bldP spid="45" grpId="0"/>
      <p:bldP spid="45" grpId="1"/>
      <p:bldP spid="46" grpId="0"/>
      <p:bldP spid="47" grpId="0"/>
      <p:bldP spid="47" grpId="1"/>
      <p:bldP spid="48" grpId="0"/>
      <p:bldP spid="55" grpId="0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ugly truth</a:t>
            </a:r>
            <a:endParaRPr lang="en-US" dirty="0"/>
          </a:p>
        </p:txBody>
      </p:sp>
      <p:cxnSp>
        <p:nvCxnSpPr>
          <p:cNvPr id="4" name="Straight Connector 3"/>
          <p:cNvCxnSpPr>
            <a:stCxn id="5" idx="2"/>
            <a:endCxn id="7" idx="0"/>
          </p:cNvCxnSpPr>
          <p:nvPr/>
        </p:nvCxnSpPr>
        <p:spPr>
          <a:xfrm>
            <a:off x="5309328" y="1930082"/>
            <a:ext cx="0" cy="32821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074549" y="1460525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9472" y="1550408"/>
            <a:ext cx="18533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she, sea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5074549" y="225829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4103" y="2336498"/>
            <a:ext cx="63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false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17225" y="325731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7" idx="2"/>
            <a:endCxn id="10" idx="0"/>
          </p:cNvCxnSpPr>
          <p:nvPr/>
        </p:nvCxnSpPr>
        <p:spPr>
          <a:xfrm>
            <a:off x="5309328" y="2727851"/>
            <a:ext cx="1442676" cy="52946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74549" y="327582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4" name="Straight Connector 13"/>
          <p:cNvCxnSpPr>
            <a:stCxn id="7" idx="2"/>
            <a:endCxn id="13" idx="0"/>
          </p:cNvCxnSpPr>
          <p:nvPr/>
        </p:nvCxnSpPr>
        <p:spPr>
          <a:xfrm>
            <a:off x="5309328" y="2727851"/>
            <a:ext cx="0" cy="54797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11287" y="2730463"/>
            <a:ext cx="193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smtClean="0">
                <a:solidFill>
                  <a:srgbClr val="FF0000"/>
                </a:solidFill>
              </a:rPr>
              <a:t>link</a:t>
            </a:r>
            <a:r>
              <a:rPr lang="en-US" dirty="0" smtClean="0"/>
              <a:t> for letter “h”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44986" y="2828076"/>
            <a:ext cx="192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smtClean="0">
                <a:solidFill>
                  <a:srgbClr val="FF0000"/>
                </a:solidFill>
              </a:rPr>
              <a:t>link</a:t>
            </a:r>
            <a:r>
              <a:rPr lang="en-US" dirty="0" smtClean="0"/>
              <a:t> for letter “e”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68958" y="325731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49917" y="3275821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7702" y="273766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151199" y="274178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94665" y="4043540"/>
            <a:ext cx="63836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1 node = 26 </a:t>
            </a:r>
            <a:r>
              <a:rPr lang="en-US" sz="3600" dirty="0" smtClean="0">
                <a:solidFill>
                  <a:srgbClr val="FF0000"/>
                </a:solidFill>
              </a:rPr>
              <a:t>links</a:t>
            </a:r>
            <a:r>
              <a:rPr lang="en-US" sz="3600" dirty="0" smtClean="0"/>
              <a:t> + 1 </a:t>
            </a:r>
            <a:r>
              <a:rPr lang="en-US" sz="3600" dirty="0" smtClean="0">
                <a:solidFill>
                  <a:srgbClr val="00B050"/>
                </a:solidFill>
              </a:rPr>
              <a:t>flag</a:t>
            </a:r>
            <a:r>
              <a:rPr lang="en-US" sz="3600" dirty="0" smtClean="0"/>
              <a:t> variable</a:t>
            </a:r>
          </a:p>
          <a:p>
            <a:pPr algn="ctr"/>
            <a:r>
              <a:rPr lang="en-US" sz="2000" b="1" i="1" dirty="0" smtClean="0"/>
              <a:t>The same prefix? Impossible combinations?</a:t>
            </a:r>
          </a:p>
        </p:txBody>
      </p:sp>
      <p:sp>
        <p:nvSpPr>
          <p:cNvPr id="27" name="Cloud Callout 26"/>
          <p:cNvSpPr/>
          <p:nvPr/>
        </p:nvSpPr>
        <p:spPr>
          <a:xfrm>
            <a:off x="2823882" y="5065049"/>
            <a:ext cx="3725236" cy="1090232"/>
          </a:xfrm>
          <a:prstGeom prst="cloudCallout">
            <a:avLst>
              <a:gd name="adj1" fmla="val -28815"/>
              <a:gd name="adj2" fmla="val 634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Can we do it better?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3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6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la </a:t>
            </a:r>
            <a:r>
              <a:rPr lang="en-US" dirty="0" err="1" smtClean="0"/>
              <a:t>Briandais</a:t>
            </a:r>
            <a:r>
              <a:rPr lang="en-US" dirty="0" smtClean="0"/>
              <a:t> (DLB)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7254"/>
            <a:ext cx="7886700" cy="4351338"/>
          </a:xfrm>
        </p:spPr>
        <p:txBody>
          <a:bodyPr/>
          <a:lstStyle/>
          <a:p>
            <a:r>
              <a:rPr lang="en-US" dirty="0" smtClean="0"/>
              <a:t>Replace the fixed link array by a flexible linked list</a:t>
            </a:r>
            <a:endParaRPr lang="en-US" dirty="0"/>
          </a:p>
        </p:txBody>
      </p:sp>
      <p:cxnSp>
        <p:nvCxnSpPr>
          <p:cNvPr id="4" name="Straight Connector 3"/>
          <p:cNvCxnSpPr>
            <a:stCxn id="5" idx="2"/>
            <a:endCxn id="6" idx="0"/>
          </p:cNvCxnSpPr>
          <p:nvPr/>
        </p:nvCxnSpPr>
        <p:spPr>
          <a:xfrm>
            <a:off x="4547578" y="2366681"/>
            <a:ext cx="0" cy="27054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312799" y="189712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2799" y="2637227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159" y="344935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9713" y="344935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2510" y="3455622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5545" y="3455622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77167" y="345132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90202" y="345132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3278" y="344935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6313" y="344935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h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7935" y="344935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40970" y="344935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j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4046" y="3455622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k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067081" y="3455622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l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86941" y="345132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99976" y="345132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04814" y="344935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09611" y="344935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14476" y="344935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q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19273" y="344935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30895" y="344935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543930" y="344935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57006" y="3455622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70041" y="3455622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89901" y="345132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811174" y="345132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x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32488" y="344935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45523" y="3449354"/>
            <a:ext cx="320714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34" name="Straight Connector 33"/>
          <p:cNvCxnSpPr>
            <a:stCxn id="6" idx="2"/>
            <a:endCxn id="19" idx="0"/>
          </p:cNvCxnSpPr>
          <p:nvPr/>
        </p:nvCxnSpPr>
        <p:spPr>
          <a:xfrm flipH="1">
            <a:off x="4547298" y="3106784"/>
            <a:ext cx="280" cy="3445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9" idx="2"/>
            <a:endCxn id="40" idx="0"/>
          </p:cNvCxnSpPr>
          <p:nvPr/>
        </p:nvCxnSpPr>
        <p:spPr>
          <a:xfrm>
            <a:off x="4386941" y="4970290"/>
            <a:ext cx="0" cy="2375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152162" y="4500733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52162" y="5207884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51882" y="5855670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00131" y="5855669"/>
            <a:ext cx="469557" cy="46955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44" name="Elbow Connector 43"/>
          <p:cNvCxnSpPr>
            <a:stCxn id="40" idx="1"/>
            <a:endCxn id="41" idx="1"/>
          </p:cNvCxnSpPr>
          <p:nvPr/>
        </p:nvCxnSpPr>
        <p:spPr>
          <a:xfrm rot="10800000" flipV="1">
            <a:off x="4151882" y="5442663"/>
            <a:ext cx="280" cy="647786"/>
          </a:xfrm>
          <a:prstGeom prst="bentConnector3">
            <a:avLst>
              <a:gd name="adj1" fmla="val 81742857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3"/>
            <a:endCxn id="42" idx="1"/>
          </p:cNvCxnSpPr>
          <p:nvPr/>
        </p:nvCxnSpPr>
        <p:spPr>
          <a:xfrm flipV="1">
            <a:off x="4621439" y="6090448"/>
            <a:ext cx="378692" cy="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78826" y="1925467"/>
            <a:ext cx="8096249" cy="218842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78826" y="1890856"/>
            <a:ext cx="7946190" cy="226801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13697" y="4604158"/>
            <a:ext cx="469557" cy="4695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44326" y="4604157"/>
            <a:ext cx="469557" cy="4695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56" idx="3"/>
            <a:endCxn id="57" idx="1"/>
          </p:cNvCxnSpPr>
          <p:nvPr/>
        </p:nvCxnSpPr>
        <p:spPr>
          <a:xfrm flipV="1">
            <a:off x="883254" y="4838936"/>
            <a:ext cx="461072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244208" y="4604158"/>
            <a:ext cx="469557" cy="4695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91313" y="4604157"/>
            <a:ext cx="469557" cy="4695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59" idx="3"/>
            <a:endCxn id="60" idx="1"/>
          </p:cNvCxnSpPr>
          <p:nvPr/>
        </p:nvCxnSpPr>
        <p:spPr>
          <a:xfrm flipV="1">
            <a:off x="2713765" y="4838936"/>
            <a:ext cx="477548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3"/>
            <a:endCxn id="59" idx="1"/>
          </p:cNvCxnSpPr>
          <p:nvPr/>
        </p:nvCxnSpPr>
        <p:spPr>
          <a:xfrm>
            <a:off x="1813883" y="4838936"/>
            <a:ext cx="430325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657874" y="4835835"/>
            <a:ext cx="541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next</a:t>
            </a:r>
            <a:endParaRPr lang="en-US" sz="16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851546" y="4807299"/>
            <a:ext cx="541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next</a:t>
            </a:r>
            <a:endParaRPr lang="en-US" sz="1600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1758202" y="4815697"/>
            <a:ext cx="541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next</a:t>
            </a:r>
            <a:endParaRPr lang="en-US" sz="1600" i="1" dirty="0"/>
          </a:p>
        </p:txBody>
      </p:sp>
      <p:sp>
        <p:nvSpPr>
          <p:cNvPr id="68" name="Oval 67"/>
          <p:cNvSpPr/>
          <p:nvPr/>
        </p:nvSpPr>
        <p:spPr>
          <a:xfrm>
            <a:off x="3718280" y="5684732"/>
            <a:ext cx="2296571" cy="897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8" idx="2"/>
            <a:endCxn id="56" idx="2"/>
          </p:cNvCxnSpPr>
          <p:nvPr/>
        </p:nvCxnSpPr>
        <p:spPr>
          <a:xfrm flipH="1" flipV="1">
            <a:off x="648476" y="5073715"/>
            <a:ext cx="3069804" cy="105966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624374" y="4246771"/>
            <a:ext cx="113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Linked-list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25663" y="429519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5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9" grpId="0" animBg="1"/>
      <p:bldP spid="60" grpId="0" animBg="1"/>
      <p:bldP spid="65" grpId="0"/>
      <p:bldP spid="66" grpId="0"/>
      <p:bldP spid="67" grpId="0"/>
      <p:bldP spid="68" grpId="0" animBg="1"/>
      <p:bldP spid="71" grpId="0"/>
      <p:bldP spid="7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707</Words>
  <Application>Microsoft Office PowerPoint</Application>
  <PresentationFormat>On-screen Show (4:3)</PresentationFormat>
  <Paragraphs>293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Search</vt:lpstr>
      <vt:lpstr>Binary search tree (BST)</vt:lpstr>
      <vt:lpstr>Create BST</vt:lpstr>
      <vt:lpstr>Radix search trie</vt:lpstr>
      <vt:lpstr>Create RST</vt:lpstr>
      <vt:lpstr>R-way trie (lecture example)</vt:lpstr>
      <vt:lpstr>Create R-way trie</vt:lpstr>
      <vt:lpstr>The ugly truth</vt:lpstr>
      <vt:lpstr>De la Briandais (DLB)</vt:lpstr>
      <vt:lpstr>Trade off</vt:lpstr>
      <vt:lpstr>Create a DLB</vt:lpstr>
      <vt:lpstr>Delete a word in DLB</vt:lpstr>
      <vt:lpstr>Exercises (on paper)</vt:lpstr>
      <vt:lpstr>Exercises RST (creation)</vt:lpstr>
      <vt:lpstr>Exercises RST (deletion)</vt:lpstr>
      <vt:lpstr>Exercise DLB (creation)</vt:lpstr>
      <vt:lpstr>Exercise DLB (deletion)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</dc:title>
  <dc:creator>phuongpham</dc:creator>
  <cp:lastModifiedBy>phuongpham</cp:lastModifiedBy>
  <cp:revision>37</cp:revision>
  <dcterms:created xsi:type="dcterms:W3CDTF">2015-09-15T17:16:50Z</dcterms:created>
  <dcterms:modified xsi:type="dcterms:W3CDTF">2015-09-16T19:34:21Z</dcterms:modified>
</cp:coreProperties>
</file>