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3" r:id="rId1"/>
  </p:sldMasterIdLst>
  <p:notesMasterIdLst>
    <p:notesMasterId r:id="rId25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69403"/>
  </p:normalViewPr>
  <p:slideViewPr>
    <p:cSldViewPr snapToGrid="0" snapToObjects="1">
      <p:cViewPr varScale="1">
        <p:scale>
          <a:sx n="81" d="100"/>
          <a:sy n="81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67BB3-15EC-0648-8C3A-64C9F957FC3A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579C2-2074-F848-9A90-3711534A17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2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79C2-2074-F848-9A90-3711534A17F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11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79C2-2074-F848-9A90-3711534A17F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95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79C2-2074-F848-9A90-3711534A17F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60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79C2-2074-F848-9A90-3711534A17F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579C2-2074-F848-9A90-3711534A17F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69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8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355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790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07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877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3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90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960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495D-9153-3045-BCDF-190C340D3612}" type="datetimeFigureOut">
              <a:rPr kumimoji="1" lang="zh-CN" altLang="en-US" smtClean="0"/>
              <a:t>15/10/12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EB04-8DBE-9145-B783-70082AA664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11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Matching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Boyer-Moore substring search</a:t>
            </a:r>
          </a:p>
          <a:p>
            <a:r>
              <a:rPr kumimoji="1" lang="en-US" altLang="zh-CN" dirty="0" smtClean="0"/>
              <a:t>Rabin-Karp fingerprint 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9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256342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285069" y="1904809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47547"/>
              </p:ext>
            </p:extLst>
          </p:nvPr>
        </p:nvGraphicFramePr>
        <p:xfrm>
          <a:off x="7370385" y="5306887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79557"/>
              </p:ext>
            </p:extLst>
          </p:nvPr>
        </p:nvGraphicFramePr>
        <p:xfrm>
          <a:off x="8977551" y="6079042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直线箭头连接符 20"/>
          <p:cNvCxnSpPr/>
          <p:nvPr/>
        </p:nvCxnSpPr>
        <p:spPr>
          <a:xfrm flipV="1">
            <a:off x="9301663" y="5806113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910357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285069" y="1904809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88495"/>
              </p:ext>
            </p:extLst>
          </p:nvPr>
        </p:nvGraphicFramePr>
        <p:xfrm>
          <a:off x="7370385" y="5306887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96644"/>
              </p:ext>
            </p:extLst>
          </p:nvPr>
        </p:nvGraphicFramePr>
        <p:xfrm>
          <a:off x="8567650" y="6079042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直线箭头连接符 20"/>
          <p:cNvCxnSpPr/>
          <p:nvPr/>
        </p:nvCxnSpPr>
        <p:spPr>
          <a:xfrm flipV="1">
            <a:off x="8891762" y="5806113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284621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285069" y="1904809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86805"/>
              </p:ext>
            </p:extLst>
          </p:nvPr>
        </p:nvGraphicFramePr>
        <p:xfrm>
          <a:off x="7370385" y="5306887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7325"/>
              </p:ext>
            </p:extLst>
          </p:nvPr>
        </p:nvGraphicFramePr>
        <p:xfrm>
          <a:off x="7700558" y="6079048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3" name="直线箭头连接符 22"/>
          <p:cNvCxnSpPr/>
          <p:nvPr/>
        </p:nvCxnSpPr>
        <p:spPr>
          <a:xfrm flipV="1">
            <a:off x="8024670" y="5806119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285069" y="1904809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370385" y="5306887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274884" y="6079048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3" name="直线箭头连接符 22"/>
          <p:cNvCxnSpPr/>
          <p:nvPr/>
        </p:nvCxnSpPr>
        <p:spPr>
          <a:xfrm flipV="1">
            <a:off x="7598996" y="5806119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Heuristic is No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elp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810616"/>
              </p:ext>
            </p:extLst>
          </p:nvPr>
        </p:nvGraphicFramePr>
        <p:xfrm>
          <a:off x="3242441" y="2795232"/>
          <a:ext cx="4572000" cy="457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00586"/>
              </p:ext>
            </p:extLst>
          </p:nvPr>
        </p:nvGraphicFramePr>
        <p:xfrm>
          <a:off x="4614041" y="3452648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25006"/>
              </p:ext>
            </p:extLst>
          </p:nvPr>
        </p:nvGraphicFramePr>
        <p:xfrm>
          <a:off x="4478796" y="2157063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直线箭头连接符 6"/>
          <p:cNvCxnSpPr/>
          <p:nvPr/>
        </p:nvCxnSpPr>
        <p:spPr>
          <a:xfrm flipH="1">
            <a:off x="4820385" y="2589947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39999"/>
              </p:ext>
            </p:extLst>
          </p:nvPr>
        </p:nvGraphicFramePr>
        <p:xfrm>
          <a:off x="5903288" y="4250240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227400" y="3977311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40824"/>
              </p:ext>
            </p:extLst>
          </p:nvPr>
        </p:nvGraphicFramePr>
        <p:xfrm>
          <a:off x="2617078" y="2151806"/>
          <a:ext cx="2123089" cy="457200"/>
        </p:xfrm>
        <a:graphic>
          <a:graphicData uri="http://schemas.openxmlformats.org/drawingml/2006/table">
            <a:tbl>
              <a:tblPr/>
              <a:tblGrid>
                <a:gridCol w="212308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+=j-right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[‘E’]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2" name="直线箭头连接符 11"/>
          <p:cNvCxnSpPr/>
          <p:nvPr/>
        </p:nvCxnSpPr>
        <p:spPr>
          <a:xfrm flipH="1">
            <a:off x="3884959" y="2584690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63845"/>
              </p:ext>
            </p:extLst>
          </p:nvPr>
        </p:nvGraphicFramePr>
        <p:xfrm>
          <a:off x="3781105" y="4760349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966541" y="2795232"/>
            <a:ext cx="1880135" cy="156966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2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Heuristic is No Help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Ensure that the pattern always slides at least one position to the right</a:t>
            </a:r>
          </a:p>
          <a:p>
            <a:pPr marL="457200" lvl="1" indent="0">
              <a:buNone/>
            </a:pPr>
            <a:r>
              <a:rPr kumimoji="1" lang="en-US" altLang="zh-CN" sz="2800" dirty="0" smtClean="0"/>
              <a:t>for (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 = 0; 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 &lt;= </a:t>
            </a:r>
            <a:r>
              <a:rPr kumimoji="1" lang="en-US" altLang="zh-CN" sz="2800" dirty="0" err="1" smtClean="0"/>
              <a:t>text.length</a:t>
            </a:r>
            <a:r>
              <a:rPr kumimoji="1" lang="en-US" altLang="zh-CN" sz="2800" dirty="0" smtClean="0"/>
              <a:t>() – </a:t>
            </a:r>
            <a:r>
              <a:rPr kumimoji="1" lang="en-US" altLang="zh-CN" sz="2800" dirty="0" err="1" smtClean="0"/>
              <a:t>pattern.length</a:t>
            </a:r>
            <a:r>
              <a:rPr kumimoji="1" lang="en-US" altLang="zh-CN" sz="2800" dirty="0" smtClean="0"/>
              <a:t>(); 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+=skip)</a:t>
            </a:r>
          </a:p>
          <a:p>
            <a:pPr marL="457200" lvl="1" indent="0">
              <a:buNone/>
            </a:pPr>
            <a:r>
              <a:rPr kumimoji="1" lang="en-US" altLang="zh-CN" sz="2800" dirty="0" smtClean="0"/>
              <a:t>{</a:t>
            </a:r>
          </a:p>
          <a:p>
            <a:pPr marL="914400" lvl="2" indent="0">
              <a:buNone/>
            </a:pPr>
            <a:r>
              <a:rPr kumimoji="1" lang="en-US" altLang="zh-CN" sz="2800" dirty="0" smtClean="0"/>
              <a:t>skip = 0;</a:t>
            </a:r>
          </a:p>
          <a:p>
            <a:pPr marL="914400" lvl="2" indent="0">
              <a:buNone/>
            </a:pPr>
            <a:r>
              <a:rPr kumimoji="1" lang="en-US" altLang="zh-CN" sz="2800" dirty="0" smtClean="0"/>
              <a:t>for (</a:t>
            </a:r>
            <a:r>
              <a:rPr kumimoji="1" lang="en-US" altLang="zh-CN" sz="2800" dirty="0" err="1" smtClean="0"/>
              <a:t>int</a:t>
            </a:r>
            <a:r>
              <a:rPr kumimoji="1" lang="en-US" altLang="zh-CN" sz="2800" dirty="0" smtClean="0"/>
              <a:t> j = </a:t>
            </a:r>
            <a:r>
              <a:rPr kumimoji="1" lang="en-US" altLang="zh-CN" sz="2800" dirty="0" err="1" smtClean="0"/>
              <a:t>pattern.length</a:t>
            </a:r>
            <a:r>
              <a:rPr kumimoji="1" lang="en-US" altLang="zh-CN" sz="2800" dirty="0" smtClean="0"/>
              <a:t>(); j &gt;= 0; j--) {</a:t>
            </a:r>
          </a:p>
          <a:p>
            <a:pPr marL="1371600" lvl="3" indent="0">
              <a:buNone/>
            </a:pPr>
            <a:r>
              <a:rPr kumimoji="1" lang="en-US" altLang="zh-CN" sz="2800" dirty="0" smtClean="0"/>
              <a:t>if (</a:t>
            </a:r>
            <a:r>
              <a:rPr kumimoji="1" lang="en-US" altLang="zh-CN" sz="2800" dirty="0" err="1" smtClean="0"/>
              <a:t>pattern.charAt</a:t>
            </a:r>
            <a:r>
              <a:rPr kumimoji="1" lang="en-US" altLang="zh-CN" sz="2800" dirty="0" smtClean="0"/>
              <a:t>(j) != </a:t>
            </a:r>
            <a:r>
              <a:rPr kumimoji="1" lang="en-US" altLang="zh-CN" sz="2800" dirty="0" err="1" smtClean="0"/>
              <a:t>text.charAt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 + j)) {</a:t>
            </a:r>
          </a:p>
          <a:p>
            <a:pPr marL="1828800" lvl="4" indent="0">
              <a:buNone/>
            </a:pPr>
            <a:r>
              <a:rPr kumimoji="1" lang="en-US" altLang="zh-CN" sz="2800" dirty="0" smtClean="0"/>
              <a:t>skip = j – right[</a:t>
            </a:r>
            <a:r>
              <a:rPr kumimoji="1" lang="en-US" altLang="zh-CN" sz="2800" dirty="0" err="1" smtClean="0"/>
              <a:t>text.charAt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 + j)];</a:t>
            </a:r>
          </a:p>
          <a:p>
            <a:pPr marL="1828800" lvl="4" indent="0">
              <a:buNone/>
            </a:pPr>
            <a:r>
              <a:rPr kumimoji="1" lang="en-US" altLang="zh-CN" sz="2800" b="1" i="1" dirty="0" smtClean="0"/>
              <a:t>If (skip &lt; 1) skip = 1;</a:t>
            </a:r>
          </a:p>
          <a:p>
            <a:pPr marL="1828800" lvl="4" indent="0">
              <a:buNone/>
            </a:pPr>
            <a:r>
              <a:rPr kumimoji="1" lang="en-US" altLang="zh-CN" sz="2800" dirty="0" smtClean="0"/>
              <a:t>break;</a:t>
            </a:r>
          </a:p>
          <a:p>
            <a:pPr marL="1371600" lvl="3" indent="0">
              <a:buNone/>
            </a:pPr>
            <a:r>
              <a:rPr kumimoji="1" lang="en-US" altLang="zh-CN" sz="2800" dirty="0" smtClean="0"/>
              <a:t>}</a:t>
            </a:r>
          </a:p>
          <a:p>
            <a:pPr marL="914400" lvl="2" indent="0">
              <a:buNone/>
            </a:pPr>
            <a:r>
              <a:rPr kumimoji="1" lang="en-US" altLang="zh-CN" sz="2800" dirty="0" smtClean="0"/>
              <a:t>}</a:t>
            </a:r>
          </a:p>
          <a:p>
            <a:pPr marL="914400" lvl="2" indent="0">
              <a:buNone/>
            </a:pPr>
            <a:r>
              <a:rPr kumimoji="1" lang="en-US" altLang="zh-CN" sz="2800" dirty="0" smtClean="0"/>
              <a:t>If (skip == 0) return </a:t>
            </a:r>
            <a:r>
              <a:rPr kumimoji="1" lang="en-US" altLang="zh-CN" sz="2800" dirty="0" err="1" smtClean="0"/>
              <a:t>i</a:t>
            </a:r>
            <a:r>
              <a:rPr kumimoji="1" lang="en-US" altLang="zh-CN" sz="2800" dirty="0" smtClean="0"/>
              <a:t>; // found</a:t>
            </a:r>
          </a:p>
          <a:p>
            <a:pPr marL="457200" lvl="1" indent="0">
              <a:buNone/>
            </a:pPr>
            <a:r>
              <a:rPr kumimoji="1" lang="en-US" altLang="zh-CN" sz="2800" dirty="0" smtClean="0"/>
              <a:t>}</a:t>
            </a:r>
          </a:p>
          <a:p>
            <a:pPr marL="457200" lvl="1" indent="0">
              <a:buNone/>
            </a:pPr>
            <a:r>
              <a:rPr kumimoji="1" lang="en-US" altLang="zh-CN" sz="2800" dirty="0" smtClean="0"/>
              <a:t>return -1;  //not found</a:t>
            </a:r>
            <a:endParaRPr kumimoji="1" lang="zh-CN" altLang="en-US" sz="2800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8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Rabin-Karp Fingerprint 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algorithm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s based on efficiently computing the hash function </a:t>
            </a:r>
          </a:p>
          <a:p>
            <a:pPr lvl="1"/>
            <a:r>
              <a:rPr kumimoji="1" lang="en-US" altLang="zh-CN" dirty="0"/>
              <a:t>f</a:t>
            </a:r>
            <a:r>
              <a:rPr kumimoji="1" lang="en-US" altLang="zh-CN" dirty="0" smtClean="0"/>
              <a:t>ollows directly from a simple mathematical formulation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5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Mathematical 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The number corresponding to the </a:t>
                </a:r>
                <a:r>
                  <a:rPr kumimoji="1" lang="en-US" altLang="zh-CN" i="1" dirty="0" smtClean="0"/>
                  <a:t>M-character</a:t>
                </a:r>
                <a:r>
                  <a:rPr kumimoji="1" lang="en-US" altLang="zh-CN" dirty="0" smtClean="0"/>
                  <a:t> substring of text that starts at position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en-US" altLang="zh-CN" dirty="0" smtClean="0"/>
                  <a:t> is</a:t>
                </a:r>
              </a:p>
              <a:p>
                <a:pPr lvl="3"/>
                <a:endParaRPr kumimoji="1"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3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  <m:r>
                        <a:rPr kumimoji="1" lang="en-US" altLang="zh-CN" sz="36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en-US" altLang="zh-CN" sz="3600" b="0" dirty="0" smtClean="0"/>
              </a:p>
              <a:p>
                <a:pPr lvl="2"/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sz="2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 b="0" dirty="0" smtClean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en-US" altLang="zh-CN" sz="2800" b="0" dirty="0" smtClean="0"/>
                  <a:t> character in text, and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sz="2800" b="0" dirty="0" smtClean="0"/>
                  <a:t> is the alphabet size (e. g. </a:t>
                </a:r>
                <a:r>
                  <a:rPr kumimoji="1" lang="en-US" altLang="zh-CN" sz="2800" b="0" i="1" dirty="0" smtClean="0"/>
                  <a:t>R=10</a:t>
                </a:r>
                <a:r>
                  <a:rPr kumimoji="1" lang="en-US" altLang="zh-CN" sz="2800" b="0" dirty="0" smtClean="0"/>
                  <a:t> for digital string)</a:t>
                </a:r>
                <a:endParaRPr kumimoji="1" lang="en-US" altLang="zh-CN" sz="3200" dirty="0"/>
              </a:p>
              <a:p>
                <a:r>
                  <a:rPr kumimoji="1" lang="en-US" altLang="zh-CN" dirty="0" smtClean="0"/>
                  <a:t>Shifting one position right in the text corresponds to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by</a:t>
                </a:r>
              </a:p>
              <a:p>
                <a:pPr lvl="3"/>
                <a:endParaRPr kumimoji="1"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3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kumimoji="1" lang="en-US" altLang="zh-CN" sz="36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en-US" altLang="zh-CN" sz="3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en-US" altLang="zh-CN" sz="36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Computing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Suppose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=997</m:t>
                    </m:r>
                  </m:oMath>
                </a14:m>
                <a:r>
                  <a:rPr kumimoji="1" lang="en-US" altLang="zh-CN" dirty="0" smtClean="0"/>
                  <a:t> in the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=10,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kumimoji="1" lang="en-US" altLang="zh-CN" dirty="0" smtClean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10867"/>
              </p:ext>
            </p:extLst>
          </p:nvPr>
        </p:nvGraphicFramePr>
        <p:xfrm>
          <a:off x="351177" y="3826559"/>
          <a:ext cx="7315200" cy="2743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 flipH="1" flipV="1">
            <a:off x="3856384" y="3021498"/>
            <a:ext cx="377687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93703" y="3101009"/>
            <a:ext cx="2166731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94310" y="3200399"/>
                <a:ext cx="6361045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=10000</m:t>
                      </m:r>
                      <m:r>
                        <a:rPr kumimoji="1" lang="en-US" altLang="zh-CN" b="0" i="0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∴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=10000 % 997=30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10" y="3200399"/>
                <a:ext cx="6361045" cy="372410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04046" y="5247861"/>
                <a:ext cx="6062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𝑠𝑢𝑝𝑝𝑜𝑠𝑒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𝑎𝑙𝑟𝑒𝑎𝑑𝑦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𝑘𝑛𝑜𝑤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=31415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997=508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46" y="5247861"/>
                <a:ext cx="606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3646" y="5698435"/>
                <a:ext cx="814015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0+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= ((508-3*30)*10+9) mod 997=201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46" y="5698435"/>
                <a:ext cx="8140154" cy="404983"/>
              </a:xfrm>
              <a:prstGeom prst="rect">
                <a:avLst/>
              </a:prstGeom>
              <a:blipFill rotWithShape="0">
                <a:blip r:embed="rId5"/>
                <a:stretch>
                  <a:fillRect t="-83333" b="-1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>
            <a:off x="7931426" y="3572809"/>
            <a:ext cx="934278" cy="212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84100" y="6168889"/>
                <a:ext cx="814015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= ((201-1*30)*10+2) mod 997=715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00" y="6168889"/>
                <a:ext cx="8140154" cy="404983"/>
              </a:xfrm>
              <a:prstGeom prst="rect">
                <a:avLst/>
              </a:prstGeom>
              <a:blipFill rotWithShape="0">
                <a:blip r:embed="rId6"/>
                <a:stretch>
                  <a:fillRect t="-83333" b="-1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8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Match ‘26535’</a:t>
            </a:r>
          </a:p>
          <a:p>
            <a:pPr lvl="1"/>
            <a:r>
              <a:rPr kumimoji="1" lang="en-US" altLang="zh-CN" dirty="0" err="1" smtClean="0"/>
              <a:t>Precompute</a:t>
            </a:r>
            <a:r>
              <a:rPr kumimoji="1" lang="en-US" altLang="zh-CN" dirty="0" smtClean="0"/>
              <a:t> hash</a:t>
            </a:r>
          </a:p>
          <a:p>
            <a:pPr lvl="1"/>
            <a:r>
              <a:rPr kumimoji="1" lang="en-US" altLang="zh-CN" dirty="0" smtClean="0"/>
              <a:t>Goal = 613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407764"/>
              </p:ext>
            </p:extLst>
          </p:nvPr>
        </p:nvGraphicFramePr>
        <p:xfrm>
          <a:off x="3887138" y="1825624"/>
          <a:ext cx="6962144" cy="4351340"/>
        </p:xfrm>
        <a:graphic>
          <a:graphicData uri="http://schemas.openxmlformats.org/drawingml/2006/table">
            <a:tbl>
              <a:tblPr/>
              <a:tblGrid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  <a:gridCol w="435134"/>
              </a:tblGrid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815068" y="5807632"/>
                <a:ext cx="278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=613</m:t>
                    </m:r>
                  </m:oMath>
                </a14:m>
                <a:r>
                  <a:rPr kumimoji="1" lang="en-US" altLang="zh-CN" dirty="0" smtClean="0"/>
                  <a:t>, match!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68" y="5807632"/>
                <a:ext cx="278958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84511" y="3200400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=508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11" y="3200400"/>
                <a:ext cx="152825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35084" y="3650975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=201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84" y="3650975"/>
                <a:ext cx="152825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26023" y="4061793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=715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023" y="4061793"/>
                <a:ext cx="152825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96476" y="4492489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=971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76" y="4492489"/>
                <a:ext cx="152825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927173" y="4923184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=442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73" y="4923184"/>
                <a:ext cx="152825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298232" y="5353882"/>
                <a:ext cx="152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=929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32" y="5353882"/>
                <a:ext cx="15282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Boyer-Moore Substring Search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</a:p>
          <a:p>
            <a:pPr lvl="1"/>
            <a:r>
              <a:rPr kumimoji="1" lang="en-US" altLang="zh-CN" dirty="0" smtClean="0"/>
              <a:t>preprocesses the pattern</a:t>
            </a:r>
          </a:p>
          <a:p>
            <a:pPr lvl="1"/>
            <a:r>
              <a:rPr kumimoji="1" lang="en-US" altLang="zh-CN" dirty="0"/>
              <a:t>matches on the tail of the </a:t>
            </a:r>
            <a:r>
              <a:rPr kumimoji="1" lang="en-US" altLang="zh-CN" dirty="0" smtClean="0"/>
              <a:t>pattern</a:t>
            </a:r>
          </a:p>
          <a:p>
            <a:pPr lvl="1"/>
            <a:r>
              <a:rPr kumimoji="1" lang="en-US" altLang="zh-CN" dirty="0" smtClean="0"/>
              <a:t>uses preprocessed information to skip sections of text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4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Preprocess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PM = 1; M = </a:t>
                </a:r>
                <a:r>
                  <a:rPr kumimoji="1" lang="en-US" altLang="zh-CN" dirty="0" err="1" smtClean="0"/>
                  <a:t>pattern.length</a:t>
                </a:r>
                <a:r>
                  <a:rPr kumimoji="1" lang="en-US" altLang="zh-CN" dirty="0" smtClean="0"/>
                  <a:t>();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smtClean="0"/>
                  <a:t>For 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 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 = 1; 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 &lt;= M – 1; 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++)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 smtClean="0"/>
                  <a:t>PM = (R * PM) % Q;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err="1" smtClean="0"/>
                  <a:t>patHash</a:t>
                </a:r>
                <a:r>
                  <a:rPr kumimoji="1" lang="en-US" altLang="zh-CN" dirty="0" smtClean="0"/>
                  <a:t> = hash(pat, M);</a:t>
                </a:r>
              </a:p>
              <a:p>
                <a:pPr lvl="2"/>
                <a:endParaRPr kumimoji="1" lang="en-US" altLang="zh-CN" dirty="0"/>
              </a:p>
              <a:p>
                <a:pPr lvl="2"/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=10,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kumimoji="1" lang="en-US" altLang="zh-CN" dirty="0" smtClean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/>
          <p:nvPr/>
        </p:nvCxnSpPr>
        <p:spPr>
          <a:xfrm flipH="1" flipV="1">
            <a:off x="3856384" y="4870167"/>
            <a:ext cx="377687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94310" y="5168336"/>
                <a:ext cx="6361045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5−1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=10000</m:t>
                      </m:r>
                      <m:r>
                        <a:rPr kumimoji="1" lang="en-US" altLang="zh-CN" b="0" i="0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∴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=10000 % 997=30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10" y="5168336"/>
                <a:ext cx="6361045" cy="372410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/>
          <p:cNvCxnSpPr>
            <a:endCxn id="4" idx="0"/>
          </p:cNvCxnSpPr>
          <p:nvPr/>
        </p:nvCxnSpPr>
        <p:spPr>
          <a:xfrm>
            <a:off x="3856384" y="3419061"/>
            <a:ext cx="3518449" cy="17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769165" y="3842268"/>
            <a:ext cx="993913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22715" y="3856383"/>
            <a:ext cx="18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 goal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Search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51177" y="3826559"/>
          <a:ext cx="7315200" cy="27432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93703" y="3101009"/>
            <a:ext cx="2166731" cy="55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04046" y="5247861"/>
                <a:ext cx="6062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𝑠𝑢𝑝𝑝𝑜𝑠𝑒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𝑎𝑙𝑟𝑒𝑎𝑑𝑦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𝑘𝑛𝑜𝑤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=31415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𝑚𝑜𝑑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997=508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46" y="5247861"/>
                <a:ext cx="606287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3646" y="5698435"/>
                <a:ext cx="814015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0+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= ((508-3*30)*10+9) mod 997=201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46" y="5698435"/>
                <a:ext cx="8140154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83333" b="-1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84100" y="6168889"/>
                <a:ext cx="814015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𝑀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𝑅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= ((201-1*30)*10+2) mod 997=715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00" y="6168889"/>
                <a:ext cx="8140154" cy="404983"/>
              </a:xfrm>
              <a:prstGeom prst="rect">
                <a:avLst/>
              </a:prstGeom>
              <a:blipFill rotWithShape="0">
                <a:blip r:embed="rId4"/>
                <a:stretch>
                  <a:fillRect t="-83333" b="-1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870174" y="54117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N = </a:t>
            </a:r>
            <a:r>
              <a:rPr kumimoji="1" lang="en-US" altLang="zh-CN" sz="2000" dirty="0" err="1"/>
              <a:t>text.length</a:t>
            </a:r>
            <a:r>
              <a:rPr kumimoji="1" lang="en-US" altLang="zh-CN" sz="2000" dirty="0"/>
              <a:t>();</a:t>
            </a:r>
          </a:p>
          <a:p>
            <a:pPr lvl="1"/>
            <a:r>
              <a:rPr kumimoji="1" lang="en-US" altLang="zh-CN" sz="2000" dirty="0"/>
              <a:t>long </a:t>
            </a:r>
            <a:r>
              <a:rPr kumimoji="1" lang="en-US" altLang="zh-CN" sz="2000" dirty="0" err="1"/>
              <a:t>txtHash</a:t>
            </a:r>
            <a:r>
              <a:rPr kumimoji="1" lang="en-US" altLang="zh-CN" sz="2000" dirty="0"/>
              <a:t> = hash(text, M);</a:t>
            </a:r>
          </a:p>
          <a:p>
            <a:pPr lvl="1"/>
            <a:r>
              <a:rPr kumimoji="1" lang="en-US" altLang="zh-CN" sz="2000" dirty="0"/>
              <a:t>If (</a:t>
            </a:r>
            <a:r>
              <a:rPr kumimoji="1" lang="en-US" altLang="zh-CN" sz="2000" dirty="0" err="1"/>
              <a:t>patHash</a:t>
            </a:r>
            <a:r>
              <a:rPr kumimoji="1" lang="en-US" altLang="zh-CN" sz="2000" dirty="0"/>
              <a:t> == </a:t>
            </a:r>
            <a:r>
              <a:rPr kumimoji="1" lang="en-US" altLang="zh-CN" sz="2000" dirty="0" err="1"/>
              <a:t>txtHash</a:t>
            </a:r>
            <a:r>
              <a:rPr kumimoji="1" lang="en-US" altLang="zh-CN" sz="2000" dirty="0"/>
              <a:t> &amp;&amp; check(0)) return 0;  // </a:t>
            </a:r>
            <a:r>
              <a:rPr kumimoji="1" lang="en-US" altLang="zh-CN" sz="2000" dirty="0" smtClean="0"/>
              <a:t>match</a:t>
            </a:r>
          </a:p>
          <a:p>
            <a:pPr lvl="1"/>
            <a:r>
              <a:rPr kumimoji="1" lang="en-US" altLang="zh-CN" sz="2000" dirty="0" smtClean="0"/>
              <a:t>For (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 = M; I &lt; N;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++)</a:t>
            </a:r>
          </a:p>
          <a:p>
            <a:pPr lvl="1"/>
            <a:r>
              <a:rPr kumimoji="1" lang="en-US" altLang="zh-CN" sz="2000" dirty="0" smtClean="0"/>
              <a:t>{</a:t>
            </a:r>
          </a:p>
          <a:p>
            <a:pPr lvl="1"/>
            <a:r>
              <a:rPr kumimoji="1" lang="en-US" altLang="zh-CN" sz="2000" dirty="0"/>
              <a:t>	</a:t>
            </a:r>
            <a:r>
              <a:rPr kumimoji="1" lang="en-US" altLang="zh-CN" sz="2000" dirty="0" err="1" smtClean="0"/>
              <a:t>txtHash</a:t>
            </a:r>
            <a:r>
              <a:rPr kumimoji="1" lang="en-US" altLang="zh-CN" sz="2000" dirty="0" smtClean="0"/>
              <a:t> = (</a:t>
            </a:r>
            <a:r>
              <a:rPr kumimoji="1" lang="en-US" altLang="zh-CN" sz="2000" dirty="0" err="1" smtClean="0"/>
              <a:t>txtHash</a:t>
            </a:r>
            <a:r>
              <a:rPr kumimoji="1" lang="en-US" altLang="zh-CN" sz="2000" dirty="0" smtClean="0"/>
              <a:t> + Q – RM * </a:t>
            </a:r>
            <a:r>
              <a:rPr kumimoji="1" lang="en-US" altLang="zh-CN" sz="2000" dirty="0" err="1" smtClean="0"/>
              <a:t>text.charAt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 – M) % Q) % Q;</a:t>
            </a:r>
          </a:p>
          <a:p>
            <a:pPr lvl="1"/>
            <a:r>
              <a:rPr kumimoji="1" lang="en-US" altLang="zh-CN" sz="2000" dirty="0"/>
              <a:t>	</a:t>
            </a:r>
            <a:r>
              <a:rPr kumimoji="1" lang="en-US" altLang="zh-CN" sz="2000" dirty="0" err="1" smtClean="0"/>
              <a:t>txtHash</a:t>
            </a:r>
            <a:r>
              <a:rPr kumimoji="1" lang="en-US" altLang="zh-CN" sz="2000" dirty="0" smtClean="0"/>
              <a:t> = (</a:t>
            </a:r>
            <a:r>
              <a:rPr kumimoji="1" lang="en-US" altLang="zh-CN" sz="2000" dirty="0" err="1" smtClean="0"/>
              <a:t>txtHash</a:t>
            </a:r>
            <a:r>
              <a:rPr kumimoji="1" lang="en-US" altLang="zh-CN" sz="2000" dirty="0" smtClean="0"/>
              <a:t> * R + </a:t>
            </a:r>
            <a:r>
              <a:rPr kumimoji="1" lang="en-US" altLang="zh-CN" sz="2000" dirty="0" err="1" smtClean="0"/>
              <a:t>text.charAt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)) % Q;</a:t>
            </a:r>
          </a:p>
          <a:p>
            <a:pPr lvl="1"/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if (</a:t>
            </a:r>
            <a:r>
              <a:rPr kumimoji="1" lang="en-US" altLang="zh-CN" sz="2000" dirty="0" err="1" smtClean="0"/>
              <a:t>patHash</a:t>
            </a:r>
            <a:r>
              <a:rPr kumimoji="1" lang="en-US" altLang="zh-CN" sz="2000" dirty="0" smtClean="0"/>
              <a:t> == </a:t>
            </a:r>
            <a:r>
              <a:rPr kumimoji="1" lang="en-US" altLang="zh-CN" sz="2000" dirty="0" err="1" smtClean="0"/>
              <a:t>txtHash</a:t>
            </a:r>
            <a:r>
              <a:rPr kumimoji="1" lang="en-US" altLang="zh-CN" sz="2000" dirty="0" smtClean="0"/>
              <a:t>) if (check(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 – M + 1)) return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 – M + 1;</a:t>
            </a:r>
          </a:p>
          <a:p>
            <a:pPr lvl="1"/>
            <a:r>
              <a:rPr kumimoji="1" lang="en-US" altLang="zh-CN" sz="2000" dirty="0"/>
              <a:t>}</a:t>
            </a:r>
          </a:p>
          <a:p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684100" y="1470991"/>
            <a:ext cx="2040839" cy="37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5446643" y="2365513"/>
            <a:ext cx="1013792" cy="333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659217" y="2723322"/>
            <a:ext cx="59635" cy="312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/>
              <a:t>Probbability</a:t>
            </a:r>
            <a:r>
              <a:rPr kumimoji="1" lang="en-US" altLang="zh-CN" dirty="0" smtClean="0"/>
              <a:t> Theory? Collision?</a:t>
            </a:r>
          </a:p>
          <a:p>
            <a:pPr lvl="1"/>
            <a:r>
              <a:rPr kumimoji="1" lang="en-US" altLang="zh-CN" dirty="0" smtClean="0"/>
              <a:t>Las Vegas</a:t>
            </a:r>
          </a:p>
          <a:p>
            <a:pPr lvl="1"/>
            <a:r>
              <a:rPr kumimoji="1" lang="en-US" altLang="zh-CN" dirty="0" smtClean="0"/>
              <a:t>Monte Carlo</a:t>
            </a:r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N = </a:t>
            </a:r>
            <a:r>
              <a:rPr kumimoji="1" lang="en-US" altLang="zh-CN" dirty="0" err="1"/>
              <a:t>text.length</a:t>
            </a:r>
            <a:r>
              <a:rPr kumimoji="1" lang="en-US" altLang="zh-CN" dirty="0"/>
              <a:t>();</a:t>
            </a:r>
          </a:p>
          <a:p>
            <a:pPr marL="457200" lvl="1" indent="0">
              <a:buNone/>
            </a:pPr>
            <a:r>
              <a:rPr kumimoji="1" lang="en-US" altLang="zh-CN" dirty="0"/>
              <a:t>long 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= hash(text, M);</a:t>
            </a:r>
          </a:p>
          <a:p>
            <a:pPr marL="457200" lvl="1" indent="0">
              <a:buNone/>
            </a:pPr>
            <a:r>
              <a:rPr kumimoji="1" lang="en-US" altLang="zh-CN" dirty="0"/>
              <a:t>If (</a:t>
            </a:r>
            <a:r>
              <a:rPr kumimoji="1" lang="en-US" altLang="zh-CN" dirty="0" err="1"/>
              <a:t>patHash</a:t>
            </a:r>
            <a:r>
              <a:rPr kumimoji="1" lang="en-US" altLang="zh-CN" dirty="0"/>
              <a:t> == 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&amp;&amp; </a:t>
            </a:r>
            <a:r>
              <a:rPr kumimoji="1" lang="en-US" altLang="zh-CN" b="1" dirty="0"/>
              <a:t>check(0)</a:t>
            </a:r>
            <a:r>
              <a:rPr kumimoji="1" lang="en-US" altLang="zh-CN" dirty="0"/>
              <a:t>) return 0;  // match</a:t>
            </a:r>
          </a:p>
          <a:p>
            <a:pPr marL="457200" lvl="1" indent="0">
              <a:buNone/>
            </a:pPr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M; I &lt; N;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</a:t>
            </a:r>
          </a:p>
          <a:p>
            <a:pPr marL="457200" lvl="1" indent="0">
              <a:buNone/>
            </a:pPr>
            <a:r>
              <a:rPr kumimoji="1" lang="en-US" altLang="zh-CN" dirty="0"/>
              <a:t>{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+ Q – RM * </a:t>
            </a:r>
            <a:r>
              <a:rPr kumimoji="1" lang="en-US" altLang="zh-CN" dirty="0" err="1"/>
              <a:t>text.charAt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– M) % Q) % Q;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 * R + </a:t>
            </a:r>
            <a:r>
              <a:rPr kumimoji="1" lang="en-US" altLang="zh-CN" dirty="0" err="1"/>
              <a:t>text.charAt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)) % Q;</a:t>
            </a:r>
          </a:p>
          <a:p>
            <a:pPr marL="457200" lvl="1" indent="0">
              <a:buNone/>
            </a:pPr>
            <a:r>
              <a:rPr kumimoji="1" lang="en-US" altLang="zh-CN" dirty="0"/>
              <a:t>	if (</a:t>
            </a:r>
            <a:r>
              <a:rPr kumimoji="1" lang="en-US" altLang="zh-CN" dirty="0" err="1"/>
              <a:t>patHash</a:t>
            </a:r>
            <a:r>
              <a:rPr kumimoji="1" lang="en-US" altLang="zh-CN" dirty="0"/>
              <a:t> == </a:t>
            </a:r>
            <a:r>
              <a:rPr kumimoji="1" lang="en-US" altLang="zh-CN" dirty="0" err="1"/>
              <a:t>txtHash</a:t>
            </a:r>
            <a:r>
              <a:rPr kumimoji="1" lang="en-US" altLang="zh-CN" dirty="0"/>
              <a:t>) if (</a:t>
            </a:r>
            <a:r>
              <a:rPr kumimoji="1" lang="en-US" altLang="zh-CN" b="1" dirty="0"/>
              <a:t>check(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 – M + 1)</a:t>
            </a:r>
            <a:r>
              <a:rPr kumimoji="1" lang="en-US" altLang="zh-CN" dirty="0"/>
              <a:t>) return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– M + 1;</a:t>
            </a:r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Discussion: Pros &amp;&amp; 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Brute-force</a:t>
            </a:r>
            <a:endParaRPr kumimoji="1" lang="en-US" altLang="zh-CN" dirty="0" smtClean="0"/>
          </a:p>
          <a:p>
            <a:r>
              <a:rPr kumimoji="1" lang="en-US" altLang="zh-CN" dirty="0" smtClean="0"/>
              <a:t>Knuth-Morris-Pratt</a:t>
            </a:r>
          </a:p>
          <a:p>
            <a:r>
              <a:rPr kumimoji="1" lang="en-US" altLang="zh-CN" dirty="0" smtClean="0"/>
              <a:t>Boyer-Moore</a:t>
            </a:r>
          </a:p>
          <a:p>
            <a:r>
              <a:rPr kumimoji="1" lang="en-US" altLang="zh-CN" dirty="0" smtClean="0"/>
              <a:t>Rabin-Karp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2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 the Pattern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Mismatched character heuristic</a:t>
            </a:r>
          </a:p>
          <a:p>
            <a:pPr lvl="1"/>
            <a:r>
              <a:rPr kumimoji="1" lang="en-US" altLang="zh-CN" dirty="0"/>
              <a:t>r</a:t>
            </a:r>
            <a:r>
              <a:rPr kumimoji="1" lang="en-US" altLang="zh-CN" dirty="0" smtClean="0"/>
              <a:t>ecord each character’s rightmost position</a:t>
            </a:r>
          </a:p>
          <a:p>
            <a:r>
              <a:rPr kumimoji="1" lang="en-US" altLang="zh-CN" dirty="0" smtClean="0"/>
              <a:t>Preprocess</a:t>
            </a:r>
          </a:p>
          <a:p>
            <a:pPr marL="457200" lvl="1" indent="0">
              <a:buNone/>
            </a:pP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R=256;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M=</a:t>
            </a:r>
            <a:r>
              <a:rPr kumimoji="1" lang="en-US" altLang="zh-CN" dirty="0" err="1" smtClean="0"/>
              <a:t>pattern.length</a:t>
            </a:r>
            <a:r>
              <a:rPr kumimoji="1" lang="en-US" altLang="zh-CN" dirty="0" smtClean="0"/>
              <a:t>();</a:t>
            </a:r>
          </a:p>
          <a:p>
            <a:pPr marL="457200" lvl="1" indent="0">
              <a:buNone/>
            </a:pPr>
            <a:r>
              <a:rPr kumimoji="1" lang="en-US" altLang="zh-CN" dirty="0"/>
              <a:t>r</a:t>
            </a:r>
            <a:r>
              <a:rPr kumimoji="1" lang="en-US" altLang="zh-CN" dirty="0" smtClean="0"/>
              <a:t>ight = new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[R];</a:t>
            </a:r>
          </a:p>
          <a:p>
            <a:pPr marL="457200" lvl="1" indent="0"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or 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c = 0; c &lt; R; </a:t>
            </a:r>
            <a:r>
              <a:rPr kumimoji="1" lang="en-US" altLang="zh-CN" dirty="0" err="1" smtClean="0"/>
              <a:t>c++</a:t>
            </a:r>
            <a:r>
              <a:rPr kumimoji="1" lang="en-US" altLang="zh-CN" dirty="0" smtClean="0"/>
              <a:t>)</a:t>
            </a:r>
          </a:p>
          <a:p>
            <a:pPr marL="914400" lvl="2" indent="0">
              <a:buNone/>
            </a:pPr>
            <a:r>
              <a:rPr kumimoji="1" lang="en-US" altLang="zh-CN" sz="2400" dirty="0" smtClean="0"/>
              <a:t>right[c] = -1;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for 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j = 0; j &lt; M; j++)</a:t>
            </a:r>
          </a:p>
          <a:p>
            <a:pPr marL="914400" lvl="2" indent="0">
              <a:buNone/>
            </a:pPr>
            <a:r>
              <a:rPr kumimoji="1" lang="en-US" altLang="zh-CN" sz="2400" dirty="0" smtClean="0"/>
              <a:t>right[</a:t>
            </a:r>
            <a:r>
              <a:rPr kumimoji="1" lang="en-US" altLang="zh-CN" sz="2400" dirty="0" err="1" smtClean="0"/>
              <a:t>pattern.charAt</a:t>
            </a:r>
            <a:r>
              <a:rPr kumimoji="1" lang="en-US" altLang="zh-CN" sz="2400" dirty="0" smtClean="0"/>
              <a:t>(j)] = j;</a:t>
            </a:r>
          </a:p>
          <a:p>
            <a:pPr lvl="2"/>
            <a:endParaRPr kumimoji="1" lang="en-US" altLang="zh-CN" dirty="0"/>
          </a:p>
          <a:p>
            <a:r>
              <a:rPr kumimoji="1" lang="en-US" altLang="zh-CN" dirty="0" smtClean="0"/>
              <a:t>Example</a:t>
            </a:r>
          </a:p>
          <a:p>
            <a:pPr lvl="1"/>
            <a:r>
              <a:rPr kumimoji="1" lang="en-US" altLang="zh-CN" dirty="0" smtClean="0"/>
              <a:t>‘NEEDLE’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84421"/>
              </p:ext>
            </p:extLst>
          </p:nvPr>
        </p:nvGraphicFramePr>
        <p:xfrm>
          <a:off x="9124398" y="5110295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05080"/>
              </p:ext>
            </p:extLst>
          </p:nvPr>
        </p:nvGraphicFramePr>
        <p:xfrm>
          <a:off x="9111120" y="3364210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0391"/>
              </p:ext>
            </p:extLst>
          </p:nvPr>
        </p:nvGraphicFramePr>
        <p:xfrm>
          <a:off x="9588070" y="3378265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97310"/>
              </p:ext>
            </p:extLst>
          </p:nvPr>
        </p:nvGraphicFramePr>
        <p:xfrm>
          <a:off x="9111120" y="2921065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65808"/>
              </p:ext>
            </p:extLst>
          </p:nvPr>
        </p:nvGraphicFramePr>
        <p:xfrm>
          <a:off x="9130870" y="4230529"/>
          <a:ext cx="457200" cy="457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0252"/>
              </p:ext>
            </p:extLst>
          </p:nvPr>
        </p:nvGraphicFramePr>
        <p:xfrm>
          <a:off x="10070156" y="3402106"/>
          <a:ext cx="457200" cy="406464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89057"/>
              </p:ext>
            </p:extLst>
          </p:nvPr>
        </p:nvGraphicFramePr>
        <p:xfrm>
          <a:off x="8148731" y="1623820"/>
          <a:ext cx="870268" cy="4351340"/>
        </p:xfrm>
        <a:graphic>
          <a:graphicData uri="http://schemas.openxmlformats.org/drawingml/2006/table">
            <a:tbl>
              <a:tblPr/>
              <a:tblGrid>
                <a:gridCol w="435134"/>
                <a:gridCol w="435134"/>
              </a:tblGrid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M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087" marR="12087" marT="120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-1</a:t>
                      </a:r>
                    </a:p>
                  </a:txBody>
                  <a:tcPr marL="12087" marR="12087" marT="120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3" name="直线箭头连接符 12"/>
          <p:cNvCxnSpPr/>
          <p:nvPr/>
        </p:nvCxnSpPr>
        <p:spPr>
          <a:xfrm flipV="1">
            <a:off x="2474259" y="2501153"/>
            <a:ext cx="5674472" cy="55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25986" y="2420472"/>
            <a:ext cx="18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entries array for </a:t>
            </a:r>
            <a:r>
              <a:rPr kumimoji="1" lang="en-US" altLang="zh-CN" dirty="0" err="1" smtClean="0"/>
              <a:t>ascii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8607972" y="3052482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8618480" y="3504431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8571185" y="4371536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8618480" y="5254402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9091452" y="3520199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9611709" y="3551726"/>
            <a:ext cx="411027" cy="16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296965" y="552850"/>
            <a:ext cx="2630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Each time we </a:t>
            </a:r>
            <a:r>
              <a:rPr kumimoji="1" lang="en-US" altLang="zh-CN" smtClean="0"/>
              <a:t>will overwrite one entry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final array would contain just 3,5,4,0 for D,E,L,N, and -1 for any of the other 252 entries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Search for Pattern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Search</a:t>
            </a:r>
          </a:p>
          <a:p>
            <a:pPr marL="457200" lvl="1" indent="0">
              <a:buNone/>
            </a:pPr>
            <a:r>
              <a:rPr kumimoji="1" lang="en-US" altLang="zh-CN" sz="2900" dirty="0" err="1" smtClean="0"/>
              <a:t>int</a:t>
            </a:r>
            <a:r>
              <a:rPr kumimoji="1" lang="en-US" altLang="zh-CN" sz="2900" dirty="0" smtClean="0"/>
              <a:t> skip; </a:t>
            </a:r>
            <a:r>
              <a:rPr kumimoji="1" lang="en-US" altLang="zh-CN" sz="2900" dirty="0" err="1" smtClean="0"/>
              <a:t>int</a:t>
            </a:r>
            <a:r>
              <a:rPr kumimoji="1" lang="en-US" altLang="zh-CN" sz="2900" dirty="0" smtClean="0"/>
              <a:t> M=</a:t>
            </a:r>
            <a:r>
              <a:rPr kumimoji="1" lang="en-US" altLang="zh-CN" sz="2900" dirty="0" err="1" smtClean="0"/>
              <a:t>pattern.length</a:t>
            </a:r>
            <a:r>
              <a:rPr kumimoji="1" lang="en-US" altLang="zh-CN" sz="2900" dirty="0" smtClean="0"/>
              <a:t>(); </a:t>
            </a:r>
            <a:r>
              <a:rPr kumimoji="1" lang="en-US" altLang="zh-CN" sz="2900" dirty="0" err="1" smtClean="0"/>
              <a:t>int</a:t>
            </a:r>
            <a:r>
              <a:rPr kumimoji="1" lang="en-US" altLang="zh-CN" sz="2900" dirty="0" smtClean="0"/>
              <a:t> N = </a:t>
            </a:r>
            <a:r>
              <a:rPr kumimoji="1" lang="en-US" altLang="zh-CN" sz="2900" dirty="0" err="1" smtClean="0"/>
              <a:t>text.length</a:t>
            </a:r>
            <a:r>
              <a:rPr kumimoji="1" lang="en-US" altLang="zh-CN" sz="2900" dirty="0" smtClean="0"/>
              <a:t>();</a:t>
            </a:r>
          </a:p>
          <a:p>
            <a:pPr marL="457200" lvl="1" indent="0">
              <a:buNone/>
            </a:pPr>
            <a:r>
              <a:rPr kumimoji="1" lang="en-US" altLang="zh-CN" sz="2900" dirty="0"/>
              <a:t>f</a:t>
            </a:r>
            <a:r>
              <a:rPr kumimoji="1" lang="en-US" altLang="zh-CN" sz="2900" dirty="0" smtClean="0"/>
              <a:t>or (</a:t>
            </a:r>
            <a:r>
              <a:rPr kumimoji="1" lang="en-US" altLang="zh-CN" sz="2900" dirty="0" err="1" smtClean="0"/>
              <a:t>int</a:t>
            </a:r>
            <a:r>
              <a:rPr kumimoji="1" lang="en-US" altLang="zh-CN" sz="2900" dirty="0" smtClean="0"/>
              <a:t> </a:t>
            </a:r>
            <a:r>
              <a:rPr kumimoji="1" lang="en-US" altLang="zh-CN" sz="2900" dirty="0" err="1" smtClean="0"/>
              <a:t>i</a:t>
            </a:r>
            <a:r>
              <a:rPr kumimoji="1" lang="en-US" altLang="zh-CN" sz="2900" dirty="0" smtClean="0"/>
              <a:t> = 0; </a:t>
            </a:r>
            <a:r>
              <a:rPr kumimoji="1" lang="en-US" altLang="zh-CN" sz="2900" dirty="0" err="1" smtClean="0"/>
              <a:t>i</a:t>
            </a:r>
            <a:r>
              <a:rPr kumimoji="1" lang="en-US" altLang="zh-CN" sz="2900" dirty="0" smtClean="0"/>
              <a:t> &lt;= N – M; </a:t>
            </a:r>
            <a:r>
              <a:rPr kumimoji="1" lang="en-US" altLang="zh-CN" sz="2900" b="1" i="1" dirty="0" err="1" smtClean="0"/>
              <a:t>i</a:t>
            </a:r>
            <a:r>
              <a:rPr kumimoji="1" lang="en-US" altLang="zh-CN" sz="2900" b="1" i="1" dirty="0" smtClean="0"/>
              <a:t>+=skip</a:t>
            </a:r>
            <a:r>
              <a:rPr kumimoji="1" lang="en-US" altLang="zh-CN" sz="2900" dirty="0" smtClean="0"/>
              <a:t>)</a:t>
            </a:r>
          </a:p>
          <a:p>
            <a:pPr marL="457200" lvl="1" indent="0">
              <a:buNone/>
            </a:pPr>
            <a:r>
              <a:rPr kumimoji="1" lang="en-US" altLang="zh-CN" sz="2900" dirty="0" smtClean="0"/>
              <a:t>{</a:t>
            </a:r>
          </a:p>
          <a:p>
            <a:pPr marL="914400" lvl="2" indent="0">
              <a:buNone/>
            </a:pPr>
            <a:r>
              <a:rPr kumimoji="1" lang="en-US" altLang="zh-CN" sz="2900" dirty="0" smtClean="0"/>
              <a:t>skip = 0;</a:t>
            </a:r>
          </a:p>
          <a:p>
            <a:pPr marL="914400" lvl="2" indent="0">
              <a:buNone/>
            </a:pPr>
            <a:r>
              <a:rPr kumimoji="1" lang="en-US" altLang="zh-CN" sz="2900" dirty="0" smtClean="0"/>
              <a:t>for (</a:t>
            </a:r>
            <a:r>
              <a:rPr kumimoji="1" lang="en-US" altLang="zh-CN" sz="2900" dirty="0" err="1" smtClean="0"/>
              <a:t>int</a:t>
            </a:r>
            <a:r>
              <a:rPr kumimoji="1" lang="en-US" altLang="zh-CN" sz="2900" dirty="0" smtClean="0"/>
              <a:t> j = M – 1; j &gt;= 0; j--) {</a:t>
            </a:r>
          </a:p>
          <a:p>
            <a:pPr marL="1371600" lvl="3" indent="0">
              <a:buNone/>
            </a:pPr>
            <a:r>
              <a:rPr kumimoji="1" lang="en-US" altLang="zh-CN" sz="2900" dirty="0" smtClean="0"/>
              <a:t>if (</a:t>
            </a:r>
            <a:r>
              <a:rPr kumimoji="1" lang="en-US" altLang="zh-CN" sz="2900" dirty="0" err="1" smtClean="0"/>
              <a:t>pattern.charAt</a:t>
            </a:r>
            <a:r>
              <a:rPr kumimoji="1" lang="en-US" altLang="zh-CN" sz="2900" dirty="0" smtClean="0"/>
              <a:t>(j) != </a:t>
            </a:r>
            <a:r>
              <a:rPr kumimoji="1" lang="en-US" altLang="zh-CN" sz="2900" dirty="0" err="1" smtClean="0"/>
              <a:t>text.charAt</a:t>
            </a:r>
            <a:r>
              <a:rPr kumimoji="1" lang="en-US" altLang="zh-CN" sz="2900" dirty="0" smtClean="0"/>
              <a:t>(</a:t>
            </a:r>
            <a:r>
              <a:rPr kumimoji="1" lang="en-US" altLang="zh-CN" sz="2900" dirty="0" err="1" smtClean="0"/>
              <a:t>i</a:t>
            </a:r>
            <a:r>
              <a:rPr kumimoji="1" lang="en-US" altLang="zh-CN" sz="2900" dirty="0" smtClean="0"/>
              <a:t> + j)) {</a:t>
            </a:r>
          </a:p>
          <a:p>
            <a:pPr marL="1828800" lvl="4" indent="0">
              <a:buNone/>
            </a:pPr>
            <a:r>
              <a:rPr kumimoji="1" lang="en-US" altLang="zh-CN" sz="2900" b="1" i="1" dirty="0"/>
              <a:t>s</a:t>
            </a:r>
            <a:r>
              <a:rPr kumimoji="1" lang="en-US" altLang="zh-CN" sz="2900" b="1" i="1" dirty="0" smtClean="0"/>
              <a:t>kip = j – right[</a:t>
            </a:r>
            <a:r>
              <a:rPr kumimoji="1" lang="en-US" altLang="zh-CN" sz="2900" b="1" i="1" dirty="0" err="1" smtClean="0"/>
              <a:t>text.charAt</a:t>
            </a:r>
            <a:r>
              <a:rPr kumimoji="1" lang="en-US" altLang="zh-CN" sz="2900" b="1" i="1" dirty="0" smtClean="0"/>
              <a:t>(</a:t>
            </a:r>
            <a:r>
              <a:rPr kumimoji="1" lang="en-US" altLang="zh-CN" sz="2900" b="1" i="1" dirty="0" err="1" smtClean="0"/>
              <a:t>i</a:t>
            </a:r>
            <a:r>
              <a:rPr kumimoji="1" lang="en-US" altLang="zh-CN" sz="2900" b="1" i="1" dirty="0" smtClean="0"/>
              <a:t> + j)];</a:t>
            </a:r>
          </a:p>
          <a:p>
            <a:pPr marL="1828800" lvl="4" indent="0">
              <a:buNone/>
            </a:pPr>
            <a:r>
              <a:rPr kumimoji="1" lang="en-US" altLang="zh-CN" sz="2900" dirty="0" smtClean="0"/>
              <a:t>If (skip &lt; 1) skip = 1;</a:t>
            </a:r>
          </a:p>
          <a:p>
            <a:pPr marL="1828800" lvl="4" indent="0">
              <a:buNone/>
            </a:pPr>
            <a:r>
              <a:rPr kumimoji="1" lang="en-US" altLang="zh-CN" sz="2900" dirty="0"/>
              <a:t>b</a:t>
            </a:r>
            <a:r>
              <a:rPr kumimoji="1" lang="en-US" altLang="zh-CN" sz="2900" dirty="0" smtClean="0"/>
              <a:t>reak;</a:t>
            </a:r>
          </a:p>
          <a:p>
            <a:pPr marL="1371600" lvl="3" indent="0">
              <a:buNone/>
            </a:pPr>
            <a:r>
              <a:rPr kumimoji="1" lang="en-US" altLang="zh-CN" sz="2900" dirty="0" smtClean="0"/>
              <a:t>}</a:t>
            </a:r>
          </a:p>
          <a:p>
            <a:pPr marL="914400" lvl="2" indent="0">
              <a:buNone/>
            </a:pPr>
            <a:r>
              <a:rPr kumimoji="1" lang="en-US" altLang="zh-CN" sz="2900" dirty="0" smtClean="0"/>
              <a:t>}</a:t>
            </a:r>
          </a:p>
          <a:p>
            <a:pPr marL="914400" lvl="2" indent="0">
              <a:buNone/>
            </a:pPr>
            <a:r>
              <a:rPr kumimoji="1" lang="en-US" altLang="zh-CN" sz="2900" dirty="0" smtClean="0"/>
              <a:t>If (skip == 0) return </a:t>
            </a:r>
            <a:r>
              <a:rPr kumimoji="1" lang="en-US" altLang="zh-CN" sz="2900" dirty="0" err="1" smtClean="0"/>
              <a:t>i</a:t>
            </a:r>
            <a:r>
              <a:rPr kumimoji="1" lang="en-US" altLang="zh-CN" sz="2900" dirty="0" smtClean="0"/>
              <a:t>; // found</a:t>
            </a:r>
          </a:p>
          <a:p>
            <a:pPr marL="457200" lvl="1" indent="0">
              <a:buNone/>
            </a:pPr>
            <a:r>
              <a:rPr kumimoji="1" lang="en-US" altLang="zh-CN" sz="2900" dirty="0" smtClean="0"/>
              <a:t>}</a:t>
            </a:r>
          </a:p>
          <a:p>
            <a:pPr marL="457200" lvl="1" indent="0">
              <a:buNone/>
            </a:pPr>
            <a:r>
              <a:rPr kumimoji="1" lang="en-US" altLang="zh-CN" sz="2900" dirty="0"/>
              <a:t>r</a:t>
            </a:r>
            <a:r>
              <a:rPr kumimoji="1" lang="en-US" altLang="zh-CN" sz="2900" dirty="0" smtClean="0"/>
              <a:t>eturn -1;  //not found</a:t>
            </a:r>
            <a:endParaRPr kumimoji="1"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1063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469943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34349"/>
              </p:ext>
            </p:extLst>
          </p:nvPr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36320"/>
              </p:ext>
            </p:extLst>
          </p:nvPr>
        </p:nvGraphicFramePr>
        <p:xfrm>
          <a:off x="725998" y="1904820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31423"/>
              </p:ext>
            </p:extLst>
          </p:nvPr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4792"/>
              </p:ext>
            </p:extLst>
          </p:nvPr>
        </p:nvGraphicFramePr>
        <p:xfrm>
          <a:off x="2907819" y="4407899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2" name="直线箭头连接符 21"/>
          <p:cNvCxnSpPr/>
          <p:nvPr/>
        </p:nvCxnSpPr>
        <p:spPr>
          <a:xfrm flipV="1">
            <a:off x="3231931" y="4134970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1036654" y="2337704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1072"/>
              </p:ext>
            </p:extLst>
          </p:nvPr>
        </p:nvGraphicFramePr>
        <p:xfrm>
          <a:off x="2522483" y="1899562"/>
          <a:ext cx="2695903" cy="457200"/>
        </p:xfrm>
        <a:graphic>
          <a:graphicData uri="http://schemas.openxmlformats.org/drawingml/2006/table">
            <a:tbl>
              <a:tblPr/>
              <a:tblGrid>
                <a:gridCol w="269590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+=j–right[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‘N’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]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31" name="直线箭头连接符 30"/>
          <p:cNvCxnSpPr/>
          <p:nvPr/>
        </p:nvCxnSpPr>
        <p:spPr>
          <a:xfrm flipH="1">
            <a:off x="3254336" y="2332446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11476"/>
              </p:ext>
            </p:extLst>
          </p:nvPr>
        </p:nvGraphicFramePr>
        <p:xfrm>
          <a:off x="3024351" y="488646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7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35813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21177"/>
              </p:ext>
            </p:extLst>
          </p:nvPr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19925"/>
              </p:ext>
            </p:extLst>
          </p:nvPr>
        </p:nvGraphicFramePr>
        <p:xfrm>
          <a:off x="5099233" y="4975454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2" name="直线箭头连接符 21"/>
          <p:cNvCxnSpPr/>
          <p:nvPr/>
        </p:nvCxnSpPr>
        <p:spPr>
          <a:xfrm flipV="1">
            <a:off x="5423345" y="4702525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8388"/>
              </p:ext>
            </p:extLst>
          </p:nvPr>
        </p:nvGraphicFramePr>
        <p:xfrm>
          <a:off x="2885094" y="1899562"/>
          <a:ext cx="731853" cy="457200"/>
        </p:xfrm>
        <a:graphic>
          <a:graphicData uri="http://schemas.openxmlformats.org/drawingml/2006/table">
            <a:tbl>
              <a:tblPr/>
              <a:tblGrid>
                <a:gridCol w="73185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31" name="直线箭头连接符 30"/>
          <p:cNvCxnSpPr/>
          <p:nvPr/>
        </p:nvCxnSpPr>
        <p:spPr>
          <a:xfrm flipH="1">
            <a:off x="3254336" y="2332446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05310"/>
              </p:ext>
            </p:extLst>
          </p:nvPr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65610"/>
              </p:ext>
            </p:extLst>
          </p:nvPr>
        </p:nvGraphicFramePr>
        <p:xfrm>
          <a:off x="4808483" y="1894303"/>
          <a:ext cx="2680138" cy="457200"/>
        </p:xfrm>
        <a:graphic>
          <a:graphicData uri="http://schemas.openxmlformats.org/drawingml/2006/table">
            <a:tbl>
              <a:tblPr/>
              <a:tblGrid>
                <a:gridCol w="268013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+=j-right[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‘S’]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4" name="直线箭头连接符 13"/>
          <p:cNvCxnSpPr/>
          <p:nvPr/>
        </p:nvCxnSpPr>
        <p:spPr>
          <a:xfrm flipH="1">
            <a:off x="5897693" y="2327187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13350"/>
              </p:ext>
            </p:extLst>
          </p:nvPr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50633"/>
              </p:ext>
            </p:extLst>
          </p:nvPr>
        </p:nvGraphicFramePr>
        <p:xfrm>
          <a:off x="5625670" y="5359440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634302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213"/>
              </p:ext>
            </p:extLst>
          </p:nvPr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8931"/>
              </p:ext>
            </p:extLst>
          </p:nvPr>
        </p:nvGraphicFramePr>
        <p:xfrm>
          <a:off x="5675592" y="1894303"/>
          <a:ext cx="551793" cy="457200"/>
        </p:xfrm>
        <a:graphic>
          <a:graphicData uri="http://schemas.openxmlformats.org/drawingml/2006/table">
            <a:tbl>
              <a:tblPr/>
              <a:tblGrid>
                <a:gridCol w="55179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4" name="直线箭头连接符 13"/>
          <p:cNvCxnSpPr/>
          <p:nvPr/>
        </p:nvCxnSpPr>
        <p:spPr>
          <a:xfrm flipH="1">
            <a:off x="5897693" y="2327187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16034"/>
              </p:ext>
            </p:extLst>
          </p:nvPr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75273"/>
              </p:ext>
            </p:extLst>
          </p:nvPr>
        </p:nvGraphicFramePr>
        <p:xfrm>
          <a:off x="7716309" y="5495722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V="1">
            <a:off x="8040421" y="5222793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800809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675592" y="1894303"/>
          <a:ext cx="551793" cy="457200"/>
        </p:xfrm>
        <a:graphic>
          <a:graphicData uri="http://schemas.openxmlformats.org/drawingml/2006/table">
            <a:tbl>
              <a:tblPr/>
              <a:tblGrid>
                <a:gridCol w="55179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4" name="直线箭头连接符 13"/>
          <p:cNvCxnSpPr/>
          <p:nvPr/>
        </p:nvCxnSpPr>
        <p:spPr>
          <a:xfrm flipH="1">
            <a:off x="5897693" y="2327187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13836"/>
              </p:ext>
            </p:extLst>
          </p:nvPr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472"/>
              </p:ext>
            </p:extLst>
          </p:nvPr>
        </p:nvGraphicFramePr>
        <p:xfrm>
          <a:off x="7259108" y="5527250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" name="直线箭头连接符 10"/>
          <p:cNvCxnSpPr/>
          <p:nvPr/>
        </p:nvCxnSpPr>
        <p:spPr>
          <a:xfrm flipV="1">
            <a:off x="7583220" y="5254321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09177"/>
              </p:ext>
            </p:extLst>
          </p:nvPr>
        </p:nvGraphicFramePr>
        <p:xfrm>
          <a:off x="6670207" y="1904809"/>
          <a:ext cx="2142720" cy="457200"/>
        </p:xfrm>
        <a:graphic>
          <a:graphicData uri="http://schemas.openxmlformats.org/drawingml/2006/table">
            <a:tbl>
              <a:tblPr/>
              <a:tblGrid>
                <a:gridCol w="214272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+=j-right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[‘N’]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9106"/>
              </p:ext>
            </p:extLst>
          </p:nvPr>
        </p:nvGraphicFramePr>
        <p:xfrm>
          <a:off x="7370385" y="5969045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45831"/>
              </p:ext>
            </p:extLst>
          </p:nvPr>
        </p:nvGraphicFramePr>
        <p:xfrm>
          <a:off x="838200" y="2561395"/>
          <a:ext cx="10515600" cy="8763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15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20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F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Y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K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171" marR="12171" marT="1217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196" y="3630478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024351" y="4208553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8573" y="4659646"/>
          <a:ext cx="1828800" cy="1828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sng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56511"/>
              </p:ext>
            </p:extLst>
          </p:nvPr>
        </p:nvGraphicFramePr>
        <p:xfrm>
          <a:off x="5625670" y="4713052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0452"/>
              </p:ext>
            </p:extLst>
          </p:nvPr>
        </p:nvGraphicFramePr>
        <p:xfrm>
          <a:off x="7285069" y="1904809"/>
          <a:ext cx="700178" cy="457200"/>
        </p:xfrm>
        <a:graphic>
          <a:graphicData uri="http://schemas.openxmlformats.org/drawingml/2006/table">
            <a:tbl>
              <a:tblPr/>
              <a:tblGrid>
                <a:gridCol w="700178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i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=15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直线箭头连接符 15"/>
          <p:cNvCxnSpPr/>
          <p:nvPr/>
        </p:nvCxnSpPr>
        <p:spPr>
          <a:xfrm flipH="1">
            <a:off x="7626658" y="2337693"/>
            <a:ext cx="3859" cy="26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21219"/>
              </p:ext>
            </p:extLst>
          </p:nvPr>
        </p:nvGraphicFramePr>
        <p:xfrm>
          <a:off x="7370385" y="5306887"/>
          <a:ext cx="2621694" cy="457200"/>
        </p:xfrm>
        <a:graphic>
          <a:graphicData uri="http://schemas.openxmlformats.org/drawingml/2006/table">
            <a:tbl>
              <a:tblPr/>
              <a:tblGrid>
                <a:gridCol w="436949"/>
                <a:gridCol w="436949"/>
                <a:gridCol w="436949"/>
                <a:gridCol w="436949"/>
                <a:gridCol w="436949"/>
                <a:gridCol w="436949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3071"/>
              </p:ext>
            </p:extLst>
          </p:nvPr>
        </p:nvGraphicFramePr>
        <p:xfrm>
          <a:off x="9466283" y="6079042"/>
          <a:ext cx="648223" cy="457200"/>
        </p:xfrm>
        <a:graphic>
          <a:graphicData uri="http://schemas.openxmlformats.org/drawingml/2006/table">
            <a:tbl>
              <a:tblPr/>
              <a:tblGrid>
                <a:gridCol w="648223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j=4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直线箭头连接符 20"/>
          <p:cNvCxnSpPr/>
          <p:nvPr/>
        </p:nvCxnSpPr>
        <p:spPr>
          <a:xfrm flipV="1">
            <a:off x="9790395" y="5806113"/>
            <a:ext cx="1390" cy="2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1564</Words>
  <Application>Microsoft Macintosh PowerPoint</Application>
  <PresentationFormat>宽屏</PresentationFormat>
  <Paragraphs>1165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Times New Roman</vt:lpstr>
      <vt:lpstr>宋体</vt:lpstr>
      <vt:lpstr>Arial</vt:lpstr>
      <vt:lpstr>Office 主题</vt:lpstr>
      <vt:lpstr>Pattern Matching</vt:lpstr>
      <vt:lpstr>Boyer-Moore Substring Search</vt:lpstr>
      <vt:lpstr>Preprocess the Pattern</vt:lpstr>
      <vt:lpstr>Search for Pattern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Heuristic is No Help</vt:lpstr>
      <vt:lpstr>Heuristic is No Help</vt:lpstr>
      <vt:lpstr>Rabin-Karp Fingerprint Search</vt:lpstr>
      <vt:lpstr>Mathematical Formulation</vt:lpstr>
      <vt:lpstr>An Example</vt:lpstr>
      <vt:lpstr>An Example</vt:lpstr>
      <vt:lpstr>Implementation</vt:lpstr>
      <vt:lpstr>Implementation</vt:lpstr>
      <vt:lpstr>Implementation</vt:lpstr>
      <vt:lpstr>Discussion: Pros &amp;&amp;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</dc:title>
  <dc:creator>Ye, Keren</dc:creator>
  <cp:lastModifiedBy>Ye, Keren</cp:lastModifiedBy>
  <cp:revision>307</cp:revision>
  <dcterms:created xsi:type="dcterms:W3CDTF">2015-10-10T20:03:51Z</dcterms:created>
  <dcterms:modified xsi:type="dcterms:W3CDTF">2015-10-12T16:02:43Z</dcterms:modified>
</cp:coreProperties>
</file>