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1"/>
  </p:notesMasterIdLst>
  <p:handoutMasterIdLst>
    <p:handoutMasterId r:id="rId32"/>
  </p:handoutMasterIdLst>
  <p:sldIdLst>
    <p:sldId id="258" r:id="rId2"/>
    <p:sldId id="365" r:id="rId3"/>
    <p:sldId id="366" r:id="rId4"/>
    <p:sldId id="367" r:id="rId5"/>
    <p:sldId id="368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9498" autoAdjust="0"/>
  </p:normalViewPr>
  <p:slideViewPr>
    <p:cSldViewPr snapToGrid="0" snapToObjects="1">
      <p:cViewPr>
        <p:scale>
          <a:sx n="70" d="100"/>
          <a:sy n="70" d="100"/>
        </p:scale>
        <p:origin x="2296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796" y="-120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10B5-D9B1-4CA5-A518-63FDDA263C4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19F7-5DE3-4BBD-A003-13CE153F3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FEC28-C508-48E4-B554-79988D9FE754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86152-1751-4D49-8A36-F0226EF72B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510FE-801D-4D2F-8036-4D9F69FADD0F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Retrieval time from disk or Internet.</a:t>
            </a:r>
          </a:p>
        </p:txBody>
      </p:sp>
    </p:spTree>
    <p:extLst>
      <p:ext uri="{BB962C8B-B14F-4D97-AF65-F5344CB8AC3E}">
        <p14:creationId xmlns:p14="http://schemas.microsoft.com/office/powerpoint/2010/main" val="151116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7577D-CD54-4F70-A9D6-2A40B6CBA2FC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</p:spPr>
      </p:sp>
      <p:sp>
        <p:nvSpPr>
          <p:cNvPr id="138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applications, such as medical images, local laws may forbid the use of </a:t>
            </a:r>
            <a:r>
              <a:rPr lang="en-US" dirty="0" err="1"/>
              <a:t>lossy</a:t>
            </a:r>
            <a:r>
              <a:rPr lang="en-US" dirty="0"/>
              <a:t> compression even though you may not be able to visually see the difference between the original and </a:t>
            </a:r>
            <a:r>
              <a:rPr lang="en-US" dirty="0" err="1"/>
              <a:t>lossy</a:t>
            </a:r>
            <a:r>
              <a:rPr lang="en-US" dirty="0"/>
              <a:t> images.</a:t>
            </a:r>
          </a:p>
        </p:txBody>
      </p:sp>
    </p:spTree>
    <p:extLst>
      <p:ext uri="{BB962C8B-B14F-4D97-AF65-F5344CB8AC3E}">
        <p14:creationId xmlns:p14="http://schemas.microsoft.com/office/powerpoint/2010/main" val="115979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6EE57-6F40-4EA0-AB26-7667F8EF5F31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2950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Compression takes O(n) expected time, because the expected complexity of the hash table operations in O(1).</a:t>
            </a:r>
          </a:p>
        </p:txBody>
      </p:sp>
    </p:spTree>
    <p:extLst>
      <p:ext uri="{BB962C8B-B14F-4D97-AF65-F5344CB8AC3E}">
        <p14:creationId xmlns:p14="http://schemas.microsoft.com/office/powerpoint/2010/main" val="21307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906" y="274638"/>
            <a:ext cx="7781782" cy="806017"/>
          </a:xfrm>
        </p:spPr>
        <p:txBody>
          <a:bodyPr>
            <a:normAutofit/>
          </a:bodyPr>
          <a:lstStyle>
            <a:lvl1pPr>
              <a:defRPr sz="3600" b="1"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0" y="1447800"/>
            <a:ext cx="7235517" cy="4800600"/>
          </a:xfrm>
          <a:solidFill>
            <a:schemeClr val="accent4">
              <a:lumMod val="20000"/>
              <a:lumOff val="80000"/>
            </a:schemeClr>
          </a:solidFill>
        </p:spPr>
        <p:txBody>
          <a:bodyPr tIns="182880" bIns="182880">
            <a:norm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lvl1pPr>
              <a:defRPr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CAB29D87-E0EC-4C77-846C-FF0A264204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5393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DCDA1D-B00F-4797-97FC-6235363F7730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>
              <a:satMod val="13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3220" y="1163106"/>
            <a:ext cx="6804980" cy="1920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1501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 Algorithm Implementation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5896" y="3428999"/>
            <a:ext cx="6422760" cy="2880376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LZW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Compression</a:t>
            </a: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226864"/>
            <a:ext cx="7724633" cy="129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ab</a:t>
            </a:r>
            <a:r>
              <a:rPr lang="en-US" sz="3600" dirty="0" err="1">
                <a:solidFill>
                  <a:schemeClr val="hlink"/>
                </a:solidFill>
              </a:rPr>
              <a:t>ababbabaabbabbaabba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81886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1621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1623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1627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1628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5791200" y="81886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5791200" y="127606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255590" y="3739480"/>
            <a:ext cx="7697337" cy="2333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smtClean="0">
                <a:solidFill>
                  <a:schemeClr val="hlink"/>
                </a:solidFill>
              </a:rPr>
              <a:t>ab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2   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012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a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aba </a:t>
            </a:r>
            <a:r>
              <a:rPr lang="en-US" sz="2400" dirty="0">
                <a:solidFill>
                  <a:schemeClr val="tx1"/>
                </a:solidFill>
              </a:rPr>
              <a:t>into the code </a:t>
            </a:r>
            <a:r>
              <a:rPr lang="en-US" sz="2400" dirty="0" smtClean="0">
                <a:solidFill>
                  <a:schemeClr val="tx1"/>
                </a:solidFill>
              </a:rPr>
              <a:t>table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477000" y="818864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1635" name="Rectangle 19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11636" name="Rectangle 20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2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6" y="2131328"/>
            <a:ext cx="7806522" cy="1539922"/>
          </a:xfrm>
        </p:spPr>
        <p:txBody>
          <a:bodyPr>
            <a:normAutofit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abab</a:t>
            </a:r>
            <a:r>
              <a:rPr lang="en-US" sz="3600" dirty="0" err="1">
                <a:solidFill>
                  <a:schemeClr val="hlink"/>
                </a:solidFill>
              </a:rPr>
              <a:t>abbabaabbabbaabba</a:t>
            </a:r>
            <a:endParaRPr lang="en-US" dirty="0"/>
          </a:p>
          <a:p>
            <a:r>
              <a:rPr lang="en-US" dirty="0" smtClean="0"/>
              <a:t>Compressed text </a:t>
            </a:r>
            <a:r>
              <a:rPr lang="en-US" dirty="0" smtClean="0">
                <a:solidFill>
                  <a:schemeClr val="tx2"/>
                </a:solidFill>
              </a:rPr>
              <a:t>= 012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914400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5791200" y="914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791200" y="1371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1241942" y="3833896"/>
            <a:ext cx="7779226" cy="2730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smtClean="0">
                <a:solidFill>
                  <a:schemeClr val="hlink"/>
                </a:solidFill>
              </a:rPr>
              <a:t>ab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2 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b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abb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into 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6477000" y="9144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6477000" y="1371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162800" y="914400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996" y="2238232"/>
            <a:ext cx="7751935" cy="13238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ababab</a:t>
            </a:r>
            <a:r>
              <a:rPr lang="en-US" sz="3600" dirty="0" err="1">
                <a:solidFill>
                  <a:schemeClr val="hlink"/>
                </a:solidFill>
              </a:rPr>
              <a:t>babaabbabbaabba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0122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6936" y="949656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4693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4694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4696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4698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47801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47801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200996" y="3794079"/>
            <a:ext cx="7751935" cy="2552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err="1" smtClean="0">
                <a:solidFill>
                  <a:schemeClr val="hlink"/>
                </a:solidFill>
              </a:rPr>
              <a:t>ba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3  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01223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b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bab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into 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54659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54659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151736" y="9496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151736" y="1406856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51184" y="949656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4710" name="Rectangle 22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4711" name="Rectangle 23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2" y="2224584"/>
            <a:ext cx="7861110" cy="1351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abababba</a:t>
            </a:r>
            <a:r>
              <a:rPr lang="en-US" sz="3600" dirty="0" err="1">
                <a:solidFill>
                  <a:schemeClr val="hlink"/>
                </a:solidFill>
              </a:rPr>
              <a:t>baabbabbaabba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01223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799528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43434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43434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132762" y="3725838"/>
            <a:ext cx="7861110" cy="2886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err="1" smtClean="0">
                <a:solidFill>
                  <a:schemeClr val="hlink"/>
                </a:solidFill>
              </a:rPr>
              <a:t>ba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3 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012233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baa </a:t>
            </a:r>
            <a:r>
              <a:rPr lang="en-US" sz="2400" dirty="0">
                <a:solidFill>
                  <a:schemeClr val="tx1"/>
                </a:solidFill>
              </a:rPr>
              <a:t>into 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50292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50292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5715000" y="7995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5715000" y="125672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00800" y="79952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86600" y="799528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592" y="1912960"/>
            <a:ext cx="7765576" cy="1295400"/>
          </a:xfrm>
        </p:spPr>
        <p:txBody>
          <a:bodyPr>
            <a:normAutofit lnSpcReduction="10000"/>
          </a:bodyPr>
          <a:lstStyle/>
          <a:p>
            <a:r>
              <a:rPr lang="en-US"/>
              <a:t>Original text </a:t>
            </a:r>
            <a:r>
              <a:rPr lang="en-US">
                <a:solidFill>
                  <a:schemeClr val="hlink"/>
                </a:solidFill>
              </a:rPr>
              <a:t>= </a:t>
            </a:r>
            <a:r>
              <a:rPr lang="en-US" sz="3600">
                <a:solidFill>
                  <a:schemeClr val="tx2"/>
                </a:solidFill>
              </a:rPr>
              <a:t>abababbaba</a:t>
            </a:r>
            <a:r>
              <a:rPr lang="en-US" sz="3600">
                <a:solidFill>
                  <a:schemeClr val="hlink"/>
                </a:solidFill>
              </a:rPr>
              <a:t>abbabbaabba</a:t>
            </a:r>
            <a:endParaRPr lang="en-US"/>
          </a:p>
          <a:p>
            <a:r>
              <a:rPr lang="en-US"/>
              <a:t>Compressed text </a:t>
            </a:r>
            <a:r>
              <a:rPr lang="en-US">
                <a:solidFill>
                  <a:schemeClr val="tx2"/>
                </a:solidFill>
              </a:rPr>
              <a:t>= 012233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731288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6746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6747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43434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3434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282886" y="3643952"/>
            <a:ext cx="7724633" cy="2954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err="1" smtClean="0">
                <a:solidFill>
                  <a:schemeClr val="hlink"/>
                </a:solidFill>
              </a:rPr>
              <a:t>abb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5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0122335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abba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into 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50292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50292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715000" y="7312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5715000" y="1188488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00800" y="73128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6757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6758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086600" y="731288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6760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6761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772400" y="731288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6763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16764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6" y="2197289"/>
            <a:ext cx="7765578" cy="1433013"/>
          </a:xfrm>
        </p:spPr>
        <p:txBody>
          <a:bodyPr>
            <a:normAutofit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abababbabaabb</a:t>
            </a:r>
            <a:r>
              <a:rPr lang="en-US" sz="3600" dirty="0" err="1">
                <a:solidFill>
                  <a:schemeClr val="hlink"/>
                </a:solidFill>
              </a:rPr>
              <a:t>abbaabba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0122335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81768" y="840472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0249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40249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241942" y="3780431"/>
            <a:ext cx="7710985" cy="2361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err="1" smtClean="0">
                <a:solidFill>
                  <a:schemeClr val="hlink"/>
                </a:solidFill>
              </a:rPr>
              <a:t>abba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8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01223358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abbaa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into 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47107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47107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396568" y="8404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5396568" y="1297672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823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681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53968" y="840472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7787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17788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39768" y="840472"/>
            <a:ext cx="685800" cy="914400"/>
            <a:chOff x="465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7790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17791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076736"/>
            <a:ext cx="7710985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abababbabaabbabba</a:t>
            </a:r>
            <a:r>
              <a:rPr lang="en-US" dirty="0" err="1">
                <a:solidFill>
                  <a:schemeClr val="hlink"/>
                </a:solidFill>
              </a:rPr>
              <a:t>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01223358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4472" y="82682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code</a:t>
              </a: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key</a:t>
              </a:r>
            </a:p>
          </p:txBody>
        </p:sp>
        <p:sp>
          <p:nvSpPr>
            <p:cNvPr id="118791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8794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39976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39976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1296534" y="3616654"/>
            <a:ext cx="7683690" cy="2388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err="1" smtClean="0">
                <a:solidFill>
                  <a:schemeClr val="hlink"/>
                </a:solidFill>
              </a:rPr>
              <a:t>abba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8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012233588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null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need to enter anything to the table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46834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46834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5369272" y="8268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5369272" y="12840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550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8806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408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08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266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11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12472" y="8268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8814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18815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408" y="152400"/>
            <a:ext cx="7311792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Code </a:t>
            </a:r>
            <a:r>
              <a:rPr lang="en-US" sz="3200" dirty="0"/>
              <a:t>Table Representation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408" y="2320120"/>
            <a:ext cx="7806519" cy="423080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Dictionary.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Pairs are </a:t>
            </a:r>
            <a:r>
              <a:rPr lang="en-US" dirty="0">
                <a:solidFill>
                  <a:schemeClr val="hlink"/>
                </a:solidFill>
              </a:rPr>
              <a:t>(key, element) = (key</a:t>
            </a:r>
            <a:r>
              <a:rPr lang="en-US" dirty="0" smtClean="0">
                <a:solidFill>
                  <a:schemeClr val="hlink"/>
                </a:solidFill>
              </a:rPr>
              <a:t>, code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Operations </a:t>
            </a:r>
            <a:r>
              <a:rPr lang="en-US" dirty="0" smtClean="0"/>
              <a:t>are: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get(key) </a:t>
            </a:r>
            <a:r>
              <a:rPr lang="en-US" dirty="0"/>
              <a:t>and</a:t>
            </a:r>
            <a:r>
              <a:rPr lang="en-US" dirty="0">
                <a:solidFill>
                  <a:schemeClr val="hlink"/>
                </a:solidFill>
              </a:rPr>
              <a:t> put(key, code)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Limit </a:t>
            </a:r>
            <a:r>
              <a:rPr lang="en-US" dirty="0"/>
              <a:t>number of codes 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2</a:t>
            </a:r>
            <a:r>
              <a:rPr lang="en-US" baseline="30000" dirty="0" smtClean="0">
                <a:solidFill>
                  <a:schemeClr val="hlink"/>
                </a:solidFill>
              </a:rPr>
              <a:t>12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a hash </a:t>
            </a:r>
            <a:r>
              <a:rPr lang="en-US" dirty="0" smtClean="0"/>
              <a:t>table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Convert variable length keys into fixed length keys.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key has the form </a:t>
            </a:r>
            <a:r>
              <a:rPr lang="en-US" dirty="0">
                <a:solidFill>
                  <a:schemeClr val="hlink"/>
                </a:solidFill>
              </a:rPr>
              <a:t>pc</a:t>
            </a:r>
            <a:r>
              <a:rPr lang="en-US" dirty="0"/>
              <a:t>, where the string p is a key that is already in the table.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Replace </a:t>
            </a:r>
            <a:r>
              <a:rPr lang="en-US" dirty="0">
                <a:solidFill>
                  <a:schemeClr val="hlink"/>
                </a:solidFill>
              </a:rPr>
              <a:t>pc</a:t>
            </a:r>
            <a:r>
              <a:rPr lang="en-US" dirty="0"/>
              <a:t> with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pCode</a:t>
            </a:r>
            <a:r>
              <a:rPr lang="en-US" dirty="0" smtClean="0">
                <a:solidFill>
                  <a:schemeClr val="hlink"/>
                </a:solidFill>
              </a:rPr>
              <a:t>)c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8120" y="1127080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40113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0113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46971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46971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5382920" y="11270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5382920" y="158428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687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29" name="Rectangle 21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19830" name="Rectangle 22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545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2" name="Rectangle 24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19833" name="Rectangle 25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403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8126120" y="1127080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19838" name="Rectangle 3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19839" name="Rectangle 3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41946" y="616432"/>
            <a:ext cx="7216254" cy="838200"/>
          </a:xfrm>
        </p:spPr>
        <p:txBody>
          <a:bodyPr>
            <a:normAutofit/>
          </a:bodyPr>
          <a:lstStyle/>
          <a:p>
            <a:r>
              <a:rPr lang="en-US" sz="3200" dirty="0"/>
              <a:t>Code Table Representation</a:t>
            </a:r>
          </a:p>
        </p:txBody>
      </p:sp>
      <p:grpSp>
        <p:nvGrpSpPr>
          <p:cNvPr id="2" name="Group 1082"/>
          <p:cNvGrpSpPr>
            <a:grpSpLocks/>
          </p:cNvGrpSpPr>
          <p:nvPr/>
        </p:nvGrpSpPr>
        <p:grpSpPr bwMode="auto">
          <a:xfrm>
            <a:off x="1309064" y="1988032"/>
            <a:ext cx="7543800" cy="2667000"/>
            <a:chOff x="240" y="960"/>
            <a:chExt cx="4752" cy="1680"/>
          </a:xfrm>
          <a:solidFill>
            <a:schemeClr val="bg1">
              <a:lumMod val="95000"/>
            </a:schemeClr>
          </a:solidFill>
        </p:grpSpPr>
        <p:grpSp>
          <p:nvGrpSpPr>
            <p:cNvPr id="3" name="Group 1028"/>
            <p:cNvGrpSpPr>
              <a:grpSpLocks/>
            </p:cNvGrpSpPr>
            <p:nvPr/>
          </p:nvGrpSpPr>
          <p:grpSpPr bwMode="auto">
            <a:xfrm>
              <a:off x="240" y="960"/>
              <a:ext cx="1728" cy="576"/>
              <a:chOff x="2064" y="3456"/>
              <a:chExt cx="1728" cy="576"/>
            </a:xfrm>
            <a:grpFill/>
          </p:grpSpPr>
          <p:sp>
            <p:nvSpPr>
              <p:cNvPr id="132101" name="Rectangle 1029"/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code</a:t>
                </a:r>
              </a:p>
            </p:txBody>
          </p:sp>
          <p:sp>
            <p:nvSpPr>
              <p:cNvPr id="132102" name="Rectangle 1030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key</a:t>
                </a:r>
              </a:p>
            </p:txBody>
          </p:sp>
          <p:sp>
            <p:nvSpPr>
              <p:cNvPr id="132103" name="Rectangle 1031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32104" name="Rectangle 1032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132105" name="Rectangle 1033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32106" name="Rectangle 1034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132107" name="Rectangle 1035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32108" name="Rectangle 1036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</a:t>
                </a:r>
              </a:p>
            </p:txBody>
          </p:sp>
        </p:grpSp>
        <p:sp>
          <p:nvSpPr>
            <p:cNvPr id="132109" name="Rectangle 1037"/>
            <p:cNvSpPr>
              <a:spLocks noChangeArrowheads="1"/>
            </p:cNvSpPr>
            <p:nvPr/>
          </p:nvSpPr>
          <p:spPr bwMode="auto">
            <a:xfrm>
              <a:off x="1968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32110" name="Rectangle 1038"/>
            <p:cNvSpPr>
              <a:spLocks noChangeArrowheads="1"/>
            </p:cNvSpPr>
            <p:nvPr/>
          </p:nvSpPr>
          <p:spPr bwMode="auto">
            <a:xfrm>
              <a:off x="1968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</a:t>
              </a:r>
            </a:p>
          </p:txBody>
        </p:sp>
        <p:sp>
          <p:nvSpPr>
            <p:cNvPr id="132111" name="Rectangle 1039"/>
            <p:cNvSpPr>
              <a:spLocks noChangeArrowheads="1"/>
            </p:cNvSpPr>
            <p:nvPr/>
          </p:nvSpPr>
          <p:spPr bwMode="auto">
            <a:xfrm>
              <a:off x="2400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32112" name="Rectangle 1040"/>
            <p:cNvSpPr>
              <a:spLocks noChangeArrowheads="1"/>
            </p:cNvSpPr>
            <p:nvPr/>
          </p:nvSpPr>
          <p:spPr bwMode="auto">
            <a:xfrm>
              <a:off x="2400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aba</a:t>
              </a:r>
            </a:p>
          </p:txBody>
        </p:sp>
        <p:sp>
          <p:nvSpPr>
            <p:cNvPr id="132113" name="Rectangle 1041"/>
            <p:cNvSpPr>
              <a:spLocks noChangeArrowheads="1"/>
            </p:cNvSpPr>
            <p:nvPr/>
          </p:nvSpPr>
          <p:spPr bwMode="auto">
            <a:xfrm>
              <a:off x="2832" y="96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114" name="Rectangle 1042"/>
            <p:cNvSpPr>
              <a:spLocks noChangeArrowheads="1"/>
            </p:cNvSpPr>
            <p:nvPr/>
          </p:nvSpPr>
          <p:spPr bwMode="auto">
            <a:xfrm>
              <a:off x="2832" y="124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</a:t>
              </a:r>
            </a:p>
          </p:txBody>
        </p:sp>
        <p:grpSp>
          <p:nvGrpSpPr>
            <p:cNvPr id="4" name="Group 1043"/>
            <p:cNvGrpSpPr>
              <a:grpSpLocks/>
            </p:cNvGrpSpPr>
            <p:nvPr/>
          </p:nvGrpSpPr>
          <p:grpSpPr bwMode="auto">
            <a:xfrm>
              <a:off x="3264" y="960"/>
              <a:ext cx="432" cy="576"/>
              <a:chOff x="4656" y="528"/>
              <a:chExt cx="432" cy="576"/>
            </a:xfrm>
            <a:grpFill/>
          </p:grpSpPr>
          <p:sp>
            <p:nvSpPr>
              <p:cNvPr id="132116" name="Rectangle 1044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6</a:t>
                </a:r>
              </a:p>
            </p:txBody>
          </p:sp>
          <p:sp>
            <p:nvSpPr>
              <p:cNvPr id="132117" name="Rectangle 1045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bab</a:t>
                </a:r>
              </a:p>
            </p:txBody>
          </p:sp>
        </p:grpSp>
        <p:grpSp>
          <p:nvGrpSpPr>
            <p:cNvPr id="5" name="Group 1046"/>
            <p:cNvGrpSpPr>
              <a:grpSpLocks/>
            </p:cNvGrpSpPr>
            <p:nvPr/>
          </p:nvGrpSpPr>
          <p:grpSpPr bwMode="auto">
            <a:xfrm>
              <a:off x="3696" y="960"/>
              <a:ext cx="432" cy="576"/>
              <a:chOff x="4656" y="528"/>
              <a:chExt cx="432" cy="576"/>
            </a:xfrm>
            <a:grpFill/>
          </p:grpSpPr>
          <p:sp>
            <p:nvSpPr>
              <p:cNvPr id="132119" name="Rectangle 1047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7</a:t>
                </a:r>
              </a:p>
            </p:txBody>
          </p:sp>
          <p:sp>
            <p:nvSpPr>
              <p:cNvPr id="132120" name="Rectangle 1048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baa</a:t>
                </a:r>
              </a:p>
            </p:txBody>
          </p:sp>
        </p:grpSp>
        <p:grpSp>
          <p:nvGrpSpPr>
            <p:cNvPr id="6" name="Group 1049"/>
            <p:cNvGrpSpPr>
              <a:grpSpLocks/>
            </p:cNvGrpSpPr>
            <p:nvPr/>
          </p:nvGrpSpPr>
          <p:grpSpPr bwMode="auto">
            <a:xfrm>
              <a:off x="4128" y="960"/>
              <a:ext cx="432" cy="576"/>
              <a:chOff x="4656" y="528"/>
              <a:chExt cx="432" cy="576"/>
            </a:xfrm>
            <a:grpFill/>
          </p:grpSpPr>
          <p:sp>
            <p:nvSpPr>
              <p:cNvPr id="132122" name="Rectangle 1050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8</a:t>
                </a:r>
              </a:p>
            </p:txBody>
          </p:sp>
          <p:sp>
            <p:nvSpPr>
              <p:cNvPr id="132123" name="Rectangle 1051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abba</a:t>
                </a:r>
              </a:p>
            </p:txBody>
          </p:sp>
        </p:grpSp>
        <p:grpSp>
          <p:nvGrpSpPr>
            <p:cNvPr id="7" name="Group 1052"/>
            <p:cNvGrpSpPr>
              <a:grpSpLocks/>
            </p:cNvGrpSpPr>
            <p:nvPr/>
          </p:nvGrpSpPr>
          <p:grpSpPr bwMode="auto">
            <a:xfrm>
              <a:off x="4560" y="960"/>
              <a:ext cx="432" cy="576"/>
              <a:chOff x="4656" y="528"/>
              <a:chExt cx="432" cy="576"/>
            </a:xfrm>
            <a:grpFill/>
          </p:grpSpPr>
          <p:sp>
            <p:nvSpPr>
              <p:cNvPr id="132125" name="Rectangle 1053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9</a:t>
                </a:r>
              </a:p>
            </p:txBody>
          </p:sp>
          <p:sp>
            <p:nvSpPr>
              <p:cNvPr id="132126" name="Rectangle 1054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hlink"/>
                    </a:solidFill>
                  </a:rPr>
                  <a:t>abbaa</a:t>
                </a:r>
              </a:p>
            </p:txBody>
          </p:sp>
        </p:grpSp>
        <p:grpSp>
          <p:nvGrpSpPr>
            <p:cNvPr id="8" name="Group 1055"/>
            <p:cNvGrpSpPr>
              <a:grpSpLocks/>
            </p:cNvGrpSpPr>
            <p:nvPr/>
          </p:nvGrpSpPr>
          <p:grpSpPr bwMode="auto">
            <a:xfrm>
              <a:off x="240" y="2064"/>
              <a:ext cx="1728" cy="576"/>
              <a:chOff x="2064" y="3456"/>
              <a:chExt cx="1728" cy="576"/>
            </a:xfrm>
            <a:grpFill/>
          </p:grpSpPr>
          <p:sp>
            <p:nvSpPr>
              <p:cNvPr id="132128" name="Rectangle 1056"/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code</a:t>
                </a:r>
              </a:p>
            </p:txBody>
          </p:sp>
          <p:sp>
            <p:nvSpPr>
              <p:cNvPr id="132129" name="Rectangle 1057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key</a:t>
                </a:r>
              </a:p>
            </p:txBody>
          </p:sp>
          <p:sp>
            <p:nvSpPr>
              <p:cNvPr id="132130" name="Rectangle 1058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32131" name="Rectangle 1059"/>
              <p:cNvSpPr>
                <a:spLocks noChangeArrowheads="1"/>
              </p:cNvSpPr>
              <p:nvPr/>
            </p:nvSpPr>
            <p:spPr bwMode="auto">
              <a:xfrm>
                <a:off x="2496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132132" name="Rectangle 1060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32133" name="Rectangle 1061"/>
              <p:cNvSpPr>
                <a:spLocks noChangeArrowheads="1"/>
              </p:cNvSpPr>
              <p:nvPr/>
            </p:nvSpPr>
            <p:spPr bwMode="auto">
              <a:xfrm>
                <a:off x="2928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132134" name="Rectangle 1062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32135" name="Rectangle 1063"/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0b</a:t>
                </a:r>
              </a:p>
            </p:txBody>
          </p:sp>
        </p:grpSp>
        <p:sp>
          <p:nvSpPr>
            <p:cNvPr id="132136" name="Rectangle 1064"/>
            <p:cNvSpPr>
              <a:spLocks noChangeArrowheads="1"/>
            </p:cNvSpPr>
            <p:nvPr/>
          </p:nvSpPr>
          <p:spPr bwMode="auto">
            <a:xfrm>
              <a:off x="1968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32137" name="Rectangle 1065"/>
            <p:cNvSpPr>
              <a:spLocks noChangeArrowheads="1"/>
            </p:cNvSpPr>
            <p:nvPr/>
          </p:nvSpPr>
          <p:spPr bwMode="auto">
            <a:xfrm>
              <a:off x="1968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1a</a:t>
              </a:r>
            </a:p>
          </p:txBody>
        </p:sp>
        <p:sp>
          <p:nvSpPr>
            <p:cNvPr id="132138" name="Rectangle 1066"/>
            <p:cNvSpPr>
              <a:spLocks noChangeArrowheads="1"/>
            </p:cNvSpPr>
            <p:nvPr/>
          </p:nvSpPr>
          <p:spPr bwMode="auto">
            <a:xfrm>
              <a:off x="2400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32139" name="Rectangle 1067"/>
            <p:cNvSpPr>
              <a:spLocks noChangeArrowheads="1"/>
            </p:cNvSpPr>
            <p:nvPr/>
          </p:nvSpPr>
          <p:spPr bwMode="auto">
            <a:xfrm>
              <a:off x="2400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2a</a:t>
              </a:r>
            </a:p>
          </p:txBody>
        </p:sp>
        <p:sp>
          <p:nvSpPr>
            <p:cNvPr id="132140" name="Rectangle 1068"/>
            <p:cNvSpPr>
              <a:spLocks noChangeArrowheads="1"/>
            </p:cNvSpPr>
            <p:nvPr/>
          </p:nvSpPr>
          <p:spPr bwMode="auto">
            <a:xfrm>
              <a:off x="2832" y="206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32141" name="Rectangle 1069"/>
            <p:cNvSpPr>
              <a:spLocks noChangeArrowheads="1"/>
            </p:cNvSpPr>
            <p:nvPr/>
          </p:nvSpPr>
          <p:spPr bwMode="auto">
            <a:xfrm>
              <a:off x="2832" y="235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2b</a:t>
              </a:r>
            </a:p>
          </p:txBody>
        </p:sp>
        <p:grpSp>
          <p:nvGrpSpPr>
            <p:cNvPr id="9" name="Group 1070"/>
            <p:cNvGrpSpPr>
              <a:grpSpLocks/>
            </p:cNvGrpSpPr>
            <p:nvPr/>
          </p:nvGrpSpPr>
          <p:grpSpPr bwMode="auto">
            <a:xfrm>
              <a:off x="3264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3" name="Rectangle 1071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6</a:t>
                </a:r>
              </a:p>
            </p:txBody>
          </p:sp>
          <p:sp>
            <p:nvSpPr>
              <p:cNvPr id="132144" name="Rectangle 1072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3b</a:t>
                </a:r>
              </a:p>
            </p:txBody>
          </p:sp>
        </p:grpSp>
        <p:grpSp>
          <p:nvGrpSpPr>
            <p:cNvPr id="10" name="Group 1073"/>
            <p:cNvGrpSpPr>
              <a:grpSpLocks/>
            </p:cNvGrpSpPr>
            <p:nvPr/>
          </p:nvGrpSpPr>
          <p:grpSpPr bwMode="auto">
            <a:xfrm>
              <a:off x="3696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6" name="Rectangle 1074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7</a:t>
                </a:r>
              </a:p>
            </p:txBody>
          </p:sp>
          <p:sp>
            <p:nvSpPr>
              <p:cNvPr id="132147" name="Rectangle 1075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3a</a:t>
                </a:r>
              </a:p>
            </p:txBody>
          </p:sp>
        </p:grpSp>
        <p:grpSp>
          <p:nvGrpSpPr>
            <p:cNvPr id="11" name="Group 1076"/>
            <p:cNvGrpSpPr>
              <a:grpSpLocks/>
            </p:cNvGrpSpPr>
            <p:nvPr/>
          </p:nvGrpSpPr>
          <p:grpSpPr bwMode="auto">
            <a:xfrm>
              <a:off x="4128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49" name="Rectangle 1077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8</a:t>
                </a:r>
              </a:p>
            </p:txBody>
          </p:sp>
          <p:sp>
            <p:nvSpPr>
              <p:cNvPr id="132150" name="Rectangle 1078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5a</a:t>
                </a:r>
              </a:p>
            </p:txBody>
          </p:sp>
        </p:grpSp>
        <p:grpSp>
          <p:nvGrpSpPr>
            <p:cNvPr id="12" name="Group 1079"/>
            <p:cNvGrpSpPr>
              <a:grpSpLocks/>
            </p:cNvGrpSpPr>
            <p:nvPr/>
          </p:nvGrpSpPr>
          <p:grpSpPr bwMode="auto">
            <a:xfrm>
              <a:off x="4560" y="2064"/>
              <a:ext cx="432" cy="576"/>
              <a:chOff x="4656" y="528"/>
              <a:chExt cx="432" cy="576"/>
            </a:xfrm>
            <a:grpFill/>
          </p:grpSpPr>
          <p:sp>
            <p:nvSpPr>
              <p:cNvPr id="132152" name="Rectangle 1080"/>
              <p:cNvSpPr>
                <a:spLocks noChangeArrowheads="1"/>
              </p:cNvSpPr>
              <p:nvPr/>
            </p:nvSpPr>
            <p:spPr bwMode="auto">
              <a:xfrm>
                <a:off x="4656" y="52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9</a:t>
                </a:r>
              </a:p>
            </p:txBody>
          </p:sp>
          <p:sp>
            <p:nvSpPr>
              <p:cNvPr id="132153" name="Rectangle 1081"/>
              <p:cNvSpPr>
                <a:spLocks noChangeArrowheads="1"/>
              </p:cNvSpPr>
              <p:nvPr/>
            </p:nvSpPr>
            <p:spPr bwMode="auto">
              <a:xfrm>
                <a:off x="4656" y="816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8a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820" y="228600"/>
            <a:ext cx="7290179" cy="838200"/>
          </a:xfrm>
        </p:spPr>
        <p:txBody>
          <a:bodyPr>
            <a:normAutofit/>
          </a:bodyPr>
          <a:lstStyle/>
          <a:p>
            <a:r>
              <a:rPr lang="en-US" sz="3200" dirty="0"/>
              <a:t>LZW Decompression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830" y="2472528"/>
            <a:ext cx="7642746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abababbabaabbabbaabba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Compressed text</a:t>
            </a:r>
            <a:r>
              <a:rPr lang="en-US" dirty="0">
                <a:solidFill>
                  <a:schemeClr val="hlink"/>
                </a:solidFill>
              </a:rPr>
              <a:t> =</a:t>
            </a:r>
            <a:r>
              <a:rPr lang="en-US" dirty="0">
                <a:solidFill>
                  <a:schemeClr val="tx2"/>
                </a:solidFill>
              </a:rPr>
              <a:t> 012233588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1337476" y="4271749"/>
            <a:ext cx="7588155" cy="137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/>
              <a:t>Convert codes to text from left to right</a:t>
            </a:r>
            <a:r>
              <a:rPr lang="en-US" sz="2000" dirty="0" smtClean="0"/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pCode</a:t>
            </a:r>
            <a:r>
              <a:rPr lang="en-US" sz="2000" dirty="0" smtClean="0">
                <a:solidFill>
                  <a:schemeClr val="hlink"/>
                </a:solidFill>
              </a:rPr>
              <a:t>=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represents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p=a</a:t>
            </a:r>
            <a:r>
              <a:rPr lang="en-US" sz="2000" dirty="0" smtClean="0">
                <a:solidFill>
                  <a:schemeClr val="bg2"/>
                </a:solidFill>
              </a:rPr>
              <a:t>   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hlink"/>
                </a:solidFill>
              </a:rPr>
              <a:t>= a</a:t>
            </a:r>
            <a:endParaRPr lang="en-US" sz="2000" dirty="0">
              <a:solidFill>
                <a:schemeClr val="bg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743200" y="1372744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20839" name="Rectangle 7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0840" name="Rectangle 8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 autoUpdateAnimBg="0"/>
      <p:bldP spid="1208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Compression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1364775"/>
            <a:ext cx="7751928" cy="518614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Reduce the size of </a:t>
            </a:r>
            <a:r>
              <a:rPr lang="en-US" dirty="0" smtClean="0"/>
              <a:t>data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b="1" dirty="0"/>
              <a:t>Reduces</a:t>
            </a:r>
            <a:r>
              <a:rPr lang="en-US" dirty="0"/>
              <a:t> storage </a:t>
            </a:r>
            <a:r>
              <a:rPr lang="en-US" b="1" dirty="0"/>
              <a:t>space</a:t>
            </a:r>
            <a:r>
              <a:rPr lang="en-US" dirty="0"/>
              <a:t> and hence </a:t>
            </a:r>
            <a:r>
              <a:rPr lang="en-US" dirty="0" smtClean="0"/>
              <a:t>the </a:t>
            </a:r>
            <a:r>
              <a:rPr lang="en-US" b="1" dirty="0" smtClean="0"/>
              <a:t>cost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Reduces time to retrieve and transmit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Compression ratio = original data size / compressed data size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823" y="272955"/>
            <a:ext cx="77724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LZW Decompression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0" y="2636304"/>
            <a:ext cx="7738284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hlink"/>
                </a:solidFill>
              </a:rPr>
              <a:t>a</a:t>
            </a:r>
            <a:r>
              <a:rPr lang="en-US" dirty="0" err="1">
                <a:solidFill>
                  <a:schemeClr val="tx2"/>
                </a:solidFill>
              </a:rPr>
              <a:t>bababbabaabbabbaabba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>
                <a:solidFill>
                  <a:schemeClr val="hlink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12233588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255588" y="4394579"/>
            <a:ext cx="7724635" cy="2101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pCode</a:t>
            </a:r>
            <a:r>
              <a:rPr lang="en-US" sz="2000" dirty="0" smtClean="0">
                <a:solidFill>
                  <a:schemeClr val="hlink"/>
                </a:solidFill>
              </a:rPr>
              <a:t>=</a:t>
            </a:r>
            <a:r>
              <a:rPr lang="en-US" sz="2000" dirty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/>
              <a:t>represents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 = </a:t>
            </a:r>
            <a:r>
              <a:rPr lang="en-US" sz="2000" dirty="0" smtClean="0">
                <a:solidFill>
                  <a:schemeClr val="hlink"/>
                </a:solidFill>
              </a:rPr>
              <a:t>b</a:t>
            </a:r>
            <a:r>
              <a:rPr lang="en-US" sz="2000" dirty="0" smtClean="0">
                <a:solidFill>
                  <a:schemeClr val="bg2"/>
                </a:solidFill>
              </a:rPr>
              <a:t>    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hlink"/>
                </a:solidFill>
              </a:rPr>
              <a:t>ab</a:t>
            </a:r>
            <a:endParaRPr lang="en-US" sz="2000" dirty="0">
              <a:solidFill>
                <a:schemeClr val="bg2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lastP</a:t>
            </a:r>
            <a:r>
              <a:rPr lang="en-US" sz="2000" dirty="0">
                <a:solidFill>
                  <a:schemeClr val="hlink"/>
                </a:solidFill>
              </a:rPr>
              <a:t>  = a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</a:t>
            </a:r>
            <a:r>
              <a:rPr lang="en-US" sz="2000" dirty="0" smtClean="0">
                <a:solidFill>
                  <a:schemeClr val="tx1"/>
                </a:solidFill>
              </a:rPr>
              <a:t>table (</a:t>
            </a:r>
            <a:r>
              <a:rPr lang="en-US" sz="2000" dirty="0" smtClean="0">
                <a:solidFill>
                  <a:srgbClr val="FFC000"/>
                </a:solidFill>
              </a:rPr>
              <a:t>a | b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56848" y="1386392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2891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4248" y="1386392"/>
            <a:ext cx="685800" cy="914400"/>
            <a:chOff x="3024" y="624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892" name="Rectangle 12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4" y="2390640"/>
            <a:ext cx="7751928" cy="1295400"/>
          </a:xfrm>
        </p:spPr>
        <p:txBody>
          <a:bodyPr/>
          <a:lstStyle/>
          <a:p>
            <a:r>
              <a:rPr lang="en-US"/>
              <a:t>Original text </a:t>
            </a:r>
            <a:r>
              <a:rPr lang="en-US">
                <a:solidFill>
                  <a:schemeClr val="hlink"/>
                </a:solidFill>
              </a:rPr>
              <a:t>= ab</a:t>
            </a:r>
            <a:r>
              <a:rPr lang="en-US">
                <a:solidFill>
                  <a:schemeClr val="tx2"/>
                </a:solidFill>
              </a:rPr>
              <a:t>ababbabaabbabbaabba</a:t>
            </a:r>
          </a:p>
          <a:p>
            <a:r>
              <a:rPr lang="en-US"/>
              <a:t>Compressed text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>
                <a:solidFill>
                  <a:schemeClr val="hlink"/>
                </a:solidFill>
              </a:rPr>
              <a:t>01</a:t>
            </a:r>
            <a:r>
              <a:rPr lang="en-US">
                <a:solidFill>
                  <a:schemeClr val="tx2"/>
                </a:solidFill>
              </a:rPr>
              <a:t>2233588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241944" y="4271749"/>
            <a:ext cx="7751928" cy="2292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pCode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/>
              <a:t>represents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p=ab</a:t>
            </a:r>
            <a:r>
              <a:rPr lang="en-US" sz="2000" dirty="0" smtClean="0">
                <a:solidFill>
                  <a:schemeClr val="bg2"/>
                </a:solidFill>
              </a:rPr>
              <a:t>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abab</a:t>
            </a:r>
            <a:endParaRPr lang="en-US" sz="2000" dirty="0">
              <a:solidFill>
                <a:schemeClr val="bg2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b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</a:t>
            </a:r>
            <a:r>
              <a:rPr lang="en-US" sz="2000" dirty="0" smtClean="0">
                <a:solidFill>
                  <a:schemeClr val="tx1"/>
                </a:solidFill>
              </a:rPr>
              <a:t>table (</a:t>
            </a:r>
            <a:r>
              <a:rPr lang="en-US" sz="2000" dirty="0" smtClean="0">
                <a:solidFill>
                  <a:srgbClr val="FFC000"/>
                </a:solidFill>
              </a:rPr>
              <a:t>b | a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990600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23911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00600" y="990600"/>
            <a:ext cx="685800" cy="914400"/>
            <a:chOff x="3024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ab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486400" y="990600"/>
            <a:ext cx="685800" cy="914400"/>
            <a:chOff x="3456" y="624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3456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3456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chemeClr val="hlink"/>
                  </a:solidFill>
                </a:rPr>
                <a:t>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6" y="2486176"/>
            <a:ext cx="7765576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hlink"/>
                </a:solidFill>
              </a:rPr>
              <a:t>abab</a:t>
            </a:r>
            <a:r>
              <a:rPr lang="en-US" dirty="0" err="1">
                <a:solidFill>
                  <a:schemeClr val="tx2"/>
                </a:solidFill>
              </a:rPr>
              <a:t>abbabaabbabbaabba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>
                <a:solidFill>
                  <a:schemeClr val="hlink"/>
                </a:solidFill>
              </a:rPr>
              <a:t>012</a:t>
            </a:r>
            <a:r>
              <a:rPr lang="en-US" dirty="0">
                <a:solidFill>
                  <a:schemeClr val="tx2"/>
                </a:solidFill>
              </a:rPr>
              <a:t>233588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1228296" y="4299044"/>
            <a:ext cx="7765576" cy="2217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pCode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/>
              <a:t>represents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 = ab 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ababab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ab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</a:t>
            </a:r>
            <a:r>
              <a:rPr lang="en-US" sz="2000" dirty="0" smtClean="0">
                <a:solidFill>
                  <a:schemeClr val="tx1"/>
                </a:solidFill>
              </a:rPr>
              <a:t>table ( </a:t>
            </a:r>
            <a:r>
              <a:rPr lang="en-US" sz="2000" dirty="0" smtClean="0">
                <a:solidFill>
                  <a:srgbClr val="FFC000"/>
                </a:solidFill>
              </a:rPr>
              <a:t>ab | a 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990600"/>
            <a:ext cx="2057400" cy="914400"/>
            <a:chOff x="1728" y="624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1728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2160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2160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2592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00600" y="990600"/>
            <a:ext cx="685800" cy="914400"/>
            <a:chOff x="3024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3024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3024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486400" y="990600"/>
            <a:ext cx="685800" cy="914400"/>
            <a:chOff x="3456" y="624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4944" name="Rectangle 16"/>
            <p:cNvSpPr>
              <a:spLocks noChangeArrowheads="1"/>
            </p:cNvSpPr>
            <p:nvPr/>
          </p:nvSpPr>
          <p:spPr bwMode="auto">
            <a:xfrm>
              <a:off x="3456" y="62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3456" y="912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172200" y="990600"/>
            <a:ext cx="685800" cy="914400"/>
            <a:chOff x="2400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2400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2400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0" y="2552130"/>
            <a:ext cx="7806519" cy="1228300"/>
          </a:xfrm>
        </p:spPr>
        <p:txBody>
          <a:bodyPr>
            <a:normAutofit/>
          </a:bodyPr>
          <a:lstStyle/>
          <a:p>
            <a:r>
              <a:rPr lang="en-US"/>
              <a:t>Original text </a:t>
            </a:r>
            <a:r>
              <a:rPr lang="en-US">
                <a:solidFill>
                  <a:schemeClr val="hlink"/>
                </a:solidFill>
              </a:rPr>
              <a:t>= ababab</a:t>
            </a:r>
            <a:r>
              <a:rPr lang="en-US">
                <a:solidFill>
                  <a:schemeClr val="tx2"/>
                </a:solidFill>
              </a:rPr>
              <a:t>babaabbabbaabba</a:t>
            </a:r>
          </a:p>
          <a:p>
            <a:r>
              <a:rPr lang="en-US"/>
              <a:t>Compressed text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>
                <a:solidFill>
                  <a:schemeClr val="hlink"/>
                </a:solidFill>
              </a:rPr>
              <a:t>0122</a:t>
            </a:r>
            <a:r>
              <a:rPr lang="en-US">
                <a:solidFill>
                  <a:schemeClr val="tx2"/>
                </a:solidFill>
              </a:rPr>
              <a:t>33588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01000" y="4353636"/>
            <a:ext cx="7806519" cy="2183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pCode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3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/>
              <a:t>represents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 = </a:t>
            </a:r>
            <a:r>
              <a:rPr lang="en-US" sz="2000" dirty="0" err="1">
                <a:solidFill>
                  <a:schemeClr val="hlink"/>
                </a:solidFill>
              </a:rPr>
              <a:t>ba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abababba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ab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</a:t>
            </a:r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990600"/>
            <a:ext cx="4114800" cy="914400"/>
            <a:chOff x="1728" y="624"/>
            <a:chExt cx="2592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624"/>
              <a:ext cx="1296" cy="576"/>
              <a:chOff x="1728" y="624"/>
              <a:chExt cx="1296" cy="576"/>
            </a:xfrm>
            <a:grpFill/>
          </p:grpSpPr>
          <p:sp>
            <p:nvSpPr>
              <p:cNvPr id="125958" name="Rectangle 6"/>
              <p:cNvSpPr>
                <a:spLocks noChangeArrowheads="1"/>
              </p:cNvSpPr>
              <p:nvPr/>
            </p:nvSpPr>
            <p:spPr bwMode="auto">
              <a:xfrm>
                <a:off x="1728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code</a:t>
                </a:r>
              </a:p>
            </p:txBody>
          </p:sp>
          <p:sp>
            <p:nvSpPr>
              <p:cNvPr id="125959" name="Rectangle 7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00B0F0"/>
                    </a:solidFill>
                  </a:rPr>
                  <a:t>key</a:t>
                </a:r>
              </a:p>
            </p:txBody>
          </p:sp>
          <p:sp>
            <p:nvSpPr>
              <p:cNvPr id="125960" name="Rectangle 8"/>
              <p:cNvSpPr>
                <a:spLocks noChangeArrowheads="1"/>
              </p:cNvSpPr>
              <p:nvPr/>
            </p:nvSpPr>
            <p:spPr bwMode="auto">
              <a:xfrm>
                <a:off x="2160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2592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25963" name="Rectangle 11"/>
              <p:cNvSpPr>
                <a:spLocks noChangeArrowheads="1"/>
              </p:cNvSpPr>
              <p:nvPr/>
            </p:nvSpPr>
            <p:spPr bwMode="auto">
              <a:xfrm>
                <a:off x="2592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024" y="624"/>
              <a:ext cx="432" cy="576"/>
              <a:chOff x="3024" y="624"/>
              <a:chExt cx="432" cy="576"/>
            </a:xfrm>
            <a:grpFill/>
          </p:grpSpPr>
          <p:sp>
            <p:nvSpPr>
              <p:cNvPr id="125965" name="Rectangle 13"/>
              <p:cNvSpPr>
                <a:spLocks noChangeArrowheads="1"/>
              </p:cNvSpPr>
              <p:nvPr/>
            </p:nvSpPr>
            <p:spPr bwMode="auto">
              <a:xfrm>
                <a:off x="3024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2</a:t>
                </a:r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456" y="624"/>
              <a:ext cx="432" cy="576"/>
              <a:chOff x="3456" y="624"/>
              <a:chExt cx="432" cy="576"/>
            </a:xfrm>
            <a:grpFill/>
          </p:grpSpPr>
          <p:sp>
            <p:nvSpPr>
              <p:cNvPr id="125968" name="Rectangle 16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3</a:t>
                </a:r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ba</a:t>
                </a:r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888" y="624"/>
              <a:ext cx="432" cy="576"/>
              <a:chOff x="2400" y="1920"/>
              <a:chExt cx="432" cy="576"/>
            </a:xfrm>
            <a:grpFill/>
          </p:grpSpPr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4</a:t>
                </a:r>
              </a:p>
            </p:txBody>
          </p:sp>
          <p:sp>
            <p:nvSpPr>
              <p:cNvPr id="125972" name="Rectangle 20"/>
              <p:cNvSpPr>
                <a:spLocks noChangeArrowheads="1"/>
              </p:cNvSpPr>
              <p:nvPr/>
            </p:nvSpPr>
            <p:spPr bwMode="auto">
              <a:xfrm>
                <a:off x="2400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aba</a:t>
                </a:r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858000" y="990600"/>
            <a:ext cx="685800" cy="914400"/>
            <a:chOff x="2832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2832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2832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718192"/>
            <a:ext cx="7697337" cy="1295400"/>
          </a:xfrm>
        </p:spPr>
        <p:txBody>
          <a:bodyPr/>
          <a:lstStyle/>
          <a:p>
            <a:r>
              <a:rPr lang="en-US"/>
              <a:t>Original text </a:t>
            </a:r>
            <a:r>
              <a:rPr lang="en-US">
                <a:solidFill>
                  <a:schemeClr val="hlink"/>
                </a:solidFill>
              </a:rPr>
              <a:t>= abababba</a:t>
            </a:r>
            <a:r>
              <a:rPr lang="en-US">
                <a:solidFill>
                  <a:schemeClr val="tx2"/>
                </a:solidFill>
              </a:rPr>
              <a:t>baabbabbaabba</a:t>
            </a:r>
          </a:p>
          <a:p>
            <a:r>
              <a:rPr lang="en-US"/>
              <a:t>Compressed text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>
                <a:solidFill>
                  <a:schemeClr val="hlink"/>
                </a:solidFill>
              </a:rPr>
              <a:t>01223</a:t>
            </a:r>
            <a:r>
              <a:rPr lang="en-US">
                <a:solidFill>
                  <a:schemeClr val="tx2"/>
                </a:solidFill>
              </a:rPr>
              <a:t>3588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41942" y="4599296"/>
            <a:ext cx="7697337" cy="20062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pCode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3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represents 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 = </a:t>
            </a:r>
            <a:r>
              <a:rPr lang="en-US" sz="2000" dirty="0" err="1" smtClean="0">
                <a:solidFill>
                  <a:schemeClr val="hlink"/>
                </a:solidFill>
              </a:rPr>
              <a:t>ba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abababbaba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</a:t>
            </a:r>
            <a:r>
              <a:rPr lang="en-US" sz="2000" dirty="0" err="1">
                <a:solidFill>
                  <a:schemeClr val="hlink"/>
                </a:solidFill>
              </a:rPr>
              <a:t>ba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table.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165472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6983" name="Rectangle 7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code</a:t>
                  </a:r>
                </a:p>
              </p:txBody>
            </p:sp>
            <p:sp>
              <p:nvSpPr>
                <p:cNvPr id="126984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key</a:t>
                  </a:r>
                </a:p>
              </p:txBody>
            </p:sp>
            <p:sp>
              <p:nvSpPr>
                <p:cNvPr id="126985" name="Rectangle 9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126986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26987" name="Rectangle 11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  <p:sp>
              <p:nvSpPr>
                <p:cNvPr id="126988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6990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2</a:t>
                  </a:r>
                </a:p>
              </p:txBody>
            </p:sp>
            <p:sp>
              <p:nvSpPr>
                <p:cNvPr id="12699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6993" name="Rectangle 17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3</a:t>
                  </a:r>
                </a:p>
              </p:txBody>
            </p:sp>
            <p:sp>
              <p:nvSpPr>
                <p:cNvPr id="126994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ba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6996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4</a:t>
                  </a:r>
                </a:p>
              </p:txBody>
            </p:sp>
            <p:sp>
              <p:nvSpPr>
                <p:cNvPr id="126997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6999" name="Rectangle 23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5</a:t>
                </a:r>
              </a:p>
            </p:txBody>
          </p:sp>
          <p:sp>
            <p:nvSpPr>
              <p:cNvPr id="127000" name="Rectangle 24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abb</a:t>
                </a:r>
              </a:p>
            </p:txBody>
          </p:sp>
        </p:grp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6966072" y="990600"/>
            <a:ext cx="685800" cy="914400"/>
            <a:chOff x="3264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002" name="Rectangle 26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27003" name="Rectangle 27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2731840"/>
            <a:ext cx="7792872" cy="1295400"/>
          </a:xfrm>
        </p:spPr>
        <p:txBody>
          <a:bodyPr/>
          <a:lstStyle/>
          <a:p>
            <a:r>
              <a:rPr lang="en-US"/>
              <a:t>Original text </a:t>
            </a:r>
            <a:r>
              <a:rPr lang="en-US">
                <a:solidFill>
                  <a:schemeClr val="hlink"/>
                </a:solidFill>
              </a:rPr>
              <a:t>= abababbaba</a:t>
            </a:r>
            <a:r>
              <a:rPr lang="en-US">
                <a:solidFill>
                  <a:schemeClr val="tx2"/>
                </a:solidFill>
              </a:rPr>
              <a:t>abbabbaabba</a:t>
            </a:r>
          </a:p>
          <a:p>
            <a:r>
              <a:rPr lang="en-US"/>
              <a:t>Compressed text </a:t>
            </a:r>
            <a:r>
              <a:rPr lang="en-US">
                <a:solidFill>
                  <a:schemeClr val="tx2"/>
                </a:solidFill>
              </a:rPr>
              <a:t>= </a:t>
            </a:r>
            <a:r>
              <a:rPr lang="en-US">
                <a:solidFill>
                  <a:schemeClr val="hlink"/>
                </a:solidFill>
              </a:rPr>
              <a:t>012233</a:t>
            </a:r>
            <a:r>
              <a:rPr lang="en-US">
                <a:solidFill>
                  <a:schemeClr val="tx2"/>
                </a:solidFill>
              </a:rPr>
              <a:t>588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214648" y="4626590"/>
            <a:ext cx="7792872" cy="2033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>
                <a:solidFill>
                  <a:schemeClr val="hlink"/>
                </a:solidFill>
              </a:rPr>
              <a:t>pCode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smtClean="0">
                <a:solidFill>
                  <a:schemeClr val="tx2"/>
                </a:solidFill>
              </a:rPr>
              <a:t>5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/>
              <a:t>represents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 = </a:t>
            </a:r>
            <a:r>
              <a:rPr lang="en-US" sz="2000" dirty="0" err="1">
                <a:solidFill>
                  <a:schemeClr val="hlink"/>
                </a:solidFill>
              </a:rPr>
              <a:t>abb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/>
              <a:t>DecompressedText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abababbabaabb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</a:t>
            </a:r>
            <a:r>
              <a:rPr lang="en-US" sz="2000" dirty="0" err="1">
                <a:solidFill>
                  <a:schemeClr val="hlink"/>
                </a:solidFill>
              </a:rPr>
              <a:t>ba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table.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65216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9032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code</a:t>
                  </a:r>
                </a:p>
              </p:txBody>
            </p:sp>
            <p:sp>
              <p:nvSpPr>
                <p:cNvPr id="129033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key</a:t>
                  </a:r>
                </a:p>
              </p:txBody>
            </p:sp>
            <p:sp>
              <p:nvSpPr>
                <p:cNvPr id="129034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129035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29036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  <p:sp>
              <p:nvSpPr>
                <p:cNvPr id="129037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903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2</a:t>
                  </a:r>
                </a:p>
              </p:txBody>
            </p:sp>
            <p:sp>
              <p:nvSpPr>
                <p:cNvPr id="1290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90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3</a:t>
                  </a:r>
                </a:p>
              </p:txBody>
            </p:sp>
            <p:sp>
              <p:nvSpPr>
                <p:cNvPr id="129043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9045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4</a:t>
                  </a:r>
                </a:p>
              </p:txBody>
            </p:sp>
            <p:sp>
              <p:nvSpPr>
                <p:cNvPr id="129046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9048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5</a:t>
                </a:r>
              </a:p>
            </p:txBody>
          </p:sp>
          <p:sp>
            <p:nvSpPr>
              <p:cNvPr id="129049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665816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351616" y="990600"/>
            <a:ext cx="685800" cy="914400"/>
            <a:chOff x="3696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2" y="2445232"/>
            <a:ext cx="7710985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hlink"/>
                </a:solidFill>
              </a:rPr>
              <a:t>abababbabaabb</a:t>
            </a:r>
            <a:r>
              <a:rPr lang="en-US" dirty="0" err="1">
                <a:solidFill>
                  <a:schemeClr val="tx2"/>
                </a:solidFill>
              </a:rPr>
              <a:t>abbaabba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>
                <a:solidFill>
                  <a:schemeClr val="hlink"/>
                </a:solidFill>
              </a:rPr>
              <a:t>0122335</a:t>
            </a:r>
            <a:r>
              <a:rPr lang="en-US" dirty="0">
                <a:solidFill>
                  <a:schemeClr val="tx2"/>
                </a:solidFill>
              </a:rPr>
              <a:t>88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5904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code</a:t>
                  </a:r>
                </a:p>
              </p:txBody>
            </p:sp>
            <p:sp>
              <p:nvSpPr>
                <p:cNvPr id="128009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key</a:t>
                  </a:r>
                </a:p>
              </p:txBody>
            </p:sp>
            <p:sp>
              <p:nvSpPr>
                <p:cNvPr id="128010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128011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  <p:sp>
              <p:nvSpPr>
                <p:cNvPr id="1280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28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2</a:t>
                  </a:r>
                </a:p>
              </p:txBody>
            </p:sp>
            <p:sp>
              <p:nvSpPr>
                <p:cNvPr id="1280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28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3</a:t>
                  </a:r>
                </a:p>
              </p:txBody>
            </p:sp>
            <p:sp>
              <p:nvSpPr>
                <p:cNvPr id="1280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280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4</a:t>
                  </a:r>
                </a:p>
              </p:txBody>
            </p:sp>
            <p:sp>
              <p:nvSpPr>
                <p:cNvPr id="1280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28024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5</a:t>
                </a:r>
              </a:p>
            </p:txBody>
          </p:sp>
          <p:sp>
            <p:nvSpPr>
              <p:cNvPr id="128025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406504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8027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28028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7092304" y="990600"/>
            <a:ext cx="685800" cy="914400"/>
            <a:chOff x="3696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28029" name="Rectangle 29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28030" name="Rectangle 30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1214656" y="3971499"/>
            <a:ext cx="7738271" cy="249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represents ???</a:t>
            </a: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code is not in the table (then, it is the last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entered), and its key is </a:t>
            </a:r>
            <a:r>
              <a:rPr lang="en-US" sz="20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lastP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followed by first character of </a:t>
            </a:r>
            <a:r>
              <a:rPr lang="en-US" sz="2000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lastP</a:t>
            </a:r>
            <a:endParaRPr lang="en-US" sz="2000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abb</a:t>
            </a:r>
            <a:endParaRPr lang="en-US" sz="2000" dirty="0" smtClean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31775" indent="-231775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represents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sz="2000" dirty="0" err="1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abba</a:t>
            </a:r>
            <a:r>
              <a:rPr lang="en-US" sz="2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/>
              <a:t>Decompressed </a:t>
            </a:r>
            <a:r>
              <a:rPr lang="en-US" sz="2000" dirty="0"/>
              <a:t>text = </a:t>
            </a:r>
            <a:r>
              <a:rPr lang="en-US" sz="2000" dirty="0" err="1" smtClean="0">
                <a:solidFill>
                  <a:schemeClr val="hlink"/>
                </a:solidFill>
              </a:rPr>
              <a:t>abababbabaabbabba</a:t>
            </a:r>
            <a:endParaRPr 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78104" y="990600"/>
            <a:ext cx="685800" cy="914400"/>
            <a:chOff x="4128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8036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28037" name="Rectangle 37"/>
            <p:cNvSpPr>
              <a:spLocks noChangeArrowheads="1"/>
            </p:cNvSpPr>
            <p:nvPr/>
          </p:nvSpPr>
          <p:spPr bwMode="auto">
            <a:xfrm>
              <a:off x="4128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000" y="2431584"/>
            <a:ext cx="7751928" cy="1295400"/>
          </a:xfrm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dirty="0" err="1">
                <a:solidFill>
                  <a:schemeClr val="hlink"/>
                </a:solidFill>
              </a:rPr>
              <a:t>abababbabaabbabba</a:t>
            </a:r>
            <a:r>
              <a:rPr lang="en-US" dirty="0" err="1">
                <a:solidFill>
                  <a:schemeClr val="tx2"/>
                </a:solidFill>
              </a:rPr>
              <a:t>abba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>
                <a:solidFill>
                  <a:schemeClr val="hlink"/>
                </a:solidFill>
              </a:rPr>
              <a:t>01223358</a:t>
            </a:r>
            <a:r>
              <a:rPr lang="en-US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201000" y="3985143"/>
            <a:ext cx="7943000" cy="2442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pCode</a:t>
            </a:r>
            <a:r>
              <a:rPr lang="en-US" sz="2000" dirty="0" smtClean="0">
                <a:solidFill>
                  <a:schemeClr val="hlink"/>
                </a:solidFill>
              </a:rPr>
              <a:t>= </a:t>
            </a:r>
            <a:r>
              <a:rPr lang="en-US" sz="2000" dirty="0" smtClean="0">
                <a:solidFill>
                  <a:schemeClr val="tx2"/>
                </a:solidFill>
              </a:rPr>
              <a:t>8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represents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p=</a:t>
            </a:r>
            <a:r>
              <a:rPr lang="en-US" sz="2000" dirty="0" err="1" smtClean="0">
                <a:solidFill>
                  <a:schemeClr val="hlink"/>
                </a:solidFill>
              </a:rPr>
              <a:t>abba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dirty="0" err="1" smtClean="0"/>
              <a:t>DecompressedText</a:t>
            </a:r>
            <a:r>
              <a:rPr lang="en-US" dirty="0" smtClean="0"/>
              <a:t>=</a:t>
            </a:r>
            <a:r>
              <a:rPr lang="en-US" sz="2000" dirty="0" err="1" smtClean="0">
                <a:solidFill>
                  <a:schemeClr val="hlink"/>
                </a:solidFill>
              </a:rPr>
              <a:t>abababbabaabbabbaabba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 smtClean="0">
              <a:solidFill>
                <a:schemeClr val="hlink"/>
              </a:solidFill>
            </a:endParaRPr>
          </a:p>
          <a:p>
            <a:pPr marL="177800" indent="-1778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000" dirty="0" err="1" smtClean="0">
                <a:solidFill>
                  <a:schemeClr val="hlink"/>
                </a:solidFill>
              </a:rPr>
              <a:t>lastP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>
                <a:solidFill>
                  <a:schemeClr val="hlink"/>
                </a:solidFill>
              </a:rPr>
              <a:t>= </a:t>
            </a:r>
            <a:r>
              <a:rPr lang="en-US" sz="2000" dirty="0" err="1">
                <a:solidFill>
                  <a:schemeClr val="hlink"/>
                </a:solidFill>
              </a:rPr>
              <a:t>abba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followed by first character of </a:t>
            </a:r>
            <a:r>
              <a:rPr lang="en-US" sz="2000" dirty="0">
                <a:solidFill>
                  <a:schemeClr val="hlink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is entered into the code </a:t>
            </a:r>
            <a:r>
              <a:rPr lang="en-US" sz="2000" dirty="0" smtClean="0">
                <a:solidFill>
                  <a:schemeClr val="tx1"/>
                </a:solidFill>
              </a:rPr>
              <a:t>table ( </a:t>
            </a:r>
            <a:r>
              <a:rPr lang="en-US" sz="2000" dirty="0" err="1" smtClean="0">
                <a:solidFill>
                  <a:srgbClr val="FFC000"/>
                </a:solidFill>
              </a:rPr>
              <a:t>abba</a:t>
            </a:r>
            <a:r>
              <a:rPr lang="en-US" sz="2000" dirty="0" smtClean="0">
                <a:solidFill>
                  <a:srgbClr val="FFC000"/>
                </a:solidFill>
              </a:rPr>
              <a:t> | a 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23760" y="990600"/>
            <a:ext cx="4800600" cy="914400"/>
            <a:chOff x="1728" y="624"/>
            <a:chExt cx="3024" cy="576"/>
          </a:xfrm>
          <a:solidFill>
            <a:schemeClr val="bg1">
              <a:lumMod val="95000"/>
            </a:schemeClr>
          </a:solidFill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728" y="624"/>
              <a:ext cx="2592" cy="576"/>
              <a:chOff x="1728" y="624"/>
              <a:chExt cx="2592" cy="576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728" y="624"/>
                <a:ext cx="1296" cy="576"/>
                <a:chOff x="1728" y="624"/>
                <a:chExt cx="1296" cy="576"/>
              </a:xfrm>
              <a:grpFill/>
            </p:grpSpPr>
            <p:sp>
              <p:nvSpPr>
                <p:cNvPr id="130056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code</a:t>
                  </a:r>
                </a:p>
              </p:txBody>
            </p:sp>
            <p:sp>
              <p:nvSpPr>
                <p:cNvPr id="130057" name="Rectangle 9"/>
                <p:cNvSpPr>
                  <a:spLocks noChangeArrowheads="1"/>
                </p:cNvSpPr>
                <p:nvPr/>
              </p:nvSpPr>
              <p:spPr bwMode="auto">
                <a:xfrm>
                  <a:off x="1728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 dirty="0">
                      <a:solidFill>
                        <a:srgbClr val="00B0F0"/>
                      </a:solidFill>
                    </a:rPr>
                    <a:t>key</a:t>
                  </a:r>
                </a:p>
              </p:txBody>
            </p:sp>
            <p:sp>
              <p:nvSpPr>
                <p:cNvPr id="1300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160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130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</a:t>
                  </a:r>
                </a:p>
              </p:txBody>
            </p:sp>
            <p:sp>
              <p:nvSpPr>
                <p:cNvPr id="1300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2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  <p:sp>
              <p:nvSpPr>
                <p:cNvPr id="1300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592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3024" y="624"/>
                <a:ext cx="432" cy="576"/>
                <a:chOff x="3024" y="624"/>
                <a:chExt cx="432" cy="576"/>
              </a:xfrm>
              <a:grpFill/>
            </p:grpSpPr>
            <p:sp>
              <p:nvSpPr>
                <p:cNvPr id="1300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2</a:t>
                  </a:r>
                </a:p>
              </p:txBody>
            </p:sp>
            <p:sp>
              <p:nvSpPr>
                <p:cNvPr id="130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</a:t>
                  </a: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456" y="624"/>
                <a:ext cx="432" cy="576"/>
                <a:chOff x="3456" y="624"/>
                <a:chExt cx="432" cy="576"/>
              </a:xfrm>
              <a:grpFill/>
            </p:grpSpPr>
            <p:sp>
              <p:nvSpPr>
                <p:cNvPr id="130066" name="Rectangle 18"/>
                <p:cNvSpPr>
                  <a:spLocks noChangeArrowheads="1"/>
                </p:cNvSpPr>
                <p:nvPr/>
              </p:nvSpPr>
              <p:spPr bwMode="auto">
                <a:xfrm>
                  <a:off x="3456" y="624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3</a:t>
                  </a:r>
                </a:p>
              </p:txBody>
            </p:sp>
            <p:sp>
              <p:nvSpPr>
                <p:cNvPr id="130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3456" y="912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ba</a:t>
                  </a:r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3888" y="624"/>
                <a:ext cx="432" cy="576"/>
                <a:chOff x="2400" y="1920"/>
                <a:chExt cx="432" cy="576"/>
              </a:xfrm>
              <a:grpFill/>
            </p:grpSpPr>
            <p:sp>
              <p:nvSpPr>
                <p:cNvPr id="130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2400" y="1920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4</a:t>
                  </a:r>
                </a:p>
              </p:txBody>
            </p:sp>
            <p:sp>
              <p:nvSpPr>
                <p:cNvPr id="130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0" y="2208"/>
                  <a:ext cx="432" cy="28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 b="1">
                      <a:solidFill>
                        <a:schemeClr val="hlink"/>
                      </a:solidFill>
                    </a:rPr>
                    <a:t>aba</a:t>
                  </a:r>
                </a:p>
              </p:txBody>
            </p:sp>
          </p:grp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4320" y="624"/>
              <a:ext cx="432" cy="576"/>
              <a:chOff x="2832" y="1920"/>
              <a:chExt cx="432" cy="576"/>
            </a:xfrm>
            <a:grpFill/>
          </p:grpSpPr>
          <p:sp>
            <p:nvSpPr>
              <p:cNvPr id="130072" name="Rectangle 24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5</a:t>
                </a:r>
              </a:p>
            </p:txBody>
          </p:sp>
          <p:sp>
            <p:nvSpPr>
              <p:cNvPr id="130073" name="Rectangle 25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432" cy="28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hlink"/>
                    </a:solidFill>
                  </a:rPr>
                  <a:t>abb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024360" y="990600"/>
            <a:ext cx="685800" cy="914400"/>
            <a:chOff x="3264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0075" name="Rectangle 27"/>
            <p:cNvSpPr>
              <a:spLocks noChangeArrowheads="1"/>
            </p:cNvSpPr>
            <p:nvPr/>
          </p:nvSpPr>
          <p:spPr bwMode="auto">
            <a:xfrm>
              <a:off x="3264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0076" name="Rectangle 28"/>
            <p:cNvSpPr>
              <a:spLocks noChangeArrowheads="1"/>
            </p:cNvSpPr>
            <p:nvPr/>
          </p:nvSpPr>
          <p:spPr bwMode="auto">
            <a:xfrm>
              <a:off x="3264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10160" y="990600"/>
            <a:ext cx="685800" cy="914400"/>
            <a:chOff x="3696" y="1920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0078" name="Rectangle 30"/>
            <p:cNvSpPr>
              <a:spLocks noChangeArrowheads="1"/>
            </p:cNvSpPr>
            <p:nvPr/>
          </p:nvSpPr>
          <p:spPr bwMode="auto">
            <a:xfrm>
              <a:off x="3696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0079" name="Rectangle 31"/>
            <p:cNvSpPr>
              <a:spLocks noChangeArrowheads="1"/>
            </p:cNvSpPr>
            <p:nvPr/>
          </p:nvSpPr>
          <p:spPr bwMode="auto">
            <a:xfrm>
              <a:off x="3696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7395960" y="9906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7395960" y="1447800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abba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8081760" y="990600"/>
            <a:ext cx="685800" cy="914400"/>
            <a:chOff x="4560" y="19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0082" name="Rectangle 34"/>
            <p:cNvSpPr>
              <a:spLocks noChangeArrowheads="1"/>
            </p:cNvSpPr>
            <p:nvPr/>
          </p:nvSpPr>
          <p:spPr bwMode="auto">
            <a:xfrm>
              <a:off x="4560" y="19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30083" name="Rectangle 35"/>
            <p:cNvSpPr>
              <a:spLocks noChangeArrowheads="1"/>
            </p:cNvSpPr>
            <p:nvPr/>
          </p:nvSpPr>
          <p:spPr bwMode="auto">
            <a:xfrm>
              <a:off x="4560" y="22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060" y="272960"/>
            <a:ext cx="7298140" cy="685800"/>
          </a:xfrm>
        </p:spPr>
        <p:txBody>
          <a:bodyPr>
            <a:normAutofit/>
          </a:bodyPr>
          <a:lstStyle/>
          <a:p>
            <a:r>
              <a:rPr lang="en-US" sz="3200" dirty="0"/>
              <a:t>Code Table Representation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1125" y="2402008"/>
            <a:ext cx="7542684" cy="43741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Dictionary.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Pairs are </a:t>
            </a:r>
            <a:r>
              <a:rPr lang="en-US" sz="1800" dirty="0" smtClean="0">
                <a:solidFill>
                  <a:schemeClr val="hlink"/>
                </a:solidFill>
              </a:rPr>
              <a:t> (</a:t>
            </a:r>
            <a:r>
              <a:rPr lang="en-US" sz="1800" dirty="0">
                <a:solidFill>
                  <a:schemeClr val="hlink"/>
                </a:solidFill>
              </a:rPr>
              <a:t>code, what the code represents) = (</a:t>
            </a:r>
            <a:r>
              <a:rPr lang="en-US" sz="1800" dirty="0" smtClean="0">
                <a:solidFill>
                  <a:schemeClr val="hlink"/>
                </a:solidFill>
              </a:rPr>
              <a:t>code, key</a:t>
            </a:r>
            <a:r>
              <a:rPr lang="en-US" sz="1800" dirty="0">
                <a:solidFill>
                  <a:schemeClr val="hlink"/>
                </a:solidFill>
              </a:rPr>
              <a:t>)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Operations are : </a:t>
            </a:r>
            <a:r>
              <a:rPr lang="en-US" sz="1800" dirty="0" smtClean="0">
                <a:solidFill>
                  <a:schemeClr val="hlink"/>
                </a:solidFill>
              </a:rPr>
              <a:t>get(code, key</a:t>
            </a:r>
            <a:r>
              <a:rPr lang="en-US" sz="1800" dirty="0">
                <a:solidFill>
                  <a:schemeClr val="hlink"/>
                </a:solidFill>
              </a:rPr>
              <a:t>) </a:t>
            </a:r>
            <a:r>
              <a:rPr lang="en-US" sz="1800" dirty="0"/>
              <a:t>and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r>
              <a:rPr lang="en-US" sz="1800" dirty="0" smtClean="0">
                <a:solidFill>
                  <a:schemeClr val="hlink"/>
                </a:solidFill>
              </a:rPr>
              <a:t>put(key)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Code is an integer </a:t>
            </a:r>
            <a:r>
              <a:rPr lang="en-US" sz="2000" dirty="0">
                <a:solidFill>
                  <a:schemeClr val="hlink"/>
                </a:solidFill>
              </a:rPr>
              <a:t>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hlink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hlink"/>
                </a:solidFill>
              </a:rPr>
              <a:t>2</a:t>
            </a:r>
            <a:r>
              <a:rPr lang="en-US" sz="2000" dirty="0"/>
              <a:t>, …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 a 1D array </a:t>
            </a:r>
            <a:r>
              <a:rPr lang="en-US" sz="2000" dirty="0" err="1" smtClean="0">
                <a:solidFill>
                  <a:srgbClr val="C00000"/>
                </a:solidFill>
              </a:rPr>
              <a:t>codeTable</a:t>
            </a:r>
            <a:r>
              <a:rPr lang="en-US" sz="2000" dirty="0" smtClean="0">
                <a:solidFill>
                  <a:srgbClr val="C00000"/>
                </a:solidFill>
              </a:rPr>
              <a:t>.   </a:t>
            </a:r>
            <a:r>
              <a:rPr lang="en-US" sz="2000" dirty="0" smtClean="0"/>
              <a:t>E.g.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1800" dirty="0" err="1" smtClean="0">
                <a:solidFill>
                  <a:srgbClr val="C00000"/>
                </a:solidFill>
              </a:rPr>
              <a:t>codeTable</a:t>
            </a:r>
            <a:r>
              <a:rPr lang="en-US" sz="1800" dirty="0" smtClean="0">
                <a:solidFill>
                  <a:schemeClr val="hlink"/>
                </a:solidFill>
              </a:rPr>
              <a:t>[code</a:t>
            </a:r>
            <a:r>
              <a:rPr lang="en-US" sz="1800" dirty="0">
                <a:solidFill>
                  <a:schemeClr val="hlink"/>
                </a:solidFill>
              </a:rPr>
              <a:t>] = </a:t>
            </a:r>
            <a:r>
              <a:rPr lang="en-US" sz="1800" dirty="0" smtClean="0">
                <a:solidFill>
                  <a:schemeClr val="hlink"/>
                </a:solidFill>
              </a:rPr>
              <a:t>Key</a:t>
            </a:r>
            <a:endParaRPr lang="en-US" sz="1800" dirty="0"/>
          </a:p>
          <a:p>
            <a:pPr marL="402336" lvl="1" indent="0">
              <a:lnSpc>
                <a:spcPct val="90000"/>
              </a:lnSpc>
              <a:buNone/>
            </a:pPr>
            <a:endParaRPr lang="en-US" sz="1800" dirty="0"/>
          </a:p>
          <a:p>
            <a:pPr marL="365760" lvl="1" indent="-283464">
              <a:lnSpc>
                <a:spcPct val="9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Each </a:t>
            </a:r>
            <a:r>
              <a:rPr lang="en-US" dirty="0" smtClean="0">
                <a:solidFill>
                  <a:srgbClr val="FFC000"/>
                </a:solidFill>
              </a:rPr>
              <a:t>key</a:t>
            </a:r>
            <a:r>
              <a:rPr lang="en-US" dirty="0" smtClean="0"/>
              <a:t> </a:t>
            </a:r>
            <a:r>
              <a:rPr lang="en-US" dirty="0"/>
              <a:t>has the form </a:t>
            </a:r>
            <a:r>
              <a:rPr lang="en-US" dirty="0">
                <a:solidFill>
                  <a:schemeClr val="hlink"/>
                </a:solidFill>
              </a:rPr>
              <a:t>pc</a:t>
            </a:r>
            <a:r>
              <a:rPr lang="en-US" dirty="0"/>
              <a:t>, where the string </a:t>
            </a:r>
            <a:r>
              <a:rPr lang="en-US" dirty="0">
                <a:solidFill>
                  <a:schemeClr val="hlink"/>
                </a:solidFill>
              </a:rPr>
              <a:t>p</a:t>
            </a:r>
            <a:r>
              <a:rPr lang="en-US" dirty="0"/>
              <a:t> is a </a:t>
            </a:r>
            <a:r>
              <a:rPr lang="en-US" dirty="0" err="1" smtClean="0">
                <a:solidFill>
                  <a:srgbClr val="FFC000"/>
                </a:solidFill>
              </a:rPr>
              <a:t>codeKey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that is already in the </a:t>
            </a:r>
            <a:r>
              <a:rPr lang="en-US" dirty="0" smtClean="0"/>
              <a:t>table; therefore </a:t>
            </a:r>
            <a:r>
              <a:rPr lang="en-US" dirty="0"/>
              <a:t> </a:t>
            </a:r>
            <a:r>
              <a:rPr lang="en-US" dirty="0" smtClean="0"/>
              <a:t>you may replace </a:t>
            </a:r>
            <a:r>
              <a:rPr lang="en-US" dirty="0">
                <a:solidFill>
                  <a:schemeClr val="hlink"/>
                </a:solidFill>
              </a:rPr>
              <a:t>pc</a:t>
            </a:r>
            <a:r>
              <a:rPr lang="en-US" dirty="0"/>
              <a:t> with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 smtClean="0">
                <a:solidFill>
                  <a:schemeClr val="hlink"/>
                </a:solidFill>
              </a:rPr>
              <a:t>pCode</a:t>
            </a:r>
            <a:r>
              <a:rPr lang="en-US" dirty="0" smtClean="0">
                <a:solidFill>
                  <a:schemeClr val="hlink"/>
                </a:solidFill>
              </a:rPr>
              <a:t>)c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50008" y="1204424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31079" name="Rectangle 7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1081" name="Rectangle 9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1082" name="Rectangle 10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40932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40932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ba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47790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47790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aba</a:t>
            </a: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464808" y="12044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5464808" y="1661624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hlink"/>
                </a:solidFill>
              </a:rPr>
              <a:t>abb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506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2" name="Rectangle 20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364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baa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5222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098" name="Rectangle 26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abba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208008" y="1204424"/>
            <a:ext cx="685800" cy="914400"/>
            <a:chOff x="4656" y="528"/>
            <a:chExt cx="432" cy="576"/>
          </a:xfrm>
          <a:solidFill>
            <a:schemeClr val="bg1">
              <a:lumMod val="95000"/>
            </a:schemeClr>
          </a:solidFill>
        </p:grpSpPr>
        <p:sp>
          <p:nvSpPr>
            <p:cNvPr id="131101" name="Rectangle 29"/>
            <p:cNvSpPr>
              <a:spLocks noChangeArrowheads="1"/>
            </p:cNvSpPr>
            <p:nvPr/>
          </p:nvSpPr>
          <p:spPr bwMode="auto">
            <a:xfrm>
              <a:off x="465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31102" name="Rectangle 30"/>
            <p:cNvSpPr>
              <a:spLocks noChangeArrowheads="1"/>
            </p:cNvSpPr>
            <p:nvPr/>
          </p:nvSpPr>
          <p:spPr bwMode="auto">
            <a:xfrm>
              <a:off x="465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hlink"/>
                  </a:solidFill>
                </a:rPr>
                <a:t>abbaa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5088" y="506654"/>
            <a:ext cx="7604008" cy="6943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Time Complexity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5088" y="1679816"/>
            <a:ext cx="7604008" cy="40522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pPr marL="341313" indent="-258763"/>
            <a:r>
              <a:rPr lang="en-US" dirty="0" smtClean="0"/>
              <a:t>Compression</a:t>
            </a:r>
            <a:endParaRPr lang="en-US" dirty="0"/>
          </a:p>
          <a:p>
            <a:pPr marL="341313" lvl="1" indent="0">
              <a:buNone/>
            </a:pPr>
            <a:r>
              <a:rPr lang="en-US" dirty="0" smtClean="0"/>
              <a:t>Expected time  = </a:t>
            </a:r>
            <a:r>
              <a:rPr lang="en-US" b="1" dirty="0" smtClean="0">
                <a:solidFill>
                  <a:schemeClr val="hlink"/>
                </a:solidFill>
              </a:rPr>
              <a:t>O(n)</a:t>
            </a:r>
            <a:endParaRPr lang="en-US" dirty="0" smtClean="0"/>
          </a:p>
          <a:p>
            <a:pPr marL="341313" lvl="1" indent="0">
              <a:buNone/>
            </a:pPr>
            <a:r>
              <a:rPr lang="en-US" dirty="0" smtClean="0"/>
              <a:t>where </a:t>
            </a:r>
            <a:r>
              <a:rPr lang="en-US" dirty="0">
                <a:solidFill>
                  <a:schemeClr val="hlink"/>
                </a:solidFill>
              </a:rPr>
              <a:t>n</a:t>
            </a:r>
            <a:r>
              <a:rPr lang="en-US" dirty="0"/>
              <a:t> is the length of the text that is being compressed.</a:t>
            </a:r>
          </a:p>
          <a:p>
            <a:endParaRPr lang="en-US" dirty="0" smtClean="0"/>
          </a:p>
          <a:p>
            <a:pPr marL="341313" indent="-258763"/>
            <a:r>
              <a:rPr lang="en-US" dirty="0" smtClean="0"/>
              <a:t>Decompression</a:t>
            </a:r>
            <a:endParaRPr lang="en-US" dirty="0"/>
          </a:p>
          <a:p>
            <a:pPr marL="341313" lvl="1" indent="0">
              <a:buNone/>
            </a:pPr>
            <a:r>
              <a:rPr lang="en-US" b="1" dirty="0">
                <a:solidFill>
                  <a:schemeClr val="hlink"/>
                </a:solidFill>
              </a:rPr>
              <a:t>O(n</a:t>
            </a:r>
            <a:r>
              <a:rPr lang="en-US" b="1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,   where </a:t>
            </a:r>
            <a:r>
              <a:rPr lang="en-US" dirty="0">
                <a:solidFill>
                  <a:schemeClr val="hlink"/>
                </a:solidFill>
              </a:rPr>
              <a:t>n</a:t>
            </a:r>
            <a:r>
              <a:rPr lang="en-US" dirty="0"/>
              <a:t> is the length of the decompressed 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Lossless </a:t>
            </a:r>
            <a:r>
              <a:rPr lang="en-US" sz="3200" dirty="0" smtClean="0"/>
              <a:t>and </a:t>
            </a:r>
            <a:r>
              <a:rPr lang="en-US" sz="3200" dirty="0" err="1"/>
              <a:t>Lossy</a:t>
            </a:r>
            <a:r>
              <a:rPr lang="en-US" sz="3200" dirty="0"/>
              <a:t> Compression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648" y="1746908"/>
            <a:ext cx="7806519" cy="403518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231775" indent="-231775"/>
            <a:r>
              <a:rPr lang="en-US" dirty="0" err="1">
                <a:solidFill>
                  <a:schemeClr val="hlink"/>
                </a:solidFill>
              </a:rPr>
              <a:t>compressedData</a:t>
            </a:r>
            <a:r>
              <a:rPr lang="en-US" dirty="0">
                <a:solidFill>
                  <a:schemeClr val="hlink"/>
                </a:solidFill>
              </a:rPr>
              <a:t> = </a:t>
            </a:r>
            <a:r>
              <a:rPr lang="en-US" b="1" dirty="0">
                <a:solidFill>
                  <a:schemeClr val="hlink"/>
                </a:solidFill>
              </a:rPr>
              <a:t>compress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originalData</a:t>
            </a:r>
            <a:r>
              <a:rPr lang="en-US" dirty="0">
                <a:solidFill>
                  <a:schemeClr val="hlink"/>
                </a:solidFill>
              </a:rPr>
              <a:t>)</a:t>
            </a:r>
          </a:p>
          <a:p>
            <a:pPr marL="231775" indent="-231775"/>
            <a:endParaRPr lang="en-US" dirty="0" smtClean="0">
              <a:solidFill>
                <a:schemeClr val="hlink"/>
              </a:solidFill>
            </a:endParaRPr>
          </a:p>
          <a:p>
            <a:pPr marL="231775" indent="-231775"/>
            <a:r>
              <a:rPr lang="en-US" dirty="0" err="1" smtClean="0">
                <a:solidFill>
                  <a:schemeClr val="hlink"/>
                </a:solidFill>
              </a:rPr>
              <a:t>decompressedData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b="1" dirty="0">
                <a:solidFill>
                  <a:schemeClr val="hlink"/>
                </a:solidFill>
              </a:rPr>
              <a:t>decompress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compressedData</a:t>
            </a:r>
            <a:r>
              <a:rPr lang="en-US" dirty="0">
                <a:solidFill>
                  <a:schemeClr val="hlink"/>
                </a:solidFill>
              </a:rPr>
              <a:t>)</a:t>
            </a:r>
          </a:p>
          <a:p>
            <a:pPr marL="231775" indent="-231775"/>
            <a:endParaRPr lang="en-US" dirty="0" smtClean="0"/>
          </a:p>
          <a:p>
            <a:pPr marL="231775" indent="-231775"/>
            <a:r>
              <a:rPr lang="en-US" b="1" dirty="0" smtClean="0"/>
              <a:t>Lossless</a:t>
            </a:r>
            <a:r>
              <a:rPr lang="en-US" dirty="0" smtClean="0"/>
              <a:t> compression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chemeClr val="hlink"/>
                </a:solidFill>
              </a:rPr>
              <a:t>originalData</a:t>
            </a:r>
            <a:r>
              <a:rPr lang="en-US" dirty="0" smtClean="0">
                <a:solidFill>
                  <a:schemeClr val="hlink"/>
                </a:solidFill>
              </a:rPr>
              <a:t> = </a:t>
            </a:r>
            <a:r>
              <a:rPr lang="en-US" dirty="0" err="1" smtClean="0">
                <a:solidFill>
                  <a:schemeClr val="hlink"/>
                </a:solidFill>
              </a:rPr>
              <a:t>decompressedData</a:t>
            </a:r>
            <a:r>
              <a:rPr lang="en-US" dirty="0" smtClean="0"/>
              <a:t> </a:t>
            </a:r>
          </a:p>
          <a:p>
            <a:pPr marL="231775" indent="-231775"/>
            <a:endParaRPr lang="en-US" dirty="0" smtClean="0"/>
          </a:p>
          <a:p>
            <a:pPr marL="231775" indent="-231775"/>
            <a:r>
              <a:rPr lang="en-US" b="1" dirty="0" err="1" smtClean="0"/>
              <a:t>Lossy</a:t>
            </a:r>
            <a:r>
              <a:rPr lang="en-US" dirty="0" smtClean="0"/>
              <a:t> compression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chemeClr val="hlink"/>
                </a:solidFill>
              </a:rPr>
              <a:t>originalData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  <a:sym typeface="Symbol"/>
              </a:rPr>
              <a:t>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decompressedData</a:t>
            </a:r>
            <a:r>
              <a:rPr lang="en-US" dirty="0" smtClean="0"/>
              <a:t> </a:t>
            </a:r>
          </a:p>
          <a:p>
            <a:pPr marL="231775" indent="-231775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Lossless </a:t>
            </a:r>
            <a:r>
              <a:rPr lang="en-US" sz="3200" dirty="0" smtClean="0"/>
              <a:t>and </a:t>
            </a:r>
            <a:r>
              <a:rPr lang="en-US" sz="3200" dirty="0" err="1"/>
              <a:t>Lossy</a:t>
            </a:r>
            <a:r>
              <a:rPr lang="en-US" sz="3200" dirty="0"/>
              <a:t> Compression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906" y="1219199"/>
            <a:ext cx="7781782" cy="50997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 err="1"/>
              <a:t>Lossy</a:t>
            </a:r>
            <a:r>
              <a:rPr lang="en-US" sz="2000" b="1" dirty="0"/>
              <a:t> compressors </a:t>
            </a:r>
            <a:r>
              <a:rPr lang="en-US" sz="2000" dirty="0"/>
              <a:t>generally obtain much higher compression ratios </a:t>
            </a:r>
            <a:r>
              <a:rPr lang="en-US" sz="2000" dirty="0" smtClean="0"/>
              <a:t>as compared to </a:t>
            </a:r>
            <a:r>
              <a:rPr lang="en-US" sz="2000" b="1" dirty="0" smtClean="0"/>
              <a:t>lossless compressors</a:t>
            </a:r>
            <a:endParaRPr lang="en-US" sz="2000" dirty="0"/>
          </a:p>
          <a:p>
            <a:pPr marL="402336" lvl="1" indent="0">
              <a:buNone/>
            </a:pPr>
            <a:r>
              <a:rPr lang="en-US" sz="1800" dirty="0" smtClean="0"/>
              <a:t>	e.g.    </a:t>
            </a:r>
            <a:r>
              <a:rPr lang="en-US" sz="1800" dirty="0" smtClean="0">
                <a:solidFill>
                  <a:srgbClr val="0070C0"/>
                </a:solidFill>
              </a:rPr>
              <a:t>100</a:t>
            </a:r>
            <a:r>
              <a:rPr lang="en-US" sz="1800" dirty="0" smtClean="0"/>
              <a:t>  vs</a:t>
            </a:r>
            <a:r>
              <a:rPr lang="en-US" sz="1800" dirty="0"/>
              <a:t>. </a:t>
            </a:r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0070C0"/>
                </a:solidFill>
              </a:rPr>
              <a:t>2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b="1" dirty="0" smtClean="0"/>
              <a:t>Lossless </a:t>
            </a:r>
            <a:r>
              <a:rPr lang="en-US" sz="2000" b="1" dirty="0"/>
              <a:t>compression </a:t>
            </a:r>
            <a:r>
              <a:rPr lang="en-US" sz="2000" dirty="0"/>
              <a:t>is essential in applications such as </a:t>
            </a:r>
            <a:r>
              <a:rPr lang="en-US" sz="2000" b="1" dirty="0"/>
              <a:t>text</a:t>
            </a:r>
            <a:r>
              <a:rPr lang="en-US" sz="2000" dirty="0"/>
              <a:t> file compression.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Lossy</a:t>
            </a:r>
            <a:r>
              <a:rPr lang="en-US" sz="2000" b="1" dirty="0" smtClean="0"/>
              <a:t> </a:t>
            </a:r>
            <a:r>
              <a:rPr lang="en-US" sz="2000" b="1" dirty="0"/>
              <a:t>compression</a:t>
            </a:r>
            <a:r>
              <a:rPr lang="en-US" sz="2000" dirty="0"/>
              <a:t> is acceptable in many </a:t>
            </a:r>
            <a:r>
              <a:rPr lang="en-US" sz="2000" b="1" dirty="0" smtClean="0"/>
              <a:t>audio</a:t>
            </a:r>
            <a:r>
              <a:rPr lang="en-US" sz="2000" dirty="0" smtClean="0"/>
              <a:t> and </a:t>
            </a:r>
            <a:r>
              <a:rPr lang="en-US" sz="2000" b="1" dirty="0" smtClean="0"/>
              <a:t>imaging</a:t>
            </a:r>
            <a:r>
              <a:rPr lang="en-US" sz="2000" dirty="0" smtClean="0"/>
              <a:t> applications</a:t>
            </a:r>
          </a:p>
          <a:p>
            <a:pPr marL="82296" indent="0">
              <a:buNone/>
            </a:pPr>
            <a:endParaRPr lang="en-US" sz="2000" dirty="0"/>
          </a:p>
          <a:p>
            <a:pPr lvl="1"/>
            <a:r>
              <a:rPr lang="en-US" sz="1800" dirty="0"/>
              <a:t>In video transmission, a slight loss in the transmitted video is not </a:t>
            </a:r>
            <a:r>
              <a:rPr lang="en-US" sz="1800" dirty="0" err="1" smtClean="0"/>
              <a:t>noticable</a:t>
            </a:r>
            <a:r>
              <a:rPr lang="en-US" sz="1800" dirty="0" smtClean="0"/>
              <a:t> </a:t>
            </a:r>
            <a:r>
              <a:rPr lang="en-US" sz="1800" dirty="0"/>
              <a:t>by the human eye.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906" y="274639"/>
            <a:ext cx="7781782" cy="653410"/>
          </a:xfrm>
        </p:spPr>
        <p:txBody>
          <a:bodyPr>
            <a:normAutofit/>
          </a:bodyPr>
          <a:lstStyle/>
          <a:p>
            <a:r>
              <a:rPr lang="en-US" sz="3200" dirty="0"/>
              <a:t>Text Compression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137" y="1080656"/>
            <a:ext cx="7732551" cy="555215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/>
              <a:t>Lossless compression is </a:t>
            </a:r>
            <a:r>
              <a:rPr lang="en-US" dirty="0" smtClean="0"/>
              <a:t>essential</a:t>
            </a:r>
          </a:p>
          <a:p>
            <a:endParaRPr lang="en-US" dirty="0" smtClean="0"/>
          </a:p>
          <a:p>
            <a:r>
              <a:rPr lang="en-US" dirty="0" smtClean="0"/>
              <a:t>Popular text compressors such as </a:t>
            </a:r>
            <a:r>
              <a:rPr lang="en-US" b="1" dirty="0" smtClean="0">
                <a:solidFill>
                  <a:schemeClr val="tx2"/>
                </a:solidFill>
              </a:rPr>
              <a:t>zip</a:t>
            </a:r>
            <a:r>
              <a:rPr lang="en-US" dirty="0" smtClean="0"/>
              <a:t> and Unix’s </a:t>
            </a:r>
            <a:r>
              <a:rPr lang="en-US" b="1" dirty="0" smtClean="0">
                <a:solidFill>
                  <a:schemeClr val="tx2"/>
                </a:solidFill>
              </a:rPr>
              <a:t>compress</a:t>
            </a:r>
            <a:r>
              <a:rPr lang="en-US" dirty="0" smtClean="0"/>
              <a:t> are based on the </a:t>
            </a:r>
            <a:r>
              <a:rPr lang="en-US" b="1" dirty="0" smtClean="0">
                <a:solidFill>
                  <a:srgbClr val="0070C0"/>
                </a:solidFill>
              </a:rPr>
              <a:t>LZW</a:t>
            </a:r>
            <a:r>
              <a:rPr lang="en-US" dirty="0" smtClean="0"/>
              <a:t> </a:t>
            </a:r>
            <a:r>
              <a:rPr lang="en-US" b="1" dirty="0" smtClean="0"/>
              <a:t>(Lempel-Ziv-Welch) </a:t>
            </a:r>
            <a:r>
              <a:rPr lang="en-US" dirty="0" smtClean="0"/>
              <a:t>method.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LZW Compression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dirty="0" smtClean="0"/>
              <a:t>Character sequences in the original text are replaced by codes that are </a:t>
            </a:r>
            <a:r>
              <a:rPr lang="en-US" b="1" dirty="0" smtClean="0"/>
              <a:t>dynamically</a:t>
            </a:r>
            <a:r>
              <a:rPr lang="en-US" dirty="0" smtClean="0"/>
              <a:t> determined.</a:t>
            </a:r>
          </a:p>
          <a:p>
            <a:endParaRPr lang="en-US" sz="1900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code table </a:t>
            </a:r>
            <a:r>
              <a:rPr lang="en-US" dirty="0" smtClean="0"/>
              <a:t>is not encoded into the compressed text, because it may be reconstructed from the compressed text during decompression.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119" y="452656"/>
            <a:ext cx="7833814" cy="666460"/>
          </a:xfrm>
        </p:spPr>
        <p:txBody>
          <a:bodyPr>
            <a:normAutofit/>
          </a:bodyPr>
          <a:lstStyle/>
          <a:p>
            <a:r>
              <a:rPr lang="en-US" sz="3200" dirty="0"/>
              <a:t>LZW Compression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298" y="1487611"/>
            <a:ext cx="7642747" cy="35415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Assume the letters in the text are limited to </a:t>
            </a:r>
            <a:r>
              <a:rPr lang="en-US" dirty="0">
                <a:solidFill>
                  <a:srgbClr val="0070C0"/>
                </a:solidFill>
              </a:rPr>
              <a:t>{a, b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In practice, the alphabet may be the </a:t>
            </a:r>
            <a:r>
              <a:rPr lang="en-US" dirty="0">
                <a:solidFill>
                  <a:srgbClr val="0070C0"/>
                </a:solidFill>
              </a:rPr>
              <a:t>256</a:t>
            </a:r>
            <a:r>
              <a:rPr lang="en-US" dirty="0"/>
              <a:t> character ASCII 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characters in the alphabet are assigned code numbers beginning at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initial code table is: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4027233" y="5329456"/>
            <a:ext cx="2057400" cy="914400"/>
            <a:chOff x="1872" y="3168"/>
            <a:chExt cx="1296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872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304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</a:rPr>
                <a:t>0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</a:rPr>
                <a:t>a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736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767" y="2514599"/>
            <a:ext cx="7888401" cy="41591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31775" indent="-231775"/>
            <a:r>
              <a:rPr lang="en-US" sz="2000" dirty="0"/>
              <a:t>Original text = </a:t>
            </a:r>
            <a:r>
              <a:rPr lang="en-US" sz="2000" b="1" dirty="0" err="1">
                <a:solidFill>
                  <a:srgbClr val="FFC000"/>
                </a:solidFill>
              </a:rPr>
              <a:t>abababbabaabbabbaabba</a:t>
            </a:r>
            <a:endParaRPr lang="en-US" sz="2000" b="1" dirty="0">
              <a:solidFill>
                <a:srgbClr val="FFC000"/>
              </a:solidFill>
            </a:endParaRPr>
          </a:p>
          <a:p>
            <a:pPr marL="231775" indent="-231775"/>
            <a:endParaRPr lang="en-US" sz="2000" dirty="0" smtClean="0"/>
          </a:p>
          <a:p>
            <a:pPr marL="231775" indent="-231775"/>
            <a:r>
              <a:rPr lang="en-US" sz="2000" dirty="0" smtClean="0"/>
              <a:t>Compression </a:t>
            </a:r>
            <a:r>
              <a:rPr lang="en-US" sz="2000" dirty="0"/>
              <a:t>is done by scanning the original text from left to right.</a:t>
            </a:r>
          </a:p>
          <a:p>
            <a:pPr marL="231775" indent="-231775"/>
            <a:endParaRPr lang="en-US" sz="2000" dirty="0" smtClean="0"/>
          </a:p>
          <a:p>
            <a:pPr marL="231775" indent="-231775"/>
            <a:r>
              <a:rPr lang="en-US" sz="2000" dirty="0" smtClean="0"/>
              <a:t>Find </a:t>
            </a:r>
            <a:r>
              <a:rPr lang="en-US" sz="2000" dirty="0"/>
              <a:t>longest prefix </a:t>
            </a:r>
            <a:r>
              <a:rPr lang="en-US" sz="2000" b="1" dirty="0">
                <a:solidFill>
                  <a:srgbClr val="FFC000"/>
                </a:solidFill>
              </a:rPr>
              <a:t>p</a:t>
            </a:r>
            <a:r>
              <a:rPr lang="en-US" sz="2000" dirty="0"/>
              <a:t> for which there is a code in the code table.</a:t>
            </a:r>
          </a:p>
          <a:p>
            <a:pPr marL="231775" indent="-231775"/>
            <a:endParaRPr lang="en-US" sz="2000" dirty="0" smtClean="0"/>
          </a:p>
          <a:p>
            <a:pPr marL="231775" indent="-231775"/>
            <a:r>
              <a:rPr lang="en-US" sz="2000" dirty="0" smtClean="0"/>
              <a:t>Represent </a:t>
            </a:r>
            <a:r>
              <a:rPr lang="en-US" sz="2000" b="1" dirty="0">
                <a:solidFill>
                  <a:srgbClr val="FFC000"/>
                </a:solidFill>
              </a:rPr>
              <a:t>p</a:t>
            </a:r>
            <a:r>
              <a:rPr lang="en-US" sz="2000" dirty="0"/>
              <a:t> by its code </a:t>
            </a:r>
            <a:r>
              <a:rPr lang="en-US" sz="2000" b="1" dirty="0" err="1"/>
              <a:t>pCode</a:t>
            </a:r>
            <a:r>
              <a:rPr lang="en-US" sz="2000" dirty="0"/>
              <a:t> and assign the next available code number to </a:t>
            </a:r>
            <a:r>
              <a:rPr lang="en-US" sz="2000" b="1" dirty="0">
                <a:solidFill>
                  <a:srgbClr val="FFC000"/>
                </a:solidFill>
              </a:rPr>
              <a:t>pc</a:t>
            </a:r>
            <a:r>
              <a:rPr lang="en-US" sz="2000" dirty="0"/>
              <a:t>, where </a:t>
            </a:r>
            <a:r>
              <a:rPr lang="en-US" sz="2000" b="1" dirty="0">
                <a:solidFill>
                  <a:srgbClr val="FFC000"/>
                </a:solidFill>
              </a:rPr>
              <a:t>c</a:t>
            </a:r>
            <a:r>
              <a:rPr lang="en-US" sz="2000" dirty="0"/>
              <a:t> is the next character in the text </a:t>
            </a:r>
            <a:r>
              <a:rPr lang="en-US" sz="2000" dirty="0" smtClean="0"/>
              <a:t>to </a:t>
            </a:r>
            <a:r>
              <a:rPr lang="en-US" sz="2000" dirty="0"/>
              <a:t>be compressed.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132767" y="452656"/>
            <a:ext cx="7820166" cy="62551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LZW Compression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3713336" y="1326112"/>
            <a:ext cx="2057400" cy="914400"/>
            <a:chOff x="1872" y="3168"/>
            <a:chExt cx="1296" cy="5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872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304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</a:rPr>
                <a:t>0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</a:rPr>
                <a:t>a</a:t>
              </a: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736" y="316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</a:rPr>
                <a:t>1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356" y="2565782"/>
            <a:ext cx="7779224" cy="356206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</a:rPr>
              <a:t>abababbabaabbabbaabba</a:t>
            </a:r>
            <a:endParaRPr lang="en-US" sz="3200" b="1" dirty="0" smtClean="0">
              <a:solidFill>
                <a:srgbClr val="FFC000"/>
              </a:solidFill>
            </a:endParaRPr>
          </a:p>
          <a:p>
            <a:pPr marL="82296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p = </a:t>
            </a:r>
            <a:r>
              <a:rPr lang="en-US" dirty="0" smtClean="0">
                <a:solidFill>
                  <a:srgbClr val="FFC000"/>
                </a:solidFill>
              </a:rPr>
              <a:t>a         </a:t>
            </a:r>
            <a:r>
              <a:rPr lang="en-US" dirty="0" err="1" smtClean="0">
                <a:solidFill>
                  <a:srgbClr val="FFC000"/>
                </a:solidFill>
              </a:rPr>
              <a:t>pCode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0          </a:t>
            </a:r>
            <a:r>
              <a:rPr lang="en-US" dirty="0" smtClean="0"/>
              <a:t>Compressed </a:t>
            </a:r>
            <a:r>
              <a:rPr lang="en-US" dirty="0"/>
              <a:t>text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c = </a:t>
            </a:r>
            <a:r>
              <a:rPr lang="en-US" dirty="0" smtClean="0">
                <a:solidFill>
                  <a:srgbClr val="FFC000"/>
                </a:solidFill>
              </a:rPr>
              <a:t>b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/>
              <a:t>Enter</a:t>
            </a:r>
            <a:r>
              <a:rPr lang="en-US" dirty="0" smtClean="0">
                <a:solidFill>
                  <a:schemeClr val="hlink"/>
                </a:solidFill>
              </a:rPr>
              <a:t> p | c = 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/>
              <a:t>into the code table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34000" y="1326112"/>
            <a:ext cx="685800" cy="914400"/>
            <a:chOff x="4032" y="720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4032" y="720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FFC000"/>
                  </a:solidFill>
                </a:rPr>
                <a:t>2</a:t>
              </a:r>
            </a:p>
          </p:txBody>
        </p:sp>
        <p:sp>
          <p:nvSpPr>
            <p:cNvPr id="108563" name="Rectangle 19"/>
            <p:cNvSpPr>
              <a:spLocks noChangeArrowheads="1"/>
            </p:cNvSpPr>
            <p:nvPr/>
          </p:nvSpPr>
          <p:spPr bwMode="auto">
            <a:xfrm>
              <a:off x="4032" y="100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rgbClr val="FFC000"/>
                  </a:solidFill>
                </a:rPr>
                <a:t>ab</a:t>
              </a: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132767" y="452656"/>
            <a:ext cx="7820166" cy="62551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LZW Compression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3276600" y="1326112"/>
            <a:ext cx="2057400" cy="914400"/>
            <a:chOff x="2064" y="3456"/>
            <a:chExt cx="1296" cy="576"/>
          </a:xfrm>
          <a:solidFill>
            <a:schemeClr val="bg1">
              <a:lumMod val="95000"/>
            </a:schemeClr>
          </a:solidFill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944" y="1981200"/>
            <a:ext cx="7779224" cy="129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 text </a:t>
            </a:r>
            <a:r>
              <a:rPr lang="en-US" dirty="0">
                <a:solidFill>
                  <a:schemeClr val="hlink"/>
                </a:solidFill>
              </a:rPr>
              <a:t>= </a:t>
            </a:r>
            <a:r>
              <a:rPr lang="en-US" sz="3600" dirty="0" err="1">
                <a:solidFill>
                  <a:schemeClr val="tx2"/>
                </a:solidFill>
              </a:rPr>
              <a:t>a</a:t>
            </a:r>
            <a:r>
              <a:rPr lang="en-US" sz="3600" dirty="0" err="1">
                <a:solidFill>
                  <a:schemeClr val="hlink"/>
                </a:solidFill>
              </a:rPr>
              <a:t>bababbabaabbabbaabba</a:t>
            </a:r>
            <a:endParaRPr lang="en-US" dirty="0"/>
          </a:p>
          <a:p>
            <a:r>
              <a:rPr lang="en-US" dirty="0"/>
              <a:t>Compressed text </a:t>
            </a:r>
            <a:r>
              <a:rPr lang="en-US" dirty="0">
                <a:solidFill>
                  <a:schemeClr val="tx2"/>
                </a:solidFill>
              </a:rPr>
              <a:t>= 0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0" y="736976"/>
            <a:ext cx="2743200" cy="914400"/>
            <a:chOff x="2064" y="3456"/>
            <a:chExt cx="1728" cy="576"/>
          </a:xfrm>
          <a:solidFill>
            <a:schemeClr val="bg1">
              <a:lumMod val="95000"/>
            </a:schemeClr>
          </a:solidFill>
        </p:grpSpPr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064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code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2064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rgbClr val="00B0F0"/>
                  </a:solidFill>
                </a:rPr>
                <a:t>key</a:t>
              </a:r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>
              <a:off x="2496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09584" name="Rectangle 16"/>
            <p:cNvSpPr>
              <a:spLocks noChangeArrowheads="1"/>
            </p:cNvSpPr>
            <p:nvPr/>
          </p:nvSpPr>
          <p:spPr bwMode="auto">
            <a:xfrm>
              <a:off x="2928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2928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09586" name="Rectangle 18"/>
            <p:cNvSpPr>
              <a:spLocks noChangeArrowheads="1"/>
            </p:cNvSpPr>
            <p:nvPr/>
          </p:nvSpPr>
          <p:spPr bwMode="auto">
            <a:xfrm>
              <a:off x="3360" y="345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09587" name="Rectangle 19"/>
            <p:cNvSpPr>
              <a:spLocks noChangeArrowheads="1"/>
            </p:cNvSpPr>
            <p:nvPr/>
          </p:nvSpPr>
          <p:spPr bwMode="auto">
            <a:xfrm>
              <a:off x="3360" y="3744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ab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791200" y="736976"/>
            <a:ext cx="685800" cy="914400"/>
            <a:chOff x="4416" y="528"/>
            <a:chExt cx="432" cy="57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9597" name="Rectangle 29"/>
            <p:cNvSpPr>
              <a:spLocks noChangeArrowheads="1"/>
            </p:cNvSpPr>
            <p:nvPr/>
          </p:nvSpPr>
          <p:spPr bwMode="auto">
            <a:xfrm>
              <a:off x="4416" y="528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 dirty="0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4416" y="816"/>
              <a:ext cx="432" cy="28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solidFill>
                    <a:schemeClr val="hlink"/>
                  </a:solidFill>
                </a:rPr>
                <a:t>ba</a:t>
              </a:r>
            </a:p>
          </p:txBody>
        </p:sp>
      </p:grpSp>
      <p:sp>
        <p:nvSpPr>
          <p:cNvPr id="109601" name="Rectangle 33"/>
          <p:cNvSpPr>
            <a:spLocks noChangeArrowheads="1"/>
          </p:cNvSpPr>
          <p:nvPr/>
        </p:nvSpPr>
        <p:spPr bwMode="auto">
          <a:xfrm>
            <a:off x="1282886" y="3534768"/>
            <a:ext cx="7738282" cy="2715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p = </a:t>
            </a:r>
            <a:r>
              <a:rPr lang="en-US" sz="2400" dirty="0" smtClean="0">
                <a:solidFill>
                  <a:schemeClr val="hlink"/>
                </a:solidFill>
              </a:rPr>
              <a:t>b        </a:t>
            </a:r>
            <a:r>
              <a:rPr lang="en-US" sz="2400" dirty="0" err="1" smtClean="0">
                <a:solidFill>
                  <a:schemeClr val="hlink"/>
                </a:solidFill>
              </a:rPr>
              <a:t>pCode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= </a:t>
            </a:r>
            <a:r>
              <a:rPr lang="en-US" sz="2400" dirty="0" smtClean="0">
                <a:solidFill>
                  <a:schemeClr val="hlink"/>
                </a:solidFill>
              </a:rPr>
              <a:t>1         </a:t>
            </a:r>
            <a:r>
              <a:rPr lang="en-US" sz="2400" dirty="0" smtClean="0"/>
              <a:t>Compressed </a:t>
            </a:r>
            <a:r>
              <a:rPr lang="en-US" sz="2400" dirty="0"/>
              <a:t>text </a:t>
            </a:r>
            <a:r>
              <a:rPr lang="en-US" sz="2400" dirty="0">
                <a:solidFill>
                  <a:schemeClr val="tx2"/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</a:rPr>
              <a:t>01</a:t>
            </a: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</a:rPr>
              <a:t>c = </a:t>
            </a:r>
            <a:r>
              <a:rPr lang="en-US" sz="2400" dirty="0" smtClean="0">
                <a:solidFill>
                  <a:schemeClr val="hlink"/>
                </a:solidFill>
              </a:rPr>
              <a:t>a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chemeClr val="hlink"/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Enter</a:t>
            </a:r>
            <a:r>
              <a:rPr lang="en-US" sz="2400" dirty="0" smtClean="0">
                <a:solidFill>
                  <a:schemeClr val="hlink"/>
                </a:solidFill>
              </a:rPr>
              <a:t> p | c  = </a:t>
            </a:r>
            <a:r>
              <a:rPr lang="en-US" sz="2400" dirty="0" err="1" smtClean="0">
                <a:solidFill>
                  <a:schemeClr val="hlink"/>
                </a:solidFill>
              </a:rPr>
              <a:t>ba</a:t>
            </a:r>
            <a:r>
              <a:rPr lang="en-US" sz="2400" dirty="0" smtClean="0">
                <a:solidFill>
                  <a:schemeClr val="hlink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into </a:t>
            </a:r>
            <a:r>
              <a:rPr lang="en-US" sz="2400" dirty="0">
                <a:solidFill>
                  <a:schemeClr val="tx1"/>
                </a:solidFill>
              </a:rPr>
              <a:t>the code table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uiExpand="1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6160</TotalTime>
  <Words>1470</Words>
  <Application>Microsoft Macintosh PowerPoint</Application>
  <PresentationFormat>On-screen Show (4:3)</PresentationFormat>
  <Paragraphs>564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CS 1501: Algorithm Implementation</vt:lpstr>
      <vt:lpstr>Data Compression</vt:lpstr>
      <vt:lpstr>Lossless and Lossy Compression</vt:lpstr>
      <vt:lpstr>Lossless and Lossy Compression</vt:lpstr>
      <vt:lpstr>Text Compression</vt:lpstr>
      <vt:lpstr>LZW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Table Representation</vt:lpstr>
      <vt:lpstr>Code Table Representation</vt:lpstr>
      <vt:lpstr>LZW Decompression</vt:lpstr>
      <vt:lpstr>LZW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Table Representation</vt:lpstr>
      <vt:lpstr>Time Complexity</vt:lpstr>
    </vt:vector>
  </TitlesOfParts>
  <Company>Missouri 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tyigtiuo</dc:title>
  <dc:creator>ercal</dc:creator>
  <cp:lastModifiedBy>Sobhani, Amin</cp:lastModifiedBy>
  <cp:revision>509</cp:revision>
  <dcterms:created xsi:type="dcterms:W3CDTF">2010-10-04T18:18:37Z</dcterms:created>
  <dcterms:modified xsi:type="dcterms:W3CDTF">2015-09-29T02:54:50Z</dcterms:modified>
</cp:coreProperties>
</file>