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3"/>
  </p:normalViewPr>
  <p:slideViewPr>
    <p:cSldViewPr snapToGrid="0" snapToObjects="1">
      <p:cViewPr>
        <p:scale>
          <a:sx n="71" d="100"/>
          <a:sy n="71" d="100"/>
        </p:scale>
        <p:origin x="133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61DF-1821-474D-9692-AC441681E68B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47CA4-D959-324F-B549-87D071803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332DB-1525-9B43-A1C2-A1E84945AEE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8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4604F-0A98-8E4B-A98F-B912CF141B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7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F6798-CE19-1B4E-8F31-256452EDD95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1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AC619-B300-2D46-91DF-A064AF8EB3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9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18E34-2EAD-E241-B8D4-099DAEB4851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19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EFFB5-E481-F846-BC99-E72515E327A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27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4CF85-F3E5-FF40-8249-CA78CF4541B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510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E70AA-3553-A342-9C6B-C6E846C5991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19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6202C-DF67-AA4A-9FA7-0AEAF2CB1EC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122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DA568-A6B8-8047-B2E3-B331E5632A6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66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6AAB0-026E-5F4F-B7E4-985589482A6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79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C6CE7-5321-4E44-8153-688DF51CC1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1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C52AE-B9F3-C846-A8CC-7263846EA46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982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0ACA1-7AA4-D544-80BB-1BB6A719E7D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369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53CA2-2E25-8246-B2FE-4B8FC2A7504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EE095-715E-7644-BDE8-11E18C03678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5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02116-2A91-534C-95BE-5D5A5198453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8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06107-AD8D-4B46-9696-1770EE0EEB9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4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EEE16-550F-CB43-9D19-0F389A0F2EF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0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7E3C2-8B65-CC48-BC01-E46F7FB65E0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78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908DA-C993-6043-B80E-5DEA798C2BC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661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BCECA-9E99-0641-BFF1-C407732BC4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1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1524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0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5943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051" y="6343650"/>
            <a:ext cx="289348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March 21, 2000</a:t>
            </a:r>
            <a:endParaRPr lang="en-US" altLang="en-US" sz="140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68134" y="6343650"/>
            <a:ext cx="637751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102</a:t>
            </a:r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7C57-C475-0545-BF4A-7AF4951722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CE4F-85AF-314C-9D9F-4CE2E270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Project Guide</a:t>
            </a:r>
          </a:p>
          <a:p>
            <a:r>
              <a:rPr lang="en-US" dirty="0" smtClean="0"/>
              <a:t>Huffman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871" y="202546"/>
            <a:ext cx="1084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/>
              <a:t>Eerie eyes seen </a:t>
            </a:r>
            <a:r>
              <a:rPr lang="en-US" sz="7200" b="1" i="1" smtClean="0"/>
              <a:t>near lake.</a:t>
            </a:r>
            <a:endParaRPr lang="en-US" sz="72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55813" y="1402875"/>
            <a:ext cx="107397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 letters:</a:t>
            </a:r>
          </a:p>
          <a:p>
            <a:r>
              <a:rPr lang="en-US" sz="5400" dirty="0" smtClean="0"/>
              <a:t>‘E’  ‘e’  ‘r’  ‘i’ ‘ ’ ‘y’  ‘s’ ‘n’ ‘a’ ‘r’ ‘l’  ‘k’  ‘.’</a:t>
            </a:r>
            <a:endParaRPr lang="en-US" sz="5400" dirty="0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35107" y="2841157"/>
            <a:ext cx="8940800" cy="3084514"/>
            <a:chOff x="215" y="2031"/>
            <a:chExt cx="5632" cy="19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90" y="2031"/>
              <a:ext cx="5557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</a:pPr>
              <a:r>
                <a:rPr lang="en-US" altLang="en-US" sz="3200" dirty="0"/>
                <a:t>Char </a:t>
              </a:r>
              <a:r>
                <a:rPr lang="en-US" altLang="en-US" sz="3200" dirty="0" err="1" smtClean="0"/>
                <a:t>Freq</a:t>
              </a:r>
              <a:endParaRPr lang="en-US" altLang="en-US" sz="3200" dirty="0" smtClean="0"/>
            </a:p>
            <a:p>
              <a:pPr>
                <a:lnSpc>
                  <a:spcPct val="70000"/>
                </a:lnSpc>
                <a:buFontTx/>
                <a:buNone/>
              </a:pPr>
              <a:endParaRPr lang="en-US" altLang="en-US" sz="4000" dirty="0"/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/>
                <a:t> E 		1	  y		1	   k	</a:t>
              </a:r>
              <a:r>
                <a:rPr lang="en-US" altLang="en-US" sz="3200" dirty="0" smtClean="0"/>
                <a:t>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endParaRPr lang="en-US" altLang="en-US" sz="3200" dirty="0"/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/>
                <a:t> e 		8	  s </a:t>
              </a:r>
              <a:r>
                <a:rPr lang="en-US" altLang="en-US" sz="3200" dirty="0" smtClean="0"/>
                <a:t>	</a:t>
              </a:r>
              <a:r>
                <a:rPr lang="en-US" altLang="en-US" sz="3200" dirty="0"/>
                <a:t>	2	   .	</a:t>
              </a:r>
              <a:r>
                <a:rPr lang="en-US" altLang="en-US" sz="3200" dirty="0" smtClean="0"/>
                <a:t>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 smtClean="0"/>
                <a:t>	</a:t>
              </a:r>
              <a:endParaRPr lang="en-US" altLang="en-US" sz="3200" dirty="0"/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/>
                <a:t> r 		2	  n 	</a:t>
              </a:r>
              <a:r>
                <a:rPr lang="en-US" altLang="en-US" sz="3200" dirty="0" smtClean="0"/>
                <a:t>	2</a:t>
              </a:r>
              <a:r>
                <a:rPr lang="en-US" altLang="en-US" sz="3200" dirty="0"/>
                <a:t>	   </a:t>
              </a:r>
              <a:endParaRPr lang="en-US" altLang="en-US" sz="3200" dirty="0" smtClean="0"/>
            </a:p>
            <a:p>
              <a:pPr>
                <a:lnSpc>
                  <a:spcPct val="50000"/>
                </a:lnSpc>
                <a:buFontTx/>
                <a:buNone/>
              </a:pPr>
              <a:endParaRPr lang="en-US" altLang="en-US" sz="3200" dirty="0"/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/>
                <a:t> i 		1	  a		</a:t>
              </a:r>
              <a:r>
                <a:rPr lang="en-US" altLang="en-US" sz="3200" dirty="0" smtClean="0"/>
                <a:t>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endParaRPr lang="en-US" altLang="en-US" sz="3200" dirty="0"/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altLang="en-US" sz="3200" dirty="0"/>
                <a:t> </a:t>
              </a:r>
              <a:r>
                <a:rPr lang="en-US" altLang="en-US" sz="3200" dirty="0" smtClean="0"/>
                <a:t>‘ ’         </a:t>
              </a:r>
              <a:r>
                <a:rPr lang="en-US" altLang="en-US" sz="3200" dirty="0"/>
                <a:t>	4	  l		</a:t>
              </a:r>
              <a:r>
                <a:rPr lang="en-US" altLang="en-US" sz="3200" dirty="0" smtClean="0"/>
                <a:t>1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90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1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Queue: lower frequency -&gt; higher priority</a:t>
            </a:r>
          </a:p>
          <a:p>
            <a:r>
              <a:rPr lang="en-US" dirty="0" smtClean="0"/>
              <a:t>Node: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9882" y="2384613"/>
            <a:ext cx="2707342" cy="15808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Node</a:t>
            </a:r>
            <a:r>
              <a:rPr lang="en-US" dirty="0"/>
              <a:t>{</a:t>
            </a:r>
            <a:endParaRPr lang="en-US" dirty="0" smtClean="0"/>
          </a:p>
          <a:p>
            <a:r>
              <a:rPr lang="en-US" b="1" dirty="0" smtClean="0"/>
              <a:t>Char</a:t>
            </a:r>
            <a:r>
              <a:rPr lang="en-US" dirty="0" smtClean="0"/>
              <a:t> 	letter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	frequency</a:t>
            </a:r>
          </a:p>
          <a:p>
            <a:r>
              <a:rPr lang="en-US" dirty="0" smtClean="0"/>
              <a:t>Node Left           Node right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56093" y="3965436"/>
            <a:ext cx="645459" cy="1018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44871" y="4001294"/>
            <a:ext cx="672353" cy="1018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78207" y="932330"/>
            <a:ext cx="8133232" cy="1438928"/>
            <a:chOff x="96" y="1524"/>
            <a:chExt cx="5604" cy="1229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19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040591" y="1216958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669241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407429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147204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4885391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625166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6364941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7103129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7842904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8581091" y="121695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380316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3872566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618691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366404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6112529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6858654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7604779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8350904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9098616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104216" y="145508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rot="2537517" flipH="1">
            <a:off x="6120466" y="4234796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736291" y="464595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693554" y="462690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2173941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921654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l</a:t>
            </a:r>
            <a:endParaRPr lang="en-US" alt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/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670954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4418666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5166379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5914091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663391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411104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8082616" y="1998008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8908116" y="199800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rot="19062483">
            <a:off x="6766579" y="4226858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6269691" y="3541058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76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616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56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096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834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7573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8312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9051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111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3603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349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097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843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6589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7335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865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9382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835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2537517">
            <a:off x="7675564" y="3079751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448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7967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1905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652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402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4149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4897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5645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6394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7142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8385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9191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19062483" flipH="1">
            <a:off x="8096250" y="3082926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7753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7967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676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616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356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096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6834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7573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098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844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3592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338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5084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5830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714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7877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rot="2537517">
            <a:off x="6208714" y="3079751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943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481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1897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64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3392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4140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4889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5637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6880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686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rot="19062483" flipH="1">
            <a:off x="6553200" y="3082926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6248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6462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rot="2537517">
            <a:off x="5934076" y="48879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5705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176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5981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altLang="en-US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rot="19062483" flipH="1">
            <a:off x="6257926" y="48974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76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616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356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096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834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573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8674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2098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2844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592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338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5084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830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439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rot="2537517">
            <a:off x="6149976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943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481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897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64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3392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140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889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5637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8175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9248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rot="19062483" flipH="1">
            <a:off x="6499225" y="294322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248400" y="2544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462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rot="2537517">
            <a:off x="7210426" y="28114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6981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453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7258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rot="19062483" flipH="1">
            <a:off x="7534276" y="28019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7091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8429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676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616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356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724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615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2011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2757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503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4249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8391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rot="2537517">
            <a:off x="4568826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362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900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811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2559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308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4056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7013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8201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rot="19062483" flipH="1">
            <a:off x="4918075" y="292417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4667250" y="252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4881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rot="2537517">
            <a:off x="5895976" y="29257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5667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6138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943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rot="19062483" flipH="1">
            <a:off x="6219826" y="29162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6115051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7267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rot="2537517">
            <a:off x="5924551" y="47926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5724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176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5981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rot="19062483" flipH="1">
            <a:off x="6267451" y="47831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676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616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356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515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577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8850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011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757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503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249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8353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2537517">
            <a:off x="4568826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362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900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811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559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308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056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8251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9629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rot="19062483" flipH="1">
            <a:off x="4918075" y="292417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667250" y="252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4881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537517">
            <a:off x="5819776" y="30972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591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062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867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rot="19062483" flipH="1">
            <a:off x="6143626" y="30876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6076950" y="2066926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9820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rot="2537517">
            <a:off x="7067551" y="30210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6867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7319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7124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7410451" y="30114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7300914" y="2085976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676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878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867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9372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941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687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8839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rot="2537517">
            <a:off x="3273426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086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605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1746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493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8610600" y="2640014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9820275" y="265906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rot="19062483" flipH="1">
            <a:off x="3622675" y="296227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3371850" y="2563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3586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rot="2537517">
            <a:off x="4595813" y="31734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4367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838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4643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19062483" flipH="1">
            <a:off x="4919663" y="31638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24413" y="2028826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9858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rot="2537517">
            <a:off x="6829426" y="32210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6629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7081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6886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rot="19062483" flipH="1">
            <a:off x="7172326" y="32115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7086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rot="2537517">
            <a:off x="5924551" y="47926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5724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6176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5981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rot="19062483" flipH="1">
            <a:off x="6267451" y="47831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know how to clone from website</a:t>
            </a:r>
          </a:p>
          <a:p>
            <a:r>
              <a:rPr lang="en-US" dirty="0" smtClean="0"/>
              <a:t>Make sure you know how to submit your homework</a:t>
            </a:r>
          </a:p>
          <a:p>
            <a:r>
              <a:rPr lang="en-US" dirty="0" smtClean="0"/>
              <a:t>Make sure you know how to push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676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400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138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973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505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6289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429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8605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1941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687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867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rot="2537517">
            <a:off x="3159126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952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490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746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493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04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305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rot="19062483" flipH="1">
            <a:off x="3508375" y="298132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257550" y="25828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3471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rot="2537517">
            <a:off x="4333876" y="31924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4105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4576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4381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rot="19062483" flipH="1">
            <a:off x="4657726" y="31829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519613" y="2028826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9344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2537517">
            <a:off x="5581651" y="30781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5381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5834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5638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19062483" flipH="1">
            <a:off x="5924551" y="30686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H="1">
            <a:off x="5810251" y="2009776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rot="2537517">
            <a:off x="7943851" y="30972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7743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8196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8001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rot="19062483" flipH="1">
            <a:off x="8286751" y="30876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8196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76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048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311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576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842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8107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rot="2537517">
            <a:off x="1787526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581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119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096000" y="2659064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8610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rot="19062483" flipH="1">
            <a:off x="2136775" y="292417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885950" y="252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2100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rot="2537517">
            <a:off x="3533776" y="29829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305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776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581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rot="19062483" flipH="1">
            <a:off x="3857626" y="29733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rot="2537517">
            <a:off x="4819651" y="29829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619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5072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876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rot="19062483" flipH="1">
            <a:off x="5162551" y="29733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rot="2537517">
            <a:off x="7291388" y="28971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7091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7543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7348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rot="19062483" flipH="1">
            <a:off x="7634288" y="288766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rot="2537517">
            <a:off x="5924551" y="47926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5724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6176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5981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rot="19062483" flipH="1">
            <a:off x="6267451" y="47831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3810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105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6324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7543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8763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676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048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311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576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842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8107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9372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rot="2537517">
            <a:off x="1787526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581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119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96000" y="2659064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9886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rot="19062483" flipH="1">
            <a:off x="2136775" y="2924176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885950" y="252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2100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2537517">
            <a:off x="3533776" y="29829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305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776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581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19062483" flipH="1">
            <a:off x="3857626" y="29733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2537517">
            <a:off x="4819651" y="298291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619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072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4876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19062483" flipH="1">
            <a:off x="5162551" y="297338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rot="2537517">
            <a:off x="7291388" y="28971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091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7543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7348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19062483" flipH="1">
            <a:off x="7634288" y="288766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2537517">
            <a:off x="8648701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8448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8901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8705850" y="25130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19062483" flipH="1">
            <a:off x="8991601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3810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5105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6324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7543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10039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8915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676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048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311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576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6842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rot="2537517">
            <a:off x="4859339" y="5259389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72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038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486150" y="2678114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277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rot="19062483" flipH="1">
            <a:off x="5146676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948238" y="48720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rot="2537517">
            <a:off x="5708651" y="5254626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529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5981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672138" y="48720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rot="19062483" flipH="1">
            <a:off x="6003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rot="2537517">
            <a:off x="2209801" y="30019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009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2462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2266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rot="19062483" flipH="1">
            <a:off x="2552701" y="29924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rot="2537517">
            <a:off x="4681538" y="29162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481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933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738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rot="19062483" flipH="1">
            <a:off x="5024438" y="29067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rot="2537517">
            <a:off x="6038851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38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6291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6096000" y="25320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rot="19062483" flipH="1">
            <a:off x="6381751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2495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3714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4933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7429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6305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5295900" y="42910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rot="2537517">
            <a:off x="5284789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rot="19062483" flipH="1">
            <a:off x="5689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76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311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576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842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107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rot="2537517">
            <a:off x="7202489" y="34591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915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381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486150" y="2678114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9105900" y="265906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rot="19062483" flipH="1">
            <a:off x="7489826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7291388" y="3071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2537517">
            <a:off x="8051801" y="34544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872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8324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8015288" y="3071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19062483" flipH="1">
            <a:off x="8347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537517">
            <a:off x="2209801" y="3001964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009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462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2266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19062483" flipH="1">
            <a:off x="2552701" y="2992439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2537517">
            <a:off x="4681538" y="29162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481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933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738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rot="19062483" flipH="1">
            <a:off x="5024438" y="29067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2537517">
            <a:off x="6038851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838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6291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6096000" y="25320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rot="19062483" flipH="1">
            <a:off x="6381751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2495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3714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933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9258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6305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639050" y="24907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rot="2537517">
            <a:off x="7627939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rot="19062483" flipH="1">
            <a:off x="8032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7791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71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048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311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576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2537517">
            <a:off x="4687889" y="33829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400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67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157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305550" y="258286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rot="19062483" flipH="1">
            <a:off x="4975226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776788" y="29956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rot="2537517">
            <a:off x="5537201" y="33782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357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810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5500688" y="29956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9062483" flipH="1">
            <a:off x="5832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rot="2537517">
            <a:off x="3490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248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700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462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rot="19062483" flipH="1">
            <a:off x="3898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rot="2537517">
            <a:off x="2166938" y="28400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1966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2419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224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rot="19062483" flipH="1">
            <a:off x="2509838" y="28305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rot="2537517">
            <a:off x="3524251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324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3776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581400" y="24558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rot="19062483" flipH="1">
            <a:off x="3867151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4233863" y="4948239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2419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6457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3790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124450" y="24145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rot="2537517">
            <a:off x="5113339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rot="19062483" flipH="1">
            <a:off x="5518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5276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3876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rot="2537517" flipH="1">
            <a:off x="3833814" y="4892676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71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048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354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9509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rot="2537517">
            <a:off x="5716589" y="36115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429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895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724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9963150" y="264001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rot="19062483" flipH="1">
            <a:off x="6003926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5805488" y="32242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2537517">
            <a:off x="6565901" y="36068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386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838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529388" y="32242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19062483" flipH="1">
            <a:off x="6861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2537517">
            <a:off x="7910513" y="340677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7667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8120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7881938" y="3052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19062483" flipH="1">
            <a:off x="8318500" y="340360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2537517">
            <a:off x="2338388" y="29924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2138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2590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395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rot="19062483" flipH="1">
            <a:off x="2681288" y="29829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2537517">
            <a:off x="4095751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3895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348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4152900" y="25892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rot="19062483" flipH="1">
            <a:off x="4438651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8653463" y="293370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2590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10115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4362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6153150" y="26431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rot="2537517">
            <a:off x="6142039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rot="19062483" flipH="1">
            <a:off x="6546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6305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8296275" y="25479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rot="2537517" flipH="1">
            <a:off x="8253414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8553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1927225" y="4897438"/>
            <a:ext cx="8159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/>
              <a:t>What is happening to the characters with a low number of occurrences?</a:t>
            </a:r>
          </a:p>
        </p:txBody>
      </p:sp>
    </p:spTree>
    <p:extLst>
      <p:ext uri="{BB962C8B-B14F-4D97-AF65-F5344CB8AC3E}">
        <p14:creationId xmlns:p14="http://schemas.microsoft.com/office/powerpoint/2010/main" val="1583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71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048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2537517">
            <a:off x="2078039" y="344011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790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257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953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438900" y="264001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rot="19062483" flipH="1">
            <a:off x="2365376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166938" y="3052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rot="2537517">
            <a:off x="2927351" y="343535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2747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200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890838" y="3052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9062483" flipH="1">
            <a:off x="3222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2537517">
            <a:off x="4138613" y="344487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895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348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4110038" y="30908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rot="19062483" flipH="1">
            <a:off x="4546600" y="344170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rot="2537517">
            <a:off x="7615238" y="50498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415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867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7672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rot="19062483" flipH="1">
            <a:off x="7958138" y="50403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rot="2537517">
            <a:off x="8591551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8391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8843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8648700" y="46466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rot="19062483" flipH="1">
            <a:off x="8934451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4881563" y="297180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7872414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6591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8505826" y="4348164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2514600" y="24717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rot="2537517">
            <a:off x="2503489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rot="19062483" flipH="1">
            <a:off x="2908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2667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4524375" y="25860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rot="2537517" flipH="1">
            <a:off x="4481514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4781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8167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183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771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048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2537517">
            <a:off x="2078039" y="344011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0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257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953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438900" y="264001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rot="19062483" flipH="1">
            <a:off x="2365376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166938" y="3052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2537517">
            <a:off x="2927351" y="343535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747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200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2890838" y="30527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9062483" flipH="1">
            <a:off x="3222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2537517">
            <a:off x="4138613" y="344487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895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348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4110038" y="30908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rot="19062483" flipH="1">
            <a:off x="4546600" y="344170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rot="2537517">
            <a:off x="7615238" y="36972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415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7867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7672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rot="19062483" flipH="1">
            <a:off x="7958138" y="368776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rot="2537517">
            <a:off x="8591551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8391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8843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8648700" y="329406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rot="19062483" flipH="1">
            <a:off x="8934451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881563" y="297180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7872414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6591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8505826" y="2995614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514600" y="24717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rot="2537517">
            <a:off x="2503489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rot="19062483" flipH="1">
            <a:off x="2908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2667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4524375" y="258603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rot="2537517" flipH="1">
            <a:off x="4481514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4781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8167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7410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8382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771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3048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2537517">
            <a:off x="6459539" y="49831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172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638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9105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286000" y="262096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rot="19062483" flipH="1">
            <a:off x="6746876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548438" y="4595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rot="2537517">
            <a:off x="7308851" y="49784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129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7581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272338" y="4595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9062483" flipH="1">
            <a:off x="7604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2537517">
            <a:off x="8291513" y="50641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8048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8501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62938" y="47101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rot="19062483" flipH="1">
            <a:off x="8699500" y="50609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2537517">
            <a:off x="3595688" y="35639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395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3848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652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rot="19062483" flipH="1">
            <a:off x="3938588" y="35544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rot="2537517">
            <a:off x="4572001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371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4824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629150" y="3160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19062483" flipH="1">
            <a:off x="4914901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9034463" y="45910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3852864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2438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4486276" y="2862264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6896100" y="40147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rot="2537517">
            <a:off x="6884989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rot="19062483" flipH="1">
            <a:off x="7289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7286626" y="38068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8677275" y="42052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2537517" flipH="1">
            <a:off x="8634414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8158164" y="38115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4148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4362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7620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URL like https://</a:t>
            </a:r>
            <a:r>
              <a:rPr lang="en-US" dirty="0" err="1" smtClean="0"/>
              <a:t>github.com</a:t>
            </a:r>
            <a:r>
              <a:rPr lang="en-US" dirty="0" smtClean="0"/>
              <a:t>/…/…/*.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Clone command: </a:t>
            </a:r>
            <a:r>
              <a:rPr lang="en-US" b="1" dirty="0" err="1" smtClean="0"/>
              <a:t>git</a:t>
            </a:r>
            <a:r>
              <a:rPr lang="en-US" b="1" dirty="0" smtClean="0"/>
              <a:t> clone &lt;repository&gt;</a:t>
            </a:r>
          </a:p>
          <a:p>
            <a:r>
              <a:rPr lang="en-US" dirty="0" smtClean="0"/>
              <a:t>*Cloned repository should be in local 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Add files to local: </a:t>
            </a:r>
            <a:r>
              <a:rPr lang="en-US" b="1" dirty="0" err="1" smtClean="0"/>
              <a:t>git</a:t>
            </a:r>
            <a:r>
              <a:rPr lang="en-US" b="1" dirty="0" smtClean="0"/>
              <a:t> add &lt;</a:t>
            </a:r>
            <a:r>
              <a:rPr lang="en-US" b="1" dirty="0" err="1" smtClean="0"/>
              <a:t>filepattern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Commit: </a:t>
            </a:r>
            <a:r>
              <a:rPr lang="en-US" b="1" dirty="0" err="1" smtClean="0"/>
              <a:t>git</a:t>
            </a:r>
            <a:r>
              <a:rPr lang="en-US" b="1" dirty="0" smtClean="0"/>
              <a:t> commit –m &lt;</a:t>
            </a:r>
            <a:r>
              <a:rPr lang="en-US" b="1" dirty="0" err="1" smtClean="0"/>
              <a:t>msg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Push: </a:t>
            </a:r>
            <a:r>
              <a:rPr lang="en-US" b="1" dirty="0" err="1" smtClean="0"/>
              <a:t>git</a:t>
            </a:r>
            <a:r>
              <a:rPr lang="en-US" b="1" dirty="0" smtClean="0"/>
              <a:t> push</a:t>
            </a:r>
          </a:p>
          <a:p>
            <a:r>
              <a:rPr lang="en-US" dirty="0" smtClean="0"/>
              <a:t>*push follows commit</a:t>
            </a:r>
          </a:p>
          <a:p>
            <a:r>
              <a:rPr lang="en-US" dirty="0" smtClean="0"/>
              <a:t>*BESURE TO PUSH</a:t>
            </a:r>
          </a:p>
          <a:p>
            <a:r>
              <a:rPr lang="en-US" dirty="0" smtClean="0"/>
              <a:t>*write comments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771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048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2537517">
            <a:off x="5697539" y="41068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410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876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8343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286000" y="2620964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19062483" flipH="1">
            <a:off x="5984876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786438" y="37195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2537517">
            <a:off x="6546851" y="41021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367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6819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6510338" y="37195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19062483" flipH="1">
            <a:off x="6842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2537517">
            <a:off x="7529513" y="41878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7286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7739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7500938" y="38338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rot="19062483" flipH="1">
            <a:off x="7937500" y="41846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rot="2537517">
            <a:off x="3595688" y="35639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3395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3848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3652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rot="19062483" flipH="1">
            <a:off x="3938588" y="35544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rot="2537517">
            <a:off x="4572001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371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4824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4629150" y="3160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rot="19062483" flipH="1">
            <a:off x="4914901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8272463" y="37147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3852864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2438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4486276" y="2862264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6134100" y="31384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rot="2537517">
            <a:off x="6122989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rot="19062483" flipH="1">
            <a:off x="6527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6524626" y="29305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7915275" y="33289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rot="2537517" flipH="1">
            <a:off x="7872414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7396164" y="29352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4148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4362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6858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7143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771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rot="2537517">
            <a:off x="2116139" y="40687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828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95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762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048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rot="19062483" flipH="1">
            <a:off x="2403476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205038" y="36814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rot="2537517">
            <a:off x="2965451" y="40640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786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238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928938" y="36814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19062483" flipH="1">
            <a:off x="3260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2537517">
            <a:off x="3948113" y="41497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705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4157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919538" y="379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rot="19062483" flipH="1">
            <a:off x="4356100" y="41465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rot="2537517">
            <a:off x="7443788" y="478313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243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7696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500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rot="19062483" flipH="1">
            <a:off x="7786688" y="47736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rot="2537517">
            <a:off x="8420101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220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8672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8477250" y="43799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rot="19062483" flipH="1">
            <a:off x="8763001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4691063" y="36766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7700964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>
            <a:off x="7200901" y="3295651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8334376" y="4081464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2552700" y="31003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rot="2537517">
            <a:off x="2541589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rot="19062483" flipH="1">
            <a:off x="2946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2943226" y="28924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4333875" y="32908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rot="2537517" flipH="1">
            <a:off x="4291014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3814764" y="28971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7996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8015288" y="3295651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3276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3600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7539038" y="2919414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8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71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5295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2537517">
            <a:off x="2116139" y="40687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828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295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762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115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9062483" flipH="1">
            <a:off x="2403476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205038" y="36814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rot="2537517">
            <a:off x="2965451" y="40640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786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238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928938" y="36814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rot="19062483" flipH="1">
            <a:off x="3260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2537517">
            <a:off x="3948113" y="41497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705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157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919538" y="37957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19062483" flipH="1">
            <a:off x="4356100" y="41465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2537517">
            <a:off x="6510338" y="45069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310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762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6567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rot="19062483" flipH="1">
            <a:off x="6853238" y="44973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rot="2537517">
            <a:off x="7486651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7286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7739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7543800" y="41036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rot="19062483" flipH="1">
            <a:off x="7829551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4691063" y="36766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6767514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6267451" y="3019426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7400926" y="3805239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2552700" y="31003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rot="2537517">
            <a:off x="2541589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rot="19062483" flipH="1">
            <a:off x="2946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H="1">
            <a:off x="2943226" y="28924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4333875" y="32908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2537517" flipH="1">
            <a:off x="4291014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3814764" y="28971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7062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7081838" y="3019426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3276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3600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6605588" y="2643189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16</a:t>
            </a:r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6896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Line 5"/>
          <p:cNvSpPr>
            <a:spLocks noChangeShapeType="1"/>
          </p:cNvSpPr>
          <p:nvPr/>
        </p:nvSpPr>
        <p:spPr bwMode="auto">
          <a:xfrm rot="2537517">
            <a:off x="2840039" y="43354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552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019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486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115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19062483" flipH="1">
            <a:off x="3127376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928938" y="39481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2537517">
            <a:off x="3689351" y="43307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509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962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652838" y="39481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19062483" flipH="1">
            <a:off x="3984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rot="2537517">
            <a:off x="4672013" y="44164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429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881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4643438" y="40624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rot="19062483" flipH="1">
            <a:off x="5080000" y="44132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2537517">
            <a:off x="6510338" y="45069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310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6762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6567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rot="19062483" flipH="1">
            <a:off x="6853238" y="44973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rot="2537517">
            <a:off x="7486651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286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739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7543800" y="41036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rot="19062483" flipH="1">
            <a:off x="7829551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5414963" y="39433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6767514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6267451" y="3019426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7400926" y="3805239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3276600" y="33670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rot="2537517">
            <a:off x="3265489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rot="19062483" flipH="1">
            <a:off x="3670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3667126" y="31591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5057775" y="35575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rot="2537517" flipH="1">
            <a:off x="5014914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4538664" y="31638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7062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7081838" y="3019426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4000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4524375" y="2392364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6605588" y="2643189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16</a:t>
            </a: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5810251" y="2392364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5253038" y="2033589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4756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3"/>
          <p:cNvSpPr>
            <a:spLocks noChangeShapeType="1"/>
          </p:cNvSpPr>
          <p:nvPr/>
        </p:nvSpPr>
        <p:spPr bwMode="auto">
          <a:xfrm rot="2537517">
            <a:off x="2287589" y="4906964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000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66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4933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562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9062483" flipH="1">
            <a:off x="2574926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376488" y="45196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537517">
            <a:off x="3136901" y="4902201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957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409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100388" y="45196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19062483" flipH="1">
            <a:off x="3432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2537517">
            <a:off x="4119563" y="4987926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876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329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1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4090988" y="4633914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9062483" flipH="1">
            <a:off x="4527550" y="4984751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2537517">
            <a:off x="5957888" y="5078414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5757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6210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6015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9062483" flipH="1">
            <a:off x="6300788" y="5068889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rot="2537517">
            <a:off x="6934201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734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7186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6991350" y="46751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9062483" flipH="1">
            <a:off x="7277101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4862513" y="4514851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6215064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5715001" y="3590926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6848476" y="4376739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2724150" y="39385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2537517">
            <a:off x="2713039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rot="19062483" flipH="1">
            <a:off x="3117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3114676" y="3730626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4505325" y="4129089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6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rot="2537517" flipH="1">
            <a:off x="4462464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986214" y="3735389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6510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8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6529388" y="3590926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3448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10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3971925" y="2963864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6053138" y="3214689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16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5257801" y="2963864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4700588" y="2605089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26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4095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4991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Perform a traversal of the tree to obtain new code words</a:t>
            </a:r>
          </a:p>
          <a:p>
            <a:r>
              <a:rPr lang="en-US" altLang="en-US" dirty="0" smtClean="0"/>
              <a:t>Going left is a 0 going right is a 1</a:t>
            </a:r>
          </a:p>
          <a:p>
            <a:r>
              <a:rPr lang="en-US" altLang="en-US" dirty="0" smtClean="0"/>
              <a:t>code word is only completed when a leaf node is reached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code book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7914" y="1690688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 altLang="en-US" dirty="0"/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space	</a:t>
            </a:r>
            <a:r>
              <a:rPr lang="en-US" altLang="en-US" dirty="0" smtClean="0"/>
              <a:t>	011</a:t>
            </a:r>
            <a:endParaRPr lang="en-US" altLang="en-US" dirty="0"/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</a:pPr>
            <a:r>
              <a:rPr lang="en-US" altLang="en-US" dirty="0"/>
              <a:t>a			1111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5271065" y="1690688"/>
            <a:ext cx="4897436" cy="4338078"/>
            <a:chOff x="3060" y="1471"/>
            <a:chExt cx="2295" cy="2120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1</a:t>
              </a:r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6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8</a:t>
              </a: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10</a:t>
              </a:r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16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/>
                <a:t>26</a:t>
              </a:r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3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b="1" i="1" dirty="0" smtClean="0"/>
              <a:t>Eerie eyes seen near lake.</a:t>
            </a:r>
          </a:p>
          <a:p>
            <a:r>
              <a:rPr lang="en-US" altLang="en-US" sz="4000" dirty="0" smtClean="0"/>
              <a:t>0000101100000110011100010101101101001111101011111100011001111110100100101</a:t>
            </a:r>
          </a:p>
          <a:p>
            <a:endParaRPr lang="en-US" altLang="en-US" sz="4000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the bit string while </a:t>
            </a:r>
            <a:r>
              <a:rPr lang="en-US" altLang="en-US" dirty="0" smtClean="0"/>
              <a:t>traversal the tree: 0 go left, 1 go right</a:t>
            </a:r>
          </a:p>
          <a:p>
            <a:r>
              <a:rPr lang="en-US" dirty="0" smtClean="0"/>
              <a:t>end at leaf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6" y="17929"/>
            <a:ext cx="9497599" cy="6651812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8366760" y="2770632"/>
            <a:ext cx="2130552" cy="1545336"/>
          </a:xfrm>
          <a:prstGeom prst="bracketPair">
            <a:avLst/>
          </a:prstGeom>
          <a:noFill/>
          <a:effectLst>
            <a:glow rad="127000">
              <a:srgbClr val="FF0000"/>
            </a:glow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42" y="0"/>
            <a:ext cx="8432373" cy="6858000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2904565" y="376518"/>
            <a:ext cx="6311153" cy="4823011"/>
          </a:xfrm>
          <a:prstGeom prst="bracketPair">
            <a:avLst/>
          </a:prstGeom>
          <a:effectLst>
            <a:glow rad="127000">
              <a:srgbClr val="FF00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0"/>
            <a:ext cx="8448858" cy="6858000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1308847" y="717176"/>
            <a:ext cx="2097741" cy="896471"/>
          </a:xfrm>
          <a:prstGeom prst="bracketPair">
            <a:avLst/>
          </a:prstGeom>
          <a:effectLst>
            <a:glow rad="127000">
              <a:srgbClr val="FF00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0"/>
            <a:ext cx="8448858" cy="6858000"/>
          </a:xfrm>
          <a:prstGeom prst="rect">
            <a:avLst/>
          </a:prstGeom>
        </p:spPr>
      </p:pic>
      <p:sp>
        <p:nvSpPr>
          <p:cNvPr id="3" name="Double Bracket 2"/>
          <p:cNvSpPr/>
          <p:nvPr/>
        </p:nvSpPr>
        <p:spPr>
          <a:xfrm>
            <a:off x="2528047" y="5091953"/>
            <a:ext cx="3585882" cy="1766047"/>
          </a:xfrm>
          <a:prstGeom prst="bracketPair">
            <a:avLst/>
          </a:prstGeom>
          <a:effectLst>
            <a:glow rad="127000">
              <a:srgbClr val="FF00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8050306" y="286871"/>
            <a:ext cx="2994212" cy="1129553"/>
          </a:xfrm>
          <a:prstGeom prst="bracketPair">
            <a:avLst/>
          </a:prstGeom>
          <a:effectLst>
            <a:glow rad="127000">
              <a:srgbClr val="FF00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Part</a:t>
            </a:r>
          </a:p>
          <a:p>
            <a:pPr lvl="1"/>
            <a:r>
              <a:rPr lang="en-US" dirty="0" smtClean="0"/>
              <a:t>enumerate </a:t>
            </a:r>
            <a:r>
              <a:rPr lang="en-US" b="1" dirty="0"/>
              <a:t>all</a:t>
            </a:r>
            <a:r>
              <a:rPr lang="en-US" dirty="0"/>
              <a:t> good </a:t>
            </a:r>
            <a:r>
              <a:rPr lang="en-US" dirty="0" smtClean="0"/>
              <a:t>passwords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entered </a:t>
            </a:r>
            <a:r>
              <a:rPr lang="en-US" dirty="0"/>
              <a:t>passwords are </a:t>
            </a:r>
            <a:r>
              <a:rPr lang="en-US" dirty="0" smtClean="0"/>
              <a:t>good, recommend if necessary</a:t>
            </a:r>
          </a:p>
          <a:p>
            <a:r>
              <a:rPr lang="en-US" dirty="0" smtClean="0"/>
              <a:t>Notice:</a:t>
            </a:r>
          </a:p>
          <a:p>
            <a:pPr lvl="1"/>
            <a:r>
              <a:rPr lang="en-US" dirty="0" smtClean="0"/>
              <a:t>Considering what is input/output exactly before your design</a:t>
            </a:r>
          </a:p>
          <a:p>
            <a:pPr lvl="1"/>
            <a:r>
              <a:rPr lang="en-US" dirty="0" smtClean="0"/>
              <a:t>Considering how to test your program </a:t>
            </a:r>
            <a:r>
              <a:rPr lang="en-US" b="1" dirty="0" smtClean="0"/>
              <a:t>before </a:t>
            </a:r>
            <a:r>
              <a:rPr lang="en-US" dirty="0" smtClean="0"/>
              <a:t>your design</a:t>
            </a:r>
          </a:p>
          <a:p>
            <a:pPr lvl="1"/>
            <a:r>
              <a:rPr lang="en-US" dirty="0" smtClean="0"/>
              <a:t>Considering </a:t>
            </a:r>
            <a:r>
              <a:rPr lang="en-US" dirty="0"/>
              <a:t>pruning </a:t>
            </a:r>
            <a:r>
              <a:rPr lang="en-US" dirty="0" smtClean="0"/>
              <a:t>rules in your design</a:t>
            </a:r>
            <a:endParaRPr lang="en-US" dirty="0"/>
          </a:p>
          <a:p>
            <a:r>
              <a:rPr lang="en-US" b="1" u="sng" dirty="0" smtClean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812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bit widths coding </a:t>
            </a:r>
          </a:p>
          <a:p>
            <a:r>
              <a:rPr lang="en-US" b="1" dirty="0" smtClean="0"/>
              <a:t>Idea: </a:t>
            </a:r>
            <a:r>
              <a:rPr lang="en-US" dirty="0" smtClean="0"/>
              <a:t>not all encoding unit share same frequency</a:t>
            </a:r>
          </a:p>
          <a:p>
            <a:r>
              <a:rPr lang="en-US" dirty="0" smtClean="0"/>
              <a:t>If unit frequency is </a:t>
            </a:r>
            <a:r>
              <a:rPr lang="en-US" dirty="0"/>
              <a:t>inverse </a:t>
            </a:r>
            <a:r>
              <a:rPr lang="en-US" dirty="0" smtClean="0"/>
              <a:t>proportion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bit width, can we save space?</a:t>
            </a:r>
          </a:p>
          <a:p>
            <a:r>
              <a:rPr lang="en-US" dirty="0" smtClean="0"/>
              <a:t>Practical consideration:</a:t>
            </a:r>
          </a:p>
          <a:p>
            <a:pPr lvl="1"/>
            <a:r>
              <a:rPr lang="en-US" dirty="0" smtClean="0"/>
              <a:t>encode string is large relative to the code table</a:t>
            </a:r>
          </a:p>
          <a:p>
            <a:pPr lvl="1"/>
            <a:r>
              <a:rPr lang="en-US" dirty="0" smtClean="0"/>
              <a:t>table is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1315</Words>
  <Application>Microsoft Macintosh PowerPoint</Application>
  <PresentationFormat>Widescreen</PresentationFormat>
  <Paragraphs>892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Calibri Light</vt:lpstr>
      <vt:lpstr>Symbol</vt:lpstr>
      <vt:lpstr>Times New Roman</vt:lpstr>
      <vt:lpstr>宋体</vt:lpstr>
      <vt:lpstr>Arial</vt:lpstr>
      <vt:lpstr>Office Theme</vt:lpstr>
      <vt:lpstr>Compression</vt:lpstr>
      <vt:lpstr>Review GitHub</vt:lpstr>
      <vt:lpstr>Using cmd</vt:lpstr>
      <vt:lpstr>PowerPoint Presentation</vt:lpstr>
      <vt:lpstr>PowerPoint Presentation</vt:lpstr>
      <vt:lpstr>PowerPoint Presentation</vt:lpstr>
      <vt:lpstr>PowerPoint Presentation</vt:lpstr>
      <vt:lpstr>Project Guide</vt:lpstr>
      <vt:lpstr>Huffman Coding</vt:lpstr>
      <vt:lpstr>PowerPoint Presentation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Generate</vt:lpstr>
      <vt:lpstr>Get the code book</vt:lpstr>
      <vt:lpstr>Generate the result</vt:lpstr>
      <vt:lpstr>Decode message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</dc:title>
  <dc:creator>Feng, Yubo</dc:creator>
  <cp:lastModifiedBy>Feng, Yubo</cp:lastModifiedBy>
  <cp:revision>24</cp:revision>
  <dcterms:created xsi:type="dcterms:W3CDTF">2015-09-22T14:10:16Z</dcterms:created>
  <dcterms:modified xsi:type="dcterms:W3CDTF">2015-09-22T16:06:45Z</dcterms:modified>
</cp:coreProperties>
</file>