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Droid Sans"/>
      <p:regular r:id="rId50"/>
      <p:bold r:id="rId5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A824FF6-E6E0-4FDE-8F89-0C9219DC351D}">
  <a:tblStyle styleId="{BA824FF6-E6E0-4FDE-8F89-0C9219DC351D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DroidSans-bold.fntdata"/><Relationship Id="rId50" Type="http://schemas.openxmlformats.org/officeDocument/2006/relationships/font" Target="fonts/Droid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125" y="0"/>
            <a:ext cx="9144000" cy="4910100"/>
          </a:xfrm>
          <a:prstGeom prst="rect">
            <a:avLst/>
          </a:prstGeom>
          <a:solidFill>
            <a:srgbClr val="002B5E"/>
          </a:solidFill>
          <a:ln cap="flat" cmpd="sng" w="19050">
            <a:solidFill>
              <a:srgbClr val="002B5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74700" y="839625"/>
            <a:ext cx="5955899" cy="18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Droid Sans"/>
              <a:buNone/>
              <a:defRPr b="1" baseline="0" i="0" sz="4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1pPr>
            <a:lvl2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2pPr>
            <a:lvl3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3pPr>
            <a:lvl4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4pPr>
            <a:lvl5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5pPr>
            <a:lvl6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6pPr>
            <a:lvl7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7pPr>
            <a:lvl8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8pPr>
            <a:lvl9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74700" y="2905800"/>
            <a:ext cx="5955899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Droid Sans"/>
              <a:buNone/>
              <a:defRPr b="0" baseline="0" i="0" sz="30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Droid Sans"/>
              <a:buNone/>
              <a:defRPr b="0" baseline="0" i="0" sz="3000" u="none" cap="none" strike="noStrike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Droid Sans"/>
              <a:buNone/>
              <a:defRPr b="0" baseline="0" i="0" sz="3000" u="none" cap="none" strike="noStrike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Droid Sans"/>
              <a:buNone/>
              <a:defRPr b="0" baseline="0" i="0" sz="3000" u="none" cap="none" strike="noStrike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Droid Sans"/>
              <a:buNone/>
              <a:defRPr b="0" baseline="0" i="0" sz="3000" u="none" cap="none" strike="noStrike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Droid Sans"/>
              <a:buNone/>
              <a:defRPr b="0" baseline="0" i="0" sz="3000" u="none" cap="none" strike="noStrike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Droid Sans"/>
              <a:buNone/>
              <a:defRPr b="0" baseline="0" i="0" sz="3000" u="none" cap="none" strike="noStrike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Droid Sans"/>
              <a:buNone/>
              <a:defRPr b="0" baseline="0" i="0" sz="3000" u="none" cap="none" strike="noStrike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Droid Sans"/>
              <a:buNone/>
              <a:defRPr b="0" baseline="0" i="0" sz="3000" u="none" cap="none" strike="noStrike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6867246" y="229012"/>
            <a:ext cx="2077908" cy="5392562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573" y="83601"/>
                </a:lnTo>
                <a:lnTo>
                  <a:pt x="13147" y="80823"/>
                </a:lnTo>
                <a:lnTo>
                  <a:pt x="14464" y="64637"/>
                </a:lnTo>
                <a:lnTo>
                  <a:pt x="19870" y="63301"/>
                </a:lnTo>
                <a:lnTo>
                  <a:pt x="26454" y="33414"/>
                </a:lnTo>
                <a:lnTo>
                  <a:pt x="31168" y="31410"/>
                </a:lnTo>
                <a:lnTo>
                  <a:pt x="36296" y="9481"/>
                </a:lnTo>
                <a:lnTo>
                  <a:pt x="40038" y="7665"/>
                </a:lnTo>
                <a:lnTo>
                  <a:pt x="45029" y="8333"/>
                </a:lnTo>
                <a:lnTo>
                  <a:pt x="51128" y="6570"/>
                </a:lnTo>
                <a:lnTo>
                  <a:pt x="51266" y="1976"/>
                </a:lnTo>
                <a:lnTo>
                  <a:pt x="58959" y="0"/>
                </a:lnTo>
                <a:lnTo>
                  <a:pt x="65890" y="1762"/>
                </a:lnTo>
                <a:lnTo>
                  <a:pt x="66029" y="4754"/>
                </a:lnTo>
                <a:lnTo>
                  <a:pt x="73930" y="7532"/>
                </a:lnTo>
                <a:lnTo>
                  <a:pt x="80168" y="6811"/>
                </a:lnTo>
                <a:lnTo>
                  <a:pt x="83841" y="8760"/>
                </a:lnTo>
                <a:lnTo>
                  <a:pt x="84049" y="11137"/>
                </a:lnTo>
                <a:lnTo>
                  <a:pt x="86128" y="11699"/>
                </a:lnTo>
                <a:lnTo>
                  <a:pt x="87376" y="31544"/>
                </a:lnTo>
                <a:lnTo>
                  <a:pt x="94237" y="32746"/>
                </a:lnTo>
                <a:lnTo>
                  <a:pt x="105327" y="89397"/>
                </a:lnTo>
                <a:lnTo>
                  <a:pt x="113782" y="90492"/>
                </a:lnTo>
                <a:lnTo>
                  <a:pt x="113713" y="95620"/>
                </a:lnTo>
                <a:lnTo>
                  <a:pt x="118426" y="9634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C5A876"/>
          </a:solidFill>
          <a:ln cap="flat" cmpd="sng" w="19050">
            <a:solidFill>
              <a:srgbClr val="C5A87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/>
          <p:nvPr/>
        </p:nvSpPr>
        <p:spPr>
          <a:xfrm>
            <a:off x="0" y="4910175"/>
            <a:ext cx="9144000" cy="1947899"/>
          </a:xfrm>
          <a:prstGeom prst="rect">
            <a:avLst/>
          </a:prstGeom>
          <a:solidFill>
            <a:srgbClr val="C5A876"/>
          </a:solidFill>
          <a:ln cap="flat" cmpd="sng" w="19050">
            <a:solidFill>
              <a:srgbClr val="C5A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Font typeface="Droid Sans"/>
              <a:buNone/>
              <a:defRPr sz="1800"/>
            </a:lvl1pPr>
            <a:lvl2pPr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cap="flat" cmpd="sng" w="19050">
            <a:solidFill>
              <a:srgbClr val="002B5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22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20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20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18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18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18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18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18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b="0" baseline="0" i="0" sz="18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Droid Sans"/>
              <a:buNone/>
              <a:defRPr b="1" baseline="0" i="0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374700" y="839625"/>
            <a:ext cx="5955899" cy="18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4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CS/COE 1501</a:t>
            </a:r>
            <a:br>
              <a:rPr b="1" baseline="0" i="0" lang="en" sz="4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</a:br>
            <a:r>
              <a:rPr b="1" baseline="0" i="0" lang="en" sz="4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Recitation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374700" y="2905800"/>
            <a:ext cx="5955899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0" baseline="0" i="0" lang="en" sz="30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Extended Euclidean Algorithm + Digital Signatures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Droid Sans"/>
              <a:buNone/>
            </a:pPr>
            <a:r>
              <a:t/>
            </a:r>
            <a:endParaRPr b="0" baseline="0" i="0" sz="3000" u="none" cap="none" strike="noStrike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8" name="Shape 88"/>
          <p:cNvCxnSpPr/>
          <p:nvPr/>
        </p:nvCxnSpPr>
        <p:spPr>
          <a:xfrm flipH="1">
            <a:off x="1870364" y="2847108"/>
            <a:ext cx="810490" cy="363681"/>
          </a:xfrm>
          <a:prstGeom prst="straightConnector1">
            <a:avLst/>
          </a:prstGeom>
          <a:noFill/>
          <a:ln cap="flat" cmpd="sng" w="57150">
            <a:solidFill>
              <a:srgbClr val="347EB8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 flipH="1">
            <a:off x="3228109" y="2847108"/>
            <a:ext cx="1603663" cy="363681"/>
          </a:xfrm>
          <a:prstGeom prst="straightConnector1">
            <a:avLst/>
          </a:prstGeom>
          <a:noFill/>
          <a:ln cap="flat" cmpd="sng" w="57150">
            <a:solidFill>
              <a:srgbClr val="347EB8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ct val="25000"/>
              <a:buFont typeface="Droid Sans"/>
              <a:buNone/>
            </a:pPr>
            <a:r>
              <a:rPr b="0" baseline="0" i="0" lang="en" sz="2200" u="none" cap="none" strike="noStrike">
                <a:latin typeface="Droid Sans"/>
                <a:ea typeface="Droid Sans"/>
                <a:cs typeface="Droid Sans"/>
                <a:sym typeface="Droid Sans"/>
                <a:rtl val="0"/>
              </a:rPr>
              <a:t> </a:t>
            </a: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Extended Euclidean Algorithm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>
            <a:off x="1974273" y="5517573"/>
            <a:ext cx="3782290" cy="66537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8296" y="58874"/>
                  <a:pt x="16593" y="117750"/>
                  <a:pt x="36593" y="119936"/>
                </a:cubicBezTo>
                <a:cubicBezTo>
                  <a:pt x="56593" y="122122"/>
                  <a:pt x="88296" y="67620"/>
                  <a:pt x="120000" y="13117"/>
                </a:cubicBezTo>
              </a:path>
            </a:pathLst>
          </a:custGeom>
          <a:noFill/>
          <a:ln cap="flat" cmpd="sng" w="5715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74" name="Shape 174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75" name="Shape 175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cap="flat" cmpd="sng" w="57150">
            <a:solidFill>
              <a:srgbClr val="347EB8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82" name="Shape 182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cap="flat" cmpd="sng" w="57150">
            <a:solidFill>
              <a:srgbClr val="347EB8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457200" y="5686251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3" name="Shape 203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  <p:cxnSp>
        <p:nvCxnSpPr>
          <p:cNvPr id="204" name="Shape 204"/>
          <p:cNvCxnSpPr/>
          <p:nvPr/>
        </p:nvCxnSpPr>
        <p:spPr>
          <a:xfrm rot="10800000">
            <a:off x="7159335" y="4333009"/>
            <a:ext cx="665018" cy="446810"/>
          </a:xfrm>
          <a:prstGeom prst="straightConnector1">
            <a:avLst/>
          </a:prstGeom>
          <a:noFill/>
          <a:ln cap="flat" cmpd="sng" w="57150">
            <a:solidFill>
              <a:srgbClr val="347EB8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43" name="Shape 43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32" name="Shape 232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38" name="Shape 238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39" name="Shape 239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45" name="Shape 245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52" name="Shape 252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53" name="Shape 253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59" name="Shape 259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33945" y="3335482"/>
            <a:ext cx="6276108" cy="10772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426" r="0" t="-7344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274" name="Shape 274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-11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-2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NaN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0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75" name="Shape 275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433945" y="3335482"/>
            <a:ext cx="6276108" cy="10772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426" r="0" t="-7344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baseline="0" i="0" lang="en" sz="1400" u="none" cap="none" strike="noStrike">
                <a:latin typeface="Arial"/>
                <a:ea typeface="Arial"/>
                <a:cs typeface="Arial"/>
                <a:sym typeface="Arial"/>
                <a:rtl val="0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27" y="1215734"/>
            <a:ext cx="8749146" cy="547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Hash Functions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62" y="1974273"/>
            <a:ext cx="8621275" cy="313805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type="title"/>
          </p:nvPr>
        </p:nvSpPr>
        <p:spPr>
          <a:xfrm>
            <a:off x="457200" y="352513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For Crypto Hash Functions, Output Should Appear Random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05" y="1162937"/>
            <a:ext cx="8468590" cy="5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Digital Signatures – Public Key Cryptography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Creating a Digital Signature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05" y="1150086"/>
            <a:ext cx="8431788" cy="5525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32509" y="331732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Digital Signatures Often Use Commutative Operations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2773"/>
            <a:ext cx="9070936" cy="464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ct val="25000"/>
              <a:buFont typeface="Droid Sans"/>
              <a:buNone/>
            </a:pPr>
            <a:r>
              <a:rPr b="0" baseline="0" i="0" lang="en" sz="22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Adam J. Lee’s slides from CS 1653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ct val="25000"/>
              <a:buFont typeface="Droid Sans"/>
              <a:buNone/>
            </a:pPr>
            <a:r>
              <a:rPr b="0" baseline="0" i="0" lang="en" sz="2200" u="none" cap="none" strike="noStrik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http://www.csee.umbc.edu/~chang/cs203.s09/exteuclid.shtml</a:t>
            </a:r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Acknowledgements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62" name="Shape 62"/>
          <p:cNvCxnSpPr/>
          <p:nvPr/>
        </p:nvCxnSpPr>
        <p:spPr>
          <a:xfrm flipH="1">
            <a:off x="1901535" y="2234044"/>
            <a:ext cx="810490" cy="363681"/>
          </a:xfrm>
          <a:prstGeom prst="straightConnector1">
            <a:avLst/>
          </a:prstGeom>
          <a:noFill/>
          <a:ln cap="flat" cmpd="sng" w="57150">
            <a:solidFill>
              <a:srgbClr val="347EB8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3" name="Shape 63"/>
          <p:cNvCxnSpPr/>
          <p:nvPr/>
        </p:nvCxnSpPr>
        <p:spPr>
          <a:xfrm flipH="1">
            <a:off x="3034145" y="2254826"/>
            <a:ext cx="1662545" cy="290946"/>
          </a:xfrm>
          <a:prstGeom prst="straightConnector1">
            <a:avLst/>
          </a:prstGeom>
          <a:noFill/>
          <a:ln cap="flat" cmpd="sng" w="57150">
            <a:solidFill>
              <a:srgbClr val="347EB8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b="1" baseline="0" i="0" lang="en" sz="2800" u="none" cap="none" strike="noStrik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  <a:rtl val="0"/>
              </a:rPr>
              <a:t>Find the Bézout numbers and GCD of 99 and 78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457200" y="113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{BA824FF6-E6E0-4FDE-8F89-0C9219DC351D}</a:tableStyleId>
              </a:tblPr>
              <a:tblGrid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  <a:gridCol w="1005325"/>
              </a:tblGrid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Row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a/b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a%b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s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99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78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21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15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2400" u="none" cap="none" strike="noStrike">
                          <a:rtl val="0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2400" u="none" cap="none" strike="noStrike">
                        <a:rtl val="0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