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7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69017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89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65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82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125" y="0"/>
            <a:ext cx="9144000" cy="49101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74700" y="839625"/>
            <a:ext cx="5955899" cy="186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rgbClr val="EFEFEF"/>
              </a:buClr>
              <a:buSzPct val="100000"/>
              <a:defRPr sz="4800">
                <a:solidFill>
                  <a:srgbClr val="EFEFEF"/>
                </a:solidFill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74700" y="2905800"/>
            <a:ext cx="5955899" cy="138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EFEFEF"/>
              </a:buClr>
              <a:buSzPct val="100000"/>
              <a:buNone/>
              <a:defRPr sz="3000">
                <a:solidFill>
                  <a:srgbClr val="EFEFEF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867247" y="229012"/>
            <a:ext cx="2077909" cy="5392563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" name="Shape 13"/>
          <p:cNvSpPr/>
          <p:nvPr/>
        </p:nvSpPr>
        <p:spPr>
          <a:xfrm>
            <a:off x="0" y="4910175"/>
            <a:ext cx="9144000" cy="1947899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-125" y="0"/>
            <a:ext cx="9144000" cy="10011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002B5E"/>
              </a:buClr>
              <a:buSzPct val="100000"/>
              <a:buFont typeface="Droid Sans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>
              <a:spcBef>
                <a:spcPts val="480"/>
              </a:spcBef>
              <a:buClr>
                <a:srgbClr val="002B5E"/>
              </a:buClr>
              <a:buSzPct val="100000"/>
              <a:buFont typeface="Droid Sans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>
              <a:spcBef>
                <a:spcPts val="480"/>
              </a:spcBef>
              <a:buClr>
                <a:srgbClr val="002B5E"/>
              </a:buClr>
              <a:buSzPct val="100000"/>
              <a:buFont typeface="Droid Sans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>
              <a:spcBef>
                <a:spcPts val="360"/>
              </a:spcBef>
              <a:buClr>
                <a:srgbClr val="002B5E"/>
              </a:buClr>
              <a:buSzPct val="100000"/>
              <a:buFont typeface="Droid Sans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>
              <a:spcBef>
                <a:spcPts val="360"/>
              </a:spcBef>
              <a:buClr>
                <a:srgbClr val="002B5E"/>
              </a:buClr>
              <a:buSzPct val="100000"/>
              <a:buFont typeface="Droid Sans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>
              <a:spcBef>
                <a:spcPts val="360"/>
              </a:spcBef>
              <a:buClr>
                <a:srgbClr val="002B5E"/>
              </a:buClr>
              <a:buSzPct val="100000"/>
              <a:buFont typeface="Droid Sans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>
              <a:spcBef>
                <a:spcPts val="360"/>
              </a:spcBef>
              <a:buClr>
                <a:srgbClr val="002B5E"/>
              </a:buClr>
              <a:buSzPct val="100000"/>
              <a:buFont typeface="Droid Sans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>
              <a:spcBef>
                <a:spcPts val="360"/>
              </a:spcBef>
              <a:buClr>
                <a:srgbClr val="002B5E"/>
              </a:buClr>
              <a:buSzPct val="100000"/>
              <a:buFont typeface="Droid Sans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>
              <a:spcBef>
                <a:spcPts val="360"/>
              </a:spcBef>
              <a:buClr>
                <a:srgbClr val="002B5E"/>
              </a:buClr>
              <a:buSzPct val="100000"/>
              <a:buFont typeface="Droid Sans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EFEFEF"/>
              </a:buClr>
              <a:buSzPct val="1000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374700" y="839625"/>
            <a:ext cx="5955899" cy="186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CS/COE 1501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374700" y="2905800"/>
            <a:ext cx="5955899" cy="138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Minimum edit distance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ct val="100000"/>
              <a:buFont typeface="Droid Sans"/>
            </a:pPr>
            <a:r>
              <a:rPr lang="en"/>
              <a:t>Does the problem have optimal substructure?</a:t>
            </a:r>
          </a:p>
          <a:p>
            <a:pPr marL="914400" marR="0" lvl="1" indent="-228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Can solve the problem by splitting it into smaller problems?</a:t>
            </a:r>
          </a:p>
          <a:p>
            <a:pPr marL="914400" marR="0" lvl="1" indent="-228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Can you identify subproblems that build up to a solution?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Does the problem have overlapping subproblems?</a:t>
            </a:r>
          </a:p>
          <a:p>
            <a:pPr marL="914400" marR="0" lvl="1" indent="-228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Where would you find yourself recomputing values?</a:t>
            </a:r>
          </a:p>
          <a:p>
            <a:pPr marL="1371600" marR="0" lvl="2" indent="-228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How can you save and reuse these values?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516999" cy="608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Questions to ask in finding dynamic programming solutions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145900" cy="528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ct val="100000"/>
              <a:buFont typeface="Droid Sans"/>
            </a:pPr>
            <a:r>
              <a:rPr lang="en"/>
              <a:t>Given two strings of size m, n and set of operations (replace (R), insert (I) and delete (D) all at equal cost) find the minimum number of edits (operations) required to convert one string into another.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probably and probability</a:t>
            </a:r>
            <a:br>
              <a:rPr lang="en"/>
            </a:b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probab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probab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sitting and kitten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itt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itt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Minimum edit distance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 err="1"/>
              <a:t>int</a:t>
            </a:r>
            <a:r>
              <a:rPr lang="de-DE" sz="1600" dirty="0"/>
              <a:t> </a:t>
            </a:r>
            <a:r>
              <a:rPr lang="de-DE" sz="1600" dirty="0" err="1"/>
              <a:t>minDistance</a:t>
            </a:r>
            <a:r>
              <a:rPr lang="de-DE" sz="1600" dirty="0"/>
              <a:t>(</a:t>
            </a:r>
            <a:r>
              <a:rPr lang="de-DE" sz="1600" dirty="0" err="1"/>
              <a:t>string</a:t>
            </a:r>
            <a:r>
              <a:rPr lang="de-DE" sz="1600" dirty="0"/>
              <a:t> word1, </a:t>
            </a:r>
            <a:r>
              <a:rPr lang="de-DE" sz="1600" dirty="0" err="1"/>
              <a:t>string</a:t>
            </a:r>
            <a:r>
              <a:rPr lang="de-DE" sz="1600" dirty="0"/>
              <a:t> word2) {</a:t>
            </a:r>
          </a:p>
          <a:p>
            <a:r>
              <a:rPr lang="de-DE" sz="1600" dirty="0"/>
              <a:t>        </a:t>
            </a:r>
            <a:r>
              <a:rPr lang="de-DE" sz="1600" dirty="0" err="1"/>
              <a:t>int</a:t>
            </a:r>
            <a:r>
              <a:rPr lang="de-DE" sz="1600" dirty="0"/>
              <a:t> len1 = word1.length(), len2 = word2.length();</a:t>
            </a:r>
          </a:p>
          <a:p>
            <a:r>
              <a:rPr lang="de-DE" sz="1600" dirty="0"/>
              <a:t>        </a:t>
            </a:r>
            <a:r>
              <a:rPr lang="de-DE" sz="1600" dirty="0" err="1"/>
              <a:t>vector</a:t>
            </a:r>
            <a:r>
              <a:rPr lang="de-DE" sz="1600" dirty="0"/>
              <a:t>&lt;</a:t>
            </a:r>
            <a:r>
              <a:rPr lang="de-DE" sz="1600" dirty="0" err="1"/>
              <a:t>vector</a:t>
            </a:r>
            <a:r>
              <a:rPr lang="de-DE" sz="1600" dirty="0"/>
              <a:t>&lt;</a:t>
            </a:r>
            <a:r>
              <a:rPr lang="de-DE" sz="1600" dirty="0" err="1"/>
              <a:t>int</a:t>
            </a:r>
            <a:r>
              <a:rPr lang="de-DE" sz="1600" dirty="0"/>
              <a:t>&gt; &gt; </a:t>
            </a:r>
            <a:r>
              <a:rPr lang="de-DE" sz="1600" dirty="0" err="1"/>
              <a:t>dp</a:t>
            </a:r>
            <a:r>
              <a:rPr lang="de-DE" sz="1600" dirty="0"/>
              <a:t>(len1+1, </a:t>
            </a:r>
            <a:r>
              <a:rPr lang="de-DE" sz="1600" dirty="0" err="1"/>
              <a:t>vector</a:t>
            </a:r>
            <a:r>
              <a:rPr lang="de-DE" sz="1600" dirty="0"/>
              <a:t>&lt;</a:t>
            </a:r>
            <a:r>
              <a:rPr lang="de-DE" sz="1600" dirty="0" err="1"/>
              <a:t>int</a:t>
            </a:r>
            <a:r>
              <a:rPr lang="de-DE" sz="1600" dirty="0"/>
              <a:t>&gt;(len2+1,0));</a:t>
            </a:r>
          </a:p>
          <a:p>
            <a:r>
              <a:rPr lang="de-DE" sz="1600" dirty="0"/>
              <a:t>        </a:t>
            </a:r>
            <a:r>
              <a:rPr lang="de-DE" sz="1600" dirty="0" err="1"/>
              <a:t>for</a:t>
            </a:r>
            <a:r>
              <a:rPr lang="de-DE" sz="1600" dirty="0"/>
              <a:t>(</a:t>
            </a:r>
            <a:r>
              <a:rPr lang="de-DE" sz="1600" dirty="0" err="1"/>
              <a:t>int</a:t>
            </a:r>
            <a:r>
              <a:rPr lang="de-DE" sz="1600" dirty="0"/>
              <a:t> i = 0; i &lt;= len1; ++i ) </a:t>
            </a:r>
          </a:p>
          <a:p>
            <a:r>
              <a:rPr lang="de-DE" sz="1600" dirty="0"/>
              <a:t>            </a:t>
            </a:r>
            <a:r>
              <a:rPr lang="de-DE" sz="1600" dirty="0" err="1"/>
              <a:t>dp</a:t>
            </a:r>
            <a:r>
              <a:rPr lang="de-DE" sz="1600" dirty="0"/>
              <a:t>[i][0] = i</a:t>
            </a:r>
            <a:r>
              <a:rPr lang="de-DE" sz="1600" dirty="0" smtClean="0"/>
              <a:t>;</a:t>
            </a:r>
            <a:endParaRPr lang="de-DE" sz="1600" dirty="0"/>
          </a:p>
          <a:p>
            <a:r>
              <a:rPr lang="de-DE" sz="1600" dirty="0"/>
              <a:t>        </a:t>
            </a:r>
            <a:r>
              <a:rPr lang="de-DE" sz="1600" dirty="0" err="1"/>
              <a:t>for</a:t>
            </a:r>
            <a:r>
              <a:rPr lang="de-DE" sz="1600" dirty="0"/>
              <a:t>(</a:t>
            </a:r>
            <a:r>
              <a:rPr lang="de-DE" sz="1600" dirty="0" err="1"/>
              <a:t>int</a:t>
            </a:r>
            <a:r>
              <a:rPr lang="de-DE" sz="1600" dirty="0"/>
              <a:t> i = 0; i &lt;= len2; ++i ) </a:t>
            </a:r>
          </a:p>
          <a:p>
            <a:r>
              <a:rPr lang="de-DE" sz="1600" dirty="0"/>
              <a:t>            </a:t>
            </a:r>
            <a:r>
              <a:rPr lang="de-DE" sz="1600" dirty="0" err="1"/>
              <a:t>dp</a:t>
            </a:r>
            <a:r>
              <a:rPr lang="de-DE" sz="1600" dirty="0"/>
              <a:t>[0][i] = i</a:t>
            </a:r>
            <a:r>
              <a:rPr lang="de-DE" sz="1600" dirty="0" smtClean="0"/>
              <a:t>;</a:t>
            </a:r>
          </a:p>
          <a:p>
            <a:endParaRPr lang="de-DE" sz="1600" dirty="0"/>
          </a:p>
          <a:p>
            <a:r>
              <a:rPr lang="de-DE" sz="1600" dirty="0"/>
              <a:t>        </a:t>
            </a:r>
            <a:r>
              <a:rPr lang="de-DE" sz="1600" dirty="0" err="1"/>
              <a:t>for</a:t>
            </a:r>
            <a:r>
              <a:rPr lang="de-DE" sz="1600" dirty="0"/>
              <a:t>(</a:t>
            </a:r>
            <a:r>
              <a:rPr lang="de-DE" sz="1600" dirty="0" err="1"/>
              <a:t>int</a:t>
            </a:r>
            <a:r>
              <a:rPr lang="de-DE" sz="1600" dirty="0"/>
              <a:t> i = 1; i &lt;= len1; ++i) {</a:t>
            </a:r>
          </a:p>
          <a:p>
            <a:r>
              <a:rPr lang="de-DE" sz="1600" dirty="0"/>
              <a:t>            </a:t>
            </a:r>
            <a:r>
              <a:rPr lang="de-DE" sz="1600" dirty="0" err="1"/>
              <a:t>for</a:t>
            </a:r>
            <a:r>
              <a:rPr lang="de-DE" sz="1600" dirty="0"/>
              <a:t>(</a:t>
            </a:r>
            <a:r>
              <a:rPr lang="de-DE" sz="1600" dirty="0" err="1"/>
              <a:t>int</a:t>
            </a:r>
            <a:r>
              <a:rPr lang="de-DE" sz="1600" dirty="0"/>
              <a:t> </a:t>
            </a:r>
            <a:r>
              <a:rPr lang="de-DE" sz="1600" dirty="0" err="1"/>
              <a:t>j</a:t>
            </a:r>
            <a:r>
              <a:rPr lang="de-DE" sz="1600" dirty="0"/>
              <a:t> = 1; </a:t>
            </a:r>
            <a:r>
              <a:rPr lang="de-DE" sz="1600" dirty="0" err="1"/>
              <a:t>j</a:t>
            </a:r>
            <a:r>
              <a:rPr lang="de-DE" sz="1600" dirty="0"/>
              <a:t> &lt;= len2; ++</a:t>
            </a:r>
            <a:r>
              <a:rPr lang="de-DE" sz="1600" dirty="0" err="1"/>
              <a:t>j</a:t>
            </a:r>
            <a:r>
              <a:rPr lang="de-DE" sz="1600" dirty="0"/>
              <a:t>) {</a:t>
            </a:r>
          </a:p>
          <a:p>
            <a:r>
              <a:rPr lang="de-DE" sz="1600" dirty="0"/>
              <a:t>                </a:t>
            </a:r>
            <a:r>
              <a:rPr lang="de-DE" sz="1600" dirty="0" err="1"/>
              <a:t>int</a:t>
            </a:r>
            <a:r>
              <a:rPr lang="de-DE" sz="1600" dirty="0"/>
              <a:t> </a:t>
            </a:r>
            <a:r>
              <a:rPr lang="de-DE" sz="1600" dirty="0" err="1"/>
              <a:t>min_distance</a:t>
            </a:r>
            <a:r>
              <a:rPr lang="de-DE" sz="1600" dirty="0"/>
              <a:t> = 1 + </a:t>
            </a:r>
            <a:r>
              <a:rPr lang="de-DE" sz="1600" dirty="0" err="1"/>
              <a:t>dp</a:t>
            </a:r>
            <a:r>
              <a:rPr lang="de-DE" sz="1600" dirty="0"/>
              <a:t>[i-1][</a:t>
            </a:r>
            <a:r>
              <a:rPr lang="de-DE" sz="1600" dirty="0" err="1"/>
              <a:t>j</a:t>
            </a:r>
            <a:r>
              <a:rPr lang="de-DE" sz="1600" dirty="0"/>
              <a:t>];//</a:t>
            </a:r>
            <a:r>
              <a:rPr lang="de-DE" sz="1600" dirty="0" err="1"/>
              <a:t>delete</a:t>
            </a:r>
            <a:endParaRPr lang="de-DE" sz="1600" dirty="0"/>
          </a:p>
          <a:p>
            <a:r>
              <a:rPr lang="de-DE" sz="1600" dirty="0"/>
              <a:t>                </a:t>
            </a:r>
            <a:r>
              <a:rPr lang="de-DE" sz="1600" dirty="0" err="1"/>
              <a:t>min_distance</a:t>
            </a:r>
            <a:r>
              <a:rPr lang="de-DE" sz="1600" dirty="0"/>
              <a:t> = min(</a:t>
            </a:r>
            <a:r>
              <a:rPr lang="de-DE" sz="1600" dirty="0" err="1"/>
              <a:t>min_distance</a:t>
            </a:r>
            <a:r>
              <a:rPr lang="de-DE" sz="1600" dirty="0"/>
              <a:t>, </a:t>
            </a:r>
            <a:r>
              <a:rPr lang="de-DE" sz="1600" dirty="0" err="1"/>
              <a:t>dp</a:t>
            </a:r>
            <a:r>
              <a:rPr lang="de-DE" sz="1600" dirty="0"/>
              <a:t>[i][j-1] + 1);//</a:t>
            </a:r>
            <a:r>
              <a:rPr lang="de-DE" sz="1600" dirty="0" err="1"/>
              <a:t>insert</a:t>
            </a:r>
            <a:endParaRPr lang="de-DE" sz="1600" dirty="0"/>
          </a:p>
          <a:p>
            <a:r>
              <a:rPr lang="de-DE" sz="1600" dirty="0"/>
              <a:t>                </a:t>
            </a:r>
            <a:r>
              <a:rPr lang="de-DE" sz="1600" dirty="0" err="1"/>
              <a:t>min_distance</a:t>
            </a:r>
            <a:r>
              <a:rPr lang="de-DE" sz="1600" dirty="0"/>
              <a:t> = min(</a:t>
            </a:r>
            <a:r>
              <a:rPr lang="de-DE" sz="1600" dirty="0" err="1"/>
              <a:t>min_distance</a:t>
            </a:r>
            <a:r>
              <a:rPr lang="de-DE" sz="1600" dirty="0"/>
              <a:t>, </a:t>
            </a:r>
            <a:r>
              <a:rPr lang="de-DE" sz="1600" dirty="0" err="1"/>
              <a:t>dp</a:t>
            </a:r>
            <a:r>
              <a:rPr lang="de-DE" sz="1600" dirty="0"/>
              <a:t>[i-1][j-1] + 1);//</a:t>
            </a:r>
            <a:r>
              <a:rPr lang="de-DE" sz="1600" dirty="0" err="1"/>
              <a:t>replace</a:t>
            </a:r>
            <a:endParaRPr lang="de-DE" sz="1600" dirty="0"/>
          </a:p>
          <a:p>
            <a:r>
              <a:rPr lang="de-DE" sz="1600" dirty="0"/>
              <a:t>                </a:t>
            </a:r>
            <a:r>
              <a:rPr lang="de-DE" sz="1600" dirty="0" err="1"/>
              <a:t>if</a:t>
            </a:r>
            <a:r>
              <a:rPr lang="de-DE" sz="1600" dirty="0"/>
              <a:t>( word1[i-1] == word2[j-1] ) {</a:t>
            </a:r>
          </a:p>
          <a:p>
            <a:r>
              <a:rPr lang="de-DE" sz="1600" dirty="0"/>
              <a:t>                    </a:t>
            </a:r>
            <a:r>
              <a:rPr lang="de-DE" sz="1600" dirty="0" err="1"/>
              <a:t>min_distance</a:t>
            </a:r>
            <a:r>
              <a:rPr lang="de-DE" sz="1600" dirty="0"/>
              <a:t> = min(</a:t>
            </a:r>
            <a:r>
              <a:rPr lang="de-DE" sz="1600" dirty="0" err="1"/>
              <a:t>min_distance</a:t>
            </a:r>
            <a:r>
              <a:rPr lang="de-DE" sz="1600" dirty="0"/>
              <a:t>, </a:t>
            </a:r>
            <a:r>
              <a:rPr lang="de-DE" sz="1600" dirty="0" err="1"/>
              <a:t>dp</a:t>
            </a:r>
            <a:r>
              <a:rPr lang="de-DE" sz="1600" dirty="0"/>
              <a:t>[i-1][j-1]);</a:t>
            </a:r>
          </a:p>
          <a:p>
            <a:r>
              <a:rPr lang="de-DE" sz="1600" dirty="0"/>
              <a:t>                }</a:t>
            </a:r>
          </a:p>
          <a:p>
            <a:r>
              <a:rPr lang="de-DE" sz="1600" dirty="0"/>
              <a:t>                </a:t>
            </a:r>
            <a:r>
              <a:rPr lang="de-DE" sz="1600" dirty="0" err="1"/>
              <a:t>dp</a:t>
            </a:r>
            <a:r>
              <a:rPr lang="de-DE" sz="1600" dirty="0"/>
              <a:t>[i][</a:t>
            </a:r>
            <a:r>
              <a:rPr lang="de-DE" sz="1600" dirty="0" err="1"/>
              <a:t>j</a:t>
            </a:r>
            <a:r>
              <a:rPr lang="de-DE" sz="1600" dirty="0"/>
              <a:t>] = </a:t>
            </a:r>
            <a:r>
              <a:rPr lang="de-DE" sz="1600" dirty="0" err="1"/>
              <a:t>min_distance</a:t>
            </a:r>
            <a:r>
              <a:rPr lang="de-DE" sz="1600" dirty="0"/>
              <a:t>;</a:t>
            </a:r>
          </a:p>
          <a:p>
            <a:r>
              <a:rPr lang="de-DE" sz="1600" dirty="0"/>
              <a:t>            }</a:t>
            </a:r>
          </a:p>
          <a:p>
            <a:r>
              <a:rPr lang="de-DE" sz="1600" dirty="0"/>
              <a:t>        }</a:t>
            </a:r>
          </a:p>
          <a:p>
            <a:r>
              <a:rPr lang="de-DE" sz="1600" dirty="0"/>
              <a:t>        </a:t>
            </a:r>
            <a:r>
              <a:rPr lang="de-DE" sz="1600" dirty="0" err="1"/>
              <a:t>return</a:t>
            </a:r>
            <a:r>
              <a:rPr lang="de-DE" sz="1600" dirty="0"/>
              <a:t> </a:t>
            </a:r>
            <a:r>
              <a:rPr lang="de-DE" sz="1600" dirty="0" err="1"/>
              <a:t>dp</a:t>
            </a:r>
            <a:r>
              <a:rPr lang="de-DE" sz="1600" dirty="0"/>
              <a:t>[len1][len2];</a:t>
            </a:r>
          </a:p>
          <a:p>
            <a:r>
              <a:rPr lang="de-DE" sz="1600" dirty="0"/>
              <a:t>    }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3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Udi</a:t>
            </a:r>
            <a:r>
              <a:rPr lang="en-US" dirty="0" smtClean="0"/>
              <a:t> </a:t>
            </a:r>
            <a:r>
              <a:rPr lang="en-US" dirty="0" err="1" smtClean="0"/>
              <a:t>Manber</a:t>
            </a:r>
            <a:r>
              <a:rPr lang="en-US" smtClean="0"/>
              <a:t>, &lt;&lt;Introduction </a:t>
            </a:r>
            <a:r>
              <a:rPr lang="en-US" dirty="0" smtClean="0"/>
              <a:t>to Algorithms – </a:t>
            </a:r>
            <a:r>
              <a:rPr lang="en-US" smtClean="0"/>
              <a:t>A Creative Approach&gt;&gt;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95" y="2415425"/>
            <a:ext cx="267150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98345"/>
      </p:ext>
    </p:extLst>
  </p:cSld>
  <p:clrMapOvr>
    <a:masterClrMapping/>
  </p:clrMapOvr>
</p:sld>
</file>

<file path=ppt/theme/theme1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310</Words>
  <Application>Microsoft Macintosh PowerPoint</Application>
  <PresentationFormat>On-screen Show (4:3)</PresentationFormat>
  <Paragraphs>37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Consolas</vt:lpstr>
      <vt:lpstr>Droid Sans</vt:lpstr>
      <vt:lpstr>Arial</vt:lpstr>
      <vt:lpstr>Pitt_minimal</vt:lpstr>
      <vt:lpstr>CS/COE 1501 </vt:lpstr>
      <vt:lpstr>Questions to ask in finding dynamic programming solutions</vt:lpstr>
      <vt:lpstr>Minimum edit distance</vt:lpstr>
      <vt:lpstr>Code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1501 </dc:title>
  <cp:lastModifiedBy>Feng, Yubo</cp:lastModifiedBy>
  <cp:revision>3</cp:revision>
  <dcterms:modified xsi:type="dcterms:W3CDTF">2015-12-10T15:20:49Z</dcterms:modified>
</cp:coreProperties>
</file>