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5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6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8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9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2"/>
  </p:notesMasterIdLst>
  <p:sldIdLst>
    <p:sldId id="256" r:id="rId3"/>
    <p:sldId id="263" r:id="rId4"/>
    <p:sldId id="264" r:id="rId5"/>
    <p:sldId id="267" r:id="rId6"/>
    <p:sldId id="268" r:id="rId7"/>
    <p:sldId id="269" r:id="rId8"/>
    <p:sldId id="274" r:id="rId9"/>
    <p:sldId id="270" r:id="rId10"/>
    <p:sldId id="271" r:id="rId11"/>
    <p:sldId id="276" r:id="rId12"/>
    <p:sldId id="272" r:id="rId13"/>
    <p:sldId id="277" r:id="rId14"/>
    <p:sldId id="278" r:id="rId15"/>
    <p:sldId id="279" r:id="rId16"/>
    <p:sldId id="280" r:id="rId17"/>
    <p:sldId id="283" r:id="rId18"/>
    <p:sldId id="284" r:id="rId19"/>
    <p:sldId id="285" r:id="rId20"/>
    <p:sldId id="28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EA252-2B4C-400E-8711-78EAE80B7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1BCD-0F72-4572-94F7-B80A168F6210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1BCD-0F72-4572-94F7-B80A168F6210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1BCD-0F72-4572-94F7-B80A168F6210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EA252-2B4C-400E-8711-78EAE80B7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1BCD-0F72-4572-94F7-B80A168F6210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1BCD-0F72-4572-94F7-B80A168F6210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EA252-2B4C-400E-8711-78EAE80B7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1BCD-0F72-4572-94F7-B80A168F6210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314950" y="3648075"/>
            <a:ext cx="1562100" cy="1538288"/>
          </a:xfrm>
          <a:prstGeom prst="ellipse">
            <a:avLst/>
          </a:prstGeom>
          <a:solidFill>
            <a:srgbClr val="FF7C80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96000" y="2081213"/>
            <a:ext cx="5400000" cy="93980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>
            <a:lvl1pPr algn="ctr">
              <a:buFont typeface="Arial" pitchFamily="34" charset="0"/>
              <a:buNone/>
              <a:defRPr sz="3200">
                <a:solidFill>
                  <a:schemeClr val="bg1"/>
                </a:solidFill>
                <a:latin typeface="+mj-ea"/>
                <a:ea typeface="+mj-ea"/>
                <a:sym typeface="Arial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</a:t>
            </a:r>
            <a:r>
              <a:rPr lang="zh-CN" altLang="zh-CN" noProof="0" dirty="0" smtClean="0">
                <a:sym typeface="Arial" pitchFamily="34" charset="0"/>
              </a:rPr>
              <a:t>标题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96001" y="3022600"/>
            <a:ext cx="5400000" cy="48577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normAutofit/>
          </a:bodyPr>
          <a:lstStyle>
            <a:lvl1pPr marL="0" indent="0" algn="ctr">
              <a:spcBef>
                <a:spcPct val="0"/>
              </a:spcBef>
              <a:buFont typeface="Arial" pitchFamily="34" charset="0"/>
              <a:buNone/>
              <a:defRPr sz="2000">
                <a:solidFill>
                  <a:schemeClr val="bg1"/>
                </a:solidFill>
                <a:ea typeface="宋体" pitchFamily="2" charset="-122"/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3396000" y="3508375"/>
            <a:ext cx="5400000" cy="1588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Oval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98943" y="3590315"/>
            <a:ext cx="2391996" cy="153828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C80">
                    <a:alpha val="7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201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06000" y="3637400"/>
            <a:ext cx="5582400" cy="72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09160" y="2783840"/>
            <a:ext cx="5079240" cy="823080"/>
          </a:xfrm>
        </p:spPr>
        <p:txBody>
          <a:bodyPr anchor="ctr" anchorCtr="0">
            <a:noAutofit/>
          </a:bodyPr>
          <a:lstStyle>
            <a:lvl1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8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Oval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76034" y="2205038"/>
            <a:ext cx="1396800" cy="1397000"/>
          </a:xfrm>
          <a:prstGeom prst="ellipse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pPr algn="ctr"/>
            <a:endParaRPr lang="zh-CN" altLang="en-US" sz="36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9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618318" y="2243139"/>
            <a:ext cx="3067049" cy="2408237"/>
          </a:xfrm>
          <a:prstGeom prst="line">
            <a:avLst/>
          </a:prstGeom>
          <a:noFill/>
          <a:ln w="9525" cmpd="sng">
            <a:solidFill>
              <a:srgbClr val="9D9D9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372834" y="3413880"/>
            <a:ext cx="5796566" cy="72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76034" y="2205038"/>
            <a:ext cx="1396800" cy="1397000"/>
          </a:xfrm>
          <a:prstGeom prst="ellipse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pPr algn="ctr"/>
            <a:endParaRPr lang="zh-CN" altLang="en-US" sz="36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249400" y="2575560"/>
            <a:ext cx="4920000" cy="807840"/>
          </a:xfrm>
        </p:spPr>
        <p:txBody>
          <a:bodyPr anchor="ctr" anchorCtr="0">
            <a:noAutofit/>
          </a:bodyPr>
          <a:lstStyle>
            <a:lvl1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200">
                <a:solidFill>
                  <a:schemeClr val="tx2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9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618318" y="2243139"/>
            <a:ext cx="3067049" cy="2408237"/>
          </a:xfrm>
          <a:prstGeom prst="line">
            <a:avLst/>
          </a:prstGeom>
          <a:noFill/>
          <a:ln w="9525" cmpd="sng">
            <a:solidFill>
              <a:srgbClr val="9D9D9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19200" y="304800"/>
            <a:ext cx="5066360" cy="959400"/>
          </a:xfrm>
        </p:spPr>
        <p:txBody>
          <a:bodyPr anchor="b"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09080" y="289560"/>
            <a:ext cx="4185920" cy="6278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9200" y="1661160"/>
            <a:ext cx="5061268" cy="49072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13805"/>
            <a:ext cx="2844800" cy="476250"/>
          </a:xfrm>
        </p:spPr>
        <p:txBody>
          <a:bodyPr/>
          <a:lstStyle/>
          <a:p>
            <a:fld id="{7DA53980-4070-4293-BA6C-54FE17CC29C3}" type="datetime1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13805"/>
            <a:ext cx="3860800" cy="476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13805"/>
            <a:ext cx="2844800" cy="476250"/>
          </a:xfrm>
        </p:spPr>
        <p:txBody>
          <a:bodyPr/>
          <a:lstStyle/>
          <a:p>
            <a:fld id="{A4728365-354F-4ADA-96F3-27B3D7E6FC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5742" y="274639"/>
            <a:ext cx="1556657" cy="5851525"/>
          </a:xfrm>
        </p:spPr>
        <p:txBody>
          <a:bodyPr vert="eaVert"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9252857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7DA53980-4070-4293-BA6C-54FE17CC29C3}" type="datetime1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A4728365-354F-4ADA-96F3-27B3D7E6FC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FF7C80"/>
          </a:solidFill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8.xml"/><Relationship Id="rId1" Type="http://schemas.openxmlformats.org/officeDocument/2006/relationships/tags" Target="../tags/tag73.xml"/><Relationship Id="rId2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4" Type="http://schemas.openxmlformats.org/officeDocument/2006/relationships/tags" Target="../tags/tag79.xml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9.xml"/><Relationship Id="rId1" Type="http://schemas.openxmlformats.org/officeDocument/2006/relationships/tags" Target="../tags/tag76.xml"/><Relationship Id="rId2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20" Type="http://schemas.openxmlformats.org/officeDocument/2006/relationships/tags" Target="../tags/tag99.xml"/><Relationship Id="rId21" Type="http://schemas.openxmlformats.org/officeDocument/2006/relationships/tags" Target="../tags/tag100.xml"/><Relationship Id="rId22" Type="http://schemas.openxmlformats.org/officeDocument/2006/relationships/tags" Target="../tags/tag101.xml"/><Relationship Id="rId23" Type="http://schemas.openxmlformats.org/officeDocument/2006/relationships/tags" Target="../tags/tag102.xml"/><Relationship Id="rId24" Type="http://schemas.openxmlformats.org/officeDocument/2006/relationships/tags" Target="../tags/tag103.xml"/><Relationship Id="rId25" Type="http://schemas.openxmlformats.org/officeDocument/2006/relationships/tags" Target="../tags/tag104.xml"/><Relationship Id="rId26" Type="http://schemas.openxmlformats.org/officeDocument/2006/relationships/slideLayout" Target="../slideLayouts/slideLayout7.xml"/><Relationship Id="rId10" Type="http://schemas.openxmlformats.org/officeDocument/2006/relationships/tags" Target="../tags/tag89.xml"/><Relationship Id="rId11" Type="http://schemas.openxmlformats.org/officeDocument/2006/relationships/tags" Target="../tags/tag90.xml"/><Relationship Id="rId12" Type="http://schemas.openxmlformats.org/officeDocument/2006/relationships/tags" Target="../tags/tag91.xml"/><Relationship Id="rId13" Type="http://schemas.openxmlformats.org/officeDocument/2006/relationships/tags" Target="../tags/tag92.xml"/><Relationship Id="rId14" Type="http://schemas.openxmlformats.org/officeDocument/2006/relationships/tags" Target="../tags/tag93.xml"/><Relationship Id="rId15" Type="http://schemas.openxmlformats.org/officeDocument/2006/relationships/tags" Target="../tags/tag94.xml"/><Relationship Id="rId16" Type="http://schemas.openxmlformats.org/officeDocument/2006/relationships/tags" Target="../tags/tag95.xml"/><Relationship Id="rId17" Type="http://schemas.openxmlformats.org/officeDocument/2006/relationships/tags" Target="../tags/tag96.xml"/><Relationship Id="rId18" Type="http://schemas.openxmlformats.org/officeDocument/2006/relationships/tags" Target="../tags/tag97.xml"/><Relationship Id="rId19" Type="http://schemas.openxmlformats.org/officeDocument/2006/relationships/tags" Target="../tags/tag98.xml"/><Relationship Id="rId1" Type="http://schemas.openxmlformats.org/officeDocument/2006/relationships/tags" Target="../tags/tag80.x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20" Type="http://schemas.openxmlformats.org/officeDocument/2006/relationships/tags" Target="../tags/tag124.xml"/><Relationship Id="rId21" Type="http://schemas.openxmlformats.org/officeDocument/2006/relationships/tags" Target="../tags/tag125.xml"/><Relationship Id="rId22" Type="http://schemas.openxmlformats.org/officeDocument/2006/relationships/tags" Target="../tags/tag126.xml"/><Relationship Id="rId23" Type="http://schemas.openxmlformats.org/officeDocument/2006/relationships/tags" Target="../tags/tag127.xml"/><Relationship Id="rId24" Type="http://schemas.openxmlformats.org/officeDocument/2006/relationships/tags" Target="../tags/tag128.xml"/><Relationship Id="rId25" Type="http://schemas.openxmlformats.org/officeDocument/2006/relationships/tags" Target="../tags/tag129.xml"/><Relationship Id="rId26" Type="http://schemas.openxmlformats.org/officeDocument/2006/relationships/slideLayout" Target="../slideLayouts/slideLayout7.xml"/><Relationship Id="rId10" Type="http://schemas.openxmlformats.org/officeDocument/2006/relationships/tags" Target="../tags/tag114.xml"/><Relationship Id="rId11" Type="http://schemas.openxmlformats.org/officeDocument/2006/relationships/tags" Target="../tags/tag115.xml"/><Relationship Id="rId12" Type="http://schemas.openxmlformats.org/officeDocument/2006/relationships/tags" Target="../tags/tag116.xml"/><Relationship Id="rId13" Type="http://schemas.openxmlformats.org/officeDocument/2006/relationships/tags" Target="../tags/tag117.xml"/><Relationship Id="rId14" Type="http://schemas.openxmlformats.org/officeDocument/2006/relationships/tags" Target="../tags/tag118.xml"/><Relationship Id="rId15" Type="http://schemas.openxmlformats.org/officeDocument/2006/relationships/tags" Target="../tags/tag119.xml"/><Relationship Id="rId16" Type="http://schemas.openxmlformats.org/officeDocument/2006/relationships/tags" Target="../tags/tag120.xml"/><Relationship Id="rId17" Type="http://schemas.openxmlformats.org/officeDocument/2006/relationships/tags" Target="../tags/tag121.xml"/><Relationship Id="rId18" Type="http://schemas.openxmlformats.org/officeDocument/2006/relationships/tags" Target="../tags/tag122.xml"/><Relationship Id="rId19" Type="http://schemas.openxmlformats.org/officeDocument/2006/relationships/tags" Target="../tags/tag123.xml"/><Relationship Id="rId1" Type="http://schemas.openxmlformats.org/officeDocument/2006/relationships/tags" Target="../tags/tag105.xml"/><Relationship Id="rId2" Type="http://schemas.openxmlformats.org/officeDocument/2006/relationships/tags" Target="../tags/tag106.xml"/><Relationship Id="rId3" Type="http://schemas.openxmlformats.org/officeDocument/2006/relationships/tags" Target="../tags/tag107.xml"/><Relationship Id="rId4" Type="http://schemas.openxmlformats.org/officeDocument/2006/relationships/tags" Target="../tags/tag108.xml"/><Relationship Id="rId5" Type="http://schemas.openxmlformats.org/officeDocument/2006/relationships/tags" Target="../tags/tag109.xml"/><Relationship Id="rId6" Type="http://schemas.openxmlformats.org/officeDocument/2006/relationships/tags" Target="../tags/tag110.xml"/><Relationship Id="rId7" Type="http://schemas.openxmlformats.org/officeDocument/2006/relationships/tags" Target="../tags/tag111.xml"/><Relationship Id="rId8" Type="http://schemas.openxmlformats.org/officeDocument/2006/relationships/tags" Target="../tags/tag11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20" Type="http://schemas.openxmlformats.org/officeDocument/2006/relationships/tags" Target="../tags/tag149.xml"/><Relationship Id="rId21" Type="http://schemas.openxmlformats.org/officeDocument/2006/relationships/tags" Target="../tags/tag150.xml"/><Relationship Id="rId22" Type="http://schemas.openxmlformats.org/officeDocument/2006/relationships/tags" Target="../tags/tag151.xml"/><Relationship Id="rId23" Type="http://schemas.openxmlformats.org/officeDocument/2006/relationships/tags" Target="../tags/tag152.xml"/><Relationship Id="rId24" Type="http://schemas.openxmlformats.org/officeDocument/2006/relationships/tags" Target="../tags/tag153.xml"/><Relationship Id="rId25" Type="http://schemas.openxmlformats.org/officeDocument/2006/relationships/tags" Target="../tags/tag154.xml"/><Relationship Id="rId26" Type="http://schemas.openxmlformats.org/officeDocument/2006/relationships/slideLayout" Target="../slideLayouts/slideLayout7.xml"/><Relationship Id="rId10" Type="http://schemas.openxmlformats.org/officeDocument/2006/relationships/tags" Target="../tags/tag139.xml"/><Relationship Id="rId11" Type="http://schemas.openxmlformats.org/officeDocument/2006/relationships/tags" Target="../tags/tag140.xml"/><Relationship Id="rId12" Type="http://schemas.openxmlformats.org/officeDocument/2006/relationships/tags" Target="../tags/tag141.xml"/><Relationship Id="rId13" Type="http://schemas.openxmlformats.org/officeDocument/2006/relationships/tags" Target="../tags/tag142.xml"/><Relationship Id="rId14" Type="http://schemas.openxmlformats.org/officeDocument/2006/relationships/tags" Target="../tags/tag143.xml"/><Relationship Id="rId15" Type="http://schemas.openxmlformats.org/officeDocument/2006/relationships/tags" Target="../tags/tag144.xml"/><Relationship Id="rId16" Type="http://schemas.openxmlformats.org/officeDocument/2006/relationships/tags" Target="../tags/tag145.xml"/><Relationship Id="rId17" Type="http://schemas.openxmlformats.org/officeDocument/2006/relationships/tags" Target="../tags/tag146.xml"/><Relationship Id="rId18" Type="http://schemas.openxmlformats.org/officeDocument/2006/relationships/tags" Target="../tags/tag147.xml"/><Relationship Id="rId19" Type="http://schemas.openxmlformats.org/officeDocument/2006/relationships/tags" Target="../tags/tag148.xml"/><Relationship Id="rId1" Type="http://schemas.openxmlformats.org/officeDocument/2006/relationships/tags" Target="../tags/tag130.xml"/><Relationship Id="rId2" Type="http://schemas.openxmlformats.org/officeDocument/2006/relationships/tags" Target="../tags/tag131.xml"/><Relationship Id="rId3" Type="http://schemas.openxmlformats.org/officeDocument/2006/relationships/tags" Target="../tags/tag132.xml"/><Relationship Id="rId4" Type="http://schemas.openxmlformats.org/officeDocument/2006/relationships/tags" Target="../tags/tag133.xml"/><Relationship Id="rId5" Type="http://schemas.openxmlformats.org/officeDocument/2006/relationships/tags" Target="../tags/tag134.xml"/><Relationship Id="rId6" Type="http://schemas.openxmlformats.org/officeDocument/2006/relationships/tags" Target="../tags/tag135.xml"/><Relationship Id="rId7" Type="http://schemas.openxmlformats.org/officeDocument/2006/relationships/tags" Target="../tags/tag136.xml"/><Relationship Id="rId8" Type="http://schemas.openxmlformats.org/officeDocument/2006/relationships/tags" Target="../tags/tag13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20" Type="http://schemas.openxmlformats.org/officeDocument/2006/relationships/tags" Target="../tags/tag174.xml"/><Relationship Id="rId21" Type="http://schemas.openxmlformats.org/officeDocument/2006/relationships/tags" Target="../tags/tag175.xml"/><Relationship Id="rId22" Type="http://schemas.openxmlformats.org/officeDocument/2006/relationships/tags" Target="../tags/tag176.xml"/><Relationship Id="rId23" Type="http://schemas.openxmlformats.org/officeDocument/2006/relationships/tags" Target="../tags/tag177.xml"/><Relationship Id="rId24" Type="http://schemas.openxmlformats.org/officeDocument/2006/relationships/tags" Target="../tags/tag178.xml"/><Relationship Id="rId25" Type="http://schemas.openxmlformats.org/officeDocument/2006/relationships/tags" Target="../tags/tag179.xml"/><Relationship Id="rId26" Type="http://schemas.openxmlformats.org/officeDocument/2006/relationships/slideLayout" Target="../slideLayouts/slideLayout7.xml"/><Relationship Id="rId10" Type="http://schemas.openxmlformats.org/officeDocument/2006/relationships/tags" Target="../tags/tag164.xml"/><Relationship Id="rId11" Type="http://schemas.openxmlformats.org/officeDocument/2006/relationships/tags" Target="../tags/tag165.xml"/><Relationship Id="rId12" Type="http://schemas.openxmlformats.org/officeDocument/2006/relationships/tags" Target="../tags/tag166.xml"/><Relationship Id="rId13" Type="http://schemas.openxmlformats.org/officeDocument/2006/relationships/tags" Target="../tags/tag167.xml"/><Relationship Id="rId14" Type="http://schemas.openxmlformats.org/officeDocument/2006/relationships/tags" Target="../tags/tag168.xml"/><Relationship Id="rId15" Type="http://schemas.openxmlformats.org/officeDocument/2006/relationships/tags" Target="../tags/tag169.xml"/><Relationship Id="rId16" Type="http://schemas.openxmlformats.org/officeDocument/2006/relationships/tags" Target="../tags/tag170.xml"/><Relationship Id="rId17" Type="http://schemas.openxmlformats.org/officeDocument/2006/relationships/tags" Target="../tags/tag171.xml"/><Relationship Id="rId18" Type="http://schemas.openxmlformats.org/officeDocument/2006/relationships/tags" Target="../tags/tag172.xml"/><Relationship Id="rId19" Type="http://schemas.openxmlformats.org/officeDocument/2006/relationships/tags" Target="../tags/tag173.xml"/><Relationship Id="rId1" Type="http://schemas.openxmlformats.org/officeDocument/2006/relationships/tags" Target="../tags/tag155.xml"/><Relationship Id="rId2" Type="http://schemas.openxmlformats.org/officeDocument/2006/relationships/tags" Target="../tags/tag156.xml"/><Relationship Id="rId3" Type="http://schemas.openxmlformats.org/officeDocument/2006/relationships/tags" Target="../tags/tag157.xml"/><Relationship Id="rId4" Type="http://schemas.openxmlformats.org/officeDocument/2006/relationships/tags" Target="../tags/tag158.xml"/><Relationship Id="rId5" Type="http://schemas.openxmlformats.org/officeDocument/2006/relationships/tags" Target="../tags/tag159.xml"/><Relationship Id="rId6" Type="http://schemas.openxmlformats.org/officeDocument/2006/relationships/tags" Target="../tags/tag160.xml"/><Relationship Id="rId7" Type="http://schemas.openxmlformats.org/officeDocument/2006/relationships/tags" Target="../tags/tag161.xml"/><Relationship Id="rId8" Type="http://schemas.openxmlformats.org/officeDocument/2006/relationships/tags" Target="../tags/tag16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10.xml"/><Relationship Id="rId1" Type="http://schemas.openxmlformats.org/officeDocument/2006/relationships/tags" Target="../tags/tag180.xml"/><Relationship Id="rId2" Type="http://schemas.openxmlformats.org/officeDocument/2006/relationships/tags" Target="../tags/tag1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0" Type="http://schemas.openxmlformats.org/officeDocument/2006/relationships/tags" Target="../tags/tag31.xml"/><Relationship Id="rId21" Type="http://schemas.openxmlformats.org/officeDocument/2006/relationships/tags" Target="../tags/tag32.xml"/><Relationship Id="rId22" Type="http://schemas.openxmlformats.org/officeDocument/2006/relationships/tags" Target="../tags/tag33.xml"/><Relationship Id="rId23" Type="http://schemas.openxmlformats.org/officeDocument/2006/relationships/tags" Target="../tags/tag34.xml"/><Relationship Id="rId24" Type="http://schemas.openxmlformats.org/officeDocument/2006/relationships/tags" Target="../tags/tag35.xml"/><Relationship Id="rId25" Type="http://schemas.openxmlformats.org/officeDocument/2006/relationships/tags" Target="../tags/tag36.xml"/><Relationship Id="rId26" Type="http://schemas.openxmlformats.org/officeDocument/2006/relationships/tags" Target="../tags/tag37.xml"/><Relationship Id="rId27" Type="http://schemas.openxmlformats.org/officeDocument/2006/relationships/tags" Target="../tags/tag38.xml"/><Relationship Id="rId28" Type="http://schemas.openxmlformats.org/officeDocument/2006/relationships/tags" Target="../tags/tag39.xml"/><Relationship Id="rId29" Type="http://schemas.openxmlformats.org/officeDocument/2006/relationships/tags" Target="../tags/tag40.xml"/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30" Type="http://schemas.openxmlformats.org/officeDocument/2006/relationships/tags" Target="../tags/tag41.xml"/><Relationship Id="rId31" Type="http://schemas.openxmlformats.org/officeDocument/2006/relationships/tags" Target="../tags/tag42.xml"/><Relationship Id="rId32" Type="http://schemas.openxmlformats.org/officeDocument/2006/relationships/tags" Target="../tags/tag43.xml"/><Relationship Id="rId9" Type="http://schemas.openxmlformats.org/officeDocument/2006/relationships/tags" Target="../tags/tag20.xml"/><Relationship Id="rId6" Type="http://schemas.openxmlformats.org/officeDocument/2006/relationships/tags" Target="../tags/tag17.xml"/><Relationship Id="rId7" Type="http://schemas.openxmlformats.org/officeDocument/2006/relationships/tags" Target="../tags/tag18.xml"/><Relationship Id="rId8" Type="http://schemas.openxmlformats.org/officeDocument/2006/relationships/tags" Target="../tags/tag19.xml"/><Relationship Id="rId33" Type="http://schemas.openxmlformats.org/officeDocument/2006/relationships/tags" Target="../tags/tag44.xml"/><Relationship Id="rId34" Type="http://schemas.openxmlformats.org/officeDocument/2006/relationships/tags" Target="../tags/tag45.xml"/><Relationship Id="rId35" Type="http://schemas.openxmlformats.org/officeDocument/2006/relationships/tags" Target="../tags/tag46.xml"/><Relationship Id="rId36" Type="http://schemas.openxmlformats.org/officeDocument/2006/relationships/tags" Target="../tags/tag47.xml"/><Relationship Id="rId10" Type="http://schemas.openxmlformats.org/officeDocument/2006/relationships/tags" Target="../tags/tag21.xml"/><Relationship Id="rId11" Type="http://schemas.openxmlformats.org/officeDocument/2006/relationships/tags" Target="../tags/tag22.xml"/><Relationship Id="rId12" Type="http://schemas.openxmlformats.org/officeDocument/2006/relationships/tags" Target="../tags/tag23.xml"/><Relationship Id="rId13" Type="http://schemas.openxmlformats.org/officeDocument/2006/relationships/tags" Target="../tags/tag24.xml"/><Relationship Id="rId14" Type="http://schemas.openxmlformats.org/officeDocument/2006/relationships/tags" Target="../tags/tag25.xml"/><Relationship Id="rId15" Type="http://schemas.openxmlformats.org/officeDocument/2006/relationships/tags" Target="../tags/tag26.xml"/><Relationship Id="rId16" Type="http://schemas.openxmlformats.org/officeDocument/2006/relationships/tags" Target="../tags/tag27.xml"/><Relationship Id="rId17" Type="http://schemas.openxmlformats.org/officeDocument/2006/relationships/tags" Target="../tags/tag28.xml"/><Relationship Id="rId18" Type="http://schemas.openxmlformats.org/officeDocument/2006/relationships/tags" Target="../tags/tag29.xml"/><Relationship Id="rId19" Type="http://schemas.openxmlformats.org/officeDocument/2006/relationships/tags" Target="../tags/tag30.xml"/><Relationship Id="rId37" Type="http://schemas.openxmlformats.org/officeDocument/2006/relationships/tags" Target="../tags/tag48.xml"/><Relationship Id="rId38" Type="http://schemas.openxmlformats.org/officeDocument/2006/relationships/tags" Target="../tags/tag49.xml"/><Relationship Id="rId3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3.xml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4.xml"/><Relationship Id="rId1" Type="http://schemas.openxmlformats.org/officeDocument/2006/relationships/tags" Target="../tags/tag58.xml"/><Relationship Id="rId2" Type="http://schemas.openxmlformats.org/officeDocument/2006/relationships/tags" Target="../tags/tag5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62.xml"/><Relationship Id="rId2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6.xml"/><Relationship Id="rId1" Type="http://schemas.openxmlformats.org/officeDocument/2006/relationships/tags" Target="../tags/tag65.xml"/><Relationship Id="rId2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4" Type="http://schemas.openxmlformats.org/officeDocument/2006/relationships/tags" Target="../tags/tag72.xml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7.xml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3396000" y="2081213"/>
            <a:ext cx="5400000" cy="939802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b" anchorCtr="0" compatLnSpc="1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+mj-lt"/>
              </a:rPr>
              <a:t>从设计模式学习Android开发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3396001" y="3022600"/>
            <a:ext cx="5400000" cy="485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ea"/>
                <a:ea typeface="宋体" pitchFamily="2" charset="-122"/>
                <a:cs typeface="+mn-cs"/>
                <a:sym typeface="Arial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>
                <a:latin typeface="+mn-lt"/>
                <a:ea typeface="+mn-ea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9600" y="617220"/>
            <a:ext cx="5384800" cy="5509260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 dirty="0">
                <a:latin typeface="+mn-lt"/>
              </a:rPr>
              <a:t>public static void closeQuietly(Closeable closeable){</a:t>
            </a:r>
          </a:p>
          <a:p>
            <a:r>
              <a:rPr lang="zh-CN" altLang="en-US" dirty="0">
                <a:latin typeface="+mn-lt"/>
              </a:rPr>
              <a:t>        if (closeable != null){</a:t>
            </a:r>
          </a:p>
          <a:p>
            <a:r>
              <a:rPr lang="zh-CN" altLang="en-US" dirty="0">
                <a:latin typeface="+mn-lt"/>
              </a:rPr>
              <a:t>            try {</a:t>
            </a:r>
          </a:p>
          <a:p>
            <a:r>
              <a:rPr lang="zh-CN" altLang="en-US" dirty="0">
                <a:latin typeface="+mn-lt"/>
              </a:rPr>
              <a:t>                closeable.close();</a:t>
            </a:r>
          </a:p>
          <a:p>
            <a:r>
              <a:rPr lang="zh-CN" altLang="en-US" dirty="0">
                <a:latin typeface="+mn-lt"/>
              </a:rPr>
              <a:t>            } catch (IOException e) {</a:t>
            </a:r>
          </a:p>
          <a:p>
            <a:r>
              <a:rPr lang="zh-CN" altLang="en-US" dirty="0">
                <a:latin typeface="+mn-lt"/>
              </a:rPr>
              <a:t>                e.printStackTrace();</a:t>
            </a:r>
          </a:p>
          <a:p>
            <a:r>
              <a:rPr lang="zh-CN" altLang="en-US" dirty="0">
                <a:latin typeface="+mn-lt"/>
              </a:rPr>
              <a:t>            }</a:t>
            </a:r>
          </a:p>
          <a:p>
            <a:r>
              <a:rPr lang="zh-CN" altLang="en-US" dirty="0">
                <a:latin typeface="+mn-lt"/>
              </a:rPr>
              <a:t>        }</a:t>
            </a:r>
          </a:p>
          <a:p>
            <a:r>
              <a:rPr lang="zh-CN" altLang="en-US" dirty="0">
                <a:latin typeface="+mn-lt"/>
              </a:rPr>
              <a:t>    }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97600" y="617855"/>
            <a:ext cx="5384800" cy="5508625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 dirty="0">
                <a:latin typeface="+mn-lt"/>
              </a:rPr>
              <a:t>public static void put(String url, Bitmap bitmap){</a:t>
            </a:r>
          </a:p>
          <a:p>
            <a:r>
              <a:rPr lang="zh-CN" altLang="en-US" dirty="0">
                <a:latin typeface="+mn-lt"/>
              </a:rPr>
              <a:t>        FileOutputStream fileOutputStream = null;</a:t>
            </a:r>
          </a:p>
          <a:p>
            <a:r>
              <a:rPr lang="zh-CN" altLang="en-US" dirty="0">
                <a:latin typeface="+mn-lt"/>
              </a:rPr>
              <a:t>        try{</a:t>
            </a:r>
          </a:p>
          <a:p>
            <a:r>
              <a:rPr lang="zh-CN" altLang="en-US" dirty="0">
                <a:latin typeface="+mn-lt"/>
              </a:rPr>
              <a:t>            fileOutputStream = new FileOutputStream("cacheDir" + url);</a:t>
            </a:r>
          </a:p>
          <a:p>
            <a:r>
              <a:rPr lang="zh-CN" altLang="en-US" dirty="0">
                <a:latin typeface="+mn-lt"/>
              </a:rPr>
              <a:t>            bitmap.compress(Bitmap.CompressFormat.PNG, 100, fileOutputStream);</a:t>
            </a:r>
          </a:p>
          <a:p>
            <a:r>
              <a:rPr lang="zh-CN" altLang="en-US" dirty="0">
                <a:latin typeface="+mn-lt"/>
              </a:rPr>
              <a:t>        }catch (Exception e){</a:t>
            </a:r>
          </a:p>
          <a:p>
            <a:r>
              <a:rPr lang="zh-CN" altLang="en-US" dirty="0">
                <a:latin typeface="+mn-lt"/>
              </a:rPr>
              <a:t>            e.printStackTrace();</a:t>
            </a:r>
          </a:p>
          <a:p>
            <a:r>
              <a:rPr lang="zh-CN" altLang="en-US" dirty="0">
                <a:latin typeface="+mn-lt"/>
              </a:rPr>
              <a:t>        }finally {</a:t>
            </a:r>
          </a:p>
          <a:p>
            <a:r>
              <a:rPr lang="zh-CN" altLang="en-US" dirty="0">
                <a:latin typeface="+mn-lt"/>
              </a:rPr>
              <a:t>            closeQuietly(fileOutputStream);</a:t>
            </a:r>
          </a:p>
          <a:p>
            <a:r>
              <a:rPr lang="zh-CN" altLang="en-US" dirty="0">
                <a:latin typeface="+mn-lt"/>
              </a:rPr>
              <a:t>        }</a:t>
            </a:r>
          </a:p>
          <a:p>
            <a:r>
              <a:rPr lang="zh-CN" altLang="en-US" dirty="0">
                <a:latin typeface="+mn-lt"/>
              </a:rPr>
              <a:t> 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06240" y="3637280"/>
            <a:ext cx="7703185" cy="2832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一个对象应该对其他的对象有最少的了解。什么意思呢？就是说一个类应该对自己调用的类知道的最少。还是不懂？其实简单来说：假设类A实现了某个功能，类B需要调用类A的去执行这个功能，那么类A应该只暴露一个函数给类B，这个函数表示是实现这个功能的函数，而不是让类A把实现这个功能的所有细分的函数暴露给B。</a:t>
            </a:r>
          </a:p>
          <a:p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直接撸代码</a:t>
            </a:r>
            <a:r>
              <a:rPr lang="en-US" altLang="zh-CN" dirty="0">
                <a:latin typeface="+mn-lt"/>
              </a:rPr>
              <a:t>Law of Demeter (LOD)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更好的可扩展性</a:t>
            </a:r>
            <a:r>
              <a:rPr lang="en-US" altLang="zh-CN" dirty="0">
                <a:latin typeface="+mj-lt"/>
                <a:sym typeface="+mn-ea"/>
              </a:rPr>
              <a:t>--</a:t>
            </a:r>
            <a:r>
              <a:rPr lang="zh-CN" altLang="en-US" dirty="0">
                <a:latin typeface="+mj-lt"/>
              </a:rPr>
              <a:t>迪米特原则</a:t>
            </a: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86681" y="2212340"/>
            <a:ext cx="1419225" cy="1397000"/>
          </a:xfrm>
          <a:prstGeom prst="ellipse">
            <a:avLst/>
          </a:prstGeom>
          <a:noFill/>
          <a:ln>
            <a:noFill/>
          </a:ln>
          <a:effectLst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sym typeface="Arial" pitchFamily="34" charset="0"/>
              </a:rPr>
              <a:t>6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>
            <p:custDataLst>
              <p:tags r:id="rId2"/>
            </p:custDataLst>
          </p:nvPr>
        </p:nvGrpSpPr>
        <p:grpSpPr>
          <a:xfrm>
            <a:off x="1720621" y="805438"/>
            <a:ext cx="8582242" cy="1258575"/>
            <a:chOff x="2119231" y="1041400"/>
            <a:chExt cx="7024769" cy="1145040"/>
          </a:xfrm>
        </p:grpSpPr>
        <p:sp>
          <p:nvSpPr>
            <p:cNvPr id="21" name="任意多边形 20"/>
            <p:cNvSpPr/>
            <p:nvPr>
              <p:custDataLst>
                <p:tags r:id="rId23"/>
              </p:custDataLst>
            </p:nvPr>
          </p:nvSpPr>
          <p:spPr>
            <a:xfrm>
              <a:off x="2119231" y="104140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B6EA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01</a:t>
              </a:r>
            </a:p>
          </p:txBody>
        </p:sp>
        <p:sp>
          <p:nvSpPr>
            <p:cNvPr id="22" name="任意多边形 21"/>
            <p:cNvSpPr/>
            <p:nvPr>
              <p:custDataLst>
                <p:tags r:id="rId24"/>
              </p:custDataLst>
            </p:nvPr>
          </p:nvSpPr>
          <p:spPr>
            <a:xfrm>
              <a:off x="3230590" y="106840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7B6EA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25"/>
              </p:custDataLst>
            </p:nvPr>
          </p:nvSpPr>
          <p:spPr>
            <a:xfrm>
              <a:off x="4049096" y="139759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47B6EA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单例模式</a:t>
              </a:r>
            </a:p>
          </p:txBody>
        </p:sp>
      </p:grpSp>
      <p:grpSp>
        <p:nvGrpSpPr>
          <p:cNvPr id="47" name="组合 46"/>
          <p:cNvGrpSpPr/>
          <p:nvPr>
            <p:custDataLst>
              <p:tags r:id="rId3"/>
            </p:custDataLst>
          </p:nvPr>
        </p:nvGrpSpPr>
        <p:grpSpPr>
          <a:xfrm>
            <a:off x="1720621" y="1642119"/>
            <a:ext cx="8582242" cy="1258575"/>
            <a:chOff x="2119231" y="1802605"/>
            <a:chExt cx="7024769" cy="1145040"/>
          </a:xfrm>
        </p:grpSpPr>
        <p:sp>
          <p:nvSpPr>
            <p:cNvPr id="26" name="任意多边形 25"/>
            <p:cNvSpPr/>
            <p:nvPr>
              <p:custDataLst>
                <p:tags r:id="rId20"/>
              </p:custDataLst>
            </p:nvPr>
          </p:nvSpPr>
          <p:spPr>
            <a:xfrm>
              <a:off x="2119231" y="180260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8EE3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02</a:t>
              </a:r>
            </a:p>
          </p:txBody>
        </p:sp>
        <p:sp>
          <p:nvSpPr>
            <p:cNvPr id="27" name="任意多边形 26"/>
            <p:cNvSpPr/>
            <p:nvPr>
              <p:custDataLst>
                <p:tags r:id="rId21"/>
              </p:custDataLst>
            </p:nvPr>
          </p:nvSpPr>
          <p:spPr>
            <a:xfrm>
              <a:off x="3230590" y="182961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28" name="任意多边形 27"/>
            <p:cNvSpPr/>
            <p:nvPr>
              <p:custDataLst>
                <p:tags r:id="rId22"/>
              </p:custDataLst>
            </p:nvPr>
          </p:nvSpPr>
          <p:spPr>
            <a:xfrm>
              <a:off x="4049096" y="215879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628EE3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Builder模式</a:t>
              </a:r>
            </a:p>
          </p:txBody>
        </p:sp>
      </p:grpSp>
      <p:grpSp>
        <p:nvGrpSpPr>
          <p:cNvPr id="46" name="组合 45"/>
          <p:cNvGrpSpPr/>
          <p:nvPr>
            <p:custDataLst>
              <p:tags r:id="rId4"/>
            </p:custDataLst>
          </p:nvPr>
        </p:nvGrpSpPr>
        <p:grpSpPr>
          <a:xfrm>
            <a:off x="1720621" y="2478801"/>
            <a:ext cx="8582242" cy="1258575"/>
            <a:chOff x="2119231" y="2563810"/>
            <a:chExt cx="7024769" cy="1145040"/>
          </a:xfrm>
        </p:grpSpPr>
        <p:sp>
          <p:nvSpPr>
            <p:cNvPr id="29" name="任意多边形 28"/>
            <p:cNvSpPr/>
            <p:nvPr>
              <p:custDataLst>
                <p:tags r:id="rId17"/>
              </p:custDataLst>
            </p:nvPr>
          </p:nvSpPr>
          <p:spPr>
            <a:xfrm>
              <a:off x="2119231" y="256381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C3B5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03</a:t>
              </a:r>
            </a:p>
          </p:txBody>
        </p:sp>
        <p:sp>
          <p:nvSpPr>
            <p:cNvPr id="30" name="任意多边形 29"/>
            <p:cNvSpPr/>
            <p:nvPr>
              <p:custDataLst>
                <p:tags r:id="rId18"/>
              </p:custDataLst>
            </p:nvPr>
          </p:nvSpPr>
          <p:spPr>
            <a:xfrm>
              <a:off x="3230590" y="259081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BC3B5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1" name="任意多边形 30"/>
            <p:cNvSpPr/>
            <p:nvPr>
              <p:custDataLst>
                <p:tags r:id="rId19"/>
              </p:custDataLst>
            </p:nvPr>
          </p:nvSpPr>
          <p:spPr>
            <a:xfrm>
              <a:off x="4049096" y="292000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2BC3B5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原型模式</a:t>
              </a:r>
            </a:p>
          </p:txBody>
        </p:sp>
      </p:grpSp>
      <p:grpSp>
        <p:nvGrpSpPr>
          <p:cNvPr id="45" name="组合 44"/>
          <p:cNvGrpSpPr/>
          <p:nvPr>
            <p:custDataLst>
              <p:tags r:id="rId5"/>
            </p:custDataLst>
          </p:nvPr>
        </p:nvGrpSpPr>
        <p:grpSpPr>
          <a:xfrm>
            <a:off x="1720621" y="3315483"/>
            <a:ext cx="8582242" cy="1258575"/>
            <a:chOff x="2119231" y="3325015"/>
            <a:chExt cx="7024769" cy="1145040"/>
          </a:xfrm>
        </p:grpSpPr>
        <p:sp>
          <p:nvSpPr>
            <p:cNvPr id="32" name="任意多边形 31"/>
            <p:cNvSpPr/>
            <p:nvPr>
              <p:custDataLst>
                <p:tags r:id="rId14"/>
              </p:custDataLst>
            </p:nvPr>
          </p:nvSpPr>
          <p:spPr>
            <a:xfrm>
              <a:off x="2119231" y="332501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04</a:t>
              </a:r>
            </a:p>
          </p:txBody>
        </p:sp>
        <p:sp>
          <p:nvSpPr>
            <p:cNvPr id="33" name="任意多边形 32"/>
            <p:cNvSpPr/>
            <p:nvPr>
              <p:custDataLst>
                <p:tags r:id="rId15"/>
              </p:custDataLst>
            </p:nvPr>
          </p:nvSpPr>
          <p:spPr>
            <a:xfrm>
              <a:off x="3230590" y="335202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4" name="任意多边形 33"/>
            <p:cNvSpPr/>
            <p:nvPr>
              <p:custDataLst>
                <p:tags r:id="rId16"/>
              </p:custDataLst>
            </p:nvPr>
          </p:nvSpPr>
          <p:spPr>
            <a:xfrm>
              <a:off x="4049096" y="368120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92D05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工厂方法模式</a:t>
              </a:r>
            </a:p>
          </p:txBody>
        </p:sp>
      </p:grpSp>
      <p:grpSp>
        <p:nvGrpSpPr>
          <p:cNvPr id="44" name="组合 43"/>
          <p:cNvGrpSpPr/>
          <p:nvPr>
            <p:custDataLst>
              <p:tags r:id="rId6"/>
            </p:custDataLst>
          </p:nvPr>
        </p:nvGrpSpPr>
        <p:grpSpPr>
          <a:xfrm>
            <a:off x="1720621" y="4152165"/>
            <a:ext cx="8582242" cy="1258575"/>
            <a:chOff x="2119231" y="4086220"/>
            <a:chExt cx="7024769" cy="1145040"/>
          </a:xfrm>
        </p:grpSpPr>
        <p:sp>
          <p:nvSpPr>
            <p:cNvPr id="35" name="任意多边形 34"/>
            <p:cNvSpPr/>
            <p:nvPr>
              <p:custDataLst>
                <p:tags r:id="rId11"/>
              </p:custDataLst>
            </p:nvPr>
          </p:nvSpPr>
          <p:spPr>
            <a:xfrm>
              <a:off x="2119231" y="408622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05</a:t>
              </a:r>
            </a:p>
          </p:txBody>
        </p:sp>
        <p:sp>
          <p:nvSpPr>
            <p:cNvPr id="36" name="任意多边形 35"/>
            <p:cNvSpPr/>
            <p:nvPr>
              <p:custDataLst>
                <p:tags r:id="rId12"/>
              </p:custDataLst>
            </p:nvPr>
          </p:nvSpPr>
          <p:spPr>
            <a:xfrm>
              <a:off x="3230590" y="411322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7" name="任意多边形 36"/>
            <p:cNvSpPr/>
            <p:nvPr>
              <p:custDataLst>
                <p:tags r:id="rId13"/>
              </p:custDataLst>
            </p:nvPr>
          </p:nvSpPr>
          <p:spPr>
            <a:xfrm>
              <a:off x="4049096" y="444241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抽象工厂模式</a:t>
              </a:r>
            </a:p>
          </p:txBody>
        </p:sp>
      </p:grpSp>
      <p:grpSp>
        <p:nvGrpSpPr>
          <p:cNvPr id="43" name="组合 42"/>
          <p:cNvGrpSpPr/>
          <p:nvPr>
            <p:custDataLst>
              <p:tags r:id="rId7"/>
            </p:custDataLst>
          </p:nvPr>
        </p:nvGrpSpPr>
        <p:grpSpPr>
          <a:xfrm>
            <a:off x="1720621" y="4988847"/>
            <a:ext cx="8582242" cy="1258575"/>
            <a:chOff x="2119231" y="4847425"/>
            <a:chExt cx="7024769" cy="1145040"/>
          </a:xfrm>
        </p:grpSpPr>
        <p:sp>
          <p:nvSpPr>
            <p:cNvPr id="38" name="任意多边形 37"/>
            <p:cNvSpPr/>
            <p:nvPr>
              <p:custDataLst>
                <p:tags r:id="rId8"/>
              </p:custDataLst>
            </p:nvPr>
          </p:nvSpPr>
          <p:spPr>
            <a:xfrm>
              <a:off x="2119231" y="484742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06</a:t>
              </a:r>
            </a:p>
          </p:txBody>
        </p:sp>
        <p:sp>
          <p:nvSpPr>
            <p:cNvPr id="39" name="任意多边形 38"/>
            <p:cNvSpPr/>
            <p:nvPr>
              <p:custDataLst>
                <p:tags r:id="rId9"/>
              </p:custDataLst>
            </p:nvPr>
          </p:nvSpPr>
          <p:spPr>
            <a:xfrm>
              <a:off x="3230590" y="487443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10"/>
              </p:custDataLst>
            </p:nvPr>
          </p:nvSpPr>
          <p:spPr>
            <a:xfrm>
              <a:off x="4049096" y="520361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策略模式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>
            <p:custDataLst>
              <p:tags r:id="rId2"/>
            </p:custDataLst>
          </p:nvPr>
        </p:nvGrpSpPr>
        <p:grpSpPr>
          <a:xfrm>
            <a:off x="1720657" y="882944"/>
            <a:ext cx="8582170" cy="1258559"/>
            <a:chOff x="2119231" y="1041400"/>
            <a:chExt cx="7024769" cy="1145040"/>
          </a:xfrm>
        </p:grpSpPr>
        <p:sp>
          <p:nvSpPr>
            <p:cNvPr id="21" name="任意多边形 20"/>
            <p:cNvSpPr/>
            <p:nvPr>
              <p:custDataLst>
                <p:tags r:id="rId23"/>
              </p:custDataLst>
            </p:nvPr>
          </p:nvSpPr>
          <p:spPr>
            <a:xfrm>
              <a:off x="2119231" y="104140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B6EA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07</a:t>
              </a:r>
            </a:p>
          </p:txBody>
        </p:sp>
        <p:sp>
          <p:nvSpPr>
            <p:cNvPr id="22" name="任意多边形 21"/>
            <p:cNvSpPr/>
            <p:nvPr>
              <p:custDataLst>
                <p:tags r:id="rId24"/>
              </p:custDataLst>
            </p:nvPr>
          </p:nvSpPr>
          <p:spPr>
            <a:xfrm>
              <a:off x="3230590" y="106840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7B6EA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25"/>
              </p:custDataLst>
            </p:nvPr>
          </p:nvSpPr>
          <p:spPr>
            <a:xfrm>
              <a:off x="4049096" y="139759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47B6EA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状态模式</a:t>
              </a:r>
            </a:p>
          </p:txBody>
        </p:sp>
      </p:grpSp>
      <p:grpSp>
        <p:nvGrpSpPr>
          <p:cNvPr id="47" name="组合 46"/>
          <p:cNvGrpSpPr/>
          <p:nvPr>
            <p:custDataLst>
              <p:tags r:id="rId3"/>
            </p:custDataLst>
          </p:nvPr>
        </p:nvGrpSpPr>
        <p:grpSpPr>
          <a:xfrm>
            <a:off x="1720657" y="1719614"/>
            <a:ext cx="8582170" cy="1258559"/>
            <a:chOff x="2119231" y="1802605"/>
            <a:chExt cx="7024769" cy="1145040"/>
          </a:xfrm>
        </p:grpSpPr>
        <p:sp>
          <p:nvSpPr>
            <p:cNvPr id="26" name="任意多边形 25"/>
            <p:cNvSpPr/>
            <p:nvPr>
              <p:custDataLst>
                <p:tags r:id="rId20"/>
              </p:custDataLst>
            </p:nvPr>
          </p:nvSpPr>
          <p:spPr>
            <a:xfrm>
              <a:off x="2119231" y="180260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8EE3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08</a:t>
              </a:r>
            </a:p>
          </p:txBody>
        </p:sp>
        <p:sp>
          <p:nvSpPr>
            <p:cNvPr id="27" name="任意多边形 26"/>
            <p:cNvSpPr/>
            <p:nvPr>
              <p:custDataLst>
                <p:tags r:id="rId21"/>
              </p:custDataLst>
            </p:nvPr>
          </p:nvSpPr>
          <p:spPr>
            <a:xfrm>
              <a:off x="3230590" y="182961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28" name="任意多边形 27"/>
            <p:cNvSpPr/>
            <p:nvPr>
              <p:custDataLst>
                <p:tags r:id="rId22"/>
              </p:custDataLst>
            </p:nvPr>
          </p:nvSpPr>
          <p:spPr>
            <a:xfrm>
              <a:off x="4049096" y="215879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628EE3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责任链模式</a:t>
              </a:r>
            </a:p>
          </p:txBody>
        </p:sp>
      </p:grpSp>
      <p:grpSp>
        <p:nvGrpSpPr>
          <p:cNvPr id="46" name="组合 45"/>
          <p:cNvGrpSpPr/>
          <p:nvPr>
            <p:custDataLst>
              <p:tags r:id="rId4"/>
            </p:custDataLst>
          </p:nvPr>
        </p:nvGrpSpPr>
        <p:grpSpPr>
          <a:xfrm>
            <a:off x="1720657" y="2556284"/>
            <a:ext cx="8582170" cy="1258559"/>
            <a:chOff x="2119231" y="2563810"/>
            <a:chExt cx="7024769" cy="1145040"/>
          </a:xfrm>
        </p:grpSpPr>
        <p:sp>
          <p:nvSpPr>
            <p:cNvPr id="29" name="任意多边形 28"/>
            <p:cNvSpPr/>
            <p:nvPr>
              <p:custDataLst>
                <p:tags r:id="rId17"/>
              </p:custDataLst>
            </p:nvPr>
          </p:nvSpPr>
          <p:spPr>
            <a:xfrm>
              <a:off x="2119231" y="256381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C3B5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09</a:t>
              </a:r>
            </a:p>
          </p:txBody>
        </p:sp>
        <p:sp>
          <p:nvSpPr>
            <p:cNvPr id="30" name="任意多边形 29"/>
            <p:cNvSpPr/>
            <p:nvPr>
              <p:custDataLst>
                <p:tags r:id="rId18"/>
              </p:custDataLst>
            </p:nvPr>
          </p:nvSpPr>
          <p:spPr>
            <a:xfrm>
              <a:off x="3230590" y="259081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BC3B5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1" name="任意多边形 30"/>
            <p:cNvSpPr/>
            <p:nvPr>
              <p:custDataLst>
                <p:tags r:id="rId19"/>
              </p:custDataLst>
            </p:nvPr>
          </p:nvSpPr>
          <p:spPr>
            <a:xfrm>
              <a:off x="4049096" y="292000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2BC3B5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解释器模式</a:t>
              </a:r>
            </a:p>
          </p:txBody>
        </p:sp>
      </p:grpSp>
      <p:grpSp>
        <p:nvGrpSpPr>
          <p:cNvPr id="45" name="组合 44"/>
          <p:cNvGrpSpPr/>
          <p:nvPr>
            <p:custDataLst>
              <p:tags r:id="rId5"/>
            </p:custDataLst>
          </p:nvPr>
        </p:nvGrpSpPr>
        <p:grpSpPr>
          <a:xfrm>
            <a:off x="1720657" y="3392956"/>
            <a:ext cx="8582170" cy="1258559"/>
            <a:chOff x="2119231" y="3325015"/>
            <a:chExt cx="7024769" cy="1145040"/>
          </a:xfrm>
        </p:grpSpPr>
        <p:sp>
          <p:nvSpPr>
            <p:cNvPr id="32" name="任意多边形 31"/>
            <p:cNvSpPr/>
            <p:nvPr>
              <p:custDataLst>
                <p:tags r:id="rId14"/>
              </p:custDataLst>
            </p:nvPr>
          </p:nvSpPr>
          <p:spPr>
            <a:xfrm>
              <a:off x="2119231" y="332501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10</a:t>
              </a:r>
            </a:p>
          </p:txBody>
        </p:sp>
        <p:sp>
          <p:nvSpPr>
            <p:cNvPr id="33" name="任意多边形 32"/>
            <p:cNvSpPr/>
            <p:nvPr>
              <p:custDataLst>
                <p:tags r:id="rId15"/>
              </p:custDataLst>
            </p:nvPr>
          </p:nvSpPr>
          <p:spPr>
            <a:xfrm>
              <a:off x="3230590" y="335202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4" name="任意多边形 33"/>
            <p:cNvSpPr/>
            <p:nvPr>
              <p:custDataLst>
                <p:tags r:id="rId16"/>
              </p:custDataLst>
            </p:nvPr>
          </p:nvSpPr>
          <p:spPr>
            <a:xfrm>
              <a:off x="4049096" y="368120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92D05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 命令模式</a:t>
              </a:r>
            </a:p>
          </p:txBody>
        </p:sp>
      </p:grpSp>
      <p:grpSp>
        <p:nvGrpSpPr>
          <p:cNvPr id="44" name="组合 43"/>
          <p:cNvGrpSpPr/>
          <p:nvPr>
            <p:custDataLst>
              <p:tags r:id="rId6"/>
            </p:custDataLst>
          </p:nvPr>
        </p:nvGrpSpPr>
        <p:grpSpPr>
          <a:xfrm>
            <a:off x="1720657" y="4229627"/>
            <a:ext cx="8582170" cy="1258559"/>
            <a:chOff x="2119231" y="4086220"/>
            <a:chExt cx="7024769" cy="1145040"/>
          </a:xfrm>
        </p:grpSpPr>
        <p:sp>
          <p:nvSpPr>
            <p:cNvPr id="35" name="任意多边形 34"/>
            <p:cNvSpPr/>
            <p:nvPr>
              <p:custDataLst>
                <p:tags r:id="rId11"/>
              </p:custDataLst>
            </p:nvPr>
          </p:nvSpPr>
          <p:spPr>
            <a:xfrm>
              <a:off x="2119231" y="408622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11</a:t>
              </a:r>
            </a:p>
          </p:txBody>
        </p:sp>
        <p:sp>
          <p:nvSpPr>
            <p:cNvPr id="36" name="任意多边形 35"/>
            <p:cNvSpPr/>
            <p:nvPr>
              <p:custDataLst>
                <p:tags r:id="rId12"/>
              </p:custDataLst>
            </p:nvPr>
          </p:nvSpPr>
          <p:spPr>
            <a:xfrm>
              <a:off x="3230590" y="411322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7" name="任意多边形 36"/>
            <p:cNvSpPr/>
            <p:nvPr>
              <p:custDataLst>
                <p:tags r:id="rId13"/>
              </p:custDataLst>
            </p:nvPr>
          </p:nvSpPr>
          <p:spPr>
            <a:xfrm>
              <a:off x="4049096" y="444241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观察者模式</a:t>
              </a:r>
            </a:p>
          </p:txBody>
        </p:sp>
      </p:grpSp>
      <p:grpSp>
        <p:nvGrpSpPr>
          <p:cNvPr id="43" name="组合 42"/>
          <p:cNvGrpSpPr/>
          <p:nvPr>
            <p:custDataLst>
              <p:tags r:id="rId7"/>
            </p:custDataLst>
          </p:nvPr>
        </p:nvGrpSpPr>
        <p:grpSpPr>
          <a:xfrm>
            <a:off x="1720657" y="5066297"/>
            <a:ext cx="8582170" cy="1258559"/>
            <a:chOff x="2119231" y="4847425"/>
            <a:chExt cx="7024769" cy="1145040"/>
          </a:xfrm>
        </p:grpSpPr>
        <p:sp>
          <p:nvSpPr>
            <p:cNvPr id="38" name="任意多边形 37"/>
            <p:cNvSpPr/>
            <p:nvPr>
              <p:custDataLst>
                <p:tags r:id="rId8"/>
              </p:custDataLst>
            </p:nvPr>
          </p:nvSpPr>
          <p:spPr>
            <a:xfrm>
              <a:off x="2119231" y="484742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12</a:t>
              </a:r>
            </a:p>
          </p:txBody>
        </p:sp>
        <p:sp>
          <p:nvSpPr>
            <p:cNvPr id="39" name="任意多边形 38"/>
            <p:cNvSpPr/>
            <p:nvPr>
              <p:custDataLst>
                <p:tags r:id="rId9"/>
              </p:custDataLst>
            </p:nvPr>
          </p:nvSpPr>
          <p:spPr>
            <a:xfrm>
              <a:off x="3230590" y="487443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10"/>
              </p:custDataLst>
            </p:nvPr>
          </p:nvSpPr>
          <p:spPr>
            <a:xfrm>
              <a:off x="4049096" y="520361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备忘录模式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>
            <p:custDataLst>
              <p:tags r:id="rId2"/>
            </p:custDataLst>
          </p:nvPr>
        </p:nvGrpSpPr>
        <p:grpSpPr>
          <a:xfrm>
            <a:off x="1720633" y="856885"/>
            <a:ext cx="8582218" cy="1258570"/>
            <a:chOff x="2119231" y="1041400"/>
            <a:chExt cx="7024769" cy="1145040"/>
          </a:xfrm>
        </p:grpSpPr>
        <p:sp>
          <p:nvSpPr>
            <p:cNvPr id="21" name="任意多边形 20"/>
            <p:cNvSpPr/>
            <p:nvPr>
              <p:custDataLst>
                <p:tags r:id="rId23"/>
              </p:custDataLst>
            </p:nvPr>
          </p:nvSpPr>
          <p:spPr>
            <a:xfrm>
              <a:off x="2119231" y="104140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B6EA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13</a:t>
              </a:r>
            </a:p>
          </p:txBody>
        </p:sp>
        <p:sp>
          <p:nvSpPr>
            <p:cNvPr id="22" name="任意多边形 21"/>
            <p:cNvSpPr/>
            <p:nvPr>
              <p:custDataLst>
                <p:tags r:id="rId24"/>
              </p:custDataLst>
            </p:nvPr>
          </p:nvSpPr>
          <p:spPr>
            <a:xfrm>
              <a:off x="3230590" y="106840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7B6EA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25"/>
              </p:custDataLst>
            </p:nvPr>
          </p:nvSpPr>
          <p:spPr>
            <a:xfrm>
              <a:off x="4049096" y="139759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47B6EA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迭代器模式</a:t>
              </a:r>
            </a:p>
          </p:txBody>
        </p:sp>
      </p:grpSp>
      <p:grpSp>
        <p:nvGrpSpPr>
          <p:cNvPr id="47" name="组合 46"/>
          <p:cNvGrpSpPr/>
          <p:nvPr>
            <p:custDataLst>
              <p:tags r:id="rId3"/>
            </p:custDataLst>
          </p:nvPr>
        </p:nvGrpSpPr>
        <p:grpSpPr>
          <a:xfrm>
            <a:off x="1720633" y="1693563"/>
            <a:ext cx="8582218" cy="1258570"/>
            <a:chOff x="2119231" y="1802605"/>
            <a:chExt cx="7024769" cy="1145040"/>
          </a:xfrm>
        </p:grpSpPr>
        <p:sp>
          <p:nvSpPr>
            <p:cNvPr id="26" name="任意多边形 25"/>
            <p:cNvSpPr/>
            <p:nvPr>
              <p:custDataLst>
                <p:tags r:id="rId20"/>
              </p:custDataLst>
            </p:nvPr>
          </p:nvSpPr>
          <p:spPr>
            <a:xfrm>
              <a:off x="2119231" y="180260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8EE3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14</a:t>
              </a:r>
            </a:p>
          </p:txBody>
        </p:sp>
        <p:sp>
          <p:nvSpPr>
            <p:cNvPr id="27" name="任意多边形 26"/>
            <p:cNvSpPr/>
            <p:nvPr>
              <p:custDataLst>
                <p:tags r:id="rId21"/>
              </p:custDataLst>
            </p:nvPr>
          </p:nvSpPr>
          <p:spPr>
            <a:xfrm>
              <a:off x="3230590" y="182961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28" name="任意多边形 27"/>
            <p:cNvSpPr/>
            <p:nvPr>
              <p:custDataLst>
                <p:tags r:id="rId22"/>
              </p:custDataLst>
            </p:nvPr>
          </p:nvSpPr>
          <p:spPr>
            <a:xfrm>
              <a:off x="4049096" y="215879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628EE3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模板方法模式</a:t>
              </a:r>
            </a:p>
          </p:txBody>
        </p:sp>
      </p:grpSp>
      <p:grpSp>
        <p:nvGrpSpPr>
          <p:cNvPr id="46" name="组合 45"/>
          <p:cNvGrpSpPr/>
          <p:nvPr>
            <p:custDataLst>
              <p:tags r:id="rId4"/>
            </p:custDataLst>
          </p:nvPr>
        </p:nvGrpSpPr>
        <p:grpSpPr>
          <a:xfrm>
            <a:off x="1720633" y="2530240"/>
            <a:ext cx="8582218" cy="1258570"/>
            <a:chOff x="2119231" y="2563810"/>
            <a:chExt cx="7024769" cy="1145040"/>
          </a:xfrm>
        </p:grpSpPr>
        <p:sp>
          <p:nvSpPr>
            <p:cNvPr id="29" name="任意多边形 28"/>
            <p:cNvSpPr/>
            <p:nvPr>
              <p:custDataLst>
                <p:tags r:id="rId17"/>
              </p:custDataLst>
            </p:nvPr>
          </p:nvSpPr>
          <p:spPr>
            <a:xfrm>
              <a:off x="2119231" y="256381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C3B5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15</a:t>
              </a:r>
            </a:p>
          </p:txBody>
        </p:sp>
        <p:sp>
          <p:nvSpPr>
            <p:cNvPr id="30" name="任意多边形 29"/>
            <p:cNvSpPr/>
            <p:nvPr>
              <p:custDataLst>
                <p:tags r:id="rId18"/>
              </p:custDataLst>
            </p:nvPr>
          </p:nvSpPr>
          <p:spPr>
            <a:xfrm>
              <a:off x="3230590" y="259081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BC3B5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1" name="任意多边形 30"/>
            <p:cNvSpPr/>
            <p:nvPr>
              <p:custDataLst>
                <p:tags r:id="rId19"/>
              </p:custDataLst>
            </p:nvPr>
          </p:nvSpPr>
          <p:spPr>
            <a:xfrm>
              <a:off x="4049096" y="292000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2BC3B5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访问者模式</a:t>
              </a:r>
            </a:p>
          </p:txBody>
        </p:sp>
      </p:grpSp>
      <p:grpSp>
        <p:nvGrpSpPr>
          <p:cNvPr id="45" name="组合 44"/>
          <p:cNvGrpSpPr/>
          <p:nvPr>
            <p:custDataLst>
              <p:tags r:id="rId5"/>
            </p:custDataLst>
          </p:nvPr>
        </p:nvGrpSpPr>
        <p:grpSpPr>
          <a:xfrm>
            <a:off x="1720633" y="3366919"/>
            <a:ext cx="8582218" cy="1258570"/>
            <a:chOff x="2119231" y="3325015"/>
            <a:chExt cx="7024769" cy="1145040"/>
          </a:xfrm>
        </p:grpSpPr>
        <p:sp>
          <p:nvSpPr>
            <p:cNvPr id="32" name="任意多边形 31"/>
            <p:cNvSpPr/>
            <p:nvPr>
              <p:custDataLst>
                <p:tags r:id="rId14"/>
              </p:custDataLst>
            </p:nvPr>
          </p:nvSpPr>
          <p:spPr>
            <a:xfrm>
              <a:off x="2119231" y="332501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16</a:t>
              </a:r>
            </a:p>
          </p:txBody>
        </p:sp>
        <p:sp>
          <p:nvSpPr>
            <p:cNvPr id="33" name="任意多边形 32"/>
            <p:cNvSpPr/>
            <p:nvPr>
              <p:custDataLst>
                <p:tags r:id="rId15"/>
              </p:custDataLst>
            </p:nvPr>
          </p:nvSpPr>
          <p:spPr>
            <a:xfrm>
              <a:off x="3230590" y="335202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4" name="任意多边形 33"/>
            <p:cNvSpPr/>
            <p:nvPr>
              <p:custDataLst>
                <p:tags r:id="rId16"/>
              </p:custDataLst>
            </p:nvPr>
          </p:nvSpPr>
          <p:spPr>
            <a:xfrm>
              <a:off x="4049096" y="368120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92D05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中介者模式</a:t>
              </a:r>
            </a:p>
          </p:txBody>
        </p:sp>
      </p:grpSp>
      <p:grpSp>
        <p:nvGrpSpPr>
          <p:cNvPr id="44" name="组合 43"/>
          <p:cNvGrpSpPr/>
          <p:nvPr>
            <p:custDataLst>
              <p:tags r:id="rId6"/>
            </p:custDataLst>
          </p:nvPr>
        </p:nvGrpSpPr>
        <p:grpSpPr>
          <a:xfrm>
            <a:off x="1720633" y="4203597"/>
            <a:ext cx="8582218" cy="1258570"/>
            <a:chOff x="2119231" y="4086220"/>
            <a:chExt cx="7024769" cy="1145040"/>
          </a:xfrm>
        </p:grpSpPr>
        <p:sp>
          <p:nvSpPr>
            <p:cNvPr id="35" name="任意多边形 34"/>
            <p:cNvSpPr/>
            <p:nvPr>
              <p:custDataLst>
                <p:tags r:id="rId11"/>
              </p:custDataLst>
            </p:nvPr>
          </p:nvSpPr>
          <p:spPr>
            <a:xfrm>
              <a:off x="2119231" y="408622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17</a:t>
              </a:r>
            </a:p>
          </p:txBody>
        </p:sp>
        <p:sp>
          <p:nvSpPr>
            <p:cNvPr id="36" name="任意多边形 35"/>
            <p:cNvSpPr/>
            <p:nvPr>
              <p:custDataLst>
                <p:tags r:id="rId12"/>
              </p:custDataLst>
            </p:nvPr>
          </p:nvSpPr>
          <p:spPr>
            <a:xfrm>
              <a:off x="3230590" y="411322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7" name="任意多边形 36"/>
            <p:cNvSpPr/>
            <p:nvPr>
              <p:custDataLst>
                <p:tags r:id="rId13"/>
              </p:custDataLst>
            </p:nvPr>
          </p:nvSpPr>
          <p:spPr>
            <a:xfrm>
              <a:off x="4049096" y="444241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代理模式</a:t>
              </a:r>
            </a:p>
          </p:txBody>
        </p:sp>
      </p:grpSp>
      <p:grpSp>
        <p:nvGrpSpPr>
          <p:cNvPr id="43" name="组合 42"/>
          <p:cNvGrpSpPr/>
          <p:nvPr>
            <p:custDataLst>
              <p:tags r:id="rId7"/>
            </p:custDataLst>
          </p:nvPr>
        </p:nvGrpSpPr>
        <p:grpSpPr>
          <a:xfrm>
            <a:off x="1720633" y="5040275"/>
            <a:ext cx="8582218" cy="1258570"/>
            <a:chOff x="2119231" y="4847425"/>
            <a:chExt cx="7024769" cy="1145040"/>
          </a:xfrm>
        </p:grpSpPr>
        <p:sp>
          <p:nvSpPr>
            <p:cNvPr id="38" name="任意多边形 37"/>
            <p:cNvSpPr/>
            <p:nvPr>
              <p:custDataLst>
                <p:tags r:id="rId8"/>
              </p:custDataLst>
            </p:nvPr>
          </p:nvSpPr>
          <p:spPr>
            <a:xfrm>
              <a:off x="2119231" y="484742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18</a:t>
              </a:r>
            </a:p>
          </p:txBody>
        </p:sp>
        <p:sp>
          <p:nvSpPr>
            <p:cNvPr id="39" name="任意多边形 38"/>
            <p:cNvSpPr/>
            <p:nvPr>
              <p:custDataLst>
                <p:tags r:id="rId9"/>
              </p:custDataLst>
            </p:nvPr>
          </p:nvSpPr>
          <p:spPr>
            <a:xfrm>
              <a:off x="3230590" y="487443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10"/>
              </p:custDataLst>
            </p:nvPr>
          </p:nvSpPr>
          <p:spPr>
            <a:xfrm>
              <a:off x="4049096" y="520361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组合模式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>
            <p:custDataLst>
              <p:tags r:id="rId2"/>
            </p:custDataLst>
          </p:nvPr>
        </p:nvGrpSpPr>
        <p:grpSpPr>
          <a:xfrm>
            <a:off x="1617116" y="818773"/>
            <a:ext cx="8582242" cy="1258575"/>
            <a:chOff x="2119231" y="1041400"/>
            <a:chExt cx="7024769" cy="1145040"/>
          </a:xfrm>
        </p:grpSpPr>
        <p:sp>
          <p:nvSpPr>
            <p:cNvPr id="21" name="任意多边形 20"/>
            <p:cNvSpPr/>
            <p:nvPr>
              <p:custDataLst>
                <p:tags r:id="rId23"/>
              </p:custDataLst>
            </p:nvPr>
          </p:nvSpPr>
          <p:spPr>
            <a:xfrm>
              <a:off x="2119231" y="104140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B6EA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19</a:t>
              </a:r>
            </a:p>
          </p:txBody>
        </p:sp>
        <p:sp>
          <p:nvSpPr>
            <p:cNvPr id="22" name="任意多边形 21"/>
            <p:cNvSpPr/>
            <p:nvPr>
              <p:custDataLst>
                <p:tags r:id="rId24"/>
              </p:custDataLst>
            </p:nvPr>
          </p:nvSpPr>
          <p:spPr>
            <a:xfrm>
              <a:off x="3230590" y="106840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7B6EA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25"/>
              </p:custDataLst>
            </p:nvPr>
          </p:nvSpPr>
          <p:spPr>
            <a:xfrm>
              <a:off x="4049096" y="139759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47B6EA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适配器模式</a:t>
              </a:r>
            </a:p>
          </p:txBody>
        </p:sp>
      </p:grpSp>
      <p:grpSp>
        <p:nvGrpSpPr>
          <p:cNvPr id="47" name="组合 46"/>
          <p:cNvGrpSpPr/>
          <p:nvPr>
            <p:custDataLst>
              <p:tags r:id="rId3"/>
            </p:custDataLst>
          </p:nvPr>
        </p:nvGrpSpPr>
        <p:grpSpPr>
          <a:xfrm>
            <a:off x="1617116" y="1655454"/>
            <a:ext cx="8582242" cy="1258575"/>
            <a:chOff x="2119231" y="1802605"/>
            <a:chExt cx="7024769" cy="1145040"/>
          </a:xfrm>
        </p:grpSpPr>
        <p:sp>
          <p:nvSpPr>
            <p:cNvPr id="26" name="任意多边形 25"/>
            <p:cNvSpPr/>
            <p:nvPr>
              <p:custDataLst>
                <p:tags r:id="rId20"/>
              </p:custDataLst>
            </p:nvPr>
          </p:nvSpPr>
          <p:spPr>
            <a:xfrm>
              <a:off x="2119231" y="180260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8EE3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20</a:t>
              </a:r>
            </a:p>
          </p:txBody>
        </p:sp>
        <p:sp>
          <p:nvSpPr>
            <p:cNvPr id="27" name="任意多边形 26"/>
            <p:cNvSpPr/>
            <p:nvPr>
              <p:custDataLst>
                <p:tags r:id="rId21"/>
              </p:custDataLst>
            </p:nvPr>
          </p:nvSpPr>
          <p:spPr>
            <a:xfrm>
              <a:off x="3230590" y="182961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28" name="任意多边形 27"/>
            <p:cNvSpPr/>
            <p:nvPr>
              <p:custDataLst>
                <p:tags r:id="rId22"/>
              </p:custDataLst>
            </p:nvPr>
          </p:nvSpPr>
          <p:spPr>
            <a:xfrm>
              <a:off x="4049096" y="215879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628EE3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装饰模式</a:t>
              </a:r>
            </a:p>
          </p:txBody>
        </p:sp>
      </p:grpSp>
      <p:grpSp>
        <p:nvGrpSpPr>
          <p:cNvPr id="46" name="组合 45"/>
          <p:cNvGrpSpPr/>
          <p:nvPr>
            <p:custDataLst>
              <p:tags r:id="rId4"/>
            </p:custDataLst>
          </p:nvPr>
        </p:nvGrpSpPr>
        <p:grpSpPr>
          <a:xfrm>
            <a:off x="1617116" y="2492136"/>
            <a:ext cx="8582242" cy="1258575"/>
            <a:chOff x="2119231" y="2563810"/>
            <a:chExt cx="7024769" cy="1145040"/>
          </a:xfrm>
        </p:grpSpPr>
        <p:sp>
          <p:nvSpPr>
            <p:cNvPr id="29" name="任意多边形 28"/>
            <p:cNvSpPr/>
            <p:nvPr>
              <p:custDataLst>
                <p:tags r:id="rId17"/>
              </p:custDataLst>
            </p:nvPr>
          </p:nvSpPr>
          <p:spPr>
            <a:xfrm>
              <a:off x="2119231" y="256381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C3B5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21</a:t>
              </a:r>
            </a:p>
          </p:txBody>
        </p:sp>
        <p:sp>
          <p:nvSpPr>
            <p:cNvPr id="30" name="任意多边形 29"/>
            <p:cNvSpPr/>
            <p:nvPr>
              <p:custDataLst>
                <p:tags r:id="rId18"/>
              </p:custDataLst>
            </p:nvPr>
          </p:nvSpPr>
          <p:spPr>
            <a:xfrm>
              <a:off x="3230590" y="259081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BC3B5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1" name="任意多边形 30"/>
            <p:cNvSpPr/>
            <p:nvPr>
              <p:custDataLst>
                <p:tags r:id="rId19"/>
              </p:custDataLst>
            </p:nvPr>
          </p:nvSpPr>
          <p:spPr>
            <a:xfrm>
              <a:off x="4049096" y="292000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2BC3B5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享元模式</a:t>
              </a:r>
            </a:p>
          </p:txBody>
        </p:sp>
      </p:grpSp>
      <p:grpSp>
        <p:nvGrpSpPr>
          <p:cNvPr id="45" name="组合 44"/>
          <p:cNvGrpSpPr/>
          <p:nvPr>
            <p:custDataLst>
              <p:tags r:id="rId5"/>
            </p:custDataLst>
          </p:nvPr>
        </p:nvGrpSpPr>
        <p:grpSpPr>
          <a:xfrm>
            <a:off x="1617116" y="3328818"/>
            <a:ext cx="8582242" cy="1258575"/>
            <a:chOff x="2119231" y="3325015"/>
            <a:chExt cx="7024769" cy="1145040"/>
          </a:xfrm>
        </p:grpSpPr>
        <p:sp>
          <p:nvSpPr>
            <p:cNvPr id="32" name="任意多边形 31"/>
            <p:cNvSpPr/>
            <p:nvPr>
              <p:custDataLst>
                <p:tags r:id="rId14"/>
              </p:custDataLst>
            </p:nvPr>
          </p:nvSpPr>
          <p:spPr>
            <a:xfrm>
              <a:off x="2119231" y="332501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22</a:t>
              </a:r>
            </a:p>
          </p:txBody>
        </p:sp>
        <p:sp>
          <p:nvSpPr>
            <p:cNvPr id="33" name="任意多边形 32"/>
            <p:cNvSpPr/>
            <p:nvPr>
              <p:custDataLst>
                <p:tags r:id="rId15"/>
              </p:custDataLst>
            </p:nvPr>
          </p:nvSpPr>
          <p:spPr>
            <a:xfrm>
              <a:off x="3230590" y="335202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4" name="任意多边形 33"/>
            <p:cNvSpPr/>
            <p:nvPr>
              <p:custDataLst>
                <p:tags r:id="rId16"/>
              </p:custDataLst>
            </p:nvPr>
          </p:nvSpPr>
          <p:spPr>
            <a:xfrm>
              <a:off x="4049096" y="368120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92D05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外观模式</a:t>
              </a:r>
            </a:p>
          </p:txBody>
        </p:sp>
      </p:grpSp>
      <p:grpSp>
        <p:nvGrpSpPr>
          <p:cNvPr id="44" name="组合 43"/>
          <p:cNvGrpSpPr/>
          <p:nvPr>
            <p:custDataLst>
              <p:tags r:id="rId6"/>
            </p:custDataLst>
          </p:nvPr>
        </p:nvGrpSpPr>
        <p:grpSpPr>
          <a:xfrm>
            <a:off x="1617116" y="4165500"/>
            <a:ext cx="8582242" cy="1258575"/>
            <a:chOff x="2119231" y="4086220"/>
            <a:chExt cx="7024769" cy="1145040"/>
          </a:xfrm>
        </p:grpSpPr>
        <p:sp>
          <p:nvSpPr>
            <p:cNvPr id="35" name="任意多边形 34"/>
            <p:cNvSpPr/>
            <p:nvPr>
              <p:custDataLst>
                <p:tags r:id="rId11"/>
              </p:custDataLst>
            </p:nvPr>
          </p:nvSpPr>
          <p:spPr>
            <a:xfrm>
              <a:off x="2119231" y="408622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23</a:t>
              </a:r>
            </a:p>
          </p:txBody>
        </p:sp>
        <p:sp>
          <p:nvSpPr>
            <p:cNvPr id="36" name="任意多边形 35"/>
            <p:cNvSpPr/>
            <p:nvPr>
              <p:custDataLst>
                <p:tags r:id="rId12"/>
              </p:custDataLst>
            </p:nvPr>
          </p:nvSpPr>
          <p:spPr>
            <a:xfrm>
              <a:off x="3230590" y="411322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7" name="任意多边形 36"/>
            <p:cNvSpPr/>
            <p:nvPr>
              <p:custDataLst>
                <p:tags r:id="rId13"/>
              </p:custDataLst>
            </p:nvPr>
          </p:nvSpPr>
          <p:spPr>
            <a:xfrm>
              <a:off x="4049096" y="444241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桥接模式</a:t>
              </a:r>
            </a:p>
          </p:txBody>
        </p:sp>
      </p:grpSp>
      <p:grpSp>
        <p:nvGrpSpPr>
          <p:cNvPr id="43" name="组合 42"/>
          <p:cNvGrpSpPr/>
          <p:nvPr>
            <p:custDataLst>
              <p:tags r:id="rId7"/>
            </p:custDataLst>
          </p:nvPr>
        </p:nvGrpSpPr>
        <p:grpSpPr>
          <a:xfrm>
            <a:off x="1617116" y="5002182"/>
            <a:ext cx="8582242" cy="1258575"/>
            <a:chOff x="2119231" y="4847425"/>
            <a:chExt cx="7024769" cy="1145040"/>
          </a:xfrm>
        </p:grpSpPr>
        <p:sp>
          <p:nvSpPr>
            <p:cNvPr id="38" name="任意多边形 37"/>
            <p:cNvSpPr/>
            <p:nvPr>
              <p:custDataLst>
                <p:tags r:id="rId8"/>
              </p:custDataLst>
            </p:nvPr>
          </p:nvSpPr>
          <p:spPr>
            <a:xfrm>
              <a:off x="2119231" y="484742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24</a:t>
              </a:r>
            </a:p>
          </p:txBody>
        </p:sp>
        <p:sp>
          <p:nvSpPr>
            <p:cNvPr id="39" name="任意多边形 38"/>
            <p:cNvSpPr/>
            <p:nvPr>
              <p:custDataLst>
                <p:tags r:id="rId9"/>
              </p:custDataLst>
            </p:nvPr>
          </p:nvSpPr>
          <p:spPr>
            <a:xfrm>
              <a:off x="3230590" y="487443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10"/>
              </p:custDataLst>
            </p:nvPr>
          </p:nvSpPr>
          <p:spPr>
            <a:xfrm>
              <a:off x="4049096" y="520361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lstStyle/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MVC、MVP、MVVP模式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pic>
        <p:nvPicPr>
          <p:cNvPr id="5" name="图片占位符 4"/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77" y="784500"/>
            <a:ext cx="5353050" cy="5534025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全称为</a:t>
            </a:r>
            <a:r>
              <a:rPr lang="en-US" altLang="zh-CN" dirty="0"/>
              <a:t>Model-View-Controller</a:t>
            </a:r>
            <a:r>
              <a:rPr lang="zh-CN" altLang="en-US" dirty="0"/>
              <a:t>，也就是模型</a:t>
            </a:r>
            <a:r>
              <a:rPr lang="en-US" altLang="zh-CN" dirty="0"/>
              <a:t>-</a:t>
            </a:r>
            <a:r>
              <a:rPr lang="zh-CN" altLang="en-US" dirty="0"/>
              <a:t>视图</a:t>
            </a:r>
            <a:r>
              <a:rPr lang="en-US" altLang="zh-CN" dirty="0"/>
              <a:t>-</a:t>
            </a:r>
            <a:r>
              <a:rPr lang="zh-CN" altLang="en-US" dirty="0"/>
              <a:t>控制器。</a:t>
            </a:r>
            <a:r>
              <a:rPr lang="en-US" altLang="zh-CN" dirty="0"/>
              <a:t>MVC</a:t>
            </a:r>
            <a:r>
              <a:rPr lang="zh-CN" altLang="en-US" dirty="0"/>
              <a:t>结构</a:t>
            </a:r>
            <a:r>
              <a:rPr lang="zh-CN" altLang="en-US" dirty="0" smtClean="0"/>
              <a:t>如右图所示</a:t>
            </a:r>
            <a:endParaRPr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Android</a:t>
            </a:r>
            <a:r>
              <a:rPr lang="zh-CN" altLang="en-US" dirty="0"/>
              <a:t>中对</a:t>
            </a:r>
            <a:r>
              <a:rPr lang="en-US" altLang="zh-CN" dirty="0"/>
              <a:t>MVC</a:t>
            </a:r>
            <a:r>
              <a:rPr lang="zh-CN" altLang="en-US" dirty="0"/>
              <a:t>的应用很经典，我们的布局文件如</a:t>
            </a:r>
            <a:r>
              <a:rPr lang="en-US" altLang="zh-CN" dirty="0" err="1"/>
              <a:t>main.xml</a:t>
            </a:r>
            <a:r>
              <a:rPr lang="zh-CN" altLang="en-US" dirty="0"/>
              <a:t>就是对应</a:t>
            </a:r>
            <a:r>
              <a:rPr lang="en-US" altLang="zh-CN" dirty="0"/>
              <a:t>View</a:t>
            </a:r>
            <a:r>
              <a:rPr lang="zh-CN" altLang="en-US" dirty="0"/>
              <a:t>层，本地的数据库数据或者是网络下载的数据就是对应</a:t>
            </a:r>
            <a:r>
              <a:rPr lang="en-US" altLang="zh-CN" dirty="0"/>
              <a:t>Model</a:t>
            </a:r>
            <a:r>
              <a:rPr lang="zh-CN" altLang="en-US" dirty="0"/>
              <a:t>层，而</a:t>
            </a:r>
            <a:r>
              <a:rPr lang="en-US" altLang="zh-CN" dirty="0"/>
              <a:t>Activity</a:t>
            </a:r>
            <a:r>
              <a:rPr lang="zh-CN" altLang="en-US" dirty="0"/>
              <a:t>对应</a:t>
            </a:r>
            <a:r>
              <a:rPr lang="en-US" altLang="zh-CN" dirty="0"/>
              <a:t>Controller</a:t>
            </a:r>
            <a:r>
              <a:rPr lang="zh-CN" altLang="en-US" dirty="0"/>
              <a:t>层</a:t>
            </a:r>
            <a:r>
              <a:rPr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08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MVP</a:t>
            </a:r>
            <a:endParaRPr kumimoji="1" lang="zh-CN" altLang="en-US" dirty="0"/>
          </a:p>
        </p:txBody>
      </p:sp>
      <p:pic>
        <p:nvPicPr>
          <p:cNvPr id="5" name="图片占位符 4"/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23" y="1661160"/>
            <a:ext cx="5486400" cy="4486275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MVP</a:t>
            </a:r>
            <a:r>
              <a:rPr lang="zh-CN" altLang="en-US" dirty="0"/>
              <a:t>全称为</a:t>
            </a:r>
            <a:r>
              <a:rPr lang="en-US" altLang="zh-CN" dirty="0"/>
              <a:t>Model View Presenter</a:t>
            </a:r>
            <a:r>
              <a:rPr lang="zh-CN" altLang="en-US" dirty="0"/>
              <a:t>，目前</a:t>
            </a:r>
            <a:r>
              <a:rPr lang="en-US" altLang="zh-CN" dirty="0"/>
              <a:t>MVP</a:t>
            </a:r>
            <a:r>
              <a:rPr lang="zh-CN" altLang="en-US" dirty="0"/>
              <a:t>在</a:t>
            </a:r>
            <a:r>
              <a:rPr lang="en-US" altLang="zh-CN" dirty="0"/>
              <a:t>Android</a:t>
            </a:r>
            <a:r>
              <a:rPr lang="zh-CN" altLang="en-US" dirty="0"/>
              <a:t>应用开发中越来越重要了，它的结构</a:t>
            </a:r>
            <a:r>
              <a:rPr lang="zh-CN" altLang="en-US" dirty="0" smtClean="0"/>
              <a:t>图如右</a:t>
            </a:r>
            <a:endParaRPr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zh-CN" altLang="en-US" dirty="0"/>
              <a:t>它降低了</a:t>
            </a:r>
            <a:r>
              <a:rPr lang="en-US" altLang="zh-CN" dirty="0"/>
              <a:t>View</a:t>
            </a:r>
            <a:r>
              <a:rPr lang="zh-CN" altLang="en-US" dirty="0"/>
              <a:t>与</a:t>
            </a:r>
            <a:r>
              <a:rPr lang="en-US" altLang="zh-CN" dirty="0"/>
              <a:t>Model</a:t>
            </a:r>
            <a:r>
              <a:rPr lang="zh-CN" altLang="en-US" dirty="0"/>
              <a:t>之间的耦合。彻底将</a:t>
            </a:r>
            <a:r>
              <a:rPr lang="en-US" altLang="zh-CN" dirty="0"/>
              <a:t>View</a:t>
            </a:r>
            <a:r>
              <a:rPr lang="zh-CN" altLang="en-US" dirty="0"/>
              <a:t>与</a:t>
            </a:r>
            <a:r>
              <a:rPr lang="en-US" altLang="zh-CN" dirty="0"/>
              <a:t>Model</a:t>
            </a:r>
            <a:r>
              <a:rPr lang="zh-CN" altLang="en-US" dirty="0"/>
              <a:t>分离。</a:t>
            </a:r>
            <a:r>
              <a:rPr lang="en-US" altLang="zh-CN" dirty="0"/>
              <a:t>MVP</a:t>
            </a:r>
            <a:r>
              <a:rPr lang="zh-CN" altLang="en-US" dirty="0"/>
              <a:t>不是一种标准化的模式，它由很多种实现。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95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MVVM</a:t>
            </a:r>
            <a:endParaRPr kumimoji="1" lang="zh-CN" altLang="en-US" dirty="0"/>
          </a:p>
        </p:txBody>
      </p:sp>
      <p:pic>
        <p:nvPicPr>
          <p:cNvPr id="5" name="图片占位符 4"/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68" y="1264200"/>
            <a:ext cx="5438775" cy="4438650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全称是</a:t>
            </a:r>
            <a:r>
              <a:rPr lang="en-US" altLang="zh-CN" dirty="0"/>
              <a:t>Mode View </a:t>
            </a:r>
            <a:r>
              <a:rPr lang="en-US" altLang="zh-CN" dirty="0" err="1"/>
              <a:t>ViewModel</a:t>
            </a:r>
            <a:r>
              <a:rPr lang="en-US" altLang="zh-CN" dirty="0"/>
              <a:t>,</a:t>
            </a:r>
            <a:r>
              <a:rPr lang="zh-CN" altLang="en-US" dirty="0"/>
              <a:t>它的结构</a:t>
            </a:r>
            <a:r>
              <a:rPr lang="zh-CN" altLang="en-US" dirty="0" smtClean="0"/>
              <a:t>如右所示</a:t>
            </a:r>
            <a:endParaRPr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zh-CN" altLang="en-US" dirty="0"/>
              <a:t>我们在使用</a:t>
            </a:r>
            <a:r>
              <a:rPr lang="en-US" altLang="zh-CN" dirty="0" err="1"/>
              <a:t>ListView</a:t>
            </a:r>
            <a:r>
              <a:rPr lang="zh-CN" altLang="en-US" dirty="0"/>
              <a:t>时，会自定义一个</a:t>
            </a:r>
            <a:r>
              <a:rPr lang="en-US" altLang="zh-CN" dirty="0" err="1"/>
              <a:t>ViewHolder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 err="1"/>
              <a:t>RecyclerView</a:t>
            </a:r>
            <a:r>
              <a:rPr lang="zh-CN" altLang="en-US" dirty="0"/>
              <a:t>中是必须使用</a:t>
            </a:r>
            <a:r>
              <a:rPr lang="en-US" altLang="zh-CN" dirty="0" err="1"/>
              <a:t>ViewHolder</a:t>
            </a:r>
            <a:r>
              <a:rPr lang="zh-CN" altLang="en-US" dirty="0"/>
              <a:t>，这主要是提高性能，因为不需要每次去调用</a:t>
            </a:r>
            <a:r>
              <a:rPr lang="en-US" altLang="zh-CN" dirty="0" err="1"/>
              <a:t>findViewById</a:t>
            </a:r>
            <a:r>
              <a:rPr lang="zh-CN" altLang="en-US" dirty="0"/>
              <a:t>来获取</a:t>
            </a:r>
            <a:r>
              <a:rPr lang="en-US" altLang="zh-CN" dirty="0"/>
              <a:t>View</a:t>
            </a:r>
            <a:r>
              <a:rPr lang="zh-CN" altLang="en-US" dirty="0"/>
              <a:t>。其实</a:t>
            </a:r>
            <a:r>
              <a:rPr lang="en-US" altLang="zh-CN" dirty="0" err="1"/>
              <a:t>ViewHolder</a:t>
            </a:r>
            <a:r>
              <a:rPr lang="zh-CN" altLang="en-US" dirty="0"/>
              <a:t>就是个</a:t>
            </a:r>
            <a:r>
              <a:rPr lang="en-US" altLang="zh-CN" dirty="0" err="1"/>
              <a:t>ViewModel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019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相信大家都曾经下定决心把23种设计模式牢记于心，每次看完之后过一段时间又忘记了~，又得回去看，脑子里唯一依稀记得的是少数设计模式的大致的定义。</a:t>
            </a:r>
          </a:p>
          <a:p>
            <a:r>
              <a:rPr lang="zh-CN" altLang="en-US" dirty="0">
                <a:latin typeface="+mn-lt"/>
              </a:rPr>
              <a:t>首先，我们为什么要学习设计模式。主要是这些模式是前人总结的经验，使用这些模式能让我们的程序更健壮、更稳定、容易扩展等等优点。在编写面向对象程序时，我们需要遵循</a:t>
            </a:r>
            <a:r>
              <a:rPr lang="zh-CN" altLang="en-US" dirty="0">
                <a:latin typeface="+mn-lt"/>
                <a:sym typeface="+mn-ea"/>
              </a:rPr>
              <a:t>面向对象的六大原则</a:t>
            </a:r>
            <a:r>
              <a:rPr lang="zh-CN" altLang="en-US" dirty="0">
                <a:latin typeface="+mn-lt"/>
              </a:rPr>
              <a:t>，能让我们的程序维护起来更轻松~（当然还有其它好处）从中获益。</a:t>
            </a:r>
          </a:p>
          <a:p>
            <a:endParaRPr lang="zh-CN" altLang="en-US" dirty="0">
              <a:latin typeface="+mn-lt"/>
            </a:endParaRPr>
          </a:p>
          <a:p>
            <a:r>
              <a:rPr lang="zh-CN" altLang="en-US" sz="2000" dirty="0">
                <a:latin typeface="+mn-lt"/>
              </a:rPr>
              <a:t>参考资料</a:t>
            </a:r>
            <a:r>
              <a:rPr lang="zh-CN" altLang="en-US" sz="2000" dirty="0">
                <a:latin typeface="+mn-lt"/>
                <a:sym typeface="+mn-ea"/>
              </a:rPr>
              <a:t>《Android源码设计模式解析与实战》——何红辉与关爱明著</a:t>
            </a:r>
            <a:endParaRPr lang="zh-CN" altLang="en-US" sz="20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407168" y="535440"/>
            <a:ext cx="9377664" cy="70589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zh-CN" altLang="en-US" sz="3200" dirty="0">
                <a:latin typeface="Calibri Light" charset="0"/>
                <a:ea typeface="宋体" charset="0"/>
                <a:cs typeface="+mn-ea"/>
              </a:rPr>
              <a:t>面向对象的六大原则</a:t>
            </a:r>
          </a:p>
        </p:txBody>
      </p:sp>
      <p:sp>
        <p:nvSpPr>
          <p:cNvPr id="3" name="等腰三角形 2"/>
          <p:cNvSpPr/>
          <p:nvPr>
            <p:custDataLst>
              <p:tags r:id="rId3"/>
            </p:custDataLst>
          </p:nvPr>
        </p:nvSpPr>
        <p:spPr>
          <a:xfrm>
            <a:off x="1859503" y="1708270"/>
            <a:ext cx="1023311" cy="666877"/>
          </a:xfrm>
          <a:prstGeom prst="triangle">
            <a:avLst/>
          </a:prstGeom>
          <a:solidFill>
            <a:srgbClr val="DEAB81"/>
          </a:solidFill>
        </p:spPr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</a:rPr>
              <a:t>A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4" name="等腰三角形 3"/>
          <p:cNvSpPr/>
          <p:nvPr>
            <p:custDataLst>
              <p:tags r:id="rId4"/>
            </p:custDataLst>
          </p:nvPr>
        </p:nvSpPr>
        <p:spPr>
          <a:xfrm>
            <a:off x="1939989" y="1708270"/>
            <a:ext cx="356435" cy="264449"/>
          </a:xfrm>
          <a:prstGeom prst="triangle">
            <a:avLst/>
          </a:prstGeom>
          <a:solidFill>
            <a:srgbClr val="DEAB81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" name="等腰三角形 4"/>
          <p:cNvSpPr/>
          <p:nvPr>
            <p:custDataLst>
              <p:tags r:id="rId5"/>
            </p:custDataLst>
          </p:nvPr>
        </p:nvSpPr>
        <p:spPr>
          <a:xfrm>
            <a:off x="2549373" y="2242921"/>
            <a:ext cx="364185" cy="270199"/>
          </a:xfrm>
          <a:prstGeom prst="triangle">
            <a:avLst/>
          </a:prstGeom>
          <a:solidFill>
            <a:srgbClr val="DEAB81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6" name="等腰三角形 5"/>
          <p:cNvSpPr/>
          <p:nvPr>
            <p:custDataLst>
              <p:tags r:id="rId6"/>
            </p:custDataLst>
          </p:nvPr>
        </p:nvSpPr>
        <p:spPr>
          <a:xfrm>
            <a:off x="2731466" y="1835582"/>
            <a:ext cx="277824" cy="206126"/>
          </a:xfrm>
          <a:prstGeom prst="triangle">
            <a:avLst/>
          </a:prstGeom>
          <a:solidFill>
            <a:srgbClr val="DEAB81">
              <a:lumMod val="40000"/>
              <a:lumOff val="6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7" name="等腰三角形 6"/>
          <p:cNvSpPr/>
          <p:nvPr>
            <p:custDataLst>
              <p:tags r:id="rId7"/>
            </p:custDataLst>
          </p:nvPr>
        </p:nvSpPr>
        <p:spPr>
          <a:xfrm>
            <a:off x="1766583" y="2306206"/>
            <a:ext cx="185839" cy="137880"/>
          </a:xfrm>
          <a:prstGeom prst="triangle">
            <a:avLst/>
          </a:prstGeom>
          <a:solidFill>
            <a:srgbClr val="DEAB81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3009292" y="1402941"/>
            <a:ext cx="2816978" cy="1415510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单一职责原则</a:t>
            </a:r>
          </a:p>
        </p:txBody>
      </p:sp>
      <p:sp>
        <p:nvSpPr>
          <p:cNvPr id="15" name="等腰三角形 14"/>
          <p:cNvSpPr/>
          <p:nvPr>
            <p:custDataLst>
              <p:tags r:id="rId9"/>
            </p:custDataLst>
          </p:nvPr>
        </p:nvSpPr>
        <p:spPr>
          <a:xfrm>
            <a:off x="1859503" y="3557533"/>
            <a:ext cx="1023311" cy="666877"/>
          </a:xfrm>
          <a:prstGeom prst="triangle">
            <a:avLst/>
          </a:prstGeom>
          <a:solidFill>
            <a:srgbClr val="D26078"/>
          </a:solidFill>
        </p:spPr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</a:rPr>
              <a:t>C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16" name="等腰三角形 15"/>
          <p:cNvSpPr/>
          <p:nvPr>
            <p:custDataLst>
              <p:tags r:id="rId10"/>
            </p:custDataLst>
          </p:nvPr>
        </p:nvSpPr>
        <p:spPr>
          <a:xfrm>
            <a:off x="1939989" y="3557533"/>
            <a:ext cx="356435" cy="264449"/>
          </a:xfrm>
          <a:prstGeom prst="triangle">
            <a:avLst/>
          </a:prstGeom>
          <a:solidFill>
            <a:srgbClr val="D26078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7" name="等腰三角形 16"/>
          <p:cNvSpPr/>
          <p:nvPr>
            <p:custDataLst>
              <p:tags r:id="rId11"/>
            </p:custDataLst>
          </p:nvPr>
        </p:nvSpPr>
        <p:spPr>
          <a:xfrm>
            <a:off x="2549373" y="4092184"/>
            <a:ext cx="364185" cy="270199"/>
          </a:xfrm>
          <a:prstGeom prst="triangle">
            <a:avLst/>
          </a:prstGeom>
          <a:solidFill>
            <a:srgbClr val="D26078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8" name="等腰三角形 17"/>
          <p:cNvSpPr/>
          <p:nvPr>
            <p:custDataLst>
              <p:tags r:id="rId12"/>
            </p:custDataLst>
          </p:nvPr>
        </p:nvSpPr>
        <p:spPr>
          <a:xfrm>
            <a:off x="2731466" y="3684844"/>
            <a:ext cx="277824" cy="206126"/>
          </a:xfrm>
          <a:prstGeom prst="triangle">
            <a:avLst/>
          </a:prstGeom>
          <a:solidFill>
            <a:srgbClr val="D26078">
              <a:lumMod val="40000"/>
              <a:lumOff val="6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9" name="等腰三角形 18"/>
          <p:cNvSpPr/>
          <p:nvPr>
            <p:custDataLst>
              <p:tags r:id="rId13"/>
            </p:custDataLst>
          </p:nvPr>
        </p:nvSpPr>
        <p:spPr>
          <a:xfrm>
            <a:off x="1766583" y="4155469"/>
            <a:ext cx="185839" cy="137880"/>
          </a:xfrm>
          <a:prstGeom prst="triangle">
            <a:avLst/>
          </a:prstGeom>
          <a:solidFill>
            <a:srgbClr val="D26078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14"/>
            </p:custDataLst>
          </p:nvPr>
        </p:nvSpPr>
        <p:spPr>
          <a:xfrm>
            <a:off x="3009292" y="3252203"/>
            <a:ext cx="2816978" cy="1415510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里氏替换原则</a:t>
            </a:r>
          </a:p>
        </p:txBody>
      </p:sp>
      <p:sp>
        <p:nvSpPr>
          <p:cNvPr id="23" name="等腰三角形 22"/>
          <p:cNvSpPr/>
          <p:nvPr>
            <p:custDataLst>
              <p:tags r:id="rId15"/>
            </p:custDataLst>
          </p:nvPr>
        </p:nvSpPr>
        <p:spPr>
          <a:xfrm>
            <a:off x="1859503" y="5289142"/>
            <a:ext cx="1023311" cy="666877"/>
          </a:xfrm>
          <a:prstGeom prst="triangle">
            <a:avLst/>
          </a:prstGeom>
          <a:solidFill>
            <a:srgbClr val="869ACD"/>
          </a:solidFill>
        </p:spPr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</a:rPr>
              <a:t>E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24" name="等腰三角形 23"/>
          <p:cNvSpPr/>
          <p:nvPr>
            <p:custDataLst>
              <p:tags r:id="rId16"/>
            </p:custDataLst>
          </p:nvPr>
        </p:nvSpPr>
        <p:spPr>
          <a:xfrm>
            <a:off x="1939989" y="5289142"/>
            <a:ext cx="356435" cy="264449"/>
          </a:xfrm>
          <a:prstGeom prst="triangle">
            <a:avLst/>
          </a:prstGeom>
          <a:solidFill>
            <a:srgbClr val="869ACD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5" name="等腰三角形 24"/>
          <p:cNvSpPr/>
          <p:nvPr>
            <p:custDataLst>
              <p:tags r:id="rId17"/>
            </p:custDataLst>
          </p:nvPr>
        </p:nvSpPr>
        <p:spPr>
          <a:xfrm>
            <a:off x="2549373" y="5823793"/>
            <a:ext cx="364185" cy="270199"/>
          </a:xfrm>
          <a:prstGeom prst="triangle">
            <a:avLst/>
          </a:prstGeom>
          <a:solidFill>
            <a:srgbClr val="869ACD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6" name="等腰三角形 25"/>
          <p:cNvSpPr/>
          <p:nvPr>
            <p:custDataLst>
              <p:tags r:id="rId18"/>
            </p:custDataLst>
          </p:nvPr>
        </p:nvSpPr>
        <p:spPr>
          <a:xfrm>
            <a:off x="2731466" y="5416454"/>
            <a:ext cx="277824" cy="206126"/>
          </a:xfrm>
          <a:prstGeom prst="triangle">
            <a:avLst/>
          </a:prstGeom>
          <a:solidFill>
            <a:srgbClr val="869ACD">
              <a:lumMod val="40000"/>
              <a:lumOff val="6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7" name="等腰三角形 26"/>
          <p:cNvSpPr/>
          <p:nvPr>
            <p:custDataLst>
              <p:tags r:id="rId19"/>
            </p:custDataLst>
          </p:nvPr>
        </p:nvSpPr>
        <p:spPr>
          <a:xfrm>
            <a:off x="1766583" y="5887078"/>
            <a:ext cx="185839" cy="137880"/>
          </a:xfrm>
          <a:prstGeom prst="triangle">
            <a:avLst/>
          </a:prstGeom>
          <a:solidFill>
            <a:srgbClr val="869ACD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20"/>
            </p:custDataLst>
          </p:nvPr>
        </p:nvSpPr>
        <p:spPr>
          <a:xfrm>
            <a:off x="3009292" y="4983813"/>
            <a:ext cx="2816978" cy="1415510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接口隔离原则</a:t>
            </a:r>
          </a:p>
        </p:txBody>
      </p:sp>
      <p:sp>
        <p:nvSpPr>
          <p:cNvPr id="31" name="等腰三角形 30"/>
          <p:cNvSpPr/>
          <p:nvPr>
            <p:custDataLst>
              <p:tags r:id="rId21"/>
            </p:custDataLst>
          </p:nvPr>
        </p:nvSpPr>
        <p:spPr>
          <a:xfrm>
            <a:off x="6458651" y="1708270"/>
            <a:ext cx="1023311" cy="666877"/>
          </a:xfrm>
          <a:prstGeom prst="triangle">
            <a:avLst/>
          </a:prstGeom>
          <a:solidFill>
            <a:srgbClr val="869ACD"/>
          </a:solidFill>
        </p:spPr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</a:rPr>
              <a:t>B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32" name="等腰三角形 31"/>
          <p:cNvSpPr/>
          <p:nvPr>
            <p:custDataLst>
              <p:tags r:id="rId22"/>
            </p:custDataLst>
          </p:nvPr>
        </p:nvSpPr>
        <p:spPr>
          <a:xfrm>
            <a:off x="6539137" y="1708270"/>
            <a:ext cx="356435" cy="264449"/>
          </a:xfrm>
          <a:prstGeom prst="triangle">
            <a:avLst/>
          </a:prstGeom>
          <a:solidFill>
            <a:srgbClr val="869ACD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3" name="等腰三角形 32"/>
          <p:cNvSpPr/>
          <p:nvPr>
            <p:custDataLst>
              <p:tags r:id="rId23"/>
            </p:custDataLst>
          </p:nvPr>
        </p:nvSpPr>
        <p:spPr>
          <a:xfrm>
            <a:off x="7148522" y="2242921"/>
            <a:ext cx="364185" cy="270199"/>
          </a:xfrm>
          <a:prstGeom prst="triangle">
            <a:avLst/>
          </a:prstGeom>
          <a:solidFill>
            <a:srgbClr val="869ACD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4" name="等腰三角形 33"/>
          <p:cNvSpPr/>
          <p:nvPr>
            <p:custDataLst>
              <p:tags r:id="rId24"/>
            </p:custDataLst>
          </p:nvPr>
        </p:nvSpPr>
        <p:spPr>
          <a:xfrm>
            <a:off x="7330615" y="1835582"/>
            <a:ext cx="277824" cy="206126"/>
          </a:xfrm>
          <a:prstGeom prst="triangle">
            <a:avLst/>
          </a:prstGeom>
          <a:solidFill>
            <a:srgbClr val="869ACD">
              <a:lumMod val="40000"/>
              <a:lumOff val="6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5" name="等腰三角形 34"/>
          <p:cNvSpPr/>
          <p:nvPr>
            <p:custDataLst>
              <p:tags r:id="rId25"/>
            </p:custDataLst>
          </p:nvPr>
        </p:nvSpPr>
        <p:spPr>
          <a:xfrm>
            <a:off x="6365731" y="2306206"/>
            <a:ext cx="185839" cy="137880"/>
          </a:xfrm>
          <a:prstGeom prst="triangle">
            <a:avLst/>
          </a:prstGeom>
          <a:solidFill>
            <a:srgbClr val="869ACD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>
            <p:custDataLst>
              <p:tags r:id="rId26"/>
            </p:custDataLst>
          </p:nvPr>
        </p:nvSpPr>
        <p:spPr>
          <a:xfrm>
            <a:off x="7608440" y="1402941"/>
            <a:ext cx="2816978" cy="1415510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开闭原则</a:t>
            </a:r>
          </a:p>
        </p:txBody>
      </p:sp>
      <p:sp>
        <p:nvSpPr>
          <p:cNvPr id="39" name="等腰三角形 38"/>
          <p:cNvSpPr/>
          <p:nvPr>
            <p:custDataLst>
              <p:tags r:id="rId27"/>
            </p:custDataLst>
          </p:nvPr>
        </p:nvSpPr>
        <p:spPr>
          <a:xfrm>
            <a:off x="6458651" y="3557533"/>
            <a:ext cx="1023311" cy="666877"/>
          </a:xfrm>
          <a:prstGeom prst="triangle">
            <a:avLst/>
          </a:prstGeom>
          <a:solidFill>
            <a:srgbClr val="DEAB81"/>
          </a:solidFill>
        </p:spPr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</a:rPr>
              <a:t>D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40" name="等腰三角形 39"/>
          <p:cNvSpPr/>
          <p:nvPr>
            <p:custDataLst>
              <p:tags r:id="rId28"/>
            </p:custDataLst>
          </p:nvPr>
        </p:nvSpPr>
        <p:spPr>
          <a:xfrm>
            <a:off x="6539137" y="3557533"/>
            <a:ext cx="356435" cy="264449"/>
          </a:xfrm>
          <a:prstGeom prst="triangle">
            <a:avLst/>
          </a:prstGeom>
          <a:solidFill>
            <a:srgbClr val="DEAB81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41" name="等腰三角形 40"/>
          <p:cNvSpPr/>
          <p:nvPr>
            <p:custDataLst>
              <p:tags r:id="rId29"/>
            </p:custDataLst>
          </p:nvPr>
        </p:nvSpPr>
        <p:spPr>
          <a:xfrm>
            <a:off x="7148522" y="4092184"/>
            <a:ext cx="364185" cy="270199"/>
          </a:xfrm>
          <a:prstGeom prst="triangle">
            <a:avLst/>
          </a:prstGeom>
          <a:solidFill>
            <a:srgbClr val="DEAB81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42" name="等腰三角形 41"/>
          <p:cNvSpPr/>
          <p:nvPr>
            <p:custDataLst>
              <p:tags r:id="rId30"/>
            </p:custDataLst>
          </p:nvPr>
        </p:nvSpPr>
        <p:spPr>
          <a:xfrm>
            <a:off x="7330615" y="3684844"/>
            <a:ext cx="277824" cy="206126"/>
          </a:xfrm>
          <a:prstGeom prst="triangle">
            <a:avLst/>
          </a:prstGeom>
          <a:solidFill>
            <a:srgbClr val="DEAB81">
              <a:lumMod val="40000"/>
              <a:lumOff val="6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43" name="等腰三角形 42"/>
          <p:cNvSpPr/>
          <p:nvPr>
            <p:custDataLst>
              <p:tags r:id="rId31"/>
            </p:custDataLst>
          </p:nvPr>
        </p:nvSpPr>
        <p:spPr>
          <a:xfrm>
            <a:off x="6365731" y="4155469"/>
            <a:ext cx="185839" cy="137880"/>
          </a:xfrm>
          <a:prstGeom prst="triangle">
            <a:avLst/>
          </a:prstGeom>
          <a:solidFill>
            <a:srgbClr val="DEAB81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8" name="矩形 37"/>
          <p:cNvSpPr/>
          <p:nvPr>
            <p:custDataLst>
              <p:tags r:id="rId32"/>
            </p:custDataLst>
          </p:nvPr>
        </p:nvSpPr>
        <p:spPr>
          <a:xfrm>
            <a:off x="7608440" y="3252203"/>
            <a:ext cx="2816978" cy="1415510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依赖倒置原则</a:t>
            </a:r>
          </a:p>
        </p:txBody>
      </p:sp>
      <p:sp>
        <p:nvSpPr>
          <p:cNvPr id="47" name="等腰三角形 46"/>
          <p:cNvSpPr/>
          <p:nvPr>
            <p:custDataLst>
              <p:tags r:id="rId33"/>
            </p:custDataLst>
          </p:nvPr>
        </p:nvSpPr>
        <p:spPr>
          <a:xfrm>
            <a:off x="6458651" y="5289142"/>
            <a:ext cx="1023311" cy="666877"/>
          </a:xfrm>
          <a:prstGeom prst="triangle">
            <a:avLst/>
          </a:prstGeom>
          <a:solidFill>
            <a:srgbClr val="D26078"/>
          </a:solidFill>
        </p:spPr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</a:rPr>
              <a:t>F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48" name="等腰三角形 47"/>
          <p:cNvSpPr/>
          <p:nvPr>
            <p:custDataLst>
              <p:tags r:id="rId34"/>
            </p:custDataLst>
          </p:nvPr>
        </p:nvSpPr>
        <p:spPr>
          <a:xfrm>
            <a:off x="6539137" y="5289142"/>
            <a:ext cx="356435" cy="264449"/>
          </a:xfrm>
          <a:prstGeom prst="triangle">
            <a:avLst/>
          </a:prstGeom>
          <a:solidFill>
            <a:srgbClr val="D26078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49" name="等腰三角形 48"/>
          <p:cNvSpPr/>
          <p:nvPr>
            <p:custDataLst>
              <p:tags r:id="rId35"/>
            </p:custDataLst>
          </p:nvPr>
        </p:nvSpPr>
        <p:spPr>
          <a:xfrm>
            <a:off x="7148522" y="5823793"/>
            <a:ext cx="364185" cy="270199"/>
          </a:xfrm>
          <a:prstGeom prst="triangle">
            <a:avLst/>
          </a:prstGeom>
          <a:solidFill>
            <a:srgbClr val="D26078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0" name="等腰三角形 49"/>
          <p:cNvSpPr/>
          <p:nvPr>
            <p:custDataLst>
              <p:tags r:id="rId36"/>
            </p:custDataLst>
          </p:nvPr>
        </p:nvSpPr>
        <p:spPr>
          <a:xfrm>
            <a:off x="7330615" y="5416454"/>
            <a:ext cx="277824" cy="206126"/>
          </a:xfrm>
          <a:prstGeom prst="triangle">
            <a:avLst/>
          </a:prstGeom>
          <a:solidFill>
            <a:srgbClr val="D26078">
              <a:lumMod val="40000"/>
              <a:lumOff val="6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1" name="等腰三角形 50"/>
          <p:cNvSpPr/>
          <p:nvPr>
            <p:custDataLst>
              <p:tags r:id="rId37"/>
            </p:custDataLst>
          </p:nvPr>
        </p:nvSpPr>
        <p:spPr>
          <a:xfrm>
            <a:off x="6365731" y="5887078"/>
            <a:ext cx="185839" cy="137880"/>
          </a:xfrm>
          <a:prstGeom prst="triangle">
            <a:avLst/>
          </a:prstGeom>
          <a:solidFill>
            <a:srgbClr val="D26078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46" name="矩形 45"/>
          <p:cNvSpPr/>
          <p:nvPr>
            <p:custDataLst>
              <p:tags r:id="rId38"/>
            </p:custDataLst>
          </p:nvPr>
        </p:nvSpPr>
        <p:spPr>
          <a:xfrm>
            <a:off x="7608440" y="4983813"/>
            <a:ext cx="2816978" cy="1415510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迪米特原则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</a:rPr>
              <a:t>单一原则很简单，就是将一组相关性很高的函数、数据封装到一个类中。换句话说，一个类应该有职责单一。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优化代码第一步</a:t>
            </a:r>
            <a:r>
              <a:rPr lang="en-US" altLang="zh-CN" dirty="0">
                <a:latin typeface="+mj-lt"/>
                <a:sym typeface="+mn-ea"/>
              </a:rPr>
              <a:t>--</a:t>
            </a:r>
            <a:r>
              <a:rPr lang="zh-CN" altLang="en-US" dirty="0">
                <a:latin typeface="+mj-lt"/>
              </a:rPr>
              <a:t>单一职责原则</a:t>
            </a: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86681" y="2212340"/>
            <a:ext cx="1419225" cy="1397000"/>
          </a:xfrm>
          <a:prstGeom prst="ellipse">
            <a:avLst/>
          </a:prstGeom>
          <a:noFill/>
          <a:ln>
            <a:noFill/>
          </a:ln>
          <a:effectLst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sym typeface="Arial" pitchFamily="34" charset="0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06240" y="3637280"/>
            <a:ext cx="7277100" cy="292354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开闭原则理解起来也不复杂，就是一个类应该对于扩展是开放的，但是对于修改是封闭的。我们知道，在开放的app或者是系统中，经常需要升级、维护等，这就要对原来的代码进行修改，可是修改时容易破坏原有的系统，甚至带来一些新的难以发现的BUG。因此，我们在一开始编写代码时，就应该注意尽量通过扩展的方式实现新的功能，而不是通过修改已有的代码实现。</a:t>
            </a:r>
          </a:p>
          <a:p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如：</a:t>
            </a:r>
            <a:r>
              <a:rPr lang="en-US" altLang="zh-CN" dirty="0">
                <a:latin typeface="+mn-lt"/>
              </a:rPr>
              <a:t>setImageCache(ImageCache cache).</a:t>
            </a:r>
            <a:r>
              <a:rPr lang="zh-CN" altLang="en-US" dirty="0">
                <a:latin typeface="+mn-lt"/>
              </a:rPr>
              <a:t>方法注入不同的缓存实现，也就是通常说的依赖注入。</a:t>
            </a:r>
            <a:r>
              <a:rPr lang="en-US" altLang="zh-CN" dirty="0">
                <a:latin typeface="+mn-lt"/>
              </a:rPr>
              <a:t>MemoryCache/DiskCache/DoubleCache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程序更稳定更灵活</a:t>
            </a:r>
            <a:r>
              <a:rPr lang="en-US" altLang="zh-CN" dirty="0">
                <a:latin typeface="+mj-lt"/>
              </a:rPr>
              <a:t>--</a:t>
            </a:r>
            <a:r>
              <a:rPr lang="zh-CN" altLang="en-US" dirty="0">
                <a:latin typeface="+mj-lt"/>
              </a:rPr>
              <a:t>开闭原则</a:t>
            </a: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86681" y="2212340"/>
            <a:ext cx="1419225" cy="1397000"/>
          </a:xfrm>
          <a:prstGeom prst="ellipse">
            <a:avLst/>
          </a:prstGeom>
          <a:noFill/>
          <a:ln>
            <a:noFill/>
          </a:ln>
          <a:effectLst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sym typeface="Arial" pitchFamily="34" charset="0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06240" y="3637280"/>
            <a:ext cx="7548880" cy="20955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所有引用基类的地方必须能透明地使用其子类对象。定义看起来很抽象，其实，很容易理解，本质上就是说，要好好利用继承和多态。简单地说，就是以父类的形式声明的变量（或形参），赋值为任何继承于这个父类的子类后不影响程序的执行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709160" y="2783840"/>
            <a:ext cx="7045325" cy="82296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构建扩展性更好的系统</a:t>
            </a:r>
            <a:r>
              <a:rPr lang="en-US" altLang="zh-CN" dirty="0">
                <a:latin typeface="+mj-lt"/>
                <a:sym typeface="+mn-ea"/>
              </a:rPr>
              <a:t>--</a:t>
            </a:r>
            <a:r>
              <a:rPr lang="zh-CN" altLang="en-US" dirty="0">
                <a:latin typeface="+mj-lt"/>
              </a:rPr>
              <a:t>里氏替换原则</a:t>
            </a: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86681" y="2212340"/>
            <a:ext cx="1419225" cy="1397000"/>
          </a:xfrm>
          <a:prstGeom prst="ellipse">
            <a:avLst/>
          </a:prstGeom>
          <a:noFill/>
          <a:ln>
            <a:noFill/>
          </a:ln>
          <a:effectLst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sym typeface="Arial" pitchFamily="34" charset="0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400" dirty="0">
                <a:latin typeface="+mj-lt"/>
              </a:rPr>
              <a:t>Window 类中show函数需要传入View，并且调用View对象的draw函数。而每个继承于View的子对象都有draw的实现，不存在继承于View但是却没实现draw函数的子类（abstract方法必须实现）。我们在抽象类设计之时就运用到了里氏替换原则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47500" lnSpcReduction="10000"/>
          </a:bodyPr>
          <a:lstStyle/>
          <a:p>
            <a:r>
              <a:rPr lang="zh-CN" altLang="en-US" dirty="0">
                <a:latin typeface="+mn-lt"/>
              </a:rPr>
              <a:t>//窗口类</a:t>
            </a:r>
          </a:p>
          <a:p>
            <a:r>
              <a:rPr lang="zh-CN" altLang="en-US" dirty="0">
                <a:latin typeface="+mn-lt"/>
              </a:rPr>
              <a:t>public class Window(){</a:t>
            </a:r>
          </a:p>
          <a:p>
            <a:r>
              <a:rPr lang="zh-CN" altLang="en-US" dirty="0">
                <a:latin typeface="+mn-lt"/>
              </a:rPr>
              <a:t>    public void show(View child){</a:t>
            </a:r>
          </a:p>
          <a:p>
            <a:r>
              <a:rPr lang="zh-CN" altLang="en-US" dirty="0">
                <a:latin typeface="+mn-lt"/>
              </a:rPr>
              <a:t>        child.draw();</a:t>
            </a:r>
          </a:p>
          <a:p>
            <a:r>
              <a:rPr lang="zh-CN" altLang="en-US" dirty="0">
                <a:latin typeface="+mn-lt"/>
              </a:rPr>
              <a:t>    }</a:t>
            </a:r>
          </a:p>
          <a:p>
            <a:r>
              <a:rPr lang="zh-CN" altLang="en-US" dirty="0">
                <a:latin typeface="+mn-lt"/>
              </a:rPr>
              <a:t>}</a:t>
            </a:r>
          </a:p>
          <a:p>
            <a:r>
              <a:rPr lang="zh-CN" altLang="en-US" dirty="0">
                <a:latin typeface="+mn-lt"/>
              </a:rPr>
              <a:t>public abstract class View(){</a:t>
            </a:r>
          </a:p>
          <a:p>
            <a:r>
              <a:rPr lang="zh-CN" altLang="en-US" dirty="0">
                <a:latin typeface="+mn-lt"/>
              </a:rPr>
              <a:t>    public abstract void draw();</a:t>
            </a:r>
          </a:p>
          <a:p>
            <a:r>
              <a:rPr lang="zh-CN" altLang="en-US" dirty="0">
                <a:latin typeface="+mn-lt"/>
              </a:rPr>
              <a:t>    public void measure(int widht,int height){</a:t>
            </a:r>
          </a:p>
          <a:p>
            <a:r>
              <a:rPr lang="zh-CN" altLang="en-US" dirty="0">
                <a:latin typeface="+mn-lt"/>
              </a:rPr>
              <a:t>        //测量视图大小</a:t>
            </a:r>
          </a:p>
          <a:p>
            <a:r>
              <a:rPr lang="zh-CN" altLang="en-US" dirty="0">
                <a:latin typeface="+mn-lt"/>
              </a:rPr>
              <a:t>    }</a:t>
            </a:r>
          </a:p>
          <a:p>
            <a:r>
              <a:rPr lang="zh-CN" altLang="en-US" dirty="0">
                <a:latin typeface="+mn-lt"/>
              </a:rPr>
              <a:t>}</a:t>
            </a:r>
          </a:p>
          <a:p>
            <a:r>
              <a:rPr lang="zh-CN" altLang="en-US" dirty="0">
                <a:latin typeface="+mn-lt"/>
              </a:rPr>
              <a:t>public class Button extends View{</a:t>
            </a:r>
          </a:p>
          <a:p>
            <a:r>
              <a:rPr lang="zh-CN" altLang="en-US" dirty="0">
                <a:latin typeface="+mn-lt"/>
              </a:rPr>
              <a:t>    public void draw(){</a:t>
            </a:r>
          </a:p>
          <a:p>
            <a:r>
              <a:rPr lang="zh-CN" altLang="en-US" dirty="0">
                <a:latin typeface="+mn-lt"/>
              </a:rPr>
              <a:t>        //绘制按钮</a:t>
            </a:r>
          </a:p>
          <a:p>
            <a:r>
              <a:rPr lang="zh-CN" altLang="en-US" dirty="0">
                <a:latin typeface="+mn-lt"/>
              </a:rPr>
              <a:t>    }</a:t>
            </a:r>
          </a:p>
          <a:p>
            <a:r>
              <a:rPr lang="zh-CN" altLang="en-US" dirty="0">
                <a:latin typeface="+mn-lt"/>
              </a:rPr>
              <a:t>}</a:t>
            </a:r>
          </a:p>
          <a:p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public class TextView extends View{</a:t>
            </a:r>
          </a:p>
          <a:p>
            <a:r>
              <a:rPr lang="zh-CN" altLang="en-US" dirty="0">
                <a:latin typeface="+mn-lt"/>
              </a:rPr>
              <a:t>    public void draw(){</a:t>
            </a:r>
          </a:p>
          <a:p>
            <a:r>
              <a:rPr lang="zh-CN" altLang="en-US" dirty="0">
                <a:latin typeface="+mn-lt"/>
              </a:rPr>
              <a:t>        //绘制文本</a:t>
            </a:r>
          </a:p>
          <a:p>
            <a:r>
              <a:rPr lang="zh-CN" altLang="en-US" dirty="0">
                <a:latin typeface="+mn-lt"/>
              </a:rPr>
              <a:t>    }</a:t>
            </a:r>
          </a:p>
          <a:p>
            <a:r>
              <a:rPr lang="zh-CN" altLang="en-US" dirty="0">
                <a:latin typeface="+mn-lt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06240" y="3637280"/>
            <a:ext cx="7277100" cy="284607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+mn-lt"/>
              </a:rPr>
              <a:t>依赖倒置主要是实现解耦，使得高层次的模块不依赖于低层次模块的具体实现细节。</a:t>
            </a:r>
          </a:p>
          <a:p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（1）高层模块不应该依赖底层模块（具体实现），二者都应该依赖其抽象（抽象类或接口）</a:t>
            </a:r>
          </a:p>
          <a:p>
            <a:r>
              <a:rPr lang="zh-CN" altLang="en-US" dirty="0">
                <a:latin typeface="+mn-lt"/>
              </a:rPr>
              <a:t>（2）抽象不应该依赖细节（废话，抽象类跟接口肯定不依赖具体的实现了）</a:t>
            </a:r>
          </a:p>
          <a:p>
            <a:r>
              <a:rPr lang="zh-CN" altLang="en-US" dirty="0">
                <a:latin typeface="+mn-lt"/>
              </a:rPr>
              <a:t>（3）细节应该依赖于抽象（同样废话，具体实现类肯定要依赖其继承的抽象类或接口）</a:t>
            </a:r>
          </a:p>
          <a:p>
            <a:r>
              <a:rPr lang="zh-CN" altLang="en-US" dirty="0">
                <a:latin typeface="+mn-lt"/>
              </a:rPr>
              <a:t>其实，在我们用的Java语言中，抽象就是指接口或者抽象类，二者都是不能直接被实例化；细节就是实现类，实现接口或者继承抽象类而产生的类，就是细节。使用Java语言描述就简单了：就是各个模块之间相互传递的参数声明为抽象类型，而不是声明为具体的实现类；（举例同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709160" y="2783840"/>
            <a:ext cx="6774180" cy="82296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让项目拥有变化的能力</a:t>
            </a:r>
            <a:r>
              <a:rPr lang="en-US" altLang="zh-CN" dirty="0">
                <a:latin typeface="+mj-lt"/>
                <a:sym typeface="+mn-ea"/>
              </a:rPr>
              <a:t>--</a:t>
            </a:r>
            <a:r>
              <a:rPr lang="zh-CN" altLang="en-US" dirty="0">
                <a:latin typeface="+mj-lt"/>
              </a:rPr>
              <a:t>依赖倒置原则</a:t>
            </a: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86681" y="2212340"/>
            <a:ext cx="1419225" cy="1397000"/>
          </a:xfrm>
          <a:prstGeom prst="ellipse">
            <a:avLst/>
          </a:prstGeom>
          <a:noFill/>
          <a:ln>
            <a:noFill/>
          </a:ln>
          <a:effectLst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sym typeface="Arial" pitchFamily="34" charset="0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06240" y="3637280"/>
            <a:ext cx="7444105" cy="1447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类之间的依赖关系应该建立在最小的接口上。其原则是将非常庞大的、臃肿的接口拆分成更小的更具体的接口。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709160" y="2783840"/>
            <a:ext cx="6941185" cy="82296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系统有更高的灵活性</a:t>
            </a:r>
            <a:r>
              <a:rPr lang="en-US" altLang="zh-CN" dirty="0">
                <a:latin typeface="+mj-lt"/>
                <a:sym typeface="+mn-ea"/>
              </a:rPr>
              <a:t>--</a:t>
            </a:r>
            <a:r>
              <a:rPr lang="zh-CN" altLang="en-US" dirty="0">
                <a:latin typeface="+mj-lt"/>
              </a:rPr>
              <a:t>接口隔离原则</a:t>
            </a:r>
            <a:endParaRPr lang="en-US" altLang="zh-CN" dirty="0">
              <a:latin typeface="+mj-lt"/>
            </a:endParaRP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86681" y="2212340"/>
            <a:ext cx="1419225" cy="1397000"/>
          </a:xfrm>
          <a:prstGeom prst="ellipse">
            <a:avLst/>
          </a:prstGeom>
          <a:noFill/>
          <a:ln>
            <a:noFill/>
          </a:ln>
          <a:effectLst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sym typeface="Arial" pitchFamily="34" charset="0"/>
              </a:rPr>
              <a:t>5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0*i*3"/>
  <p:tag name="KSO_WM_TEMPLATE_CATEGORY" val="custom"/>
  <p:tag name="KSO_WM_TEMPLATE_INDEX" val="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TYPE" val="a"/>
  <p:tag name="KSO_WM_UNIT_INDEX" val="1"/>
  <p:tag name="KSO_WM_UNIT_ID" val="custom160073_2*a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2"/>
  <p:tag name="KSO_WM_UNIT_ID" val="diagram160656_6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2_1"/>
  <p:tag name="KSO_WM_UNIT_ID" val="diagram160656_6*l_h_f*1_2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1_1"/>
  <p:tag name="KSO_WM_UNIT_ID" val="diagram160656_6*l_h_a*1_1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1"/>
  <p:tag name="KSO_WM_UNIT_ID" val="diagram160656_6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1_1"/>
  <p:tag name="KSO_WM_UNIT_ID" val="diagram160656_6*l_h_f*1_1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656_6"/>
  <p:tag name="KSO_WM_SLIDE_INDEX" val="6"/>
  <p:tag name="KSO_WM_SLIDE_ITEM_CNT" val="6"/>
  <p:tag name="KSO_WM_SLIDE_LAYOUT" val="l_a"/>
  <p:tag name="KSO_WM_SLIDE_LAYOUT_CNT" val="1_1"/>
  <p:tag name="KSO_WM_SLIDE_TYPE" val="text"/>
  <p:tag name="KSO_WM_BEAUTIFY_FLAG" val="#wm#"/>
  <p:tag name="KSO_WM_SLIDE_POSITION" val="284*63"/>
  <p:tag name="KSO_WM_SLIDE_SIZE" val="676*429"/>
  <p:tag name="KSO_WM_TEMPLATE_CATEGORY" val="diagram"/>
  <p:tag name="KSO_WM_TEMPLATE_INDEX" val="160656"/>
  <p:tag name="KSO_WM_TAG_VERSION" val="1.0"/>
  <p:tag name="KSO_WM_DIAGRAM_GROUP_CODE" val="l1-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0"/>
  <p:tag name="KSO_WM_TEMPLATE_CATEGORY" val="diagram"/>
  <p:tag name="KSO_WM_TEMPLATE_INDEX" val="160656"/>
  <p:tag name="KSO_WM_UNIT_INDEX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7"/>
  <p:tag name="KSO_WM_TEMPLATE_CATEGORY" val="diagram"/>
  <p:tag name="KSO_WM_TEMPLATE_INDEX" val="160656"/>
  <p:tag name="KSO_WM_UNIT_INDEX" val="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14"/>
  <p:tag name="KSO_WM_TEMPLATE_CATEGORY" val="diagram"/>
  <p:tag name="KSO_WM_TEMPLATE_INDEX" val="160656"/>
  <p:tag name="KSO_WM_UNIT_INDEX" val="1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21"/>
  <p:tag name="KSO_WM_TEMPLATE_CATEGORY" val="diagram"/>
  <p:tag name="KSO_WM_TEMPLATE_INDEX" val="160656"/>
  <p:tag name="KSO_WM_UNIT_INDEX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TYPE" val="f"/>
  <p:tag name="KSO_WM_UNIT_INDEX" val="1"/>
  <p:tag name="KSO_WM_UNIT_ID" val="custom160073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6"/>
  <p:tag name="KSO_WM_UNIT_PRESET_TEXT_LEN" val="5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28"/>
  <p:tag name="KSO_WM_TEMPLATE_CATEGORY" val="diagram"/>
  <p:tag name="KSO_WM_TEMPLATE_INDEX" val="160656"/>
  <p:tag name="KSO_WM_UNIT_INDEX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35"/>
  <p:tag name="KSO_WM_TEMPLATE_CATEGORY" val="diagram"/>
  <p:tag name="KSO_WM_TEMPLATE_INDEX" val="160656"/>
  <p:tag name="KSO_WM_UNIT_INDEX" val="3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6_1"/>
  <p:tag name="KSO_WM_UNIT_ID" val="diagram160656_6*l_h_a*1_6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6"/>
  <p:tag name="KSO_WM_UNIT_ID" val="diagram160656_6*l_i*1_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6_1"/>
  <p:tag name="KSO_WM_UNIT_ID" val="diagram160656_6*l_h_f*1_6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5_1"/>
  <p:tag name="KSO_WM_UNIT_ID" val="diagram160656_6*l_h_a*1_5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5"/>
  <p:tag name="KSO_WM_UNIT_ID" val="diagram160656_6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5_1"/>
  <p:tag name="KSO_WM_UNIT_ID" val="diagram160656_6*l_h_f*1_5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4_1"/>
  <p:tag name="KSO_WM_UNIT_ID" val="diagram160656_6*l_h_a*1_4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4"/>
  <p:tag name="KSO_WM_UNIT_ID" val="diagram160656_6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440_1"/>
  <p:tag name="KSO_WM_SLIDE_INDEX" val="1"/>
  <p:tag name="KSO_WM_SLIDE_ITEM_CNT" val="6"/>
  <p:tag name="KSO_WM_SLIDE_LAYOUT" val="a_m"/>
  <p:tag name="KSO_WM_SLIDE_LAYOUT_CNT" val="1_1"/>
  <p:tag name="KSO_WM_SLIDE_TYPE" val="text"/>
  <p:tag name="KSO_WM_BEAUTIFY_FLAG" val="#wm#"/>
  <p:tag name="KSO_WM_SLIDE_POSITION" val="139*110"/>
  <p:tag name="KSO_WM_SLIDE_SIZE" val="682*393"/>
  <p:tag name="KSO_WM_TEMPLATE_CATEGORY" val="diagram"/>
  <p:tag name="KSO_WM_TEMPLATE_INDEX" val="160440"/>
  <p:tag name="KSO_WM_TAG_VERSION" val="1.0"/>
  <p:tag name="KSO_WM_DIAGRAM_GROUP_CODE" val="m1-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4_1"/>
  <p:tag name="KSO_WM_UNIT_ID" val="diagram160656_6*l_h_f*1_4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3_1"/>
  <p:tag name="KSO_WM_UNIT_ID" val="diagram160656_6*l_h_a*1_3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3"/>
  <p:tag name="KSO_WM_UNIT_ID" val="diagram160656_6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3_1"/>
  <p:tag name="KSO_WM_UNIT_ID" val="diagram160656_6*l_h_f*1_3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2_1"/>
  <p:tag name="KSO_WM_UNIT_ID" val="diagram160656_6*l_h_a*1_2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2"/>
  <p:tag name="KSO_WM_UNIT_ID" val="diagram160656_6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2_1"/>
  <p:tag name="KSO_WM_UNIT_ID" val="diagram160656_6*l_h_f*1_2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1_1"/>
  <p:tag name="KSO_WM_UNIT_ID" val="diagram160656_6*l_h_a*1_1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1"/>
  <p:tag name="KSO_WM_UNIT_ID" val="diagram160656_6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1_1"/>
  <p:tag name="KSO_WM_UNIT_ID" val="diagram160656_6*l_h_f*1_1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a"/>
  <p:tag name="KSO_WM_UNIT_INDEX" val="1"/>
  <p:tag name="KSO_WM_UNIT_ID" val="diagram160440_1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1"/>
  <p:tag name="KSO_WM_UNIT_PRESET_TEXT_INDEX" val="3"/>
  <p:tag name="KSO_WM_UNIT_PRESET_TEXT_LEN" val="1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656_6"/>
  <p:tag name="KSO_WM_SLIDE_INDEX" val="6"/>
  <p:tag name="KSO_WM_SLIDE_ITEM_CNT" val="6"/>
  <p:tag name="KSO_WM_SLIDE_LAYOUT" val="l_a"/>
  <p:tag name="KSO_WM_SLIDE_LAYOUT_CNT" val="1_1"/>
  <p:tag name="KSO_WM_SLIDE_TYPE" val="text"/>
  <p:tag name="KSO_WM_BEAUTIFY_FLAG" val="#wm#"/>
  <p:tag name="KSO_WM_SLIDE_POSITION" val="284*63"/>
  <p:tag name="KSO_WM_SLIDE_SIZE" val="676*429"/>
  <p:tag name="KSO_WM_TEMPLATE_CATEGORY" val="diagram"/>
  <p:tag name="KSO_WM_TEMPLATE_INDEX" val="160656"/>
  <p:tag name="KSO_WM_TAG_VERSION" val="1.0"/>
  <p:tag name="KSO_WM_DIAGRAM_GROUP_CODE" val="l1-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0"/>
  <p:tag name="KSO_WM_TEMPLATE_CATEGORY" val="diagram"/>
  <p:tag name="KSO_WM_TEMPLATE_INDEX" val="160656"/>
  <p:tag name="KSO_WM_UNIT_INDEX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7"/>
  <p:tag name="KSO_WM_TEMPLATE_CATEGORY" val="diagram"/>
  <p:tag name="KSO_WM_TEMPLATE_INDEX" val="160656"/>
  <p:tag name="KSO_WM_UNIT_INDEX" val="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14"/>
  <p:tag name="KSO_WM_TEMPLATE_CATEGORY" val="diagram"/>
  <p:tag name="KSO_WM_TEMPLATE_INDEX" val="160656"/>
  <p:tag name="KSO_WM_UNIT_INDEX" val="1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21"/>
  <p:tag name="KSO_WM_TEMPLATE_CATEGORY" val="diagram"/>
  <p:tag name="KSO_WM_TEMPLATE_INDEX" val="160656"/>
  <p:tag name="KSO_WM_UNIT_INDEX" val="2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28"/>
  <p:tag name="KSO_WM_TEMPLATE_CATEGORY" val="diagram"/>
  <p:tag name="KSO_WM_TEMPLATE_INDEX" val="160656"/>
  <p:tag name="KSO_WM_UNIT_INDEX" val="2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35"/>
  <p:tag name="KSO_WM_TEMPLATE_CATEGORY" val="diagram"/>
  <p:tag name="KSO_WM_TEMPLATE_INDEX" val="160656"/>
  <p:tag name="KSO_WM_UNIT_INDEX" val="3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6_1"/>
  <p:tag name="KSO_WM_UNIT_ID" val="diagram160656_6*l_h_a*1_6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6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6"/>
  <p:tag name="KSO_WM_UNIT_ID" val="diagram160656_6*l_i*1_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6_1"/>
  <p:tag name="KSO_WM_UNIT_ID" val="diagram160656_6*l_h_f*1_6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"/>
  <p:tag name="KSO_WM_UNIT_ID" val="diagram160440_1*m_i*1_1"/>
  <p:tag name="KSO_WM_UNIT_CLEAR" val="1"/>
  <p:tag name="KSO_WM_UNIT_LAYERLEVEL" val="1_1"/>
  <p:tag name="KSO_WM_DIAGRAM_GROUP_CODE" val="m1-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5_1"/>
  <p:tag name="KSO_WM_UNIT_ID" val="diagram160656_6*l_h_a*1_5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5"/>
  <p:tag name="KSO_WM_UNIT_ID" val="diagram160656_6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5_1"/>
  <p:tag name="KSO_WM_UNIT_ID" val="diagram160656_6*l_h_f*1_5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4_1"/>
  <p:tag name="KSO_WM_UNIT_ID" val="diagram160656_6*l_h_a*1_4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4"/>
  <p:tag name="KSO_WM_UNIT_ID" val="diagram160656_6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4_1"/>
  <p:tag name="KSO_WM_UNIT_ID" val="diagram160656_6*l_h_f*1_4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3_1"/>
  <p:tag name="KSO_WM_UNIT_ID" val="diagram160656_6*l_h_a*1_3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3"/>
  <p:tag name="KSO_WM_UNIT_ID" val="diagram160656_6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3_1"/>
  <p:tag name="KSO_WM_UNIT_ID" val="diagram160656_6*l_h_f*1_3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2_1"/>
  <p:tag name="KSO_WM_UNIT_ID" val="diagram160656_6*l_h_a*1_2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"/>
  <p:tag name="KSO_WM_UNIT_ID" val="diagram160440_1*m_i*1_2"/>
  <p:tag name="KSO_WM_UNIT_CLEAR" val="1"/>
  <p:tag name="KSO_WM_UNIT_LAYERLEVEL" val="1_1"/>
  <p:tag name="KSO_WM_DIAGRAM_GROUP_CODE" val="m1-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2"/>
  <p:tag name="KSO_WM_UNIT_ID" val="diagram160656_6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2_1"/>
  <p:tag name="KSO_WM_UNIT_ID" val="diagram160656_6*l_h_f*1_2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1_1"/>
  <p:tag name="KSO_WM_UNIT_ID" val="diagram160656_6*l_h_a*1_1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1"/>
  <p:tag name="KSO_WM_UNIT_ID" val="diagram160656_6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1_1"/>
  <p:tag name="KSO_WM_UNIT_ID" val="diagram160656_6*l_h_f*1_1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656_6"/>
  <p:tag name="KSO_WM_SLIDE_INDEX" val="6"/>
  <p:tag name="KSO_WM_SLIDE_ITEM_CNT" val="6"/>
  <p:tag name="KSO_WM_SLIDE_LAYOUT" val="l_a"/>
  <p:tag name="KSO_WM_SLIDE_LAYOUT_CNT" val="1_1"/>
  <p:tag name="KSO_WM_SLIDE_TYPE" val="text"/>
  <p:tag name="KSO_WM_BEAUTIFY_FLAG" val="#wm#"/>
  <p:tag name="KSO_WM_SLIDE_POSITION" val="284*63"/>
  <p:tag name="KSO_WM_SLIDE_SIZE" val="676*429"/>
  <p:tag name="KSO_WM_TEMPLATE_CATEGORY" val="diagram"/>
  <p:tag name="KSO_WM_TEMPLATE_INDEX" val="160656"/>
  <p:tag name="KSO_WM_TAG_VERSION" val="1.0"/>
  <p:tag name="KSO_WM_DIAGRAM_GROUP_CODE" val="l1-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0"/>
  <p:tag name="KSO_WM_TEMPLATE_CATEGORY" val="diagram"/>
  <p:tag name="KSO_WM_TEMPLATE_INDEX" val="160656"/>
  <p:tag name="KSO_WM_UNIT_INDEX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7"/>
  <p:tag name="KSO_WM_TEMPLATE_CATEGORY" val="diagram"/>
  <p:tag name="KSO_WM_TEMPLATE_INDEX" val="160656"/>
  <p:tag name="KSO_WM_UNIT_INDEX" val="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14"/>
  <p:tag name="KSO_WM_TEMPLATE_CATEGORY" val="diagram"/>
  <p:tag name="KSO_WM_TEMPLATE_INDEX" val="160656"/>
  <p:tag name="KSO_WM_UNIT_INDEX" val="1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21"/>
  <p:tag name="KSO_WM_TEMPLATE_CATEGORY" val="diagram"/>
  <p:tag name="KSO_WM_TEMPLATE_INDEX" val="160656"/>
  <p:tag name="KSO_WM_UNIT_INDEX" val="2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3"/>
  <p:tag name="KSO_WM_UNIT_ID" val="diagram160440_1*m_i*1_3"/>
  <p:tag name="KSO_WM_UNIT_CLEAR" val="1"/>
  <p:tag name="KSO_WM_UNIT_LAYERLEVEL" val="1_1"/>
  <p:tag name="KSO_WM_DIAGRAM_GROUP_CODE" val="m1-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28"/>
  <p:tag name="KSO_WM_TEMPLATE_CATEGORY" val="diagram"/>
  <p:tag name="KSO_WM_TEMPLATE_INDEX" val="160656"/>
  <p:tag name="KSO_WM_UNIT_INDEX" val="2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35"/>
  <p:tag name="KSO_WM_TEMPLATE_CATEGORY" val="diagram"/>
  <p:tag name="KSO_WM_TEMPLATE_INDEX" val="160656"/>
  <p:tag name="KSO_WM_UNIT_INDEX" val="3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6_1"/>
  <p:tag name="KSO_WM_UNIT_ID" val="diagram160656_6*l_h_a*1_6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6"/>
  <p:tag name="KSO_WM_UNIT_ID" val="diagram160656_6*l_i*1_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6_1"/>
  <p:tag name="KSO_WM_UNIT_ID" val="diagram160656_6*l_h_f*1_6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5_1"/>
  <p:tag name="KSO_WM_UNIT_ID" val="diagram160656_6*l_h_a*1_5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5"/>
  <p:tag name="KSO_WM_UNIT_ID" val="diagram160656_6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5_1"/>
  <p:tag name="KSO_WM_UNIT_ID" val="diagram160656_6*l_h_f*1_5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4_1"/>
  <p:tag name="KSO_WM_UNIT_ID" val="diagram160656_6*l_h_a*1_4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4"/>
  <p:tag name="KSO_WM_UNIT_ID" val="diagram160656_6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4"/>
  <p:tag name="KSO_WM_UNIT_ID" val="diagram160440_1*m_i*1_4"/>
  <p:tag name="KSO_WM_UNIT_CLEAR" val="1"/>
  <p:tag name="KSO_WM_UNIT_LAYERLEVEL" val="1_1"/>
  <p:tag name="KSO_WM_DIAGRAM_GROUP_CODE" val="m1-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4_1"/>
  <p:tag name="KSO_WM_UNIT_ID" val="diagram160656_6*l_h_f*1_4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3_1"/>
  <p:tag name="KSO_WM_UNIT_ID" val="diagram160656_6*l_h_a*1_3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3"/>
  <p:tag name="KSO_WM_UNIT_ID" val="diagram160656_6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3_1"/>
  <p:tag name="KSO_WM_UNIT_ID" val="diagram160656_6*l_h_f*1_3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2_1"/>
  <p:tag name="KSO_WM_UNIT_ID" val="diagram160656_6*l_h_a*1_2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2"/>
  <p:tag name="KSO_WM_UNIT_ID" val="diagram160656_6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2_1"/>
  <p:tag name="KSO_WM_UNIT_ID" val="diagram160656_6*l_h_f*1_2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1_1"/>
  <p:tag name="KSO_WM_UNIT_ID" val="diagram160656_6*l_h_a*1_1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1"/>
  <p:tag name="KSO_WM_UNIT_ID" val="diagram160656_6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1_1"/>
  <p:tag name="KSO_WM_UNIT_ID" val="diagram160656_6*l_h_f*1_1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5"/>
  <p:tag name="KSO_WM_UNIT_ID" val="diagram160440_1*m_i*1_5"/>
  <p:tag name="KSO_WM_UNIT_CLEAR" val="1"/>
  <p:tag name="KSO_WM_UNIT_LAYERLEVEL" val="1_1"/>
  <p:tag name="KSO_WM_DIAGRAM_GROUP_CODE" val="m1-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30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h_f"/>
  <p:tag name="KSO_WM_UNIT_INDEX" val="1_1_1"/>
  <p:tag name="KSO_WM_UNIT_ID" val="diagram160440_1*m_h_f*1_1_1"/>
  <p:tag name="KSO_WM_UNIT_CLEAR" val="1"/>
  <p:tag name="KSO_WM_UNIT_LAYERLEVEL" val="1_1_1"/>
  <p:tag name="KSO_WM_UNIT_VALUE" val="44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73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BEAUTIFY_FLAG" val="#wm#"/>
  <p:tag name="KSO_WM_UNIT_ID" val="259*e*1"/>
  <p:tag name="KSO_WM_UNIT_PRESET_TEXT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6"/>
  <p:tag name="KSO_WM_UNIT_ID" val="diagram160440_1*m_i*1_6"/>
  <p:tag name="KSO_WM_UNIT_CLEAR" val="1"/>
  <p:tag name="KSO_WM_UNIT_LAYERLEVEL" val="1_1"/>
  <p:tag name="KSO_WM_DIAGRAM_GROUP_CODE" val="m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7"/>
  <p:tag name="KSO_WM_UNIT_ID" val="diagram160440_1*m_i*1_7"/>
  <p:tag name="KSO_WM_UNIT_CLEAR" val="1"/>
  <p:tag name="KSO_WM_UNIT_LAYERLEVEL" val="1_1"/>
  <p:tag name="KSO_WM_DIAGRAM_GROUP_CODE" val="m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8"/>
  <p:tag name="KSO_WM_UNIT_ID" val="diagram160440_1*m_i*1_8"/>
  <p:tag name="KSO_WM_UNIT_CLEAR" val="1"/>
  <p:tag name="KSO_WM_UNIT_LAYERLEVEL" val="1_1"/>
  <p:tag name="KSO_WM_DIAGRAM_GROUP_CODE" val="m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9"/>
  <p:tag name="KSO_WM_UNIT_ID" val="diagram160440_1*m_i*1_9"/>
  <p:tag name="KSO_WM_UNIT_CLEAR" val="1"/>
  <p:tag name="KSO_WM_UNIT_LAYERLEVEL" val="1_1"/>
  <p:tag name="KSO_WM_DIAGRAM_GROUP_CODE" val="m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0"/>
  <p:tag name="KSO_WM_UNIT_ID" val="diagram160440_1*m_i*1_10"/>
  <p:tag name="KSO_WM_UNIT_CLEAR" val="1"/>
  <p:tag name="KSO_WM_UNIT_LAYERLEVEL" val="1_1"/>
  <p:tag name="KSO_WM_DIAGRAM_GROUP_CODE" val="m1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h_f"/>
  <p:tag name="KSO_WM_UNIT_INDEX" val="1_3_1"/>
  <p:tag name="KSO_WM_UNIT_ID" val="diagram160440_1*m_h_f*1_3_1"/>
  <p:tag name="KSO_WM_UNIT_CLEAR" val="1"/>
  <p:tag name="KSO_WM_UNIT_LAYERLEVEL" val="1_1_1"/>
  <p:tag name="KSO_WM_UNIT_VALUE" val="44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1"/>
  <p:tag name="KSO_WM_UNIT_ID" val="diagram160440_1*m_i*1_11"/>
  <p:tag name="KSO_WM_UNIT_CLEAR" val="1"/>
  <p:tag name="KSO_WM_UNIT_LAYERLEVEL" val="1_1"/>
  <p:tag name="KSO_WM_DIAGRAM_GROUP_CODE" val="m1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2"/>
  <p:tag name="KSO_WM_UNIT_ID" val="diagram160440_1*m_i*1_12"/>
  <p:tag name="KSO_WM_UNIT_CLEAR" val="1"/>
  <p:tag name="KSO_WM_UNIT_LAYERLEVEL" val="1_1"/>
  <p:tag name="KSO_WM_DIAGRAM_GROUP_CODE" val="m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3"/>
  <p:tag name="KSO_WM_UNIT_ID" val="diagram160440_1*m_i*1_13"/>
  <p:tag name="KSO_WM_UNIT_CLEAR" val="1"/>
  <p:tag name="KSO_WM_UNIT_LAYERLEVEL" val="1_1"/>
  <p:tag name="KSO_WM_DIAGRAM_GROUP_CODE" val="m1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4"/>
  <p:tag name="KSO_WM_UNIT_ID" val="diagram160440_1*m_i*1_14"/>
  <p:tag name="KSO_WM_UNIT_CLEAR" val="1"/>
  <p:tag name="KSO_WM_UNIT_LAYERLEVEL" val="1_1"/>
  <p:tag name="KSO_WM_DIAGRAM_GROUP_CODE" val="m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4*i*1"/>
  <p:tag name="KSO_WM_TEMPLATE_CATEGORY" val="custom"/>
  <p:tag name="KSO_WM_TEMPLATE_INDEX" val="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5"/>
  <p:tag name="KSO_WM_UNIT_ID" val="diagram160440_1*m_i*1_15"/>
  <p:tag name="KSO_WM_UNIT_CLEAR" val="1"/>
  <p:tag name="KSO_WM_UNIT_LAYERLEVEL" val="1_1"/>
  <p:tag name="KSO_WM_DIAGRAM_GROUP_CODE" val="m1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h_f"/>
  <p:tag name="KSO_WM_UNIT_INDEX" val="1_5_1"/>
  <p:tag name="KSO_WM_UNIT_ID" val="diagram160440_1*m_h_f*1_5_1"/>
  <p:tag name="KSO_WM_UNIT_CLEAR" val="1"/>
  <p:tag name="KSO_WM_UNIT_LAYERLEVEL" val="1_1_1"/>
  <p:tag name="KSO_WM_UNIT_VALUE" val="44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6"/>
  <p:tag name="KSO_WM_UNIT_ID" val="diagram160440_1*m_i*1_16"/>
  <p:tag name="KSO_WM_UNIT_CLEAR" val="1"/>
  <p:tag name="KSO_WM_UNIT_LAYERLEVEL" val="1_1"/>
  <p:tag name="KSO_WM_DIAGRAM_GROUP_CODE" val="m1-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7"/>
  <p:tag name="KSO_WM_UNIT_ID" val="diagram160440_1*m_i*1_17"/>
  <p:tag name="KSO_WM_UNIT_CLEAR" val="1"/>
  <p:tag name="KSO_WM_UNIT_LAYERLEVEL" val="1_1"/>
  <p:tag name="KSO_WM_DIAGRAM_GROUP_CODE" val="m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8"/>
  <p:tag name="KSO_WM_UNIT_ID" val="diagram160440_1*m_i*1_18"/>
  <p:tag name="KSO_WM_UNIT_CLEAR" val="1"/>
  <p:tag name="KSO_WM_UNIT_LAYERLEVEL" val="1_1"/>
  <p:tag name="KSO_WM_DIAGRAM_GROUP_CODE" val="m1-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9"/>
  <p:tag name="KSO_WM_UNIT_ID" val="diagram160440_1*m_i*1_19"/>
  <p:tag name="KSO_WM_UNIT_CLEAR" val="1"/>
  <p:tag name="KSO_WM_UNIT_LAYERLEVEL" val="1_1"/>
  <p:tag name="KSO_WM_DIAGRAM_GROUP_CODE" val="m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0"/>
  <p:tag name="KSO_WM_UNIT_ID" val="diagram160440_1*m_i*1_20"/>
  <p:tag name="KSO_WM_UNIT_CLEAR" val="1"/>
  <p:tag name="KSO_WM_UNIT_LAYERLEVEL" val="1_1"/>
  <p:tag name="KSO_WM_DIAGRAM_GROUP_CODE" val="m1-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h_f"/>
  <p:tag name="KSO_WM_UNIT_INDEX" val="1_2_1"/>
  <p:tag name="KSO_WM_UNIT_ID" val="diagram160440_1*m_h_f*1_2_1"/>
  <p:tag name="KSO_WM_UNIT_CLEAR" val="1"/>
  <p:tag name="KSO_WM_UNIT_LAYERLEVEL" val="1_1_1"/>
  <p:tag name="KSO_WM_UNIT_VALUE" val="44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1"/>
  <p:tag name="KSO_WM_UNIT_ID" val="diagram160440_1*m_i*1_21"/>
  <p:tag name="KSO_WM_UNIT_CLEAR" val="1"/>
  <p:tag name="KSO_WM_UNIT_LAYERLEVEL" val="1_1"/>
  <p:tag name="KSO_WM_DIAGRAM_GROUP_CODE" val="m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2"/>
  <p:tag name="KSO_WM_UNIT_ID" val="diagram160440_1*m_i*1_22"/>
  <p:tag name="KSO_WM_UNIT_CLEAR" val="1"/>
  <p:tag name="KSO_WM_UNIT_LAYERLEVEL" val="1_1"/>
  <p:tag name="KSO_WM_DIAGRAM_GROUP_CODE" val="m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73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BEAUTIFY_FLAG" val="#wm#"/>
  <p:tag name="KSO_WM_UNIT_ID" val="259*e*1"/>
  <p:tag name="KSO_WM_UNIT_PRESET_TEXT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3"/>
  <p:tag name="KSO_WM_UNIT_ID" val="diagram160440_1*m_i*1_23"/>
  <p:tag name="KSO_WM_UNIT_CLEAR" val="1"/>
  <p:tag name="KSO_WM_UNIT_LAYERLEVEL" val="1_1"/>
  <p:tag name="KSO_WM_DIAGRAM_GROUP_CODE" val="m1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4"/>
  <p:tag name="KSO_WM_UNIT_ID" val="diagram160440_1*m_i*1_24"/>
  <p:tag name="KSO_WM_UNIT_CLEAR" val="1"/>
  <p:tag name="KSO_WM_UNIT_LAYERLEVEL" val="1_1"/>
  <p:tag name="KSO_WM_DIAGRAM_GROUP_CODE" val="m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5"/>
  <p:tag name="KSO_WM_UNIT_ID" val="diagram160440_1*m_i*1_25"/>
  <p:tag name="KSO_WM_UNIT_CLEAR" val="1"/>
  <p:tag name="KSO_WM_UNIT_LAYERLEVEL" val="1_1"/>
  <p:tag name="KSO_WM_DIAGRAM_GROUP_CODE" val="m1-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h_f"/>
  <p:tag name="KSO_WM_UNIT_INDEX" val="1_4_1"/>
  <p:tag name="KSO_WM_UNIT_ID" val="diagram160440_1*m_h_f*1_4_1"/>
  <p:tag name="KSO_WM_UNIT_CLEAR" val="1"/>
  <p:tag name="KSO_WM_UNIT_LAYERLEVEL" val="1_1_1"/>
  <p:tag name="KSO_WM_UNIT_VALUE" val="44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6"/>
  <p:tag name="KSO_WM_UNIT_ID" val="diagram160440_1*m_i*1_26"/>
  <p:tag name="KSO_WM_UNIT_CLEAR" val="1"/>
  <p:tag name="KSO_WM_UNIT_LAYERLEVEL" val="1_1"/>
  <p:tag name="KSO_WM_DIAGRAM_GROUP_CODE" val="m1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7"/>
  <p:tag name="KSO_WM_UNIT_ID" val="diagram160440_1*m_i*1_27"/>
  <p:tag name="KSO_WM_UNIT_CLEAR" val="1"/>
  <p:tag name="KSO_WM_UNIT_LAYERLEVEL" val="1_1"/>
  <p:tag name="KSO_WM_DIAGRAM_GROUP_CODE" val="m1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8"/>
  <p:tag name="KSO_WM_UNIT_ID" val="diagram160440_1*m_i*1_28"/>
  <p:tag name="KSO_WM_UNIT_CLEAR" val="1"/>
  <p:tag name="KSO_WM_UNIT_LAYERLEVEL" val="1_1"/>
  <p:tag name="KSO_WM_DIAGRAM_GROUP_CODE" val="m1-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9"/>
  <p:tag name="KSO_WM_UNIT_ID" val="diagram160440_1*m_i*1_29"/>
  <p:tag name="KSO_WM_UNIT_CLEAR" val="1"/>
  <p:tag name="KSO_WM_UNIT_LAYERLEVEL" val="1_1"/>
  <p:tag name="KSO_WM_DIAGRAM_GROUP_CODE" val="m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30"/>
  <p:tag name="KSO_WM_UNIT_ID" val="diagram160440_1*m_i*1_30"/>
  <p:tag name="KSO_WM_UNIT_CLEAR" val="1"/>
  <p:tag name="KSO_WM_UNIT_LAYERLEVEL" val="1_1"/>
  <p:tag name="KSO_WM_DIAGRAM_GROUP_CODE" val="m1-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h_f"/>
  <p:tag name="KSO_WM_UNIT_INDEX" val="1_6_1"/>
  <p:tag name="KSO_WM_UNIT_ID" val="diagram160440_1*m_h_f*1_6_1"/>
  <p:tag name="KSO_WM_UNIT_CLEAR" val="1"/>
  <p:tag name="KSO_WM_UNIT_LAYERLEVEL" val="1_1_1"/>
  <p:tag name="KSO_WM_UNIT_VALUE" val="44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4*i*1"/>
  <p:tag name="KSO_WM_TEMPLATE_CATEGORY" val="custom"/>
  <p:tag name="KSO_WM_TEMPLATE_INDEX" val="7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73_11"/>
  <p:tag name="KSO_WM_SLIDE_INDEX" val="11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73"/>
  <p:tag name="KSO_WM_TAG_VERSION" val="1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b*1"/>
  <p:tag name="KSO_WM_UNIT_TYPE" val="b"/>
  <p:tag name="KSO_WM_UNIT_INDEX" val="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a*1"/>
  <p:tag name="KSO_WM_UNIT_TYPE" val="a"/>
  <p:tag name="KSO_WM_UNIT_INDEX" val="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e*1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73_11"/>
  <p:tag name="KSO_WM_SLIDE_INDEX" val="11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73"/>
  <p:tag name="KSO_WM_TAG_VERSION" val="1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b*1"/>
  <p:tag name="KSO_WM_UNIT_TYPE" val="b"/>
  <p:tag name="KSO_WM_UNIT_INDEX" val="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a*1"/>
  <p:tag name="KSO_WM_UNIT_TYPE" val="a"/>
  <p:tag name="KSO_WM_UNIT_INDEX" val="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e*1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73_11"/>
  <p:tag name="KSO_WM_SLIDE_INDEX" val="11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73"/>
  <p:tag name="KSO_WM_TAG_VERSION" val="1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b*1"/>
  <p:tag name="KSO_WM_UNIT_TYPE" val="b"/>
  <p:tag name="KSO_WM_UNIT_INDEX" val="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8、11、13、19、20、23、29、32、36、41、43、44"/>
  <p:tag name="KSO_WM_SLIDE_ID" val="custom160073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73"/>
  <p:tag name="KSO_WM_TAG_VERSION" val="1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a*1"/>
  <p:tag name="KSO_WM_UNIT_TYPE" val="a"/>
  <p:tag name="KSO_WM_UNIT_INDEX" val="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e*1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73"/>
  <p:tag name="KSO_WM_TAG_VERSION" val="1.0"/>
  <p:tag name="KSO_WM_SLIDE_ID" val="custom16007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8*126"/>
  <p:tag name="KSO_WM_SLIDE_SIZE" val="864*35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TYPE" val="a"/>
  <p:tag name="KSO_WM_UNIT_INDEX" val="1"/>
  <p:tag name="KSO_WM_UNIT_ID" val="custom160073_2*a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TYPE" val="f"/>
  <p:tag name="KSO_WM_UNIT_INDEX" val="1"/>
  <p:tag name="KSO_WM_UNIT_ID" val="custom160073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6"/>
  <p:tag name="KSO_WM_UNIT_PRESET_TEXT_LEN" val="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73_11"/>
  <p:tag name="KSO_WM_SLIDE_INDEX" val="11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73"/>
  <p:tag name="KSO_WM_TAG_VERSION" val="1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b*1"/>
  <p:tag name="KSO_WM_UNIT_TYPE" val="b"/>
  <p:tag name="KSO_WM_UNIT_INDEX" val="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a*1"/>
  <p:tag name="KSO_WM_UNIT_TYPE" val="a"/>
  <p:tag name="KSO_WM_UNIT_INDEX" val="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e*1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73_11"/>
  <p:tag name="KSO_WM_SLIDE_INDEX" val="11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73"/>
  <p:tag name="KSO_WM_TAG_VERSION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*a*1"/>
  <p:tag name="KSO_WM_UNIT_TYPE" val="a"/>
  <p:tag name="KSO_WM_UNIT_INDEX" val="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b*1"/>
  <p:tag name="KSO_WM_UNIT_TYPE" val="b"/>
  <p:tag name="KSO_WM_UNIT_INDEX" val="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a*1"/>
  <p:tag name="KSO_WM_UNIT_TYPE" val="a"/>
  <p:tag name="KSO_WM_UNIT_INDEX" val="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e*1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73"/>
  <p:tag name="KSO_WM_TAG_VERSION" val="1.0"/>
  <p:tag name="KSO_WM_SLIDE_ID" val="custom16007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8*126"/>
  <p:tag name="KSO_WM_SLIDE_SIZE" val="864*35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TYPE" val="f"/>
  <p:tag name="KSO_WM_UNIT_INDEX" val="1"/>
  <p:tag name="KSO_WM_UNIT_ID" val="custom160073_3*f*1"/>
  <p:tag name="KSO_WM_UNIT_CLEAR" val="1"/>
  <p:tag name="KSO_WM_UNIT_LAYERLEVEL" val="1"/>
  <p:tag name="KSO_WM_UNIT_VALUE" val="204"/>
  <p:tag name="KSO_WM_UNIT_HIGHLIGHT" val="0"/>
  <p:tag name="KSO_WM_UNIT_COMPATIBLE" val="0"/>
  <p:tag name="KSO_WM_UNIT_PRESET_TEXT_INDEX" val="6"/>
  <p:tag name="KSO_WM_UNIT_PRESET_TEXT_LEN" val="5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TYPE" val="f"/>
  <p:tag name="KSO_WM_UNIT_INDEX" val="2"/>
  <p:tag name="KSO_WM_UNIT_ID" val="custom160073_3*f*2"/>
  <p:tag name="KSO_WM_UNIT_CLEAR" val="1"/>
  <p:tag name="KSO_WM_UNIT_LAYERLEVEL" val="1"/>
  <p:tag name="KSO_WM_UNIT_VALUE" val="204"/>
  <p:tag name="KSO_WM_UNIT_HIGHLIGHT" val="0"/>
  <p:tag name="KSO_WM_UNIT_COMPATIBLE" val="0"/>
  <p:tag name="KSO_WM_UNIT_PRESET_TEXT_INDEX" val="6"/>
  <p:tag name="KSO_WM_UNIT_PRESET_TEXT_LEN" val="5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73_11"/>
  <p:tag name="KSO_WM_SLIDE_INDEX" val="11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73"/>
  <p:tag name="KSO_WM_TAG_VERSION" val="1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b*1"/>
  <p:tag name="KSO_WM_UNIT_TYPE" val="b"/>
  <p:tag name="KSO_WM_UNIT_INDEX" val="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a*1"/>
  <p:tag name="KSO_WM_UNIT_TYPE" val="a"/>
  <p:tag name="KSO_WM_UNIT_INDEX" val="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e*1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*b*1"/>
  <p:tag name="KSO_WM_UNIT_TYPE" val="b"/>
  <p:tag name="KSO_WM_UNIT_INDEX" val="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656_6"/>
  <p:tag name="KSO_WM_SLIDE_INDEX" val="6"/>
  <p:tag name="KSO_WM_SLIDE_ITEM_CNT" val="6"/>
  <p:tag name="KSO_WM_SLIDE_LAYOUT" val="l_a"/>
  <p:tag name="KSO_WM_SLIDE_LAYOUT_CNT" val="1_1"/>
  <p:tag name="KSO_WM_SLIDE_TYPE" val="text"/>
  <p:tag name="KSO_WM_BEAUTIFY_FLAG" val="#wm#"/>
  <p:tag name="KSO_WM_SLIDE_POSITION" val="284*63"/>
  <p:tag name="KSO_WM_SLIDE_SIZE" val="676*429"/>
  <p:tag name="KSO_WM_TEMPLATE_CATEGORY" val="diagram"/>
  <p:tag name="KSO_WM_TEMPLATE_INDEX" val="160656"/>
  <p:tag name="KSO_WM_TAG_VERSION" val="1.0"/>
  <p:tag name="KSO_WM_DIAGRAM_GROUP_CODE" val="l1-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0"/>
  <p:tag name="KSO_WM_TEMPLATE_CATEGORY" val="diagram"/>
  <p:tag name="KSO_WM_TEMPLATE_INDEX" val="160656"/>
  <p:tag name="KSO_WM_UNIT_INDEX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7"/>
  <p:tag name="KSO_WM_TEMPLATE_CATEGORY" val="diagram"/>
  <p:tag name="KSO_WM_TEMPLATE_INDEX" val="160656"/>
  <p:tag name="KSO_WM_UNIT_INDEX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14"/>
  <p:tag name="KSO_WM_TEMPLATE_CATEGORY" val="diagram"/>
  <p:tag name="KSO_WM_TEMPLATE_INDEX" val="160656"/>
  <p:tag name="KSO_WM_UNIT_INDEX" val="1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21"/>
  <p:tag name="KSO_WM_TEMPLATE_CATEGORY" val="diagram"/>
  <p:tag name="KSO_WM_TEMPLATE_INDEX" val="160656"/>
  <p:tag name="KSO_WM_UNIT_INDEX" val="2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28"/>
  <p:tag name="KSO_WM_TEMPLATE_CATEGORY" val="diagram"/>
  <p:tag name="KSO_WM_TEMPLATE_INDEX" val="160656"/>
  <p:tag name="KSO_WM_UNIT_INDEX" val="2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56_6*i*35"/>
  <p:tag name="KSO_WM_TEMPLATE_CATEGORY" val="diagram"/>
  <p:tag name="KSO_WM_TEMPLATE_INDEX" val="160656"/>
  <p:tag name="KSO_WM_UNIT_INDEX" val="3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6_1"/>
  <p:tag name="KSO_WM_UNIT_ID" val="diagram160656_6*l_h_a*1_6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6"/>
  <p:tag name="KSO_WM_UNIT_ID" val="diagram160656_6*l_i*1_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6_1"/>
  <p:tag name="KSO_WM_UNIT_ID" val="diagram160656_6*l_h_f*1_6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73"/>
  <p:tag name="KSO_WM_TAG_VERSION" val="1.0"/>
  <p:tag name="KSO_WM_SLIDE_ID" val="custom16007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8*126"/>
  <p:tag name="KSO_WM_SLIDE_SIZE" val="864*35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5_1"/>
  <p:tag name="KSO_WM_UNIT_ID" val="diagram160656_6*l_h_a*1_5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5"/>
  <p:tag name="KSO_WM_UNIT_ID" val="diagram160656_6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5_1"/>
  <p:tag name="KSO_WM_UNIT_ID" val="diagram160656_6*l_h_f*1_5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4_1"/>
  <p:tag name="KSO_WM_UNIT_ID" val="diagram160656_6*l_h_a*1_4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4"/>
  <p:tag name="KSO_WM_UNIT_ID" val="diagram160656_6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4_1"/>
  <p:tag name="KSO_WM_UNIT_ID" val="diagram160656_6*l_h_f*1_4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3_1"/>
  <p:tag name="KSO_WM_UNIT_ID" val="diagram160656_6*l_h_a*1_3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i"/>
  <p:tag name="KSO_WM_UNIT_INDEX" val="1_3"/>
  <p:tag name="KSO_WM_UNIT_ID" val="diagram160656_6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f"/>
  <p:tag name="KSO_WM_UNIT_INDEX" val="1_3_1"/>
  <p:tag name="KSO_WM_UNIT_ID" val="diagram160656_6*l_h_f*1_3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56"/>
  <p:tag name="KSO_WM_UNIT_TYPE" val="l_h_a"/>
  <p:tag name="KSO_WM_UNIT_INDEX" val="1_2_1"/>
  <p:tag name="KSO_WM_UNIT_ID" val="diagram160656_6*l_h_a*1_2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2"/>
</p:tagLst>
</file>

<file path=ppt/theme/theme1.xml><?xml version="1.0" encoding="utf-8"?>
<a:theme xmlns:a="http://schemas.openxmlformats.org/drawingml/2006/main" name="默认设计模板">
  <a:themeElements>
    <a:clrScheme name="自定义 11">
      <a:dk1>
        <a:srgbClr val="000000"/>
      </a:dk1>
      <a:lt1>
        <a:srgbClr val="FFFFFF"/>
      </a:lt1>
      <a:dk2>
        <a:srgbClr val="FF7C80"/>
      </a:dk2>
      <a:lt2>
        <a:srgbClr val="808080"/>
      </a:lt2>
      <a:accent1>
        <a:srgbClr val="009999"/>
      </a:accent1>
      <a:accent2>
        <a:srgbClr val="00FFCC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1358</Words>
  <Application>Microsoft Macintosh PowerPoint</Application>
  <PresentationFormat>宽屏</PresentationFormat>
  <Paragraphs>165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黑体</vt:lpstr>
      <vt:lpstr>宋体</vt:lpstr>
      <vt:lpstr>默认设计模板</vt:lpstr>
      <vt:lpstr>自定义设计方案</vt:lpstr>
      <vt:lpstr>PowerPoint 演示文稿</vt:lpstr>
      <vt:lpstr>前言</vt:lpstr>
      <vt:lpstr>PowerPoint 演示文稿</vt:lpstr>
      <vt:lpstr>优化代码第一步--单一职责原则</vt:lpstr>
      <vt:lpstr>程序更稳定更灵活--开闭原则</vt:lpstr>
      <vt:lpstr>构建扩展性更好的系统--里氏替换原则</vt:lpstr>
      <vt:lpstr>Window 类中show函数需要传入View，并且调用View对象的draw函数。而每个继承于View的子对象都有draw的实现，不存在继承于View但是却没实现draw函数的子类（abstract方法必须实现）。我们在抽象类设计之时就运用到了里氏替换原则。</vt:lpstr>
      <vt:lpstr>让项目拥有变化的能力--依赖倒置原则</vt:lpstr>
      <vt:lpstr>系统有更高的灵活性--接口隔离原则</vt:lpstr>
      <vt:lpstr>PowerPoint 演示文稿</vt:lpstr>
      <vt:lpstr>更好的可扩展性--迪米特原则</vt:lpstr>
      <vt:lpstr>PowerPoint 演示文稿</vt:lpstr>
      <vt:lpstr>PowerPoint 演示文稿</vt:lpstr>
      <vt:lpstr>PowerPoint 演示文稿</vt:lpstr>
      <vt:lpstr>PowerPoint 演示文稿</vt:lpstr>
      <vt:lpstr>MVC</vt:lpstr>
      <vt:lpstr>MVP</vt:lpstr>
      <vt:lpstr>MVVM</vt:lpstr>
      <vt:lpstr>THANKS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F.2.5</dc:creator>
  <cp:lastModifiedBy>Microsoft Office 用户</cp:lastModifiedBy>
  <cp:revision>9</cp:revision>
  <dcterms:created xsi:type="dcterms:W3CDTF">2015-05-05T08:02:00Z</dcterms:created>
  <dcterms:modified xsi:type="dcterms:W3CDTF">2016-11-26T10:48:40Z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