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30" r:id="rId3"/>
    <p:sldId id="332" r:id="rId4"/>
    <p:sldId id="331" r:id="rId5"/>
    <p:sldId id="333" r:id="rId6"/>
    <p:sldId id="336" r:id="rId7"/>
    <p:sldId id="337" r:id="rId8"/>
    <p:sldId id="338" r:id="rId9"/>
    <p:sldId id="339" r:id="rId10"/>
    <p:sldId id="340" r:id="rId11"/>
    <p:sldId id="343" r:id="rId12"/>
    <p:sldId id="344" r:id="rId13"/>
    <p:sldId id="345" r:id="rId14"/>
    <p:sldId id="342" r:id="rId15"/>
    <p:sldId id="341" r:id="rId16"/>
    <p:sldId id="347" r:id="rId17"/>
    <p:sldId id="346" r:id="rId18"/>
    <p:sldId id="348" r:id="rId19"/>
    <p:sldId id="350" r:id="rId20"/>
    <p:sldId id="351" r:id="rId21"/>
    <p:sldId id="349" r:id="rId22"/>
    <p:sldId id="352" r:id="rId23"/>
    <p:sldId id="353" r:id="rId24"/>
    <p:sldId id="354" r:id="rId25"/>
    <p:sldId id="355" r:id="rId26"/>
    <p:sldId id="356" r:id="rId27"/>
    <p:sldId id="357" r:id="rId28"/>
    <p:sldId id="359" r:id="rId29"/>
    <p:sldId id="358" r:id="rId30"/>
    <p:sldId id="360" r:id="rId31"/>
    <p:sldId id="361" r:id="rId32"/>
    <p:sldId id="364" r:id="rId33"/>
    <p:sldId id="362" r:id="rId34"/>
    <p:sldId id="363" r:id="rId35"/>
    <p:sldId id="365" r:id="rId36"/>
    <p:sldId id="366" r:id="rId37"/>
    <p:sldId id="367" r:id="rId38"/>
    <p:sldId id="371" r:id="rId39"/>
    <p:sldId id="372" r:id="rId40"/>
    <p:sldId id="369" r:id="rId41"/>
    <p:sldId id="373" r:id="rId42"/>
    <p:sldId id="368" r:id="rId43"/>
    <p:sldId id="370" r:id="rId44"/>
    <p:sldId id="374" r:id="rId45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22" autoAdjust="0"/>
    <p:restoredTop sz="86398" autoAdjust="0"/>
  </p:normalViewPr>
  <p:slideViewPr>
    <p:cSldViewPr snapToGrid="0">
      <p:cViewPr varScale="1">
        <p:scale>
          <a:sx n="173" d="100"/>
          <a:sy n="173" d="100"/>
        </p:scale>
        <p:origin x="200" y="384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5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5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翔" userId="1a7361d22c554503" providerId="LiveId" clId="{F9131DA9-4CE7-4C1D-8567-91ABCEF92290}"/>
    <pc:docChg chg="modSld">
      <pc:chgData name="高翔" userId="1a7361d22c554503" providerId="LiveId" clId="{F9131DA9-4CE7-4C1D-8567-91ABCEF92290}" dt="2017-12-02T17:12:13.099" v="0"/>
      <pc:docMkLst>
        <pc:docMk/>
      </pc:docMkLst>
      <pc:sldChg chg="addSp">
        <pc:chgData name="高翔" userId="1a7361d22c554503" providerId="LiveId" clId="{F9131DA9-4CE7-4C1D-8567-91ABCEF92290}" dt="2017-12-02T17:12:13.099" v="0"/>
        <pc:sldMkLst>
          <pc:docMk/>
          <pc:sldMk cId="0" sldId="33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0" sldId="330"/>
            <ac:inkMk id="3" creationId="{08EA1CD1-D766-4705-8DAB-221141368E57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311630456" sldId="33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311630456" sldId="332"/>
            <ac:inkMk id="3" creationId="{BF929BF1-EC54-404D-B80E-4375BD60EAD7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511390209" sldId="35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511390209" sldId="356"/>
            <ac:inkMk id="3" creationId="{0E0B1AD3-49BF-4FA3-A5E2-8E50C130954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32959365" sldId="357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32959365" sldId="357"/>
            <ac:inkMk id="3" creationId="{B47BF710-0EE7-4782-BF40-13B127E98CBC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87380533" sldId="35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87380533" sldId="358"/>
            <ac:inkMk id="3" creationId="{3A3A4EF6-532D-46FC-AEF7-1C450F13BCA6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61271275" sldId="36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61271275" sldId="360"/>
            <ac:inkMk id="4" creationId="{B6E57B69-9B91-421C-82E1-A9F51FBF7F64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971230739" sldId="361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971230739" sldId="361"/>
            <ac:inkMk id="3" creationId="{1CE85EE5-E824-46D2-B75A-1FB86BDC2F4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427923575" sldId="36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427923575" sldId="362"/>
            <ac:inkMk id="3" creationId="{16491B24-B191-4E1E-AD05-57EE4A6C679E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60156541" sldId="363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60156541" sldId="363"/>
            <ac:inkMk id="5" creationId="{39489BCA-3B34-4703-BBC2-86D8DE945D3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968179389" sldId="364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968179389" sldId="364"/>
            <ac:inkMk id="3" creationId="{B293F023-BC9C-45F7-8042-456257C6846D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619044067" sldId="36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619044067" sldId="366"/>
            <ac:inkMk id="3" creationId="{8F32EF13-3FE0-4068-A93C-11540359FF18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46139741" sldId="367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46139741" sldId="367"/>
            <ac:inkMk id="4" creationId="{0D1B10D3-1460-4DEB-B4E1-CAB161D2464F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25974558" sldId="36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25974558" sldId="368"/>
            <ac:inkMk id="4" creationId="{07D5216A-BEA7-4ADA-94D9-3C1AC1BC956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95717848" sldId="369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95717848" sldId="369"/>
            <ac:inkMk id="3" creationId="{BC10B758-ED3F-4706-A8D2-71ED950ECB4C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05332226" sldId="37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05332226" sldId="370"/>
            <ac:inkMk id="3" creationId="{3120E238-C71C-4839-B6A2-F27D04D142F1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698925422" sldId="37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698925422" sldId="372"/>
            <ac:inkMk id="6" creationId="{0497522D-9744-42DA-90A6-1293F36F7023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98387149" sldId="373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98387149" sldId="373"/>
            <ac:inkMk id="3" creationId="{903A6B24-0600-4565-84CE-99C686DBA3A6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48047073" sldId="374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48047073" sldId="374"/>
            <ac:inkMk id="16" creationId="{FEEC5DDC-80D8-4CF6-A1BC-0218D1D7E765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18816262" sldId="375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18816262" sldId="375"/>
            <ac:inkMk id="3" creationId="{954978DE-B1AB-4CF2-AD20-AEA4D68F771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49733565" sldId="37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49733565" sldId="376"/>
            <ac:inkMk id="3" creationId="{40A2BF5F-75E1-48E6-9755-0E2C54AA453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33529098" sldId="37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33529098" sldId="378"/>
            <ac:inkMk id="3" creationId="{3FCF5DB2-4085-464B-BF35-BF6902D5FACE}"/>
          </ac:inkMkLst>
        </pc:inkChg>
      </pc:sldChg>
    </pc:docChg>
  </pc:docChgLst>
  <pc:docChgLst>
    <pc:chgData name="高翔" userId="1a7361d22c554503" providerId="LiveId" clId="{01848C4F-A8C3-4166-A843-C8858282F8FF}"/>
    <pc:docChg chg="modSld">
      <pc:chgData name="高翔" userId="1a7361d22c554503" providerId="LiveId" clId="{01848C4F-A8C3-4166-A843-C8858282F8FF}" dt="2017-12-09T15:42:15.637" v="0"/>
      <pc:docMkLst>
        <pc:docMk/>
      </pc:docMkLst>
      <pc:sldChg chg="addSp">
        <pc:chgData name="高翔" userId="1a7361d22c554503" providerId="LiveId" clId="{01848C4F-A8C3-4166-A843-C8858282F8FF}" dt="2017-12-09T15:42:15.637" v="0"/>
        <pc:sldMkLst>
          <pc:docMk/>
          <pc:sldMk cId="1733529098" sldId="37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733529098" sldId="378"/>
            <ac:inkMk id="3" creationId="{71105FBB-D720-456A-B3C6-58C56E46CAA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323614740" sldId="37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323614740" sldId="379"/>
            <ac:inkMk id="3" creationId="{054F70C2-F32D-4890-8366-611BEE987777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01097165" sldId="38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01097165" sldId="380"/>
            <ac:inkMk id="3" creationId="{6F8B40FB-3EA3-439D-A9D3-29BC414FCFA1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12889375" sldId="38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12889375" sldId="382"/>
            <ac:inkMk id="4" creationId="{E30BA57C-B8DE-4BBF-9516-0FF235169E7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960060420" sldId="383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960060420" sldId="383"/>
            <ac:inkMk id="3" creationId="{D0A24903-9DA8-44C5-827D-394AE4D752B1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475402" sldId="38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475402" sldId="384"/>
            <ac:inkMk id="3" creationId="{FD150382-1ABF-4978-9F71-F6EE602D8799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640488916" sldId="38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640488916" sldId="386"/>
            <ac:inkMk id="3" creationId="{2688B83E-B9CE-4380-BC91-DC8E9996105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425078226" sldId="38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425078226" sldId="387"/>
            <ac:inkMk id="4" creationId="{777D7590-CC65-4EDB-BACF-022CED82A4C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40627257" sldId="38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40627257" sldId="388"/>
            <ac:inkMk id="3" creationId="{8ADABB6F-0881-4947-A751-36638BAE84B8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130968814" sldId="38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130968814" sldId="389"/>
            <ac:inkMk id="3" creationId="{BD204585-03A5-4528-9387-A4FA2024C964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322930496" sldId="39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322930496" sldId="390"/>
            <ac:inkMk id="3" creationId="{66FEAEF8-B8A6-4CAD-A62F-11F7A8CEEA9D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062037691" sldId="391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062037691" sldId="391"/>
            <ac:inkMk id="4" creationId="{146E1FFB-9E0E-47AA-84D6-6E952DBAE85F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944403680" sldId="39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944403680" sldId="392"/>
            <ac:inkMk id="4" creationId="{C2466C30-B214-4791-8FB8-81BB528AF1D6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35890044" sldId="393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35890044" sldId="393"/>
            <ac:inkMk id="3" creationId="{B43EF7AB-F541-4087-958C-F4DAAA3F87CC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247045540" sldId="39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247045540" sldId="394"/>
            <ac:inkMk id="3" creationId="{6D9B9EB1-9816-4A48-875A-AE22FF73CE5F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84934190" sldId="39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84934190" sldId="396"/>
            <ac:inkMk id="3" creationId="{E76F58FF-D6F0-44D7-B5D0-7D95BACB3B3D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414835536" sldId="39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414835536" sldId="397"/>
            <ac:inkMk id="4" creationId="{9E69E241-8FDD-4306-9E21-6B171DA04B9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727917589" sldId="39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727917589" sldId="398"/>
            <ac:inkMk id="4" creationId="{09FFE40A-5352-4B1D-9676-E7EF22403EBC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119477270" sldId="40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119477270" sldId="400"/>
            <ac:inkMk id="3" creationId="{7A03F5E2-83F1-4A9B-9F40-75C807C639B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02825691" sldId="40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02825691" sldId="402"/>
            <ac:inkMk id="3" creationId="{EF021E11-9F15-4516-A996-81AABF4B017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844251156" sldId="40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844251156" sldId="404"/>
            <ac:inkMk id="3" creationId="{F114C83C-71BA-462C-9A56-EEB312DEE82E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35186056" sldId="405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35186056" sldId="405"/>
            <ac:inkMk id="4" creationId="{9E6B73F1-2E34-40D2-AC5C-CE6AADFD4C5A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990197588" sldId="40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990197588" sldId="406"/>
            <ac:inkMk id="3" creationId="{E3D75814-FF35-4DD4-8901-A38A4CBF80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41204832" sldId="40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41204832" sldId="407"/>
            <ac:inkMk id="3" creationId="{E53AA5FA-4789-4593-B41A-958107CE4A2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522808431" sldId="40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522808431" sldId="408"/>
            <ac:inkMk id="3" creationId="{7F7655CD-057A-4EB9-A508-C7E185FAC6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44576061" sldId="40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44576061" sldId="409"/>
            <ac:inkMk id="3" creationId="{821DA83D-2F2D-48FA-A1BC-8510CC342C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96883055" sldId="41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96883055" sldId="410"/>
            <ac:inkMk id="3" creationId="{4CE72405-CCDC-40A5-B135-99F961AAFD85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9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2017/12/13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hyperlink" Target="mailto:gao.xiang.thu@gmail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4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.png"/><Relationship Id="rId5" Type="http://schemas.openxmlformats.org/officeDocument/2006/relationships/image" Target="../media/image45.png"/><Relationship Id="rId6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8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4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2034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视觉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SLAM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：从理论到实践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第四次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课 </a:t>
            </a:r>
            <a:r>
              <a:rPr lang="zh-CN" altLang="en-US" sz="24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相机模型 非线性优化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高翔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1" y="3200204"/>
            <a:ext cx="724177" cy="724177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1587620" y="3819212"/>
            <a:ext cx="2682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清华大学 自动控制与工程 博士</a:t>
            </a:r>
            <a:endParaRPr kumimoji="1" lang="en-US" altLang="zh-CN" sz="1200" dirty="0"/>
          </a:p>
          <a:p>
            <a:r>
              <a:rPr kumimoji="1" lang="zh-CN" altLang="en-US" sz="1200" dirty="0"/>
              <a:t>慕尼黑工业大学计算机视觉组 博士后</a:t>
            </a:r>
            <a:endParaRPr kumimoji="1" lang="en-US" altLang="zh-CN" sz="1200" dirty="0"/>
          </a:p>
          <a:p>
            <a:r>
              <a:rPr kumimoji="1" lang="en-US" altLang="zh-CN" sz="1200" dirty="0"/>
              <a:t>Email: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hlinkClick r:id="rId6"/>
              </a:rPr>
              <a:t>gao.xiang.thu@gmail.com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kumimoji="1" lang="en-US" altLang="zh-CN" sz="1200" dirty="0"/>
              <a:t>2017</a:t>
            </a:r>
            <a:r>
              <a:rPr kumimoji="1" lang="zh-CN" altLang="en-US" sz="1200" dirty="0"/>
              <a:t>年冬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42122" y="1342474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除内参外，相机坐标系与世界坐标系还相差一个变换：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这里 </a:t>
            </a:r>
            <a:r>
              <a:rPr lang="en-US" altLang="zh-CN" dirty="0" smtClean="0"/>
              <a:t>R, t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T 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chemeClr val="accent2"/>
                </a:solidFill>
              </a:rPr>
              <a:t>外参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dirty="0" smtClean="0"/>
              <a:t>注：右侧式子隐含了一次非齐次到齐次的变换（见书）</a:t>
            </a:r>
            <a:endParaRPr lang="en-US" altLang="zh-CN" dirty="0" smtClean="0"/>
          </a:p>
          <a:p>
            <a:r>
              <a:rPr lang="zh-CN" altLang="en-US" dirty="0" smtClean="0"/>
              <a:t>外参是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估计的目标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53" y="1921203"/>
            <a:ext cx="4761905" cy="1371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5899889" y="2283751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先把</a:t>
            </a:r>
            <a:r>
              <a:rPr lang="en-US" altLang="zh-CN" dirty="0" smtClean="0"/>
              <a:t>P</a:t>
            </a:r>
            <a:r>
              <a:rPr lang="zh-CN" altLang="en-US" dirty="0" smtClean="0"/>
              <a:t>从世界坐标变到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相机坐标系下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07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投影顺序：</a:t>
            </a:r>
            <a:r>
              <a:rPr lang="zh-CN" altLang="en-US" dirty="0" smtClean="0"/>
              <a:t>世界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相机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归一化平面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像素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9" y="2170097"/>
            <a:ext cx="6638023" cy="24427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84607" y="203744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激光数据的观测</a:t>
            </a:r>
            <a:r>
              <a:rPr kumimoji="1" lang="zh-CN" altLang="en-US" smtClean="0"/>
              <a:t>模型更加简单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19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5450" y="1204854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畸变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针孔前的镜头会引入畸变</a:t>
            </a:r>
            <a:endParaRPr lang="zh-CN" altLang="en-US" dirty="0"/>
          </a:p>
        </p:txBody>
      </p:sp>
      <p:pic>
        <p:nvPicPr>
          <p:cNvPr id="8" name="Picture 2" descr="http://img01.hc360.com/security/201510/2015101916183366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6" y="2247040"/>
            <a:ext cx="3495596" cy="197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397474" y="44166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广角镜头畸变</a:t>
            </a:r>
            <a:endParaRPr lang="zh-CN" altLang="en-US" dirty="0"/>
          </a:p>
        </p:txBody>
      </p:sp>
      <p:pic>
        <p:nvPicPr>
          <p:cNvPr id="10" name="Picture 4" descr="http://image60.360doc.com/DownloadImg/2013/04/2211/31813107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31" y="1493166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938237" y="47591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鱼眼镜头畸变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78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主要的畸变类型：径向畸变和切向畸变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2" y="2143891"/>
            <a:ext cx="4546997" cy="17134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144" y="1928920"/>
            <a:ext cx="3223365" cy="19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数学模型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畸变可以用归一化坐标的变换来描述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1677" y="34234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径向畸变：多项式描述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338537" y="34234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切向畸变：多项式描述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7744" y="4200622"/>
            <a:ext cx="328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放在一起：</a:t>
            </a:r>
            <a:endParaRPr lang="en-US" altLang="zh-CN" dirty="0" smtClean="0"/>
          </a:p>
          <a:p>
            <a:r>
              <a:rPr lang="zh-CN" altLang="en-US" dirty="0" smtClean="0"/>
              <a:t>实际当中可灵活保留各项系数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47" y="2167707"/>
            <a:ext cx="3781850" cy="1094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767" y="2184316"/>
            <a:ext cx="3801955" cy="1059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599" y="4193813"/>
            <a:ext cx="4304324" cy="7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2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42122" y="1316358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44" y="1862209"/>
            <a:ext cx="8229600" cy="27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5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73853" y="1307810"/>
            <a:ext cx="3931603" cy="3450613"/>
          </a:xfrm>
        </p:spPr>
        <p:txBody>
          <a:bodyPr/>
          <a:lstStyle/>
          <a:p>
            <a:r>
              <a:rPr lang="zh-CN" altLang="en-US" dirty="0" smtClean="0"/>
              <a:t>双目模型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左右相机中心距离称为基线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左右像素的几何关系：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整理得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826" y="1345133"/>
            <a:ext cx="4897290" cy="19057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04" y="2376011"/>
            <a:ext cx="2695238" cy="7809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04" y="3446492"/>
            <a:ext cx="2609524" cy="6952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50942" y="3460873"/>
            <a:ext cx="5142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</a:t>
            </a:r>
            <a:r>
              <a:rPr lang="zh-CN" altLang="en-US" sz="1400" dirty="0" smtClean="0"/>
              <a:t>称为视差（</a:t>
            </a:r>
            <a:r>
              <a:rPr lang="en-US" altLang="zh-CN" sz="1400" dirty="0" smtClean="0"/>
              <a:t>disparity</a:t>
            </a:r>
            <a:r>
              <a:rPr lang="zh-CN" altLang="en-US" sz="1400" dirty="0" smtClean="0"/>
              <a:t>），描述同一个点在左右目上成像的距离</a:t>
            </a:r>
            <a:endParaRPr lang="en-US" altLang="zh-CN" sz="1400" dirty="0" smtClean="0"/>
          </a:p>
          <a:p>
            <a:r>
              <a:rPr lang="en-US" altLang="zh-CN" sz="1400" dirty="0"/>
              <a:t>d</a:t>
            </a:r>
            <a:r>
              <a:rPr lang="zh-CN" altLang="en-US" sz="1400" dirty="0" smtClean="0"/>
              <a:t>最小为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个像素，因此双目能测量的</a:t>
            </a:r>
            <a:r>
              <a:rPr lang="en-US" altLang="zh-CN" sz="1400" dirty="0" smtClean="0"/>
              <a:t>z</a:t>
            </a:r>
            <a:r>
              <a:rPr lang="zh-CN" altLang="en-US" sz="1400" dirty="0" smtClean="0"/>
              <a:t>有最大值：</a:t>
            </a:r>
            <a:r>
              <a:rPr lang="en-US" altLang="zh-CN" sz="1400" dirty="0" smtClean="0"/>
              <a:t>fb</a:t>
            </a:r>
          </a:p>
          <a:p>
            <a:r>
              <a:rPr lang="zh-CN" altLang="en-US" sz="1400" dirty="0" smtClean="0"/>
              <a:t>虽然距离公式简单，但</a:t>
            </a:r>
            <a:r>
              <a:rPr lang="en-US" altLang="zh-CN" sz="1400" dirty="0" smtClean="0"/>
              <a:t>d</a:t>
            </a:r>
            <a:r>
              <a:rPr lang="zh-CN" altLang="en-US" sz="1400" dirty="0" smtClean="0"/>
              <a:t>不容易计算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850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42122" y="1253691"/>
            <a:ext cx="9603275" cy="3450613"/>
          </a:xfrm>
        </p:spPr>
        <p:txBody>
          <a:bodyPr/>
          <a:lstStyle/>
          <a:p>
            <a:r>
              <a:rPr lang="en-US" altLang="zh-CN" dirty="0" smtClean="0"/>
              <a:t>RGB-D</a:t>
            </a:r>
            <a:r>
              <a:rPr lang="zh-CN" altLang="en-US" dirty="0" smtClean="0"/>
              <a:t>相机：物理手段测量深度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ToF</a:t>
            </a:r>
            <a:r>
              <a:rPr lang="zh-CN" altLang="en-US" dirty="0" smtClean="0"/>
              <a:t>或结构光两种主要原理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通常能得到与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图对应的深度图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444" y="1234758"/>
            <a:ext cx="4127464" cy="33663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439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相机成像后，生成了图像</a:t>
            </a:r>
            <a:endParaRPr lang="en-US" altLang="zh-CN" dirty="0" smtClean="0"/>
          </a:p>
          <a:p>
            <a:r>
              <a:rPr lang="zh-CN" altLang="en-US" dirty="0" smtClean="0"/>
              <a:t>图像在计算机中以矩阵形式存储（二维数组）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需要对感光度量化成数值，例如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之间的整数（彩色图像还有通道）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5" y="2533367"/>
            <a:ext cx="6077974" cy="2495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887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 smtClean="0">
                <a:solidFill>
                  <a:schemeClr val="accent1"/>
                </a:solidFill>
                <a:latin typeface="+mj-ea"/>
              </a:rPr>
              <a:t>2.</a:t>
            </a:r>
            <a:r>
              <a:rPr kumimoji="1" lang="zh-CN" altLang="en-US" dirty="0" smtClean="0">
                <a:latin typeface="+mj-ea"/>
              </a:rPr>
              <a:t> 实践：</a:t>
            </a:r>
            <a:r>
              <a:rPr kumimoji="1" lang="en-US" altLang="zh-CN" dirty="0" err="1" smtClean="0">
                <a:latin typeface="+mj-ea"/>
              </a:rPr>
              <a:t>OpenCV</a:t>
            </a:r>
            <a:r>
              <a:rPr kumimoji="1" lang="en-US" altLang="zh-CN" dirty="0" smtClean="0">
                <a:latin typeface="+mj-ea"/>
              </a:rPr>
              <a:t>/</a:t>
            </a:r>
            <a:r>
              <a:rPr kumimoji="1" lang="zh-CN" altLang="en-US" dirty="0" smtClean="0">
                <a:latin typeface="+mj-ea"/>
              </a:rPr>
              <a:t>图像拼接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55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+mj-ea"/>
                <a:ea typeface="+mj-ea"/>
              </a:rPr>
              <a:t>第四讲 </a:t>
            </a:r>
            <a:r>
              <a:rPr lang="zh-CN" altLang="en-US" sz="3600" b="1" dirty="0" smtClean="0">
                <a:solidFill>
                  <a:srgbClr val="464646"/>
                </a:solidFill>
                <a:latin typeface="微软雅黑" panose="020B0503020204020204" charset="-122"/>
              </a:rPr>
              <a:t>相机</a:t>
            </a:r>
            <a:r>
              <a:rPr lang="zh-CN" altLang="en-US" sz="3600" b="1" dirty="0">
                <a:solidFill>
                  <a:srgbClr val="464646"/>
                </a:solidFill>
                <a:latin typeface="微软雅黑" panose="020B0503020204020204" charset="-122"/>
              </a:rPr>
              <a:t>模型 非线性优化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针孔相机模型与图像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实践：</a:t>
            </a:r>
            <a:r>
              <a:rPr lang="en-US" altLang="zh-CN" sz="2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OpenCV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/RGBD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图像拼接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批量状态估计问题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非线性最小二乘法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实践：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Ceres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g2o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 smtClean="0">
                <a:solidFill>
                  <a:schemeClr val="accent1"/>
                </a:solidFill>
                <a:latin typeface="+mj-ea"/>
              </a:rPr>
              <a:t>3.</a:t>
            </a:r>
            <a:r>
              <a:rPr kumimoji="1" lang="zh-CN" altLang="en-US" dirty="0" smtClean="0">
                <a:latin typeface="+mj-ea"/>
              </a:rPr>
              <a:t> 批量状态估计问题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204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199" y="133751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现在我们已探讨了观测模型</a:t>
            </a:r>
            <a:endParaRPr kumimoji="1"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2" y="2391959"/>
            <a:ext cx="3804418" cy="137832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43399" y="1862209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r>
              <a:rPr kumimoji="1" lang="zh-CN" altLang="en-US" dirty="0" smtClean="0"/>
              <a:t>为旋转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平移</a:t>
            </a:r>
            <a:endParaRPr kumimoji="1" lang="en-US" altLang="zh-CN" dirty="0" smtClean="0"/>
          </a:p>
          <a:p>
            <a:r>
              <a:rPr kumimoji="1" lang="en-US" altLang="zh-CN" dirty="0" smtClean="0"/>
              <a:t>h</a:t>
            </a:r>
            <a:r>
              <a:rPr kumimoji="1" lang="zh-CN" altLang="en-US" dirty="0" smtClean="0"/>
              <a:t>为相机观测模型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43399" y="3081120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问题：在给定模型和具体观测数据时，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如何估计状态变量？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941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02" y="2560482"/>
            <a:ext cx="1447925" cy="5944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55" y="2164474"/>
            <a:ext cx="3673158" cy="617273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批量式（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一次给定所有的数据，估计所有的变量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状态变量：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求解：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先不考虑运动方程，仅看观测方程（类似于</a:t>
            </a:r>
            <a:r>
              <a:rPr lang="en-US" altLang="zh-CN" dirty="0" err="1" smtClean="0"/>
              <a:t>SfM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贝叶斯法则：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147" y="1337511"/>
            <a:ext cx="2542111" cy="9209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6746" y="3741367"/>
            <a:ext cx="4244708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72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en-US" altLang="zh-CN" dirty="0"/>
              <a:t>P(</a:t>
            </a:r>
            <a:r>
              <a:rPr lang="en-US" altLang="zh-CN" dirty="0" err="1"/>
              <a:t>x|z</a:t>
            </a:r>
            <a:r>
              <a:rPr lang="en-US" altLang="zh-CN" dirty="0"/>
              <a:t>) </a:t>
            </a:r>
            <a:r>
              <a:rPr lang="zh-CN" altLang="en-US" dirty="0"/>
              <a:t>条件分布很难求解，但可以求：</a:t>
            </a: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>
                <a:solidFill>
                  <a:schemeClr val="accent1"/>
                </a:solidFill>
              </a:rPr>
              <a:t>最大后验估计</a:t>
            </a:r>
            <a:r>
              <a:rPr lang="zh-CN" altLang="en-US" dirty="0"/>
              <a:t>（</a:t>
            </a:r>
            <a:r>
              <a:rPr lang="en-US" altLang="zh-CN" dirty="0"/>
              <a:t>Maximize a Posterior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>
                <a:solidFill>
                  <a:schemeClr val="accent1"/>
                </a:solidFill>
              </a:rPr>
              <a:t>最大似然估计</a:t>
            </a:r>
            <a:r>
              <a:rPr lang="zh-CN" altLang="en-US" dirty="0"/>
              <a:t>（</a:t>
            </a:r>
            <a:r>
              <a:rPr lang="en-US" altLang="zh-CN" dirty="0"/>
              <a:t>Maximize Likelihood Estimation, MLE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endParaRPr lang="en-US" altLang="zh-CN" dirty="0"/>
          </a:p>
          <a:p>
            <a:pPr marL="800100" lvl="1" indent="-342900">
              <a:buFont typeface="+mj-lt"/>
              <a:buAutoNum type="alphaLcParenR"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“在哪种状态下，最容易产生当前的观测”</a:t>
            </a:r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77" y="885623"/>
            <a:ext cx="3439288" cy="6483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297" y="1853193"/>
            <a:ext cx="5174428" cy="5715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367" y="2811665"/>
            <a:ext cx="3877235" cy="5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80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从最大似然到最小二乘</a:t>
            </a:r>
            <a:endParaRPr lang="en-US" altLang="zh-CN" dirty="0"/>
          </a:p>
          <a:p>
            <a:pPr lvl="1"/>
            <a:r>
              <a:rPr lang="zh-CN" altLang="en-US" dirty="0"/>
              <a:t>例子：某次观测</a:t>
            </a:r>
            <a:endParaRPr lang="en-US" altLang="zh-CN" dirty="0"/>
          </a:p>
          <a:p>
            <a:pPr lvl="1"/>
            <a:r>
              <a:rPr lang="zh-CN" altLang="en-US" dirty="0"/>
              <a:t>由于噪声是高斯的：</a:t>
            </a:r>
            <a:endParaRPr lang="en-US" altLang="zh-CN" dirty="0"/>
          </a:p>
          <a:p>
            <a:pPr lvl="1"/>
            <a:r>
              <a:rPr lang="zh-CN" altLang="en-US" dirty="0"/>
              <a:t>于是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现在要求</a:t>
            </a:r>
            <a:r>
              <a:rPr lang="en-US" altLang="zh-CN" dirty="0" err="1"/>
              <a:t>x,y</a:t>
            </a:r>
            <a:r>
              <a:rPr lang="zh-CN" altLang="en-US" dirty="0"/>
              <a:t>的最大似然估计，怎么求？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414" y="1524085"/>
            <a:ext cx="2499577" cy="4801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490" y="1960407"/>
            <a:ext cx="1638442" cy="4115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05" y="2489778"/>
            <a:ext cx="3627434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74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一般的高斯分布：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负对数形式：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原问题的</a:t>
            </a:r>
            <a:r>
              <a:rPr lang="zh-CN" altLang="en-US" dirty="0">
                <a:solidFill>
                  <a:schemeClr val="accent1"/>
                </a:solidFill>
              </a:rPr>
              <a:t>最大化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1"/>
                </a:solidFill>
              </a:rPr>
              <a:t>相当于负对数最小化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因此，关于原问题的最大似然：</a:t>
            </a:r>
            <a:endParaRPr lang="en-US" altLang="zh-CN" dirty="0"/>
          </a:p>
          <a:p>
            <a:r>
              <a:rPr lang="zh-CN" altLang="en-US" dirty="0"/>
              <a:t>相当于最小化：</a:t>
            </a:r>
            <a:endParaRPr lang="en-US" altLang="zh-CN" dirty="0"/>
          </a:p>
          <a:p>
            <a:r>
              <a:rPr lang="zh-CN" altLang="en-US" dirty="0" smtClean="0"/>
              <a:t>所有量加在一起：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134" y="1169499"/>
            <a:ext cx="3921512" cy="708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049" y="1972036"/>
            <a:ext cx="5819725" cy="5763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219" y="3902516"/>
            <a:ext cx="6043184" cy="67061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373869" y="1913122"/>
            <a:ext cx="2266689" cy="640429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96282" y="2562273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最小化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时，只和它有关</a:t>
            </a:r>
            <a:endParaRPr lang="zh-CN" altLang="en-US" sz="1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6163" y="3540668"/>
            <a:ext cx="3627434" cy="51058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730551" y="462144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这货就是所谓的最小二乘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24197" y="20397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马氏距离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121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我们把状态最大似然估计变成了最小二乘问题</a:t>
            </a:r>
            <a:endParaRPr lang="en-US" altLang="zh-CN" dirty="0"/>
          </a:p>
          <a:p>
            <a:r>
              <a:rPr lang="zh-CN" altLang="en-US" dirty="0"/>
              <a:t>对于原问题：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最小化误差的二范数：</a:t>
            </a:r>
            <a:r>
              <a:rPr lang="en-US" altLang="zh-CN" b="1" dirty="0"/>
              <a:t>min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04" y="2100306"/>
            <a:ext cx="3269951" cy="11846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971" y="2164965"/>
            <a:ext cx="2953818" cy="1055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4720053" y="1730974"/>
            <a:ext cx="15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定义误差：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895" y="3395516"/>
            <a:ext cx="5159187" cy="7849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6231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批量状态估计问题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7813735" cy="3450613"/>
          </a:xfrm>
        </p:spPr>
        <p:txBody>
          <a:bodyPr/>
          <a:lstStyle/>
          <a:p>
            <a:r>
              <a:rPr lang="zh-CN" altLang="en-US" dirty="0"/>
              <a:t>直观解释</a:t>
            </a:r>
            <a:endParaRPr lang="en-US" altLang="zh-CN" dirty="0"/>
          </a:p>
          <a:p>
            <a:pPr lvl="1"/>
            <a:r>
              <a:rPr lang="zh-CN" altLang="en-US" dirty="0"/>
              <a:t>由于噪声的存在，当我们把估计的轨迹与地图代入</a:t>
            </a:r>
            <a:r>
              <a:rPr lang="en-US" altLang="zh-CN" dirty="0"/>
              <a:t>SLAM</a:t>
            </a:r>
            <a:r>
              <a:rPr lang="zh-CN" altLang="en-US" dirty="0"/>
              <a:t>的运动、观测方程中时，它们并不会完美的成立。</a:t>
            </a:r>
            <a:endParaRPr lang="en-US" altLang="zh-CN" dirty="0"/>
          </a:p>
          <a:p>
            <a:pPr lvl="1"/>
            <a:r>
              <a:rPr lang="zh-CN" altLang="en-US" dirty="0"/>
              <a:t>此时就调整状态的估计，使得误差最小化</a:t>
            </a:r>
            <a:endParaRPr lang="en-US" altLang="zh-CN" dirty="0"/>
          </a:p>
          <a:p>
            <a:r>
              <a:rPr lang="zh-CN" altLang="en-US" dirty="0"/>
              <a:t>该问题有何结构？</a:t>
            </a:r>
            <a:endParaRPr lang="en-US" altLang="zh-CN" dirty="0"/>
          </a:p>
          <a:p>
            <a:pPr lvl="1"/>
            <a:r>
              <a:rPr lang="zh-CN" altLang="en-US" dirty="0"/>
              <a:t>由许多个误差的平方和（或</a:t>
            </a:r>
            <a:r>
              <a:rPr lang="en-US" altLang="zh-CN" dirty="0"/>
              <a:t>Sigma</a:t>
            </a:r>
            <a:r>
              <a:rPr lang="zh-CN" altLang="en-US" dirty="0"/>
              <a:t>范数和）组成。</a:t>
            </a:r>
            <a:endParaRPr lang="en-US" altLang="zh-CN" dirty="0"/>
          </a:p>
          <a:p>
            <a:pPr lvl="1"/>
            <a:r>
              <a:rPr lang="zh-CN" altLang="en-US" dirty="0"/>
              <a:t>虽然总体维度高，但每个项很简单，只关联</a:t>
            </a:r>
            <a:r>
              <a:rPr lang="en-US" altLang="zh-CN" dirty="0"/>
              <a:t>2</a:t>
            </a:r>
            <a:r>
              <a:rPr lang="zh-CN" altLang="en-US" dirty="0"/>
              <a:t>个变量。</a:t>
            </a:r>
            <a:endParaRPr lang="en-US" altLang="zh-CN" dirty="0"/>
          </a:p>
          <a:p>
            <a:pPr lvl="1"/>
            <a:r>
              <a:rPr lang="zh-CN" altLang="en-US" dirty="0"/>
              <a:t>如果用李代数表达位姿，那么是无约束优化问题。</a:t>
            </a:r>
            <a:endParaRPr lang="en-US" altLang="zh-CN" dirty="0"/>
          </a:p>
          <a:p>
            <a:r>
              <a:rPr lang="zh-CN" altLang="en-US" dirty="0"/>
              <a:t>如何求解？</a:t>
            </a:r>
            <a:endParaRPr lang="en-US" altLang="zh-CN" dirty="0"/>
          </a:p>
          <a:p>
            <a:pPr lvl="1"/>
            <a:r>
              <a:rPr lang="zh-CN" altLang="en-US" dirty="0"/>
              <a:t>下面先来介绍通用的非线性最小二乘问题。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771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 smtClean="0">
                <a:solidFill>
                  <a:schemeClr val="accent1"/>
                </a:solidFill>
                <a:latin typeface="+mj-ea"/>
              </a:rPr>
              <a:t>4.</a:t>
            </a:r>
            <a:r>
              <a:rPr kumimoji="1" lang="zh-CN" altLang="en-US" dirty="0" smtClean="0">
                <a:latin typeface="+mj-ea"/>
              </a:rPr>
              <a:t> </a:t>
            </a:r>
            <a:r>
              <a:rPr kumimoji="1" lang="zh-CN" altLang="en-US" dirty="0" smtClean="0">
                <a:latin typeface="+mj-ea"/>
              </a:rPr>
              <a:t>非线性最小二乘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37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93" y="1917581"/>
            <a:ext cx="1211685" cy="746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244" y="1072197"/>
            <a:ext cx="1981372" cy="754445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先考虑简单的问题：</a:t>
            </a:r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/>
              <a:t>f </a:t>
            </a:r>
            <a:r>
              <a:rPr lang="zh-CN" altLang="en-US" dirty="0"/>
              <a:t>很简单时：</a:t>
            </a:r>
            <a:endParaRPr lang="en-US" altLang="zh-CN" dirty="0"/>
          </a:p>
          <a:p>
            <a:pPr lvl="1"/>
            <a:r>
              <a:rPr lang="zh-CN" altLang="en-US" dirty="0"/>
              <a:t>解：                            将得到极值点或鞍点，比较这些解即可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/>
              <a:t>f </a:t>
            </a:r>
            <a:r>
              <a:rPr lang="zh-CN" altLang="en-US" dirty="0"/>
              <a:t>复杂时：</a:t>
            </a:r>
            <a:endParaRPr lang="en-US" altLang="zh-CN" dirty="0"/>
          </a:p>
          <a:p>
            <a:pPr lvl="1"/>
            <a:r>
              <a:rPr lang="en-US" altLang="zh-CN" dirty="0" err="1"/>
              <a:t>df</a:t>
            </a:r>
            <a:r>
              <a:rPr lang="en-US" altLang="zh-CN" dirty="0"/>
              <a:t>/dx</a:t>
            </a:r>
            <a:r>
              <a:rPr lang="zh-CN" altLang="en-US" dirty="0"/>
              <a:t>难求，或</a:t>
            </a:r>
            <a:r>
              <a:rPr lang="en-US" altLang="zh-CN" dirty="0" err="1"/>
              <a:t>df</a:t>
            </a:r>
            <a:r>
              <a:rPr lang="en-US" altLang="zh-CN" dirty="0"/>
              <a:t>/dx=0</a:t>
            </a:r>
            <a:r>
              <a:rPr lang="zh-CN" altLang="en-US" dirty="0"/>
              <a:t>很难解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dirty="0">
                <a:solidFill>
                  <a:schemeClr val="accent1"/>
                </a:solidFill>
              </a:rPr>
              <a:t>迭代方式</a:t>
            </a:r>
            <a:r>
              <a:rPr lang="zh-CN" altLang="en-US" dirty="0"/>
              <a:t>求解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74323" y="1175383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这里                 ，</a:t>
            </a:r>
            <a:r>
              <a:rPr lang="en-US" altLang="zh-CN" dirty="0" smtClean="0"/>
              <a:t>f </a:t>
            </a:r>
            <a:r>
              <a:rPr lang="zh-CN" altLang="en-US" dirty="0" smtClean="0"/>
              <a:t>为任意函数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400" y="1142860"/>
            <a:ext cx="823031" cy="4343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90" y="2862066"/>
            <a:ext cx="3569677" cy="19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+mj-ea"/>
              </a:rPr>
              <a:t>往期内容回顾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SLAM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的运动与观测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观测模型具体形式？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594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88504" y="1258770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迭代方式：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4909"/>
            <a:ext cx="9175275" cy="2911092"/>
          </a:xfrm>
          <a:prstGeom prst="rect">
            <a:avLst/>
          </a:prstGeom>
        </p:spPr>
      </p:pic>
      <p:cxnSp>
        <p:nvCxnSpPr>
          <p:cNvPr id="15" name="直接箭头连接符 8"/>
          <p:cNvCxnSpPr/>
          <p:nvPr/>
        </p:nvCxnSpPr>
        <p:spPr>
          <a:xfrm flipH="1">
            <a:off x="4456922" y="2453054"/>
            <a:ext cx="817685" cy="3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74607" y="206840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问题：如何确定这个增量？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936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确定增量的方法（即梯度下降策略）：一阶的或二阶的</a:t>
            </a:r>
            <a:endParaRPr lang="en-US" altLang="zh-CN" dirty="0"/>
          </a:p>
          <a:p>
            <a:r>
              <a:rPr lang="zh-CN" altLang="en-US" dirty="0"/>
              <a:t>泰勒展开：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若只保留一阶梯度：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称为最速下降法（</a:t>
            </a:r>
            <a:r>
              <a:rPr lang="en-US" altLang="zh-CN" dirty="0"/>
              <a:t>Steepest Method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25" y="1617891"/>
            <a:ext cx="5570703" cy="624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61860" y="2930858"/>
                <a:ext cx="2068835" cy="462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sSubSup>
                        <m:sSub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0" y="2930858"/>
                <a:ext cx="2068835" cy="462819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924" y="2898650"/>
            <a:ext cx="2011854" cy="5105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20238" y="29434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增量的方向：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477877" y="289865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（通常还需要计算步长）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31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507" y="1621453"/>
            <a:ext cx="5387807" cy="746825"/>
          </a:xfrm>
          <a:prstGeom prst="rect">
            <a:avLst/>
          </a:prstGeom>
        </p:spPr>
      </p:pic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42122" y="1201210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若保留二阶梯度：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则得到（令上式关于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的导数为零）：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该方法又称为牛顿法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826" y="922311"/>
            <a:ext cx="5570703" cy="624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569" y="2366205"/>
            <a:ext cx="2088061" cy="5182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967134" y="2366205"/>
                <a:ext cx="513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34" y="2366205"/>
                <a:ext cx="51385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557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最速下降法和牛顿法虽然直观，但实用当中存在一些缺点</a:t>
            </a:r>
            <a:endParaRPr lang="en-US" altLang="zh-CN" dirty="0"/>
          </a:p>
          <a:p>
            <a:pPr lvl="1"/>
            <a:r>
              <a:rPr lang="zh-CN" altLang="en-US" dirty="0"/>
              <a:t>最速下降法会碰到</a:t>
            </a:r>
            <a:r>
              <a:rPr lang="en-US" altLang="zh-CN" dirty="0"/>
              <a:t>zigzag</a:t>
            </a:r>
            <a:r>
              <a:rPr lang="zh-CN" altLang="en-US" dirty="0"/>
              <a:t>问题（过于贪婪）</a:t>
            </a:r>
            <a:endParaRPr lang="en-US" altLang="zh-CN" dirty="0"/>
          </a:p>
          <a:p>
            <a:pPr lvl="1"/>
            <a:r>
              <a:rPr lang="zh-CN" altLang="en-US" dirty="0"/>
              <a:t>牛顿法迭代次数少，但需要计算复杂的</a:t>
            </a:r>
            <a:r>
              <a:rPr lang="en-US" altLang="zh-CN" dirty="0"/>
              <a:t>Hessian</a:t>
            </a:r>
            <a:r>
              <a:rPr lang="zh-CN" altLang="en-US" dirty="0"/>
              <a:t>矩阵</a:t>
            </a:r>
            <a:endParaRPr lang="en-US" altLang="zh-CN" dirty="0"/>
          </a:p>
          <a:p>
            <a:r>
              <a:rPr lang="zh-CN" altLang="en-US" dirty="0"/>
              <a:t>能否回避</a:t>
            </a:r>
            <a:r>
              <a:rPr lang="en-US" altLang="zh-CN" dirty="0"/>
              <a:t>Hessian</a:t>
            </a:r>
            <a:r>
              <a:rPr lang="zh-CN" altLang="en-US" dirty="0"/>
              <a:t>的计算？</a:t>
            </a:r>
            <a:endParaRPr lang="en-US" altLang="zh-CN" dirty="0"/>
          </a:p>
          <a:p>
            <a:pPr lvl="1"/>
            <a:r>
              <a:rPr lang="en-US" altLang="zh-CN" dirty="0"/>
              <a:t>Gauss-Newton</a:t>
            </a:r>
          </a:p>
          <a:p>
            <a:pPr lvl="1"/>
            <a:r>
              <a:rPr lang="en-US" altLang="zh-CN" dirty="0" err="1"/>
              <a:t>Levenberg-Marquadt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Picture 2" descr="figure11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50" y="2135532"/>
            <a:ext cx="3850881" cy="289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42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42122" y="1206547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Gauss-Newton</a:t>
            </a:r>
          </a:p>
          <a:p>
            <a:pPr lvl="1"/>
            <a:r>
              <a:rPr lang="zh-CN" altLang="en-US" dirty="0" smtClean="0"/>
              <a:t>一阶近似 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平方误差变为：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令关于      导数为零：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958" y="1337511"/>
            <a:ext cx="3604572" cy="6096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89" y="2174303"/>
            <a:ext cx="7141157" cy="10996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153" y="3697334"/>
            <a:ext cx="3764606" cy="5182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153" y="4354091"/>
            <a:ext cx="3299746" cy="4953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126" y="3948816"/>
            <a:ext cx="1440305" cy="533446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5163818" y="4063582"/>
            <a:ext cx="1010194" cy="35634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574877" y="3301001"/>
                <a:ext cx="513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77" y="3301001"/>
                <a:ext cx="51385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665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83616" y="1202776"/>
            <a:ext cx="9603275" cy="3450613"/>
          </a:xfrm>
        </p:spPr>
        <p:txBody>
          <a:bodyPr/>
          <a:lstStyle/>
          <a:p>
            <a:r>
              <a:rPr lang="en-US" altLang="zh-CN" dirty="0" smtClean="0"/>
              <a:t>G-N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的表达式近似了</a:t>
            </a:r>
            <a:r>
              <a:rPr lang="en-US" altLang="zh-CN" dirty="0" smtClean="0"/>
              <a:t>H</a:t>
            </a:r>
          </a:p>
          <a:p>
            <a:r>
              <a:rPr lang="zh-CN" altLang="en-US" dirty="0" smtClean="0"/>
              <a:t>步骤：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70" y="831707"/>
            <a:ext cx="2888356" cy="4335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932" y="821153"/>
            <a:ext cx="1117052" cy="4137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右箭头 11"/>
          <p:cNvSpPr/>
          <p:nvPr/>
        </p:nvSpPr>
        <p:spPr>
          <a:xfrm>
            <a:off x="7271371" y="924271"/>
            <a:ext cx="527117" cy="18594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79" y="2109222"/>
            <a:ext cx="7150053" cy="12561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70" y="3274625"/>
            <a:ext cx="7245218" cy="12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53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337511"/>
            <a:ext cx="9603275" cy="3450613"/>
          </a:xfrm>
        </p:spPr>
        <p:txBody>
          <a:bodyPr/>
          <a:lstStyle/>
          <a:p>
            <a:r>
              <a:rPr lang="en-US" altLang="zh-CN" dirty="0" smtClean="0"/>
              <a:t>Gauss-Newton</a:t>
            </a:r>
            <a:r>
              <a:rPr lang="zh-CN" altLang="en-US" dirty="0" smtClean="0"/>
              <a:t>简单实用，但</a:t>
            </a:r>
            <a:r>
              <a:rPr lang="en-US" altLang="zh-CN" dirty="0" smtClean="0"/>
              <a:t>		 </a:t>
            </a:r>
            <a:r>
              <a:rPr lang="zh-CN" altLang="en-US" dirty="0" smtClean="0"/>
              <a:t>无法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H</a:t>
            </a:r>
            <a:r>
              <a:rPr lang="zh-CN" altLang="en-US" dirty="0" smtClean="0"/>
              <a:t>可逆</a:t>
            </a:r>
            <a:endParaRPr lang="en-US" altLang="zh-CN" dirty="0" smtClean="0"/>
          </a:p>
          <a:p>
            <a:r>
              <a:rPr lang="en-US" altLang="zh-CN" dirty="0" err="1" smtClean="0"/>
              <a:t>Levenberg-Marquadt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方法一定程度上改善了它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G-N</a:t>
            </a:r>
            <a:r>
              <a:rPr lang="zh-CN" altLang="en-US" dirty="0" smtClean="0"/>
              <a:t>属于线搜索方法：先找到方向，再确定长度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L-M</a:t>
            </a:r>
            <a:r>
              <a:rPr lang="zh-CN" altLang="en-US" dirty="0" smtClean="0"/>
              <a:t>属于信赖区域方法（</a:t>
            </a:r>
            <a:r>
              <a:rPr lang="en-US" altLang="zh-CN" dirty="0" smtClean="0"/>
              <a:t>Trust Region</a:t>
            </a:r>
            <a:r>
              <a:rPr lang="zh-CN" altLang="en-US" dirty="0" smtClean="0"/>
              <a:t>），认为近似只在区域内可靠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考虑近似程度的描述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若太小，则减小近似范围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若太大，则增加近似范围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875666" y="1317924"/>
                <a:ext cx="1474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666" y="1317924"/>
                <a:ext cx="147457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597" y="2900412"/>
            <a:ext cx="2629128" cy="65537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43759" y="30628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实际下降</a:t>
            </a:r>
            <a:r>
              <a:rPr lang="en-US" altLang="zh-CN" dirty="0" smtClean="0"/>
              <a:t>/</a:t>
            </a:r>
            <a:r>
              <a:rPr lang="zh-CN" altLang="en-US" dirty="0" smtClean="0"/>
              <a:t>近似下降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917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改进版的</a:t>
            </a:r>
            <a:r>
              <a:rPr lang="en-US" altLang="zh-CN" dirty="0" smtClean="0"/>
              <a:t>G-N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827" y="1204854"/>
            <a:ext cx="5853756" cy="37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7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337511"/>
            <a:ext cx="9603275" cy="3450613"/>
          </a:xfrm>
        </p:spPr>
        <p:txBody>
          <a:bodyPr/>
          <a:lstStyle/>
          <a:p>
            <a:r>
              <a:rPr lang="en-US" altLang="zh-CN" dirty="0" smtClean="0"/>
              <a:t>Trust Region</a:t>
            </a:r>
            <a:r>
              <a:rPr lang="zh-CN" altLang="en-US" dirty="0" smtClean="0"/>
              <a:t>内的优化，利用</a:t>
            </a:r>
            <a:r>
              <a:rPr lang="en-US" altLang="zh-CN" dirty="0" smtClean="0"/>
              <a:t>Lagrange</a:t>
            </a:r>
            <a:r>
              <a:rPr lang="zh-CN" altLang="en-US" dirty="0" smtClean="0"/>
              <a:t>乘子转化为无约束：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仍参照</a:t>
            </a:r>
            <a:r>
              <a:rPr lang="en-US" altLang="zh-CN" dirty="0" smtClean="0"/>
              <a:t>G-N</a:t>
            </a:r>
            <a:r>
              <a:rPr lang="zh-CN" altLang="en-US" dirty="0" smtClean="0"/>
              <a:t>展开，增量方程为：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Levenberg</a:t>
            </a:r>
            <a:r>
              <a:rPr lang="zh-CN" altLang="en-US" dirty="0" smtClean="0"/>
              <a:t>方法中，取</a:t>
            </a:r>
            <a:r>
              <a:rPr lang="en-US" altLang="zh-CN" dirty="0" smtClean="0"/>
              <a:t>D=I</a:t>
            </a:r>
            <a:r>
              <a:rPr lang="zh-CN" altLang="en-US" dirty="0" smtClean="0"/>
              <a:t>，则：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53" y="1746468"/>
            <a:ext cx="4503810" cy="7544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76" y="2500913"/>
            <a:ext cx="2484335" cy="4877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542" y="3283901"/>
            <a:ext cx="2126164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79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en-US" altLang="zh-CN" dirty="0" smtClean="0"/>
              <a:t>LM</a:t>
            </a:r>
            <a:r>
              <a:rPr lang="zh-CN" altLang="en-US" dirty="0" smtClean="0"/>
              <a:t>相比于</a:t>
            </a:r>
            <a:r>
              <a:rPr lang="en-US" altLang="zh-CN" dirty="0" smtClean="0"/>
              <a:t>GN</a:t>
            </a:r>
            <a:r>
              <a:rPr lang="zh-CN" altLang="en-US" dirty="0" smtClean="0"/>
              <a:t>，能够保证增量方程的正定性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即，认为近似只在一定范围内成立，如果近似不好则缩小范围</a:t>
            </a:r>
            <a:endParaRPr lang="en-US" altLang="zh-CN" dirty="0" smtClean="0"/>
          </a:p>
          <a:p>
            <a:r>
              <a:rPr lang="zh-CN" altLang="en-US" dirty="0" smtClean="0"/>
              <a:t>从增量方程上来看，可以看成一阶和二阶的混合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     控制着两边的权重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203" y="942669"/>
            <a:ext cx="2126164" cy="457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383344" y="2243455"/>
                <a:ext cx="3665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344" y="2243455"/>
                <a:ext cx="36657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92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1.</a:t>
            </a:r>
            <a:r>
              <a:rPr kumimoji="1" lang="zh-CN" altLang="en-US" dirty="0">
                <a:latin typeface="+mj-ea"/>
              </a:rPr>
              <a:t> </a:t>
            </a:r>
            <a:r>
              <a:rPr kumimoji="1" lang="zh-CN" altLang="en-US" dirty="0" smtClean="0">
                <a:latin typeface="+mj-ea"/>
              </a:rPr>
              <a:t>针孔相机模型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70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非线性最小二乘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337511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小结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非线性优化是个很大的主题，研究者们为之奋斗多年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主要方法：最速下降、牛顿、</a:t>
            </a:r>
            <a:r>
              <a:rPr lang="en-US" altLang="zh-CN" dirty="0" smtClean="0"/>
              <a:t>G-N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L-M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DogLeg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与线性规划不同，非线性需要针对具体问题具体分析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问题非凸时，对初值敏感，会陷入局部最优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目前没有非凸问题的通用最优值的寻找办法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问题凸时，二阶方法通常一两步就能收敛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325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 smtClean="0">
                <a:solidFill>
                  <a:schemeClr val="accent1"/>
                </a:solidFill>
                <a:latin typeface="+mj-ea"/>
              </a:rPr>
              <a:t>5.</a:t>
            </a:r>
            <a:r>
              <a:rPr kumimoji="1" lang="zh-CN" altLang="en-US" dirty="0" smtClean="0">
                <a:latin typeface="+mj-ea"/>
              </a:rPr>
              <a:t> 实践：</a:t>
            </a:r>
            <a:r>
              <a:rPr kumimoji="1" lang="en-US" altLang="zh-CN" dirty="0" smtClean="0">
                <a:latin typeface="+mj-ea"/>
              </a:rPr>
              <a:t>Ceres</a:t>
            </a:r>
            <a:r>
              <a:rPr kumimoji="1" lang="zh-CN" altLang="en-US" dirty="0" smtClean="0">
                <a:latin typeface="+mj-ea"/>
              </a:rPr>
              <a:t> </a:t>
            </a:r>
            <a:r>
              <a:rPr kumimoji="1" lang="en-US" altLang="zh-CN" dirty="0" smtClean="0">
                <a:latin typeface="+mj-ea"/>
              </a:rPr>
              <a:t>and</a:t>
            </a:r>
            <a:r>
              <a:rPr kumimoji="1" lang="zh-CN" altLang="en-US" dirty="0" smtClean="0">
                <a:latin typeface="+mj-ea"/>
              </a:rPr>
              <a:t> </a:t>
            </a:r>
            <a:r>
              <a:rPr kumimoji="1" lang="en-US" altLang="zh-CN" dirty="0" smtClean="0">
                <a:latin typeface="+mj-ea"/>
              </a:rPr>
              <a:t>g2o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91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5.</a:t>
            </a:r>
            <a:r>
              <a:rPr lang="zh-CN" altLang="en-US" sz="3600" dirty="0" smtClean="0">
                <a:latin typeface="+mj-ea"/>
              </a:rPr>
              <a:t> 实践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337511"/>
            <a:ext cx="9603275" cy="3450613"/>
          </a:xfrm>
        </p:spPr>
        <p:txBody>
          <a:bodyPr/>
          <a:lstStyle/>
          <a:p>
            <a:r>
              <a:rPr lang="en-US" altLang="zh-CN" dirty="0" smtClean="0"/>
              <a:t>Google Ceres Solver</a:t>
            </a:r>
            <a:endParaRPr lang="en-US" altLang="zh-CN" dirty="0"/>
          </a:p>
          <a:p>
            <a:pPr lvl="1"/>
            <a:r>
              <a:rPr lang="zh-CN" altLang="en-US" dirty="0" smtClean="0"/>
              <a:t>通用最小二乘问题求解库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最一般的形式</a:t>
            </a:r>
            <a:r>
              <a:rPr lang="zh-CN" altLang="en-US" dirty="0" smtClean="0">
                <a:sym typeface="Wingdings" panose="05000000000000000000" pitchFamily="2" charset="2"/>
              </a:rPr>
              <a:t>（带边界的核函数最小二乘）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f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在</a:t>
            </a:r>
            <a:r>
              <a:rPr lang="en-US" altLang="zh-CN" dirty="0" smtClean="0">
                <a:sym typeface="Wingdings" panose="05000000000000000000" pitchFamily="2" charset="2"/>
              </a:rPr>
              <a:t>Ceres</a:t>
            </a:r>
            <a:r>
              <a:rPr lang="zh-CN" altLang="en-US" dirty="0" smtClean="0">
                <a:sym typeface="Wingdings" panose="05000000000000000000" pitchFamily="2" charset="2"/>
              </a:rPr>
              <a:t>中称为代价函数（</a:t>
            </a:r>
            <a:r>
              <a:rPr lang="en-US" altLang="zh-CN" dirty="0" smtClean="0">
                <a:sym typeface="Wingdings" panose="05000000000000000000" pitchFamily="2" charset="2"/>
              </a:rPr>
              <a:t>Cost Function</a:t>
            </a:r>
            <a:r>
              <a:rPr lang="zh-CN" altLang="en-US" dirty="0" smtClean="0">
                <a:sym typeface="Wingdings" panose="05000000000000000000" pitchFamily="2" charset="2"/>
              </a:rPr>
              <a:t>），</a:t>
            </a:r>
            <a:r>
              <a:rPr lang="en-US" altLang="zh-CN" dirty="0" smtClean="0">
                <a:sym typeface="Wingdings" panose="05000000000000000000" pitchFamily="2" charset="2"/>
              </a:rPr>
              <a:t>x</a:t>
            </a:r>
            <a:r>
              <a:rPr lang="zh-CN" altLang="en-US" dirty="0" smtClean="0">
                <a:sym typeface="Wingdings" panose="05000000000000000000" pitchFamily="2" charset="2"/>
              </a:rPr>
              <a:t>称为参数块（</a:t>
            </a:r>
            <a:r>
              <a:rPr lang="en-US" altLang="zh-CN" dirty="0" smtClean="0">
                <a:sym typeface="Wingdings" panose="05000000000000000000" pitchFamily="2" charset="2"/>
              </a:rPr>
              <a:t>Parameter Block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69" y="2330034"/>
            <a:ext cx="2690731" cy="7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96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5.</a:t>
            </a:r>
            <a:r>
              <a:rPr lang="zh-CN" altLang="en-US" sz="3600" dirty="0" smtClean="0">
                <a:latin typeface="+mj-ea"/>
              </a:rPr>
              <a:t> 实践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 smtClean="0"/>
              <a:t>实验：曲线拟合</a:t>
            </a:r>
            <a:endParaRPr lang="en-US" altLang="zh-CN" dirty="0" smtClean="0"/>
          </a:p>
          <a:p>
            <a:r>
              <a:rPr lang="zh-CN" altLang="en-US" dirty="0" smtClean="0"/>
              <a:t>设曲线方程：</a:t>
            </a:r>
            <a:endParaRPr lang="en-US" altLang="zh-CN" dirty="0" smtClean="0"/>
          </a:p>
          <a:p>
            <a:r>
              <a:rPr lang="zh-CN" altLang="en-US" dirty="0" smtClean="0"/>
              <a:t>我们得到一些带噪声的样本数据：</a:t>
            </a:r>
            <a:r>
              <a:rPr lang="en-US" altLang="zh-CN" dirty="0" smtClean="0"/>
              <a:t>x, y </a:t>
            </a:r>
            <a:endParaRPr lang="en-US" altLang="zh-CN" dirty="0"/>
          </a:p>
          <a:p>
            <a:r>
              <a:rPr lang="zh-CN" altLang="en-US" dirty="0" smtClean="0"/>
              <a:t>希望拟合（回归）曲线参数：</a:t>
            </a:r>
            <a:r>
              <a:rPr lang="en-US" altLang="zh-CN" dirty="0" smtClean="0"/>
              <a:t>a, b, c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076" y="1553989"/>
            <a:ext cx="2880610" cy="4877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759" y="2127976"/>
            <a:ext cx="3838677" cy="28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45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5.</a:t>
            </a:r>
            <a:r>
              <a:rPr lang="zh-CN" altLang="en-US" sz="3600" dirty="0" smtClean="0">
                <a:latin typeface="+mj-ea"/>
              </a:rPr>
              <a:t> 实践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42122" y="1337511"/>
            <a:ext cx="9603275" cy="3450613"/>
          </a:xfrm>
        </p:spPr>
        <p:txBody>
          <a:bodyPr/>
          <a:lstStyle/>
          <a:p>
            <a:r>
              <a:rPr lang="en-US" altLang="zh-CN" dirty="0" smtClean="0"/>
              <a:t>G2O</a:t>
            </a:r>
            <a:r>
              <a:rPr lang="zh-CN" altLang="en-US" dirty="0" smtClean="0"/>
              <a:t>中以图模型表达上述最小二乘问题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49" y="1923898"/>
            <a:ext cx="3269132" cy="18369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161" y="1994866"/>
            <a:ext cx="3945194" cy="21384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77144" y="427606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曲线拟合实验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23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现实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生活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中存在大量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的照片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照片记录了真实世界在成像平面上的投影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这个过程丢弃了“距离”维度上的信息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普通相机可以用针孔模型很好地近似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33" y="1337511"/>
            <a:ext cx="3049645" cy="20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0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小孔成像模型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655" y="1320354"/>
            <a:ext cx="4922712" cy="2723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643" y="1862209"/>
            <a:ext cx="2066667" cy="84761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6223" y="210135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原始形式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5226" y="2761973"/>
            <a:ext cx="1657143" cy="6761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16223" y="29154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翻转到前面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036" y="3558022"/>
            <a:ext cx="1133333" cy="80952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6223" y="375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整理之：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10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小孔成像模型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655" y="1320354"/>
            <a:ext cx="4922712" cy="2723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42122" y="1916443"/>
            <a:ext cx="3042633" cy="2888059"/>
          </a:xfrm>
        </p:spPr>
        <p:txBody>
          <a:bodyPr/>
          <a:lstStyle/>
          <a:p>
            <a:r>
              <a:rPr lang="zh-CN" altLang="en-US" dirty="0" smtClean="0"/>
              <a:t>成像平面到像素坐标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82" y="2301678"/>
            <a:ext cx="1727911" cy="86088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784" y="3464634"/>
            <a:ext cx="1059903" cy="6775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30166" y="3414263"/>
            <a:ext cx="60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代入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495" y="4173189"/>
            <a:ext cx="1825884" cy="86088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84219" y="4455213"/>
            <a:ext cx="38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78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1194" y="1337511"/>
            <a:ext cx="1952381" cy="102857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2122" y="274935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矩阵形式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2122" y="17583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展开形式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383" y="2497207"/>
            <a:ext cx="3178482" cy="115642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48315" y="38445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左侧是齐次坐标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01559" y="38445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右侧是非齐次坐标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36055" y="42667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中间矩阵称为</a:t>
            </a:r>
            <a:r>
              <a:rPr lang="zh-CN" altLang="en-US" dirty="0" smtClean="0">
                <a:solidFill>
                  <a:schemeClr val="accent1"/>
                </a:solidFill>
              </a:rPr>
              <a:t>内参数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1061" y="468886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内参通常在相机生产之后就已固定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081" y="2473878"/>
            <a:ext cx="3319396" cy="107899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752134" y="20726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传统习惯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3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针孔相机模型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75" y="2948589"/>
            <a:ext cx="5354937" cy="19706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22" y="1364049"/>
            <a:ext cx="4219048" cy="1371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4907368" y="1810200"/>
            <a:ext cx="3416320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mtClean="0"/>
              <a:t>同一直线上的投影</a:t>
            </a:r>
            <a:r>
              <a:rPr lang="zh-CN" altLang="en-US" dirty="0" smtClean="0"/>
              <a:t>点仍是同一个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7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19752</TotalTime>
  <Words>1545</Words>
  <Application>Microsoft Macintosh PowerPoint</Application>
  <PresentationFormat>全屏显示(16:9)</PresentationFormat>
  <Paragraphs>269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 Black</vt:lpstr>
      <vt:lpstr>Calibri</vt:lpstr>
      <vt:lpstr>Cambria Math</vt:lpstr>
      <vt:lpstr>Wingdings</vt:lpstr>
      <vt:lpstr>黑体</vt:lpstr>
      <vt:lpstr>宋体</vt:lpstr>
      <vt:lpstr>微软雅黑</vt:lpstr>
      <vt:lpstr>Arial</vt:lpstr>
      <vt:lpstr>Office 主题</vt:lpstr>
      <vt:lpstr>PowerPoint 演示文稿</vt:lpstr>
      <vt:lpstr>第四讲 相机模型 非线性优化</vt:lpstr>
      <vt:lpstr>往期内容回顾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1. 针孔相机模型</vt:lpstr>
      <vt:lpstr>2. 实践：OpenCV/图像拼接</vt:lpstr>
      <vt:lpstr>3. 批量状态估计问题</vt:lpstr>
      <vt:lpstr>3. 批量状态估计问题</vt:lpstr>
      <vt:lpstr>3. 批量状态估计问题</vt:lpstr>
      <vt:lpstr>3. 批量状态估计问题</vt:lpstr>
      <vt:lpstr>3. 批量状态估计问题</vt:lpstr>
      <vt:lpstr>3. 批量状态估计问题</vt:lpstr>
      <vt:lpstr>3. 批量状态估计问题</vt:lpstr>
      <vt:lpstr>3. 批量状态估计问题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4. 非线性最小二乘</vt:lpstr>
      <vt:lpstr>5. 实践：Ceres and g2o</vt:lpstr>
      <vt:lpstr>5. 实践</vt:lpstr>
      <vt:lpstr>5. 实践</vt:lpstr>
      <vt:lpstr>5. 实践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高翔</cp:lastModifiedBy>
  <cp:revision>1052</cp:revision>
  <dcterms:created xsi:type="dcterms:W3CDTF">2017-03-07T07:29:00Z</dcterms:created>
  <dcterms:modified xsi:type="dcterms:W3CDTF">2017-12-13T13:37:40Z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