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30" r:id="rId5"/>
    <p:sldId id="343" r:id="rId6"/>
    <p:sldId id="378" r:id="rId7"/>
    <p:sldId id="332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</p:sldIdLst>
  <p:sldSz cx="9144000" cy="5143500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0" autoAdjust="0"/>
    <p:restoredTop sz="95370" autoAdjust="0"/>
  </p:normalViewPr>
  <p:slideViewPr>
    <p:cSldViewPr snapToGrid="0">
      <p:cViewPr varScale="1">
        <p:scale>
          <a:sx n="123" d="100"/>
          <a:sy n="123" d="100"/>
        </p:scale>
        <p:origin x="48" y="135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hyperlink" Target="mailto:gao.xiang.thu@gmail.com" TargetMode="Externa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18384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视觉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SLAM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：从理论到实践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第二次课 三维空间刚体运动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高翔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1" y="3200204"/>
            <a:ext cx="724177" cy="724177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1587620" y="3819212"/>
            <a:ext cx="2682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清华大学 自动控制与工程 博士</a:t>
            </a:r>
            <a:endParaRPr kumimoji="1" lang="en-US" altLang="zh-CN" sz="1200" dirty="0"/>
          </a:p>
          <a:p>
            <a:r>
              <a:rPr kumimoji="1" lang="zh-CN" altLang="en-US" sz="1200" dirty="0"/>
              <a:t>慕尼黑工业大学计算机视觉组 博士后</a:t>
            </a:r>
            <a:endParaRPr kumimoji="1" lang="en-US" altLang="zh-CN" sz="1200" dirty="0"/>
          </a:p>
          <a:p>
            <a:r>
              <a:rPr kumimoji="1" lang="en-US" altLang="zh-CN" sz="1200" dirty="0"/>
              <a:t>Email: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hlinkClick r:id="rId4"/>
              </a:rPr>
              <a:t>gao.xiang.thu@gmail.com</a:t>
            </a:r>
            <a:endParaRPr kumimoji="1" lang="en-US" altLang="zh-CN" sz="1200" dirty="0"/>
          </a:p>
          <a:p>
            <a:endParaRPr kumimoji="1" lang="en-US" altLang="zh-CN" sz="1200" dirty="0"/>
          </a:p>
          <a:p>
            <a:r>
              <a:rPr kumimoji="1" lang="en-US" altLang="zh-CN" sz="1200" dirty="0"/>
              <a:t>2017</a:t>
            </a:r>
            <a:r>
              <a:rPr kumimoji="1" lang="zh-CN" altLang="en-US" sz="1200" dirty="0"/>
              <a:t>年冬</a:t>
            </a:r>
            <a:endParaRPr kumimoji="1" lang="zh-CN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2.</a:t>
            </a:r>
            <a:r>
              <a:rPr lang="zh-CN" altLang="en-US" sz="2800" dirty="0">
                <a:latin typeface="+mj-ea"/>
                <a:ea typeface="+mj-ea"/>
              </a:rPr>
              <a:t> 旋转矩阵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考虑一次旋转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坐标系                    发生了旋转，变成</a:t>
            </a: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向量     不动，那么它的坐标如何变化？ </a:t>
            </a:r>
            <a:endParaRPr lang="en-US" altLang="zh-CN" sz="17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309" y="1748662"/>
            <a:ext cx="1121076" cy="3843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341" y="1728939"/>
            <a:ext cx="1123744" cy="4238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965" y="2104088"/>
            <a:ext cx="274344" cy="32006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55277"/>
            <a:ext cx="4298391" cy="185710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734" y="2955160"/>
            <a:ext cx="4500266" cy="1385932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4205096" y="3695904"/>
            <a:ext cx="412460" cy="17584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2.</a:t>
            </a:r>
            <a:r>
              <a:rPr lang="zh-CN" altLang="en-US" sz="2800" dirty="0">
                <a:latin typeface="+mj-ea"/>
                <a:ea typeface="+mj-ea"/>
              </a:rPr>
              <a:t> 旋转矩阵</a:t>
            </a:r>
            <a:endParaRPr lang="en-US" altLang="zh-CN" sz="28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"/>
              <p:cNvSpPr txBox="1">
                <a:spLocks noChangeArrowheads="1"/>
              </p:cNvSpPr>
              <p:nvPr/>
            </p:nvSpPr>
            <p:spPr>
              <a:xfrm>
                <a:off x="202422" y="1357677"/>
                <a:ext cx="8229600" cy="37858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0815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65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94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23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5285" indent="-170815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dirty="0">
                    <a:latin typeface="+mj-ea"/>
                    <a:ea typeface="+mj-ea"/>
                  </a:rPr>
                  <a:t> 称为旋转矩阵</a:t>
                </a:r>
                <a:endParaRPr lang="en-US" altLang="zh-CN" sz="2000" dirty="0"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r>
                  <a:rPr lang="zh-CN" altLang="en-US" sz="2000" dirty="0">
                    <a:latin typeface="+mj-ea"/>
                    <a:ea typeface="+mj-ea"/>
                  </a:rPr>
                  <a:t>可以验证：</a:t>
                </a:r>
                <a:endParaRPr lang="en-US" altLang="zh-CN" sz="2000" dirty="0">
                  <a:latin typeface="+mj-ea"/>
                  <a:ea typeface="+mj-ea"/>
                </a:endParaRPr>
              </a:p>
              <a:p>
                <a:pPr marL="857250" lvl="1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r>
                  <a:rPr lang="en-US" altLang="zh-CN" sz="1600" dirty="0">
                    <a:latin typeface="+mj-ea"/>
                    <a:ea typeface="+mj-ea"/>
                  </a:rPr>
                  <a:t>R</a:t>
                </a:r>
                <a:r>
                  <a:rPr lang="zh-CN" altLang="en-US" sz="1600" dirty="0">
                    <a:latin typeface="+mj-ea"/>
                    <a:ea typeface="+mj-ea"/>
                  </a:rPr>
                  <a:t>是一个正交矩阵；</a:t>
                </a:r>
              </a:p>
              <a:p>
                <a:pPr marL="857250" lvl="1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r>
                  <a:rPr lang="en-US" altLang="zh-CN" sz="1600" dirty="0">
                    <a:latin typeface="+mj-ea"/>
                    <a:ea typeface="+mj-ea"/>
                  </a:rPr>
                  <a:t>R</a:t>
                </a:r>
                <a:r>
                  <a:rPr lang="zh-CN" altLang="en-US" sz="1600" dirty="0">
                    <a:latin typeface="+mj-ea"/>
                    <a:ea typeface="+mj-ea"/>
                  </a:rPr>
                  <a:t>的行列式为</a:t>
                </a:r>
                <a:r>
                  <a:rPr lang="en-US" altLang="zh-CN" sz="1600" dirty="0">
                    <a:latin typeface="+mj-ea"/>
                    <a:ea typeface="+mj-ea"/>
                  </a:rPr>
                  <a:t>+1</a:t>
                </a:r>
                <a:r>
                  <a:rPr lang="zh-CN" altLang="en-US" sz="1600" dirty="0">
                    <a:latin typeface="+mj-ea"/>
                    <a:ea typeface="+mj-ea"/>
                  </a:rPr>
                  <a:t>。</a:t>
                </a: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r>
                  <a:rPr lang="zh-CN" altLang="en-US" sz="1800" dirty="0">
                    <a:latin typeface="+mj-ea"/>
                    <a:ea typeface="+mj-ea"/>
                  </a:rPr>
                  <a:t>满足这两个性质的矩阵称为</a:t>
                </a:r>
                <a:r>
                  <a:rPr lang="zh-CN" altLang="en-US" sz="18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旋转矩阵</a:t>
                </a:r>
                <a:endParaRPr lang="en-US" altLang="zh-CN" sz="18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endParaRPr lang="en-US" altLang="zh-CN" sz="18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endParaRPr lang="en-US" altLang="zh-CN" sz="18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endParaRPr lang="en-US" altLang="zh-CN" sz="18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r>
                  <a:rPr lang="en-US" altLang="zh-CN" sz="1800" dirty="0"/>
                  <a:t>Special Orthogonal Group </a:t>
                </a:r>
                <a:r>
                  <a:rPr lang="zh-CN" altLang="en-US" sz="1800" dirty="0"/>
                  <a:t>特殊正交</a:t>
                </a:r>
                <a:r>
                  <a:rPr lang="zh-CN" altLang="en-US" sz="1800" dirty="0">
                    <a:solidFill>
                      <a:schemeClr val="accent1"/>
                    </a:solidFill>
                  </a:rPr>
                  <a:t>群</a:t>
                </a:r>
                <a:r>
                  <a:rPr lang="en-US" altLang="zh-CN" sz="1800" dirty="0"/>
                  <a:t> </a:t>
                </a:r>
                <a:endParaRPr lang="zh-CN" altLang="en-US" sz="1800" dirty="0"/>
              </a:p>
              <a:p>
                <a:pPr marL="514350" indent="-514350" defTabSz="914400">
                  <a:lnSpc>
                    <a:spcPct val="125000"/>
                  </a:lnSpc>
                  <a:spcBef>
                    <a:spcPts val="0"/>
                  </a:spcBef>
                  <a:buClr>
                    <a:srgbClr val="6F1B1B"/>
                  </a:buClr>
                </a:pPr>
                <a:endParaRPr lang="en-US" altLang="zh-CN" sz="18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22" y="1357677"/>
                <a:ext cx="8229600" cy="3785823"/>
              </a:xfrm>
              <a:prstGeom prst="rect">
                <a:avLst/>
              </a:prstGeo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922" y="1188260"/>
            <a:ext cx="4500266" cy="138593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69" y="3250588"/>
            <a:ext cx="4069433" cy="62489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3565" y="2691599"/>
            <a:ext cx="32111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于是，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的旋转可表达为：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反之：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矩阵关系：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6030619" y="3107645"/>
                <a:ext cx="1352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19" y="3107645"/>
                <a:ext cx="135287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6019376" y="3506150"/>
                <a:ext cx="13581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76" y="3506150"/>
                <a:ext cx="135819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6380506" y="4044899"/>
                <a:ext cx="1920398" cy="37317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06" y="4044899"/>
                <a:ext cx="1920398" cy="373179"/>
              </a:xfrm>
              <a:prstGeom prst="rect">
                <a:avLst/>
              </a:prstGeom>
              <a:blipFill rotWithShape="0">
                <a:blip r:embed="rId7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2.</a:t>
            </a:r>
            <a:r>
              <a:rPr lang="zh-CN" altLang="en-US" sz="2800" dirty="0">
                <a:latin typeface="+mj-ea"/>
                <a:ea typeface="+mj-ea"/>
              </a:rPr>
              <a:t> 旋转矩阵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旋转加平移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两个坐标系间的运动可用</a:t>
            </a:r>
            <a:r>
              <a:rPr lang="en-US" altLang="zh-CN" sz="2000" dirty="0" err="1">
                <a:latin typeface="+mj-ea"/>
                <a:ea typeface="+mj-ea"/>
              </a:rPr>
              <a:t>R,t</a:t>
            </a:r>
            <a:r>
              <a:rPr lang="zh-CN" altLang="en-US" sz="2000" dirty="0">
                <a:latin typeface="+mj-ea"/>
                <a:ea typeface="+mj-ea"/>
              </a:rPr>
              <a:t>完全描述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欧拉定理（</a:t>
            </a:r>
            <a:r>
              <a:rPr lang="en-US" altLang="zh-CN" sz="2000" dirty="0">
                <a:ea typeface="+mj-ea"/>
              </a:rPr>
              <a:t>Euler’s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rotation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theorem</a:t>
            </a:r>
            <a:r>
              <a:rPr lang="zh-CN" altLang="en-US" sz="2000" dirty="0">
                <a:latin typeface="+mj-ea"/>
                <a:ea typeface="+mj-ea"/>
              </a:rPr>
              <a:t>）：刚体在三维空间里的一般运动，可分解为刚体上方某一点的平移，以及绕经过此点的旋转轴的转动。</a:t>
            </a:r>
            <a:endParaRPr lang="en-US" altLang="zh-CN" sz="1700" dirty="0">
              <a:latin typeface="+mj-ea"/>
              <a:ea typeface="+mj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374" y="1320354"/>
            <a:ext cx="3497656" cy="177528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06" y="1771033"/>
            <a:ext cx="1844200" cy="6782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2.</a:t>
            </a:r>
            <a:r>
              <a:rPr lang="zh-CN" altLang="en-US" sz="2800" dirty="0">
                <a:latin typeface="+mj-ea"/>
                <a:ea typeface="+mj-ea"/>
              </a:rPr>
              <a:t> 旋转矩阵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齐次坐标与变换矩阵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旋转加平移在表达复合情况下有不便之处：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齐次形式（</a:t>
            </a:r>
            <a:r>
              <a:rPr lang="en-US" altLang="zh-CN" sz="2000" dirty="0">
                <a:ea typeface="+mj-ea"/>
              </a:rPr>
              <a:t>Homogeneous</a:t>
            </a:r>
            <a:r>
              <a:rPr lang="zh-CN" altLang="en-US" sz="2000" dirty="0">
                <a:latin typeface="+mj-ea"/>
                <a:ea typeface="+mj-ea"/>
              </a:rPr>
              <a:t>）：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13" y="1151214"/>
            <a:ext cx="1844200" cy="6782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21" y="2292986"/>
            <a:ext cx="2979295" cy="5307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158" y="2277785"/>
            <a:ext cx="2858445" cy="545995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4132160" y="2445356"/>
            <a:ext cx="1006998" cy="156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60" y="3489897"/>
            <a:ext cx="4555598" cy="11978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054" y="3672441"/>
            <a:ext cx="3716261" cy="62239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33641" y="3194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变换矩阵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2.</a:t>
            </a:r>
            <a:r>
              <a:rPr lang="zh-CN" altLang="en-US" sz="2800" dirty="0">
                <a:latin typeface="+mj-ea"/>
                <a:ea typeface="+mj-ea"/>
              </a:rPr>
              <a:t> 旋转矩阵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齐次坐标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变换矩阵的集合称为特殊欧氏群 </a:t>
            </a:r>
            <a:r>
              <a:rPr lang="en-US" altLang="zh-CN" sz="2000" dirty="0">
                <a:latin typeface="+mj-ea"/>
                <a:ea typeface="+mj-ea"/>
              </a:rPr>
              <a:t>SE(3)</a:t>
            </a:r>
            <a:r>
              <a:rPr lang="zh-CN" altLang="en-US" sz="2000" dirty="0">
                <a:latin typeface="+mj-ea"/>
                <a:ea typeface="+mj-ea"/>
              </a:rPr>
              <a:t> （</a:t>
            </a:r>
            <a:r>
              <a:rPr lang="en-US" altLang="zh-CN" sz="2000" dirty="0">
                <a:latin typeface="+mj-ea"/>
                <a:ea typeface="+mj-ea"/>
              </a:rPr>
              <a:t>Special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Euclidean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Group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70" y="1994866"/>
            <a:ext cx="971631" cy="7655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90949" y="219296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乘任意非零常数时仍</a:t>
            </a:r>
            <a:r>
              <a:rPr kumimoji="1" lang="zh-CN" altLang="en-US"/>
              <a:t>表达同一坐标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80" y="1785473"/>
            <a:ext cx="2646225" cy="10377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397" y="4022363"/>
            <a:ext cx="2598645" cy="9754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22" y="3626089"/>
            <a:ext cx="5067739" cy="88399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14663" y="3590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逆形式：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72557" y="4664816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下一讲将深入介绍</a:t>
            </a:r>
            <a:r>
              <a:rPr kumimoji="1" lang="en-US" altLang="zh-CN" dirty="0"/>
              <a:t>SO(3)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SE(3)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3.</a:t>
            </a:r>
            <a:r>
              <a:rPr kumimoji="1" lang="zh-CN" altLang="en-US" dirty="0">
                <a:latin typeface="+mj-ea"/>
              </a:rPr>
              <a:t> 旋转向量和欧拉角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3834" y="1919253"/>
            <a:ext cx="2279910" cy="2662669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3.</a:t>
            </a:r>
            <a:r>
              <a:rPr lang="zh-CN" altLang="en-US" sz="2800" dirty="0">
                <a:latin typeface="+mj-ea"/>
                <a:ea typeface="+mj-ea"/>
              </a:rPr>
              <a:t> 旋转</a:t>
            </a:r>
            <a:r>
              <a:rPr lang="zh-CN" altLang="en-US" sz="2800" dirty="0">
                <a:latin typeface="+mj-ea"/>
              </a:rPr>
              <a:t>向量与欧拉角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除了旋转矩阵</a:t>
            </a:r>
            <a:r>
              <a:rPr lang="en-US" altLang="zh-CN" sz="2000" dirty="0">
                <a:latin typeface="+mj-ea"/>
                <a:ea typeface="+mj-ea"/>
              </a:rPr>
              <a:t>/</a:t>
            </a:r>
            <a:r>
              <a:rPr lang="zh-CN" altLang="en-US" sz="2000" dirty="0">
                <a:latin typeface="+mj-ea"/>
                <a:ea typeface="+mj-ea"/>
              </a:rPr>
              <a:t>变换矩阵之外，还存在其他的表示方式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旋转矩阵 </a:t>
            </a:r>
            <a:r>
              <a:rPr lang="en-US" altLang="zh-CN" sz="2000" dirty="0">
                <a:latin typeface="+mj-ea"/>
                <a:ea typeface="+mj-ea"/>
              </a:rPr>
              <a:t>R</a:t>
            </a:r>
            <a:r>
              <a:rPr lang="zh-CN" altLang="en-US" sz="2000" dirty="0">
                <a:latin typeface="+mj-ea"/>
                <a:ea typeface="+mj-ea"/>
              </a:rPr>
              <a:t> 有九个元素，但仅有三个自由度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能否以更少的元素表达旋转？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旋转向量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600" dirty="0">
                <a:latin typeface="+mj-ea"/>
                <a:ea typeface="+mj-ea"/>
              </a:rPr>
              <a:t>方向为旋转轴，长度为转过的角度</a:t>
            </a:r>
            <a:endParaRPr lang="en-US" altLang="zh-CN" sz="16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600" dirty="0">
                <a:latin typeface="+mj-ea"/>
                <a:ea typeface="+mj-ea"/>
              </a:rPr>
              <a:t>称为角轴</a:t>
            </a:r>
            <a:r>
              <a:rPr lang="en-US" altLang="zh-CN" sz="1600" dirty="0">
                <a:latin typeface="+mj-ea"/>
                <a:ea typeface="+mj-ea"/>
              </a:rPr>
              <a:t>/</a:t>
            </a:r>
            <a:r>
              <a:rPr lang="zh-CN" altLang="en-US" sz="1600" dirty="0">
                <a:latin typeface="+mj-ea"/>
                <a:ea typeface="+mj-ea"/>
              </a:rPr>
              <a:t>轴角（</a:t>
            </a:r>
            <a:r>
              <a:rPr lang="en-US" altLang="zh-CN" sz="1600" dirty="0">
                <a:latin typeface="+mj-ea"/>
                <a:ea typeface="+mj-ea"/>
              </a:rPr>
              <a:t>Angle</a:t>
            </a:r>
            <a:r>
              <a:rPr lang="zh-CN" altLang="en-US" sz="1600" dirty="0">
                <a:latin typeface="+mj-ea"/>
                <a:ea typeface="+mj-ea"/>
              </a:rPr>
              <a:t> </a:t>
            </a:r>
            <a:r>
              <a:rPr lang="en-US" altLang="zh-CN" sz="1600" dirty="0">
                <a:latin typeface="+mj-ea"/>
                <a:ea typeface="+mj-ea"/>
              </a:rPr>
              <a:t>Axis</a:t>
            </a:r>
            <a:r>
              <a:rPr lang="zh-CN" altLang="en-US" sz="1600" dirty="0">
                <a:latin typeface="+mj-ea"/>
                <a:ea typeface="+mj-ea"/>
              </a:rPr>
              <a:t>）或旋转向量（</a:t>
            </a:r>
            <a:r>
              <a:rPr lang="en-US" altLang="zh-CN" sz="1600" dirty="0">
                <a:latin typeface="+mj-ea"/>
                <a:ea typeface="+mj-ea"/>
              </a:rPr>
              <a:t>Rotation</a:t>
            </a:r>
            <a:r>
              <a:rPr lang="zh-CN" altLang="en-US" sz="1600" dirty="0">
                <a:latin typeface="+mj-ea"/>
                <a:ea typeface="+mj-ea"/>
              </a:rPr>
              <a:t> </a:t>
            </a:r>
            <a:r>
              <a:rPr lang="en-US" altLang="zh-CN" sz="1600" dirty="0">
                <a:latin typeface="+mj-ea"/>
                <a:ea typeface="+mj-ea"/>
              </a:rPr>
              <a:t>Vector</a:t>
            </a:r>
            <a:r>
              <a:rPr lang="zh-CN" altLang="en-US" sz="1600" dirty="0">
                <a:latin typeface="+mj-ea"/>
                <a:ea typeface="+mj-ea"/>
              </a:rPr>
              <a:t>）</a:t>
            </a:r>
            <a:endParaRPr lang="en-US" altLang="zh-CN" sz="16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3.</a:t>
            </a:r>
            <a:r>
              <a:rPr lang="zh-CN" altLang="en-US" sz="2800" dirty="0">
                <a:latin typeface="+mj-ea"/>
                <a:ea typeface="+mj-ea"/>
              </a:rPr>
              <a:t> 旋转</a:t>
            </a:r>
            <a:r>
              <a:rPr lang="zh-CN" altLang="en-US" sz="2800" dirty="0">
                <a:latin typeface="+mj-ea"/>
              </a:rPr>
              <a:t>向量与欧拉角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旋转向量与矩阵的不同：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400" dirty="0">
                <a:latin typeface="+mj-ea"/>
                <a:ea typeface="+mj-ea"/>
              </a:rPr>
              <a:t>仅有三个量</a:t>
            </a:r>
            <a:endParaRPr lang="en-US" altLang="zh-CN" sz="14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400" dirty="0">
                <a:latin typeface="+mj-ea"/>
                <a:ea typeface="+mj-ea"/>
              </a:rPr>
              <a:t>无约束</a:t>
            </a:r>
            <a:endParaRPr lang="en-US" altLang="zh-CN" sz="14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400" dirty="0">
                <a:latin typeface="+mj-ea"/>
                <a:ea typeface="+mj-ea"/>
              </a:rPr>
              <a:t>更直观</a:t>
            </a:r>
            <a:endParaRPr lang="en-US" altLang="zh-CN" sz="14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800" dirty="0">
                <a:latin typeface="+mj-ea"/>
                <a:ea typeface="+mj-ea"/>
              </a:rPr>
              <a:t>它们可以是同一个东西的不同表达方式</a:t>
            </a:r>
            <a:endParaRPr lang="en-US" altLang="zh-CN" sz="18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8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800" dirty="0">
                <a:latin typeface="+mj-ea"/>
                <a:ea typeface="+mj-ea"/>
              </a:rPr>
              <a:t>罗德里格斯公式（</a:t>
            </a:r>
            <a:r>
              <a:rPr lang="en-US" altLang="zh-CN" sz="1800" dirty="0">
                <a:latin typeface="+mj-ea"/>
                <a:ea typeface="+mj-ea"/>
              </a:rPr>
              <a:t>Rodrigues’s</a:t>
            </a:r>
            <a:r>
              <a:rPr lang="zh-CN" altLang="en-US" sz="1800" dirty="0">
                <a:latin typeface="+mj-ea"/>
                <a:ea typeface="+mj-ea"/>
              </a:rPr>
              <a:t> </a:t>
            </a:r>
            <a:r>
              <a:rPr lang="en-US" altLang="zh-CN" sz="1800" dirty="0">
                <a:latin typeface="+mj-ea"/>
                <a:ea typeface="+mj-ea"/>
              </a:rPr>
              <a:t>Formula</a:t>
            </a:r>
            <a:r>
              <a:rPr lang="zh-CN" altLang="en-US" sz="1800" dirty="0">
                <a:latin typeface="+mj-ea"/>
                <a:ea typeface="+mj-ea"/>
              </a:rPr>
              <a:t>）：</a:t>
            </a:r>
            <a:endParaRPr lang="en-US" altLang="zh-CN" sz="18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800" dirty="0">
                <a:latin typeface="+mj-ea"/>
                <a:ea typeface="+mj-ea"/>
              </a:rPr>
              <a:t>旋转矩阵转向量：</a:t>
            </a:r>
            <a:endParaRPr lang="en-US" altLang="zh-CN" sz="18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94" y="3215863"/>
            <a:ext cx="3764606" cy="4724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67134" y="4016414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角度：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轴：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274" y="3895083"/>
            <a:ext cx="2293819" cy="6782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274" y="4497431"/>
            <a:ext cx="1165961" cy="5182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8252" y="3229337"/>
            <a:ext cx="6745748" cy="1937313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3.</a:t>
            </a:r>
            <a:r>
              <a:rPr lang="zh-CN" altLang="en-US" sz="2800" dirty="0">
                <a:latin typeface="+mj-ea"/>
                <a:ea typeface="+mj-ea"/>
              </a:rPr>
              <a:t> 旋转</a:t>
            </a:r>
            <a:r>
              <a:rPr lang="zh-CN" altLang="en-US" sz="2800" dirty="0">
                <a:latin typeface="+mj-ea"/>
              </a:rPr>
              <a:t>向量与欧拉角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欧拉角（</a:t>
            </a:r>
            <a:r>
              <a:rPr lang="en-US" altLang="zh-CN" sz="2000" dirty="0">
                <a:latin typeface="+mj-ea"/>
                <a:ea typeface="+mj-ea"/>
              </a:rPr>
              <a:t>Euler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Angles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600" dirty="0">
                <a:latin typeface="+mj-ea"/>
                <a:ea typeface="+mj-ea"/>
              </a:rPr>
              <a:t>将旋转分解为三个方向上的转动</a:t>
            </a:r>
            <a:endParaRPr lang="en-US" altLang="zh-CN" sz="16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600" dirty="0">
                <a:latin typeface="+mj-ea"/>
                <a:ea typeface="+mj-ea"/>
              </a:rPr>
              <a:t>例，按</a:t>
            </a:r>
            <a:r>
              <a:rPr lang="en-US" altLang="zh-CN" sz="1600" dirty="0">
                <a:latin typeface="+mj-ea"/>
                <a:ea typeface="+mj-ea"/>
              </a:rPr>
              <a:t>Z-Y-X</a:t>
            </a:r>
            <a:r>
              <a:rPr lang="zh-CN" altLang="en-US" sz="1600" dirty="0">
                <a:latin typeface="+mj-ea"/>
                <a:ea typeface="+mj-ea"/>
              </a:rPr>
              <a:t>顺序转动</a:t>
            </a:r>
            <a:endParaRPr lang="en-US" altLang="zh-CN" sz="16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600" dirty="0">
                <a:latin typeface="+mj-ea"/>
                <a:ea typeface="+mj-ea"/>
              </a:rPr>
              <a:t>轴可以是定轴或动轴，顺序亦可不同</a:t>
            </a:r>
            <a:endParaRPr lang="en-US" altLang="zh-CN" sz="16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600" dirty="0">
                <a:latin typeface="+mj-ea"/>
                <a:ea typeface="+mj-ea"/>
              </a:rPr>
              <a:t>常见的有：</a:t>
            </a:r>
            <a:r>
              <a:rPr lang="en-US" altLang="zh-CN" sz="1600" dirty="0">
                <a:latin typeface="+mj-ea"/>
                <a:ea typeface="+mj-ea"/>
              </a:rPr>
              <a:t>yaw-pitch-roll</a:t>
            </a:r>
            <a:r>
              <a:rPr lang="zh-CN" altLang="en-US" sz="1600" dirty="0">
                <a:latin typeface="+mj-ea"/>
                <a:ea typeface="+mj-ea"/>
              </a:rPr>
              <a:t>，东北天</a:t>
            </a:r>
            <a:endParaRPr lang="en-US" altLang="zh-CN" sz="16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600" dirty="0">
                <a:latin typeface="+mj-ea"/>
                <a:ea typeface="+mj-ea"/>
              </a:rPr>
              <a:t>不同领域的习惯有所不同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71596" y="2388814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绕物体的</a:t>
            </a:r>
            <a:r>
              <a:rPr lang="en-US" altLang="zh-CN" sz="1600" dirty="0"/>
              <a:t>Z</a:t>
            </a:r>
            <a:r>
              <a:rPr lang="zh-CN" altLang="en-US" sz="1600" dirty="0"/>
              <a:t>轴旋转，得到偏航角</a:t>
            </a:r>
            <a:r>
              <a:rPr lang="en-US" altLang="zh-CN" sz="1600" dirty="0"/>
              <a:t>yaw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绕旋转之后的</a:t>
            </a:r>
            <a:r>
              <a:rPr lang="en-US" altLang="zh-CN" sz="1600" dirty="0"/>
              <a:t>Y</a:t>
            </a:r>
            <a:r>
              <a:rPr lang="zh-CN" altLang="en-US" sz="1600" dirty="0"/>
              <a:t>轴旋转，得到俯仰角</a:t>
            </a:r>
            <a:r>
              <a:rPr lang="en-US" altLang="zh-CN" sz="1600" dirty="0"/>
              <a:t>pitch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绕旋转之后的</a:t>
            </a:r>
            <a:r>
              <a:rPr lang="en-US" altLang="zh-CN" sz="1600" dirty="0"/>
              <a:t>X</a:t>
            </a:r>
            <a:r>
              <a:rPr lang="zh-CN" altLang="en-US" sz="1600" dirty="0"/>
              <a:t>轴旋转，得到滚转角</a:t>
            </a:r>
            <a:r>
              <a:rPr lang="en-US" altLang="zh-CN" sz="1600" dirty="0"/>
              <a:t>roll</a:t>
            </a:r>
            <a:r>
              <a:rPr lang="zh-CN" altLang="en-US" sz="1600" dirty="0"/>
              <a:t>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3.</a:t>
            </a:r>
            <a:r>
              <a:rPr lang="zh-CN" altLang="en-US" sz="2800" dirty="0">
                <a:latin typeface="+mj-ea"/>
                <a:ea typeface="+mj-ea"/>
              </a:rPr>
              <a:t> 旋转</a:t>
            </a:r>
            <a:r>
              <a:rPr lang="zh-CN" altLang="en-US" sz="2800" dirty="0">
                <a:latin typeface="+mj-ea"/>
              </a:rPr>
              <a:t>向量与欧拉角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万向锁（</a:t>
            </a:r>
            <a:r>
              <a:rPr lang="en-US" altLang="zh-CN" sz="2000" dirty="0">
                <a:latin typeface="+mj-ea"/>
                <a:ea typeface="+mj-ea"/>
              </a:rPr>
              <a:t>Gimbal</a:t>
            </a:r>
            <a:r>
              <a:rPr lang="zh-CN" altLang="en-US" sz="2000" dirty="0">
                <a:latin typeface="+mj-ea"/>
                <a:ea typeface="+mj-ea"/>
              </a:rPr>
              <a:t> </a:t>
            </a:r>
            <a:r>
              <a:rPr lang="en-US" altLang="zh-CN" sz="2000" dirty="0">
                <a:latin typeface="+mj-ea"/>
                <a:ea typeface="+mj-ea"/>
              </a:rPr>
              <a:t>Lock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600" dirty="0">
                <a:latin typeface="+mj-ea"/>
                <a:ea typeface="+mj-ea"/>
              </a:rPr>
              <a:t>欧拉角的奇异性问题</a:t>
            </a:r>
            <a:endParaRPr lang="en-US" altLang="zh-CN" sz="16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600" dirty="0">
                <a:latin typeface="+mj-ea"/>
                <a:ea typeface="+mj-ea"/>
              </a:rPr>
              <a:t>在特定值时，旋转自由度减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；</a:t>
            </a:r>
            <a:endParaRPr lang="en-US" altLang="zh-CN" sz="16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1600" dirty="0">
                <a:latin typeface="+mj-ea"/>
                <a:ea typeface="+mj-ea"/>
              </a:rPr>
              <a:t>Yaw-pitch-roll</a:t>
            </a:r>
            <a:r>
              <a:rPr lang="zh-CN" altLang="en-US" sz="1600" dirty="0">
                <a:latin typeface="+mj-ea"/>
                <a:ea typeface="+mj-ea"/>
              </a:rPr>
              <a:t>顺序下，当</a:t>
            </a:r>
            <a:r>
              <a:rPr lang="en-US" altLang="zh-CN" sz="1600" dirty="0">
                <a:latin typeface="+mj-ea"/>
                <a:ea typeface="+mj-ea"/>
              </a:rPr>
              <a:t>pitch</a:t>
            </a:r>
            <a:r>
              <a:rPr lang="zh-CN" altLang="en-US" sz="1600" dirty="0">
                <a:latin typeface="+mj-ea"/>
                <a:ea typeface="+mj-ea"/>
              </a:rPr>
              <a:t>为</a:t>
            </a:r>
            <a:r>
              <a:rPr lang="en-US" altLang="zh-CN" sz="1600" dirty="0">
                <a:latin typeface="+mj-ea"/>
                <a:ea typeface="+mj-ea"/>
              </a:rPr>
              <a:t>90</a:t>
            </a:r>
            <a:r>
              <a:rPr lang="zh-CN" altLang="en-US" sz="1600" dirty="0">
                <a:latin typeface="+mj-ea"/>
                <a:ea typeface="+mj-ea"/>
              </a:rPr>
              <a:t>度时，存在奇异性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81023" y="4977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2" y="2877756"/>
            <a:ext cx="2096599" cy="20993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446" y="2877756"/>
            <a:ext cx="2212837" cy="20993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5666" y="3970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正常情况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35119" y="39469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奇异情况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第二讲 三维空间的刚体运动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点与坐标系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旋转矩阵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旋转向量和欧拉角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四元数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实践：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Eigen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3.</a:t>
            </a:r>
            <a:r>
              <a:rPr lang="zh-CN" altLang="en-US" sz="2800" dirty="0">
                <a:latin typeface="+mj-ea"/>
                <a:ea typeface="+mj-ea"/>
              </a:rPr>
              <a:t> 旋转</a:t>
            </a:r>
            <a:r>
              <a:rPr lang="zh-CN" altLang="en-US" sz="2800" dirty="0">
                <a:latin typeface="+mj-ea"/>
              </a:rPr>
              <a:t>向量与欧拉角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由于万向乐锁的存在，欧拉角不适合插值或迭代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多用于人机交互中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可以证明：仅用三个实数表达旋转时，不可避免地存在奇异性问题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2000" dirty="0">
                <a:latin typeface="+mj-ea"/>
                <a:ea typeface="+mj-ea"/>
              </a:rPr>
              <a:t>SLAM</a:t>
            </a:r>
            <a:r>
              <a:rPr lang="zh-CN" altLang="en-US" sz="2000" dirty="0">
                <a:latin typeface="+mj-ea"/>
                <a:ea typeface="+mj-ea"/>
              </a:rPr>
              <a:t>中亦很少用欧拉角表达姿态</a:t>
            </a: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81023" y="4977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4.</a:t>
            </a:r>
            <a:r>
              <a:rPr kumimoji="1" lang="zh-CN" altLang="en-US" dirty="0">
                <a:latin typeface="+mj-ea"/>
              </a:rPr>
              <a:t> 四元数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4.</a:t>
            </a:r>
            <a:r>
              <a:rPr lang="zh-CN" altLang="en-US" sz="2800" dirty="0">
                <a:latin typeface="+mj-ea"/>
                <a:ea typeface="+mj-ea"/>
              </a:rPr>
              <a:t> 四元数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2000" dirty="0">
                <a:latin typeface="+mj-ea"/>
                <a:ea typeface="+mj-ea"/>
              </a:rPr>
              <a:t>2D</a:t>
            </a:r>
            <a:r>
              <a:rPr lang="zh-CN" altLang="en-US" sz="2000" dirty="0">
                <a:latin typeface="+mj-ea"/>
                <a:ea typeface="+mj-ea"/>
              </a:rPr>
              <a:t> 情况下，可用单位复数表达旋转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三维情况下，四元数可作为复数的扩充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四元数（</a:t>
            </a:r>
            <a:r>
              <a:rPr lang="en-US" altLang="zh-CN" sz="2000" dirty="0">
                <a:latin typeface="+mj-ea"/>
                <a:ea typeface="+mj-ea"/>
              </a:rPr>
              <a:t>Quaternion</a:t>
            </a:r>
            <a:r>
              <a:rPr lang="zh-CN" altLang="en-US" sz="2000" dirty="0">
                <a:latin typeface="+mj-ea"/>
                <a:ea typeface="+mj-ea"/>
              </a:rPr>
              <a:t>）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有三个虚部和一个实部</a:t>
            </a: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虚部之间满足关系：</a:t>
            </a:r>
            <a:endParaRPr lang="en-US" altLang="zh-CN" sz="170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81023" y="4977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26" y="1925417"/>
            <a:ext cx="2101973" cy="5120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94244" y="2051708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乘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即转</a:t>
            </a:r>
            <a:r>
              <a:rPr kumimoji="1" lang="en-US" altLang="zh-CN" dirty="0"/>
              <a:t>90</a:t>
            </a:r>
            <a:r>
              <a:rPr kumimoji="1" lang="zh-CN" altLang="en-US" dirty="0"/>
              <a:t>度，乘 </a:t>
            </a:r>
            <a:r>
              <a:rPr kumimoji="1" lang="en-US" altLang="zh-CN" dirty="0"/>
              <a:t>–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转</a:t>
            </a:r>
            <a:r>
              <a:rPr kumimoji="1" lang="en-US" altLang="zh-CN" dirty="0"/>
              <a:t>-90</a:t>
            </a:r>
            <a:r>
              <a:rPr kumimoji="1" lang="zh-CN" altLang="en-US" dirty="0"/>
              <a:t>度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902" y="3137912"/>
            <a:ext cx="2514818" cy="556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865" y="3719653"/>
            <a:ext cx="1885616" cy="138877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92147" y="4095694"/>
            <a:ext cx="282641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自己和自己的运算像复数</a:t>
            </a:r>
            <a:endParaRPr lang="en-US" altLang="zh-CN" dirty="0"/>
          </a:p>
          <a:p>
            <a:r>
              <a:rPr lang="zh-CN" altLang="en-US" dirty="0"/>
              <a:t>自己和别人的运算像叉乘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4.</a:t>
            </a:r>
            <a:r>
              <a:rPr lang="zh-CN" altLang="en-US" sz="2800" dirty="0">
                <a:latin typeface="+mj-ea"/>
                <a:ea typeface="+mj-ea"/>
              </a:rPr>
              <a:t> 四元数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单位四元数可表达旋转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为理解旋转的计算方式，先看四元数间如何运算</a:t>
            </a:r>
            <a:endParaRPr lang="en-US" altLang="zh-CN" sz="170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81023" y="4977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26" y="1842125"/>
            <a:ext cx="2514818" cy="55630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449" y="1735314"/>
            <a:ext cx="4848918" cy="73870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+mj-ea"/>
              </a:rPr>
              <a:t>4.</a:t>
            </a:r>
            <a:r>
              <a:rPr lang="zh-CN" altLang="en-US" sz="2800" dirty="0">
                <a:latin typeface="+mj-ea"/>
              </a:rPr>
              <a:t> 四元数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四元数的运算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625" y="1770800"/>
            <a:ext cx="2659610" cy="57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37" y="2313669"/>
            <a:ext cx="4130398" cy="16917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5" y="4029688"/>
            <a:ext cx="4244708" cy="571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579" y="1410317"/>
            <a:ext cx="3475021" cy="5867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579" y="2100540"/>
            <a:ext cx="2621507" cy="6020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1579" y="2846738"/>
            <a:ext cx="1767993" cy="4953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1579" y="3439796"/>
            <a:ext cx="1402202" cy="5105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1579" y="4063564"/>
            <a:ext cx="3581710" cy="49534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grpSp>
        <p:nvGrpSpPr>
          <p:cNvPr id="13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14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4.</a:t>
            </a:r>
            <a:r>
              <a:rPr lang="zh-CN" altLang="en-US" sz="2800" dirty="0">
                <a:latin typeface="+mj-ea"/>
                <a:ea typeface="+mj-ea"/>
              </a:rPr>
              <a:t> 四元数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四元数到角轴：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角轴到四元数：</a:t>
            </a:r>
            <a:endParaRPr lang="en-US" altLang="zh-CN" sz="170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81023" y="4977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17" y="1204854"/>
            <a:ext cx="3703641" cy="7239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3" y="1862209"/>
            <a:ext cx="3665538" cy="10440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4.</a:t>
            </a:r>
            <a:r>
              <a:rPr lang="zh-CN" altLang="en-US" sz="2800" dirty="0">
                <a:latin typeface="+mj-ea"/>
                <a:ea typeface="+mj-ea"/>
              </a:rPr>
              <a:t> 四元数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如何用四元数旋转一个空间点？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设点      经过一次以     表示的旋转后，得到了      ，它们关系如何表示？</a:t>
            </a:r>
            <a:endParaRPr lang="zh-CN" altLang="en-US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400" dirty="0">
                <a:latin typeface="+mj-ea"/>
                <a:ea typeface="+mj-ea"/>
              </a:rPr>
              <a:t>将    的坐标用四元数表示（虚四元数）：</a:t>
            </a:r>
            <a:endParaRPr lang="zh-CN" altLang="en-US" sz="14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400" dirty="0">
                <a:latin typeface="+mj-ea"/>
                <a:ea typeface="+mj-ea"/>
              </a:rPr>
              <a:t>旋转之后的关系为：</a:t>
            </a:r>
            <a:endParaRPr lang="zh-CN" altLang="en-US" sz="14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zh-CN" altLang="en-US" sz="17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zh-CN" altLang="en-US" sz="17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zh-CN" altLang="en-US" sz="17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四元数相比于角轴、欧拉角的优势：</a:t>
            </a:r>
            <a:r>
              <a:rPr lang="zh-CN" altLang="en-US" sz="1700" dirty="0">
                <a:solidFill>
                  <a:schemeClr val="accent1"/>
                </a:solidFill>
                <a:latin typeface="+mj-ea"/>
                <a:ea typeface="+mj-ea"/>
              </a:rPr>
              <a:t>紧凑、无奇异性</a:t>
            </a:r>
            <a:endParaRPr lang="zh-CN" altLang="en-US" sz="17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81023" y="4977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266944" y="1740851"/>
                <a:ext cx="373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944" y="1740851"/>
                <a:ext cx="37343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2696110" y="1732059"/>
                <a:ext cx="374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110" y="1732059"/>
                <a:ext cx="37439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5134271" y="1740851"/>
                <a:ext cx="429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271" y="1740851"/>
                <a:ext cx="42992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244964" y="2036287"/>
                <a:ext cx="373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64" y="2036287"/>
                <a:ext cx="37343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922" y="2053771"/>
            <a:ext cx="1646940" cy="45176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0359" y="2707966"/>
            <a:ext cx="1364098" cy="6096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本章介绍了：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坐标系、点、向量的表达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旋转矩阵</a:t>
            </a:r>
            <a:r>
              <a:rPr kumimoji="1" lang="en-US" altLang="zh-CN" dirty="0"/>
              <a:t>/</a:t>
            </a:r>
            <a:r>
              <a:rPr kumimoji="1" lang="zh-CN" altLang="en-US" dirty="0"/>
              <a:t>变换矩阵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旋转向量、欧拉角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四元数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下面进入实践环节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1.</a:t>
            </a:r>
            <a:r>
              <a:rPr kumimoji="1" lang="zh-CN" altLang="en-US" dirty="0">
                <a:latin typeface="+mj-ea"/>
              </a:rPr>
              <a:t> 点与坐标系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1.</a:t>
            </a:r>
            <a:r>
              <a:rPr lang="zh-CN" altLang="en-US" sz="2800" dirty="0">
                <a:latin typeface="+mj-ea"/>
                <a:ea typeface="+mj-ea"/>
              </a:rPr>
              <a:t> 点与坐标系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2000" dirty="0">
                <a:latin typeface="+mj-ea"/>
                <a:ea typeface="+mj-ea"/>
              </a:rPr>
              <a:t>2D</a:t>
            </a:r>
            <a:r>
              <a:rPr lang="zh-CN" altLang="en-US" sz="2000" dirty="0">
                <a:latin typeface="+mj-ea"/>
                <a:ea typeface="+mj-ea"/>
              </a:rPr>
              <a:t>的情况：用两个坐标加旋转角表达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2000" dirty="0">
                <a:latin typeface="+mj-ea"/>
                <a:ea typeface="+mj-ea"/>
              </a:rPr>
              <a:t>3D</a:t>
            </a:r>
            <a:r>
              <a:rPr lang="zh-CN" altLang="en-US" sz="2000" dirty="0">
                <a:latin typeface="+mj-ea"/>
                <a:ea typeface="+mj-ea"/>
              </a:rPr>
              <a:t> 的情况？</a:t>
            </a:r>
            <a:endParaRPr lang="en-US" altLang="zh-CN" sz="2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1.</a:t>
            </a:r>
            <a:r>
              <a:rPr lang="zh-CN" altLang="en-US" sz="2800" dirty="0">
                <a:latin typeface="+mj-ea"/>
                <a:ea typeface="+mj-ea"/>
              </a:rPr>
              <a:t> 点与坐标系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坐标系（参考系）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点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向量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向量的坐标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431" y="1262343"/>
            <a:ext cx="4663844" cy="28501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1.</a:t>
            </a:r>
            <a:r>
              <a:rPr lang="zh-CN" altLang="en-US" sz="2800" dirty="0">
                <a:latin typeface="+mj-ea"/>
                <a:ea typeface="+mj-ea"/>
              </a:rPr>
              <a:t> 点与坐标系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向量的运算可由坐标运算表达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加法和减法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内积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外积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35" y="2122125"/>
            <a:ext cx="4206605" cy="10135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12" y="3582559"/>
            <a:ext cx="6974295" cy="13675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1.</a:t>
            </a:r>
            <a:r>
              <a:rPr lang="zh-CN" altLang="en-US" sz="2800" dirty="0">
                <a:latin typeface="+mj-ea"/>
                <a:ea typeface="+mj-ea"/>
              </a:rPr>
              <a:t> 点与坐标系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问题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如何描述坐标系与坐标系之间的变化？</a:t>
            </a: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如何计算同一个向量在不同坐标系里的坐标？</a:t>
            </a: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2000" dirty="0">
                <a:latin typeface="+mj-ea"/>
                <a:ea typeface="+mj-ea"/>
              </a:rPr>
              <a:t>SLAM</a:t>
            </a:r>
            <a:r>
              <a:rPr lang="zh-CN" altLang="en-US" sz="2000" dirty="0">
                <a:latin typeface="+mj-ea"/>
                <a:ea typeface="+mj-ea"/>
              </a:rPr>
              <a:t>中：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固定的</a:t>
            </a:r>
            <a:r>
              <a:rPr lang="zh-CN" altLang="en-US" sz="1700" dirty="0">
                <a:solidFill>
                  <a:schemeClr val="accent1"/>
                </a:solidFill>
                <a:latin typeface="+mj-ea"/>
                <a:ea typeface="+mj-ea"/>
              </a:rPr>
              <a:t>世界坐标系</a:t>
            </a:r>
            <a:r>
              <a:rPr lang="zh-CN" altLang="en-US" sz="1700" dirty="0">
                <a:latin typeface="+mj-ea"/>
                <a:ea typeface="+mj-ea"/>
              </a:rPr>
              <a:t>和移动的</a:t>
            </a:r>
            <a:r>
              <a:rPr lang="zh-CN" altLang="en-US" sz="1700" dirty="0">
                <a:solidFill>
                  <a:schemeClr val="accent1"/>
                </a:solidFill>
                <a:latin typeface="+mj-ea"/>
                <a:ea typeface="+mj-ea"/>
              </a:rPr>
              <a:t>机器人坐标系</a:t>
            </a:r>
            <a:endParaRPr lang="en-US" altLang="zh-CN" sz="17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不同的</a:t>
            </a:r>
            <a:r>
              <a:rPr lang="zh-CN" altLang="en-US" sz="1700" dirty="0">
                <a:solidFill>
                  <a:schemeClr val="accent1"/>
                </a:solidFill>
                <a:latin typeface="+mj-ea"/>
                <a:ea typeface="+mj-ea"/>
              </a:rPr>
              <a:t>传感器坐标系</a:t>
            </a:r>
            <a:endParaRPr lang="en-US" altLang="zh-CN" sz="17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lvl="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en-US" altLang="zh-CN" sz="2800" dirty="0">
                <a:latin typeface="+mj-ea"/>
                <a:ea typeface="+mj-ea"/>
              </a:rPr>
              <a:t>1.</a:t>
            </a:r>
            <a:r>
              <a:rPr lang="zh-CN" altLang="en-US" sz="2800" dirty="0">
                <a:latin typeface="+mj-ea"/>
                <a:ea typeface="+mj-ea"/>
              </a:rPr>
              <a:t> 点与坐标系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坐标系之间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直观地</a:t>
            </a:r>
            <a:endParaRPr lang="en-US" altLang="zh-CN" sz="20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原点间的平移</a:t>
            </a: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1700" dirty="0">
                <a:latin typeface="+mj-ea"/>
                <a:ea typeface="+mj-ea"/>
              </a:rPr>
              <a:t>三个轴的旋转</a:t>
            </a:r>
            <a:endParaRPr lang="en-US" altLang="zh-CN" sz="1700" dirty="0">
              <a:latin typeface="+mj-ea"/>
              <a:ea typeface="+mj-ea"/>
            </a:endParaRP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endParaRPr lang="en-US" altLang="zh-CN" sz="17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平移是向量</a:t>
            </a:r>
            <a:endParaRPr lang="en-US" altLang="zh-CN" sz="2000" dirty="0">
              <a:latin typeface="+mj-ea"/>
              <a:ea typeface="+mj-ea"/>
            </a:endParaRP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</a:pPr>
            <a:r>
              <a:rPr lang="zh-CN" altLang="en-US" sz="2000" dirty="0">
                <a:latin typeface="+mj-ea"/>
                <a:ea typeface="+mj-ea"/>
              </a:rPr>
              <a:t>旋转是什么？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94" y="1395000"/>
            <a:ext cx="4588973" cy="23292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2.</a:t>
            </a:r>
            <a:r>
              <a:rPr kumimoji="1" lang="zh-CN" altLang="en-US" dirty="0">
                <a:latin typeface="+mj-ea"/>
              </a:rPr>
              <a:t> 旋转矩阵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1650</Words>
  <Application>WPS 演示</Application>
  <PresentationFormat>全屏显示(16:9)</PresentationFormat>
  <Paragraphs>255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黑体</vt:lpstr>
      <vt:lpstr>Arial Unicode MS</vt:lpstr>
      <vt:lpstr>Arial Black</vt:lpstr>
      <vt:lpstr>Calibri</vt:lpstr>
      <vt:lpstr>Office 主题</vt:lpstr>
      <vt:lpstr>PowerPoint 演示文稿</vt:lpstr>
      <vt:lpstr>第二讲 三维空间的刚体运动</vt:lpstr>
      <vt:lpstr>1. 点与坐标系</vt:lpstr>
      <vt:lpstr>1. 点与坐标系</vt:lpstr>
      <vt:lpstr>1. 点与坐标系</vt:lpstr>
      <vt:lpstr>1. 点与坐标系</vt:lpstr>
      <vt:lpstr>1. 点与坐标系</vt:lpstr>
      <vt:lpstr>1. 点与坐标系</vt:lpstr>
      <vt:lpstr>2. 旋转矩阵</vt:lpstr>
      <vt:lpstr>2. 旋转矩阵</vt:lpstr>
      <vt:lpstr>2. 旋转矩阵</vt:lpstr>
      <vt:lpstr>2. 旋转矩阵</vt:lpstr>
      <vt:lpstr>2. 旋转矩阵</vt:lpstr>
      <vt:lpstr>2. 旋转矩阵</vt:lpstr>
      <vt:lpstr>3. 旋转向量和欧拉角</vt:lpstr>
      <vt:lpstr>3. 旋转向量与欧拉角</vt:lpstr>
      <vt:lpstr>3. 旋转向量与欧拉角</vt:lpstr>
      <vt:lpstr>3. 旋转向量与欧拉角</vt:lpstr>
      <vt:lpstr>3. 旋转向量与欧拉角</vt:lpstr>
      <vt:lpstr>3. 旋转向量与欧拉角</vt:lpstr>
      <vt:lpstr>4. 四元数</vt:lpstr>
      <vt:lpstr>4. 四元数</vt:lpstr>
      <vt:lpstr>4. 四元数</vt:lpstr>
      <vt:lpstr>4. 四元数</vt:lpstr>
      <vt:lpstr>4. 四元数</vt:lpstr>
      <vt:lpstr>4. 四元数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dreaming</cp:lastModifiedBy>
  <cp:revision>937</cp:revision>
  <dcterms:created xsi:type="dcterms:W3CDTF">2017-03-07T07:29:00Z</dcterms:created>
  <dcterms:modified xsi:type="dcterms:W3CDTF">2017-12-06T15:33:57Z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