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3" r:id="rId2"/>
    <p:sldId id="352" r:id="rId3"/>
    <p:sldId id="354" r:id="rId4"/>
    <p:sldId id="359" r:id="rId5"/>
    <p:sldId id="356" r:id="rId6"/>
    <p:sldId id="361" r:id="rId7"/>
    <p:sldId id="366" r:id="rId8"/>
    <p:sldId id="367" r:id="rId9"/>
    <p:sldId id="368" r:id="rId10"/>
    <p:sldId id="369" r:id="rId11"/>
    <p:sldId id="364" r:id="rId12"/>
    <p:sldId id="372" r:id="rId13"/>
    <p:sldId id="357" r:id="rId14"/>
    <p:sldId id="362" r:id="rId15"/>
    <p:sldId id="370" r:id="rId16"/>
    <p:sldId id="363" r:id="rId17"/>
    <p:sldId id="371" r:id="rId18"/>
    <p:sldId id="351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CDA"/>
    <a:srgbClr val="449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>
      <p:cViewPr>
        <p:scale>
          <a:sx n="100" d="100"/>
          <a:sy n="100" d="100"/>
        </p:scale>
        <p:origin x="-402" y="-9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714494"/>
            <a:ext cx="9144000" cy="1714512"/>
          </a:xfrm>
          <a:prstGeom prst="rect">
            <a:avLst/>
          </a:prstGeom>
          <a:solidFill>
            <a:srgbClr val="248CD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P27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程序  林淮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0000" y="2714626"/>
            <a:ext cx="3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1178" y="485460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结果导向驱动能动性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4531" y="242773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解决到期日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程序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6056" y="3586733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关闭到期日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程序、测试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2865" y="2167347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解决到期日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程序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851920" y="2707324"/>
            <a:ext cx="1080120" cy="51971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051720" y="1852153"/>
            <a:ext cx="432048" cy="57558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056501" y="2870432"/>
            <a:ext cx="432048" cy="71320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云形 19"/>
          <p:cNvSpPr/>
          <p:nvPr/>
        </p:nvSpPr>
        <p:spPr>
          <a:xfrm>
            <a:off x="1114141" y="3599857"/>
            <a:ext cx="2270350" cy="1267296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测试验证</a:t>
            </a:r>
            <a:endParaRPr lang="en-US" altLang="zh-CN" b="1" dirty="0" smtClean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策划迭代</a:t>
            </a:r>
            <a:endParaRPr lang="en-US" altLang="zh-CN" b="1" dirty="0" smtClean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版本交付</a:t>
            </a:r>
            <a:r>
              <a:rPr lang="en-US" altLang="zh-CN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…</a:t>
            </a:r>
            <a:endParaRPr lang="zh-CN" altLang="en-US" b="1" dirty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5700" y="145785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>
            <a:off x="6168492" y="1539392"/>
            <a:ext cx="432048" cy="57558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32472" y="114509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899592" y="1642517"/>
            <a:ext cx="324939" cy="98527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5436640" y="2640653"/>
            <a:ext cx="1908151" cy="92925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测试迭代</a:t>
            </a:r>
            <a:endParaRPr lang="en-US" altLang="zh-CN" b="1" dirty="0" smtClean="0">
              <a:ln w="12700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9495" y="4427988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版本交付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可预期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6168492" y="3986843"/>
            <a:ext cx="432048" cy="44753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>
            <a:off x="8001857" y="1245451"/>
            <a:ext cx="602591" cy="2622443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3389" y="915566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案例二、与组员沟通的思考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1173495" y="1461999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5543" y="1405960"/>
            <a:ext cx="5634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曾燕斌：改变思维方式、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Ownership(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主人翁意识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同心圆 10"/>
          <p:cNvSpPr/>
          <p:nvPr/>
        </p:nvSpPr>
        <p:spPr>
          <a:xfrm>
            <a:off x="1173495" y="1862109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543" y="1806070"/>
            <a:ext cx="637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刘沛然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：鼓励技术研究、散播影响力、为他人树立标杆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173495" y="2299605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5543" y="2243566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李文华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：持续沉淀、实践机会、循序渐进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1173495" y="2738729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5543" y="2682690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吴冠杰：自我约束、规范习惯、自我要求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1173495" y="3529060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5543" y="3473021"/>
            <a:ext cx="4860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刘柱     ：勿急勿躁、做事方式、快速成长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1173495" y="3956634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5543" y="3900595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杨宇杰：技术攻坚、思维缜密、投入度高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同心圆 20"/>
          <p:cNvSpPr/>
          <p:nvPr/>
        </p:nvSpPr>
        <p:spPr>
          <a:xfrm>
            <a:off x="1173495" y="4409983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5543" y="4353944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朱志伟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：技术攻坚、融入团队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同心圆 22"/>
          <p:cNvSpPr/>
          <p:nvPr/>
        </p:nvSpPr>
        <p:spPr>
          <a:xfrm>
            <a:off x="1173495" y="3144760"/>
            <a:ext cx="288032" cy="288032"/>
          </a:xfrm>
          <a:prstGeom prst="donu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5543" y="3088721"/>
            <a:ext cx="560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洪志鹏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：加强投入度、突破现状、拓展技术广度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8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180333"/>
            <a:ext cx="82157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工作思路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挖掘诉求，结合实际。如李文华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了解特点，讲究方式。如曾燕斌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明确要求，持续跟进。如吴冠杰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灌输危机意识，走出舒适区。如洪志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鹏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鼓励试错，自我推动、树立典型。如刘沛然、刘柱、杨宇杰、朱志伟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5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17" name="Straight Connector 23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/>
          <p:nvPr/>
        </p:nvCxnSpPr>
        <p:spPr>
          <a:xfrm>
            <a:off x="2214546" y="4572014"/>
            <a:ext cx="69294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6"/>
          <p:cNvGrpSpPr/>
          <p:nvPr/>
        </p:nvGrpSpPr>
        <p:grpSpPr>
          <a:xfrm>
            <a:off x="1460462" y="1225950"/>
            <a:ext cx="6993365" cy="4247317"/>
            <a:chOff x="1398614" y="1225950"/>
            <a:chExt cx="6993365" cy="4247317"/>
          </a:xfrm>
        </p:grpSpPr>
        <p:sp>
          <p:nvSpPr>
            <p:cNvPr id="24" name="Oval 9"/>
            <p:cNvSpPr/>
            <p:nvPr/>
          </p:nvSpPr>
          <p:spPr>
            <a:xfrm>
              <a:off x="2676610" y="2150944"/>
              <a:ext cx="710683" cy="71068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7"/>
            <p:cNvSpPr/>
            <p:nvPr/>
          </p:nvSpPr>
          <p:spPr>
            <a:xfrm>
              <a:off x="1398614" y="2175846"/>
              <a:ext cx="1631861" cy="1631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/>
                <a:t>个人</a:t>
              </a:r>
              <a:endParaRPr lang="en-US" altLang="zh-CN" sz="3600" b="1" dirty="0" smtClean="0"/>
            </a:p>
            <a:p>
              <a:pPr algn="ctr"/>
              <a:r>
                <a:rPr lang="zh-CN" altLang="en-US" sz="3600" b="1" dirty="0" smtClean="0"/>
                <a:t>计划</a:t>
              </a:r>
              <a:endParaRPr lang="en-US" sz="3600" b="1" dirty="0"/>
            </a:p>
          </p:txBody>
        </p:sp>
        <p:sp>
          <p:nvSpPr>
            <p:cNvPr id="26" name="Rectangle 10"/>
            <p:cNvSpPr/>
            <p:nvPr/>
          </p:nvSpPr>
          <p:spPr>
            <a:xfrm>
              <a:off x="3557283" y="1225950"/>
              <a:ext cx="4834696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抽身局部，立足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全局</a:t>
              </a:r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(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技术、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项目</a:t>
              </a:r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)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技术重心转向服务端及工具支持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多关注人，与组员充分交流、了解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复盘例会、面谈，提升沟通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能力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多观察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思考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、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锻炼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思维方式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决策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能力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加强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反馈、持续跟进，保证执行力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8" name="AutoShape 112"/>
            <p:cNvSpPr>
              <a:spLocks/>
            </p:cNvSpPr>
            <p:nvPr/>
          </p:nvSpPr>
          <p:spPr bwMode="auto">
            <a:xfrm>
              <a:off x="3018652" y="2271323"/>
              <a:ext cx="249175" cy="24960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9" name="Group 27"/>
          <p:cNvGrpSpPr/>
          <p:nvPr/>
        </p:nvGrpSpPr>
        <p:grpSpPr>
          <a:xfrm>
            <a:off x="4349671" y="4214824"/>
            <a:ext cx="671953" cy="663938"/>
            <a:chOff x="4349671" y="4214824"/>
            <a:chExt cx="671953" cy="663938"/>
          </a:xfrm>
        </p:grpSpPr>
        <p:sp>
          <p:nvSpPr>
            <p:cNvPr id="30" name="Oval 28"/>
            <p:cNvSpPr/>
            <p:nvPr/>
          </p:nvSpPr>
          <p:spPr>
            <a:xfrm>
              <a:off x="4357686" y="4214824"/>
              <a:ext cx="663938" cy="66393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1"/>
            <p:cNvSpPr/>
            <p:nvPr/>
          </p:nvSpPr>
          <p:spPr>
            <a:xfrm>
              <a:off x="4349671" y="435770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30%</a:t>
              </a:r>
              <a:endPara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7" name="Straight Connector 8"/>
          <p:cNvCxnSpPr/>
          <p:nvPr/>
        </p:nvCxnSpPr>
        <p:spPr>
          <a:xfrm rot="5400000">
            <a:off x="1322365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53"/>
          <p:cNvGrpSpPr/>
          <p:nvPr/>
        </p:nvGrpSpPr>
        <p:grpSpPr>
          <a:xfrm>
            <a:off x="1023519" y="2082321"/>
            <a:ext cx="1849762" cy="1624845"/>
            <a:chOff x="1023519" y="2082321"/>
            <a:chExt cx="1849762" cy="1624845"/>
          </a:xfrm>
        </p:grpSpPr>
        <p:sp>
          <p:nvSpPr>
            <p:cNvPr id="34" name="Oval 19"/>
            <p:cNvSpPr/>
            <p:nvPr/>
          </p:nvSpPr>
          <p:spPr>
            <a:xfrm>
              <a:off x="2150933" y="2082321"/>
              <a:ext cx="722348" cy="722348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/>
            <p:cNvSpPr/>
            <p:nvPr/>
          </p:nvSpPr>
          <p:spPr>
            <a:xfrm>
              <a:off x="1023519" y="2179193"/>
              <a:ext cx="1527973" cy="15279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/>
                <a:t>项目</a:t>
              </a:r>
              <a:endParaRPr lang="en-US" altLang="zh-CN" sz="3200" b="1" dirty="0" smtClean="0"/>
            </a:p>
            <a:p>
              <a:pPr algn="ctr"/>
              <a:r>
                <a:rPr lang="zh-CN" altLang="en-US" sz="3200" b="1" dirty="0" smtClean="0"/>
                <a:t>计划</a:t>
              </a:r>
              <a:endParaRPr lang="en-US" sz="3200" b="1" dirty="0"/>
            </a:p>
          </p:txBody>
        </p:sp>
        <p:grpSp>
          <p:nvGrpSpPr>
            <p:cNvPr id="38" name="Group 31"/>
            <p:cNvGrpSpPr/>
            <p:nvPr/>
          </p:nvGrpSpPr>
          <p:grpSpPr>
            <a:xfrm>
              <a:off x="2443877" y="2192667"/>
              <a:ext cx="285922" cy="329542"/>
              <a:chOff x="8300831" y="1274730"/>
              <a:chExt cx="145400" cy="167582"/>
            </a:xfrm>
            <a:solidFill>
              <a:schemeClr val="bg1"/>
            </a:solidFill>
          </p:grpSpPr>
          <p:sp>
            <p:nvSpPr>
              <p:cNvPr id="40" name="AutoShape 56"/>
              <p:cNvSpPr>
                <a:spLocks/>
              </p:cNvSpPr>
              <p:nvPr/>
            </p:nvSpPr>
            <p:spPr bwMode="auto">
              <a:xfrm>
                <a:off x="8300831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57"/>
              <p:cNvSpPr>
                <a:spLocks/>
              </p:cNvSpPr>
              <p:nvPr/>
            </p:nvSpPr>
            <p:spPr bwMode="auto">
              <a:xfrm>
                <a:off x="8396134" y="1282165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58"/>
              <p:cNvSpPr>
                <a:spLocks/>
              </p:cNvSpPr>
              <p:nvPr/>
            </p:nvSpPr>
            <p:spPr bwMode="auto">
              <a:xfrm>
                <a:off x="8346037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54" name="Group 50"/>
          <p:cNvGrpSpPr/>
          <p:nvPr/>
        </p:nvGrpSpPr>
        <p:grpSpPr>
          <a:xfrm>
            <a:off x="2992349" y="4214824"/>
            <a:ext cx="671953" cy="663938"/>
            <a:chOff x="2992349" y="4214824"/>
            <a:chExt cx="671953" cy="663938"/>
          </a:xfrm>
        </p:grpSpPr>
        <p:sp>
          <p:nvSpPr>
            <p:cNvPr id="55" name="Oval 34"/>
            <p:cNvSpPr/>
            <p:nvPr/>
          </p:nvSpPr>
          <p:spPr>
            <a:xfrm>
              <a:off x="3000364" y="4214824"/>
              <a:ext cx="663938" cy="66393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42"/>
            <p:cNvSpPr/>
            <p:nvPr/>
          </p:nvSpPr>
          <p:spPr>
            <a:xfrm>
              <a:off x="2992349" y="435770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70%</a:t>
              </a:r>
              <a:endPara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3308958" y="1054888"/>
            <a:ext cx="536749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流程规范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自测、预估、代码规范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代码审核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每周例会、周版本回溯、大版本回溯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树立典型，明确标准和要求，不断敲打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b="1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2) 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技术准备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服务器：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集群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压测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日志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运营支持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等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客户端：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内存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承载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本地化</a:t>
            </a:r>
            <a:r>
              <a:rPr lang="zh-CN" altLang="en-US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插件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等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工具集：</a:t>
            </a:r>
            <a:r>
              <a:rPr lang="zh-CN" altLang="en-US" u="sng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自动化、性能测试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等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2095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54" name="Group 50"/>
          <p:cNvGrpSpPr/>
          <p:nvPr/>
        </p:nvGrpSpPr>
        <p:grpSpPr>
          <a:xfrm>
            <a:off x="2992349" y="4214824"/>
            <a:ext cx="671953" cy="663938"/>
            <a:chOff x="2992349" y="4214824"/>
            <a:chExt cx="671953" cy="663938"/>
          </a:xfrm>
        </p:grpSpPr>
        <p:sp>
          <p:nvSpPr>
            <p:cNvPr id="55" name="Oval 34"/>
            <p:cNvSpPr/>
            <p:nvPr/>
          </p:nvSpPr>
          <p:spPr>
            <a:xfrm>
              <a:off x="3000364" y="4214824"/>
              <a:ext cx="663938" cy="66393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42"/>
            <p:cNvSpPr/>
            <p:nvPr/>
          </p:nvSpPr>
          <p:spPr>
            <a:xfrm>
              <a:off x="2992349" y="435770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8</a:t>
              </a:r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</a:t>
              </a:r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%</a:t>
              </a:r>
              <a:endPara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1691680" y="1068942"/>
            <a:ext cx="68767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Open Sans" pitchFamily="34" charset="0"/>
              </a:rPr>
              <a:t>执行层面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技术方向有侧重、重点补足服务端与工具支持技术准备</a:t>
            </a:r>
            <a:endParaRPr lang="en-US" altLang="zh-CN" sz="2000" b="1" dirty="0" smtClean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模块拆分，每个逻辑模块至少两人可独立负责</a:t>
            </a:r>
            <a:endParaRPr lang="en-US" altLang="zh-CN" sz="2000" b="1" dirty="0" smtClean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技术准备按急缓分散到各个阶段版本</a:t>
            </a:r>
            <a:endParaRPr lang="en-US" altLang="zh-CN" sz="2000" b="1" dirty="0" smtClean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组员自定学习计划，持续跟进</a:t>
            </a:r>
            <a:endParaRPr lang="en-US" altLang="zh-CN" sz="2000" b="1" dirty="0" smtClean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分享会、文档积累、实践产出，挂钩考核</a:t>
            </a:r>
            <a:endParaRPr lang="en-US" altLang="zh-CN" sz="2000" b="1" dirty="0" smtClean="0">
              <a:solidFill>
                <a:srgbClr val="0070C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28" name="Straight Connector 8"/>
          <p:cNvCxnSpPr/>
          <p:nvPr/>
        </p:nvCxnSpPr>
        <p:spPr>
          <a:xfrm rot="5400000">
            <a:off x="406751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20"/>
          <p:cNvSpPr/>
          <p:nvPr/>
        </p:nvSpPr>
        <p:spPr>
          <a:xfrm>
            <a:off x="107905" y="2179193"/>
            <a:ext cx="1527973" cy="1527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项目</a:t>
            </a:r>
            <a:endParaRPr lang="en-US" altLang="zh-CN" sz="3200" b="1" dirty="0" smtClean="0"/>
          </a:p>
          <a:p>
            <a:pPr algn="ctr"/>
            <a:r>
              <a:rPr lang="zh-CN" altLang="en-US" sz="3200" b="1" dirty="0" smtClean="0"/>
              <a:t>计划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48348301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6712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514806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323948" y="2140270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 smtClean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48" name="Group 24"/>
          <p:cNvGrpSpPr/>
          <p:nvPr/>
        </p:nvGrpSpPr>
        <p:grpSpPr>
          <a:xfrm>
            <a:off x="1470635" y="4243221"/>
            <a:ext cx="671949" cy="663938"/>
            <a:chOff x="4349675" y="4123819"/>
            <a:chExt cx="671949" cy="663938"/>
          </a:xfrm>
        </p:grpSpPr>
        <p:sp>
          <p:nvSpPr>
            <p:cNvPr id="49" name="Oval 17"/>
            <p:cNvSpPr/>
            <p:nvPr/>
          </p:nvSpPr>
          <p:spPr>
            <a:xfrm>
              <a:off x="4357686" y="4123819"/>
              <a:ext cx="663938" cy="66393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15"/>
            <p:cNvSpPr/>
            <p:nvPr/>
          </p:nvSpPr>
          <p:spPr>
            <a:xfrm>
              <a:off x="4349675" y="428626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90</a:t>
              </a:r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%</a:t>
              </a:r>
              <a:endPara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cxnSp>
        <p:nvCxnSpPr>
          <p:cNvPr id="33" name="Straight Connector 12"/>
          <p:cNvCxnSpPr/>
          <p:nvPr/>
        </p:nvCxnSpPr>
        <p:spPr>
          <a:xfrm>
            <a:off x="5021624" y="4573602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4837" y="1121553"/>
            <a:ext cx="48558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明确责任、统一目标、挂钩绩效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组员跟进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落地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：曾燕斌 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技术帮助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：刘沛然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杨宇杰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朱志伟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 +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刘柱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规范要求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：吴冠杰 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李文华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</a:rPr>
              <a:t>驱动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：洪志鹏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01343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1403648" y="2140270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48" name="Group 24"/>
          <p:cNvGrpSpPr/>
          <p:nvPr/>
        </p:nvGrpSpPr>
        <p:grpSpPr>
          <a:xfrm>
            <a:off x="4221435" y="4123819"/>
            <a:ext cx="800189" cy="663938"/>
            <a:chOff x="4221435" y="4123819"/>
            <a:chExt cx="800189" cy="663938"/>
          </a:xfrm>
        </p:grpSpPr>
        <p:sp>
          <p:nvSpPr>
            <p:cNvPr id="49" name="Oval 17"/>
            <p:cNvSpPr/>
            <p:nvPr/>
          </p:nvSpPr>
          <p:spPr>
            <a:xfrm>
              <a:off x="4357686" y="4123819"/>
              <a:ext cx="663938" cy="66393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15"/>
            <p:cNvSpPr/>
            <p:nvPr/>
          </p:nvSpPr>
          <p:spPr>
            <a:xfrm>
              <a:off x="4221435" y="4286262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100</a:t>
              </a:r>
              <a:r>
                <a:rPr lang="en-US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%</a:t>
              </a:r>
              <a:endPara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52" name="Freeform 884"/>
          <p:cNvSpPr>
            <a:spLocks/>
          </p:cNvSpPr>
          <p:nvPr/>
        </p:nvSpPr>
        <p:spPr bwMode="auto">
          <a:xfrm>
            <a:off x="3563888" y="1313376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85"/>
          <p:cNvSpPr>
            <a:spLocks/>
          </p:cNvSpPr>
          <p:nvPr/>
        </p:nvSpPr>
        <p:spPr bwMode="auto">
          <a:xfrm>
            <a:off x="3673298" y="1030734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41024" y="1156555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核心</a:t>
            </a:r>
            <a:r>
              <a:rPr lang="zh-CN" altLang="en-US" sz="2000" b="1" dirty="0" smtClean="0"/>
              <a:t>：曾燕斌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刘沛然</a:t>
            </a:r>
            <a:endParaRPr lang="zh-CN" altLang="en-US" sz="2000" b="1" dirty="0"/>
          </a:p>
        </p:txBody>
      </p:sp>
      <p:sp>
        <p:nvSpPr>
          <p:cNvPr id="57" name="Freeform 884"/>
          <p:cNvSpPr>
            <a:spLocks/>
          </p:cNvSpPr>
          <p:nvPr/>
        </p:nvSpPr>
        <p:spPr bwMode="auto">
          <a:xfrm>
            <a:off x="3563888" y="2354870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reeform 885"/>
          <p:cNvSpPr>
            <a:spLocks/>
          </p:cNvSpPr>
          <p:nvPr/>
        </p:nvSpPr>
        <p:spPr bwMode="auto">
          <a:xfrm>
            <a:off x="3673298" y="2072228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41024" y="2194375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中坚</a:t>
            </a:r>
            <a:r>
              <a:rPr lang="zh-CN" altLang="en-US" sz="2000" b="1" dirty="0" smtClean="0"/>
              <a:t>：朱志伟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刘</a:t>
            </a:r>
            <a:r>
              <a:rPr lang="zh-CN" altLang="en-US" sz="2000" b="1" dirty="0"/>
              <a:t>柱 </a:t>
            </a:r>
            <a:r>
              <a:rPr lang="en-US" altLang="zh-CN" sz="2000" b="1" dirty="0"/>
              <a:t>+</a:t>
            </a:r>
            <a:r>
              <a:rPr lang="zh-CN" altLang="en-US" sz="2000" b="1" dirty="0" smtClean="0"/>
              <a:t>杨</a:t>
            </a:r>
            <a:r>
              <a:rPr lang="zh-CN" altLang="en-US" sz="2000" b="1" dirty="0"/>
              <a:t>宇</a:t>
            </a:r>
            <a:r>
              <a:rPr lang="zh-CN" altLang="en-US" sz="2000" b="1" dirty="0" smtClean="0"/>
              <a:t>杰</a:t>
            </a:r>
            <a:endParaRPr lang="zh-CN" altLang="en-US" sz="2000" b="1" dirty="0"/>
          </a:p>
        </p:txBody>
      </p:sp>
      <p:sp>
        <p:nvSpPr>
          <p:cNvPr id="62" name="Freeform 884"/>
          <p:cNvSpPr>
            <a:spLocks/>
          </p:cNvSpPr>
          <p:nvPr/>
        </p:nvSpPr>
        <p:spPr bwMode="auto">
          <a:xfrm>
            <a:off x="3563887" y="3376103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85"/>
          <p:cNvSpPr>
            <a:spLocks/>
          </p:cNvSpPr>
          <p:nvPr/>
        </p:nvSpPr>
        <p:spPr bwMode="auto">
          <a:xfrm>
            <a:off x="3673297" y="3093461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147870" y="3219282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跟进</a:t>
            </a:r>
            <a:r>
              <a:rPr lang="zh-CN" altLang="en-US" sz="2000" b="1" dirty="0" smtClean="0"/>
              <a:t>：吴冠杰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李文华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洪志鹏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47870" y="155037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树立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标杆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正面影响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、技术探索、把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35" name="文本框 1"/>
          <p:cNvSpPr txBox="1"/>
          <p:nvPr/>
        </p:nvSpPr>
        <p:spPr>
          <a:xfrm>
            <a:off x="3801621" y="267491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核心逻辑系统、鼓励攻坚、拓展广度、向上补充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36" name="文本框 1"/>
          <p:cNvSpPr txBox="1"/>
          <p:nvPr/>
        </p:nvSpPr>
        <p:spPr>
          <a:xfrm>
            <a:off x="4147870" y="3643320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投入度、规范执行、自我要求、成长方向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804864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17127" y="-1"/>
            <a:ext cx="5109746" cy="5133109"/>
          </a:xfrm>
          <a:prstGeom prst="ellipse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30272" y="1214428"/>
            <a:ext cx="2683456" cy="2683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20058" y="2340918"/>
            <a:ext cx="1480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谢谢！</a:t>
            </a:r>
            <a:endParaRPr 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10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" y="1000114"/>
            <a:ext cx="1460462" cy="13538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" y="1801859"/>
            <a:ext cx="1460460" cy="10781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0" y="2598224"/>
            <a:ext cx="1460464" cy="8025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0" y="3411436"/>
            <a:ext cx="1460464" cy="804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Open Sans" pitchFamily="34" charset="0"/>
                </a:rPr>
                <a:t>目录</a:t>
              </a:r>
              <a:endParaRPr lang="id-ID" sz="2600" b="1" dirty="0">
                <a:latin typeface="黑体" panose="02010609060101010101" pitchFamily="49" charset="-122"/>
                <a:ea typeface="黑体" panose="02010609060101010101" pitchFamily="49" charset="-122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7"/>
          <p:cNvGrpSpPr/>
          <p:nvPr/>
        </p:nvGrpSpPr>
        <p:grpSpPr>
          <a:xfrm>
            <a:off x="1461290" y="1824496"/>
            <a:ext cx="2396330" cy="529963"/>
            <a:chOff x="1461290" y="1824496"/>
            <a:chExt cx="2396330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7356" y="1857370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2" name="Group 46"/>
          <p:cNvGrpSpPr/>
          <p:nvPr/>
        </p:nvGrpSpPr>
        <p:grpSpPr>
          <a:xfrm>
            <a:off x="1461290" y="2344453"/>
            <a:ext cx="2824958" cy="529963"/>
            <a:chOff x="1461290" y="2344453"/>
            <a:chExt cx="2824958" cy="529963"/>
          </a:xfrm>
        </p:grpSpPr>
        <p:sp>
          <p:nvSpPr>
            <p:cNvPr id="11" name="Rectangle 10"/>
            <p:cNvSpPr/>
            <p:nvPr/>
          </p:nvSpPr>
          <p:spPr>
            <a:xfrm>
              <a:off x="1461290" y="2344453"/>
              <a:ext cx="2824958" cy="529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5984" y="235743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461290" y="2873239"/>
            <a:ext cx="3325024" cy="529963"/>
            <a:chOff x="1461290" y="2873239"/>
            <a:chExt cx="3325024" cy="529963"/>
          </a:xfrm>
        </p:grpSpPr>
        <p:sp>
          <p:nvSpPr>
            <p:cNvPr id="13" name="Rectangle 12"/>
            <p:cNvSpPr/>
            <p:nvPr/>
          </p:nvSpPr>
          <p:spPr>
            <a:xfrm>
              <a:off x="1461290" y="2873239"/>
              <a:ext cx="3325024" cy="5299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07732" y="2910954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8" name="Group 44"/>
          <p:cNvGrpSpPr/>
          <p:nvPr/>
        </p:nvGrpSpPr>
        <p:grpSpPr>
          <a:xfrm>
            <a:off x="1461290" y="3403040"/>
            <a:ext cx="3753652" cy="529963"/>
            <a:chOff x="1461290" y="3403040"/>
            <a:chExt cx="3753652" cy="529963"/>
          </a:xfrm>
        </p:grpSpPr>
        <p:sp>
          <p:nvSpPr>
            <p:cNvPr id="15" name="Rectangle 14"/>
            <p:cNvSpPr/>
            <p:nvPr/>
          </p:nvSpPr>
          <p:spPr>
            <a:xfrm>
              <a:off x="1461290" y="3403040"/>
              <a:ext cx="3753652" cy="5299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4678" y="342900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4" name="Rectangle 33"/>
          <p:cNvSpPr/>
          <p:nvPr/>
        </p:nvSpPr>
        <p:spPr>
          <a:xfrm>
            <a:off x="5429256" y="3429006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5" name="Rectangle 33"/>
          <p:cNvSpPr/>
          <p:nvPr/>
        </p:nvSpPr>
        <p:spPr>
          <a:xfrm>
            <a:off x="5000628" y="292894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6" name="Rectangle 33"/>
          <p:cNvSpPr/>
          <p:nvPr/>
        </p:nvSpPr>
        <p:spPr>
          <a:xfrm>
            <a:off x="4429124" y="2357436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sz="1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7" name="Rectangle 33"/>
          <p:cNvSpPr/>
          <p:nvPr/>
        </p:nvSpPr>
        <p:spPr>
          <a:xfrm>
            <a:off x="4000496" y="185737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7"/>
          <p:cNvGrpSpPr/>
          <p:nvPr/>
        </p:nvGrpSpPr>
        <p:grpSpPr>
          <a:xfrm>
            <a:off x="2214546" y="195486"/>
            <a:ext cx="4706768" cy="604378"/>
            <a:chOff x="1457138" y="1824496"/>
            <a:chExt cx="2400482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57138" y="1853322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7" name="Rectangle 33"/>
          <p:cNvSpPr/>
          <p:nvPr/>
        </p:nvSpPr>
        <p:spPr>
          <a:xfrm>
            <a:off x="3107521" y="299798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8" name="Group 61"/>
          <p:cNvGrpSpPr/>
          <p:nvPr/>
        </p:nvGrpSpPr>
        <p:grpSpPr>
          <a:xfrm>
            <a:off x="1220327" y="2899049"/>
            <a:ext cx="1571636" cy="766374"/>
            <a:chOff x="1754846" y="3143254"/>
            <a:chExt cx="1571636" cy="766374"/>
          </a:xfrm>
        </p:grpSpPr>
        <p:sp>
          <p:nvSpPr>
            <p:cNvPr id="10" name="Rectangle 31"/>
            <p:cNvSpPr/>
            <p:nvPr/>
          </p:nvSpPr>
          <p:spPr>
            <a:xfrm>
              <a:off x="1754846" y="3143254"/>
              <a:ext cx="1539451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/>
            <p:cNvSpPr/>
            <p:nvPr/>
          </p:nvSpPr>
          <p:spPr>
            <a:xfrm>
              <a:off x="1754846" y="3509518"/>
              <a:ext cx="15716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2011</a:t>
              </a:r>
              <a:r>
                <a:rPr lang="zh-CN" altLang="en-US" sz="2000" b="1" dirty="0" smtClean="0">
                  <a:latin typeface="+mn-ea"/>
                </a:rPr>
                <a:t>年</a:t>
              </a:r>
              <a:r>
                <a:rPr lang="en-US" altLang="zh-CN" sz="2000" b="1" dirty="0" smtClean="0">
                  <a:latin typeface="+mn-ea"/>
                </a:rPr>
                <a:t>10</a:t>
              </a:r>
              <a:r>
                <a:rPr lang="zh-CN" altLang="en-US" sz="2000" b="1" dirty="0" smtClean="0">
                  <a:latin typeface="+mn-ea"/>
                </a:rPr>
                <a:t>月</a:t>
              </a:r>
              <a:endParaRPr lang="en-US" altLang="zh-CN" sz="2000" b="1" dirty="0">
                <a:latin typeface="+mn-ea"/>
              </a:endParaRPr>
            </a:p>
          </p:txBody>
        </p:sp>
      </p:grpSp>
      <p:sp>
        <p:nvSpPr>
          <p:cNvPr id="26" name="Rectangle 34"/>
          <p:cNvSpPr/>
          <p:nvPr/>
        </p:nvSpPr>
        <p:spPr>
          <a:xfrm>
            <a:off x="2774837" y="2541859"/>
            <a:ext cx="2228843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5"/>
          <p:cNvSpPr/>
          <p:nvPr/>
        </p:nvSpPr>
        <p:spPr>
          <a:xfrm>
            <a:off x="5075117" y="2184669"/>
            <a:ext cx="4068883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1589942" y="24373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校招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angle 30"/>
          <p:cNvSpPr/>
          <p:nvPr/>
        </p:nvSpPr>
        <p:spPr>
          <a:xfrm>
            <a:off x="3131532" y="2984746"/>
            <a:ext cx="1571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2012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6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sz="2000" b="1" dirty="0" smtClean="0">
                <a:latin typeface="+mn-ea"/>
                <a:cs typeface="Open Sans Light" pitchFamily="34" charset="0"/>
              </a:rPr>
              <a:t>        |</a:t>
            </a:r>
          </a:p>
          <a:p>
            <a:r>
              <a:rPr lang="en-US" altLang="zh-CN" sz="2000" b="1" dirty="0" smtClean="0">
                <a:latin typeface="+mn-ea"/>
              </a:rPr>
              <a:t>2015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 smtClean="0">
                <a:latin typeface="+mn-ea"/>
              </a:rPr>
              <a:t>9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8" name="Rectangle 30"/>
          <p:cNvSpPr/>
          <p:nvPr/>
        </p:nvSpPr>
        <p:spPr>
          <a:xfrm>
            <a:off x="5818287" y="2627556"/>
            <a:ext cx="1571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2015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9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en-US" sz="2000" b="1" dirty="0" smtClean="0">
                <a:latin typeface="+mn-ea"/>
              </a:rPr>
              <a:t>至今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4525" y="2096712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P18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魔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侠传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08984" y="1705165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P27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魔法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师与狗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31"/>
          <p:cNvSpPr/>
          <p:nvPr/>
        </p:nvSpPr>
        <p:spPr>
          <a:xfrm>
            <a:off x="0" y="3265313"/>
            <a:ext cx="1220327" cy="285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7" name="Group 47"/>
          <p:cNvGrpSpPr/>
          <p:nvPr/>
        </p:nvGrpSpPr>
        <p:grpSpPr>
          <a:xfrm>
            <a:off x="2214546" y="202561"/>
            <a:ext cx="4706768" cy="604378"/>
            <a:chOff x="1457138" y="1824496"/>
            <a:chExt cx="2400482" cy="529963"/>
          </a:xfrm>
        </p:grpSpPr>
        <p:sp>
          <p:nvSpPr>
            <p:cNvPr id="38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9"/>
            <p:cNvSpPr/>
            <p:nvPr/>
          </p:nvSpPr>
          <p:spPr>
            <a:xfrm>
              <a:off x="1457138" y="1853323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</a:p>
          </p:txBody>
        </p:sp>
      </p:grpSp>
      <p:sp>
        <p:nvSpPr>
          <p:cNvPr id="40" name="Rectangle 33"/>
          <p:cNvSpPr/>
          <p:nvPr/>
        </p:nvSpPr>
        <p:spPr>
          <a:xfrm>
            <a:off x="3446852" y="306873"/>
            <a:ext cx="2250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574" y="1355596"/>
            <a:ext cx="1909341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技术积累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46852" y="1443573"/>
            <a:ext cx="466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综合能力、上线经验、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Unity3D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引擎经验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58574" y="2319813"/>
            <a:ext cx="1909341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职业心态</a:t>
            </a:r>
            <a:endParaRPr lang="zh-CN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46852" y="2407790"/>
            <a:ext cx="534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持续学习、开放心态、抗压能力、把事情做好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58572" y="3255917"/>
            <a:ext cx="1909341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沟通理解</a:t>
            </a:r>
            <a:endParaRPr lang="zh-CN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446850" y="3343894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同理心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、耐心、无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压迫感、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正面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影响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16115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234131" y="1509704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3" name="Arc 324"/>
          <p:cNvSpPr/>
          <p:nvPr/>
        </p:nvSpPr>
        <p:spPr>
          <a:xfrm>
            <a:off x="2735924" y="1333096"/>
            <a:ext cx="921757" cy="975577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44"/>
          <p:cNvGrpSpPr/>
          <p:nvPr/>
        </p:nvGrpSpPr>
        <p:grpSpPr>
          <a:xfrm>
            <a:off x="3508354" y="1212894"/>
            <a:ext cx="2038063" cy="523220"/>
            <a:chOff x="4643438" y="2665862"/>
            <a:chExt cx="2038063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6273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技术管理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9" name="Group 344"/>
          <p:cNvGrpSpPr/>
          <p:nvPr/>
        </p:nvGrpSpPr>
        <p:grpSpPr>
          <a:xfrm>
            <a:off x="3508354" y="2501506"/>
            <a:ext cx="2038063" cy="523220"/>
            <a:chOff x="4643438" y="2665862"/>
            <a:chExt cx="2038063" cy="523220"/>
          </a:xfrm>
        </p:grpSpPr>
        <p:sp>
          <p:nvSpPr>
            <p:cNvPr id="340" name="Rectangle 330"/>
            <p:cNvSpPr/>
            <p:nvPr/>
          </p:nvSpPr>
          <p:spPr>
            <a:xfrm>
              <a:off x="5054132" y="2665862"/>
              <a:ext cx="16273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项目管理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41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42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44" name="Group 344"/>
          <p:cNvGrpSpPr/>
          <p:nvPr/>
        </p:nvGrpSpPr>
        <p:grpSpPr>
          <a:xfrm>
            <a:off x="3495381" y="3721086"/>
            <a:ext cx="2038063" cy="523220"/>
            <a:chOff x="4643438" y="2665862"/>
            <a:chExt cx="2038063" cy="523220"/>
          </a:xfrm>
        </p:grpSpPr>
        <p:sp>
          <p:nvSpPr>
            <p:cNvPr id="345" name="Rectangle 330"/>
            <p:cNvSpPr/>
            <p:nvPr/>
          </p:nvSpPr>
          <p:spPr>
            <a:xfrm>
              <a:off x="5054132" y="2665862"/>
              <a:ext cx="16273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团队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管理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46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47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468144" y="124809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5676764" y="987574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05503" y="944973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设计方案、制定计划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4" name="左大括号 313"/>
          <p:cNvSpPr/>
          <p:nvPr/>
        </p:nvSpPr>
        <p:spPr>
          <a:xfrm>
            <a:off x="5665855" y="2263902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90125" y="293794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质量（自测，评审）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881886" y="215635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进度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（预估，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效率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5905503" y="163860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技术准备、预知风险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2" name="左大括号 321"/>
          <p:cNvSpPr/>
          <p:nvPr/>
        </p:nvSpPr>
        <p:spPr>
          <a:xfrm>
            <a:off x="5665583" y="3581081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TextBox 323"/>
          <p:cNvSpPr txBox="1"/>
          <p:nvPr/>
        </p:nvSpPr>
        <p:spPr>
          <a:xfrm>
            <a:off x="5827038" y="4203426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个人诉求、成长空间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862070" y="352686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统一目标、团队协作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6362808" y="1523537"/>
            <a:ext cx="1821669" cy="1237554"/>
            <a:chOff x="6250794" y="1357304"/>
            <a:chExt cx="1821669" cy="1237554"/>
          </a:xfrm>
        </p:grpSpPr>
        <p:sp>
          <p:nvSpPr>
            <p:cNvPr id="28" name="Bent Arrow 21"/>
            <p:cNvSpPr/>
            <p:nvPr/>
          </p:nvSpPr>
          <p:spPr>
            <a:xfrm>
              <a:off x="6250794" y="1357304"/>
              <a:ext cx="1821669" cy="1163187"/>
            </a:xfrm>
            <a:prstGeom prst="ben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9" name="Rectangle 17"/>
            <p:cNvSpPr/>
            <p:nvPr/>
          </p:nvSpPr>
          <p:spPr>
            <a:xfrm>
              <a:off x="6424881" y="1886972"/>
              <a:ext cx="16475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及时反馈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强化、修正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4" name="Group 36"/>
          <p:cNvGrpSpPr/>
          <p:nvPr/>
        </p:nvGrpSpPr>
        <p:grpSpPr>
          <a:xfrm>
            <a:off x="788619" y="3192710"/>
            <a:ext cx="1821669" cy="1393506"/>
            <a:chOff x="785787" y="2520491"/>
            <a:chExt cx="1821669" cy="1393506"/>
          </a:xfrm>
        </p:grpSpPr>
        <p:sp>
          <p:nvSpPr>
            <p:cNvPr id="35" name="Bent Arrow 18"/>
            <p:cNvSpPr/>
            <p:nvPr/>
          </p:nvSpPr>
          <p:spPr>
            <a:xfrm>
              <a:off x="785787" y="2520491"/>
              <a:ext cx="1821669" cy="1163187"/>
            </a:xfrm>
            <a:prstGeom prst="ben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96760" y="3206111"/>
              <a:ext cx="171069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发现问题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(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强调影响</a:t>
              </a:r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)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8" name="Group 47"/>
          <p:cNvGrpSpPr/>
          <p:nvPr/>
        </p:nvGrpSpPr>
        <p:grpSpPr>
          <a:xfrm>
            <a:off x="4431956" y="2481873"/>
            <a:ext cx="1930851" cy="1351100"/>
            <a:chOff x="4429124" y="1809654"/>
            <a:chExt cx="1930851" cy="1351100"/>
          </a:xfrm>
        </p:grpSpPr>
        <p:sp>
          <p:nvSpPr>
            <p:cNvPr id="39" name="Bent Arrow 20"/>
            <p:cNvSpPr/>
            <p:nvPr/>
          </p:nvSpPr>
          <p:spPr>
            <a:xfrm>
              <a:off x="4429124" y="1809654"/>
              <a:ext cx="1821669" cy="1163187"/>
            </a:xfrm>
            <a:prstGeom prst="ben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4429124" y="2452868"/>
              <a:ext cx="19308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树立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标准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(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清晰、可执行</a:t>
              </a:r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)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44" name="Group 46"/>
          <p:cNvGrpSpPr/>
          <p:nvPr/>
        </p:nvGrpSpPr>
        <p:grpSpPr>
          <a:xfrm>
            <a:off x="2610287" y="2402046"/>
            <a:ext cx="1821669" cy="1788649"/>
            <a:chOff x="2607455" y="1729827"/>
            <a:chExt cx="1821669" cy="1788649"/>
          </a:xfrm>
        </p:grpSpPr>
        <p:sp>
          <p:nvSpPr>
            <p:cNvPr id="45" name="Bent Arrow 19"/>
            <p:cNvSpPr/>
            <p:nvPr/>
          </p:nvSpPr>
          <p:spPr>
            <a:xfrm>
              <a:off x="2607455" y="2132762"/>
              <a:ext cx="1821669" cy="1163187"/>
            </a:xfrm>
            <a:prstGeom prst="ben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6" name="Rectangle 15"/>
            <p:cNvSpPr/>
            <p:nvPr/>
          </p:nvSpPr>
          <p:spPr>
            <a:xfrm>
              <a:off x="2806588" y="2810590"/>
              <a:ext cx="14287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达成共识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(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引导</a:t>
              </a:r>
              <a:r>
                <a:rPr lang="en-US" altLang="zh-CN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)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654421" y="1729827"/>
              <a:ext cx="5102" cy="5102"/>
            </a:xfrm>
            <a:prstGeom prst="lin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68699" y="91556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案例一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流程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规范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推行的思考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Bent Arrow 21"/>
          <p:cNvSpPr/>
          <p:nvPr/>
        </p:nvSpPr>
        <p:spPr>
          <a:xfrm rot="10800000">
            <a:off x="6571597" y="2171270"/>
            <a:ext cx="1821669" cy="1163187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引导达成的共识更有效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292" y="21239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抛出标准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292" y="39399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直接要求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031912" y="2715766"/>
            <a:ext cx="499345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944571" y="1621362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抛出问题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4571" y="2427734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引发讨论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4466" y="3331731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达成共识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87963" y="4227934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共同遵守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6278607" y="2020129"/>
            <a:ext cx="499345" cy="503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6300192" y="2871786"/>
            <a:ext cx="499345" cy="503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6300192" y="3723878"/>
            <a:ext cx="499345" cy="503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3707904" y="2784889"/>
            <a:ext cx="1368152" cy="677683"/>
          </a:xfrm>
          <a:prstGeom prst="strip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50225" y="242773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参与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感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50225" y="3451906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认同感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1178" y="485460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提出要求要清晰、明确、统一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16" name="云形 15"/>
          <p:cNvSpPr/>
          <p:nvPr/>
        </p:nvSpPr>
        <p:spPr>
          <a:xfrm>
            <a:off x="3111688" y="3223924"/>
            <a:ext cx="2664296" cy="1512168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大系统庞杂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细节颇多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可能出现状况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969" y="282048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自测要求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9" name="虚尾箭头 18"/>
          <p:cNvSpPr/>
          <p:nvPr/>
        </p:nvSpPr>
        <p:spPr>
          <a:xfrm>
            <a:off x="1995661" y="2817947"/>
            <a:ext cx="859121" cy="432048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928" y="163974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文档提及不能有缺漏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13068" y="2143804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示意图参照不能有偏差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9019" y="2633861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明显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bug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不能容忍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5878569" y="1783764"/>
            <a:ext cx="504056" cy="106415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5" name="右大括号 34"/>
          <p:cNvSpPr/>
          <p:nvPr/>
        </p:nvSpPr>
        <p:spPr>
          <a:xfrm>
            <a:off x="5910356" y="3367940"/>
            <a:ext cx="504056" cy="1064151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29440" y="212002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清晰明确，可执行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32069" y="3699960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模糊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，无法预期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5661" y="235631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传达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1178" y="4854602"/>
            <a:ext cx="809544" cy="269848"/>
          </a:xfrm>
          <a:prstGeom prst="rect">
            <a:avLst/>
          </a:prstGeom>
          <a:noFill/>
        </p:spPr>
      </p:pic>
      <p:grpSp>
        <p:nvGrpSpPr>
          <p:cNvPr id="3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4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7" name="流程图: 排序 6"/>
          <p:cNvSpPr/>
          <p:nvPr/>
        </p:nvSpPr>
        <p:spPr>
          <a:xfrm>
            <a:off x="1038225" y="1131152"/>
            <a:ext cx="114300" cy="228600"/>
          </a:xfrm>
          <a:prstGeom prst="flowChartSo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538" y="101461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要求执行要跟进反馈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211709"/>
            <a:ext cx="1505540" cy="14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日常记录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每周例会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版本回溯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3339695" y="2499742"/>
            <a:ext cx="512225" cy="936104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44702" y="27677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反馈、强化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5582867" y="2400839"/>
            <a:ext cx="281955" cy="1133909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39502" y="2211708"/>
            <a:ext cx="1763624" cy="14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树立标杆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提出批评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传达重要性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2423</TotalTime>
  <Words>898</Words>
  <Application>Microsoft Office PowerPoint</Application>
  <PresentationFormat>全屏显示(16:9)</PresentationFormat>
  <Paragraphs>181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PPT用户</dc:creator>
  <cp:lastModifiedBy>limb</cp:lastModifiedBy>
  <cp:revision>339</cp:revision>
  <dcterms:created xsi:type="dcterms:W3CDTF">2014-11-26T04:04:33Z</dcterms:created>
  <dcterms:modified xsi:type="dcterms:W3CDTF">2017-06-27T17:15:35Z</dcterms:modified>
</cp:coreProperties>
</file>