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3" r:id="rId2"/>
    <p:sldId id="352" r:id="rId3"/>
    <p:sldId id="358" r:id="rId4"/>
    <p:sldId id="359" r:id="rId5"/>
    <p:sldId id="360" r:id="rId6"/>
    <p:sldId id="373" r:id="rId7"/>
    <p:sldId id="368" r:id="rId8"/>
    <p:sldId id="369" r:id="rId9"/>
    <p:sldId id="378" r:id="rId10"/>
    <p:sldId id="372" r:id="rId11"/>
    <p:sldId id="379" r:id="rId12"/>
    <p:sldId id="381" r:id="rId13"/>
    <p:sldId id="35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CDA"/>
    <a:srgbClr val="449D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>
      <p:cViewPr varScale="1">
        <p:scale>
          <a:sx n="94" d="100"/>
          <a:sy n="94" d="100"/>
        </p:scale>
        <p:origin x="-54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7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C11D-C56D-43F7-9324-A802D50A1050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714494"/>
            <a:ext cx="9144000" cy="1714512"/>
          </a:xfrm>
          <a:prstGeom prst="rect">
            <a:avLst/>
          </a:prstGeom>
          <a:solidFill>
            <a:srgbClr val="248CD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晋升述职报告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P22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程序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陈国锋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970000" y="2714626"/>
            <a:ext cx="3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5"/>
          <p:cNvGrpSpPr/>
          <p:nvPr/>
        </p:nvGrpSpPr>
        <p:grpSpPr>
          <a:xfrm>
            <a:off x="303199" y="2025396"/>
            <a:ext cx="4268801" cy="1551566"/>
            <a:chOff x="1142976" y="1500180"/>
            <a:chExt cx="6072230" cy="2207052"/>
          </a:xfrm>
        </p:grpSpPr>
        <p:sp>
          <p:nvSpPr>
            <p:cNvPr id="30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2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7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3086025" y="2329444"/>
            <a:ext cx="5862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陈威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平：</a:t>
            </a:r>
            <a:r>
              <a:rPr lang="zh-CN" altLang="en-US" sz="2000" b="1" dirty="0" smtClean="0"/>
              <a:t>工作认真、专注；负责跨服模块、接触战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斗相关、协助处理外网。</a:t>
            </a:r>
            <a:endParaRPr lang="zh-CN" alt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092871" y="3354351"/>
            <a:ext cx="6120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蔡凌君：</a:t>
            </a:r>
            <a:r>
              <a:rPr lang="zh-CN" altLang="en-US" sz="2000" b="1" dirty="0" smtClean="0"/>
              <a:t>积极、乐观、自主学习；不够专注、严谨；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负责服务端业务，接触跨服模块。</a:t>
            </a:r>
            <a:endParaRPr lang="en-US" altLang="zh-CN" sz="2000" b="1" dirty="0"/>
          </a:p>
        </p:txBody>
      </p:sp>
      <p:sp>
        <p:nvSpPr>
          <p:cNvPr id="27" name="TextBox 59"/>
          <p:cNvSpPr txBox="1"/>
          <p:nvPr/>
        </p:nvSpPr>
        <p:spPr>
          <a:xfrm>
            <a:off x="3106630" y="1262328"/>
            <a:ext cx="5743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陈志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明：</a:t>
            </a:r>
            <a:r>
              <a:rPr lang="zh-CN" altLang="en-US" sz="2000" b="1" dirty="0" smtClean="0"/>
              <a:t>工作认真、能力较强；处理</a:t>
            </a:r>
            <a:r>
              <a:rPr lang="en-US" altLang="zh-CN" sz="2000" b="1" dirty="0" smtClean="0"/>
              <a:t>bug</a:t>
            </a:r>
            <a:r>
              <a:rPr lang="zh-CN" altLang="en-US" sz="2000" b="1" dirty="0" smtClean="0"/>
              <a:t>上耐心不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足；负责战斗及跨服模块、协助处理外网问题。</a:t>
            </a:r>
            <a:endParaRPr lang="zh-CN" altLang="en-US" sz="2000" b="1" dirty="0"/>
          </a:p>
        </p:txBody>
      </p:sp>
      <p:sp>
        <p:nvSpPr>
          <p:cNvPr id="33" name="Freeform 884"/>
          <p:cNvSpPr>
            <a:spLocks/>
          </p:cNvSpPr>
          <p:nvPr/>
        </p:nvSpPr>
        <p:spPr bwMode="auto">
          <a:xfrm>
            <a:off x="2555776" y="1649627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885"/>
          <p:cNvSpPr>
            <a:spLocks/>
          </p:cNvSpPr>
          <p:nvPr/>
        </p:nvSpPr>
        <p:spPr bwMode="auto">
          <a:xfrm>
            <a:off x="2665186" y="1366985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884"/>
          <p:cNvSpPr>
            <a:spLocks/>
          </p:cNvSpPr>
          <p:nvPr/>
        </p:nvSpPr>
        <p:spPr bwMode="auto">
          <a:xfrm>
            <a:off x="2555776" y="2691121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Freeform 885"/>
          <p:cNvSpPr>
            <a:spLocks/>
          </p:cNvSpPr>
          <p:nvPr/>
        </p:nvSpPr>
        <p:spPr bwMode="auto">
          <a:xfrm>
            <a:off x="2665186" y="2408479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Freeform 884"/>
          <p:cNvSpPr>
            <a:spLocks/>
          </p:cNvSpPr>
          <p:nvPr/>
        </p:nvSpPr>
        <p:spPr bwMode="auto">
          <a:xfrm>
            <a:off x="2555775" y="3712354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885"/>
          <p:cNvSpPr>
            <a:spLocks/>
          </p:cNvSpPr>
          <p:nvPr/>
        </p:nvSpPr>
        <p:spPr bwMode="auto">
          <a:xfrm>
            <a:off x="2665185" y="3429712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3665272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5"/>
          <p:cNvGrpSpPr/>
          <p:nvPr/>
        </p:nvGrpSpPr>
        <p:grpSpPr>
          <a:xfrm>
            <a:off x="303199" y="2025396"/>
            <a:ext cx="4268801" cy="1551566"/>
            <a:chOff x="1142976" y="1500180"/>
            <a:chExt cx="6072230" cy="2207052"/>
          </a:xfrm>
        </p:grpSpPr>
        <p:sp>
          <p:nvSpPr>
            <p:cNvPr id="30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2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7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3086025" y="2329444"/>
            <a:ext cx="5862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陈思融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000" b="1" dirty="0" smtClean="0"/>
              <a:t>工作能力尚可；不够积极主动，不够专注</a:t>
            </a:r>
            <a:endParaRPr lang="en-US" altLang="zh-CN" sz="2000" b="1" dirty="0" smtClean="0"/>
          </a:p>
          <a:p>
            <a:r>
              <a:rPr lang="zh-CN" altLang="en-US" sz="2000" b="1" dirty="0"/>
              <a:t>负责</a:t>
            </a:r>
            <a:r>
              <a:rPr lang="zh-CN" altLang="en-US" sz="2000" b="1" dirty="0" smtClean="0"/>
              <a:t>客户端</a:t>
            </a:r>
            <a:r>
              <a:rPr lang="zh-CN" altLang="en-US" sz="2000" b="1" dirty="0"/>
              <a:t>模块、部分服务端。</a:t>
            </a:r>
          </a:p>
        </p:txBody>
      </p:sp>
      <p:sp>
        <p:nvSpPr>
          <p:cNvPr id="27" name="TextBox 59"/>
          <p:cNvSpPr txBox="1"/>
          <p:nvPr/>
        </p:nvSpPr>
        <p:spPr>
          <a:xfrm>
            <a:off x="3106630" y="1262328"/>
            <a:ext cx="5862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朱熠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000" b="1" dirty="0" smtClean="0"/>
              <a:t>工作认真；估时不足、效率一般；负责客户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端模块、部分服务端。</a:t>
            </a:r>
            <a:endParaRPr lang="zh-CN" altLang="en-US" sz="2000" b="1" dirty="0"/>
          </a:p>
        </p:txBody>
      </p:sp>
      <p:sp>
        <p:nvSpPr>
          <p:cNvPr id="33" name="Freeform 884"/>
          <p:cNvSpPr>
            <a:spLocks/>
          </p:cNvSpPr>
          <p:nvPr/>
        </p:nvSpPr>
        <p:spPr bwMode="auto">
          <a:xfrm>
            <a:off x="2555776" y="1649627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885"/>
          <p:cNvSpPr>
            <a:spLocks/>
          </p:cNvSpPr>
          <p:nvPr/>
        </p:nvSpPr>
        <p:spPr bwMode="auto">
          <a:xfrm>
            <a:off x="2665186" y="1366985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884"/>
          <p:cNvSpPr>
            <a:spLocks/>
          </p:cNvSpPr>
          <p:nvPr/>
        </p:nvSpPr>
        <p:spPr bwMode="auto">
          <a:xfrm>
            <a:off x="2555776" y="2691121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Freeform 885"/>
          <p:cNvSpPr>
            <a:spLocks/>
          </p:cNvSpPr>
          <p:nvPr/>
        </p:nvSpPr>
        <p:spPr bwMode="auto">
          <a:xfrm>
            <a:off x="2665186" y="2408479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4877998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5"/>
          <p:cNvGrpSpPr/>
          <p:nvPr/>
        </p:nvGrpSpPr>
        <p:grpSpPr>
          <a:xfrm>
            <a:off x="303199" y="2025396"/>
            <a:ext cx="4268801" cy="1551566"/>
            <a:chOff x="1142976" y="1500180"/>
            <a:chExt cx="6072230" cy="2207052"/>
          </a:xfrm>
        </p:grpSpPr>
        <p:sp>
          <p:nvSpPr>
            <p:cNvPr id="30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2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7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3105228" y="3028574"/>
            <a:ext cx="61205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伏德强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000" b="1" dirty="0" smtClean="0"/>
              <a:t>工作能力尚可；不够积极主动，不够专注，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同策划配合上态度不好</a:t>
            </a:r>
            <a:r>
              <a:rPr lang="zh-CN" altLang="en-US" sz="2000" b="1" dirty="0" smtClean="0"/>
              <a:t>；与</a:t>
            </a:r>
            <a:r>
              <a:rPr lang="zh-CN" altLang="en-US" sz="2000" b="1" dirty="0" smtClean="0"/>
              <a:t>之沟通</a:t>
            </a:r>
            <a:r>
              <a:rPr lang="zh-CN" altLang="en-US" sz="2000" b="1" dirty="0" smtClean="0"/>
              <a:t>，抛</a:t>
            </a:r>
            <a:r>
              <a:rPr lang="zh-CN" altLang="en-US" sz="2000" b="1" dirty="0" smtClean="0"/>
              <a:t>出问题，提</a:t>
            </a:r>
            <a:r>
              <a:rPr lang="zh-CN" altLang="en-US" sz="2000" b="1" dirty="0" smtClean="0"/>
              <a:t>出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整</a:t>
            </a:r>
            <a:r>
              <a:rPr lang="zh-CN" altLang="en-US" sz="2000" b="1" dirty="0" smtClean="0"/>
              <a:t>改；平时重点观察，情况有所</a:t>
            </a:r>
            <a:r>
              <a:rPr lang="zh-CN" altLang="en-US" sz="2000" b="1" dirty="0" smtClean="0"/>
              <a:t>改善</a:t>
            </a:r>
            <a:r>
              <a:rPr lang="zh-CN" altLang="en-US" sz="2000" b="1" dirty="0" smtClean="0"/>
              <a:t>，下一步继续</a:t>
            </a:r>
            <a:r>
              <a:rPr lang="zh-CN" altLang="en-US" sz="2000" b="1" dirty="0" smtClean="0"/>
              <a:t>沟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通</a:t>
            </a:r>
            <a:r>
              <a:rPr lang="zh-CN" altLang="en-US" sz="2000" b="1" dirty="0" smtClean="0"/>
              <a:t>跟</a:t>
            </a:r>
            <a:r>
              <a:rPr lang="zh-CN" altLang="en-US" sz="2000" b="1" dirty="0" smtClean="0"/>
              <a:t>进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27" name="TextBox 59"/>
          <p:cNvSpPr txBox="1"/>
          <p:nvPr/>
        </p:nvSpPr>
        <p:spPr>
          <a:xfrm>
            <a:off x="3106630" y="1262328"/>
            <a:ext cx="61205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张汉东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000" b="1" dirty="0" smtClean="0"/>
              <a:t>工作认真；效率不足，沟通能力不足；跟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进效率问题：定位为自测上，对程序自测理解不够，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花过多的时间在自测上，与之沟通，继续跟进后续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单子完成时间情况</a:t>
            </a:r>
            <a:endParaRPr lang="zh-CN" altLang="en-US" sz="2000" b="1" dirty="0"/>
          </a:p>
        </p:txBody>
      </p:sp>
      <p:sp>
        <p:nvSpPr>
          <p:cNvPr id="33" name="Freeform 884"/>
          <p:cNvSpPr>
            <a:spLocks/>
          </p:cNvSpPr>
          <p:nvPr/>
        </p:nvSpPr>
        <p:spPr bwMode="auto">
          <a:xfrm>
            <a:off x="2555776" y="1649627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885"/>
          <p:cNvSpPr>
            <a:spLocks/>
          </p:cNvSpPr>
          <p:nvPr/>
        </p:nvSpPr>
        <p:spPr bwMode="auto">
          <a:xfrm>
            <a:off x="2665186" y="1366985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884"/>
          <p:cNvSpPr>
            <a:spLocks/>
          </p:cNvSpPr>
          <p:nvPr/>
        </p:nvSpPr>
        <p:spPr bwMode="auto">
          <a:xfrm>
            <a:off x="2574979" y="3390251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Freeform 885"/>
          <p:cNvSpPr>
            <a:spLocks/>
          </p:cNvSpPr>
          <p:nvPr/>
        </p:nvSpPr>
        <p:spPr bwMode="auto">
          <a:xfrm>
            <a:off x="2684389" y="3107609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663879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17127" y="-1"/>
            <a:ext cx="5109746" cy="5133109"/>
          </a:xfrm>
          <a:prstGeom prst="ellipse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30272" y="1214428"/>
            <a:ext cx="2683456" cy="2683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20058" y="2340918"/>
            <a:ext cx="1480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谢谢！</a:t>
            </a:r>
            <a:endParaRPr 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pic>
        <p:nvPicPr>
          <p:cNvPr id="10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" y="1000114"/>
            <a:ext cx="1460462" cy="13538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" y="1801859"/>
            <a:ext cx="1460460" cy="10781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0" y="2598224"/>
            <a:ext cx="1460464" cy="8025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0" y="3411436"/>
            <a:ext cx="1460464" cy="8047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57224" y="364795"/>
            <a:ext cx="7429552" cy="492443"/>
            <a:chOff x="857224" y="142876"/>
            <a:chExt cx="7429552" cy="492443"/>
          </a:xfrm>
        </p:grpSpPr>
        <p:sp>
          <p:nvSpPr>
            <p:cNvPr id="20" name="Rectangle 19"/>
            <p:cNvSpPr/>
            <p:nvPr/>
          </p:nvSpPr>
          <p:spPr>
            <a:xfrm>
              <a:off x="857224" y="142876"/>
              <a:ext cx="74295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600" dirty="0" smtClean="0">
                  <a:solidFill>
                    <a:schemeClr val="bg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目录</a:t>
              </a:r>
              <a:endParaRPr lang="id-ID" sz="2600" dirty="0">
                <a:solidFill>
                  <a:schemeClr val="bg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300049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85801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47"/>
          <p:cNvGrpSpPr/>
          <p:nvPr/>
        </p:nvGrpSpPr>
        <p:grpSpPr>
          <a:xfrm>
            <a:off x="1461290" y="1824496"/>
            <a:ext cx="2396330" cy="529963"/>
            <a:chOff x="1461290" y="1824496"/>
            <a:chExt cx="2396330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7356" y="1857370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2" name="Group 46"/>
          <p:cNvGrpSpPr/>
          <p:nvPr/>
        </p:nvGrpSpPr>
        <p:grpSpPr>
          <a:xfrm>
            <a:off x="1461290" y="2344453"/>
            <a:ext cx="2824958" cy="529963"/>
            <a:chOff x="1461290" y="2344453"/>
            <a:chExt cx="2824958" cy="529963"/>
          </a:xfrm>
        </p:grpSpPr>
        <p:sp>
          <p:nvSpPr>
            <p:cNvPr id="11" name="Rectangle 10"/>
            <p:cNvSpPr/>
            <p:nvPr/>
          </p:nvSpPr>
          <p:spPr>
            <a:xfrm>
              <a:off x="1461290" y="2344453"/>
              <a:ext cx="2824958" cy="529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5984" y="235743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461290" y="2873239"/>
            <a:ext cx="3325024" cy="529963"/>
            <a:chOff x="1461290" y="2873239"/>
            <a:chExt cx="3325024" cy="529963"/>
          </a:xfrm>
        </p:grpSpPr>
        <p:sp>
          <p:nvSpPr>
            <p:cNvPr id="13" name="Rectangle 12"/>
            <p:cNvSpPr/>
            <p:nvPr/>
          </p:nvSpPr>
          <p:spPr>
            <a:xfrm>
              <a:off x="1461290" y="2873239"/>
              <a:ext cx="3325024" cy="5299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07732" y="2910954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8" name="Group 44"/>
          <p:cNvGrpSpPr/>
          <p:nvPr/>
        </p:nvGrpSpPr>
        <p:grpSpPr>
          <a:xfrm>
            <a:off x="1461290" y="3403040"/>
            <a:ext cx="3753652" cy="529963"/>
            <a:chOff x="1461290" y="3403040"/>
            <a:chExt cx="3753652" cy="529963"/>
          </a:xfrm>
        </p:grpSpPr>
        <p:sp>
          <p:nvSpPr>
            <p:cNvPr id="15" name="Rectangle 14"/>
            <p:cNvSpPr/>
            <p:nvPr/>
          </p:nvSpPr>
          <p:spPr>
            <a:xfrm>
              <a:off x="1461290" y="3403040"/>
              <a:ext cx="3753652" cy="5299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14678" y="342900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4" name="Rectangle 33"/>
          <p:cNvSpPr/>
          <p:nvPr/>
        </p:nvSpPr>
        <p:spPr>
          <a:xfrm>
            <a:off x="5429256" y="3429006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5" name="Rectangle 33"/>
          <p:cNvSpPr/>
          <p:nvPr/>
        </p:nvSpPr>
        <p:spPr>
          <a:xfrm>
            <a:off x="5000628" y="292894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6" name="Rectangle 33"/>
          <p:cNvSpPr/>
          <p:nvPr/>
        </p:nvSpPr>
        <p:spPr>
          <a:xfrm>
            <a:off x="4429124" y="2357436"/>
            <a:ext cx="371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7" name="Rectangle 33"/>
          <p:cNvSpPr/>
          <p:nvPr/>
        </p:nvSpPr>
        <p:spPr>
          <a:xfrm>
            <a:off x="4000496" y="185737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7"/>
          <p:cNvGrpSpPr/>
          <p:nvPr/>
        </p:nvGrpSpPr>
        <p:grpSpPr>
          <a:xfrm>
            <a:off x="2214546" y="195486"/>
            <a:ext cx="4706768" cy="604378"/>
            <a:chOff x="1457138" y="1824496"/>
            <a:chExt cx="2400482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57138" y="1853322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7" name="Rectangle 33"/>
          <p:cNvSpPr/>
          <p:nvPr/>
        </p:nvSpPr>
        <p:spPr>
          <a:xfrm>
            <a:off x="3107521" y="299798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8" name="Group 61"/>
          <p:cNvGrpSpPr/>
          <p:nvPr/>
        </p:nvGrpSpPr>
        <p:grpSpPr>
          <a:xfrm>
            <a:off x="1220327" y="2899049"/>
            <a:ext cx="1571636" cy="766374"/>
            <a:chOff x="1754846" y="3143254"/>
            <a:chExt cx="1571636" cy="766374"/>
          </a:xfrm>
        </p:grpSpPr>
        <p:sp>
          <p:nvSpPr>
            <p:cNvPr id="10" name="Rectangle 31"/>
            <p:cNvSpPr/>
            <p:nvPr/>
          </p:nvSpPr>
          <p:spPr>
            <a:xfrm>
              <a:off x="1754846" y="3143254"/>
              <a:ext cx="1539451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0"/>
            <p:cNvSpPr/>
            <p:nvPr/>
          </p:nvSpPr>
          <p:spPr>
            <a:xfrm>
              <a:off x="1754846" y="3509518"/>
              <a:ext cx="15716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2015</a:t>
              </a:r>
              <a:r>
                <a:rPr lang="zh-CN" altLang="en-US" sz="2000" b="1" dirty="0" smtClean="0">
                  <a:latin typeface="+mn-ea"/>
                </a:rPr>
                <a:t>年</a:t>
              </a:r>
              <a:r>
                <a:rPr lang="en-US" altLang="zh-CN" sz="2000" b="1" dirty="0">
                  <a:latin typeface="+mn-ea"/>
                </a:rPr>
                <a:t>7</a:t>
              </a:r>
              <a:r>
                <a:rPr lang="zh-CN" altLang="en-US" sz="2000" b="1" dirty="0" smtClean="0">
                  <a:latin typeface="+mn-ea"/>
                </a:rPr>
                <a:t>月</a:t>
              </a:r>
              <a:endParaRPr lang="en-US" altLang="zh-CN" sz="2000" b="1" dirty="0">
                <a:latin typeface="+mn-ea"/>
              </a:endParaRPr>
            </a:p>
          </p:txBody>
        </p:sp>
      </p:grpSp>
      <p:sp>
        <p:nvSpPr>
          <p:cNvPr id="26" name="Rectangle 34"/>
          <p:cNvSpPr/>
          <p:nvPr/>
        </p:nvSpPr>
        <p:spPr>
          <a:xfrm>
            <a:off x="2774837" y="2541859"/>
            <a:ext cx="2228843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5"/>
          <p:cNvSpPr/>
          <p:nvPr/>
        </p:nvSpPr>
        <p:spPr>
          <a:xfrm>
            <a:off x="5075117" y="2184669"/>
            <a:ext cx="4068883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/>
          <p:cNvSpPr/>
          <p:nvPr/>
        </p:nvSpPr>
        <p:spPr>
          <a:xfrm>
            <a:off x="1589942" y="24373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校招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ctangle 30"/>
          <p:cNvSpPr/>
          <p:nvPr/>
        </p:nvSpPr>
        <p:spPr>
          <a:xfrm>
            <a:off x="3131532" y="2984746"/>
            <a:ext cx="15716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2015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8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 smtClean="0">
              <a:latin typeface="+mn-ea"/>
            </a:endParaRPr>
          </a:p>
          <a:p>
            <a:r>
              <a:rPr lang="en-US" sz="2000" b="1" dirty="0" smtClean="0">
                <a:latin typeface="+mn-ea"/>
                <a:cs typeface="Open Sans Light" pitchFamily="34" charset="0"/>
              </a:rPr>
              <a:t>        |</a:t>
            </a:r>
          </a:p>
          <a:p>
            <a:r>
              <a:rPr lang="en-US" altLang="zh-CN" sz="2000" b="1" dirty="0" smtClean="0">
                <a:latin typeface="+mn-ea"/>
              </a:rPr>
              <a:t>2016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7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48" name="Rectangle 30"/>
          <p:cNvSpPr/>
          <p:nvPr/>
        </p:nvSpPr>
        <p:spPr>
          <a:xfrm>
            <a:off x="5818287" y="2627556"/>
            <a:ext cx="1571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2016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8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zh-CN" altLang="en-US" sz="2000" b="1" dirty="0" smtClean="0">
                <a:latin typeface="+mn-ea"/>
              </a:rPr>
              <a:t>至今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4525" y="2096712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P18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魔侠传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08984" y="1705165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P22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道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友请留步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31"/>
          <p:cNvSpPr/>
          <p:nvPr/>
        </p:nvSpPr>
        <p:spPr>
          <a:xfrm>
            <a:off x="0" y="3265313"/>
            <a:ext cx="1220327" cy="2857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5124918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7" name="Group 47"/>
          <p:cNvGrpSpPr/>
          <p:nvPr/>
        </p:nvGrpSpPr>
        <p:grpSpPr>
          <a:xfrm>
            <a:off x="2214546" y="202561"/>
            <a:ext cx="4706768" cy="604378"/>
            <a:chOff x="1457138" y="1824496"/>
            <a:chExt cx="2400482" cy="529963"/>
          </a:xfrm>
        </p:grpSpPr>
        <p:sp>
          <p:nvSpPr>
            <p:cNvPr id="38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9"/>
            <p:cNvSpPr/>
            <p:nvPr/>
          </p:nvSpPr>
          <p:spPr>
            <a:xfrm>
              <a:off x="1457138" y="1853323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</a:p>
          </p:txBody>
        </p:sp>
      </p:grpSp>
      <p:sp>
        <p:nvSpPr>
          <p:cNvPr id="40" name="Rectangle 33"/>
          <p:cNvSpPr/>
          <p:nvPr/>
        </p:nvSpPr>
        <p:spPr>
          <a:xfrm>
            <a:off x="3446852" y="306873"/>
            <a:ext cx="2250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2180" y="2879254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抗压能力、把事情做好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2180" y="4189254"/>
            <a:ext cx="4572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帮助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新人（文档、规范、导师、跟进）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Group 344"/>
          <p:cNvGrpSpPr/>
          <p:nvPr/>
        </p:nvGrpSpPr>
        <p:grpSpPr>
          <a:xfrm>
            <a:off x="1547664" y="1237191"/>
            <a:ext cx="1672578" cy="523220"/>
            <a:chOff x="4643438" y="2665862"/>
            <a:chExt cx="1672578" cy="523220"/>
          </a:xfrm>
        </p:grpSpPr>
        <p:sp>
          <p:nvSpPr>
            <p:cNvPr id="14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项目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5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16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344"/>
          <p:cNvGrpSpPr/>
          <p:nvPr/>
        </p:nvGrpSpPr>
        <p:grpSpPr>
          <a:xfrm>
            <a:off x="1547664" y="2505442"/>
            <a:ext cx="1672578" cy="523220"/>
            <a:chOff x="4643438" y="2665862"/>
            <a:chExt cx="1672578" cy="523220"/>
          </a:xfrm>
        </p:grpSpPr>
        <p:sp>
          <p:nvSpPr>
            <p:cNvPr id="19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个人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0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21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3" name="Group 344"/>
          <p:cNvGrpSpPr/>
          <p:nvPr/>
        </p:nvGrpSpPr>
        <p:grpSpPr>
          <a:xfrm>
            <a:off x="1547120" y="3839859"/>
            <a:ext cx="1672578" cy="523220"/>
            <a:chOff x="4643438" y="2665862"/>
            <a:chExt cx="1672578" cy="523220"/>
          </a:xfrm>
        </p:grpSpPr>
        <p:sp>
          <p:nvSpPr>
            <p:cNvPr id="24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团队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5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28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1" name="左大括号 30"/>
          <p:cNvSpPr/>
          <p:nvPr/>
        </p:nvSpPr>
        <p:spPr>
          <a:xfrm>
            <a:off x="3274197" y="979497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"/>
          <p:cNvSpPr txBox="1"/>
          <p:nvPr/>
        </p:nvSpPr>
        <p:spPr>
          <a:xfrm>
            <a:off x="3398862" y="971208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熟悉游戏、熟悉项目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3263288" y="2255825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/>
          <p:cNvSpPr/>
          <p:nvPr/>
        </p:nvSpPr>
        <p:spPr>
          <a:xfrm>
            <a:off x="3263016" y="3573004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324"/>
          <p:cNvSpPr txBox="1"/>
          <p:nvPr/>
        </p:nvSpPr>
        <p:spPr>
          <a:xfrm>
            <a:off x="3410043" y="3566229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同他人良好的团队协作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314"/>
          <p:cNvSpPr txBox="1"/>
          <p:nvPr/>
        </p:nvSpPr>
        <p:spPr>
          <a:xfrm>
            <a:off x="3442180" y="220893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耐心</a:t>
            </a:r>
          </a:p>
        </p:txBody>
      </p:sp>
      <p:sp>
        <p:nvSpPr>
          <p:cNvPr id="47" name="TextBox 3"/>
          <p:cNvSpPr txBox="1"/>
          <p:nvPr/>
        </p:nvSpPr>
        <p:spPr>
          <a:xfrm>
            <a:off x="3410043" y="1613707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熟悉工具使用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314"/>
          <p:cNvSpPr txBox="1"/>
          <p:nvPr/>
        </p:nvSpPr>
        <p:spPr>
          <a:xfrm>
            <a:off x="3442180" y="255134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积极改进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0211701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6" name="Group 331"/>
          <p:cNvGrpSpPr/>
          <p:nvPr/>
        </p:nvGrpSpPr>
        <p:grpSpPr>
          <a:xfrm>
            <a:off x="635499" y="1579776"/>
            <a:ext cx="3031676" cy="3031676"/>
            <a:chOff x="428596" y="1357304"/>
            <a:chExt cx="3031676" cy="3031676"/>
          </a:xfrm>
        </p:grpSpPr>
        <p:sp>
          <p:nvSpPr>
            <p:cNvPr id="2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816862" y="1653033"/>
              <a:ext cx="2158764" cy="2407338"/>
              <a:chOff x="3557587" y="2728912"/>
              <a:chExt cx="1792288" cy="1998663"/>
            </a:xfrm>
          </p:grpSpPr>
          <p:sp>
            <p:nvSpPr>
              <p:cNvPr id="2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4" name="Picture 37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5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8" name="Picture 370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9" name="Picture 37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7" name="Group 344"/>
          <p:cNvGrpSpPr/>
          <p:nvPr/>
        </p:nvGrpSpPr>
        <p:grpSpPr>
          <a:xfrm>
            <a:off x="5248736" y="1056556"/>
            <a:ext cx="1672578" cy="523220"/>
            <a:chOff x="4643438" y="2665862"/>
            <a:chExt cx="1672578" cy="523220"/>
          </a:xfrm>
        </p:grpSpPr>
        <p:sp>
          <p:nvSpPr>
            <p:cNvPr id="318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技术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9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2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869512" y="131816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程序主管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8779" y="1830027"/>
            <a:ext cx="33698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设计方案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解决外网疑难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对新技术、新知识的学习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11364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6" name="Group 331"/>
          <p:cNvGrpSpPr/>
          <p:nvPr/>
        </p:nvGrpSpPr>
        <p:grpSpPr>
          <a:xfrm>
            <a:off x="635499" y="1579776"/>
            <a:ext cx="3031676" cy="3031676"/>
            <a:chOff x="428596" y="1357304"/>
            <a:chExt cx="3031676" cy="3031676"/>
          </a:xfrm>
        </p:grpSpPr>
        <p:sp>
          <p:nvSpPr>
            <p:cNvPr id="2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816862" y="1653033"/>
              <a:ext cx="2158764" cy="2407338"/>
              <a:chOff x="3557587" y="2728912"/>
              <a:chExt cx="1792288" cy="1998663"/>
            </a:xfrm>
          </p:grpSpPr>
          <p:sp>
            <p:nvSpPr>
              <p:cNvPr id="2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4" name="Picture 37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5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8" name="Picture 370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9" name="Picture 37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7" name="Group 344"/>
          <p:cNvGrpSpPr/>
          <p:nvPr/>
        </p:nvGrpSpPr>
        <p:grpSpPr>
          <a:xfrm>
            <a:off x="5248736" y="1056556"/>
            <a:ext cx="1672578" cy="523220"/>
            <a:chOff x="4643438" y="2665862"/>
            <a:chExt cx="1672578" cy="523220"/>
          </a:xfrm>
        </p:grpSpPr>
        <p:sp>
          <p:nvSpPr>
            <p:cNvPr id="318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项目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9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2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869512" y="131816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程序主管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8779" y="1830027"/>
            <a:ext cx="36279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保证进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度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保障质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量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以身作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则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制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定并推行规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范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统一目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标、良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好的团队合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作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了解组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员、多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沟通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/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7631412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17" name="Straight Connector 23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5"/>
          <p:cNvCxnSpPr/>
          <p:nvPr/>
        </p:nvCxnSpPr>
        <p:spPr>
          <a:xfrm>
            <a:off x="2214546" y="4572014"/>
            <a:ext cx="692945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6"/>
          <p:cNvGrpSpPr/>
          <p:nvPr/>
        </p:nvGrpSpPr>
        <p:grpSpPr>
          <a:xfrm>
            <a:off x="1187624" y="1225950"/>
            <a:ext cx="6993365" cy="3785652"/>
            <a:chOff x="1398614" y="1225950"/>
            <a:chExt cx="6993365" cy="3785652"/>
          </a:xfrm>
        </p:grpSpPr>
        <p:sp>
          <p:nvSpPr>
            <p:cNvPr id="24" name="Oval 9"/>
            <p:cNvSpPr/>
            <p:nvPr/>
          </p:nvSpPr>
          <p:spPr>
            <a:xfrm>
              <a:off x="2676610" y="2150944"/>
              <a:ext cx="710683" cy="71068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7"/>
            <p:cNvSpPr/>
            <p:nvPr/>
          </p:nvSpPr>
          <p:spPr>
            <a:xfrm>
              <a:off x="1398614" y="2175846"/>
              <a:ext cx="1631861" cy="1631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/>
                <a:t>个人</a:t>
              </a:r>
              <a:endParaRPr lang="en-US" altLang="zh-CN" sz="3600" b="1" dirty="0" smtClean="0"/>
            </a:p>
            <a:p>
              <a:pPr algn="ctr"/>
              <a:r>
                <a:rPr lang="zh-CN" altLang="en-US" sz="3600" b="1" dirty="0" smtClean="0"/>
                <a:t>计划</a:t>
              </a:r>
              <a:endParaRPr lang="en-US" sz="3600" b="1" dirty="0"/>
            </a:p>
          </p:txBody>
        </p:sp>
        <p:sp>
          <p:nvSpPr>
            <p:cNvPr id="26" name="Rectangle 10"/>
            <p:cNvSpPr/>
            <p:nvPr/>
          </p:nvSpPr>
          <p:spPr>
            <a:xfrm>
              <a:off x="3557283" y="1225950"/>
              <a:ext cx="4834696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减少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业务工作，抽身立足项目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深入了解项目的整个工具流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多观察，多沟通，多思考</a:t>
              </a:r>
              <a:endParaRPr lang="en-US" altLang="zh-CN" sz="2000" b="1" dirty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加强风险意识，加强时间紧迫感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持续跟进，保证组员的执行力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28" name="AutoShape 112"/>
            <p:cNvSpPr>
              <a:spLocks/>
            </p:cNvSpPr>
            <p:nvPr/>
          </p:nvSpPr>
          <p:spPr bwMode="auto">
            <a:xfrm>
              <a:off x="3018652" y="2271323"/>
              <a:ext cx="249175" cy="24960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" name="Rectangle 21"/>
          <p:cNvSpPr/>
          <p:nvPr/>
        </p:nvSpPr>
        <p:spPr>
          <a:xfrm>
            <a:off x="4349671" y="4357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30%</a:t>
            </a:r>
            <a:endParaRPr lang="en-US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637573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7" name="Straight Connector 8"/>
          <p:cNvCxnSpPr/>
          <p:nvPr/>
        </p:nvCxnSpPr>
        <p:spPr>
          <a:xfrm rot="5400000">
            <a:off x="1322365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53"/>
          <p:cNvGrpSpPr/>
          <p:nvPr/>
        </p:nvGrpSpPr>
        <p:grpSpPr>
          <a:xfrm>
            <a:off x="1023519" y="2082321"/>
            <a:ext cx="1849762" cy="1624845"/>
            <a:chOff x="1023519" y="2082321"/>
            <a:chExt cx="1849762" cy="1624845"/>
          </a:xfrm>
        </p:grpSpPr>
        <p:sp>
          <p:nvSpPr>
            <p:cNvPr id="34" name="Oval 19"/>
            <p:cNvSpPr/>
            <p:nvPr/>
          </p:nvSpPr>
          <p:spPr>
            <a:xfrm>
              <a:off x="2150933" y="2082321"/>
              <a:ext cx="722348" cy="722348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0"/>
            <p:cNvSpPr/>
            <p:nvPr/>
          </p:nvSpPr>
          <p:spPr>
            <a:xfrm>
              <a:off x="1023519" y="2179193"/>
              <a:ext cx="1527973" cy="15279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/>
                <a:t>项目</a:t>
              </a:r>
              <a:endParaRPr lang="en-US" altLang="zh-CN" sz="3200" b="1" dirty="0" smtClean="0"/>
            </a:p>
            <a:p>
              <a:pPr algn="ctr"/>
              <a:r>
                <a:rPr lang="zh-CN" altLang="en-US" sz="3200" b="1" dirty="0" smtClean="0"/>
                <a:t>计划</a:t>
              </a:r>
              <a:endParaRPr lang="en-US" sz="3200" b="1" dirty="0"/>
            </a:p>
          </p:txBody>
        </p:sp>
        <p:grpSp>
          <p:nvGrpSpPr>
            <p:cNvPr id="38" name="Group 31"/>
            <p:cNvGrpSpPr/>
            <p:nvPr/>
          </p:nvGrpSpPr>
          <p:grpSpPr>
            <a:xfrm>
              <a:off x="2443877" y="2192667"/>
              <a:ext cx="285922" cy="329542"/>
              <a:chOff x="8300831" y="1274730"/>
              <a:chExt cx="145400" cy="167582"/>
            </a:xfrm>
            <a:solidFill>
              <a:schemeClr val="bg1"/>
            </a:solidFill>
          </p:grpSpPr>
          <p:sp>
            <p:nvSpPr>
              <p:cNvPr id="40" name="AutoShape 56"/>
              <p:cNvSpPr>
                <a:spLocks/>
              </p:cNvSpPr>
              <p:nvPr/>
            </p:nvSpPr>
            <p:spPr bwMode="auto">
              <a:xfrm>
                <a:off x="8300831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4" name="AutoShape 57"/>
              <p:cNvSpPr>
                <a:spLocks/>
              </p:cNvSpPr>
              <p:nvPr/>
            </p:nvSpPr>
            <p:spPr bwMode="auto">
              <a:xfrm>
                <a:off x="8396134" y="1282165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5" name="AutoShape 58"/>
              <p:cNvSpPr>
                <a:spLocks/>
              </p:cNvSpPr>
              <p:nvPr/>
            </p:nvSpPr>
            <p:spPr bwMode="auto">
              <a:xfrm>
                <a:off x="8346037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56" name="Rectangle 42"/>
          <p:cNvSpPr/>
          <p:nvPr/>
        </p:nvSpPr>
        <p:spPr>
          <a:xfrm>
            <a:off x="2992349" y="4357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70%</a:t>
            </a:r>
            <a:endParaRPr lang="en-US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61" name="Straight Connector 7"/>
          <p:cNvCxnSpPr/>
          <p:nvPr/>
        </p:nvCxnSpPr>
        <p:spPr>
          <a:xfrm>
            <a:off x="0" y="4572014"/>
            <a:ext cx="9144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/>
          <p:cNvSpPr/>
          <p:nvPr/>
        </p:nvSpPr>
        <p:spPr>
          <a:xfrm>
            <a:off x="3308958" y="1054888"/>
            <a:ext cx="536749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流程规范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预估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自测、代码审核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每周例会、大版本回溯中反馈结果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明确规范，不断要求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b="1" dirty="0" smtClean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2) 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技术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分享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核心业务文档化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工具流文档化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鼓励组员自定研究计划，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jira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单跟进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82332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742881" y="4443124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884"/>
          <p:cNvSpPr>
            <a:spLocks/>
          </p:cNvSpPr>
          <p:nvPr/>
        </p:nvSpPr>
        <p:spPr bwMode="auto">
          <a:xfrm>
            <a:off x="2555776" y="1649627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885"/>
          <p:cNvSpPr>
            <a:spLocks/>
          </p:cNvSpPr>
          <p:nvPr/>
        </p:nvSpPr>
        <p:spPr bwMode="auto">
          <a:xfrm>
            <a:off x="2665186" y="1366985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32912" y="1492806"/>
            <a:ext cx="376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核心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陈志明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/>
              <a:t>陈威</a:t>
            </a:r>
            <a:r>
              <a:rPr lang="zh-CN" altLang="en-US" sz="2000" b="1" dirty="0" smtClean="0"/>
              <a:t>平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蔡凌君</a:t>
            </a:r>
            <a:endParaRPr lang="zh-CN" altLang="en-US" sz="2000" b="1" dirty="0"/>
          </a:p>
        </p:txBody>
      </p:sp>
      <p:sp>
        <p:nvSpPr>
          <p:cNvPr id="57" name="Freeform 884"/>
          <p:cNvSpPr>
            <a:spLocks/>
          </p:cNvSpPr>
          <p:nvPr/>
        </p:nvSpPr>
        <p:spPr bwMode="auto">
          <a:xfrm>
            <a:off x="2555776" y="2691121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Freeform 885"/>
          <p:cNvSpPr>
            <a:spLocks/>
          </p:cNvSpPr>
          <p:nvPr/>
        </p:nvSpPr>
        <p:spPr bwMode="auto">
          <a:xfrm>
            <a:off x="2665186" y="2408479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32912" y="2530626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中坚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陈思融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朱熠</a:t>
            </a:r>
            <a:endParaRPr lang="zh-CN" altLang="en-US" sz="2000" b="1" dirty="0"/>
          </a:p>
        </p:txBody>
      </p:sp>
      <p:sp>
        <p:nvSpPr>
          <p:cNvPr id="62" name="Freeform 884"/>
          <p:cNvSpPr>
            <a:spLocks/>
          </p:cNvSpPr>
          <p:nvPr/>
        </p:nvSpPr>
        <p:spPr bwMode="auto">
          <a:xfrm>
            <a:off x="2555775" y="3712354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885"/>
          <p:cNvSpPr>
            <a:spLocks/>
          </p:cNvSpPr>
          <p:nvPr/>
        </p:nvSpPr>
        <p:spPr bwMode="auto">
          <a:xfrm>
            <a:off x="2665185" y="3429712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139758" y="3555533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跟进</a:t>
            </a:r>
            <a:r>
              <a:rPr lang="zh-CN" altLang="en-US" sz="2000" b="1" dirty="0" smtClean="0"/>
              <a:t>：伏德</a:t>
            </a:r>
            <a:r>
              <a:rPr lang="zh-CN" altLang="en-US" sz="2000" b="1" dirty="0"/>
              <a:t>强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张</a:t>
            </a:r>
            <a:r>
              <a:rPr lang="zh-CN" altLang="en-US" sz="2000" b="1" dirty="0"/>
              <a:t>汉东</a:t>
            </a:r>
          </a:p>
        </p:txBody>
      </p:sp>
      <p:grpSp>
        <p:nvGrpSpPr>
          <p:cNvPr id="27" name="Group 25"/>
          <p:cNvGrpSpPr/>
          <p:nvPr/>
        </p:nvGrpSpPr>
        <p:grpSpPr>
          <a:xfrm>
            <a:off x="303199" y="2025396"/>
            <a:ext cx="4268801" cy="1551566"/>
            <a:chOff x="1142976" y="1500180"/>
            <a:chExt cx="6072230" cy="2207052"/>
          </a:xfrm>
        </p:grpSpPr>
        <p:sp>
          <p:nvSpPr>
            <p:cNvPr id="33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8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4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063775236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3599</TotalTime>
  <Words>889</Words>
  <Application>Microsoft Office PowerPoint</Application>
  <PresentationFormat>全屏显示(16:9)</PresentationFormat>
  <Paragraphs>117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PPT用户</dc:creator>
  <cp:keywords/>
  <dc:description/>
  <cp:lastModifiedBy>xbany</cp:lastModifiedBy>
  <cp:revision>102</cp:revision>
  <dcterms:created xsi:type="dcterms:W3CDTF">2014-11-26T04:04:33Z</dcterms:created>
  <dcterms:modified xsi:type="dcterms:W3CDTF">2017-11-26T16:31:46Z</dcterms:modified>
  <cp:category/>
</cp:coreProperties>
</file>