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3" r:id="rId2"/>
    <p:sldId id="352" r:id="rId3"/>
    <p:sldId id="358" r:id="rId4"/>
    <p:sldId id="359" r:id="rId5"/>
    <p:sldId id="376" r:id="rId6"/>
    <p:sldId id="360" r:id="rId7"/>
    <p:sldId id="373" r:id="rId8"/>
    <p:sldId id="374" r:id="rId9"/>
    <p:sldId id="375" r:id="rId10"/>
    <p:sldId id="368" r:id="rId11"/>
    <p:sldId id="369" r:id="rId12"/>
    <p:sldId id="377" r:id="rId13"/>
    <p:sldId id="378" r:id="rId14"/>
    <p:sldId id="372" r:id="rId15"/>
    <p:sldId id="379" r:id="rId16"/>
    <p:sldId id="381" r:id="rId17"/>
    <p:sldId id="35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DA"/>
    <a:srgbClr val="449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>
      <p:cViewPr varScale="1">
        <p:scale>
          <a:sx n="98" d="100"/>
          <a:sy n="98" d="100"/>
        </p:scale>
        <p:origin x="43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14494"/>
            <a:ext cx="9144000" cy="1714512"/>
          </a:xfrm>
          <a:prstGeom prst="rect">
            <a:avLst/>
          </a:prstGeom>
          <a:solidFill>
            <a:srgbClr val="248CD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P22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程序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陈国锋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970000" y="2714626"/>
            <a:ext cx="3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17" name="Straight Connector 23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>
            <a:off x="2214546" y="4572014"/>
            <a:ext cx="69294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"/>
          <p:cNvGrpSpPr/>
          <p:nvPr/>
        </p:nvGrpSpPr>
        <p:grpSpPr>
          <a:xfrm>
            <a:off x="1187624" y="1225950"/>
            <a:ext cx="6993365" cy="3785652"/>
            <a:chOff x="1398614" y="1225950"/>
            <a:chExt cx="6993365" cy="3785652"/>
          </a:xfrm>
        </p:grpSpPr>
        <p:sp>
          <p:nvSpPr>
            <p:cNvPr id="24" name="Oval 9"/>
            <p:cNvSpPr/>
            <p:nvPr/>
          </p:nvSpPr>
          <p:spPr>
            <a:xfrm>
              <a:off x="2676610" y="2150944"/>
              <a:ext cx="710683" cy="71068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7"/>
            <p:cNvSpPr/>
            <p:nvPr/>
          </p:nvSpPr>
          <p:spPr>
            <a:xfrm>
              <a:off x="1398614" y="2175846"/>
              <a:ext cx="1631861" cy="1631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/>
                <a:t>个人</a:t>
              </a:r>
              <a:endParaRPr lang="en-US" altLang="zh-CN" sz="3600" b="1" dirty="0" smtClean="0"/>
            </a:p>
            <a:p>
              <a:pPr algn="ctr"/>
              <a:r>
                <a:rPr lang="zh-CN" altLang="en-US" sz="3600" b="1" dirty="0" smtClean="0"/>
                <a:t>计划</a:t>
              </a:r>
              <a:endParaRPr lang="en-US" sz="3600" b="1" dirty="0"/>
            </a:p>
          </p:txBody>
        </p:sp>
        <p:sp>
          <p:nvSpPr>
            <p:cNvPr id="26" name="Rectangle 10"/>
            <p:cNvSpPr/>
            <p:nvPr/>
          </p:nvSpPr>
          <p:spPr>
            <a:xfrm>
              <a:off x="3557283" y="1225950"/>
              <a:ext cx="4834696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减少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业务工作，抽身立足项目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深入了解项目的整个工具流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多观察，多沟通，多思考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加强风险意识，加强时间紧迫感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持续跟进，保证组员的执行力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8" name="AutoShape 112"/>
            <p:cNvSpPr>
              <a:spLocks/>
            </p:cNvSpPr>
            <p:nvPr/>
          </p:nvSpPr>
          <p:spPr bwMode="auto">
            <a:xfrm>
              <a:off x="3018652" y="2271323"/>
              <a:ext cx="249175" cy="24960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Rectangle 21"/>
          <p:cNvSpPr/>
          <p:nvPr/>
        </p:nvSpPr>
        <p:spPr>
          <a:xfrm>
            <a:off x="4349671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37573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38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6" name="Rectangle 42"/>
          <p:cNvSpPr/>
          <p:nvPr/>
        </p:nvSpPr>
        <p:spPr>
          <a:xfrm>
            <a:off x="2992349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08958" y="1054888"/>
            <a:ext cx="53674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流程规范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预估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自测、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代码审核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每周例会、大版本回溯中反馈结果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明确规范，不断要求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2) 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分享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核心业务文档化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工具流文档化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鼓励组员自定研究计划，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jira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单跟进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332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2"/>
          <p:cNvSpPr/>
          <p:nvPr/>
        </p:nvSpPr>
        <p:spPr>
          <a:xfrm>
            <a:off x="2992349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954931" y="1037908"/>
            <a:ext cx="536749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单子估时不够详细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制定估时模板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相应单子要有估时附件</a:t>
            </a:r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b="1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2) 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代码审核滞后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增加审核人员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规定每天提交代码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做到当天代码当天审核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99131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742881" y="4443124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2912" y="1492806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陈志明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/>
              <a:t>陈威</a:t>
            </a:r>
            <a:r>
              <a:rPr lang="zh-CN" altLang="en-US" sz="2000" b="1" dirty="0" smtClean="0"/>
              <a:t>平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蔡凌君</a:t>
            </a:r>
            <a:endParaRPr lang="zh-CN" altLang="en-US" sz="2000" b="1" dirty="0"/>
          </a:p>
        </p:txBody>
      </p:sp>
      <p:sp>
        <p:nvSpPr>
          <p:cNvPr id="57" name="Freeform 884"/>
          <p:cNvSpPr>
            <a:spLocks/>
          </p:cNvSpPr>
          <p:nvPr/>
        </p:nvSpPr>
        <p:spPr bwMode="auto">
          <a:xfrm>
            <a:off x="2555776" y="269112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reeform 885"/>
          <p:cNvSpPr>
            <a:spLocks/>
          </p:cNvSpPr>
          <p:nvPr/>
        </p:nvSpPr>
        <p:spPr bwMode="auto">
          <a:xfrm>
            <a:off x="2665186" y="240847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32912" y="2530626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中坚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陈思融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朱熠</a:t>
            </a:r>
            <a:endParaRPr lang="zh-CN" altLang="en-US" sz="2000" b="1" dirty="0"/>
          </a:p>
        </p:txBody>
      </p:sp>
      <p:sp>
        <p:nvSpPr>
          <p:cNvPr id="62" name="Freeform 884"/>
          <p:cNvSpPr>
            <a:spLocks/>
          </p:cNvSpPr>
          <p:nvPr/>
        </p:nvSpPr>
        <p:spPr bwMode="auto">
          <a:xfrm>
            <a:off x="2555775" y="3712354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85"/>
          <p:cNvSpPr>
            <a:spLocks/>
          </p:cNvSpPr>
          <p:nvPr/>
        </p:nvSpPr>
        <p:spPr bwMode="auto">
          <a:xfrm>
            <a:off x="2665185" y="3429712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139758" y="3555533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跟进</a:t>
            </a:r>
            <a:r>
              <a:rPr lang="zh-CN" altLang="en-US" sz="2000" b="1" dirty="0" smtClean="0"/>
              <a:t>：伏德</a:t>
            </a:r>
            <a:r>
              <a:rPr lang="zh-CN" altLang="en-US" sz="2000" b="1" dirty="0"/>
              <a:t>强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张</a:t>
            </a:r>
            <a:r>
              <a:rPr lang="zh-CN" altLang="en-US" sz="2000" b="1" dirty="0"/>
              <a:t>汉东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39758" y="188662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负责核心业务，树立正面影响；跟进设计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5" name="文本框 1"/>
          <p:cNvSpPr txBox="1"/>
          <p:nvPr/>
        </p:nvSpPr>
        <p:spPr>
          <a:xfrm>
            <a:off x="3112824" y="302878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负责一般业务，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引导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深入了解项目；向上补充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6" name="文本框 1"/>
          <p:cNvSpPr txBox="1"/>
          <p:nvPr/>
        </p:nvSpPr>
        <p:spPr>
          <a:xfrm>
            <a:off x="3139758" y="39795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提出要求，跟进执行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grpSp>
        <p:nvGrpSpPr>
          <p:cNvPr id="27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3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8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4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3775236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3086025" y="2329444"/>
            <a:ext cx="586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陈威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平：</a:t>
            </a:r>
            <a:r>
              <a:rPr lang="zh-CN" altLang="en-US" sz="2000" b="1" dirty="0" smtClean="0"/>
              <a:t>工作认真、专注；负责跨服模块、接触战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斗相关、协助处理外网。</a:t>
            </a:r>
            <a:endParaRPr lang="zh-CN" alt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92871" y="3354351"/>
            <a:ext cx="6120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蔡凌君：</a:t>
            </a:r>
            <a:r>
              <a:rPr lang="zh-CN" altLang="en-US" sz="2000" b="1" dirty="0" smtClean="0"/>
              <a:t>积极、乐观、自主学习；不够专注、严谨；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负责服务端业务，接触跨服模块。</a:t>
            </a:r>
            <a:endParaRPr lang="en-US" altLang="zh-CN" sz="2000" b="1" dirty="0"/>
          </a:p>
        </p:txBody>
      </p:sp>
      <p:sp>
        <p:nvSpPr>
          <p:cNvPr id="27" name="TextBox 59"/>
          <p:cNvSpPr txBox="1"/>
          <p:nvPr/>
        </p:nvSpPr>
        <p:spPr>
          <a:xfrm>
            <a:off x="3106630" y="1262328"/>
            <a:ext cx="5743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陈志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明：</a:t>
            </a:r>
            <a:r>
              <a:rPr lang="zh-CN" altLang="en-US" sz="2000" b="1" dirty="0" smtClean="0"/>
              <a:t>工作认真、能力较强；处理</a:t>
            </a:r>
            <a:r>
              <a:rPr lang="en-US" altLang="zh-CN" sz="2000" b="1" dirty="0" smtClean="0"/>
              <a:t>bug</a:t>
            </a:r>
            <a:r>
              <a:rPr lang="zh-CN" altLang="en-US" sz="2000" b="1" dirty="0" smtClean="0"/>
              <a:t>上耐心不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足；负责战斗及跨服模块、协助处理外网问题。</a:t>
            </a:r>
            <a:endParaRPr lang="zh-CN" altLang="en-US" sz="2000" b="1" dirty="0"/>
          </a:p>
        </p:txBody>
      </p:sp>
      <p:sp>
        <p:nvSpPr>
          <p:cNvPr id="33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84"/>
          <p:cNvSpPr>
            <a:spLocks/>
          </p:cNvSpPr>
          <p:nvPr/>
        </p:nvSpPr>
        <p:spPr bwMode="auto">
          <a:xfrm>
            <a:off x="2555776" y="269112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Freeform 885"/>
          <p:cNvSpPr>
            <a:spLocks/>
          </p:cNvSpPr>
          <p:nvPr/>
        </p:nvSpPr>
        <p:spPr bwMode="auto">
          <a:xfrm>
            <a:off x="2665186" y="240847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Freeform 884"/>
          <p:cNvSpPr>
            <a:spLocks/>
          </p:cNvSpPr>
          <p:nvPr/>
        </p:nvSpPr>
        <p:spPr bwMode="auto">
          <a:xfrm>
            <a:off x="2555775" y="3712354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885"/>
          <p:cNvSpPr>
            <a:spLocks/>
          </p:cNvSpPr>
          <p:nvPr/>
        </p:nvSpPr>
        <p:spPr bwMode="auto">
          <a:xfrm>
            <a:off x="2665185" y="3429712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527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3086025" y="2329444"/>
            <a:ext cx="586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陈思融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b="1" dirty="0" smtClean="0"/>
              <a:t>工作能力尚可；不够积极主动，不够专注</a:t>
            </a:r>
            <a:endParaRPr lang="en-US" altLang="zh-CN" sz="2000" b="1" dirty="0" smtClean="0"/>
          </a:p>
          <a:p>
            <a:r>
              <a:rPr lang="zh-CN" altLang="en-US" sz="2000" b="1" dirty="0"/>
              <a:t>负责</a:t>
            </a:r>
            <a:r>
              <a:rPr lang="zh-CN" altLang="en-US" sz="2000" b="1" dirty="0" smtClean="0"/>
              <a:t>客户端</a:t>
            </a:r>
            <a:r>
              <a:rPr lang="zh-CN" altLang="en-US" sz="2000" b="1" dirty="0"/>
              <a:t>模块、部分服务端。</a:t>
            </a:r>
            <a:endParaRPr lang="zh-CN" altLang="en-US" sz="2000" b="1" dirty="0"/>
          </a:p>
        </p:txBody>
      </p:sp>
      <p:sp>
        <p:nvSpPr>
          <p:cNvPr id="27" name="TextBox 59"/>
          <p:cNvSpPr txBox="1"/>
          <p:nvPr/>
        </p:nvSpPr>
        <p:spPr>
          <a:xfrm>
            <a:off x="3106630" y="1262328"/>
            <a:ext cx="5862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朱熠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b="1" dirty="0" smtClean="0"/>
              <a:t>工作认真；估时不足、效率一般；负责客户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端模块、部分服务端。</a:t>
            </a:r>
            <a:endParaRPr lang="zh-CN" altLang="en-US" sz="2000" b="1" dirty="0"/>
          </a:p>
        </p:txBody>
      </p:sp>
      <p:sp>
        <p:nvSpPr>
          <p:cNvPr id="33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84"/>
          <p:cNvSpPr>
            <a:spLocks/>
          </p:cNvSpPr>
          <p:nvPr/>
        </p:nvSpPr>
        <p:spPr bwMode="auto">
          <a:xfrm>
            <a:off x="2555776" y="269112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Freeform 885"/>
          <p:cNvSpPr>
            <a:spLocks/>
          </p:cNvSpPr>
          <p:nvPr/>
        </p:nvSpPr>
        <p:spPr bwMode="auto">
          <a:xfrm>
            <a:off x="2665186" y="240847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77998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303199" y="2025396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3105228" y="3028574"/>
            <a:ext cx="61205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伏德强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b="1" dirty="0" smtClean="0"/>
              <a:t>工作能力尚可；不够积极主动，不够专注，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同策划配合上态度不好；同力量、志斌与之沟通，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抛出问题，提出整改；平时重点观察，情况有所改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善，下一步继续沟通跟进，若不能达到预期，走邮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件要求定期整改</a:t>
            </a:r>
            <a:endParaRPr lang="zh-CN" altLang="en-US" sz="2000" b="1" dirty="0"/>
          </a:p>
        </p:txBody>
      </p:sp>
      <p:sp>
        <p:nvSpPr>
          <p:cNvPr id="27" name="TextBox 59"/>
          <p:cNvSpPr txBox="1"/>
          <p:nvPr/>
        </p:nvSpPr>
        <p:spPr>
          <a:xfrm>
            <a:off x="3106630" y="1262328"/>
            <a:ext cx="6120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张汉东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b="1" dirty="0" smtClean="0"/>
              <a:t>工作认真；效率不足，沟通能力不足</a:t>
            </a:r>
            <a:r>
              <a:rPr lang="zh-CN" altLang="en-US" sz="2000" b="1" dirty="0" smtClean="0"/>
              <a:t>；跟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进效率问题：定位为自测上，对程序自测</a:t>
            </a:r>
            <a:r>
              <a:rPr lang="zh-CN" altLang="en-US" sz="2000" b="1" dirty="0" smtClean="0"/>
              <a:t>理解不够，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花过多的时间在自测上，与之沟通，</a:t>
            </a:r>
            <a:r>
              <a:rPr lang="zh-CN" altLang="en-US" sz="2000" b="1" dirty="0" smtClean="0"/>
              <a:t>继续跟进后续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单子完成时间情况</a:t>
            </a:r>
            <a:endParaRPr lang="zh-CN" altLang="en-US" sz="2000" b="1" dirty="0"/>
          </a:p>
        </p:txBody>
      </p:sp>
      <p:sp>
        <p:nvSpPr>
          <p:cNvPr id="33" name="Freeform 884"/>
          <p:cNvSpPr>
            <a:spLocks/>
          </p:cNvSpPr>
          <p:nvPr/>
        </p:nvSpPr>
        <p:spPr bwMode="auto">
          <a:xfrm>
            <a:off x="2555776" y="1649627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85"/>
          <p:cNvSpPr>
            <a:spLocks/>
          </p:cNvSpPr>
          <p:nvPr/>
        </p:nvSpPr>
        <p:spPr bwMode="auto">
          <a:xfrm>
            <a:off x="2665186" y="1366985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884"/>
          <p:cNvSpPr>
            <a:spLocks/>
          </p:cNvSpPr>
          <p:nvPr/>
        </p:nvSpPr>
        <p:spPr bwMode="auto">
          <a:xfrm>
            <a:off x="2574979" y="3390251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Freeform 885"/>
          <p:cNvSpPr>
            <a:spLocks/>
          </p:cNvSpPr>
          <p:nvPr/>
        </p:nvSpPr>
        <p:spPr bwMode="auto">
          <a:xfrm>
            <a:off x="2684389" y="3107609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3879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17127" y="-1"/>
            <a:ext cx="5109746" cy="5133109"/>
          </a:xfrm>
          <a:prstGeom prst="ellipse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30272" y="1214428"/>
            <a:ext cx="2683456" cy="2683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0058" y="2340918"/>
            <a:ext cx="1480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谢谢！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" y="1000114"/>
            <a:ext cx="1460462" cy="13538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" y="1801859"/>
            <a:ext cx="1460460" cy="10781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2598224"/>
            <a:ext cx="1460464" cy="8025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0" y="3411436"/>
            <a:ext cx="1460464" cy="804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7"/>
          <p:cNvGrpSpPr/>
          <p:nvPr/>
        </p:nvGrpSpPr>
        <p:grpSpPr>
          <a:xfrm>
            <a:off x="1461290" y="1824496"/>
            <a:ext cx="2396330" cy="529963"/>
            <a:chOff x="1461290" y="1824496"/>
            <a:chExt cx="2396330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7356" y="1857370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6"/>
          <p:cNvGrpSpPr/>
          <p:nvPr/>
        </p:nvGrpSpPr>
        <p:grpSpPr>
          <a:xfrm>
            <a:off x="1461290" y="2344453"/>
            <a:ext cx="2824958" cy="529963"/>
            <a:chOff x="1461290" y="2344453"/>
            <a:chExt cx="2824958" cy="529963"/>
          </a:xfrm>
        </p:grpSpPr>
        <p:sp>
          <p:nvSpPr>
            <p:cNvPr id="11" name="Rectangle 10"/>
            <p:cNvSpPr/>
            <p:nvPr/>
          </p:nvSpPr>
          <p:spPr>
            <a:xfrm>
              <a:off x="1461290" y="2344453"/>
              <a:ext cx="2824958" cy="529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5984" y="235743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61290" y="2873239"/>
            <a:ext cx="3325024" cy="529963"/>
            <a:chOff x="1461290" y="2873239"/>
            <a:chExt cx="3325024" cy="529963"/>
          </a:xfrm>
        </p:grpSpPr>
        <p:sp>
          <p:nvSpPr>
            <p:cNvPr id="13" name="Rectangle 12"/>
            <p:cNvSpPr/>
            <p:nvPr/>
          </p:nvSpPr>
          <p:spPr>
            <a:xfrm>
              <a:off x="1461290" y="2873239"/>
              <a:ext cx="3325024" cy="529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07732" y="2910954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1461290" y="3403040"/>
            <a:ext cx="3753652" cy="529963"/>
            <a:chOff x="1461290" y="3403040"/>
            <a:chExt cx="3753652" cy="529963"/>
          </a:xfrm>
        </p:grpSpPr>
        <p:sp>
          <p:nvSpPr>
            <p:cNvPr id="15" name="Rectangle 14"/>
            <p:cNvSpPr/>
            <p:nvPr/>
          </p:nvSpPr>
          <p:spPr>
            <a:xfrm>
              <a:off x="1461290" y="3403040"/>
              <a:ext cx="3753652" cy="5299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678" y="342900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Rectangle 33"/>
          <p:cNvSpPr/>
          <p:nvPr/>
        </p:nvSpPr>
        <p:spPr>
          <a:xfrm>
            <a:off x="5429256" y="3429006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5" name="Rectangle 33"/>
          <p:cNvSpPr/>
          <p:nvPr/>
        </p:nvSpPr>
        <p:spPr>
          <a:xfrm>
            <a:off x="5000628" y="292894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6" name="Rectangle 33"/>
          <p:cNvSpPr/>
          <p:nvPr/>
        </p:nvSpPr>
        <p:spPr>
          <a:xfrm>
            <a:off x="4429124" y="2357436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4000496" y="18573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7"/>
          <p:cNvGrpSpPr/>
          <p:nvPr/>
        </p:nvGrpSpPr>
        <p:grpSpPr>
          <a:xfrm>
            <a:off x="2214546" y="195486"/>
            <a:ext cx="4706768" cy="604378"/>
            <a:chOff x="1457138" y="1824496"/>
            <a:chExt cx="2400482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7138" y="1853322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7" name="Rectangle 33"/>
          <p:cNvSpPr/>
          <p:nvPr/>
        </p:nvSpPr>
        <p:spPr>
          <a:xfrm>
            <a:off x="3107521" y="29979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61"/>
          <p:cNvGrpSpPr/>
          <p:nvPr/>
        </p:nvGrpSpPr>
        <p:grpSpPr>
          <a:xfrm>
            <a:off x="1220327" y="2899049"/>
            <a:ext cx="1571636" cy="766374"/>
            <a:chOff x="1754846" y="3143254"/>
            <a:chExt cx="1571636" cy="766374"/>
          </a:xfrm>
        </p:grpSpPr>
        <p:sp>
          <p:nvSpPr>
            <p:cNvPr id="10" name="Rectangle 31"/>
            <p:cNvSpPr/>
            <p:nvPr/>
          </p:nvSpPr>
          <p:spPr>
            <a:xfrm>
              <a:off x="1754846" y="3143254"/>
              <a:ext cx="1539451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1754846" y="3509518"/>
              <a:ext cx="15716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2015</a:t>
              </a:r>
              <a:r>
                <a:rPr lang="zh-CN" altLang="en-US" sz="2000" b="1" dirty="0" smtClean="0">
                  <a:latin typeface="+mn-ea"/>
                </a:rPr>
                <a:t>年</a:t>
              </a:r>
              <a:r>
                <a:rPr lang="en-US" altLang="zh-CN" sz="2000" b="1" dirty="0">
                  <a:latin typeface="+mn-ea"/>
                </a:rPr>
                <a:t>7</a:t>
              </a:r>
              <a:r>
                <a:rPr lang="zh-CN" altLang="en-US" sz="2000" b="1" dirty="0" smtClean="0">
                  <a:latin typeface="+mn-ea"/>
                </a:rPr>
                <a:t>月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6" name="Rectangle 34"/>
          <p:cNvSpPr/>
          <p:nvPr/>
        </p:nvSpPr>
        <p:spPr>
          <a:xfrm>
            <a:off x="2774837" y="2541859"/>
            <a:ext cx="2228843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5"/>
          <p:cNvSpPr/>
          <p:nvPr/>
        </p:nvSpPr>
        <p:spPr>
          <a:xfrm>
            <a:off x="5075117" y="2184669"/>
            <a:ext cx="4068883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589942" y="24373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校招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30"/>
          <p:cNvSpPr/>
          <p:nvPr/>
        </p:nvSpPr>
        <p:spPr>
          <a:xfrm>
            <a:off x="3131532" y="2984746"/>
            <a:ext cx="1571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2015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sz="2000" b="1" dirty="0" smtClean="0">
                <a:latin typeface="+mn-ea"/>
                <a:cs typeface="Open Sans Light" pitchFamily="34" charset="0"/>
              </a:rPr>
              <a:t>        |</a:t>
            </a:r>
          </a:p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7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8" name="Rectangle 30"/>
          <p:cNvSpPr/>
          <p:nvPr/>
        </p:nvSpPr>
        <p:spPr>
          <a:xfrm>
            <a:off x="5818287" y="2627556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en-US" sz="2000" b="1" dirty="0" smtClean="0">
                <a:latin typeface="+mn-ea"/>
              </a:rPr>
              <a:t>至今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4525" y="2096712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P18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魔侠传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08984" y="1705165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P22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道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友请留步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0" y="3265313"/>
            <a:ext cx="1220327" cy="285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4918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7" name="Group 47"/>
          <p:cNvGrpSpPr/>
          <p:nvPr/>
        </p:nvGrpSpPr>
        <p:grpSpPr>
          <a:xfrm>
            <a:off x="2214546" y="202561"/>
            <a:ext cx="4706768" cy="604378"/>
            <a:chOff x="1457138" y="1824496"/>
            <a:chExt cx="2400482" cy="529963"/>
          </a:xfrm>
        </p:grpSpPr>
        <p:sp>
          <p:nvSpPr>
            <p:cNvPr id="38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0" name="Rectangle 33"/>
          <p:cNvSpPr/>
          <p:nvPr/>
        </p:nvSpPr>
        <p:spPr>
          <a:xfrm>
            <a:off x="3446852" y="306873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2180" y="287925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抗压能力、把事情做好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2180" y="418925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带新人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344"/>
          <p:cNvGrpSpPr/>
          <p:nvPr/>
        </p:nvGrpSpPr>
        <p:grpSpPr>
          <a:xfrm>
            <a:off x="1547664" y="1237191"/>
            <a:ext cx="1672578" cy="523220"/>
            <a:chOff x="4643438" y="2665862"/>
            <a:chExt cx="1672578" cy="523220"/>
          </a:xfrm>
        </p:grpSpPr>
        <p:sp>
          <p:nvSpPr>
            <p:cNvPr id="1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16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344"/>
          <p:cNvGrpSpPr/>
          <p:nvPr/>
        </p:nvGrpSpPr>
        <p:grpSpPr>
          <a:xfrm>
            <a:off x="1547664" y="2505442"/>
            <a:ext cx="1672578" cy="523220"/>
            <a:chOff x="4643438" y="2665862"/>
            <a:chExt cx="1672578" cy="523220"/>
          </a:xfrm>
        </p:grpSpPr>
        <p:sp>
          <p:nvSpPr>
            <p:cNvPr id="19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个人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0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1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" name="Group 344"/>
          <p:cNvGrpSpPr/>
          <p:nvPr/>
        </p:nvGrpSpPr>
        <p:grpSpPr>
          <a:xfrm>
            <a:off x="1547120" y="3839859"/>
            <a:ext cx="1672578" cy="523220"/>
            <a:chOff x="4643438" y="2665862"/>
            <a:chExt cx="1672578" cy="523220"/>
          </a:xfrm>
        </p:grpSpPr>
        <p:sp>
          <p:nvSpPr>
            <p:cNvPr id="2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8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1" name="左大括号 30"/>
          <p:cNvSpPr/>
          <p:nvPr/>
        </p:nvSpPr>
        <p:spPr>
          <a:xfrm>
            <a:off x="3274197" y="979497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"/>
          <p:cNvSpPr txBox="1"/>
          <p:nvPr/>
        </p:nvSpPr>
        <p:spPr>
          <a:xfrm>
            <a:off x="3398862" y="97120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熟悉游戏、熟悉项目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3263288" y="2255825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>
            <a:off x="3263016" y="3573004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324"/>
          <p:cNvSpPr txBox="1"/>
          <p:nvPr/>
        </p:nvSpPr>
        <p:spPr>
          <a:xfrm>
            <a:off x="3410043" y="3566229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同他人良好的团队协作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314"/>
          <p:cNvSpPr txBox="1"/>
          <p:nvPr/>
        </p:nvSpPr>
        <p:spPr>
          <a:xfrm>
            <a:off x="3442180" y="22089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耐心</a:t>
            </a:r>
          </a:p>
        </p:txBody>
      </p:sp>
      <p:sp>
        <p:nvSpPr>
          <p:cNvPr id="47" name="TextBox 3"/>
          <p:cNvSpPr txBox="1"/>
          <p:nvPr/>
        </p:nvSpPr>
        <p:spPr>
          <a:xfrm>
            <a:off x="3410043" y="161370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熟悉工具使用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314"/>
          <p:cNvSpPr txBox="1"/>
          <p:nvPr/>
        </p:nvSpPr>
        <p:spPr>
          <a:xfrm>
            <a:off x="3442180" y="255134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积极改进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11701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7" name="Group 47"/>
          <p:cNvGrpSpPr/>
          <p:nvPr/>
        </p:nvGrpSpPr>
        <p:grpSpPr>
          <a:xfrm>
            <a:off x="2214546" y="202561"/>
            <a:ext cx="4706768" cy="604378"/>
            <a:chOff x="1457138" y="1824496"/>
            <a:chExt cx="2400482" cy="529963"/>
          </a:xfrm>
        </p:grpSpPr>
        <p:sp>
          <p:nvSpPr>
            <p:cNvPr id="38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0" name="Rectangle 33"/>
          <p:cNvSpPr/>
          <p:nvPr/>
        </p:nvSpPr>
        <p:spPr>
          <a:xfrm>
            <a:off x="3446852" y="306873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9436" y="1678036"/>
            <a:ext cx="21948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整理入门文档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规范文档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导师安排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跟进检查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827584" y="2139702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带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新人上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左大括号 40"/>
          <p:cNvSpPr/>
          <p:nvPr/>
        </p:nvSpPr>
        <p:spPr>
          <a:xfrm>
            <a:off x="2411760" y="1828529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6531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技术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3369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设计方案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解决外网疑难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对新技术、新知识的学习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1364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23374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保证进度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保障质量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制定并推行规范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以身作则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3141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25955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统一目标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良好的团队合作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了解组员，多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沟通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7335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313" name="TextBox 3"/>
          <p:cNvSpPr txBox="1"/>
          <p:nvPr/>
        </p:nvSpPr>
        <p:spPr>
          <a:xfrm>
            <a:off x="323528" y="906749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功能单流程规范的推行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6" name="下箭头 315"/>
          <p:cNvSpPr/>
          <p:nvPr/>
        </p:nvSpPr>
        <p:spPr>
          <a:xfrm rot="10800000" flipV="1">
            <a:off x="1547422" y="1528541"/>
            <a:ext cx="432048" cy="109799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TextBox 9"/>
          <p:cNvSpPr txBox="1"/>
          <p:nvPr/>
        </p:nvSpPr>
        <p:spPr>
          <a:xfrm>
            <a:off x="687671" y="270899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解决到期日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</a:t>
            </a: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3" name="TextBox 9"/>
          <p:cNvSpPr txBox="1"/>
          <p:nvPr/>
        </p:nvSpPr>
        <p:spPr>
          <a:xfrm>
            <a:off x="1979470" y="1530403"/>
            <a:ext cx="276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经过美术策划的初步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界面验收，在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单子备注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4" name="下箭头 323"/>
          <p:cNvSpPr/>
          <p:nvPr/>
        </p:nvSpPr>
        <p:spPr>
          <a:xfrm>
            <a:off x="1537263" y="3191567"/>
            <a:ext cx="432048" cy="5755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TextBox 9"/>
          <p:cNvSpPr txBox="1"/>
          <p:nvPr/>
        </p:nvSpPr>
        <p:spPr>
          <a:xfrm>
            <a:off x="677511" y="387780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测试验收、策划迭代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6" name="下箭头 325"/>
          <p:cNvSpPr/>
          <p:nvPr/>
        </p:nvSpPr>
        <p:spPr>
          <a:xfrm rot="16200000">
            <a:off x="4369091" y="2987974"/>
            <a:ext cx="432048" cy="216023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TextBox 9"/>
          <p:cNvSpPr txBox="1"/>
          <p:nvPr/>
        </p:nvSpPr>
        <p:spPr>
          <a:xfrm>
            <a:off x="5970100" y="3877808"/>
            <a:ext cx="1733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测试最终验收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8" name="TextBox 9"/>
          <p:cNvSpPr txBox="1"/>
          <p:nvPr/>
        </p:nvSpPr>
        <p:spPr>
          <a:xfrm>
            <a:off x="3923928" y="362400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程序修改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9" name="下箭头 328"/>
          <p:cNvSpPr/>
          <p:nvPr/>
        </p:nvSpPr>
        <p:spPr>
          <a:xfrm rot="10800000">
            <a:off x="6620660" y="3191566"/>
            <a:ext cx="432048" cy="66900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TextBox 9"/>
          <p:cNvSpPr txBox="1"/>
          <p:nvPr/>
        </p:nvSpPr>
        <p:spPr>
          <a:xfrm>
            <a:off x="5582974" y="2704285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关闭单子，版本交互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99589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729</Words>
  <Application>Microsoft Office PowerPoint</Application>
  <PresentationFormat>全屏显示(16:9)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Open Sans</vt:lpstr>
      <vt:lpstr>Open Sans Light</vt:lpstr>
      <vt:lpstr>黑体</vt:lpstr>
      <vt:lpstr>宋体</vt:lpstr>
      <vt:lpstr>微软雅黑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陈国锋</cp:lastModifiedBy>
  <cp:revision>79</cp:revision>
  <dcterms:created xsi:type="dcterms:W3CDTF">2014-11-26T04:04:33Z</dcterms:created>
  <dcterms:modified xsi:type="dcterms:W3CDTF">2017-11-15T16:23:15Z</dcterms:modified>
  <cp:category/>
</cp:coreProperties>
</file>