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3" r:id="rId2"/>
    <p:sldId id="352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2" r:id="rId16"/>
    <p:sldId id="35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DA"/>
    <a:srgbClr val="44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>
      <p:cViewPr varScale="1">
        <p:scale>
          <a:sx n="155" d="100"/>
          <a:sy n="155" d="100"/>
        </p:scale>
        <p:origin x="162" y="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陈国锋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结果导向驱动能动性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4531" y="242773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6056" y="3586733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关闭到期日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程序、测试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2865" y="2167347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851920" y="2707324"/>
            <a:ext cx="1080120" cy="51971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051720" y="1852153"/>
            <a:ext cx="432048" cy="5755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056501" y="2870432"/>
            <a:ext cx="432048" cy="71320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云形 19"/>
          <p:cNvSpPr/>
          <p:nvPr/>
        </p:nvSpPr>
        <p:spPr>
          <a:xfrm>
            <a:off x="1114141" y="3599857"/>
            <a:ext cx="2270350" cy="126729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测试验证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策划迭代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版本交付</a:t>
            </a:r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…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5700" y="1457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6168492" y="1539392"/>
            <a:ext cx="432048" cy="5755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32472" y="114509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899592" y="1642517"/>
            <a:ext cx="324939" cy="98527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5436640" y="2640653"/>
            <a:ext cx="1908151" cy="92925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测试迭代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9495" y="4427988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版本交付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可预期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168492" y="3986843"/>
            <a:ext cx="432048" cy="44753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>
            <a:off x="8001857" y="1245451"/>
            <a:ext cx="602591" cy="2622443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3389" y="91556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案例二、与组员沟通的思考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1173495" y="146199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5543" y="1405960"/>
            <a:ext cx="563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曾燕斌：改变思维方式、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Ownership(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主人翁意识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1173495" y="186210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543" y="1806070"/>
            <a:ext cx="637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刘沛然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：鼓励技术研究、散播影响力、为他人树立标杆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173495" y="2299605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5543" y="2243566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李文华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：持续沉淀、实践机会、循序渐进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1173495" y="273872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5543" y="2682690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吴冠杰：自我约束、规范习惯、自我要求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1173495" y="3529060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5543" y="3473021"/>
            <a:ext cx="4860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刘柱     ：勿急勿躁、做事方式、快速成长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1173495" y="3956634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5543" y="3900595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杨宇杰：技术攻坚、思维缜密、投入度高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1173495" y="4409983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5543" y="4353944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朱志伟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：技术攻坚、融入团队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1173495" y="3144760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5543" y="3088721"/>
            <a:ext cx="560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洪志鹏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：加强投入度、突破现状、拓展技术广度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180333"/>
            <a:ext cx="82157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工作思路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挖掘诉求，结合实际。如李文华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了解特点，讲究方式。如曾燕斌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明确要求，持续跟进。如吴冠杰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灌输危机意识，走出舒适区。如洪志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鹏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鼓励试错，自我推动、树立典型。如刘沛然、刘柱、杨宇杰、朱志伟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8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17" name="Straight Connector 23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2214546" y="4572014"/>
            <a:ext cx="69294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/>
          <p:cNvGrpSpPr/>
          <p:nvPr/>
        </p:nvGrpSpPr>
        <p:grpSpPr>
          <a:xfrm>
            <a:off x="1460462" y="1225950"/>
            <a:ext cx="6993365" cy="3785652"/>
            <a:chOff x="1398614" y="1225950"/>
            <a:chExt cx="6993365" cy="3785652"/>
          </a:xfrm>
        </p:grpSpPr>
        <p:sp>
          <p:nvSpPr>
            <p:cNvPr id="24" name="Oval 9"/>
            <p:cNvSpPr/>
            <p:nvPr/>
          </p:nvSpPr>
          <p:spPr>
            <a:xfrm>
              <a:off x="2676610" y="2150944"/>
              <a:ext cx="710683" cy="71068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7"/>
            <p:cNvSpPr/>
            <p:nvPr/>
          </p:nvSpPr>
          <p:spPr>
            <a:xfrm>
              <a:off x="1398614" y="2175846"/>
              <a:ext cx="1631861" cy="1631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/>
                <a:t>个人</a:t>
              </a:r>
              <a:endParaRPr lang="en-US" altLang="zh-CN" sz="3600" b="1" dirty="0" smtClean="0"/>
            </a:p>
            <a:p>
              <a:pPr algn="ctr"/>
              <a:r>
                <a:rPr lang="zh-CN" altLang="en-US" sz="3600" b="1" dirty="0" smtClean="0"/>
                <a:t>计划</a:t>
              </a:r>
              <a:endParaRPr lang="en-US" sz="3600" b="1" dirty="0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3557283" y="1225950"/>
              <a:ext cx="4834696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减少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业务工作，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抽身立足项目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深入了解项目的整个工具流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多观察，多沟通，多思考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加强风险意识，加强时间紧迫感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持续跟进，保证组员的执行力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8" name="AutoShape 112"/>
            <p:cNvSpPr>
              <a:spLocks/>
            </p:cNvSpPr>
            <p:nvPr/>
          </p:nvSpPr>
          <p:spPr bwMode="auto">
            <a:xfrm>
              <a:off x="3018652" y="2271323"/>
              <a:ext cx="249175" cy="24960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1"/>
          <p:cNvSpPr/>
          <p:nvPr/>
        </p:nvSpPr>
        <p:spPr>
          <a:xfrm>
            <a:off x="4349671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37573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38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流程规范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预估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自测、验收、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代码审核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每周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例会、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大版本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回溯中反馈结果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明确规范，不断要求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核心业务文档化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工具流文档化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鼓励组员自定研究计划，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jira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单跟进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1403648" y="2140270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2" name="Freeform 884"/>
          <p:cNvSpPr>
            <a:spLocks/>
          </p:cNvSpPr>
          <p:nvPr/>
        </p:nvSpPr>
        <p:spPr bwMode="auto">
          <a:xfrm>
            <a:off x="3563888" y="1313376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5"/>
          <p:cNvSpPr>
            <a:spLocks/>
          </p:cNvSpPr>
          <p:nvPr/>
        </p:nvSpPr>
        <p:spPr bwMode="auto">
          <a:xfrm>
            <a:off x="3673298" y="1030734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41024" y="1156555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陈志明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/>
              <a:t>陈威</a:t>
            </a:r>
            <a:r>
              <a:rPr lang="zh-CN" altLang="en-US" sz="2000" b="1" dirty="0" smtClean="0"/>
              <a:t>平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蔡凌君</a:t>
            </a:r>
            <a:endParaRPr lang="zh-CN" altLang="en-US" sz="2000" b="1" dirty="0"/>
          </a:p>
        </p:txBody>
      </p:sp>
      <p:sp>
        <p:nvSpPr>
          <p:cNvPr id="57" name="Freeform 884"/>
          <p:cNvSpPr>
            <a:spLocks/>
          </p:cNvSpPr>
          <p:nvPr/>
        </p:nvSpPr>
        <p:spPr bwMode="auto">
          <a:xfrm>
            <a:off x="3563888" y="2354870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reeform 885"/>
          <p:cNvSpPr>
            <a:spLocks/>
          </p:cNvSpPr>
          <p:nvPr/>
        </p:nvSpPr>
        <p:spPr bwMode="auto">
          <a:xfrm>
            <a:off x="3673298" y="2072228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1024" y="2194375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中坚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陈思融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朱熠</a:t>
            </a:r>
            <a:endParaRPr lang="zh-CN" altLang="en-US" sz="2000" b="1" dirty="0"/>
          </a:p>
        </p:txBody>
      </p:sp>
      <p:sp>
        <p:nvSpPr>
          <p:cNvPr id="62" name="Freeform 884"/>
          <p:cNvSpPr>
            <a:spLocks/>
          </p:cNvSpPr>
          <p:nvPr/>
        </p:nvSpPr>
        <p:spPr bwMode="auto">
          <a:xfrm>
            <a:off x="3563887" y="3376103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85"/>
          <p:cNvSpPr>
            <a:spLocks/>
          </p:cNvSpPr>
          <p:nvPr/>
        </p:nvSpPr>
        <p:spPr bwMode="auto">
          <a:xfrm>
            <a:off x="3673297" y="3093461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47870" y="3219282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跟进</a:t>
            </a:r>
            <a:r>
              <a:rPr lang="zh-CN" altLang="en-US" sz="2000" b="1" dirty="0" smtClean="0"/>
              <a:t>：</a:t>
            </a:r>
            <a:r>
              <a:rPr lang="zh-CN" altLang="en-US" sz="2000" b="1" dirty="0" smtClean="0"/>
              <a:t>伏德</a:t>
            </a:r>
            <a:r>
              <a:rPr lang="zh-CN" altLang="en-US" sz="2000" b="1" dirty="0"/>
              <a:t>强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张</a:t>
            </a:r>
            <a:r>
              <a:rPr lang="zh-CN" altLang="en-US" sz="2000" b="1" dirty="0"/>
              <a:t>汉东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7870" y="155037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负责核心业务，树立正面影响；跟进设计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5" name="文本框 1"/>
          <p:cNvSpPr txBox="1"/>
          <p:nvPr/>
        </p:nvSpPr>
        <p:spPr>
          <a:xfrm>
            <a:off x="3801621" y="267491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负责一般业务，鼓励深入了解项目；向上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6" name="文本框 1"/>
          <p:cNvSpPr txBox="1"/>
          <p:nvPr/>
        </p:nvSpPr>
        <p:spPr>
          <a:xfrm>
            <a:off x="4147870" y="36433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提出要求，跟进执行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6527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2214546" y="195486"/>
            <a:ext cx="4706768" cy="604378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3107521" y="29979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61"/>
          <p:cNvGrpSpPr/>
          <p:nvPr/>
        </p:nvGrpSpPr>
        <p:grpSpPr>
          <a:xfrm>
            <a:off x="1220327" y="2899049"/>
            <a:ext cx="1571636" cy="766374"/>
            <a:chOff x="1754846" y="3143254"/>
            <a:chExt cx="1571636" cy="766374"/>
          </a:xfrm>
        </p:grpSpPr>
        <p:sp>
          <p:nvSpPr>
            <p:cNvPr id="10" name="Rectangle 31"/>
            <p:cNvSpPr/>
            <p:nvPr/>
          </p:nvSpPr>
          <p:spPr>
            <a:xfrm>
              <a:off x="1754846" y="3143254"/>
              <a:ext cx="1539451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1754846" y="3509518"/>
              <a:ext cx="15716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2015</a:t>
              </a:r>
              <a:r>
                <a:rPr lang="zh-CN" altLang="en-US" sz="2000" b="1" dirty="0" smtClean="0">
                  <a:latin typeface="+mn-ea"/>
                </a:rPr>
                <a:t>年</a:t>
              </a:r>
              <a:r>
                <a:rPr lang="en-US" altLang="zh-CN" sz="2000" b="1" dirty="0">
                  <a:latin typeface="+mn-ea"/>
                </a:rPr>
                <a:t>7</a:t>
              </a:r>
              <a:r>
                <a:rPr lang="zh-CN" altLang="en-US" sz="2000" b="1" dirty="0" smtClean="0">
                  <a:latin typeface="+mn-ea"/>
                </a:rPr>
                <a:t>月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6" name="Rectangle 34"/>
          <p:cNvSpPr/>
          <p:nvPr/>
        </p:nvSpPr>
        <p:spPr>
          <a:xfrm>
            <a:off x="2774837" y="2541859"/>
            <a:ext cx="2228843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5"/>
          <p:cNvSpPr/>
          <p:nvPr/>
        </p:nvSpPr>
        <p:spPr>
          <a:xfrm>
            <a:off x="5075117" y="2184669"/>
            <a:ext cx="4068883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89942" y="24373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校招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3131532" y="2984746"/>
            <a:ext cx="157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latin typeface="+mn-ea"/>
                <a:cs typeface="Open Sans Light" pitchFamily="34" charset="0"/>
              </a:rPr>
              <a:t>        |</a:t>
            </a:r>
          </a:p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8" name="Rectangle 30"/>
          <p:cNvSpPr/>
          <p:nvPr/>
        </p:nvSpPr>
        <p:spPr>
          <a:xfrm>
            <a:off x="5818287" y="2627556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en-US" sz="2000" b="1" dirty="0" smtClean="0">
                <a:latin typeface="+mn-ea"/>
              </a:rPr>
              <a:t>至今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525" y="209671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P18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魔侠传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984" y="1705165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P22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道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友请留步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0" y="3265313"/>
            <a:ext cx="1220327" cy="285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491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574" y="1355596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技术积累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46852" y="144357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综合能力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58574" y="2319813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职业心态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46852" y="2407790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持续学习、开放心态、抗压能力、把事情做好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58572" y="3255917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沟通理解</a:t>
            </a:r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446850" y="3343894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同理心、耐心、无压迫感、正面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影响</a:t>
            </a:r>
          </a:p>
        </p:txBody>
      </p:sp>
    </p:spTree>
    <p:extLst>
      <p:ext uri="{BB962C8B-B14F-4D97-AF65-F5344CB8AC3E}">
        <p14:creationId xmlns:p14="http://schemas.microsoft.com/office/powerpoint/2010/main" val="389021170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234131" y="1509704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3" name="Arc 324"/>
          <p:cNvSpPr/>
          <p:nvPr/>
        </p:nvSpPr>
        <p:spPr>
          <a:xfrm>
            <a:off x="2735924" y="1333096"/>
            <a:ext cx="921757" cy="975577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44"/>
          <p:cNvGrpSpPr/>
          <p:nvPr/>
        </p:nvGrpSpPr>
        <p:grpSpPr>
          <a:xfrm>
            <a:off x="3508354" y="1212894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技术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9" name="Group 344"/>
          <p:cNvGrpSpPr/>
          <p:nvPr/>
        </p:nvGrpSpPr>
        <p:grpSpPr>
          <a:xfrm>
            <a:off x="3508354" y="2501506"/>
            <a:ext cx="1672578" cy="523220"/>
            <a:chOff x="4643438" y="2665862"/>
            <a:chExt cx="1672578" cy="523220"/>
          </a:xfrm>
        </p:grpSpPr>
        <p:sp>
          <p:nvSpPr>
            <p:cNvPr id="340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1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42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44" name="Group 344"/>
          <p:cNvGrpSpPr/>
          <p:nvPr/>
        </p:nvGrpSpPr>
        <p:grpSpPr>
          <a:xfrm>
            <a:off x="3495381" y="3721086"/>
            <a:ext cx="1672578" cy="523220"/>
            <a:chOff x="4643438" y="2665862"/>
            <a:chExt cx="1672578" cy="523220"/>
          </a:xfrm>
        </p:grpSpPr>
        <p:sp>
          <p:nvSpPr>
            <p:cNvPr id="345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6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47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68144" y="124809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5676764" y="987574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05503" y="94497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设计方案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4" name="左大括号 313"/>
          <p:cNvSpPr/>
          <p:nvPr/>
        </p:nvSpPr>
        <p:spPr>
          <a:xfrm>
            <a:off x="5665855" y="2263902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90125" y="29379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保障质量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881886" y="215635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保证进度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905503" y="163860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解决疑难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2" name="左大括号 321"/>
          <p:cNvSpPr/>
          <p:nvPr/>
        </p:nvSpPr>
        <p:spPr>
          <a:xfrm>
            <a:off x="5665583" y="3581081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TextBox 323"/>
          <p:cNvSpPr txBox="1"/>
          <p:nvPr/>
        </p:nvSpPr>
        <p:spPr>
          <a:xfrm>
            <a:off x="5827038" y="420342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关注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个人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862070" y="352686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团队协作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1364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6362808" y="1523537"/>
            <a:ext cx="1821669" cy="1237554"/>
            <a:chOff x="6250794" y="1357304"/>
            <a:chExt cx="1821669" cy="1237554"/>
          </a:xfrm>
        </p:grpSpPr>
        <p:sp>
          <p:nvSpPr>
            <p:cNvPr id="28" name="Bent Arrow 21"/>
            <p:cNvSpPr/>
            <p:nvPr/>
          </p:nvSpPr>
          <p:spPr>
            <a:xfrm>
              <a:off x="6250794" y="1357304"/>
              <a:ext cx="1821669" cy="1163187"/>
            </a:xfrm>
            <a:prstGeom prst="ben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9" name="Rectangle 17"/>
            <p:cNvSpPr/>
            <p:nvPr/>
          </p:nvSpPr>
          <p:spPr>
            <a:xfrm>
              <a:off x="6424881" y="1886972"/>
              <a:ext cx="16475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及时反馈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强化、修正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788619" y="3192710"/>
            <a:ext cx="1821669" cy="1393506"/>
            <a:chOff x="785787" y="2520491"/>
            <a:chExt cx="1821669" cy="1393506"/>
          </a:xfrm>
        </p:grpSpPr>
        <p:sp>
          <p:nvSpPr>
            <p:cNvPr id="35" name="Bent Arrow 18"/>
            <p:cNvSpPr/>
            <p:nvPr/>
          </p:nvSpPr>
          <p:spPr>
            <a:xfrm>
              <a:off x="785787" y="2520491"/>
              <a:ext cx="1821669" cy="1163187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96760" y="3206111"/>
              <a:ext cx="17106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发现问题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强调影响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8" name="Group 47"/>
          <p:cNvGrpSpPr/>
          <p:nvPr/>
        </p:nvGrpSpPr>
        <p:grpSpPr>
          <a:xfrm>
            <a:off x="4431956" y="2481873"/>
            <a:ext cx="1930851" cy="1351100"/>
            <a:chOff x="4429124" y="1809654"/>
            <a:chExt cx="1930851" cy="1351100"/>
          </a:xfrm>
        </p:grpSpPr>
        <p:sp>
          <p:nvSpPr>
            <p:cNvPr id="39" name="Bent Arrow 20"/>
            <p:cNvSpPr/>
            <p:nvPr/>
          </p:nvSpPr>
          <p:spPr>
            <a:xfrm>
              <a:off x="4429124" y="1809654"/>
              <a:ext cx="1821669" cy="1163187"/>
            </a:xfrm>
            <a:prstGeom prst="ben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4429124" y="2452868"/>
              <a:ext cx="19308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树立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标准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清晰、可执行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4" name="Group 46"/>
          <p:cNvGrpSpPr/>
          <p:nvPr/>
        </p:nvGrpSpPr>
        <p:grpSpPr>
          <a:xfrm>
            <a:off x="2610287" y="2402046"/>
            <a:ext cx="1821669" cy="1788649"/>
            <a:chOff x="2607455" y="1729827"/>
            <a:chExt cx="1821669" cy="1788649"/>
          </a:xfrm>
        </p:grpSpPr>
        <p:sp>
          <p:nvSpPr>
            <p:cNvPr id="45" name="Bent Arrow 19"/>
            <p:cNvSpPr/>
            <p:nvPr/>
          </p:nvSpPr>
          <p:spPr>
            <a:xfrm>
              <a:off x="2607455" y="2132762"/>
              <a:ext cx="1821669" cy="1163187"/>
            </a:xfrm>
            <a:prstGeom prst="ben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/>
            <p:nvPr/>
          </p:nvSpPr>
          <p:spPr>
            <a:xfrm>
              <a:off x="2806588" y="2810590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达成共识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引导</a:t>
              </a:r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654421" y="1729827"/>
              <a:ext cx="5102" cy="5102"/>
            </a:xfrm>
            <a:prstGeom prst="lin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68699" y="91556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案例一、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流程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规范推行的思考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Bent Arrow 21"/>
          <p:cNvSpPr/>
          <p:nvPr/>
        </p:nvSpPr>
        <p:spPr>
          <a:xfrm rot="10800000">
            <a:off x="6571597" y="2171270"/>
            <a:ext cx="1821669" cy="1163187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引导达成的共识更有效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292" y="21239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抛出标准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292" y="39399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直接要求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031912" y="2715766"/>
            <a:ext cx="49934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944571" y="1621362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抛出问题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4571" y="2427734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引发讨论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4466" y="3331731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达成共识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87963" y="4227934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共同遵守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6278607" y="2020129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6300192" y="2871786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6300192" y="3723878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3707904" y="2784889"/>
            <a:ext cx="1368152" cy="677683"/>
          </a:xfrm>
          <a:prstGeom prst="strip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50225" y="242773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参与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0225" y="345190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认同感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提出要求要清晰、明确、统一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云形 15"/>
          <p:cNvSpPr/>
          <p:nvPr/>
        </p:nvSpPr>
        <p:spPr>
          <a:xfrm>
            <a:off x="3111688" y="3223924"/>
            <a:ext cx="2664296" cy="1512168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大系统庞杂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细节颇多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可能出现状况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969" y="282048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自测要求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9" name="虚尾箭头 18"/>
          <p:cNvSpPr/>
          <p:nvPr/>
        </p:nvSpPr>
        <p:spPr>
          <a:xfrm>
            <a:off x="1995661" y="2817947"/>
            <a:ext cx="859121" cy="432048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928" y="163974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文档提及不能有缺漏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3068" y="214380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示意图参照不能有偏差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9019" y="2633861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明显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bug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不能容忍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5878569" y="1783764"/>
            <a:ext cx="504056" cy="106415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5910356" y="3367940"/>
            <a:ext cx="504056" cy="106415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9440" y="212002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清晰明确，可执行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32069" y="369996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模糊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，无法预期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5661" y="235631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传达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要求执行要跟进反馈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211709"/>
            <a:ext cx="1505540" cy="14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日常记录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每周例会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版本回溯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3339695" y="2499742"/>
            <a:ext cx="512225" cy="936104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44702" y="27677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反馈、强化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5582867" y="2400839"/>
            <a:ext cx="281955" cy="1133909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39502" y="2211708"/>
            <a:ext cx="1763624" cy="14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树立标杆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提出批评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传达重要性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698</Words>
  <Application>Microsoft Office PowerPoint</Application>
  <PresentationFormat>全屏显示(16:9)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Open Sans</vt:lpstr>
      <vt:lpstr>Open Sans Light</vt:lpstr>
      <vt:lpstr>黑体</vt:lpstr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陈国锋</cp:lastModifiedBy>
  <cp:revision>58</cp:revision>
  <dcterms:created xsi:type="dcterms:W3CDTF">2014-11-26T04:04:33Z</dcterms:created>
  <dcterms:modified xsi:type="dcterms:W3CDTF">2017-11-13T12:10:14Z</dcterms:modified>
  <cp:category/>
</cp:coreProperties>
</file>