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9144000"/>
  <p:notesSz cx="6858000" cy="9144000"/>
  <p:embeddedFontLst>
    <p:embeddedFont>
      <p:font typeface="PT Sans Narrow"/>
      <p:regular r:id="rId36"/>
      <p:bold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6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PTSansNarrow-bold.fntdata"/><Relationship Id="rId14" Type="http://schemas.openxmlformats.org/officeDocument/2006/relationships/slide" Target="slides/slide10.xml"/><Relationship Id="rId36" Type="http://schemas.openxmlformats.org/officeDocument/2006/relationships/font" Target="fonts/PTSansNarrow-regular.fntdata"/><Relationship Id="rId17" Type="http://schemas.openxmlformats.org/officeDocument/2006/relationships/slide" Target="slides/slide13.xml"/><Relationship Id="rId39" Type="http://schemas.openxmlformats.org/officeDocument/2006/relationships/font" Target="fonts/OpenSans-bold.fntdata"/><Relationship Id="rId16" Type="http://schemas.openxmlformats.org/officeDocument/2006/relationships/slide" Target="slides/slide12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Yongwen Zhuang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Yongwen Zhuang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Yongwen Zhuang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Yongwen Zhuang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Yongwen Zhuang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Yongwen Zhuang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Yongwen Zhuang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Yongwen Zhuang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Yongwen Zhuang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Yongwen Zhuang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Yongwen Zhuang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Yongwen Zhuang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Daiwei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Daiwei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Yongwen Zhuang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Yongwen Zhuang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Daiwei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Daiwei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Daiwei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362666"/>
            <a:ext cx="7136668" cy="203195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5292001"/>
            <a:ext cx="7136668" cy="203195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5640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25" y="1898560"/>
            <a:ext cx="71367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 Conflict of Two Cultures in Statistical Modeling</a:t>
            </a:r>
            <a:endParaRPr sz="4000"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Yuran Liang,  Daiwei Zhang, Yongwen Zhuang, </a:t>
            </a:r>
            <a:r>
              <a:rPr lang="en" sz="2200"/>
              <a:t>Yuqi Zhai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Comment &amp; Rejoinder: Cox 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Starting point:</a:t>
            </a:r>
            <a:r>
              <a:rPr lang="en" sz="2400"/>
              <a:t>   </a:t>
            </a:r>
            <a:r>
              <a:rPr b="1" lang="en" sz="2400">
                <a:solidFill>
                  <a:schemeClr val="accent1"/>
                </a:solidFill>
              </a:rPr>
              <a:t>Data</a:t>
            </a:r>
            <a:r>
              <a:rPr lang="en" sz="2400"/>
              <a:t>   vs   </a:t>
            </a:r>
            <a:r>
              <a:rPr b="1" lang="en" sz="2400">
                <a:solidFill>
                  <a:schemeClr val="accent1"/>
                </a:solidFill>
              </a:rPr>
              <a:t>Issue</a:t>
            </a:r>
            <a:endParaRPr b="1" sz="2400">
              <a:solidFill>
                <a:schemeClr val="accent1"/>
              </a:solidFill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 is the question/hypothesis that is unknown</a:t>
            </a:r>
            <a:endParaRPr sz="1800"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Hard to understand data without probabilistic modeling</a:t>
            </a:r>
            <a:endParaRPr sz="1800"/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Objective:</a:t>
            </a:r>
            <a:r>
              <a:rPr lang="en" sz="2400"/>
              <a:t>   </a:t>
            </a:r>
            <a:r>
              <a:rPr b="1" lang="en" sz="2400">
                <a:solidFill>
                  <a:schemeClr val="accent1"/>
                </a:solidFill>
              </a:rPr>
              <a:t>Prediction  </a:t>
            </a:r>
            <a:r>
              <a:rPr lang="en" sz="2400"/>
              <a:t> vs   </a:t>
            </a:r>
            <a:r>
              <a:rPr b="1" lang="en" sz="2400">
                <a:solidFill>
                  <a:schemeClr val="accent1"/>
                </a:solidFill>
              </a:rPr>
              <a:t>Understanding</a:t>
            </a:r>
            <a:endParaRPr b="1" sz="2400"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 sz="1800"/>
              <a:t>S</a:t>
            </a:r>
            <a:r>
              <a:rPr lang="en" sz="1800"/>
              <a:t>tability of the predictor comes from clarifying mechanisms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Prediction for different conditions: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Cannot rely solely on data set available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Other objectives need emphasis on understanding</a:t>
            </a:r>
            <a:endParaRPr sz="1800"/>
          </a:p>
        </p:txBody>
      </p:sp>
      <p:sp>
        <p:nvSpPr>
          <p:cNvPr id="152" name="Shape 152"/>
          <p:cNvSpPr/>
          <p:nvPr/>
        </p:nvSpPr>
        <p:spPr>
          <a:xfrm>
            <a:off x="4624225" y="1688425"/>
            <a:ext cx="1038300" cy="5703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4773300" y="3056375"/>
            <a:ext cx="2789400" cy="5703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Comment &amp; Rejoinder: Cox 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Starting point:</a:t>
            </a:r>
            <a:r>
              <a:rPr lang="en" sz="2400"/>
              <a:t>   </a:t>
            </a:r>
            <a:r>
              <a:rPr b="1" lang="en" sz="2400">
                <a:solidFill>
                  <a:schemeClr val="accent1"/>
                </a:solidFill>
              </a:rPr>
              <a:t>Data</a:t>
            </a:r>
            <a:r>
              <a:rPr lang="en" sz="2400"/>
              <a:t>   vs   </a:t>
            </a:r>
            <a:r>
              <a:rPr b="1" lang="en" sz="2400">
                <a:solidFill>
                  <a:schemeClr val="accent1"/>
                </a:solidFill>
              </a:rPr>
              <a:t>Issue</a:t>
            </a:r>
            <a:endParaRPr b="1" sz="2400">
              <a:solidFill>
                <a:schemeClr val="accent1"/>
              </a:solidFill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 is the question/hypothesis that is unknown</a:t>
            </a:r>
            <a:endParaRPr sz="1800"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Hard to understand data without probabilistic modeling</a:t>
            </a:r>
            <a:endParaRPr sz="1800"/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Objective:</a:t>
            </a:r>
            <a:r>
              <a:rPr lang="en" sz="2400"/>
              <a:t>   </a:t>
            </a:r>
            <a:r>
              <a:rPr b="1" lang="en" sz="2400">
                <a:solidFill>
                  <a:schemeClr val="accent1"/>
                </a:solidFill>
              </a:rPr>
              <a:t>Prediction  </a:t>
            </a:r>
            <a:r>
              <a:rPr lang="en" sz="2400"/>
              <a:t> vs   </a:t>
            </a:r>
            <a:r>
              <a:rPr b="1" lang="en" sz="2400">
                <a:solidFill>
                  <a:schemeClr val="accent1"/>
                </a:solidFill>
              </a:rPr>
              <a:t>Understanding</a:t>
            </a:r>
            <a:endParaRPr b="1" sz="2400">
              <a:solidFill>
                <a:schemeClr val="accent1"/>
              </a:solidFill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Stability of the predictor comes from clarifying mechanisms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Prediction for different conditions: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Cannot rely solely on data set available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Other objectives need emphasis on understanding</a:t>
            </a:r>
            <a:endParaRPr sz="1800"/>
          </a:p>
        </p:txBody>
      </p:sp>
      <p:sp>
        <p:nvSpPr>
          <p:cNvPr id="160" name="Shape 160"/>
          <p:cNvSpPr/>
          <p:nvPr/>
        </p:nvSpPr>
        <p:spPr>
          <a:xfrm rot="10800000">
            <a:off x="5258450" y="4187800"/>
            <a:ext cx="525900" cy="16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5864875" y="3887650"/>
            <a:ext cx="33954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</a:rPr>
              <a:t>Yes, </a:t>
            </a:r>
            <a:r>
              <a:rPr b="1" lang="en" sz="1800">
                <a:solidFill>
                  <a:schemeClr val="accent3"/>
                </a:solidFill>
              </a:rPr>
              <a:t>with insufficient data, </a:t>
            </a:r>
            <a:r>
              <a:rPr b="1" lang="en" sz="1800">
                <a:solidFill>
                  <a:schemeClr val="accent3"/>
                </a:solidFill>
              </a:rPr>
              <a:t>data models can be useful </a:t>
            </a:r>
            <a:endParaRPr b="1" sz="1800">
              <a:solidFill>
                <a:schemeClr val="accent3"/>
              </a:solidFill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957650" y="5350950"/>
            <a:ext cx="76854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</a:rPr>
              <a:t>Many successful algorithmic applications extract useful information from data</a:t>
            </a:r>
            <a:endParaRPr b="1"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Comment &amp; Rejoinder: Cox 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en" sz="2400"/>
              <a:t>Ideal method for statistical analysis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Descriptively appealing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Transparent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Firm model base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 sz="2400">
                <a:solidFill>
                  <a:schemeClr val="accent1"/>
                </a:solidFill>
              </a:rPr>
              <a:t>NOT</a:t>
            </a:r>
            <a:r>
              <a:rPr lang="en" sz="2400"/>
              <a:t> a mechanical process</a:t>
            </a:r>
            <a:endParaRPr sz="2400"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525" y="2246167"/>
            <a:ext cx="3533775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6746325" y="6396375"/>
            <a:ext cx="73332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 source: xkcd.com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Comment &amp; Rejoinder: Cox 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en" sz="2400"/>
              <a:t>Ideal method for statistical analysis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Descriptively appealing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Transparent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Firm model base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 sz="2400">
                <a:solidFill>
                  <a:schemeClr val="accent1"/>
                </a:solidFill>
              </a:rPr>
              <a:t>NOT</a:t>
            </a:r>
            <a:r>
              <a:rPr lang="en" sz="2400"/>
              <a:t> a mechanical process</a:t>
            </a:r>
            <a:endParaRPr sz="2400"/>
          </a:p>
        </p:txBody>
      </p:sp>
      <p:sp>
        <p:nvSpPr>
          <p:cNvPr id="177" name="Shape 177"/>
          <p:cNvSpPr txBox="1"/>
          <p:nvPr/>
        </p:nvSpPr>
        <p:spPr>
          <a:xfrm>
            <a:off x="912650" y="4023625"/>
            <a:ext cx="69921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</a:rPr>
              <a:t>Cannot rely on data models alone, due to vast extensions &amp; changes in problems</a:t>
            </a:r>
            <a:endParaRPr b="1" sz="2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Comment &amp; Rejoinder: Cox 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9932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</a:rPr>
              <a:t>Form the right question</a:t>
            </a:r>
            <a:endParaRPr b="1" sz="36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Subject-matter → a form for interpretation</a:t>
            </a:r>
            <a:endParaRPr sz="2400"/>
          </a:p>
        </p:txBody>
      </p:sp>
      <p:sp>
        <p:nvSpPr>
          <p:cNvPr id="184" name="Shape 184"/>
          <p:cNvSpPr txBox="1"/>
          <p:nvPr/>
        </p:nvSpPr>
        <p:spPr>
          <a:xfrm>
            <a:off x="731550" y="3659925"/>
            <a:ext cx="76809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“Provide the many people working in applications outside of academia with </a:t>
            </a:r>
            <a:br>
              <a:rPr lang="en" sz="2400"/>
            </a:br>
            <a:r>
              <a:rPr lang="en" sz="2400"/>
              <a:t>       </a:t>
            </a:r>
            <a:r>
              <a:rPr b="1" lang="en" sz="3600">
                <a:solidFill>
                  <a:schemeClr val="accent3"/>
                </a:solidFill>
              </a:rPr>
              <a:t>useful, reliable, and accurate </a:t>
            </a:r>
            <a:r>
              <a:rPr lang="en" sz="2400"/>
              <a:t>analysis tools ...”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Comment</a:t>
            </a:r>
            <a:r>
              <a:rPr lang="en"/>
              <a:t> &amp; Rejoinder</a:t>
            </a:r>
            <a:r>
              <a:rPr lang="en"/>
              <a:t>: Efron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solidFill>
                  <a:schemeClr val="accent1"/>
                </a:solidFill>
              </a:rPr>
              <a:t>Changes</a:t>
            </a:r>
            <a:r>
              <a:rPr lang="en" sz="2400"/>
              <a:t> in new era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More noise in data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Less distinct g</a:t>
            </a:r>
            <a:r>
              <a:rPr lang="en" sz="2400"/>
              <a:t>oals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New &amp; complex m</a:t>
            </a:r>
            <a:r>
              <a:rPr lang="en" sz="2400"/>
              <a:t>ethods w/ little supporting theory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solidFill>
                  <a:schemeClr val="accent1"/>
                </a:solidFill>
              </a:rPr>
              <a:t>Role of Prediction</a:t>
            </a:r>
            <a:endParaRPr b="1" sz="2400">
              <a:solidFill>
                <a:schemeClr val="accent1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Prediction is not sufficient in many settings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Can lead to potential inferential innovations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“The whole point of science is to </a:t>
            </a:r>
            <a:r>
              <a:rPr b="1" lang="en" sz="2400">
                <a:solidFill>
                  <a:schemeClr val="accent1"/>
                </a:solidFill>
              </a:rPr>
              <a:t>open up black boxes</a:t>
            </a:r>
            <a:r>
              <a:rPr lang="en" sz="2400"/>
              <a:t>, understand their insides, and build better boxes for the purpose of mankind”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Comment &amp; Rejoinder: Efron</a:t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solidFill>
                  <a:schemeClr val="accent1"/>
                </a:solidFill>
              </a:rPr>
              <a:t>Changes</a:t>
            </a:r>
            <a:r>
              <a:rPr lang="en" sz="2400"/>
              <a:t> in new era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More noise in data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Less distinct goals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New &amp; complex methods w/ little supporting theory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solidFill>
                  <a:schemeClr val="accent1"/>
                </a:solidFill>
              </a:rPr>
              <a:t>Role of Prediction</a:t>
            </a:r>
            <a:endParaRPr b="1" sz="2400">
              <a:solidFill>
                <a:schemeClr val="accent1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Prediction is n</a:t>
            </a:r>
            <a:r>
              <a:rPr lang="en" sz="2400"/>
              <a:t>ot sufficient in many settings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○"/>
            </a:pPr>
            <a:r>
              <a:rPr lang="en" sz="2400"/>
              <a:t>Can lead to potential inferential innovations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“The whole point of science is to </a:t>
            </a:r>
            <a:r>
              <a:rPr b="1" lang="en" sz="2400">
                <a:solidFill>
                  <a:schemeClr val="accent1"/>
                </a:solidFill>
              </a:rPr>
              <a:t>open up black boxes</a:t>
            </a:r>
            <a:r>
              <a:rPr lang="en" sz="2400"/>
              <a:t>, understand their insides, and build better boxes for the purpose of mankind”</a:t>
            </a:r>
            <a:endParaRPr sz="2400"/>
          </a:p>
        </p:txBody>
      </p:sp>
      <p:sp>
        <p:nvSpPr>
          <p:cNvPr id="197" name="Shape 197"/>
          <p:cNvSpPr txBox="1"/>
          <p:nvPr/>
        </p:nvSpPr>
        <p:spPr>
          <a:xfrm>
            <a:off x="4911775" y="2098800"/>
            <a:ext cx="4044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</a:rPr>
              <a:t>Need for answering questions with complex and accurate models</a:t>
            </a:r>
            <a:endParaRPr b="1" sz="1800">
              <a:solidFill>
                <a:schemeClr val="accent3"/>
              </a:solidFill>
            </a:endParaRPr>
          </a:p>
        </p:txBody>
      </p:sp>
      <p:cxnSp>
        <p:nvCxnSpPr>
          <p:cNvPr id="198" name="Shape 198"/>
          <p:cNvCxnSpPr/>
          <p:nvPr/>
        </p:nvCxnSpPr>
        <p:spPr>
          <a:xfrm flipH="1" rot="10800000">
            <a:off x="4227525" y="2710800"/>
            <a:ext cx="536700" cy="3357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9" name="Shape 199"/>
          <p:cNvSpPr txBox="1"/>
          <p:nvPr/>
        </p:nvSpPr>
        <p:spPr>
          <a:xfrm>
            <a:off x="4911775" y="3476900"/>
            <a:ext cx="4590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</a:rPr>
              <a:t>Can be useful in model assessment</a:t>
            </a:r>
            <a:endParaRPr b="1" sz="1800">
              <a:solidFill>
                <a:schemeClr val="accent3"/>
              </a:solidFill>
            </a:endParaRPr>
          </a:p>
        </p:txBody>
      </p:sp>
      <p:cxnSp>
        <p:nvCxnSpPr>
          <p:cNvPr id="200" name="Shape 200"/>
          <p:cNvCxnSpPr/>
          <p:nvPr/>
        </p:nvCxnSpPr>
        <p:spPr>
          <a:xfrm flipH="1" rot="10800000">
            <a:off x="4124875" y="3706700"/>
            <a:ext cx="786900" cy="1140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1" name="Shape 201"/>
          <p:cNvSpPr txBox="1"/>
          <p:nvPr/>
        </p:nvSpPr>
        <p:spPr>
          <a:xfrm>
            <a:off x="799175" y="6029225"/>
            <a:ext cx="4590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</a:rPr>
              <a:t>Be pragmatic</a:t>
            </a:r>
            <a:endParaRPr b="1" sz="2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Comment </a:t>
            </a:r>
            <a:r>
              <a:rPr lang="en"/>
              <a:t>&amp; Rejoinder</a:t>
            </a:r>
            <a:r>
              <a:rPr lang="en"/>
              <a:t>: Hoadley</a:t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Breiman’s conclusions are </a:t>
            </a:r>
            <a:r>
              <a:rPr b="1" lang="en" sz="2400">
                <a:solidFill>
                  <a:schemeClr val="accent1"/>
                </a:solidFill>
              </a:rPr>
              <a:t>consistent</a:t>
            </a:r>
            <a:r>
              <a:rPr lang="en" sz="2400"/>
              <a:t> with practice of statistics in </a:t>
            </a:r>
            <a:r>
              <a:rPr b="1" lang="en" sz="2400">
                <a:solidFill>
                  <a:schemeClr val="accent1"/>
                </a:solidFill>
              </a:rPr>
              <a:t>business</a:t>
            </a:r>
            <a:endParaRPr sz="18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Credit scoring</a:t>
            </a:r>
            <a:endParaRPr b="1" sz="2200">
              <a:solidFill>
                <a:schemeClr val="accent2"/>
              </a:solidFill>
            </a:endParaRP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Input variables</a:t>
            </a:r>
            <a:r>
              <a:rPr b="1" lang="en" sz="1800"/>
              <a:t> x</a:t>
            </a:r>
            <a:r>
              <a:rPr lang="en" sz="1800"/>
              <a:t>: monthly bills and payments over the last 12 months (24-dimensional)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Output variable </a:t>
            </a:r>
            <a:r>
              <a:rPr b="1" lang="en" sz="1800"/>
              <a:t>y</a:t>
            </a:r>
            <a:r>
              <a:rPr lang="en" sz="1800"/>
              <a:t>: indicator of no severe delinquency over the next 6 months (binary)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Goal</a:t>
            </a:r>
            <a:r>
              <a:rPr lang="en" sz="1800"/>
              <a:t>: estimate </a:t>
            </a:r>
            <a:r>
              <a:rPr b="1" lang="en" sz="1800"/>
              <a:t>f(x)=log( Pr{ y=1|x } / Pr{ y=0|x } )</a:t>
            </a:r>
            <a:endParaRPr b="1" sz="18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          Data modeling culture                  </a:t>
            </a:r>
            <a:r>
              <a:rPr b="1" lang="en">
                <a:solidFill>
                  <a:schemeClr val="accent1"/>
                </a:solidFill>
              </a:rPr>
              <a:t>Algorithmic modeling culture</a:t>
            </a:r>
            <a:endParaRPr b="1">
              <a:solidFill>
                <a:schemeClr val="accent1"/>
              </a:solidFill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</a:rPr>
              <a:t>Simple logistic regression      </a:t>
            </a:r>
            <a:r>
              <a:rPr b="1" lang="en" sz="2400">
                <a:solidFill>
                  <a:schemeClr val="accent1"/>
                </a:solidFill>
              </a:rPr>
              <a:t>Fair, Isaac (scorecard)</a:t>
            </a:r>
            <a:endParaRPr b="1"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208" name="Shape 208"/>
          <p:cNvCxnSpPr/>
          <p:nvPr/>
        </p:nvCxnSpPr>
        <p:spPr>
          <a:xfrm>
            <a:off x="1466650" y="5635775"/>
            <a:ext cx="2417400" cy="733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9" name="Shape 209"/>
          <p:cNvCxnSpPr/>
          <p:nvPr/>
        </p:nvCxnSpPr>
        <p:spPr>
          <a:xfrm flipH="1" rot="10800000">
            <a:off x="1459900" y="5635925"/>
            <a:ext cx="2430900" cy="733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0" name="Shape 210"/>
          <p:cNvCxnSpPr/>
          <p:nvPr/>
        </p:nvCxnSpPr>
        <p:spPr>
          <a:xfrm>
            <a:off x="2566750" y="5160475"/>
            <a:ext cx="0" cy="6384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1" name="Shape 211"/>
          <p:cNvCxnSpPr/>
          <p:nvPr/>
        </p:nvCxnSpPr>
        <p:spPr>
          <a:xfrm>
            <a:off x="6698150" y="5160475"/>
            <a:ext cx="0" cy="638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Comment &amp; Rejoinder: Hoadley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Performance on the test sample</a:t>
            </a:r>
            <a:endParaRPr sz="18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Breiman emphasizes it; however, it can be </a:t>
            </a:r>
            <a:r>
              <a:rPr b="1" lang="en" sz="2200"/>
              <a:t>overdone</a:t>
            </a:r>
            <a:endParaRPr b="1" sz="2200">
              <a:solidFill>
                <a:schemeClr val="accent2"/>
              </a:solidFill>
            </a:endParaRP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 random sample of current population 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High performance              High performance on future samples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Things do change</a:t>
            </a:r>
            <a:r>
              <a:rPr lang="en" sz="1800"/>
              <a:t> → Protect against change:</a:t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</a:t>
            </a:r>
            <a:r>
              <a:rPr lang="en" sz="1800"/>
              <a:t>Monitor the performance of models over time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Sufficient degradation of performance</a:t>
            </a:r>
            <a:r>
              <a:rPr lang="en" sz="1800"/>
              <a:t> </a:t>
            </a:r>
            <a:r>
              <a:rPr lang="en"/>
              <a:t>→ new model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Example: Fair, Isaac -- redevelopment cycle is about 18-24 months -- make the models more robust over time</a:t>
            </a:r>
            <a:endParaRPr sz="22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Rejoinder </a:t>
            </a:r>
            <a:r>
              <a:rPr lang="en" sz="2200"/>
              <a:t>by Breiman</a:t>
            </a:r>
            <a:endParaRPr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200"/>
              <a:t>Agree</a:t>
            </a:r>
            <a:r>
              <a:rPr lang="en" sz="2200"/>
              <a:t> -- models must be modified to stay accurate</a:t>
            </a:r>
            <a:endParaRPr sz="22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200"/>
              <a:t>NOT necessary</a:t>
            </a:r>
            <a:r>
              <a:rPr lang="en" sz="2200"/>
              <a:t> to alter the way of model construction</a:t>
            </a:r>
            <a:endParaRPr sz="2200"/>
          </a:p>
          <a:p>
            <a:pPr indent="0" lvl="0" marL="9144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18" name="Shape 218"/>
          <p:cNvSpPr/>
          <p:nvPr/>
        </p:nvSpPr>
        <p:spPr>
          <a:xfrm>
            <a:off x="3883950" y="2946900"/>
            <a:ext cx="489000" cy="16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Shape 219"/>
          <p:cNvCxnSpPr/>
          <p:nvPr/>
        </p:nvCxnSpPr>
        <p:spPr>
          <a:xfrm flipH="1">
            <a:off x="3958650" y="2858550"/>
            <a:ext cx="339600" cy="33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0" name="Shape 220"/>
          <p:cNvCxnSpPr/>
          <p:nvPr/>
        </p:nvCxnSpPr>
        <p:spPr>
          <a:xfrm rot="10800000">
            <a:off x="3974550" y="2882400"/>
            <a:ext cx="307800" cy="291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Comment &amp; Rejoinder: Hoadley</a:t>
            </a:r>
            <a:endParaRPr/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 is possible to have both accuracy and interpretability</a:t>
            </a:r>
            <a:endParaRPr/>
          </a:p>
          <a:p>
            <a: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Segmented palatable scorecards -- interpretable by the customer and very accurate </a:t>
            </a:r>
            <a:endParaRPr sz="22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Rejoinder </a:t>
            </a:r>
            <a:r>
              <a:rPr lang="en" sz="2200"/>
              <a:t>by Breiman</a:t>
            </a:r>
            <a:endParaRPr/>
          </a:p>
          <a:p>
            <a: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In either stock prediction or credit scoring, the </a:t>
            </a:r>
            <a:r>
              <a:rPr b="1" lang="en" sz="2200">
                <a:solidFill>
                  <a:schemeClr val="accent1"/>
                </a:solidFill>
              </a:rPr>
              <a:t>priority is accuracy</a:t>
            </a:r>
            <a:endParaRPr b="1" sz="2200">
              <a:solidFill>
                <a:schemeClr val="accent1"/>
              </a:solidFill>
            </a:endParaRPr>
          </a:p>
          <a:p>
            <a:pPr indent="-368300" lvl="1" marL="914400" rtl="0">
              <a:spcBef>
                <a:spcPts val="1600"/>
              </a:spcBef>
              <a:spcAft>
                <a:spcPts val="1600"/>
              </a:spcAft>
              <a:buSzPts val="2200"/>
              <a:buChar char="○"/>
            </a:pPr>
            <a:r>
              <a:rPr lang="en" sz="2200"/>
              <a:t>Interpretability is a secondary goal that can be finessed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850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cxnSp>
        <p:nvCxnSpPr>
          <p:cNvPr id="73" name="Shape 73"/>
          <p:cNvCxnSpPr>
            <a:stCxn id="74" idx="1"/>
            <a:endCxn id="75" idx="3"/>
          </p:cNvCxnSpPr>
          <p:nvPr/>
        </p:nvCxnSpPr>
        <p:spPr>
          <a:xfrm rot="10800000">
            <a:off x="5625900" y="2458075"/>
            <a:ext cx="75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5" name="Shape 75"/>
          <p:cNvSpPr txBox="1"/>
          <p:nvPr/>
        </p:nvSpPr>
        <p:spPr>
          <a:xfrm>
            <a:off x="5228350" y="2233225"/>
            <a:ext cx="3975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</a:t>
            </a:r>
            <a:endParaRPr sz="2000"/>
          </a:p>
        </p:txBody>
      </p:sp>
      <p:cxnSp>
        <p:nvCxnSpPr>
          <p:cNvPr id="76" name="Shape 76"/>
          <p:cNvCxnSpPr>
            <a:stCxn id="77" idx="1"/>
            <a:endCxn id="74" idx="3"/>
          </p:cNvCxnSpPr>
          <p:nvPr/>
        </p:nvCxnSpPr>
        <p:spPr>
          <a:xfrm rot="10800000">
            <a:off x="7716319" y="2458071"/>
            <a:ext cx="68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7" name="Shape 77"/>
          <p:cNvSpPr txBox="1"/>
          <p:nvPr/>
        </p:nvSpPr>
        <p:spPr>
          <a:xfrm>
            <a:off x="8404219" y="2233221"/>
            <a:ext cx="3975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</a:t>
            </a:r>
            <a:endParaRPr sz="2000"/>
          </a:p>
        </p:txBody>
      </p:sp>
      <p:sp>
        <p:nvSpPr>
          <p:cNvPr id="78" name="Shape 78"/>
          <p:cNvSpPr/>
          <p:nvPr/>
        </p:nvSpPr>
        <p:spPr>
          <a:xfrm>
            <a:off x="6188550" y="3348800"/>
            <a:ext cx="1719600" cy="535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Decision trees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Neural nets</a:t>
            </a:r>
            <a:endParaRPr sz="1800"/>
          </a:p>
        </p:txBody>
      </p:sp>
      <p:sp>
        <p:nvSpPr>
          <p:cNvPr id="74" name="Shape 74"/>
          <p:cNvSpPr/>
          <p:nvPr/>
        </p:nvSpPr>
        <p:spPr>
          <a:xfrm>
            <a:off x="6380400" y="2241625"/>
            <a:ext cx="1335900" cy="432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Black Box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79" name="Shape 79"/>
          <p:cNvCxnSpPr>
            <a:stCxn id="77" idx="2"/>
            <a:endCxn id="78" idx="3"/>
          </p:cNvCxnSpPr>
          <p:nvPr/>
        </p:nvCxnSpPr>
        <p:spPr>
          <a:xfrm rot="5400000">
            <a:off x="7788769" y="2802321"/>
            <a:ext cx="933600" cy="6948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80" name="Shape 80"/>
          <p:cNvCxnSpPr>
            <a:stCxn id="78" idx="1"/>
          </p:cNvCxnSpPr>
          <p:nvPr/>
        </p:nvCxnSpPr>
        <p:spPr>
          <a:xfrm rot="10800000">
            <a:off x="5451150" y="2746400"/>
            <a:ext cx="737400" cy="8700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81" name="Shape 81"/>
          <p:cNvCxnSpPr>
            <a:stCxn id="82" idx="1"/>
            <a:endCxn id="83" idx="3"/>
          </p:cNvCxnSpPr>
          <p:nvPr/>
        </p:nvCxnSpPr>
        <p:spPr>
          <a:xfrm rot="10800000">
            <a:off x="1647600" y="3048775"/>
            <a:ext cx="442800" cy="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3" name="Shape 83"/>
          <p:cNvSpPr txBox="1"/>
          <p:nvPr/>
        </p:nvSpPr>
        <p:spPr>
          <a:xfrm>
            <a:off x="1384725" y="2835975"/>
            <a:ext cx="262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</a:t>
            </a:r>
            <a:endParaRPr sz="2000"/>
          </a:p>
        </p:txBody>
      </p:sp>
      <p:cxnSp>
        <p:nvCxnSpPr>
          <p:cNvPr id="84" name="Shape 84"/>
          <p:cNvCxnSpPr>
            <a:stCxn id="85" idx="1"/>
            <a:endCxn id="82" idx="3"/>
          </p:cNvCxnSpPr>
          <p:nvPr/>
        </p:nvCxnSpPr>
        <p:spPr>
          <a:xfrm flipH="1">
            <a:off x="4341964" y="3048815"/>
            <a:ext cx="387900" cy="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5" name="Shape 85"/>
          <p:cNvSpPr txBox="1"/>
          <p:nvPr/>
        </p:nvSpPr>
        <p:spPr>
          <a:xfrm>
            <a:off x="4729864" y="2823965"/>
            <a:ext cx="2628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</a:t>
            </a:r>
            <a:endParaRPr sz="2000"/>
          </a:p>
        </p:txBody>
      </p:sp>
      <p:sp>
        <p:nvSpPr>
          <p:cNvPr id="82" name="Shape 82"/>
          <p:cNvSpPr/>
          <p:nvPr/>
        </p:nvSpPr>
        <p:spPr>
          <a:xfrm>
            <a:off x="2090400" y="2610475"/>
            <a:ext cx="2251500" cy="881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Linear regression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Logistic regression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Cox model</a:t>
            </a:r>
            <a:endParaRPr sz="1800"/>
          </a:p>
        </p:txBody>
      </p:sp>
      <p:cxnSp>
        <p:nvCxnSpPr>
          <p:cNvPr id="86" name="Shape 86"/>
          <p:cNvCxnSpPr/>
          <p:nvPr/>
        </p:nvCxnSpPr>
        <p:spPr>
          <a:xfrm>
            <a:off x="5096000" y="1325375"/>
            <a:ext cx="7200" cy="47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7" name="Shape 87"/>
          <p:cNvSpPr txBox="1"/>
          <p:nvPr/>
        </p:nvSpPr>
        <p:spPr>
          <a:xfrm>
            <a:off x="1813713" y="1438725"/>
            <a:ext cx="28626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Modeling Culture </a:t>
            </a:r>
            <a:endParaRPr sz="1800"/>
          </a:p>
        </p:txBody>
      </p:sp>
      <p:sp>
        <p:nvSpPr>
          <p:cNvPr id="88" name="Shape 88"/>
          <p:cNvSpPr txBox="1"/>
          <p:nvPr/>
        </p:nvSpPr>
        <p:spPr>
          <a:xfrm>
            <a:off x="5313300" y="1454650"/>
            <a:ext cx="34701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Algorithmic</a:t>
            </a:r>
            <a:r>
              <a:rPr lang="en" sz="1800"/>
              <a:t> Modeling Culture</a:t>
            </a:r>
            <a:endParaRPr sz="1800"/>
          </a:p>
        </p:txBody>
      </p:sp>
      <p:sp>
        <p:nvSpPr>
          <p:cNvPr id="89" name="Shape 89"/>
          <p:cNvSpPr txBox="1"/>
          <p:nvPr/>
        </p:nvSpPr>
        <p:spPr>
          <a:xfrm>
            <a:off x="134325" y="4286100"/>
            <a:ext cx="11742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Validation</a:t>
            </a:r>
            <a:endParaRPr sz="1800"/>
          </a:p>
        </p:txBody>
      </p:sp>
      <p:sp>
        <p:nvSpPr>
          <p:cNvPr id="90" name="Shape 90"/>
          <p:cNvSpPr txBox="1"/>
          <p:nvPr/>
        </p:nvSpPr>
        <p:spPr>
          <a:xfrm>
            <a:off x="121550" y="5193950"/>
            <a:ext cx="15132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Estimated culture population</a:t>
            </a:r>
            <a:endParaRPr sz="1800"/>
          </a:p>
        </p:txBody>
      </p:sp>
      <p:sp>
        <p:nvSpPr>
          <p:cNvPr id="91" name="Shape 91"/>
          <p:cNvSpPr txBox="1"/>
          <p:nvPr/>
        </p:nvSpPr>
        <p:spPr>
          <a:xfrm>
            <a:off x="1979450" y="4176350"/>
            <a:ext cx="2650800" cy="783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Goodness-of-fit tests Residual examination</a:t>
            </a:r>
            <a:endParaRPr sz="1800"/>
          </a:p>
        </p:txBody>
      </p:sp>
      <p:sp>
        <p:nvSpPr>
          <p:cNvPr id="92" name="Shape 92"/>
          <p:cNvSpPr txBox="1"/>
          <p:nvPr/>
        </p:nvSpPr>
        <p:spPr>
          <a:xfrm>
            <a:off x="6038225" y="4362300"/>
            <a:ext cx="2251500" cy="4497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Predictive accuracy</a:t>
            </a:r>
            <a:endParaRPr sz="1800"/>
          </a:p>
        </p:txBody>
      </p:sp>
      <p:cxnSp>
        <p:nvCxnSpPr>
          <p:cNvPr id="93" name="Shape 93"/>
          <p:cNvCxnSpPr/>
          <p:nvPr/>
        </p:nvCxnSpPr>
        <p:spPr>
          <a:xfrm>
            <a:off x="125050" y="1930725"/>
            <a:ext cx="88026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" name="Shape 94"/>
          <p:cNvCxnSpPr/>
          <p:nvPr/>
        </p:nvCxnSpPr>
        <p:spPr>
          <a:xfrm>
            <a:off x="112150" y="4088500"/>
            <a:ext cx="8775000" cy="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" name="Shape 95"/>
          <p:cNvCxnSpPr/>
          <p:nvPr/>
        </p:nvCxnSpPr>
        <p:spPr>
          <a:xfrm>
            <a:off x="137050" y="5134000"/>
            <a:ext cx="877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6" name="Shape 96"/>
          <p:cNvSpPr txBox="1"/>
          <p:nvPr/>
        </p:nvSpPr>
        <p:spPr>
          <a:xfrm>
            <a:off x="210525" y="2111263"/>
            <a:ext cx="11742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Model</a:t>
            </a:r>
            <a:endParaRPr sz="1800"/>
          </a:p>
        </p:txBody>
      </p:sp>
      <p:sp>
        <p:nvSpPr>
          <p:cNvPr id="97" name="Shape 97"/>
          <p:cNvSpPr txBox="1"/>
          <p:nvPr/>
        </p:nvSpPr>
        <p:spPr>
          <a:xfrm>
            <a:off x="2629050" y="5457713"/>
            <a:ext cx="11742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98%</a:t>
            </a:r>
            <a:endParaRPr sz="1800"/>
          </a:p>
        </p:txBody>
      </p:sp>
      <p:sp>
        <p:nvSpPr>
          <p:cNvPr id="98" name="Shape 98"/>
          <p:cNvSpPr txBox="1"/>
          <p:nvPr/>
        </p:nvSpPr>
        <p:spPr>
          <a:xfrm>
            <a:off x="6576875" y="5457713"/>
            <a:ext cx="11742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r>
              <a:rPr lang="en" sz="1800"/>
              <a:t>%</a:t>
            </a:r>
            <a:endParaRPr sz="1800"/>
          </a:p>
        </p:txBody>
      </p:sp>
      <p:cxnSp>
        <p:nvCxnSpPr>
          <p:cNvPr id="99" name="Shape 99"/>
          <p:cNvCxnSpPr/>
          <p:nvPr/>
        </p:nvCxnSpPr>
        <p:spPr>
          <a:xfrm>
            <a:off x="1384725" y="1400050"/>
            <a:ext cx="9300" cy="47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Comment &amp; Rejoinder: Hoadley</a:t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solidFill>
                  <a:schemeClr val="accent2"/>
                </a:solidFill>
              </a:rPr>
              <a:t>Challenges</a:t>
            </a:r>
            <a:r>
              <a:rPr lang="en" sz="2400"/>
              <a:t> for the algorithmic modeling approach</a:t>
            </a:r>
            <a:endParaRPr sz="2400"/>
          </a:p>
          <a:p>
            <a: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</a:pPr>
            <a:r>
              <a:rPr lang="en" sz="2400"/>
              <a:t>Tuning dilemma</a:t>
            </a:r>
            <a:endParaRPr sz="2200"/>
          </a:p>
          <a:p>
            <a: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How to set the tuning parameters → optimize the results</a:t>
            </a:r>
            <a:endParaRPr sz="2400"/>
          </a:p>
          <a:p>
            <a: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</a:pPr>
            <a:r>
              <a:rPr lang="en" sz="2400"/>
              <a:t>Measuring importance -- Is it really possible?</a:t>
            </a:r>
            <a:endParaRPr sz="2200"/>
          </a:p>
          <a:p>
            <a: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 variable and its relationships will change</a:t>
            </a:r>
            <a:endParaRPr sz="1800"/>
          </a:p>
          <a:p>
            <a:pPr indent="-342900" lvl="2" marL="13716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</a:pPr>
            <a:r>
              <a:rPr lang="en" sz="1800"/>
              <a:t>“Ping-Pong theorem”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Comment &amp; Rejoinder: Hoadley</a:t>
            </a:r>
            <a:endParaRPr/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 algorithmic modeling with data modeling tools</a:t>
            </a:r>
            <a:endParaRPr sz="2400"/>
          </a:p>
          <a:p>
            <a: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</a:pPr>
            <a:r>
              <a:rPr lang="en" sz="2400"/>
              <a:t>Ignore most textbook advice</a:t>
            </a:r>
            <a:endParaRPr sz="2400"/>
          </a:p>
          <a:p>
            <a:pPr indent="-381000" lvl="1" marL="914400" rtl="0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Embrace the blessing of dimensionality</a:t>
            </a:r>
            <a:endParaRPr sz="2400"/>
          </a:p>
          <a:p>
            <a:pPr indent="-381000" lvl="1" marL="914400" rtl="0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Use constraints in the fitting optimizations</a:t>
            </a:r>
            <a:endParaRPr sz="2400"/>
          </a:p>
          <a:p>
            <a:pPr indent="-381000" lvl="1" marL="914400" rtl="0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Use regularization</a:t>
            </a:r>
            <a:endParaRPr sz="2400"/>
          </a:p>
          <a:p>
            <a:pPr indent="-381000" lvl="1" marL="914400" rtl="0">
              <a:spcBef>
                <a:spcPts val="1000"/>
              </a:spcBef>
              <a:spcAft>
                <a:spcPts val="1000"/>
              </a:spcAft>
              <a:buSzPts val="2400"/>
              <a:buChar char="○"/>
            </a:pPr>
            <a:r>
              <a:rPr lang="en" sz="2400"/>
              <a:t>Validate the results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Open to the issue raised in Leo Breiman’s paper</a:t>
            </a:r>
            <a:endParaRPr sz="24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Statistician, AVOID doing harm  </a:t>
            </a:r>
            <a:endParaRPr sz="22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Two goals in analyzing the data</a:t>
            </a:r>
            <a:endParaRPr sz="22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>
                <a:solidFill>
                  <a:schemeClr val="accent1"/>
                </a:solidFill>
              </a:rPr>
              <a:t>Management</a:t>
            </a:r>
            <a:r>
              <a:rPr lang="en" sz="1800">
                <a:solidFill>
                  <a:schemeClr val="accent1"/>
                </a:solidFill>
              </a:rPr>
              <a:t> </a:t>
            </a:r>
            <a:r>
              <a:rPr lang="en" sz="1800">
                <a:solidFill>
                  <a:schemeClr val="lt2"/>
                </a:solidFill>
              </a:rPr>
              <a:t>(prediction)</a:t>
            </a:r>
            <a:r>
              <a:rPr lang="en" sz="1800"/>
              <a:t> seeks </a:t>
            </a:r>
            <a:r>
              <a:rPr b="1" lang="en" sz="1800">
                <a:solidFill>
                  <a:schemeClr val="accent2"/>
                </a:solidFill>
              </a:rPr>
              <a:t>profit</a:t>
            </a:r>
            <a:r>
              <a:rPr lang="en" sz="1800"/>
              <a:t> -- practical answers → decision making </a:t>
            </a:r>
            <a:r>
              <a:rPr b="1" lang="en" sz="1800">
                <a:solidFill>
                  <a:schemeClr val="accent2"/>
                </a:solidFill>
              </a:rPr>
              <a:t>in the short run</a:t>
            </a:r>
            <a:endParaRPr b="1" sz="1800">
              <a:solidFill>
                <a:schemeClr val="accent2"/>
              </a:solidFill>
            </a:endParaRP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>
                <a:solidFill>
                  <a:schemeClr val="accent1"/>
                </a:solidFill>
              </a:rPr>
              <a:t>Science</a:t>
            </a:r>
            <a:r>
              <a:rPr lang="en" sz="1800">
                <a:solidFill>
                  <a:schemeClr val="accent1"/>
                </a:solidFill>
              </a:rPr>
              <a:t> </a:t>
            </a:r>
            <a:r>
              <a:rPr lang="en" sz="1800">
                <a:solidFill>
                  <a:schemeClr val="lt2"/>
                </a:solidFill>
              </a:rPr>
              <a:t>(information)</a:t>
            </a:r>
            <a:r>
              <a:rPr lang="en" sz="1800"/>
              <a:t> seeks </a:t>
            </a:r>
            <a:r>
              <a:rPr b="1" lang="en" sz="1800">
                <a:solidFill>
                  <a:schemeClr val="accent2"/>
                </a:solidFill>
              </a:rPr>
              <a:t>truth</a:t>
            </a:r>
            <a:r>
              <a:rPr lang="en" sz="1800"/>
              <a:t> -- fundamental knowledge about nature → understanding and control </a:t>
            </a:r>
            <a:r>
              <a:rPr b="1" lang="en" sz="1800">
                <a:solidFill>
                  <a:schemeClr val="accent2"/>
                </a:solidFill>
              </a:rPr>
              <a:t>in the long run</a:t>
            </a:r>
            <a:endParaRPr b="1" sz="1800">
              <a:solidFill>
                <a:schemeClr val="accent2"/>
              </a:solidFill>
            </a:endParaRPr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Methods of algorithmic modeling are important contributions to the tool kit of Statisticians</a:t>
            </a:r>
            <a:endParaRPr sz="22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>
                <a:solidFill>
                  <a:schemeClr val="accent2"/>
                </a:solidFill>
              </a:rPr>
              <a:t>Better</a:t>
            </a:r>
            <a:r>
              <a:rPr lang="en" sz="1800"/>
              <a:t> predictive accuracy, </a:t>
            </a:r>
            <a:r>
              <a:rPr b="1" lang="en" sz="1800">
                <a:solidFill>
                  <a:schemeClr val="accent2"/>
                </a:solidFill>
              </a:rPr>
              <a:t>better</a:t>
            </a:r>
            <a:r>
              <a:rPr lang="en" sz="1800"/>
              <a:t> information about the underlying mechanism, </a:t>
            </a:r>
            <a:r>
              <a:rPr b="1" lang="en" sz="1800">
                <a:solidFill>
                  <a:schemeClr val="accent2"/>
                </a:solidFill>
              </a:rPr>
              <a:t>perfect</a:t>
            </a:r>
            <a:r>
              <a:rPr lang="en" sz="1800"/>
              <a:t> separation and discrimination between two classes...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&amp; Rejoinder: Parzen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Hypotheses to test to avoid blunders of statistical modeling </a:t>
            </a:r>
            <a:r>
              <a:rPr lang="en">
                <a:solidFill>
                  <a:schemeClr val="lt2"/>
                </a:solidFill>
              </a:rPr>
              <a:t>(generic deviations from standard assumptions)</a:t>
            </a:r>
            <a:endParaRPr sz="2400"/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Bivariate dependence (correlation)</a:t>
            </a:r>
            <a:endParaRPr sz="2400"/>
          </a:p>
          <a:p>
            <a:pPr indent="-3429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Between independent (input) variables</a:t>
            </a:r>
            <a:endParaRPr sz="2400"/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Two-sample conditional clustering</a:t>
            </a:r>
            <a:endParaRPr sz="2400"/>
          </a:p>
          <a:p>
            <a:pPr indent="-3429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Arises in the distributions of independent (input) variables to </a:t>
            </a:r>
            <a:r>
              <a:rPr lang="en" sz="1800">
                <a:solidFill>
                  <a:schemeClr val="accent1"/>
                </a:solidFill>
              </a:rPr>
              <a:t>discriminate</a:t>
            </a:r>
            <a:r>
              <a:rPr lang="en" sz="1800"/>
              <a:t> between two classes</a:t>
            </a:r>
            <a:endParaRPr sz="1800"/>
          </a:p>
          <a:p>
            <a:pPr indent="-3429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(conditional) </a:t>
            </a:r>
            <a:r>
              <a:rPr lang="en" sz="1800">
                <a:solidFill>
                  <a:schemeClr val="accent1"/>
                </a:solidFill>
              </a:rPr>
              <a:t>P(class 1|X) = P(class 1)</a:t>
            </a:r>
            <a:r>
              <a:rPr lang="en" sz="1800"/>
              <a:t>  (pooled)</a:t>
            </a:r>
            <a:endParaRPr sz="18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&amp; Rejoinder: Parzen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NOT </a:t>
            </a:r>
            <a:r>
              <a:rPr b="1" lang="en" sz="2400">
                <a:solidFill>
                  <a:schemeClr val="accent2"/>
                </a:solidFill>
              </a:rPr>
              <a:t>two</a:t>
            </a:r>
            <a:r>
              <a:rPr lang="en" sz="2400"/>
              <a:t>, BUT </a:t>
            </a:r>
            <a:r>
              <a:rPr b="1" lang="en" sz="2400">
                <a:solidFill>
                  <a:schemeClr val="accent1"/>
                </a:solidFill>
              </a:rPr>
              <a:t>many</a:t>
            </a:r>
            <a:r>
              <a:rPr lang="en" sz="2400"/>
              <a:t> modeling cultures</a:t>
            </a:r>
            <a:endParaRPr sz="2400">
              <a:solidFill>
                <a:schemeClr val="accent2"/>
              </a:solidFill>
            </a:endParaRPr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Robust methods, Bayesian methods...</a:t>
            </a:r>
            <a:endParaRPr sz="22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Eclectic philosophy of statistical modeling</a:t>
            </a:r>
            <a:endParaRPr sz="22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>
                <a:solidFill>
                  <a:schemeClr val="accent2"/>
                </a:solidFill>
              </a:rPr>
              <a:t>Statistical methods mining</a:t>
            </a:r>
            <a:r>
              <a:rPr lang="en" sz="1800">
                <a:solidFill>
                  <a:schemeClr val="accent2"/>
                </a:solidFill>
              </a:rPr>
              <a:t> </a:t>
            </a:r>
            <a:r>
              <a:rPr lang="en" sz="1800"/>
              <a:t>seeks to provide a framework to synthesize and apply the past methodological progress in computationally intensive methods for statistical modeling</a:t>
            </a:r>
            <a:endParaRPr sz="18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“Data mining” is a special case of “data modeling”</a:t>
            </a:r>
            <a:endParaRPr sz="22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Statistical data modeling done in a systematic way -- </a:t>
            </a:r>
            <a:r>
              <a:rPr lang="en" sz="1800">
                <a:solidFill>
                  <a:schemeClr val="accent1"/>
                </a:solidFill>
              </a:rPr>
              <a:t>SIEVE/PPDAC</a:t>
            </a:r>
            <a:endParaRPr sz="2400">
              <a:solidFill>
                <a:schemeClr val="accent1"/>
              </a:solidFill>
            </a:endParaRPr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Rejoinder by Breiman</a:t>
            </a:r>
            <a:endParaRPr sz="22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Not an issue he wants to fiercely contest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Pretty clear cut -- are you modeling the inside of the box or not?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&amp; Rejoinder: Parzen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Quantile culture</a:t>
            </a:r>
            <a:endParaRPr sz="1800"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Quantile ideas for HIGH dimensional data analysis</a:t>
            </a:r>
            <a:endParaRPr sz="2400"/>
          </a:p>
          <a:p>
            <a:pPr indent="0" lvl="0" marL="0" rt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&amp; Rejoinder: Parzen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&amp; Discussion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11700" y="4409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for discussion</a:t>
            </a:r>
            <a:endParaRPr/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11700" y="1400100"/>
            <a:ext cx="8450100" cy="50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Which type of models is more appealing to you, data models or algorithmic models?</a:t>
            </a:r>
            <a:endParaRPr sz="2500"/>
          </a:p>
          <a:p>
            <a: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If you can only choose one, are you more interested in </a:t>
            </a:r>
            <a:r>
              <a:rPr b="1" lang="en" sz="2500"/>
              <a:t>1)</a:t>
            </a:r>
            <a:r>
              <a:rPr lang="en" sz="2500"/>
              <a:t> understanding the mechanism behind natural processes, OR </a:t>
            </a:r>
            <a:r>
              <a:rPr b="1" lang="en" sz="2500"/>
              <a:t>2)</a:t>
            </a:r>
            <a:r>
              <a:rPr lang="en" sz="2500"/>
              <a:t> being able to predict and manipulate natural processes?</a:t>
            </a:r>
            <a:endParaRPr sz="2500"/>
          </a:p>
          <a:p>
            <a:pPr indent="-38735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If a skeptic reads your report for the first project in Biostat 699 and asks you “How do you know the model you use is true”, how would you respond?</a:t>
            </a:r>
            <a:endParaRPr sz="2500"/>
          </a:p>
          <a:p>
            <a: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What are the possible future paths for both cultures?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311700" y="5717175"/>
            <a:ext cx="80025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TIBCO</a:t>
            </a:r>
            <a:endParaRPr/>
          </a:p>
        </p:txBody>
      </p:sp>
      <p:sp>
        <p:nvSpPr>
          <p:cNvPr id="279" name="Shape 279"/>
          <p:cNvSpPr txBox="1"/>
          <p:nvPr>
            <p:ph idx="4294967295"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Example: Random Forest</a:t>
            </a:r>
            <a:endParaRPr/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 b="0" l="0" r="0" t="11613"/>
          <a:stretch/>
        </p:blipFill>
        <p:spPr>
          <a:xfrm>
            <a:off x="1440200" y="1524688"/>
            <a:ext cx="5745501" cy="3808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Example: Random Forest</a:t>
            </a:r>
            <a:endParaRPr/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AutoNum type="arabicPeriod"/>
            </a:pPr>
            <a:r>
              <a:rPr lang="en" sz="2000"/>
              <a:t>Randomly select a subset of the training data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Find the best decision tree for this training subset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Repeat Step 1-2 for many times and obtain many trees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Everytime a new input comes, path it down to every tree and combine the results by majority vote</a:t>
            </a:r>
            <a:endParaRPr sz="2000"/>
          </a:p>
        </p:txBody>
      </p:sp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 b="0" l="0" r="0" t="11613"/>
          <a:stretch/>
        </p:blipFill>
        <p:spPr>
          <a:xfrm>
            <a:off x="4621325" y="2099872"/>
            <a:ext cx="4260775" cy="2824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647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Models: Problems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26200"/>
            <a:ext cx="8520600" cy="53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Model fitting</a:t>
            </a:r>
            <a:endParaRPr sz="3000"/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Goodness-of-fit </a:t>
            </a:r>
            <a:endParaRPr sz="3000"/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R</a:t>
            </a:r>
            <a:r>
              <a:rPr lang="en" sz="2400"/>
              <a:t>ejects non-linearity only when extreme</a:t>
            </a:r>
            <a:endParaRPr sz="2400"/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Not applicable when variables deleted or non-linear terms added</a:t>
            </a:r>
            <a:endParaRPr sz="2400"/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Residual analysis </a:t>
            </a:r>
            <a:endParaRPr sz="3000"/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Unreliable in more than 4-5 dimensions</a:t>
            </a:r>
            <a:endParaRPr sz="2400"/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Too many ways to analyze residuals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Thoughts (maybe move to discussion?)</a:t>
            </a:r>
            <a:endParaRPr/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925" y="1688967"/>
            <a:ext cx="3533775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for discussion</a:t>
            </a:r>
            <a:endParaRPr/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Different purposes (e.g. Netflix recommendation vs. medical study) may be the underlying reason for adopting different culture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does statistics mean (do)?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“Mainstream serious statistics” ?- Cox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Build methodology foundation?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Applied analytics?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Embrace computation &amp; data mining?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Models: Problems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Multiplicity</a:t>
            </a:r>
            <a:endParaRPr sz="30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Multiple models can fit the same data</a:t>
            </a:r>
            <a:endParaRPr sz="24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Predictive Accuracy</a:t>
            </a:r>
            <a:endParaRPr sz="30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“Noisy” variables are unmeasured</a:t>
            </a:r>
            <a:endParaRPr sz="2400"/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Overfitting can be resolved by cross-validation</a:t>
            </a:r>
            <a:endParaRPr sz="24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Complex systems</a:t>
            </a:r>
            <a:endParaRPr sz="30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Data are not multivariate normal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Simple parametric models are not enough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Modeling: Introduction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Philosophy</a:t>
            </a:r>
            <a:endParaRPr sz="22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“Nature produces data in a black box whose insides are complex, mysterious, and at least, partly unknowable.”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Assumption</a:t>
            </a:r>
            <a:endParaRPr sz="22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Data is drawn iid from a multivariate distribution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Goal</a:t>
            </a:r>
            <a:endParaRPr sz="22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Find an algorithm </a:t>
            </a:r>
            <a:r>
              <a:rPr b="1" lang="en" sz="2200"/>
              <a:t>f(x) </a:t>
            </a:r>
            <a:r>
              <a:rPr lang="en" sz="2200"/>
              <a:t>that predicts </a:t>
            </a:r>
            <a:r>
              <a:rPr b="1" lang="en" sz="2200"/>
              <a:t>y</a:t>
            </a:r>
            <a:endParaRPr b="1" sz="2200"/>
          </a:p>
          <a:p>
            <a: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b="1" lang="en" sz="2200"/>
              <a:t>x</a:t>
            </a:r>
            <a:r>
              <a:rPr lang="en" sz="2200"/>
              <a:t>: predictor data</a:t>
            </a:r>
            <a:endParaRPr sz="2200"/>
          </a:p>
          <a:p>
            <a: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b="1" lang="en" sz="2200"/>
              <a:t>y</a:t>
            </a:r>
            <a:r>
              <a:rPr lang="en" sz="2200"/>
              <a:t>: response data</a:t>
            </a:r>
            <a:endParaRPr sz="22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Includes but is not limited to linear models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5717175"/>
            <a:ext cx="80025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Survival of passengers on the Titanic (Source: Wikipedia)</a:t>
            </a:r>
            <a:endParaRPr/>
          </a:p>
        </p:txBody>
      </p:sp>
      <p:sp>
        <p:nvSpPr>
          <p:cNvPr id="123" name="Shape 123"/>
          <p:cNvSpPr txBox="1"/>
          <p:nvPr>
            <p:ph idx="4294967295"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Example: Decision Tree</a:t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25" y="1536567"/>
            <a:ext cx="6410325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Example: Decision Tree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AutoNum type="arabicPeriod"/>
            </a:pPr>
            <a:r>
              <a:rPr lang="en" sz="2000"/>
              <a:t>Randomly select a sequence of predictors as nodes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Determine the decision at the end of each path by using the training data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Find the tree’s prediction error rate when applied to the testing data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Repeat Step 1-3  for many times and select the tree with the lowest prediction error rate</a:t>
            </a:r>
            <a:endParaRPr sz="2000"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650" y="1748175"/>
            <a:ext cx="4206899" cy="34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288575"/>
            <a:ext cx="39399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307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Pros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Simple</a:t>
            </a:r>
            <a:r>
              <a:rPr lang="en" sz="2000"/>
              <a:t> to interpret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Cons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Strong assumptions about models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Model assumptions are not falsifiable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Ineffective for handling high-dim data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Many models can fit the same data equally well</a:t>
            </a:r>
            <a:endParaRPr sz="2000"/>
          </a:p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4832400" y="13834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Pros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A</a:t>
            </a:r>
            <a:r>
              <a:rPr b="1" lang="en" sz="2000"/>
              <a:t>ccurate</a:t>
            </a:r>
            <a:r>
              <a:rPr lang="en" sz="2000"/>
              <a:t> in making predictions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More relaxed assumptions about models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Takes advantage of high-dim data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Cons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Algorithms are difficult to interpret</a:t>
            </a:r>
            <a:endParaRPr sz="2000"/>
          </a:p>
          <a:p>
            <a: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Many models can fit the same data equally well</a:t>
            </a:r>
            <a:endParaRPr sz="2000"/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4862400" y="288575"/>
            <a:ext cx="39399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Modeling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Breiman’s Argument for Algorithmic Modeling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“Simplicity vs Accuracy” is an incorrect way to understand the goal of statistical analysis.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purpose of a model is to retrieve useful information about the relation between the response and the predictor.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Interpretability is only </a:t>
            </a:r>
            <a:r>
              <a:rPr i="1" lang="en" sz="2400"/>
              <a:t>one way</a:t>
            </a:r>
            <a:r>
              <a:rPr lang="en" sz="2400"/>
              <a:t> of getting information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model does not have to be simple to be reliable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There is no reason to restrict our options to a certain subset of models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