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sldIdLst>
    <p:sldId id="258" r:id="rId2"/>
    <p:sldId id="264" r:id="rId3"/>
    <p:sldId id="260" r:id="rId4"/>
    <p:sldId id="286" r:id="rId5"/>
    <p:sldId id="282" r:id="rId6"/>
    <p:sldId id="280" r:id="rId7"/>
    <p:sldId id="283" r:id="rId8"/>
    <p:sldId id="284" r:id="rId9"/>
    <p:sldId id="265" r:id="rId10"/>
    <p:sldId id="288" r:id="rId11"/>
    <p:sldId id="290" r:id="rId12"/>
    <p:sldId id="291" r:id="rId13"/>
    <p:sldId id="295" r:id="rId14"/>
    <p:sldId id="296" r:id="rId15"/>
    <p:sldId id="292" r:id="rId16"/>
    <p:sldId id="294" r:id="rId17"/>
    <p:sldId id="267" r:id="rId18"/>
    <p:sldId id="266" r:id="rId19"/>
    <p:sldId id="261" r:id="rId20"/>
    <p:sldId id="268" r:id="rId21"/>
    <p:sldId id="298" r:id="rId22"/>
    <p:sldId id="274" r:id="rId23"/>
    <p:sldId id="297" r:id="rId24"/>
    <p:sldId id="259" r:id="rId25"/>
    <p:sldId id="275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188" y="132"/>
      </p:cViewPr>
      <p:guideLst>
        <p:guide orient="horz" pos="2159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193331"/>
            <a:ext cx="9144000" cy="664669"/>
          </a:xfrm>
          <a:prstGeom prst="rect">
            <a:avLst/>
          </a:prstGeom>
          <a:solidFill>
            <a:srgbClr val="0015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7" descr="Signature-Marketing-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325833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8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6193331"/>
            <a:ext cx="9144000" cy="664669"/>
          </a:xfrm>
          <a:prstGeom prst="rect">
            <a:avLst/>
          </a:prstGeom>
          <a:solidFill>
            <a:srgbClr val="0015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7" descr="Signature-Marketing-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325833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7080250" cy="4159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7534275" cy="6556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4032" y="6326188"/>
            <a:ext cx="3651250" cy="393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rgbClr val="FFFFFF"/>
                </a:solidFill>
                <a:latin typeface="Univers LT Std 57 Cn"/>
                <a:cs typeface="Univers LT Std 57 Cn"/>
              </a:defRPr>
            </a:lvl1pPr>
          </a:lstStyle>
          <a:p>
            <a:pPr lvl="0"/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4050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" descr="color_horiz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CVCyellow-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8"/>
            <a:ext cx="9144000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VCyellow-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193331"/>
            <a:ext cx="9144000" cy="664669"/>
          </a:xfrm>
          <a:prstGeom prst="rect">
            <a:avLst/>
          </a:prstGeom>
          <a:solidFill>
            <a:srgbClr val="0015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7" descr="Signature-Marketing-Whit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325833"/>
            <a:ext cx="3197225" cy="3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4288" y="1864800"/>
            <a:ext cx="7772400" cy="3448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923" dirty="0">
                <a:latin typeface="Arial"/>
                <a:cs typeface="Arial"/>
              </a:rPr>
              <a:t>Biostatistics 699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300" dirty="0">
                <a:latin typeface="Arial"/>
                <a:cs typeface="Arial"/>
              </a:rPr>
              <a:t>Project 2</a:t>
            </a:r>
          </a:p>
          <a:p>
            <a:pPr fontAlgn="auto">
              <a:spcAft>
                <a:spcPts val="0"/>
              </a:spcAft>
              <a:defRPr/>
            </a:pPr>
            <a:endParaRPr lang="en-US" sz="3300" dirty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300" dirty="0">
                <a:latin typeface="Arial"/>
                <a:cs typeface="Arial"/>
              </a:rPr>
              <a:t>Modeling of survival for patients with liver cancer treated with radiation therapy</a:t>
            </a:r>
          </a:p>
          <a:p>
            <a:pPr fontAlgn="auto">
              <a:spcAft>
                <a:spcPts val="0"/>
              </a:spcAft>
              <a:defRPr/>
            </a:pPr>
            <a:endParaRPr lang="en-US" sz="3300" dirty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Will Jackson (wcj@med.umich.edu), 01/23/2017</a:t>
            </a:r>
          </a:p>
        </p:txBody>
      </p:sp>
    </p:spTree>
    <p:extLst>
      <p:ext uri="{BB962C8B-B14F-4D97-AF65-F5344CB8AC3E}">
        <p14:creationId xmlns:p14="http://schemas.microsoft.com/office/powerpoint/2010/main" val="363634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 patients have a radiation treatment start date and end date</a:t>
            </a:r>
          </a:p>
          <a:p>
            <a:endParaRPr lang="en-US" dirty="0"/>
          </a:p>
          <a:p>
            <a:r>
              <a:rPr lang="en-US" dirty="0"/>
              <a:t>Some patients may have been treated to different sites in the liver at different points in time</a:t>
            </a:r>
          </a:p>
          <a:p>
            <a:endParaRPr lang="en-US" dirty="0"/>
          </a:p>
          <a:p>
            <a:r>
              <a:rPr lang="en-US" dirty="0"/>
              <a:t>Many patients had received some form of previous liver treatment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333193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Patients were most commonly treated with 3 to 5 total SBRT treatments (3-5 fractions)</a:t>
            </a:r>
          </a:p>
          <a:p>
            <a:endParaRPr lang="en-US" dirty="0"/>
          </a:p>
          <a:p>
            <a:r>
              <a:rPr lang="en-US" dirty="0"/>
              <a:t>Some patients had fiducial markers placed near the liver tumor prior to treatment to help guide delivery of treatment</a:t>
            </a:r>
          </a:p>
          <a:p>
            <a:endParaRPr lang="en-US" dirty="0"/>
          </a:p>
          <a:p>
            <a:r>
              <a:rPr lang="en-US" dirty="0"/>
              <a:t>The unit of dose delivered via radiation is called the Gray (J/kg)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34158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6"/>
            <a:ext cx="7674138" cy="4841933"/>
          </a:xfrm>
        </p:spPr>
        <p:txBody>
          <a:bodyPr/>
          <a:lstStyle/>
          <a:p>
            <a:r>
              <a:rPr lang="en-US" dirty="0"/>
              <a:t>Patients could be treated with the same or different doses of radiation therapy with each treatment fraction</a:t>
            </a:r>
          </a:p>
          <a:p>
            <a:endParaRPr lang="en-US" dirty="0"/>
          </a:p>
          <a:p>
            <a:r>
              <a:rPr lang="en-US" dirty="0"/>
              <a:t>We are usually most interested in the total dose delivered over the entire course of treatment</a:t>
            </a:r>
          </a:p>
          <a:p>
            <a:endParaRPr lang="en-US" dirty="0"/>
          </a:p>
          <a:p>
            <a:r>
              <a:rPr lang="en-US" dirty="0"/>
              <a:t>To allow comparison of patients treated with different doses of radiation per fraction, two methods exist to convert the delivered dose into an “equivalent dose”</a:t>
            </a:r>
          </a:p>
          <a:p>
            <a:pPr lvl="1"/>
            <a:r>
              <a:rPr lang="en-US" sz="2000" dirty="0"/>
              <a:t>Equivalent dose in 2 </a:t>
            </a:r>
            <a:r>
              <a:rPr lang="en-US" sz="2000" dirty="0" err="1"/>
              <a:t>Gy</a:t>
            </a:r>
            <a:r>
              <a:rPr lang="en-US" sz="2000" dirty="0"/>
              <a:t> fractions (EQD2)</a:t>
            </a:r>
          </a:p>
          <a:p>
            <a:pPr lvl="1"/>
            <a:r>
              <a:rPr lang="en-US" sz="2000" dirty="0"/>
              <a:t>Biologically equivalent dose (BED)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388450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6"/>
            <a:ext cx="7674138" cy="4841933"/>
          </a:xfrm>
        </p:spPr>
        <p:txBody>
          <a:bodyPr/>
          <a:lstStyle/>
          <a:p>
            <a:r>
              <a:rPr lang="en-US" dirty="0"/>
              <a:t>While increasing dose to the liver tumor is thought to increase the likelihood of killing the tumor, it also increases the total radiation dose delivered to the surrounding liver</a:t>
            </a:r>
          </a:p>
          <a:p>
            <a:endParaRPr lang="en-US" sz="2000" dirty="0"/>
          </a:p>
          <a:p>
            <a:r>
              <a:rPr lang="en-US" dirty="0"/>
              <a:t>Radiation therapy to non-tumor liver can cause worsening liver dysfunction</a:t>
            </a:r>
          </a:p>
          <a:p>
            <a:pPr lvl="1"/>
            <a:r>
              <a:rPr lang="en-US" sz="2000" dirty="0"/>
              <a:t>Dose to the “normal liver” is represented through Mean Liver </a:t>
            </a:r>
            <a:r>
              <a:rPr lang="en-US" sz="2000" dirty="0" smtClean="0"/>
              <a:t>Dose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31204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6"/>
            <a:ext cx="7674138" cy="4841933"/>
          </a:xfrm>
        </p:spPr>
        <p:txBody>
          <a:bodyPr/>
          <a:lstStyle/>
          <a:p>
            <a:r>
              <a:rPr lang="en-US" dirty="0"/>
              <a:t>In order to decrease the likelihood of permanently damaging functioning liver with radiation therapy in patients with already compromised liver functions, many patients were treated in an adaptive fashion.</a:t>
            </a:r>
          </a:p>
          <a:p>
            <a:endParaRPr lang="en-US" sz="2000" dirty="0"/>
          </a:p>
          <a:p>
            <a:pPr lvl="1"/>
            <a:r>
              <a:rPr lang="en-US" sz="2000" dirty="0"/>
              <a:t>3 fractions delivered on every other day </a:t>
            </a:r>
            <a:r>
              <a:rPr lang="en-US" sz="2000" dirty="0">
                <a:sym typeface="Wingdings" panose="05000000000000000000" pitchFamily="2" charset="2"/>
              </a:rPr>
              <a:t> 1 month break   deliver 2 additional fractions if liver function has not significantly worsened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Sometimes the dose of the last 2 fractions would be reduced in an attempt to avoid treatment related toxicity (decline in liver function)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Some patients were treated with no treatment break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239314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do we measure baseline liver function and changes in liver function over time?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88887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Liver function scores:</a:t>
            </a:r>
          </a:p>
          <a:p>
            <a:pPr lvl="1"/>
            <a:r>
              <a:rPr lang="en-US" dirty="0"/>
              <a:t>Child Pugh Score</a:t>
            </a:r>
          </a:p>
          <a:p>
            <a:pPr lvl="1"/>
            <a:r>
              <a:rPr lang="en-US" dirty="0"/>
              <a:t>Albumin Bilirubin (ALBI) grade</a:t>
            </a:r>
          </a:p>
          <a:p>
            <a:pPr lvl="1"/>
            <a:r>
              <a:rPr lang="en-US" dirty="0" err="1"/>
              <a:t>Indocyanine</a:t>
            </a:r>
            <a:r>
              <a:rPr lang="en-US" dirty="0"/>
              <a:t> green (IC-green) clearance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0485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88887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6"/>
            <a:ext cx="8379738" cy="4856333"/>
          </a:xfrm>
        </p:spPr>
        <p:txBody>
          <a:bodyPr/>
          <a:lstStyle/>
          <a:p>
            <a:r>
              <a:rPr lang="en-US" dirty="0"/>
              <a:t>Child-Pugh Score</a:t>
            </a:r>
          </a:p>
          <a:p>
            <a:pPr lvl="1"/>
            <a:r>
              <a:rPr lang="en-US" dirty="0"/>
              <a:t>Clinical score of liver disease severity</a:t>
            </a:r>
          </a:p>
          <a:p>
            <a:pPr lvl="1"/>
            <a:r>
              <a:rPr lang="en-US" dirty="0"/>
              <a:t>Score correlates with survival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Child Class A</a:t>
            </a:r>
            <a:r>
              <a:rPr lang="en-US" dirty="0"/>
              <a:t>: 5-6 points, </a:t>
            </a:r>
            <a:r>
              <a:rPr lang="en-US" b="1" dirty="0"/>
              <a:t>B</a:t>
            </a:r>
            <a:r>
              <a:rPr lang="en-US" dirty="0"/>
              <a:t>: 7-9 points, </a:t>
            </a:r>
            <a:r>
              <a:rPr lang="en-US" b="1" dirty="0"/>
              <a:t>C</a:t>
            </a:r>
            <a:r>
              <a:rPr lang="en-US" dirty="0"/>
              <a:t>: 10-15 points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Child Pugh 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8578"/>
              </p:ext>
            </p:extLst>
          </p:nvPr>
        </p:nvGraphicFramePr>
        <p:xfrm>
          <a:off x="1544512" y="2675837"/>
          <a:ext cx="631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Bilirubin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Encephalopathy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Mild-Moderate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0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4873338" cy="4159250"/>
          </a:xfrm>
        </p:spPr>
        <p:txBody>
          <a:bodyPr/>
          <a:lstStyle/>
          <a:p>
            <a:r>
              <a:rPr lang="en-US" dirty="0"/>
              <a:t>Child Pugh system is limited by the subjective grading of ascites and encephalopathy</a:t>
            </a:r>
          </a:p>
          <a:p>
            <a:endParaRPr lang="en-US" dirty="0"/>
          </a:p>
          <a:p>
            <a:r>
              <a:rPr lang="en-US" dirty="0"/>
              <a:t>ALBI grade was created as a simple, non-subjective, tool to predict survival in patients with HCC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Grade 1</a:t>
            </a:r>
            <a:r>
              <a:rPr lang="en-US" dirty="0"/>
              <a:t>: ≤ -2.60</a:t>
            </a:r>
          </a:p>
          <a:p>
            <a:r>
              <a:rPr lang="en-US" b="1" dirty="0"/>
              <a:t>Grade 2</a:t>
            </a:r>
            <a:r>
              <a:rPr lang="en-US" dirty="0"/>
              <a:t>: -2.61 to -1.39</a:t>
            </a:r>
          </a:p>
          <a:p>
            <a:r>
              <a:rPr lang="en-US" b="1" dirty="0"/>
              <a:t>Grade 3</a:t>
            </a:r>
            <a:r>
              <a:rPr lang="en-US" dirty="0"/>
              <a:t>: &gt; -1.39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Albumin-Bilirubin grade (ALBI)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00" y="2016000"/>
            <a:ext cx="3340800" cy="294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8400" y="5054400"/>
            <a:ext cx="21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Johnson et al., J </a:t>
            </a:r>
            <a:r>
              <a:rPr lang="en-US" sz="1100" dirty="0" err="1"/>
              <a:t>Clin</a:t>
            </a:r>
            <a:r>
              <a:rPr lang="en-US" sz="1100" dirty="0"/>
              <a:t> </a:t>
            </a:r>
            <a:r>
              <a:rPr lang="en-US" sz="1100" dirty="0" err="1"/>
              <a:t>Oncol</a:t>
            </a:r>
            <a:r>
              <a:rPr lang="en-US" sz="1100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48180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5038938" cy="4159250"/>
          </a:xfrm>
        </p:spPr>
        <p:txBody>
          <a:bodyPr/>
          <a:lstStyle/>
          <a:p>
            <a:r>
              <a:rPr lang="en-US" dirty="0"/>
              <a:t>Inert water soluble compound</a:t>
            </a:r>
          </a:p>
          <a:p>
            <a:endParaRPr lang="en-US" dirty="0"/>
          </a:p>
          <a:p>
            <a:r>
              <a:rPr lang="en-US" dirty="0"/>
              <a:t>Following IV administration</a:t>
            </a:r>
          </a:p>
          <a:p>
            <a:pPr lvl="1"/>
            <a:r>
              <a:rPr lang="en-US" dirty="0"/>
              <a:t>Selectively taken up by liver cells and cleared from the blood stream</a:t>
            </a:r>
          </a:p>
          <a:p>
            <a:pPr lvl="1"/>
            <a:endParaRPr lang="en-US" dirty="0"/>
          </a:p>
          <a:p>
            <a:r>
              <a:rPr lang="en-US" dirty="0"/>
              <a:t>Direct measure of liver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Indocyanine</a:t>
            </a:r>
            <a:r>
              <a:rPr lang="en-US" dirty="0"/>
              <a:t> green (IC-Green)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95" y="1778400"/>
            <a:ext cx="350800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Clinical problem</a:t>
            </a:r>
          </a:p>
          <a:p>
            <a:endParaRPr lang="en-US" dirty="0"/>
          </a:p>
          <a:p>
            <a:r>
              <a:rPr lang="en-US" dirty="0"/>
              <a:t>Introduction to data set</a:t>
            </a:r>
          </a:p>
          <a:p>
            <a:endParaRPr lang="en-US" dirty="0"/>
          </a:p>
          <a:p>
            <a:r>
              <a:rPr lang="en-US" dirty="0"/>
              <a:t>Project goals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58088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Indocyanine</a:t>
            </a:r>
            <a:r>
              <a:rPr lang="en-US" dirty="0"/>
              <a:t> green clearance (ICG-15)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Indocyanine</a:t>
            </a:r>
            <a:r>
              <a:rPr lang="en-US" dirty="0"/>
              <a:t> green clearance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pic>
        <p:nvPicPr>
          <p:cNvPr id="5" name="Picture 6" descr="C:\Users\wcj\AppData\Local\Microsoft\Windows\Temporary Internet Files\Content.IE5\G58PAPYG\Liver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04" y="3823063"/>
            <a:ext cx="1362976" cy="9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wcj\AppData\Local\Microsoft\Windows\Temporary Internet Files\Content.IE5\G58PAPYG\Li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11" y="3205336"/>
            <a:ext cx="1362974" cy="9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200400" y="2926080"/>
            <a:ext cx="685800" cy="279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 descr="C:\Users\wcj\AppData\Local\Microsoft\Windows\Temporary Internet Files\Content.IE5\G58PAPYG\Li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06" y="2286000"/>
            <a:ext cx="1362974" cy="9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3228785" y="3699147"/>
            <a:ext cx="657415" cy="30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733800" y="4953000"/>
            <a:ext cx="16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ICG-15 &gt; 44%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887" y="1752600"/>
            <a:ext cx="16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ICG-15 &lt; 44%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676900" y="4191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631578" y="3867834"/>
            <a:ext cx="203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Withhold final 2 fractions	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579974" y="24384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631578" y="2209800"/>
            <a:ext cx="203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Proceed with final 2 fractions</a:t>
            </a:r>
          </a:p>
        </p:txBody>
      </p:sp>
      <p:pic>
        <p:nvPicPr>
          <p:cNvPr id="16" name="Picture 2" descr="Image result for indocyanine green liv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3" t="23463"/>
          <a:stretch/>
        </p:blipFill>
        <p:spPr bwMode="auto">
          <a:xfrm>
            <a:off x="533400" y="3048000"/>
            <a:ext cx="616536" cy="118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>
            <a:off x="1333500" y="3617524"/>
            <a:ext cx="342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180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do not know which of these three tools is the best predictor for death in patients with </a:t>
            </a:r>
            <a:r>
              <a:rPr lang="en-US" dirty="0" smtClean="0"/>
              <a:t>hepatocellular </a:t>
            </a:r>
            <a:r>
              <a:rPr lang="en-US" dirty="0"/>
              <a:t>cancer treated with radiation therapy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1493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</p:spTree>
    <p:extLst>
      <p:ext uri="{BB962C8B-B14F-4D97-AF65-F5344CB8AC3E}">
        <p14:creationId xmlns:p14="http://schemas.microsoft.com/office/powerpoint/2010/main" val="28216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8365338" cy="4159250"/>
          </a:xfrm>
        </p:spPr>
        <p:txBody>
          <a:bodyPr/>
          <a:lstStyle/>
          <a:p>
            <a:r>
              <a:rPr lang="en-US" dirty="0"/>
              <a:t>Following treatment, patients were followed clinically</a:t>
            </a:r>
          </a:p>
          <a:p>
            <a:endParaRPr lang="en-US" dirty="0"/>
          </a:p>
          <a:p>
            <a:r>
              <a:rPr lang="en-US" dirty="0"/>
              <a:t>Lab values, including IC-green, were assessed:</a:t>
            </a:r>
          </a:p>
          <a:p>
            <a:pPr lvl="1"/>
            <a:r>
              <a:rPr lang="en-US" dirty="0"/>
              <a:t>pre-treatment</a:t>
            </a:r>
          </a:p>
          <a:p>
            <a:pPr lvl="1"/>
            <a:r>
              <a:rPr lang="en-US" dirty="0"/>
              <a:t>1 month post the initial 3 treatment fractions if adapted</a:t>
            </a:r>
          </a:p>
          <a:p>
            <a:pPr lvl="1"/>
            <a:r>
              <a:rPr lang="en-US" dirty="0"/>
              <a:t>1 month after completion of treatment</a:t>
            </a:r>
          </a:p>
          <a:p>
            <a:pPr lvl="1"/>
            <a:r>
              <a:rPr lang="en-US" dirty="0"/>
              <a:t>2 months post treatment</a:t>
            </a:r>
          </a:p>
          <a:p>
            <a:pPr lvl="1"/>
            <a:r>
              <a:rPr lang="en-US" dirty="0"/>
              <a:t>3 months post treatment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ALBI score and Child Pugh were recorded at baseline, 3, 6, 9, and 12 months post-treatment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862" y="95250"/>
            <a:ext cx="8149338" cy="655638"/>
          </a:xfrm>
        </p:spPr>
        <p:txBody>
          <a:bodyPr/>
          <a:lstStyle/>
          <a:p>
            <a:r>
              <a:rPr lang="en-US" dirty="0"/>
              <a:t>Introduction to data set / additional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419556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Portal vein thrombosis</a:t>
            </a:r>
          </a:p>
          <a:p>
            <a:endParaRPr lang="en-US" dirty="0"/>
          </a:p>
          <a:p>
            <a:r>
              <a:rPr lang="en-US" dirty="0"/>
              <a:t>ECOG score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terms in the data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11658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7767738" cy="415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 Use baseline measures to help predict survival of patients after treatment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2) Determine which of the three lab measures appears to be “best” for predicting death:</a:t>
            </a:r>
          </a:p>
          <a:p>
            <a:pPr lvl="1"/>
            <a:r>
              <a:rPr lang="en-US" dirty="0"/>
              <a:t>Child Pugh Score</a:t>
            </a:r>
          </a:p>
          <a:p>
            <a:pPr lvl="1"/>
            <a:r>
              <a:rPr lang="en-US" dirty="0"/>
              <a:t>ALBI Score</a:t>
            </a:r>
          </a:p>
          <a:p>
            <a:pPr lvl="1"/>
            <a:r>
              <a:rPr lang="en-US" dirty="0" err="1"/>
              <a:t>Indocyanine</a:t>
            </a:r>
            <a:r>
              <a:rPr lang="en-US" dirty="0"/>
              <a:t> Green Clearance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 for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55745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41955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0262" y="1380067"/>
            <a:ext cx="5944938" cy="415925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Liver cancer can broadly be split into two groups</a:t>
            </a:r>
          </a:p>
          <a:p>
            <a:pPr lvl="1"/>
            <a:r>
              <a:rPr lang="en-US" sz="2000" b="1" dirty="0"/>
              <a:t>Hepatocellular carcinoma </a:t>
            </a:r>
          </a:p>
          <a:p>
            <a:pPr lvl="1"/>
            <a:r>
              <a:rPr lang="en-US" sz="2000" b="1" dirty="0"/>
              <a:t>Liver metastases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Hepatocellular carcinoma is the 3</a:t>
            </a:r>
            <a:r>
              <a:rPr lang="en-US" baseline="30000" dirty="0"/>
              <a:t>rd</a:t>
            </a:r>
            <a:r>
              <a:rPr lang="en-US" dirty="0"/>
              <a:t> leading cause of cancer mortality worldwide</a:t>
            </a:r>
          </a:p>
          <a:p>
            <a:pPr lvl="1"/>
            <a:r>
              <a:rPr lang="en-US" sz="2000" dirty="0"/>
              <a:t>Incidence and mortality continue to increase</a:t>
            </a:r>
          </a:p>
          <a:p>
            <a:pPr lvl="1"/>
            <a:endParaRPr lang="en-US" dirty="0"/>
          </a:p>
          <a:p>
            <a:r>
              <a:rPr lang="en-US" dirty="0" smtClean="0"/>
              <a:t>We will be focusing on hepatocellular carcinoma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liver c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00" y="1699200"/>
            <a:ext cx="3175200" cy="25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Treatment options for </a:t>
            </a:r>
            <a:r>
              <a:rPr lang="en-US" dirty="0" smtClean="0"/>
              <a:t>hepatocellular carcinoma</a:t>
            </a:r>
            <a:endParaRPr lang="en-US" dirty="0"/>
          </a:p>
          <a:p>
            <a:pPr lvl="1"/>
            <a:r>
              <a:rPr lang="en-US" dirty="0"/>
              <a:t>Surgical resection</a:t>
            </a:r>
          </a:p>
          <a:p>
            <a:pPr lvl="1"/>
            <a:r>
              <a:rPr lang="en-US" b="1" dirty="0"/>
              <a:t>Radiation therapy</a:t>
            </a:r>
          </a:p>
          <a:p>
            <a:pPr lvl="1"/>
            <a:r>
              <a:rPr lang="en-US" dirty="0"/>
              <a:t>Chemotherapy (or other systemic therapies)</a:t>
            </a:r>
          </a:p>
          <a:p>
            <a:pPr lvl="1"/>
            <a:r>
              <a:rPr lang="en-US" dirty="0" err="1"/>
              <a:t>Transarterial</a:t>
            </a:r>
            <a:r>
              <a:rPr lang="en-US" dirty="0"/>
              <a:t> chemoembolization (TACE)</a:t>
            </a:r>
          </a:p>
          <a:p>
            <a:pPr lvl="1"/>
            <a:r>
              <a:rPr lang="en-US" dirty="0"/>
              <a:t>Radiofrequency ablation (RFA)</a:t>
            </a:r>
          </a:p>
          <a:p>
            <a:pPr lvl="1"/>
            <a:r>
              <a:rPr lang="en-US" dirty="0"/>
              <a:t>Microwave ablation</a:t>
            </a:r>
          </a:p>
          <a:p>
            <a:pPr lvl="1"/>
            <a:r>
              <a:rPr lang="en-US" dirty="0" err="1"/>
              <a:t>Theraspheres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28615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0262" y="1380067"/>
            <a:ext cx="7694538" cy="415925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surgical resection is the gold standard treatment for hepatocellular </a:t>
            </a:r>
            <a:r>
              <a:rPr lang="en-US" dirty="0" smtClean="0"/>
              <a:t>carcinoma, </a:t>
            </a:r>
            <a:r>
              <a:rPr lang="en-US" dirty="0"/>
              <a:t>the vast majority of patients are not surgical candidates</a:t>
            </a:r>
          </a:p>
          <a:p>
            <a:endParaRPr lang="en-US" dirty="0"/>
          </a:p>
          <a:p>
            <a:r>
              <a:rPr lang="en-US" dirty="0"/>
              <a:t>Radiation therapy is an effective and non-invasive treatment option for </a:t>
            </a:r>
            <a:r>
              <a:rPr lang="en-US" dirty="0" smtClean="0"/>
              <a:t>hepatocellular </a:t>
            </a:r>
            <a:r>
              <a:rPr lang="en-US" dirty="0"/>
              <a:t>carcinoma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7862" y="1227667"/>
            <a:ext cx="4988538" cy="4159250"/>
          </a:xfrm>
        </p:spPr>
        <p:txBody>
          <a:bodyPr/>
          <a:lstStyle/>
          <a:p>
            <a:r>
              <a:rPr lang="en-US" dirty="0"/>
              <a:t>Radiation therapy is delivered with a technique called stereotactic body radiation therapy (SBRT)</a:t>
            </a:r>
          </a:p>
          <a:p>
            <a:endParaRPr lang="en-US" dirty="0"/>
          </a:p>
          <a:p>
            <a:r>
              <a:rPr lang="en-US" dirty="0"/>
              <a:t>Usually delivered over 3-5 total treatments</a:t>
            </a:r>
          </a:p>
          <a:p>
            <a:pPr lvl="1"/>
            <a:r>
              <a:rPr lang="en-US" sz="2000" dirty="0"/>
              <a:t>Treatments are referred to as fractions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pic>
        <p:nvPicPr>
          <p:cNvPr id="4098" name="Picture 2" descr="Image result for Liver SBRT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4" y="2181600"/>
            <a:ext cx="2791526" cy="24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0262" y="1380067"/>
            <a:ext cx="7080250" cy="415925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patients with </a:t>
            </a:r>
            <a:r>
              <a:rPr lang="en-US" dirty="0" smtClean="0"/>
              <a:t>hepatocellular </a:t>
            </a:r>
            <a:r>
              <a:rPr lang="en-US" dirty="0"/>
              <a:t>cancer have underlying liver disease or dysfunction</a:t>
            </a:r>
          </a:p>
          <a:p>
            <a:pPr lvl="1"/>
            <a:r>
              <a:rPr lang="en-US" sz="2000" dirty="0"/>
              <a:t>Most commonly secondary to cirrhosis</a:t>
            </a:r>
          </a:p>
          <a:p>
            <a:pPr lvl="2"/>
            <a:r>
              <a:rPr lang="en-US" sz="2000" dirty="0"/>
              <a:t>Secondary to alcohol abuse</a:t>
            </a:r>
          </a:p>
          <a:p>
            <a:pPr lvl="2"/>
            <a:r>
              <a:rPr lang="en-US" sz="2000" dirty="0"/>
              <a:t>Hepatitis B &amp; C</a:t>
            </a:r>
          </a:p>
          <a:p>
            <a:pPr lvl="2"/>
            <a:r>
              <a:rPr lang="en-US" sz="2000" dirty="0"/>
              <a:t>Non alcoholic fatty liver disease</a:t>
            </a:r>
          </a:p>
          <a:p>
            <a:endParaRPr lang="en-US" dirty="0"/>
          </a:p>
          <a:p>
            <a:r>
              <a:rPr lang="en-US" dirty="0"/>
              <a:t>The presence of underlying liver dysfunction is a risk factor for death</a:t>
            </a:r>
          </a:p>
        </p:txBody>
      </p:sp>
    </p:spTree>
    <p:extLst>
      <p:ext uri="{BB962C8B-B14F-4D97-AF65-F5344CB8AC3E}">
        <p14:creationId xmlns:p14="http://schemas.microsoft.com/office/powerpoint/2010/main" val="28476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Clinical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0262" y="1080000"/>
            <a:ext cx="7723338" cy="445931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b="1" i="1" dirty="0"/>
              <a:t>Before treating a patient with </a:t>
            </a:r>
            <a:r>
              <a:rPr lang="en-US" b="1" i="1" dirty="0" smtClean="0"/>
              <a:t>hepatocellular </a:t>
            </a:r>
            <a:r>
              <a:rPr lang="en-US" b="1" i="1" dirty="0"/>
              <a:t>cancer with radiation therapy, clinicians would like to be able to estimate the patient’s life span</a:t>
            </a:r>
          </a:p>
          <a:p>
            <a:pPr marL="457200" indent="-457200">
              <a:buAutoNum type="arabicParenR"/>
            </a:pPr>
            <a:endParaRPr lang="en-US" b="1" i="1" dirty="0"/>
          </a:p>
          <a:p>
            <a:pPr marL="457200" indent="-457200">
              <a:buAutoNum type="arabicParenR"/>
            </a:pPr>
            <a:r>
              <a:rPr lang="en-US" b="1" i="1" dirty="0"/>
              <a:t>Following treatment, clinicians would like to incorporate a patient’s response to treatment to estimate post-treatment prognosis</a:t>
            </a:r>
          </a:p>
          <a:p>
            <a:pPr lvl="1"/>
            <a:r>
              <a:rPr lang="en-US" sz="2000" dirty="0"/>
              <a:t>Patients want to know prognosis</a:t>
            </a:r>
          </a:p>
          <a:p>
            <a:pPr lvl="1"/>
            <a:r>
              <a:rPr lang="en-US" sz="2000" dirty="0"/>
              <a:t>May or may not make sense to treat a patient with a very limited life span</a:t>
            </a:r>
          </a:p>
          <a:p>
            <a:pPr lvl="1"/>
            <a:r>
              <a:rPr lang="en-US" sz="2000" dirty="0"/>
              <a:t>Need to consider the impact that radiation may have on worsening a patients liver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4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answer these questions, we have provided a database of patients treated with SBRT for </a:t>
            </a:r>
            <a:r>
              <a:rPr lang="en-US" dirty="0" smtClean="0"/>
              <a:t>hepatocellular cancer </a:t>
            </a:r>
            <a:r>
              <a:rPr lang="en-US" dirty="0"/>
              <a:t>here at the University of Michigan</a:t>
            </a:r>
          </a:p>
          <a:p>
            <a:endParaRPr lang="en-US" dirty="0"/>
          </a:p>
          <a:p>
            <a:r>
              <a:rPr lang="en-US" dirty="0"/>
              <a:t>The patients were followed post-treatment and death outcomes were recorded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Clinical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4818083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emplate_MichM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Template_MichMed.pptx" id="{D57944D9-6D3A-463E-B6A8-956F12400319}" vid="{9B816762-B824-4526-9A25-359EF45BF9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SlideTemplate_MichMed</Template>
  <TotalTime>0</TotalTime>
  <Words>1089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Univers LT Std 57 Cn</vt:lpstr>
      <vt:lpstr>Wingdings</vt:lpstr>
      <vt:lpstr>SlideTemplate_MichMed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2018-01-18T15:16:17Z</dcterms:created>
  <dcterms:modified xsi:type="dcterms:W3CDTF">2018-01-23T15:56:24Z</dcterms:modified>
</cp:coreProperties>
</file>