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08" r:id="rId3"/>
    <p:sldId id="358" r:id="rId4"/>
    <p:sldId id="389" r:id="rId5"/>
    <p:sldId id="390" r:id="rId6"/>
    <p:sldId id="398" r:id="rId7"/>
    <p:sldId id="338" r:id="rId8"/>
    <p:sldId id="386" r:id="rId9"/>
    <p:sldId id="359" r:id="rId10"/>
    <p:sldId id="360" r:id="rId11"/>
    <p:sldId id="361" r:id="rId12"/>
    <p:sldId id="387" r:id="rId13"/>
    <p:sldId id="388" r:id="rId14"/>
    <p:sldId id="363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402" r:id="rId24"/>
    <p:sldId id="364" r:id="rId25"/>
    <p:sldId id="365" r:id="rId26"/>
    <p:sldId id="399" r:id="rId27"/>
    <p:sldId id="400" r:id="rId28"/>
    <p:sldId id="401" r:id="rId29"/>
    <p:sldId id="405" r:id="rId30"/>
    <p:sldId id="404" r:id="rId31"/>
    <p:sldId id="396" r:id="rId32"/>
    <p:sldId id="397" r:id="rId33"/>
    <p:sldId id="366" r:id="rId34"/>
    <p:sldId id="406" r:id="rId35"/>
    <p:sldId id="408" r:id="rId36"/>
    <p:sldId id="407" r:id="rId37"/>
    <p:sldId id="391" r:id="rId38"/>
    <p:sldId id="392" r:id="rId39"/>
    <p:sldId id="393" r:id="rId40"/>
    <p:sldId id="394" r:id="rId41"/>
    <p:sldId id="38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03" r:id="rId50"/>
    <p:sldId id="307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FE7"/>
    <a:srgbClr val="CCECFF"/>
    <a:srgbClr val="CCFFCC"/>
    <a:srgbClr val="FFFFCC"/>
    <a:srgbClr val="FFCC99"/>
    <a:srgbClr val="E88913"/>
    <a:srgbClr val="FFCC66"/>
    <a:srgbClr val="CC0099"/>
    <a:srgbClr val="FF0066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120" autoAdjust="0"/>
  </p:normalViewPr>
  <p:slideViewPr>
    <p:cSldViewPr>
      <p:cViewPr varScale="1">
        <p:scale>
          <a:sx n="75" d="100"/>
          <a:sy n="75" d="100"/>
        </p:scale>
        <p:origin x="-10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2"/>
    </p:cViewPr>
  </p:sorterViewPr>
  <p:notesViewPr>
    <p:cSldViewPr>
      <p:cViewPr varScale="1">
        <p:scale>
          <a:sx n="58" d="100"/>
          <a:sy n="58" d="100"/>
        </p:scale>
        <p:origin x="-258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20EBB-6EA1-4DB4-A65B-836269DD7778}" type="datetimeFigureOut">
              <a:rPr lang="zh-CN" altLang="en-US" smtClean="0"/>
              <a:t>2013/3/27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EFF4B-2451-4AF3-958B-655EBA494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176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28A0D-3BCF-4918-B67A-D3A8C28BCF19}" type="datetimeFigureOut">
              <a:rPr lang="zh-CN" altLang="en-US" smtClean="0"/>
              <a:t>2013/3/27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B7CCB-223A-45C2-B669-41EF613505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99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208912" cy="1514872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3000" b="0" baseline="0">
                <a:solidFill>
                  <a:srgbClr val="333333"/>
                </a:solidFill>
                <a:latin typeface="Arial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3137" y="3935760"/>
            <a:ext cx="8213627" cy="645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 b="1" baseline="0">
                <a:solidFill>
                  <a:srgbClr val="5F5F5F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8" name="矩形 7"/>
          <p:cNvSpPr>
            <a:spLocks/>
          </p:cNvSpPr>
          <p:nvPr userDrawn="1"/>
        </p:nvSpPr>
        <p:spPr>
          <a:xfrm>
            <a:off x="6464438" y="1850116"/>
            <a:ext cx="490909" cy="446281"/>
          </a:xfrm>
          <a:prstGeom prst="rect">
            <a:avLst/>
          </a:prstGeom>
          <a:solidFill>
            <a:srgbClr val="CC006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smtClean="0"/>
              <a:t>学 习</a:t>
            </a:r>
            <a:endParaRPr lang="zh-CN" altLang="en-US" sz="1200" b="1"/>
          </a:p>
        </p:txBody>
      </p:sp>
      <p:sp>
        <p:nvSpPr>
          <p:cNvPr id="10" name="矩形 9"/>
          <p:cNvSpPr>
            <a:spLocks/>
          </p:cNvSpPr>
          <p:nvPr userDrawn="1"/>
        </p:nvSpPr>
        <p:spPr>
          <a:xfrm>
            <a:off x="7015102" y="1850116"/>
            <a:ext cx="490909" cy="446281"/>
          </a:xfrm>
          <a:prstGeom prst="rect">
            <a:avLst/>
          </a:prstGeom>
          <a:solidFill>
            <a:srgbClr val="E8891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smtClean="0"/>
              <a:t>沉 淀</a:t>
            </a:r>
            <a:endParaRPr lang="zh-CN" altLang="en-US" sz="1200" b="1"/>
          </a:p>
        </p:txBody>
      </p:sp>
      <p:sp>
        <p:nvSpPr>
          <p:cNvPr id="11" name="矩形 10"/>
          <p:cNvSpPr>
            <a:spLocks/>
          </p:cNvSpPr>
          <p:nvPr userDrawn="1"/>
        </p:nvSpPr>
        <p:spPr>
          <a:xfrm>
            <a:off x="7565766" y="1850116"/>
            <a:ext cx="490909" cy="446281"/>
          </a:xfrm>
          <a:prstGeom prst="rect">
            <a:avLst/>
          </a:prstGeom>
          <a:solidFill>
            <a:srgbClr val="3C9D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smtClean="0"/>
              <a:t>成 长</a:t>
            </a:r>
            <a:endParaRPr lang="zh-CN" altLang="en-US" sz="1200" b="1"/>
          </a:p>
        </p:txBody>
      </p:sp>
      <p:sp>
        <p:nvSpPr>
          <p:cNvPr id="12" name="矩形 11"/>
          <p:cNvSpPr>
            <a:spLocks/>
          </p:cNvSpPr>
          <p:nvPr userDrawn="1"/>
        </p:nvSpPr>
        <p:spPr>
          <a:xfrm>
            <a:off x="8116430" y="1850116"/>
            <a:ext cx="490909" cy="446281"/>
          </a:xfrm>
          <a:prstGeom prst="rect">
            <a:avLst/>
          </a:prstGeom>
          <a:solidFill>
            <a:srgbClr val="8AB42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 smtClean="0"/>
              <a:t>分 享</a:t>
            </a:r>
            <a:endParaRPr lang="zh-CN" altLang="en-US" sz="1200" b="1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2270"/>
            <a:ext cx="9144000" cy="1257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77" y="692696"/>
            <a:ext cx="1420474" cy="4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83568" y="1844824"/>
            <a:ext cx="7704856" cy="1368152"/>
          </a:xfrm>
          <a:prstGeom prst="roundRect">
            <a:avLst>
              <a:gd name="adj" fmla="val 5973"/>
            </a:avLst>
          </a:prstGeom>
          <a:gradFill>
            <a:gsLst>
              <a:gs pos="78000">
                <a:srgbClr val="FAFAFA"/>
              </a:gs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844824"/>
            <a:ext cx="7772400" cy="1374230"/>
          </a:xfrm>
        </p:spPr>
        <p:txBody>
          <a:bodyPr anchor="ctr" anchorCtr="0">
            <a:normAutofit/>
          </a:bodyPr>
          <a:lstStyle>
            <a:lvl1pPr algn="l">
              <a:defRPr sz="3000" b="1" cap="all">
                <a:solidFill>
                  <a:srgbClr val="CC006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38761"/>
            <a:ext cx="7772400" cy="2250479"/>
          </a:xfrm>
        </p:spPr>
        <p:txBody>
          <a:bodyPr anchor="t" anchorCtr="0">
            <a:normAutofit/>
          </a:bodyPr>
          <a:lstStyle>
            <a:lvl1pPr marL="342900" indent="-342900">
              <a:buFont typeface="Arial" pitchFamily="34" charset="0"/>
              <a:buChar char="•"/>
              <a:defRPr sz="16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7980"/>
            <a:ext cx="9144000" cy="1600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692696"/>
            <a:ext cx="1420474" cy="4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183B7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3779912" y="2912752"/>
            <a:ext cx="0" cy="403105"/>
          </a:xfrm>
          <a:prstGeom prst="line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867025"/>
            <a:ext cx="1775591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2013/3/27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1"/>
            <a:ext cx="8229600" cy="1944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1313"/>
            <a:ext cx="9144000" cy="14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182224" y="6464369"/>
            <a:ext cx="1461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</a:rPr>
              <a:t>www.ccietea.com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  <a:latin typeface="+mj-lt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6381368"/>
            <a:ext cx="1183728" cy="36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54" r:id="rId5"/>
    <p:sldLayoutId id="2147483657" r:id="rId6"/>
    <p:sldLayoutId id="2147483653" r:id="rId7"/>
    <p:sldLayoutId id="2147483652" r:id="rId8"/>
    <p:sldLayoutId id="2147483656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500" b="1" kern="1200" baseline="0">
          <a:solidFill>
            <a:srgbClr val="0183B7"/>
          </a:solidFill>
          <a:latin typeface="Arial" pitchFamily="34" charset="0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000" b="1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Arial" pitchFamily="34" charset="0"/>
          <a:ea typeface="微软雅黑" pitchFamily="34" charset="-122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wmf"/><Relationship Id="rId5" Type="http://schemas.openxmlformats.org/officeDocument/2006/relationships/image" Target="../media/image12.wmf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wmf"/><Relationship Id="rId5" Type="http://schemas.openxmlformats.org/officeDocument/2006/relationships/image" Target="../media/image8.w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12.wmf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12.wmf"/><Relationship Id="rId4" Type="http://schemas.openxmlformats.org/officeDocument/2006/relationships/image" Target="../media/image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12.wmf"/><Relationship Id="rId4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wmf"/><Relationship Id="rId5" Type="http://schemas.openxmlformats.org/officeDocument/2006/relationships/image" Target="../media/image12.wmf"/><Relationship Id="rId4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wmf"/><Relationship Id="rId5" Type="http://schemas.openxmlformats.org/officeDocument/2006/relationships/image" Target="../media/image24.wmf"/><Relationship Id="rId4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网络工程拓扑绘制规范（</a:t>
            </a:r>
            <a:r>
              <a:rPr lang="en-US" altLang="zh-CN" sz="3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PPT</a:t>
            </a:r>
            <a:r>
              <a:rPr lang="zh-CN" altLang="en-US" sz="3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</a:rPr>
              <a:t>版）</a:t>
            </a:r>
            <a:endParaRPr lang="zh-CN" altLang="en-US" sz="320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smtClean="0"/>
              <a:t>红茶三杯（朱</a:t>
            </a:r>
            <a:r>
              <a:rPr lang="en-US" altLang="zh-CN" smtClean="0"/>
              <a:t>SIR</a:t>
            </a:r>
            <a:r>
              <a:rPr lang="zh-CN" altLang="en-US" smtClean="0"/>
              <a:t>） 授课</a:t>
            </a:r>
            <a:r>
              <a:rPr lang="en-US" altLang="zh-CN" smtClean="0"/>
              <a:t>PPT</a:t>
            </a:r>
            <a:r>
              <a:rPr lang="zh-CN" altLang="en-US" smtClean="0"/>
              <a:t>，转载须注明作者信息</a:t>
            </a:r>
            <a:endParaRPr lang="en-US" altLang="zh-CN" smtClean="0"/>
          </a:p>
          <a:p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Latest update: </a:t>
            </a:r>
            <a:r>
              <a:rPr lang="en-US" altLang="zh-CN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2013-03-27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0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典型的园区网拓扑</a:t>
            </a:r>
            <a:endParaRPr lang="zh-CN" altLang="en-US"/>
          </a:p>
        </p:txBody>
      </p:sp>
      <p:pic>
        <p:nvPicPr>
          <p:cNvPr id="2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98" y="4869160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428" y="4869160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346" y="4869160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276" y="4869160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159" y="4869160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54" y="4869160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2" name="组合 51"/>
          <p:cNvGrpSpPr/>
          <p:nvPr/>
        </p:nvGrpSpPr>
        <p:grpSpPr>
          <a:xfrm>
            <a:off x="1315830" y="3393873"/>
            <a:ext cx="6253370" cy="1475289"/>
            <a:chOff x="1528078" y="3120206"/>
            <a:chExt cx="5828874" cy="1775968"/>
          </a:xfrm>
        </p:grpSpPr>
        <p:sp>
          <p:nvSpPr>
            <p:cNvPr id="5" name="Line 34"/>
            <p:cNvSpPr>
              <a:spLocks noChangeShapeType="1"/>
            </p:cNvSpPr>
            <p:nvPr/>
          </p:nvSpPr>
          <p:spPr bwMode="auto">
            <a:xfrm flipV="1">
              <a:off x="3333592" y="3171007"/>
              <a:ext cx="22178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34"/>
            <p:cNvSpPr>
              <a:spLocks noChangeShapeType="1"/>
            </p:cNvSpPr>
            <p:nvPr/>
          </p:nvSpPr>
          <p:spPr bwMode="auto">
            <a:xfrm flipV="1">
              <a:off x="2546797" y="3171007"/>
              <a:ext cx="3004641" cy="1725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34"/>
            <p:cNvSpPr>
              <a:spLocks noChangeShapeType="1"/>
            </p:cNvSpPr>
            <p:nvPr/>
          </p:nvSpPr>
          <p:spPr bwMode="auto">
            <a:xfrm flipH="1" flipV="1">
              <a:off x="3333592" y="3171007"/>
              <a:ext cx="3004641" cy="1725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 flipV="1">
              <a:off x="3637548" y="3171007"/>
              <a:ext cx="1913890" cy="1725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34"/>
            <p:cNvSpPr>
              <a:spLocks noChangeShapeType="1"/>
            </p:cNvSpPr>
            <p:nvPr/>
          </p:nvSpPr>
          <p:spPr bwMode="auto">
            <a:xfrm flipH="1" flipV="1">
              <a:off x="3333592" y="3171007"/>
              <a:ext cx="1913890" cy="1725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 flipV="1">
              <a:off x="1528078" y="3171007"/>
              <a:ext cx="4023360" cy="1725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 flipV="1">
              <a:off x="3333592" y="3171007"/>
              <a:ext cx="4023360" cy="1725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 flipV="1">
              <a:off x="1528078" y="3171007"/>
              <a:ext cx="1805514" cy="1725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 flipV="1">
              <a:off x="2546797" y="3171007"/>
              <a:ext cx="786795" cy="1725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4"/>
            <p:cNvSpPr>
              <a:spLocks noChangeShapeType="1"/>
            </p:cNvSpPr>
            <p:nvPr/>
          </p:nvSpPr>
          <p:spPr bwMode="auto">
            <a:xfrm flipH="1" flipV="1">
              <a:off x="3333592" y="3171007"/>
              <a:ext cx="303956" cy="1725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 flipV="1">
              <a:off x="5247482" y="3171007"/>
              <a:ext cx="303956" cy="1725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 flipH="1" flipV="1">
              <a:off x="5551438" y="3171007"/>
              <a:ext cx="786795" cy="1725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 flipH="1" flipV="1">
              <a:off x="5551438" y="3171007"/>
              <a:ext cx="1805514" cy="1725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 flipV="1">
              <a:off x="3333592" y="3120206"/>
              <a:ext cx="22178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1816210" y="2406520"/>
            <a:ext cx="1436624" cy="10381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1794777" y="2406520"/>
            <a:ext cx="3837421" cy="10381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 flipH="1">
            <a:off x="3297344" y="2448864"/>
            <a:ext cx="3018632" cy="995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 flipH="1">
            <a:off x="5632197" y="2448864"/>
            <a:ext cx="683780" cy="9958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932867" y="3306171"/>
            <a:ext cx="1120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CO_C3560_1</a:t>
            </a:r>
            <a:endParaRPr lang="en-US" altLang="zh-CN" sz="1200"/>
          </a:p>
        </p:txBody>
      </p:sp>
      <p:sp>
        <p:nvSpPr>
          <p:cNvPr id="49" name="矩形 48"/>
          <p:cNvSpPr/>
          <p:nvPr/>
        </p:nvSpPr>
        <p:spPr>
          <a:xfrm>
            <a:off x="5755567" y="3306171"/>
            <a:ext cx="11208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CO_C3560_1</a:t>
            </a:r>
            <a:endParaRPr lang="en-US" altLang="zh-CN" sz="1200"/>
          </a:p>
        </p:txBody>
      </p:sp>
      <p:sp>
        <p:nvSpPr>
          <p:cNvPr id="50" name="矩形 49"/>
          <p:cNvSpPr/>
          <p:nvPr/>
        </p:nvSpPr>
        <p:spPr>
          <a:xfrm>
            <a:off x="323528" y="5207742"/>
            <a:ext cx="1385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AS_C2960_SSL1</a:t>
            </a:r>
            <a:endParaRPr lang="en-US" altLang="zh-CN" sz="1200"/>
          </a:p>
        </p:txBody>
      </p:sp>
      <p:sp>
        <p:nvSpPr>
          <p:cNvPr id="51" name="矩形 50"/>
          <p:cNvSpPr/>
          <p:nvPr/>
        </p:nvSpPr>
        <p:spPr>
          <a:xfrm>
            <a:off x="1690660" y="5207742"/>
            <a:ext cx="1385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AS_C2960_SSL2</a:t>
            </a:r>
            <a:endParaRPr lang="en-US" altLang="zh-CN" sz="1200"/>
          </a:p>
        </p:txBody>
      </p:sp>
      <p:pic>
        <p:nvPicPr>
          <p:cNvPr id="53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108" y="3198609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308" y="3198609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矩形 54"/>
          <p:cNvSpPr/>
          <p:nvPr/>
        </p:nvSpPr>
        <p:spPr>
          <a:xfrm>
            <a:off x="3038108" y="5207742"/>
            <a:ext cx="13853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AS_C2960_SSL3</a:t>
            </a:r>
            <a:endParaRPr lang="en-US" altLang="zh-CN" sz="1200"/>
          </a:p>
        </p:txBody>
      </p:sp>
      <p:sp>
        <p:nvSpPr>
          <p:cNvPr id="56" name="矩形 55"/>
          <p:cNvSpPr/>
          <p:nvPr/>
        </p:nvSpPr>
        <p:spPr>
          <a:xfrm>
            <a:off x="4580508" y="5207742"/>
            <a:ext cx="1359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AS_C2960_JXL1</a:t>
            </a:r>
            <a:endParaRPr lang="en-US" altLang="zh-CN" sz="1200"/>
          </a:p>
        </p:txBody>
      </p:sp>
      <p:sp>
        <p:nvSpPr>
          <p:cNvPr id="57" name="矩形 56"/>
          <p:cNvSpPr/>
          <p:nvPr/>
        </p:nvSpPr>
        <p:spPr>
          <a:xfrm>
            <a:off x="5875908" y="5207742"/>
            <a:ext cx="1359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AS_C2960_JXL2</a:t>
            </a:r>
            <a:endParaRPr lang="en-US" altLang="zh-CN" sz="1200"/>
          </a:p>
        </p:txBody>
      </p:sp>
      <p:sp>
        <p:nvSpPr>
          <p:cNvPr id="58" name="矩形 57"/>
          <p:cNvSpPr/>
          <p:nvPr/>
        </p:nvSpPr>
        <p:spPr>
          <a:xfrm>
            <a:off x="7260208" y="5207742"/>
            <a:ext cx="13596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AS_C2960_JXL3</a:t>
            </a:r>
            <a:endParaRPr lang="en-US" altLang="zh-CN" sz="1200"/>
          </a:p>
        </p:txBody>
      </p:sp>
      <p:sp>
        <p:nvSpPr>
          <p:cNvPr id="59" name="矩形 58"/>
          <p:cNvSpPr/>
          <p:nvPr/>
        </p:nvSpPr>
        <p:spPr>
          <a:xfrm>
            <a:off x="558876" y="2588637"/>
            <a:ext cx="15648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CO_C3560_Servers</a:t>
            </a:r>
            <a:endParaRPr lang="en-US" altLang="zh-CN" sz="1200"/>
          </a:p>
        </p:txBody>
      </p:sp>
      <p:sp>
        <p:nvSpPr>
          <p:cNvPr id="61" name="Line 34"/>
          <p:cNvSpPr>
            <a:spLocks noChangeShapeType="1"/>
          </p:cNvSpPr>
          <p:nvPr/>
        </p:nvSpPr>
        <p:spPr bwMode="auto">
          <a:xfrm>
            <a:off x="1669338" y="2105864"/>
            <a:ext cx="0" cy="315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441" y="2268683"/>
            <a:ext cx="576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Line 34"/>
          <p:cNvSpPr>
            <a:spLocks noChangeShapeType="1"/>
          </p:cNvSpPr>
          <p:nvPr/>
        </p:nvSpPr>
        <p:spPr bwMode="auto">
          <a:xfrm flipH="1">
            <a:off x="1016186" y="2105864"/>
            <a:ext cx="100570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34"/>
          <p:cNvSpPr>
            <a:spLocks noChangeShapeType="1"/>
          </p:cNvSpPr>
          <p:nvPr/>
        </p:nvSpPr>
        <p:spPr bwMode="auto">
          <a:xfrm>
            <a:off x="1341302" y="1790645"/>
            <a:ext cx="0" cy="315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5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814" y="1326203"/>
            <a:ext cx="4349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任意多边形 70"/>
          <p:cNvSpPr/>
          <p:nvPr/>
        </p:nvSpPr>
        <p:spPr>
          <a:xfrm>
            <a:off x="6476290" y="2263473"/>
            <a:ext cx="1117600" cy="101600"/>
          </a:xfrm>
          <a:custGeom>
            <a:avLst/>
            <a:gdLst>
              <a:gd name="connsiteX0" fmla="*/ 0 w 1117600"/>
              <a:gd name="connsiteY0" fmla="*/ 0 h 101600"/>
              <a:gd name="connsiteX1" fmla="*/ 584200 w 1117600"/>
              <a:gd name="connsiteY1" fmla="*/ 0 h 101600"/>
              <a:gd name="connsiteX2" fmla="*/ 482600 w 1117600"/>
              <a:gd name="connsiteY2" fmla="*/ 101600 h 101600"/>
              <a:gd name="connsiteX3" fmla="*/ 1117600 w 1117600"/>
              <a:gd name="connsiteY3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600" h="101600">
                <a:moveTo>
                  <a:pt x="0" y="0"/>
                </a:moveTo>
                <a:lnTo>
                  <a:pt x="584200" y="0"/>
                </a:lnTo>
                <a:lnTo>
                  <a:pt x="482600" y="101600"/>
                </a:lnTo>
                <a:lnTo>
                  <a:pt x="1117600" y="10160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2" name="Picture 1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55" y="2121854"/>
            <a:ext cx="861338" cy="54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任意多边形 72"/>
          <p:cNvSpPr/>
          <p:nvPr/>
        </p:nvSpPr>
        <p:spPr>
          <a:xfrm rot="20718516">
            <a:off x="6476290" y="1897454"/>
            <a:ext cx="1117600" cy="101600"/>
          </a:xfrm>
          <a:custGeom>
            <a:avLst/>
            <a:gdLst>
              <a:gd name="connsiteX0" fmla="*/ 0 w 1117600"/>
              <a:gd name="connsiteY0" fmla="*/ 0 h 101600"/>
              <a:gd name="connsiteX1" fmla="*/ 584200 w 1117600"/>
              <a:gd name="connsiteY1" fmla="*/ 0 h 101600"/>
              <a:gd name="connsiteX2" fmla="*/ 482600 w 1117600"/>
              <a:gd name="connsiteY2" fmla="*/ 101600 h 101600"/>
              <a:gd name="connsiteX3" fmla="*/ 1117600 w 1117600"/>
              <a:gd name="connsiteY3" fmla="*/ 101600 h 10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600" h="101600">
                <a:moveTo>
                  <a:pt x="0" y="0"/>
                </a:moveTo>
                <a:lnTo>
                  <a:pt x="584200" y="0"/>
                </a:lnTo>
                <a:lnTo>
                  <a:pt x="482600" y="101600"/>
                </a:lnTo>
                <a:lnTo>
                  <a:pt x="1117600" y="101600"/>
                </a:lnTo>
              </a:path>
            </a:pathLst>
          </a:cu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4" name="Picture 1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55" y="1538869"/>
            <a:ext cx="861338" cy="54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57" descr="icon_col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950740"/>
            <a:ext cx="560702" cy="5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椭圆 75"/>
          <p:cNvSpPr/>
          <p:nvPr/>
        </p:nvSpPr>
        <p:spPr>
          <a:xfrm>
            <a:off x="4292169" y="3280345"/>
            <a:ext cx="143955" cy="246063"/>
          </a:xfrm>
          <a:prstGeom prst="ellips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4820047" y="2105864"/>
            <a:ext cx="1148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OR_ASA5510</a:t>
            </a:r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488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典型的金融行业拓扑</a:t>
            </a:r>
            <a:endParaRPr lang="zh-CN" altLang="en-US"/>
          </a:p>
        </p:txBody>
      </p:sp>
      <p:sp>
        <p:nvSpPr>
          <p:cNvPr id="3" name="AutoShape 56"/>
          <p:cNvSpPr>
            <a:spLocks noChangeArrowheads="1"/>
          </p:cNvSpPr>
          <p:nvPr/>
        </p:nvSpPr>
        <p:spPr bwMode="auto">
          <a:xfrm>
            <a:off x="2782863" y="1427510"/>
            <a:ext cx="4608512" cy="1152525"/>
          </a:xfrm>
          <a:prstGeom prst="roundRect">
            <a:avLst>
              <a:gd name="adj" fmla="val 7014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57"/>
          <p:cNvSpPr>
            <a:spLocks noChangeArrowheads="1"/>
          </p:cNvSpPr>
          <p:nvPr/>
        </p:nvSpPr>
        <p:spPr bwMode="auto">
          <a:xfrm>
            <a:off x="6661125" y="2219672"/>
            <a:ext cx="719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accent2"/>
                </a:solidFill>
                <a:ea typeface="微软雅黑" pitchFamily="34" charset="-122"/>
              </a:rPr>
              <a:t>BGP</a:t>
            </a:r>
          </a:p>
        </p:txBody>
      </p:sp>
      <p:sp>
        <p:nvSpPr>
          <p:cNvPr id="6" name="AutoShape 53"/>
          <p:cNvSpPr>
            <a:spLocks noChangeArrowheads="1"/>
          </p:cNvSpPr>
          <p:nvPr/>
        </p:nvSpPr>
        <p:spPr bwMode="auto">
          <a:xfrm>
            <a:off x="2782863" y="2867372"/>
            <a:ext cx="4608512" cy="1584325"/>
          </a:xfrm>
          <a:prstGeom prst="roundRect">
            <a:avLst>
              <a:gd name="adj" fmla="val 7014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395763" y="3237260"/>
            <a:ext cx="13684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395763" y="3308697"/>
            <a:ext cx="13684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4987900" y="3142010"/>
            <a:ext cx="144463" cy="287337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4106838" y="3370610"/>
            <a:ext cx="0" cy="720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5980088" y="3370610"/>
            <a:ext cx="0" cy="720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 flipH="1">
            <a:off x="4106838" y="3370610"/>
            <a:ext cx="1833562" cy="8651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4140175" y="3370610"/>
            <a:ext cx="1839913" cy="8651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pic>
        <p:nvPicPr>
          <p:cNvPr id="17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50" y="4019897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00" y="4019897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4106838" y="4380260"/>
            <a:ext cx="0" cy="576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6052443" y="4380260"/>
            <a:ext cx="0" cy="576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>
            <a:off x="4179863" y="4954935"/>
            <a:ext cx="752475" cy="5048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5187925" y="5027960"/>
            <a:ext cx="792163" cy="5032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pic>
        <p:nvPicPr>
          <p:cNvPr id="23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50" y="4812060"/>
            <a:ext cx="5032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00" y="4812060"/>
            <a:ext cx="5032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875" y="5315297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Line 37"/>
          <p:cNvSpPr>
            <a:spLocks noChangeShapeType="1"/>
          </p:cNvSpPr>
          <p:nvPr/>
        </p:nvSpPr>
        <p:spPr bwMode="auto">
          <a:xfrm>
            <a:off x="1906563" y="4596160"/>
            <a:ext cx="5473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>
            <a:off x="1979588" y="2722910"/>
            <a:ext cx="5472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1979588" y="4883497"/>
            <a:ext cx="5762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>
                <a:ea typeface="微软雅黑" pitchFamily="34" charset="-122"/>
              </a:rPr>
              <a:t>网 点</a:t>
            </a: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1763688" y="3588097"/>
            <a:ext cx="1008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>
                <a:ea typeface="微软雅黑" pitchFamily="34" charset="-122"/>
              </a:rPr>
              <a:t>二 级 行</a:t>
            </a:r>
          </a:p>
          <a:p>
            <a:pPr algn="ctr"/>
            <a:r>
              <a:rPr lang="zh-CN" altLang="en-US" sz="1200">
                <a:ea typeface="微软雅黑" pitchFamily="34" charset="-122"/>
              </a:rPr>
              <a:t>（市级）</a:t>
            </a:r>
          </a:p>
        </p:txBody>
      </p:sp>
      <p:sp>
        <p:nvSpPr>
          <p:cNvPr id="30" name="Rectangle 42"/>
          <p:cNvSpPr>
            <a:spLocks noChangeArrowheads="1"/>
          </p:cNvSpPr>
          <p:nvPr/>
        </p:nvSpPr>
        <p:spPr bwMode="auto">
          <a:xfrm>
            <a:off x="1835125" y="1859310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>
                <a:ea typeface="微软雅黑" pitchFamily="34" charset="-122"/>
              </a:rPr>
              <a:t>一 级 行</a:t>
            </a:r>
          </a:p>
          <a:p>
            <a:pPr algn="ctr"/>
            <a:r>
              <a:rPr lang="zh-CN" altLang="en-US" sz="1200">
                <a:ea typeface="微软雅黑" pitchFamily="34" charset="-122"/>
              </a:rPr>
              <a:t>（省级）</a:t>
            </a:r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3851250" y="2372072"/>
            <a:ext cx="215900" cy="720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4140175" y="2372072"/>
            <a:ext cx="935038" cy="720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sp>
        <p:nvSpPr>
          <p:cNvPr id="33" name="Line 8"/>
          <p:cNvSpPr>
            <a:spLocks noChangeShapeType="1"/>
          </p:cNvSpPr>
          <p:nvPr/>
        </p:nvSpPr>
        <p:spPr bwMode="auto">
          <a:xfrm flipH="1">
            <a:off x="4283050" y="2372072"/>
            <a:ext cx="2016125" cy="720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pic>
        <p:nvPicPr>
          <p:cNvPr id="34" name="Picture 47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938" y="3019772"/>
            <a:ext cx="504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851250" y="2300635"/>
            <a:ext cx="2016125" cy="7921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sp>
        <p:nvSpPr>
          <p:cNvPr id="36" name="Line 8"/>
          <p:cNvSpPr>
            <a:spLocks noChangeShapeType="1"/>
          </p:cNvSpPr>
          <p:nvPr/>
        </p:nvSpPr>
        <p:spPr bwMode="auto">
          <a:xfrm>
            <a:off x="5075213" y="2372072"/>
            <a:ext cx="936625" cy="720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 flipH="1">
            <a:off x="6083275" y="2372072"/>
            <a:ext cx="215900" cy="7207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82124" tIns="41061" rIns="82124" bIns="41061"/>
          <a:lstStyle/>
          <a:p>
            <a:endParaRPr lang="zh-CN" altLang="en-US"/>
          </a:p>
        </p:txBody>
      </p:sp>
      <p:pic>
        <p:nvPicPr>
          <p:cNvPr id="38" name="Picture 47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188" y="3019772"/>
            <a:ext cx="504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55"/>
          <p:cNvSpPr>
            <a:spLocks noChangeArrowheads="1"/>
          </p:cNvSpPr>
          <p:nvPr/>
        </p:nvSpPr>
        <p:spPr bwMode="auto">
          <a:xfrm>
            <a:off x="6661125" y="4091335"/>
            <a:ext cx="7191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1200">
                <a:solidFill>
                  <a:schemeClr val="accent2"/>
                </a:solidFill>
                <a:ea typeface="微软雅黑" pitchFamily="34" charset="-122"/>
              </a:rPr>
              <a:t>OSPF</a:t>
            </a:r>
          </a:p>
        </p:txBody>
      </p:sp>
      <p:pic>
        <p:nvPicPr>
          <p:cNvPr id="40" name="Picture 42" descr="File Server_Updated200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50" y="1138585"/>
            <a:ext cx="3254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59"/>
          <p:cNvSpPr>
            <a:spLocks noChangeArrowheads="1"/>
          </p:cNvSpPr>
          <p:nvPr/>
        </p:nvSpPr>
        <p:spPr bwMode="auto">
          <a:xfrm>
            <a:off x="5508600" y="5602635"/>
            <a:ext cx="10080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>
                <a:ea typeface="微软雅黑" pitchFamily="34" charset="-122"/>
              </a:rPr>
              <a:t>生产、办公</a:t>
            </a:r>
          </a:p>
        </p:txBody>
      </p:sp>
      <p:sp>
        <p:nvSpPr>
          <p:cNvPr id="42" name="Line 60"/>
          <p:cNvSpPr>
            <a:spLocks noChangeShapeType="1"/>
          </p:cNvSpPr>
          <p:nvPr/>
        </p:nvSpPr>
        <p:spPr bwMode="auto">
          <a:xfrm flipV="1">
            <a:off x="4427513" y="4307235"/>
            <a:ext cx="0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Rectangle 61"/>
          <p:cNvSpPr>
            <a:spLocks noChangeArrowheads="1"/>
          </p:cNvSpPr>
          <p:nvPr/>
        </p:nvSpPr>
        <p:spPr bwMode="auto">
          <a:xfrm>
            <a:off x="4500538" y="4354860"/>
            <a:ext cx="21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>
                <a:solidFill>
                  <a:srgbClr val="0000FF"/>
                </a:solidFill>
                <a:ea typeface="微软雅黑" pitchFamily="34" charset="-122"/>
              </a:rPr>
              <a:t>生产</a:t>
            </a:r>
          </a:p>
        </p:txBody>
      </p:sp>
      <p:sp>
        <p:nvSpPr>
          <p:cNvPr id="44" name="Line 62"/>
          <p:cNvSpPr>
            <a:spLocks noChangeShapeType="1"/>
          </p:cNvSpPr>
          <p:nvPr/>
        </p:nvSpPr>
        <p:spPr bwMode="auto">
          <a:xfrm flipV="1">
            <a:off x="6298505" y="4307235"/>
            <a:ext cx="0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63"/>
          <p:cNvSpPr>
            <a:spLocks noChangeArrowheads="1"/>
          </p:cNvSpPr>
          <p:nvPr/>
        </p:nvSpPr>
        <p:spPr bwMode="auto">
          <a:xfrm>
            <a:off x="6371530" y="4354860"/>
            <a:ext cx="21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1200">
                <a:solidFill>
                  <a:srgbClr val="0000FF"/>
                </a:solidFill>
                <a:ea typeface="微软雅黑" pitchFamily="34" charset="-122"/>
              </a:rPr>
              <a:t>办公</a:t>
            </a:r>
          </a:p>
        </p:txBody>
      </p:sp>
      <p:pic>
        <p:nvPicPr>
          <p:cNvPr id="46" name="Picture 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38" y="1795810"/>
            <a:ext cx="431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000" y="1795810"/>
            <a:ext cx="431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275" y="1795810"/>
            <a:ext cx="431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4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</a:t>
            </a:r>
            <a:r>
              <a:rPr lang="zh-CN" altLang="en-US" smtClean="0"/>
              <a:t>验环境网络拓扑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280897" y="1820623"/>
            <a:ext cx="4248472" cy="1082802"/>
          </a:xfrm>
          <a:prstGeom prst="roundRect">
            <a:avLst>
              <a:gd name="adj" fmla="val 7170"/>
            </a:avLst>
          </a:prstGeom>
          <a:solidFill>
            <a:srgbClr val="CCEC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2401622" y="1925399"/>
            <a:ext cx="0" cy="489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51811" y="2414844"/>
            <a:ext cx="345902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913921" y="2414844"/>
            <a:ext cx="0" cy="6200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883567" y="2414844"/>
            <a:ext cx="0" cy="6200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387149" y="1875655"/>
            <a:ext cx="78258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500" smtClean="0">
                <a:solidFill>
                  <a:srgbClr val="C00000"/>
                </a:solidFill>
                <a:ea typeface="微软雅黑" pitchFamily="34" charset="-122"/>
              </a:rPr>
              <a:t>EIGRP</a:t>
            </a:r>
            <a:endParaRPr lang="en-US" altLang="zh-CN" sz="15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24913" y="4585950"/>
            <a:ext cx="876143" cy="312932"/>
          </a:xfrm>
          <a:prstGeom prst="roundRect">
            <a:avLst>
              <a:gd name="adj" fmla="val 7170"/>
            </a:avLst>
          </a:prstGeom>
          <a:solidFill>
            <a:srgbClr val="CCEC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EIGRP</a:t>
            </a:r>
            <a:endParaRPr lang="zh-CN" altLang="en-US" sz="12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24913" y="5065126"/>
            <a:ext cx="876143" cy="312932"/>
          </a:xfrm>
          <a:prstGeom prst="roundRect">
            <a:avLst>
              <a:gd name="adj" fmla="val 7170"/>
            </a:avLst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OSPF</a:t>
            </a:r>
            <a:endParaRPr lang="zh-CN" altLang="en-US" sz="12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4860032" y="774902"/>
            <a:ext cx="4177353" cy="341632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0" smtClean="0">
                <a:latin typeface="+mn-ea"/>
                <a:ea typeface="+mn-ea"/>
              </a:rPr>
              <a:t>R2</a:t>
            </a:r>
            <a:r>
              <a:rPr lang="zh-CN" altLang="en-US" sz="1200" b="0" smtClean="0">
                <a:latin typeface="+mn-ea"/>
                <a:ea typeface="+mn-ea"/>
              </a:rPr>
              <a:t>、</a:t>
            </a:r>
            <a:r>
              <a:rPr lang="en-US" altLang="zh-CN" sz="1200" b="0" smtClean="0">
                <a:latin typeface="+mn-ea"/>
                <a:ea typeface="+mn-ea"/>
              </a:rPr>
              <a:t>R3</a:t>
            </a:r>
            <a:r>
              <a:rPr lang="zh-CN" altLang="en-US" sz="1200" b="0" smtClean="0">
                <a:latin typeface="+mn-ea"/>
                <a:ea typeface="+mn-ea"/>
              </a:rPr>
              <a:t>双点双向重发布；</a:t>
            </a:r>
            <a:endParaRPr lang="en-US" altLang="zh-CN" sz="1200" b="0" smtClean="0"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b="0">
                <a:latin typeface="+mn-ea"/>
                <a:ea typeface="+mn-ea"/>
              </a:rPr>
              <a:t>所</a:t>
            </a:r>
            <a:r>
              <a:rPr lang="zh-CN" altLang="en-US" sz="1200" b="0" smtClean="0">
                <a:latin typeface="+mn-ea"/>
                <a:ea typeface="+mn-ea"/>
              </a:rPr>
              <a:t>有</a:t>
            </a:r>
            <a:r>
              <a:rPr lang="zh-CN" altLang="en-US" sz="1200" b="0">
                <a:latin typeface="+mn-ea"/>
                <a:ea typeface="+mn-ea"/>
              </a:rPr>
              <a:t>路由</a:t>
            </a:r>
            <a:r>
              <a:rPr lang="zh-CN" altLang="en-US" sz="1200" b="0" smtClean="0">
                <a:latin typeface="+mn-ea"/>
                <a:ea typeface="+mn-ea"/>
              </a:rPr>
              <a:t>器起</a:t>
            </a:r>
            <a:r>
              <a:rPr lang="en-US" altLang="zh-CN" sz="1200" b="0" smtClean="0">
                <a:latin typeface="+mn-ea"/>
                <a:ea typeface="+mn-ea"/>
              </a:rPr>
              <a:t>lo0</a:t>
            </a:r>
            <a:r>
              <a:rPr lang="zh-CN" altLang="en-US" sz="1200" b="0" smtClean="0">
                <a:latin typeface="+mn-ea"/>
                <a:ea typeface="+mn-ea"/>
              </a:rPr>
              <a:t>作为</a:t>
            </a:r>
            <a:r>
              <a:rPr lang="en-US" altLang="zh-CN" sz="1200" b="0" smtClean="0">
                <a:latin typeface="+mn-ea"/>
                <a:ea typeface="+mn-ea"/>
              </a:rPr>
              <a:t>OSPF routerID</a:t>
            </a:r>
            <a:r>
              <a:rPr lang="zh-CN" altLang="en-US" sz="1200" b="0" smtClean="0">
                <a:latin typeface="+mn-ea"/>
                <a:ea typeface="+mn-ea"/>
              </a:rPr>
              <a:t>，地址为</a:t>
            </a:r>
            <a:r>
              <a:rPr lang="en-US" altLang="zh-CN" sz="1200" b="0" smtClean="0">
                <a:latin typeface="+mn-ea"/>
                <a:ea typeface="+mn-ea"/>
              </a:rPr>
              <a:t>x.x.x.x</a:t>
            </a:r>
            <a:r>
              <a:rPr lang="zh-CN" altLang="en-US" sz="1200" b="0" smtClean="0">
                <a:latin typeface="+mn-ea"/>
                <a:ea typeface="+mn-ea"/>
              </a:rPr>
              <a:t>；</a:t>
            </a:r>
            <a:r>
              <a:rPr lang="en-US" altLang="zh-CN" sz="1200" b="0" smtClean="0">
                <a:latin typeface="+mn-ea"/>
                <a:ea typeface="+mn-ea"/>
              </a:rPr>
              <a:t>lo0</a:t>
            </a:r>
            <a:r>
              <a:rPr lang="zh-CN" altLang="en-US" sz="1200" b="0" smtClean="0">
                <a:latin typeface="+mn-ea"/>
                <a:ea typeface="+mn-ea"/>
              </a:rPr>
              <a:t>不宣告进</a:t>
            </a:r>
            <a:r>
              <a:rPr lang="en-US" altLang="zh-CN" sz="1200" b="0" smtClean="0">
                <a:latin typeface="+mn-ea"/>
                <a:ea typeface="+mn-ea"/>
              </a:rPr>
              <a:t>OSPF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0" smtClean="0">
                <a:latin typeface="+mn-ea"/>
                <a:ea typeface="+mn-ea"/>
              </a:rPr>
              <a:t>50.50.50.0</a:t>
            </a:r>
            <a:r>
              <a:rPr lang="zh-CN" altLang="en-US" sz="1200" b="0" smtClean="0">
                <a:latin typeface="+mn-ea"/>
                <a:ea typeface="+mn-ea"/>
              </a:rPr>
              <a:t>访问</a:t>
            </a:r>
            <a:r>
              <a:rPr lang="en-US" altLang="zh-CN" sz="1200" b="0" smtClean="0">
                <a:latin typeface="+mn-ea"/>
                <a:ea typeface="+mn-ea"/>
              </a:rPr>
              <a:t>10.10.10.0</a:t>
            </a:r>
            <a:r>
              <a:rPr lang="zh-CN" altLang="en-US" sz="1200" b="0" smtClean="0">
                <a:latin typeface="+mn-ea"/>
                <a:ea typeface="+mn-ea"/>
              </a:rPr>
              <a:t>优先走左侧，右侧热备；</a:t>
            </a:r>
            <a:endParaRPr lang="en-US" altLang="zh-CN" sz="1200" b="0" smtClean="0"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0" smtClean="0">
                <a:latin typeface="+mn-ea"/>
                <a:ea typeface="+mn-ea"/>
              </a:rPr>
              <a:t>50.50.50.0</a:t>
            </a:r>
            <a:r>
              <a:rPr lang="zh-CN" altLang="en-US" sz="1200" b="0" smtClean="0">
                <a:latin typeface="+mn-ea"/>
                <a:ea typeface="+mn-ea"/>
              </a:rPr>
              <a:t>访问</a:t>
            </a:r>
            <a:r>
              <a:rPr lang="en-US" altLang="zh-CN" sz="1200" b="0" smtClean="0">
                <a:latin typeface="+mn-ea"/>
                <a:ea typeface="+mn-ea"/>
              </a:rPr>
              <a:t>11.11.11.0</a:t>
            </a:r>
            <a:r>
              <a:rPr lang="zh-CN" altLang="en-US" sz="1200" b="0" smtClean="0">
                <a:latin typeface="+mn-ea"/>
                <a:ea typeface="+mn-ea"/>
              </a:rPr>
              <a:t>优先走右侧，左侧热备；</a:t>
            </a:r>
            <a:endParaRPr lang="en-US" altLang="zh-CN" sz="1200" b="0"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b="0" smtClean="0">
                <a:latin typeface="+mn-ea"/>
                <a:ea typeface="+mn-ea"/>
              </a:rPr>
              <a:t>上述数据往返路径无需一致，但需保证无次优路径</a:t>
            </a:r>
            <a:endParaRPr lang="en-US" altLang="zh-CN" sz="1200" b="0" smtClean="0"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0" smtClean="0">
                <a:latin typeface="+mn-ea"/>
                <a:ea typeface="+mn-ea"/>
              </a:rPr>
              <a:t>R2</a:t>
            </a:r>
            <a:r>
              <a:rPr lang="zh-CN" altLang="en-US" sz="1200" b="0" smtClean="0">
                <a:latin typeface="+mn-ea"/>
                <a:ea typeface="+mn-ea"/>
              </a:rPr>
              <a:t>、</a:t>
            </a:r>
            <a:r>
              <a:rPr lang="en-US" altLang="zh-CN" sz="1200" b="0" smtClean="0">
                <a:latin typeface="+mn-ea"/>
                <a:ea typeface="+mn-ea"/>
              </a:rPr>
              <a:t>R4</a:t>
            </a:r>
            <a:r>
              <a:rPr lang="zh-CN" altLang="en-US" sz="1200" b="0" smtClean="0">
                <a:latin typeface="+mn-ea"/>
                <a:ea typeface="+mn-ea"/>
              </a:rPr>
              <a:t>间，</a:t>
            </a:r>
            <a:r>
              <a:rPr lang="en-US" altLang="zh-CN" sz="1200" b="0" smtClean="0">
                <a:latin typeface="+mn-ea"/>
                <a:ea typeface="+mn-ea"/>
              </a:rPr>
              <a:t>R3</a:t>
            </a:r>
            <a:r>
              <a:rPr lang="zh-CN" altLang="en-US" sz="1200" b="0" smtClean="0">
                <a:latin typeface="+mn-ea"/>
                <a:ea typeface="+mn-ea"/>
              </a:rPr>
              <a:t>、</a:t>
            </a:r>
            <a:r>
              <a:rPr lang="en-US" altLang="zh-CN" sz="1200" b="0" smtClean="0">
                <a:latin typeface="+mn-ea"/>
                <a:ea typeface="+mn-ea"/>
              </a:rPr>
              <a:t>R4</a:t>
            </a:r>
            <a:r>
              <a:rPr lang="zh-CN" altLang="en-US" sz="1200" b="0" smtClean="0">
                <a:latin typeface="+mn-ea"/>
                <a:ea typeface="+mn-ea"/>
              </a:rPr>
              <a:t>间为</a:t>
            </a:r>
            <a:r>
              <a:rPr lang="en-US" altLang="zh-CN" sz="1200" b="0" smtClean="0">
                <a:latin typeface="+mn-ea"/>
                <a:ea typeface="+mn-ea"/>
              </a:rPr>
              <a:t>PPP</a:t>
            </a:r>
            <a:r>
              <a:rPr lang="zh-CN" altLang="en-US" sz="1200" b="0" smtClean="0">
                <a:latin typeface="+mn-ea"/>
                <a:ea typeface="+mn-ea"/>
              </a:rPr>
              <a:t>链路，</a:t>
            </a:r>
            <a:r>
              <a:rPr lang="en-US" altLang="zh-CN" sz="1200" b="0" smtClean="0">
                <a:latin typeface="+mn-ea"/>
                <a:ea typeface="+mn-ea"/>
              </a:rPr>
              <a:t>R4</a:t>
            </a:r>
            <a:r>
              <a:rPr lang="zh-CN" altLang="en-US" sz="1200" b="0" smtClean="0">
                <a:latin typeface="+mn-ea"/>
                <a:ea typeface="+mn-ea"/>
              </a:rPr>
              <a:t>为认证端，采用</a:t>
            </a:r>
            <a:r>
              <a:rPr lang="en-US" altLang="zh-CN" sz="1200" b="0" smtClean="0">
                <a:latin typeface="+mn-ea"/>
                <a:ea typeface="+mn-ea"/>
              </a:rPr>
              <a:t>CHAP</a:t>
            </a:r>
            <a:r>
              <a:rPr lang="zh-CN" altLang="en-US" sz="1200" b="0" smtClean="0">
                <a:latin typeface="+mn-ea"/>
                <a:ea typeface="+mn-ea"/>
              </a:rPr>
              <a:t>认证方式对</a:t>
            </a:r>
            <a:r>
              <a:rPr lang="en-US" altLang="zh-CN" sz="1200" b="0" smtClean="0">
                <a:latin typeface="+mn-ea"/>
                <a:ea typeface="+mn-ea"/>
              </a:rPr>
              <a:t>R2</a:t>
            </a:r>
            <a:r>
              <a:rPr lang="zh-CN" altLang="en-US" sz="1200" b="0" smtClean="0">
                <a:latin typeface="+mn-ea"/>
                <a:ea typeface="+mn-ea"/>
              </a:rPr>
              <a:t>及</a:t>
            </a:r>
            <a:r>
              <a:rPr lang="en-US" altLang="zh-CN" sz="1200" b="0" smtClean="0">
                <a:latin typeface="+mn-ea"/>
                <a:ea typeface="+mn-ea"/>
              </a:rPr>
              <a:t>R3</a:t>
            </a:r>
            <a:r>
              <a:rPr lang="zh-CN" altLang="en-US" sz="1200" b="0" smtClean="0">
                <a:latin typeface="+mn-ea"/>
                <a:ea typeface="+mn-ea"/>
              </a:rPr>
              <a:t>进行身份认证</a:t>
            </a:r>
            <a:endParaRPr lang="en-US" altLang="zh-CN" sz="1200" b="0" smtClean="0"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0" smtClean="0">
                <a:latin typeface="+mn-ea"/>
                <a:ea typeface="+mn-ea"/>
              </a:rPr>
              <a:t>R5</a:t>
            </a:r>
            <a:r>
              <a:rPr lang="zh-CN" altLang="en-US" sz="1200" b="0" smtClean="0">
                <a:latin typeface="+mn-ea"/>
                <a:ea typeface="+mn-ea"/>
              </a:rPr>
              <a:t>通过一条非安全链路（</a:t>
            </a:r>
            <a:r>
              <a:rPr lang="en-US" altLang="zh-CN" sz="1200" b="0" smtClean="0">
                <a:latin typeface="+mn-ea"/>
                <a:ea typeface="+mn-ea"/>
              </a:rPr>
              <a:t>CNC</a:t>
            </a:r>
            <a:r>
              <a:rPr lang="zh-CN" altLang="en-US" sz="1200" b="0" smtClean="0">
                <a:latin typeface="+mn-ea"/>
                <a:ea typeface="+mn-ea"/>
              </a:rPr>
              <a:t>）跳到</a:t>
            </a:r>
            <a:r>
              <a:rPr lang="en-US" altLang="zh-CN" sz="1200" b="0" smtClean="0">
                <a:latin typeface="+mn-ea"/>
                <a:ea typeface="+mn-ea"/>
              </a:rPr>
              <a:t>R3</a:t>
            </a:r>
            <a:endParaRPr lang="en-US" altLang="zh-CN" sz="1200" b="0"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0" smtClean="0">
                <a:latin typeface="+mn-ea"/>
                <a:ea typeface="+mn-ea"/>
              </a:rPr>
              <a:t>CNC</a:t>
            </a:r>
            <a:r>
              <a:rPr lang="zh-CN" altLang="en-US" sz="1200" b="0" smtClean="0">
                <a:latin typeface="+mn-ea"/>
                <a:ea typeface="+mn-ea"/>
              </a:rPr>
              <a:t>上只配置了接口</a:t>
            </a:r>
            <a:r>
              <a:rPr lang="en-US" altLang="zh-CN" sz="1200" b="0" smtClean="0">
                <a:latin typeface="+mn-ea"/>
                <a:ea typeface="+mn-ea"/>
              </a:rPr>
              <a:t>IP</a:t>
            </a:r>
            <a:r>
              <a:rPr lang="zh-CN" altLang="en-US" sz="1200" b="0" smtClean="0">
                <a:latin typeface="+mn-ea"/>
                <a:ea typeface="+mn-ea"/>
              </a:rPr>
              <a:t>，其他无任何配置（包括路由）</a:t>
            </a:r>
            <a:endParaRPr lang="en-US" altLang="zh-CN" sz="1200" b="0" smtClean="0"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0" smtClean="0">
                <a:latin typeface="+mn-ea"/>
                <a:ea typeface="+mn-ea"/>
              </a:rPr>
              <a:t>R3</a:t>
            </a:r>
            <a:r>
              <a:rPr lang="zh-CN" altLang="en-US" sz="1200" b="0" smtClean="0">
                <a:latin typeface="+mn-ea"/>
                <a:ea typeface="+mn-ea"/>
              </a:rPr>
              <a:t>与</a:t>
            </a:r>
            <a:r>
              <a:rPr lang="en-US" altLang="zh-CN" sz="1200" b="0" smtClean="0">
                <a:latin typeface="+mn-ea"/>
                <a:ea typeface="+mn-ea"/>
              </a:rPr>
              <a:t>R5</a:t>
            </a:r>
            <a:r>
              <a:rPr lang="zh-CN" altLang="en-US" sz="1200" b="0" smtClean="0">
                <a:latin typeface="+mn-ea"/>
                <a:ea typeface="+mn-ea"/>
              </a:rPr>
              <a:t>间为了保证数据通信的安全性，建立了</a:t>
            </a:r>
            <a:r>
              <a:rPr lang="en-US" altLang="zh-CN" sz="1200" b="0" smtClean="0">
                <a:latin typeface="+mn-ea"/>
                <a:ea typeface="+mn-ea"/>
              </a:rPr>
              <a:t>GREoverIPSec VPN</a:t>
            </a:r>
            <a:r>
              <a:rPr lang="zh-CN" altLang="en-US" sz="1200" b="0" smtClean="0">
                <a:latin typeface="+mn-ea"/>
                <a:ea typeface="+mn-ea"/>
              </a:rPr>
              <a:t>，并且跑起了</a:t>
            </a:r>
            <a:r>
              <a:rPr lang="en-US" altLang="zh-CN" sz="1200" b="0" smtClean="0">
                <a:latin typeface="+mn-ea"/>
                <a:ea typeface="+mn-ea"/>
              </a:rPr>
              <a:t>RIP</a:t>
            </a:r>
            <a:r>
              <a:rPr lang="zh-CN" altLang="en-US" sz="1200" b="0" smtClean="0">
                <a:latin typeface="+mn-ea"/>
                <a:ea typeface="+mn-ea"/>
              </a:rPr>
              <a:t>协议</a:t>
            </a:r>
            <a:endParaRPr lang="en-US" altLang="zh-CN" sz="1200" b="0" smtClean="0">
              <a:latin typeface="+mn-ea"/>
              <a:ea typeface="+mn-ea"/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US" altLang="zh-CN" sz="1200" b="0" smtClean="0">
                <a:latin typeface="+mn-ea"/>
                <a:ea typeface="+mn-ea"/>
              </a:rPr>
              <a:t>R3</a:t>
            </a:r>
            <a:r>
              <a:rPr lang="zh-CN" altLang="en-US" sz="1200" b="0" smtClean="0">
                <a:latin typeface="+mn-ea"/>
                <a:ea typeface="+mn-ea"/>
              </a:rPr>
              <a:t>与</a:t>
            </a:r>
            <a:r>
              <a:rPr lang="en-US" altLang="zh-CN" sz="1200" b="0" smtClean="0">
                <a:latin typeface="+mn-ea"/>
                <a:ea typeface="+mn-ea"/>
              </a:rPr>
              <a:t>R5</a:t>
            </a:r>
            <a:r>
              <a:rPr lang="zh-CN" altLang="en-US" sz="1200" b="0" smtClean="0">
                <a:latin typeface="+mn-ea"/>
                <a:ea typeface="+mn-ea"/>
              </a:rPr>
              <a:t>之间，各自两个回环口的通信受</a:t>
            </a:r>
            <a:r>
              <a:rPr lang="en-US" altLang="zh-CN" sz="1200" b="0" smtClean="0">
                <a:latin typeface="+mn-ea"/>
                <a:ea typeface="+mn-ea"/>
              </a:rPr>
              <a:t>VPN</a:t>
            </a:r>
            <a:r>
              <a:rPr lang="zh-CN" altLang="en-US" sz="1200" b="0" smtClean="0">
                <a:latin typeface="+mn-ea"/>
                <a:ea typeface="+mn-ea"/>
              </a:rPr>
              <a:t>的保护，而且要求</a:t>
            </a:r>
            <a:r>
              <a:rPr lang="en-US" altLang="zh-CN" sz="1200" b="0" smtClean="0">
                <a:latin typeface="+mn-ea"/>
                <a:ea typeface="+mn-ea"/>
              </a:rPr>
              <a:t>50.50.50.0</a:t>
            </a:r>
            <a:r>
              <a:rPr lang="zh-CN" altLang="en-US" sz="1200" b="0" smtClean="0">
                <a:latin typeface="+mn-ea"/>
                <a:ea typeface="+mn-ea"/>
              </a:rPr>
              <a:t>访问</a:t>
            </a:r>
            <a:r>
              <a:rPr lang="en-US" altLang="zh-CN" sz="1200" b="0" smtClean="0">
                <a:latin typeface="+mn-ea"/>
                <a:ea typeface="+mn-ea"/>
              </a:rPr>
              <a:t>30.30.30.0</a:t>
            </a:r>
            <a:r>
              <a:rPr lang="zh-CN" altLang="en-US" sz="1200" b="0" smtClean="0">
                <a:latin typeface="+mn-ea"/>
                <a:ea typeface="+mn-ea"/>
              </a:rPr>
              <a:t>必须强制走</a:t>
            </a:r>
            <a:r>
              <a:rPr lang="en-US" altLang="zh-CN" sz="1200" b="0" smtClean="0">
                <a:latin typeface="+mn-ea"/>
                <a:ea typeface="+mn-ea"/>
              </a:rPr>
              <a:t>RIP</a:t>
            </a:r>
            <a:r>
              <a:rPr lang="zh-CN" altLang="en-US" sz="1200" b="0" smtClean="0">
                <a:latin typeface="+mn-ea"/>
                <a:ea typeface="+mn-ea"/>
              </a:rPr>
              <a:t>，也就是</a:t>
            </a:r>
            <a:r>
              <a:rPr lang="en-US" altLang="zh-CN" sz="1200" b="0" smtClean="0">
                <a:latin typeface="+mn-ea"/>
                <a:ea typeface="+mn-ea"/>
              </a:rPr>
              <a:t>CNC</a:t>
            </a:r>
            <a:r>
              <a:rPr lang="zh-CN" altLang="en-US" sz="1200" b="0" smtClean="0">
                <a:latin typeface="+mn-ea"/>
                <a:ea typeface="+mn-ea"/>
              </a:rPr>
              <a:t>到，且回程数据路径一致，当</a:t>
            </a:r>
            <a:r>
              <a:rPr lang="en-US" altLang="zh-CN" sz="1200" b="0" smtClean="0">
                <a:latin typeface="+mn-ea"/>
                <a:ea typeface="+mn-ea"/>
              </a:rPr>
              <a:t>R5</a:t>
            </a:r>
            <a:r>
              <a:rPr lang="zh-CN" altLang="en-US" sz="1200" b="0" smtClean="0">
                <a:latin typeface="+mn-ea"/>
                <a:ea typeface="+mn-ea"/>
              </a:rPr>
              <a:t>失去</a:t>
            </a:r>
            <a:r>
              <a:rPr lang="en-US" altLang="zh-CN" sz="1200" b="0" smtClean="0">
                <a:latin typeface="+mn-ea"/>
                <a:ea typeface="+mn-ea"/>
              </a:rPr>
              <a:t>CNC</a:t>
            </a:r>
            <a:r>
              <a:rPr lang="zh-CN" altLang="en-US" sz="1200" b="0" smtClean="0">
                <a:latin typeface="+mn-ea"/>
                <a:ea typeface="+mn-ea"/>
              </a:rPr>
              <a:t>的连接后，访问</a:t>
            </a:r>
            <a:r>
              <a:rPr lang="en-US" altLang="zh-CN" sz="1200" b="0" smtClean="0">
                <a:latin typeface="+mn-ea"/>
                <a:ea typeface="+mn-ea"/>
              </a:rPr>
              <a:t>30</a:t>
            </a:r>
            <a:r>
              <a:rPr lang="zh-CN" altLang="en-US" sz="1200" b="0" smtClean="0">
                <a:latin typeface="+mn-ea"/>
                <a:ea typeface="+mn-ea"/>
              </a:rPr>
              <a:t>网络则切换至</a:t>
            </a:r>
            <a:r>
              <a:rPr lang="en-US" altLang="zh-CN" sz="1200" b="0" smtClean="0">
                <a:latin typeface="+mn-ea"/>
                <a:ea typeface="+mn-ea"/>
              </a:rPr>
              <a:t>R4</a:t>
            </a:r>
            <a:r>
              <a:rPr lang="zh-CN" altLang="en-US" sz="1200" b="0" smtClean="0">
                <a:latin typeface="+mn-ea"/>
                <a:ea typeface="+mn-ea"/>
              </a:rPr>
              <a:t>到</a:t>
            </a:r>
            <a:r>
              <a:rPr lang="en-US" altLang="zh-CN" sz="1200" b="0" smtClean="0">
                <a:latin typeface="+mn-ea"/>
                <a:ea typeface="+mn-ea"/>
              </a:rPr>
              <a:t>R3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sz="1200" b="0" smtClean="0">
                <a:latin typeface="+mn-ea"/>
                <a:ea typeface="+mn-ea"/>
              </a:rPr>
              <a:t>当</a:t>
            </a:r>
            <a:r>
              <a:rPr lang="en-US" altLang="zh-CN" sz="1200" b="0" smtClean="0">
                <a:latin typeface="+mn-ea"/>
                <a:ea typeface="+mn-ea"/>
              </a:rPr>
              <a:t>R5</a:t>
            </a:r>
            <a:r>
              <a:rPr lang="zh-CN" altLang="en-US" sz="1200" b="0" smtClean="0">
                <a:latin typeface="+mn-ea"/>
                <a:ea typeface="+mn-ea"/>
              </a:rPr>
              <a:t>失去到</a:t>
            </a:r>
            <a:r>
              <a:rPr lang="en-US" altLang="zh-CN" sz="1200" b="0" smtClean="0">
                <a:latin typeface="+mn-ea"/>
                <a:ea typeface="+mn-ea"/>
              </a:rPr>
              <a:t>R4</a:t>
            </a:r>
            <a:r>
              <a:rPr lang="zh-CN" altLang="en-US" sz="1200" b="0" smtClean="0">
                <a:latin typeface="+mn-ea"/>
                <a:ea typeface="+mn-ea"/>
              </a:rPr>
              <a:t>的连接时，所有的流量均能透过</a:t>
            </a:r>
            <a:r>
              <a:rPr lang="en-US" altLang="zh-CN" sz="1200" b="0" smtClean="0">
                <a:latin typeface="+mn-ea"/>
                <a:ea typeface="+mn-ea"/>
              </a:rPr>
              <a:t>R3</a:t>
            </a:r>
            <a:r>
              <a:rPr lang="zh-CN" altLang="en-US" sz="1200" b="0" smtClean="0">
                <a:latin typeface="+mn-ea"/>
                <a:ea typeface="+mn-ea"/>
              </a:rPr>
              <a:t>进行转发（当然正常时刻，仍然走</a:t>
            </a:r>
            <a:r>
              <a:rPr lang="en-US" altLang="zh-CN" sz="1200" b="0" smtClean="0">
                <a:latin typeface="+mn-ea"/>
                <a:ea typeface="+mn-ea"/>
              </a:rPr>
              <a:t>OSPF</a:t>
            </a:r>
            <a:r>
              <a:rPr lang="zh-CN" altLang="en-US" sz="1200" b="0" smtClean="0">
                <a:latin typeface="+mn-ea"/>
                <a:ea typeface="+mn-ea"/>
              </a:rPr>
              <a:t>）</a:t>
            </a:r>
            <a:endParaRPr lang="en-US" altLang="zh-CN" sz="1200" b="0" smtClean="0">
              <a:latin typeface="+mn-ea"/>
              <a:ea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180595" y="1460211"/>
            <a:ext cx="429326" cy="378569"/>
            <a:chOff x="3773878" y="1178223"/>
            <a:chExt cx="429326" cy="378569"/>
          </a:xfrm>
        </p:grpSpPr>
        <p:sp>
          <p:nvSpPr>
            <p:cNvPr id="13" name="Line 5"/>
            <p:cNvSpPr>
              <a:spLocks noChangeShapeType="1"/>
            </p:cNvSpPr>
            <p:nvPr/>
          </p:nvSpPr>
          <p:spPr bwMode="auto">
            <a:xfrm>
              <a:off x="3984130" y="1196231"/>
              <a:ext cx="0" cy="360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 flipH="1">
              <a:off x="3773878" y="1178223"/>
              <a:ext cx="4293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2114621" y="1611891"/>
            <a:ext cx="576262" cy="442913"/>
            <a:chOff x="1501" y="1708"/>
            <a:chExt cx="363" cy="279"/>
          </a:xfrm>
        </p:grpSpPr>
        <p:pic>
          <p:nvPicPr>
            <p:cNvPr id="1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R1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1831094" y="974684"/>
            <a:ext cx="1122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smtClean="0">
                <a:ea typeface="微软雅黑" pitchFamily="34" charset="-122"/>
              </a:rPr>
              <a:t>10.10.10.0/24</a:t>
            </a:r>
          </a:p>
          <a:p>
            <a:pPr algn="ctr"/>
            <a:r>
              <a:rPr lang="en-US" altLang="zh-CN" sz="1200" smtClean="0">
                <a:ea typeface="微软雅黑" pitchFamily="34" charset="-122"/>
              </a:rPr>
              <a:t>11.11.11.0/24</a:t>
            </a:r>
            <a:endParaRPr lang="en-US" altLang="zh-CN" sz="1200">
              <a:ea typeface="微软雅黑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 rot="10800000">
            <a:off x="2025594" y="4180121"/>
            <a:ext cx="752053" cy="118754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 rot="14055810">
            <a:off x="2744182" y="2765841"/>
            <a:ext cx="752053" cy="158034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 rot="18556323">
            <a:off x="1252153" y="2775994"/>
            <a:ext cx="752053" cy="1580347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27"/>
          <p:cNvSpPr>
            <a:spLocks/>
          </p:cNvSpPr>
          <p:nvPr/>
        </p:nvSpPr>
        <p:spPr bwMode="auto">
          <a:xfrm rot="2189692">
            <a:off x="1006686" y="3529040"/>
            <a:ext cx="1413278" cy="121865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7"/>
          <p:cNvSpPr>
            <a:spLocks/>
          </p:cNvSpPr>
          <p:nvPr/>
        </p:nvSpPr>
        <p:spPr bwMode="auto">
          <a:xfrm rot="19321318" flipV="1">
            <a:off x="2413570" y="3496631"/>
            <a:ext cx="1413278" cy="139073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" name="Group 11"/>
          <p:cNvGrpSpPr>
            <a:grpSpLocks/>
          </p:cNvGrpSpPr>
          <p:nvPr/>
        </p:nvGrpSpPr>
        <p:grpSpPr bwMode="auto">
          <a:xfrm>
            <a:off x="626410" y="2827225"/>
            <a:ext cx="576262" cy="442913"/>
            <a:chOff x="1501" y="1708"/>
            <a:chExt cx="363" cy="279"/>
          </a:xfrm>
        </p:grpSpPr>
        <p:pic>
          <p:nvPicPr>
            <p:cNvPr id="25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R2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Line 4"/>
          <p:cNvSpPr>
            <a:spLocks noChangeShapeType="1"/>
          </p:cNvSpPr>
          <p:nvPr/>
        </p:nvSpPr>
        <p:spPr bwMode="auto">
          <a:xfrm flipV="1">
            <a:off x="2671152" y="4663835"/>
            <a:ext cx="1068129" cy="6638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 rot="2098614">
            <a:off x="1421668" y="3203446"/>
            <a:ext cx="4924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C00000"/>
                </a:solidFill>
                <a:ea typeface="微软雅黑" pitchFamily="34" charset="-122"/>
              </a:rPr>
              <a:t>PPP</a:t>
            </a:r>
            <a:endParaRPr lang="en-US" altLang="zh-CN" sz="12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 rot="19105021">
            <a:off x="2888447" y="3199818"/>
            <a:ext cx="4924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C00000"/>
                </a:solidFill>
                <a:ea typeface="微软雅黑" pitchFamily="34" charset="-122"/>
              </a:rPr>
              <a:t>PPP</a:t>
            </a:r>
            <a:endParaRPr lang="en-US" altLang="zh-CN" sz="1200">
              <a:solidFill>
                <a:srgbClr val="C00000"/>
              </a:solidFill>
              <a:ea typeface="微软雅黑" pitchFamily="34" charset="-122"/>
            </a:endParaRPr>
          </a:p>
        </p:txBody>
      </p:sp>
      <p:sp>
        <p:nvSpPr>
          <p:cNvPr id="30" name="Freeform 27"/>
          <p:cNvSpPr>
            <a:spLocks/>
          </p:cNvSpPr>
          <p:nvPr/>
        </p:nvSpPr>
        <p:spPr bwMode="auto">
          <a:xfrm rot="5400000">
            <a:off x="1894541" y="4654433"/>
            <a:ext cx="968060" cy="121865"/>
          </a:xfrm>
          <a:custGeom>
            <a:avLst/>
            <a:gdLst>
              <a:gd name="T0" fmla="*/ 0 w 2017"/>
              <a:gd name="T1" fmla="*/ 0 h 97"/>
              <a:gd name="T2" fmla="*/ 2147483647 w 2017"/>
              <a:gd name="T3" fmla="*/ 0 h 97"/>
              <a:gd name="T4" fmla="*/ 2147483647 w 2017"/>
              <a:gd name="T5" fmla="*/ 2147483647 h 97"/>
              <a:gd name="T6" fmla="*/ 2147483647 w 2017"/>
              <a:gd name="T7" fmla="*/ 2147483647 h 97"/>
              <a:gd name="T8" fmla="*/ 0 60000 65536"/>
              <a:gd name="T9" fmla="*/ 0 60000 65536"/>
              <a:gd name="T10" fmla="*/ 0 60000 65536"/>
              <a:gd name="T11" fmla="*/ 0 60000 65536"/>
              <a:gd name="T12" fmla="*/ 0 w 2017"/>
              <a:gd name="T13" fmla="*/ 0 h 97"/>
              <a:gd name="T14" fmla="*/ 2017 w 2017"/>
              <a:gd name="T15" fmla="*/ 97 h 9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17" h="97">
                <a:moveTo>
                  <a:pt x="0" y="0"/>
                </a:moveTo>
                <a:lnTo>
                  <a:pt x="1008" y="0"/>
                </a:lnTo>
                <a:lnTo>
                  <a:pt x="912" y="96"/>
                </a:lnTo>
                <a:lnTo>
                  <a:pt x="2016" y="96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Group 11"/>
          <p:cNvGrpSpPr>
            <a:grpSpLocks/>
          </p:cNvGrpSpPr>
          <p:nvPr/>
        </p:nvGrpSpPr>
        <p:grpSpPr bwMode="auto">
          <a:xfrm>
            <a:off x="2114621" y="3935397"/>
            <a:ext cx="576262" cy="442913"/>
            <a:chOff x="1501" y="1708"/>
            <a:chExt cx="363" cy="279"/>
          </a:xfrm>
        </p:grpSpPr>
        <p:pic>
          <p:nvPicPr>
            <p:cNvPr id="32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R4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3893345" y="3214575"/>
            <a:ext cx="0" cy="11637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5" name="Group 11"/>
          <p:cNvGrpSpPr>
            <a:grpSpLocks/>
          </p:cNvGrpSpPr>
          <p:nvPr/>
        </p:nvGrpSpPr>
        <p:grpSpPr bwMode="auto">
          <a:xfrm>
            <a:off x="3605581" y="4370148"/>
            <a:ext cx="576262" cy="444500"/>
            <a:chOff x="1501" y="1708"/>
            <a:chExt cx="363" cy="280"/>
          </a:xfrm>
        </p:grpSpPr>
        <p:pic>
          <p:nvPicPr>
            <p:cNvPr id="3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13"/>
            <p:cNvSpPr>
              <a:spLocks noChangeArrowheads="1"/>
            </p:cNvSpPr>
            <p:nvPr/>
          </p:nvSpPr>
          <p:spPr bwMode="auto">
            <a:xfrm>
              <a:off x="1504" y="1814"/>
              <a:ext cx="360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CNC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2088997" y="2128593"/>
            <a:ext cx="13773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200" smtClean="0">
                <a:solidFill>
                  <a:srgbClr val="C00000"/>
                </a:solidFill>
                <a:ea typeface="微软雅黑" pitchFamily="34" charset="-122"/>
              </a:rPr>
              <a:t>192.168.123.0/24</a:t>
            </a:r>
            <a:endParaRPr lang="en-US" altLang="zh-CN" sz="1200">
              <a:solidFill>
                <a:srgbClr val="C00000"/>
              </a:solidFill>
              <a:ea typeface="微软雅黑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 rot="10800000">
            <a:off x="2180595" y="5523342"/>
            <a:ext cx="429326" cy="378569"/>
            <a:chOff x="3773878" y="1178223"/>
            <a:chExt cx="429326" cy="378569"/>
          </a:xfrm>
        </p:grpSpPr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3984130" y="1196231"/>
              <a:ext cx="0" cy="360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5"/>
            <p:cNvSpPr>
              <a:spLocks noChangeShapeType="1"/>
            </p:cNvSpPr>
            <p:nvPr/>
          </p:nvSpPr>
          <p:spPr bwMode="auto">
            <a:xfrm flipH="1">
              <a:off x="3773878" y="1178223"/>
              <a:ext cx="4293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" name="Group 11"/>
          <p:cNvGrpSpPr>
            <a:grpSpLocks/>
          </p:cNvGrpSpPr>
          <p:nvPr/>
        </p:nvGrpSpPr>
        <p:grpSpPr bwMode="auto">
          <a:xfrm>
            <a:off x="2114621" y="5199394"/>
            <a:ext cx="576262" cy="442913"/>
            <a:chOff x="1501" y="1708"/>
            <a:chExt cx="363" cy="279"/>
          </a:xfrm>
        </p:grpSpPr>
        <p:pic>
          <p:nvPicPr>
            <p:cNvPr id="43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R5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1831223" y="5920089"/>
            <a:ext cx="112242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smtClean="0">
                <a:ea typeface="微软雅黑" pitchFamily="34" charset="-122"/>
              </a:rPr>
              <a:t>50.50.50.0/24</a:t>
            </a:r>
          </a:p>
        </p:txBody>
      </p:sp>
      <p:sp>
        <p:nvSpPr>
          <p:cNvPr id="46" name="任意多边形 45"/>
          <p:cNvSpPr/>
          <p:nvPr/>
        </p:nvSpPr>
        <p:spPr>
          <a:xfrm rot="5400000">
            <a:off x="5736853" y="4115874"/>
            <a:ext cx="87345" cy="876143"/>
          </a:xfrm>
          <a:custGeom>
            <a:avLst/>
            <a:gdLst>
              <a:gd name="connsiteX0" fmla="*/ 393279 w 814954"/>
              <a:gd name="connsiteY0" fmla="*/ 3187700 h 3187700"/>
              <a:gd name="connsiteX1" fmla="*/ 12279 w 814954"/>
              <a:gd name="connsiteY1" fmla="*/ 1333500 h 3187700"/>
              <a:gd name="connsiteX2" fmla="*/ 799679 w 814954"/>
              <a:gd name="connsiteY2" fmla="*/ 546100 h 3187700"/>
              <a:gd name="connsiteX3" fmla="*/ 456779 w 814954"/>
              <a:gd name="connsiteY3" fmla="*/ 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4954" h="3187700">
                <a:moveTo>
                  <a:pt x="393279" y="3187700"/>
                </a:moveTo>
                <a:cubicBezTo>
                  <a:pt x="168912" y="2480733"/>
                  <a:pt x="-55454" y="1773767"/>
                  <a:pt x="12279" y="1333500"/>
                </a:cubicBezTo>
                <a:cubicBezTo>
                  <a:pt x="80012" y="893233"/>
                  <a:pt x="725596" y="768350"/>
                  <a:pt x="799679" y="546100"/>
                </a:cubicBezTo>
                <a:cubicBezTo>
                  <a:pt x="873762" y="323850"/>
                  <a:pt x="665270" y="161925"/>
                  <a:pt x="456779" y="0"/>
                </a:cubicBezTo>
              </a:path>
            </a:pathLst>
          </a:custGeom>
          <a:ln w="19050">
            <a:solidFill>
              <a:srgbClr val="6666FF"/>
            </a:solidFill>
            <a:prstDash val="dash"/>
          </a:ln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5292080" y="4576865"/>
            <a:ext cx="100700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smtClean="0">
                <a:solidFill>
                  <a:srgbClr val="6666FF"/>
                </a:solidFill>
                <a:ea typeface="微软雅黑" pitchFamily="34" charset="-122"/>
              </a:rPr>
              <a:t>VPN tunnel</a:t>
            </a:r>
            <a:endParaRPr lang="en-US" altLang="zh-CN" sz="1200">
              <a:solidFill>
                <a:srgbClr val="6666FF"/>
              </a:solidFill>
              <a:ea typeface="微软雅黑" pitchFamily="34" charset="-122"/>
            </a:endParaRPr>
          </a:p>
        </p:txBody>
      </p:sp>
      <p:sp>
        <p:nvSpPr>
          <p:cNvPr id="48" name="任意多边形 47"/>
          <p:cNvSpPr/>
          <p:nvPr/>
        </p:nvSpPr>
        <p:spPr>
          <a:xfrm>
            <a:off x="2687746" y="3283256"/>
            <a:ext cx="1350673" cy="2032000"/>
          </a:xfrm>
          <a:custGeom>
            <a:avLst/>
            <a:gdLst>
              <a:gd name="connsiteX0" fmla="*/ 0 w 1799005"/>
              <a:gd name="connsiteY0" fmla="*/ 2032000 h 2032000"/>
              <a:gd name="connsiteX1" fmla="*/ 1727200 w 1799005"/>
              <a:gd name="connsiteY1" fmla="*/ 1358900 h 2032000"/>
              <a:gd name="connsiteX2" fmla="*/ 1308100 w 1799005"/>
              <a:gd name="connsiteY2" fmla="*/ 0 h 2032000"/>
              <a:gd name="connsiteX0" fmla="*/ 0 w 2949663"/>
              <a:gd name="connsiteY0" fmla="*/ 2032000 h 2032000"/>
              <a:gd name="connsiteX1" fmla="*/ 1727200 w 2949663"/>
              <a:gd name="connsiteY1" fmla="*/ 1358900 h 2032000"/>
              <a:gd name="connsiteX2" fmla="*/ 2888117 w 2949663"/>
              <a:gd name="connsiteY2" fmla="*/ 0 h 2032000"/>
              <a:gd name="connsiteX0" fmla="*/ 0 w 2900419"/>
              <a:gd name="connsiteY0" fmla="*/ 2032000 h 2032000"/>
              <a:gd name="connsiteX1" fmla="*/ 1727200 w 2900419"/>
              <a:gd name="connsiteY1" fmla="*/ 1358900 h 2032000"/>
              <a:gd name="connsiteX2" fmla="*/ 2888117 w 2900419"/>
              <a:gd name="connsiteY2" fmla="*/ 0 h 2032000"/>
              <a:gd name="connsiteX0" fmla="*/ 0 w 2978291"/>
              <a:gd name="connsiteY0" fmla="*/ 2032000 h 2032000"/>
              <a:gd name="connsiteX1" fmla="*/ 2601853 w 2978291"/>
              <a:gd name="connsiteY1" fmla="*/ 1498600 h 2032000"/>
              <a:gd name="connsiteX2" fmla="*/ 2888117 w 2978291"/>
              <a:gd name="connsiteY2" fmla="*/ 0 h 2032000"/>
              <a:gd name="connsiteX0" fmla="*/ 0 w 3000685"/>
              <a:gd name="connsiteY0" fmla="*/ 2032000 h 2032000"/>
              <a:gd name="connsiteX1" fmla="*/ 2658282 w 3000685"/>
              <a:gd name="connsiteY1" fmla="*/ 1409700 h 2032000"/>
              <a:gd name="connsiteX2" fmla="*/ 2888117 w 3000685"/>
              <a:gd name="connsiteY2" fmla="*/ 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685" h="2032000">
                <a:moveTo>
                  <a:pt x="0" y="2032000"/>
                </a:moveTo>
                <a:cubicBezTo>
                  <a:pt x="754591" y="1864783"/>
                  <a:pt x="2176929" y="1748367"/>
                  <a:pt x="2658282" y="1409700"/>
                </a:cubicBezTo>
                <a:cubicBezTo>
                  <a:pt x="3139635" y="1071033"/>
                  <a:pt x="3009174" y="687916"/>
                  <a:pt x="2888117" y="0"/>
                </a:cubicBezTo>
              </a:path>
            </a:pathLst>
          </a:custGeom>
          <a:ln w="12700">
            <a:solidFill>
              <a:srgbClr val="6666FF"/>
            </a:solidFill>
            <a:prstDash val="dash"/>
          </a:ln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 rot="9023840">
            <a:off x="3999121" y="3025289"/>
            <a:ext cx="429326" cy="378569"/>
            <a:chOff x="3773878" y="1178223"/>
            <a:chExt cx="429326" cy="378569"/>
          </a:xfrm>
        </p:grpSpPr>
        <p:sp>
          <p:nvSpPr>
            <p:cNvPr id="50" name="Line 5"/>
            <p:cNvSpPr>
              <a:spLocks noChangeShapeType="1"/>
            </p:cNvSpPr>
            <p:nvPr/>
          </p:nvSpPr>
          <p:spPr bwMode="auto">
            <a:xfrm>
              <a:off x="3984130" y="1196231"/>
              <a:ext cx="0" cy="360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"/>
            <p:cNvSpPr>
              <a:spLocks noChangeShapeType="1"/>
            </p:cNvSpPr>
            <p:nvPr/>
          </p:nvSpPr>
          <p:spPr bwMode="auto">
            <a:xfrm flipH="1">
              <a:off x="3773878" y="1178223"/>
              <a:ext cx="4293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Group 11"/>
          <p:cNvGrpSpPr>
            <a:grpSpLocks/>
          </p:cNvGrpSpPr>
          <p:nvPr/>
        </p:nvGrpSpPr>
        <p:grpSpPr bwMode="auto">
          <a:xfrm>
            <a:off x="3602832" y="2827225"/>
            <a:ext cx="576262" cy="442913"/>
            <a:chOff x="1501" y="1708"/>
            <a:chExt cx="363" cy="279"/>
          </a:xfrm>
        </p:grpSpPr>
        <p:pic>
          <p:nvPicPr>
            <p:cNvPr id="53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R3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4046815" y="3417514"/>
            <a:ext cx="112242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smtClean="0">
                <a:ea typeface="微软雅黑" pitchFamily="34" charset="-122"/>
              </a:rPr>
              <a:t>30.30.30.0/24</a:t>
            </a:r>
            <a:endParaRPr lang="en-US" altLang="zh-CN" sz="120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4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工程环境测试拓扑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699212" y="2819866"/>
            <a:ext cx="2185156" cy="1350959"/>
          </a:xfrm>
          <a:prstGeom prst="roundRect">
            <a:avLst>
              <a:gd name="adj" fmla="val 7170"/>
            </a:avLst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958504" y="2819867"/>
            <a:ext cx="2354088" cy="1350959"/>
          </a:xfrm>
          <a:prstGeom prst="roundRect">
            <a:avLst>
              <a:gd name="adj" fmla="val 7170"/>
            </a:avLst>
          </a:prstGeom>
          <a:solidFill>
            <a:srgbClr val="CCEC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958504" y="1351533"/>
            <a:ext cx="2354088" cy="1438844"/>
          </a:xfrm>
          <a:prstGeom prst="roundRect">
            <a:avLst>
              <a:gd name="adj" fmla="val 7170"/>
            </a:avLst>
          </a:prstGeom>
          <a:solidFill>
            <a:srgbClr val="E7FFE7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390080" y="2747464"/>
            <a:ext cx="2381" cy="13869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187899" y="2747464"/>
            <a:ext cx="2381" cy="13869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2390081" y="2747465"/>
            <a:ext cx="1802580" cy="13615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2390079" y="2747464"/>
            <a:ext cx="1797819" cy="13869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101949" y="2596702"/>
            <a:ext cx="576262" cy="442913"/>
            <a:chOff x="1501" y="1708"/>
            <a:chExt cx="363" cy="279"/>
          </a:xfrm>
        </p:grpSpPr>
        <p:pic>
          <p:nvPicPr>
            <p:cNvPr id="11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R2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599513" y="3630700"/>
            <a:ext cx="876143" cy="312932"/>
          </a:xfrm>
          <a:prstGeom prst="roundRect">
            <a:avLst>
              <a:gd name="adj" fmla="val 7170"/>
            </a:avLst>
          </a:prstGeom>
          <a:solidFill>
            <a:srgbClr val="CCEC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OSPF1</a:t>
            </a:r>
            <a:endParaRPr lang="zh-CN" altLang="en-US" sz="12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599513" y="3243080"/>
            <a:ext cx="876143" cy="312932"/>
          </a:xfrm>
          <a:prstGeom prst="roundRect">
            <a:avLst>
              <a:gd name="adj" fmla="val 7170"/>
            </a:avLst>
          </a:prstGeom>
          <a:solidFill>
            <a:srgbClr val="FFFFCC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EIGRP</a:t>
            </a:r>
            <a:endParaRPr lang="zh-CN" altLang="en-US" sz="12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圆角矩形 52"/>
          <p:cNvSpPr/>
          <p:nvPr/>
        </p:nvSpPr>
        <p:spPr>
          <a:xfrm>
            <a:off x="1958504" y="4208926"/>
            <a:ext cx="2354088" cy="1251077"/>
          </a:xfrm>
          <a:custGeom>
            <a:avLst/>
            <a:gdLst>
              <a:gd name="connsiteX0" fmla="*/ 0 w 2498105"/>
              <a:gd name="connsiteY0" fmla="*/ 89702 h 1251077"/>
              <a:gd name="connsiteX1" fmla="*/ 89702 w 2498105"/>
              <a:gd name="connsiteY1" fmla="*/ 0 h 1251077"/>
              <a:gd name="connsiteX2" fmla="*/ 2408403 w 2498105"/>
              <a:gd name="connsiteY2" fmla="*/ 0 h 1251077"/>
              <a:gd name="connsiteX3" fmla="*/ 2498105 w 2498105"/>
              <a:gd name="connsiteY3" fmla="*/ 89702 h 1251077"/>
              <a:gd name="connsiteX4" fmla="*/ 2498105 w 2498105"/>
              <a:gd name="connsiteY4" fmla="*/ 1161375 h 1251077"/>
              <a:gd name="connsiteX5" fmla="*/ 2408403 w 2498105"/>
              <a:gd name="connsiteY5" fmla="*/ 1251077 h 1251077"/>
              <a:gd name="connsiteX6" fmla="*/ 89702 w 2498105"/>
              <a:gd name="connsiteY6" fmla="*/ 1251077 h 1251077"/>
              <a:gd name="connsiteX7" fmla="*/ 0 w 2498105"/>
              <a:gd name="connsiteY7" fmla="*/ 1161375 h 1251077"/>
              <a:gd name="connsiteX8" fmla="*/ 0 w 2498105"/>
              <a:gd name="connsiteY8" fmla="*/ 89702 h 1251077"/>
              <a:gd name="connsiteX0" fmla="*/ 0 w 2498105"/>
              <a:gd name="connsiteY0" fmla="*/ 89702 h 1251077"/>
              <a:gd name="connsiteX1" fmla="*/ 89702 w 2498105"/>
              <a:gd name="connsiteY1" fmla="*/ 0 h 1251077"/>
              <a:gd name="connsiteX2" fmla="*/ 2408403 w 2498105"/>
              <a:gd name="connsiteY2" fmla="*/ 0 h 1251077"/>
              <a:gd name="connsiteX3" fmla="*/ 2498105 w 2498105"/>
              <a:gd name="connsiteY3" fmla="*/ 89702 h 1251077"/>
              <a:gd name="connsiteX4" fmla="*/ 2498105 w 2498105"/>
              <a:gd name="connsiteY4" fmla="*/ 1161375 h 1251077"/>
              <a:gd name="connsiteX5" fmla="*/ 1887703 w 2498105"/>
              <a:gd name="connsiteY5" fmla="*/ 920877 h 1251077"/>
              <a:gd name="connsiteX6" fmla="*/ 89702 w 2498105"/>
              <a:gd name="connsiteY6" fmla="*/ 1251077 h 1251077"/>
              <a:gd name="connsiteX7" fmla="*/ 0 w 2498105"/>
              <a:gd name="connsiteY7" fmla="*/ 1161375 h 1251077"/>
              <a:gd name="connsiteX8" fmla="*/ 0 w 2498105"/>
              <a:gd name="connsiteY8" fmla="*/ 89702 h 1251077"/>
              <a:gd name="connsiteX0" fmla="*/ 0 w 2498105"/>
              <a:gd name="connsiteY0" fmla="*/ 89702 h 1251077"/>
              <a:gd name="connsiteX1" fmla="*/ 89702 w 2498105"/>
              <a:gd name="connsiteY1" fmla="*/ 0 h 1251077"/>
              <a:gd name="connsiteX2" fmla="*/ 2408403 w 2498105"/>
              <a:gd name="connsiteY2" fmla="*/ 0 h 1251077"/>
              <a:gd name="connsiteX3" fmla="*/ 2498105 w 2498105"/>
              <a:gd name="connsiteY3" fmla="*/ 89702 h 1251077"/>
              <a:gd name="connsiteX4" fmla="*/ 2498105 w 2498105"/>
              <a:gd name="connsiteY4" fmla="*/ 1161375 h 1251077"/>
              <a:gd name="connsiteX5" fmla="*/ 1494003 w 2498105"/>
              <a:gd name="connsiteY5" fmla="*/ 1238377 h 1251077"/>
              <a:gd name="connsiteX6" fmla="*/ 89702 w 2498105"/>
              <a:gd name="connsiteY6" fmla="*/ 1251077 h 1251077"/>
              <a:gd name="connsiteX7" fmla="*/ 0 w 2498105"/>
              <a:gd name="connsiteY7" fmla="*/ 1161375 h 1251077"/>
              <a:gd name="connsiteX8" fmla="*/ 0 w 2498105"/>
              <a:gd name="connsiteY8" fmla="*/ 89702 h 1251077"/>
              <a:gd name="connsiteX0" fmla="*/ 0 w 2510805"/>
              <a:gd name="connsiteY0" fmla="*/ 89702 h 1251077"/>
              <a:gd name="connsiteX1" fmla="*/ 89702 w 2510805"/>
              <a:gd name="connsiteY1" fmla="*/ 0 h 1251077"/>
              <a:gd name="connsiteX2" fmla="*/ 2408403 w 2510805"/>
              <a:gd name="connsiteY2" fmla="*/ 0 h 1251077"/>
              <a:gd name="connsiteX3" fmla="*/ 2498105 w 2510805"/>
              <a:gd name="connsiteY3" fmla="*/ 89702 h 1251077"/>
              <a:gd name="connsiteX4" fmla="*/ 2510805 w 2510805"/>
              <a:gd name="connsiteY4" fmla="*/ 564475 h 1251077"/>
              <a:gd name="connsiteX5" fmla="*/ 1494003 w 2510805"/>
              <a:gd name="connsiteY5" fmla="*/ 1238377 h 1251077"/>
              <a:gd name="connsiteX6" fmla="*/ 89702 w 2510805"/>
              <a:gd name="connsiteY6" fmla="*/ 1251077 h 1251077"/>
              <a:gd name="connsiteX7" fmla="*/ 0 w 2510805"/>
              <a:gd name="connsiteY7" fmla="*/ 1161375 h 1251077"/>
              <a:gd name="connsiteX8" fmla="*/ 0 w 2510805"/>
              <a:gd name="connsiteY8" fmla="*/ 89702 h 1251077"/>
              <a:gd name="connsiteX0" fmla="*/ 0 w 2510805"/>
              <a:gd name="connsiteY0" fmla="*/ 89702 h 1251077"/>
              <a:gd name="connsiteX1" fmla="*/ 89702 w 2510805"/>
              <a:gd name="connsiteY1" fmla="*/ 0 h 1251077"/>
              <a:gd name="connsiteX2" fmla="*/ 2408403 w 2510805"/>
              <a:gd name="connsiteY2" fmla="*/ 0 h 1251077"/>
              <a:gd name="connsiteX3" fmla="*/ 2498105 w 2510805"/>
              <a:gd name="connsiteY3" fmla="*/ 89702 h 1251077"/>
              <a:gd name="connsiteX4" fmla="*/ 2510805 w 2510805"/>
              <a:gd name="connsiteY4" fmla="*/ 361275 h 1251077"/>
              <a:gd name="connsiteX5" fmla="*/ 1494003 w 2510805"/>
              <a:gd name="connsiteY5" fmla="*/ 1238377 h 1251077"/>
              <a:gd name="connsiteX6" fmla="*/ 89702 w 2510805"/>
              <a:gd name="connsiteY6" fmla="*/ 1251077 h 1251077"/>
              <a:gd name="connsiteX7" fmla="*/ 0 w 2510805"/>
              <a:gd name="connsiteY7" fmla="*/ 1161375 h 1251077"/>
              <a:gd name="connsiteX8" fmla="*/ 0 w 2510805"/>
              <a:gd name="connsiteY8" fmla="*/ 89702 h 1251077"/>
              <a:gd name="connsiteX0" fmla="*/ 0 w 2510805"/>
              <a:gd name="connsiteY0" fmla="*/ 89702 h 1251077"/>
              <a:gd name="connsiteX1" fmla="*/ 89702 w 2510805"/>
              <a:gd name="connsiteY1" fmla="*/ 0 h 1251077"/>
              <a:gd name="connsiteX2" fmla="*/ 2408403 w 2510805"/>
              <a:gd name="connsiteY2" fmla="*/ 0 h 1251077"/>
              <a:gd name="connsiteX3" fmla="*/ 2498105 w 2510805"/>
              <a:gd name="connsiteY3" fmla="*/ 89702 h 1251077"/>
              <a:gd name="connsiteX4" fmla="*/ 2510805 w 2510805"/>
              <a:gd name="connsiteY4" fmla="*/ 386675 h 1251077"/>
              <a:gd name="connsiteX5" fmla="*/ 1494003 w 2510805"/>
              <a:gd name="connsiteY5" fmla="*/ 1238377 h 1251077"/>
              <a:gd name="connsiteX6" fmla="*/ 89702 w 2510805"/>
              <a:gd name="connsiteY6" fmla="*/ 1251077 h 1251077"/>
              <a:gd name="connsiteX7" fmla="*/ 0 w 2510805"/>
              <a:gd name="connsiteY7" fmla="*/ 1161375 h 1251077"/>
              <a:gd name="connsiteX8" fmla="*/ 0 w 2510805"/>
              <a:gd name="connsiteY8" fmla="*/ 89702 h 1251077"/>
              <a:gd name="connsiteX0" fmla="*/ 0 w 2510805"/>
              <a:gd name="connsiteY0" fmla="*/ 89702 h 1251077"/>
              <a:gd name="connsiteX1" fmla="*/ 89702 w 2510805"/>
              <a:gd name="connsiteY1" fmla="*/ 0 h 1251077"/>
              <a:gd name="connsiteX2" fmla="*/ 2408403 w 2510805"/>
              <a:gd name="connsiteY2" fmla="*/ 0 h 1251077"/>
              <a:gd name="connsiteX3" fmla="*/ 2498105 w 2510805"/>
              <a:gd name="connsiteY3" fmla="*/ 89702 h 1251077"/>
              <a:gd name="connsiteX4" fmla="*/ 2510805 w 2510805"/>
              <a:gd name="connsiteY4" fmla="*/ 386675 h 1251077"/>
              <a:gd name="connsiteX5" fmla="*/ 1193966 w 2510805"/>
              <a:gd name="connsiteY5" fmla="*/ 1243139 h 1251077"/>
              <a:gd name="connsiteX6" fmla="*/ 89702 w 2510805"/>
              <a:gd name="connsiteY6" fmla="*/ 1251077 h 1251077"/>
              <a:gd name="connsiteX7" fmla="*/ 0 w 2510805"/>
              <a:gd name="connsiteY7" fmla="*/ 1161375 h 1251077"/>
              <a:gd name="connsiteX8" fmla="*/ 0 w 2510805"/>
              <a:gd name="connsiteY8" fmla="*/ 89702 h 1251077"/>
              <a:gd name="connsiteX0" fmla="*/ 0 w 2506043"/>
              <a:gd name="connsiteY0" fmla="*/ 89702 h 1251077"/>
              <a:gd name="connsiteX1" fmla="*/ 89702 w 2506043"/>
              <a:gd name="connsiteY1" fmla="*/ 0 h 1251077"/>
              <a:gd name="connsiteX2" fmla="*/ 2408403 w 2506043"/>
              <a:gd name="connsiteY2" fmla="*/ 0 h 1251077"/>
              <a:gd name="connsiteX3" fmla="*/ 2498105 w 2506043"/>
              <a:gd name="connsiteY3" fmla="*/ 89702 h 1251077"/>
              <a:gd name="connsiteX4" fmla="*/ 2506043 w 2506043"/>
              <a:gd name="connsiteY4" fmla="*/ 200937 h 1251077"/>
              <a:gd name="connsiteX5" fmla="*/ 1193966 w 2506043"/>
              <a:gd name="connsiteY5" fmla="*/ 1243139 h 1251077"/>
              <a:gd name="connsiteX6" fmla="*/ 89702 w 2506043"/>
              <a:gd name="connsiteY6" fmla="*/ 1251077 h 1251077"/>
              <a:gd name="connsiteX7" fmla="*/ 0 w 2506043"/>
              <a:gd name="connsiteY7" fmla="*/ 1161375 h 1251077"/>
              <a:gd name="connsiteX8" fmla="*/ 0 w 2506043"/>
              <a:gd name="connsiteY8" fmla="*/ 89702 h 1251077"/>
              <a:gd name="connsiteX0" fmla="*/ 0 w 2506043"/>
              <a:gd name="connsiteY0" fmla="*/ 89702 h 1251077"/>
              <a:gd name="connsiteX1" fmla="*/ 89702 w 2506043"/>
              <a:gd name="connsiteY1" fmla="*/ 0 h 1251077"/>
              <a:gd name="connsiteX2" fmla="*/ 2408403 w 2506043"/>
              <a:gd name="connsiteY2" fmla="*/ 0 h 1251077"/>
              <a:gd name="connsiteX3" fmla="*/ 2498105 w 2506043"/>
              <a:gd name="connsiteY3" fmla="*/ 89702 h 1251077"/>
              <a:gd name="connsiteX4" fmla="*/ 2506043 w 2506043"/>
              <a:gd name="connsiteY4" fmla="*/ 224750 h 1251077"/>
              <a:gd name="connsiteX5" fmla="*/ 1193966 w 2506043"/>
              <a:gd name="connsiteY5" fmla="*/ 1243139 h 1251077"/>
              <a:gd name="connsiteX6" fmla="*/ 89702 w 2506043"/>
              <a:gd name="connsiteY6" fmla="*/ 1251077 h 1251077"/>
              <a:gd name="connsiteX7" fmla="*/ 0 w 2506043"/>
              <a:gd name="connsiteY7" fmla="*/ 1161375 h 1251077"/>
              <a:gd name="connsiteX8" fmla="*/ 0 w 2506043"/>
              <a:gd name="connsiteY8" fmla="*/ 89702 h 1251077"/>
              <a:gd name="connsiteX0" fmla="*/ 0 w 2498105"/>
              <a:gd name="connsiteY0" fmla="*/ 89702 h 1251077"/>
              <a:gd name="connsiteX1" fmla="*/ 89702 w 2498105"/>
              <a:gd name="connsiteY1" fmla="*/ 0 h 1251077"/>
              <a:gd name="connsiteX2" fmla="*/ 2408403 w 2498105"/>
              <a:gd name="connsiteY2" fmla="*/ 0 h 1251077"/>
              <a:gd name="connsiteX3" fmla="*/ 2498105 w 2498105"/>
              <a:gd name="connsiteY3" fmla="*/ 89702 h 1251077"/>
              <a:gd name="connsiteX4" fmla="*/ 2496518 w 2498105"/>
              <a:gd name="connsiteY4" fmla="*/ 229512 h 1251077"/>
              <a:gd name="connsiteX5" fmla="*/ 1193966 w 2498105"/>
              <a:gd name="connsiteY5" fmla="*/ 1243139 h 1251077"/>
              <a:gd name="connsiteX6" fmla="*/ 89702 w 2498105"/>
              <a:gd name="connsiteY6" fmla="*/ 1251077 h 1251077"/>
              <a:gd name="connsiteX7" fmla="*/ 0 w 2498105"/>
              <a:gd name="connsiteY7" fmla="*/ 1161375 h 1251077"/>
              <a:gd name="connsiteX8" fmla="*/ 0 w 2498105"/>
              <a:gd name="connsiteY8" fmla="*/ 89702 h 1251077"/>
              <a:gd name="connsiteX0" fmla="*/ 0 w 2498105"/>
              <a:gd name="connsiteY0" fmla="*/ 89702 h 1251077"/>
              <a:gd name="connsiteX1" fmla="*/ 89702 w 2498105"/>
              <a:gd name="connsiteY1" fmla="*/ 0 h 1251077"/>
              <a:gd name="connsiteX2" fmla="*/ 2408403 w 2498105"/>
              <a:gd name="connsiteY2" fmla="*/ 0 h 1251077"/>
              <a:gd name="connsiteX3" fmla="*/ 2498105 w 2498105"/>
              <a:gd name="connsiteY3" fmla="*/ 89702 h 1251077"/>
              <a:gd name="connsiteX4" fmla="*/ 2496518 w 2498105"/>
              <a:gd name="connsiteY4" fmla="*/ 229512 h 1251077"/>
              <a:gd name="connsiteX5" fmla="*/ 1132054 w 2498105"/>
              <a:gd name="connsiteY5" fmla="*/ 1247902 h 1251077"/>
              <a:gd name="connsiteX6" fmla="*/ 89702 w 2498105"/>
              <a:gd name="connsiteY6" fmla="*/ 1251077 h 1251077"/>
              <a:gd name="connsiteX7" fmla="*/ 0 w 2498105"/>
              <a:gd name="connsiteY7" fmla="*/ 1161375 h 1251077"/>
              <a:gd name="connsiteX8" fmla="*/ 0 w 2498105"/>
              <a:gd name="connsiteY8" fmla="*/ 89702 h 125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8105" h="1251077">
                <a:moveTo>
                  <a:pt x="0" y="89702"/>
                </a:moveTo>
                <a:cubicBezTo>
                  <a:pt x="0" y="40161"/>
                  <a:pt x="40161" y="0"/>
                  <a:pt x="89702" y="0"/>
                </a:cubicBezTo>
                <a:lnTo>
                  <a:pt x="2408403" y="0"/>
                </a:lnTo>
                <a:cubicBezTo>
                  <a:pt x="2457944" y="0"/>
                  <a:pt x="2498105" y="40161"/>
                  <a:pt x="2498105" y="89702"/>
                </a:cubicBezTo>
                <a:lnTo>
                  <a:pt x="2496518" y="229512"/>
                </a:lnTo>
                <a:cubicBezTo>
                  <a:pt x="2496518" y="279053"/>
                  <a:pt x="1181595" y="1247902"/>
                  <a:pt x="1132054" y="1247902"/>
                </a:cubicBezTo>
                <a:lnTo>
                  <a:pt x="89702" y="1251077"/>
                </a:lnTo>
                <a:cubicBezTo>
                  <a:pt x="40161" y="1251077"/>
                  <a:pt x="0" y="1210916"/>
                  <a:pt x="0" y="1161375"/>
                </a:cubicBezTo>
                <a:lnTo>
                  <a:pt x="0" y="89702"/>
                </a:lnTo>
                <a:close/>
              </a:path>
            </a:pathLst>
          </a:custGeom>
          <a:solidFill>
            <a:srgbClr val="FFE5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599513" y="4034668"/>
            <a:ext cx="876143" cy="312932"/>
          </a:xfrm>
          <a:prstGeom prst="roundRect">
            <a:avLst>
              <a:gd name="adj" fmla="val 7170"/>
            </a:avLst>
          </a:prstGeom>
          <a:solidFill>
            <a:srgbClr val="FFCC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OSPF2</a:t>
            </a:r>
            <a:endParaRPr lang="zh-CN" altLang="en-US" sz="12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Line 4"/>
          <p:cNvSpPr>
            <a:spLocks noChangeShapeType="1"/>
          </p:cNvSpPr>
          <p:nvPr/>
        </p:nvSpPr>
        <p:spPr bwMode="auto">
          <a:xfrm flipH="1">
            <a:off x="4187896" y="2764977"/>
            <a:ext cx="17522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H="1">
            <a:off x="4187897" y="4109044"/>
            <a:ext cx="166303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>
            <a:off x="5846167" y="2747464"/>
            <a:ext cx="2381" cy="13869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3902149" y="2596702"/>
            <a:ext cx="576262" cy="442913"/>
            <a:chOff x="1501" y="1708"/>
            <a:chExt cx="363" cy="279"/>
          </a:xfrm>
        </p:grpSpPr>
        <p:pic>
          <p:nvPicPr>
            <p:cNvPr id="21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R3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7" name="Group 11"/>
          <p:cNvGrpSpPr>
            <a:grpSpLocks/>
          </p:cNvGrpSpPr>
          <p:nvPr/>
        </p:nvGrpSpPr>
        <p:grpSpPr bwMode="auto">
          <a:xfrm>
            <a:off x="2101948" y="1132457"/>
            <a:ext cx="576262" cy="442913"/>
            <a:chOff x="1501" y="1708"/>
            <a:chExt cx="363" cy="279"/>
          </a:xfrm>
        </p:grpSpPr>
        <p:pic>
          <p:nvPicPr>
            <p:cNvPr id="28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R1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Line 4"/>
          <p:cNvSpPr>
            <a:spLocks noChangeShapeType="1"/>
          </p:cNvSpPr>
          <p:nvPr/>
        </p:nvSpPr>
        <p:spPr bwMode="auto">
          <a:xfrm flipV="1">
            <a:off x="2401221" y="4109044"/>
            <a:ext cx="1791440" cy="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 flipH="1" flipV="1">
            <a:off x="2394523" y="4104457"/>
            <a:ext cx="1" cy="13237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" name="Group 11"/>
          <p:cNvGrpSpPr>
            <a:grpSpLocks/>
          </p:cNvGrpSpPr>
          <p:nvPr/>
        </p:nvGrpSpPr>
        <p:grpSpPr bwMode="auto">
          <a:xfrm>
            <a:off x="2101949" y="3940769"/>
            <a:ext cx="576262" cy="442913"/>
            <a:chOff x="1501" y="1708"/>
            <a:chExt cx="363" cy="279"/>
          </a:xfrm>
        </p:grpSpPr>
        <p:pic>
          <p:nvPicPr>
            <p:cNvPr id="33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R4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Line 4"/>
          <p:cNvSpPr>
            <a:spLocks noChangeShapeType="1"/>
          </p:cNvSpPr>
          <p:nvPr/>
        </p:nvSpPr>
        <p:spPr bwMode="auto">
          <a:xfrm flipV="1">
            <a:off x="2391270" y="4109043"/>
            <a:ext cx="1796626" cy="13509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" name="Group 11"/>
          <p:cNvGrpSpPr>
            <a:grpSpLocks/>
          </p:cNvGrpSpPr>
          <p:nvPr/>
        </p:nvGrpSpPr>
        <p:grpSpPr bwMode="auto">
          <a:xfrm>
            <a:off x="3902149" y="3940769"/>
            <a:ext cx="576262" cy="442913"/>
            <a:chOff x="1501" y="1708"/>
            <a:chExt cx="363" cy="279"/>
          </a:xfrm>
        </p:grpSpPr>
        <p:pic>
          <p:nvPicPr>
            <p:cNvPr id="37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R5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 rot="5400000">
            <a:off x="7333478" y="3266785"/>
            <a:ext cx="429326" cy="378569"/>
            <a:chOff x="3773878" y="1178223"/>
            <a:chExt cx="429326" cy="378569"/>
          </a:xfrm>
        </p:grpSpPr>
        <p:sp>
          <p:nvSpPr>
            <p:cNvPr id="40" name="Line 5"/>
            <p:cNvSpPr>
              <a:spLocks noChangeShapeType="1"/>
            </p:cNvSpPr>
            <p:nvPr/>
          </p:nvSpPr>
          <p:spPr bwMode="auto">
            <a:xfrm>
              <a:off x="3984130" y="1196231"/>
              <a:ext cx="0" cy="3605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5"/>
            <p:cNvSpPr>
              <a:spLocks noChangeShapeType="1"/>
            </p:cNvSpPr>
            <p:nvPr/>
          </p:nvSpPr>
          <p:spPr bwMode="auto">
            <a:xfrm flipH="1">
              <a:off x="3773878" y="1178223"/>
              <a:ext cx="4293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2" name="Line 4"/>
          <p:cNvSpPr>
            <a:spLocks noChangeShapeType="1"/>
          </p:cNvSpPr>
          <p:nvPr/>
        </p:nvSpPr>
        <p:spPr bwMode="auto">
          <a:xfrm flipH="1" flipV="1">
            <a:off x="5846167" y="2747465"/>
            <a:ext cx="1320601" cy="70860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"/>
          <p:cNvSpPr>
            <a:spLocks noChangeShapeType="1"/>
          </p:cNvSpPr>
          <p:nvPr/>
        </p:nvSpPr>
        <p:spPr bwMode="auto">
          <a:xfrm flipH="1">
            <a:off x="5846167" y="3467563"/>
            <a:ext cx="1318220" cy="6368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" name="Group 11"/>
          <p:cNvGrpSpPr>
            <a:grpSpLocks/>
          </p:cNvGrpSpPr>
          <p:nvPr/>
        </p:nvGrpSpPr>
        <p:grpSpPr bwMode="auto">
          <a:xfrm>
            <a:off x="6876256" y="3273889"/>
            <a:ext cx="576262" cy="442913"/>
            <a:chOff x="1501" y="1708"/>
            <a:chExt cx="363" cy="279"/>
          </a:xfrm>
        </p:grpSpPr>
        <p:pic>
          <p:nvPicPr>
            <p:cNvPr id="45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R9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Group 11"/>
          <p:cNvGrpSpPr>
            <a:grpSpLocks/>
          </p:cNvGrpSpPr>
          <p:nvPr/>
        </p:nvGrpSpPr>
        <p:grpSpPr bwMode="auto">
          <a:xfrm>
            <a:off x="5560417" y="2596702"/>
            <a:ext cx="576262" cy="442913"/>
            <a:chOff x="1501" y="1708"/>
            <a:chExt cx="363" cy="279"/>
          </a:xfrm>
        </p:grpSpPr>
        <p:pic>
          <p:nvPicPr>
            <p:cNvPr id="48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R7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0" name="Group 11"/>
          <p:cNvGrpSpPr>
            <a:grpSpLocks/>
          </p:cNvGrpSpPr>
          <p:nvPr/>
        </p:nvGrpSpPr>
        <p:grpSpPr bwMode="auto">
          <a:xfrm>
            <a:off x="5560417" y="3940769"/>
            <a:ext cx="576262" cy="442913"/>
            <a:chOff x="1501" y="1708"/>
            <a:chExt cx="363" cy="279"/>
          </a:xfrm>
        </p:grpSpPr>
        <p:pic>
          <p:nvPicPr>
            <p:cNvPr id="51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R8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Group 11"/>
          <p:cNvGrpSpPr>
            <a:grpSpLocks/>
          </p:cNvGrpSpPr>
          <p:nvPr/>
        </p:nvGrpSpPr>
        <p:grpSpPr bwMode="auto">
          <a:xfrm>
            <a:off x="2101949" y="5238546"/>
            <a:ext cx="576262" cy="442913"/>
            <a:chOff x="1501" y="1708"/>
            <a:chExt cx="363" cy="279"/>
          </a:xfrm>
        </p:grpSpPr>
        <p:pic>
          <p:nvPicPr>
            <p:cNvPr id="57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R6</a:t>
              </a:r>
              <a:endParaRPr lang="zh-CN" altLang="en-US" sz="12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9" name="Line 4"/>
          <p:cNvSpPr>
            <a:spLocks noChangeShapeType="1"/>
          </p:cNvSpPr>
          <p:nvPr/>
        </p:nvSpPr>
        <p:spPr bwMode="auto">
          <a:xfrm>
            <a:off x="2388049" y="1438051"/>
            <a:ext cx="0" cy="361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2388049" y="2235489"/>
            <a:ext cx="0" cy="361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4"/>
          <p:cNvSpPr>
            <a:spLocks noChangeShapeType="1"/>
          </p:cNvSpPr>
          <p:nvPr/>
        </p:nvSpPr>
        <p:spPr bwMode="auto">
          <a:xfrm>
            <a:off x="3059832" y="2235489"/>
            <a:ext cx="1080120" cy="361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2" name="Picture 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570" y="1727256"/>
            <a:ext cx="1008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Line 4"/>
          <p:cNvSpPr>
            <a:spLocks noChangeShapeType="1"/>
          </p:cNvSpPr>
          <p:nvPr/>
        </p:nvSpPr>
        <p:spPr bwMode="auto">
          <a:xfrm>
            <a:off x="2388049" y="1805524"/>
            <a:ext cx="0" cy="429965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2391544" y="1789714"/>
            <a:ext cx="692150" cy="444500"/>
          </a:xfrm>
          <a:custGeom>
            <a:avLst/>
            <a:gdLst>
              <a:gd name="connsiteX0" fmla="*/ 0 w 692150"/>
              <a:gd name="connsiteY0" fmla="*/ 0 h 444500"/>
              <a:gd name="connsiteX1" fmla="*/ 196850 w 692150"/>
              <a:gd name="connsiteY1" fmla="*/ 304800 h 444500"/>
              <a:gd name="connsiteX2" fmla="*/ 692150 w 692150"/>
              <a:gd name="connsiteY2" fmla="*/ 444500 h 44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2150" h="444500">
                <a:moveTo>
                  <a:pt x="0" y="0"/>
                </a:moveTo>
                <a:cubicBezTo>
                  <a:pt x="40746" y="115358"/>
                  <a:pt x="81492" y="230717"/>
                  <a:pt x="196850" y="304800"/>
                </a:cubicBezTo>
                <a:cubicBezTo>
                  <a:pt x="312208" y="378883"/>
                  <a:pt x="502179" y="411691"/>
                  <a:pt x="692150" y="444500"/>
                </a:cubicBezTo>
              </a:path>
            </a:pathLst>
          </a:custGeom>
          <a:ln w="28575">
            <a:solidFill>
              <a:srgbClr val="C00000"/>
            </a:solidFill>
            <a:prstDash val="sysDash"/>
          </a:ln>
        </p:spPr>
        <p:txBody>
          <a:bodyPr vert="horz" wrap="square" lIns="82124" tIns="41061" rIns="82124" bIns="4106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1438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99513" y="4412212"/>
            <a:ext cx="876143" cy="312932"/>
          </a:xfrm>
          <a:prstGeom prst="roundRect">
            <a:avLst>
              <a:gd name="adj" fmla="val 7170"/>
            </a:avLst>
          </a:prstGeom>
          <a:solidFill>
            <a:srgbClr val="E1FFE1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RIPv2</a:t>
            </a:r>
            <a:endParaRPr lang="zh-CN" altLang="en-US" sz="12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>
            <a:off x="4478411" y="2708367"/>
            <a:ext cx="108200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4677010" y="2435051"/>
            <a:ext cx="684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EBGP</a:t>
            </a:r>
            <a:endParaRPr lang="zh-CN" altLang="en-US" sz="1400"/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478411" y="4206967"/>
            <a:ext cx="108200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4677010" y="4162251"/>
            <a:ext cx="6848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EBGP</a:t>
            </a:r>
            <a:endParaRPr lang="zh-CN" altLang="en-US" sz="1400"/>
          </a:p>
        </p:txBody>
      </p:sp>
      <p:sp>
        <p:nvSpPr>
          <p:cNvPr id="74" name="矩形 73"/>
          <p:cNvSpPr/>
          <p:nvPr/>
        </p:nvSpPr>
        <p:spPr>
          <a:xfrm>
            <a:off x="4256235" y="3670733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RR</a:t>
            </a:r>
            <a:endParaRPr lang="zh-CN" altLang="en-US" sz="1400"/>
          </a:p>
        </p:txBody>
      </p:sp>
      <p:sp>
        <p:nvSpPr>
          <p:cNvPr id="75" name="矩形 74"/>
          <p:cNvSpPr/>
          <p:nvPr/>
        </p:nvSpPr>
        <p:spPr>
          <a:xfrm>
            <a:off x="4256235" y="2896033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RR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9125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绘制步骤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3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拓扑绘制步</a:t>
            </a:r>
            <a:r>
              <a:rPr lang="zh-CN" altLang="en-US" smtClean="0"/>
              <a:t>骤（建议）</a:t>
            </a:r>
            <a:endParaRPr lang="zh-CN" altLang="en-US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302433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zh-CN" altLang="en-US"/>
              <a:t>首</a:t>
            </a:r>
            <a:r>
              <a:rPr lang="zh-CN" altLang="en-US" smtClean="0"/>
              <a:t>先在纸上花个草稿，熟练</a:t>
            </a:r>
            <a:r>
              <a:rPr lang="zh-CN" altLang="en-US"/>
              <a:t>之</a:t>
            </a:r>
            <a:r>
              <a:rPr lang="zh-CN" altLang="en-US" smtClean="0"/>
              <a:t>后，做到拓扑在心中</a:t>
            </a:r>
            <a:endParaRPr lang="en-US" altLang="zh-CN" smtClean="0"/>
          </a:p>
          <a:p>
            <a:pPr>
              <a:buFont typeface="+mj-lt"/>
              <a:buAutoNum type="arabicPeriod"/>
            </a:pPr>
            <a:r>
              <a:rPr lang="zh-CN" altLang="en-US" smtClean="0"/>
              <a:t>通过辅助手段描绘拓扑框架，</a:t>
            </a:r>
            <a:r>
              <a:rPr lang="zh-CN" altLang="en-US"/>
              <a:t>利</a:t>
            </a:r>
            <a:r>
              <a:rPr lang="zh-CN" altLang="en-US" smtClean="0"/>
              <a:t>用好</a:t>
            </a:r>
            <a:r>
              <a:rPr lang="zh-CN" altLang="en-US"/>
              <a:t>线</a:t>
            </a:r>
            <a:r>
              <a:rPr lang="zh-CN" altLang="en-US" smtClean="0"/>
              <a:t>条和框架色块（可根据业务逻辑模块）</a:t>
            </a:r>
          </a:p>
          <a:p>
            <a:pPr>
              <a:buFont typeface="+mj-lt"/>
              <a:buAutoNum type="arabicPeriod"/>
            </a:pPr>
            <a:r>
              <a:rPr lang="zh-CN" altLang="en-US" smtClean="0"/>
              <a:t>放置网络设备图标</a:t>
            </a:r>
          </a:p>
          <a:p>
            <a:pPr>
              <a:buFont typeface="+mj-lt"/>
              <a:buAutoNum type="arabicPeriod"/>
            </a:pPr>
            <a:r>
              <a:rPr lang="zh-CN" altLang="en-US" smtClean="0"/>
              <a:t>标记信息元素</a:t>
            </a:r>
            <a:endParaRPr lang="en-US" altLang="zh-CN" smtClean="0"/>
          </a:p>
          <a:p>
            <a:pPr>
              <a:buFont typeface="+mj-lt"/>
              <a:buAutoNum type="arabicPeriod"/>
            </a:pPr>
            <a:r>
              <a:rPr lang="zh-CN" altLang="en-US"/>
              <a:t>完</a:t>
            </a:r>
            <a:r>
              <a:rPr lang="zh-CN" altLang="en-US" smtClean="0"/>
              <a:t>善外围元素</a:t>
            </a:r>
          </a:p>
          <a:p>
            <a:pPr>
              <a:buFont typeface="+mj-lt"/>
              <a:buAutoNum type="arabicPeriod"/>
            </a:pPr>
            <a:r>
              <a:rPr lang="zh-CN" altLang="en-US" smtClean="0"/>
              <a:t>完成整体绘制</a:t>
            </a:r>
          </a:p>
        </p:txBody>
      </p:sp>
    </p:spTree>
    <p:extLst>
      <p:ext uri="{BB962C8B-B14F-4D97-AF65-F5344CB8AC3E}">
        <p14:creationId xmlns:p14="http://schemas.microsoft.com/office/powerpoint/2010/main" val="362664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97" name="AutoShape 97"/>
          <p:cNvSpPr>
            <a:spLocks noChangeArrowheads="1"/>
          </p:cNvSpPr>
          <p:nvPr/>
        </p:nvSpPr>
        <p:spPr bwMode="auto">
          <a:xfrm>
            <a:off x="1271414" y="2348706"/>
            <a:ext cx="1368425" cy="1584325"/>
          </a:xfrm>
          <a:prstGeom prst="roundRect">
            <a:avLst>
              <a:gd name="adj" fmla="val 3468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绘制示例：绘制目标（成果图）</a:t>
            </a:r>
          </a:p>
        </p:txBody>
      </p:sp>
      <p:sp>
        <p:nvSpPr>
          <p:cNvPr id="588868" name="AutoShape 68"/>
          <p:cNvSpPr>
            <a:spLocks noChangeArrowheads="1"/>
          </p:cNvSpPr>
          <p:nvPr/>
        </p:nvSpPr>
        <p:spPr bwMode="auto">
          <a:xfrm>
            <a:off x="6587951" y="4148931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69" name="Line 69"/>
          <p:cNvSpPr>
            <a:spLocks noChangeShapeType="1"/>
          </p:cNvSpPr>
          <p:nvPr/>
        </p:nvSpPr>
        <p:spPr bwMode="auto">
          <a:xfrm>
            <a:off x="7284864" y="4437856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8870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751" y="5085556"/>
            <a:ext cx="503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871" name="Rectangle 71"/>
          <p:cNvSpPr>
            <a:spLocks noChangeArrowheads="1"/>
          </p:cNvSpPr>
          <p:nvPr/>
        </p:nvSpPr>
        <p:spPr bwMode="auto">
          <a:xfrm>
            <a:off x="6954664" y="5445919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办公楼</a:t>
            </a:r>
          </a:p>
        </p:txBody>
      </p:sp>
      <p:sp>
        <p:nvSpPr>
          <p:cNvPr id="588872" name="AutoShape 72"/>
          <p:cNvSpPr>
            <a:spLocks noChangeArrowheads="1"/>
          </p:cNvSpPr>
          <p:nvPr/>
        </p:nvSpPr>
        <p:spPr bwMode="auto">
          <a:xfrm>
            <a:off x="4798839" y="4148931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73" name="Line 73"/>
          <p:cNvSpPr>
            <a:spLocks noChangeShapeType="1"/>
          </p:cNvSpPr>
          <p:nvPr/>
        </p:nvSpPr>
        <p:spPr bwMode="auto">
          <a:xfrm>
            <a:off x="5495751" y="4437856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8874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639" y="5085556"/>
            <a:ext cx="5032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875" name="Rectangle 75"/>
          <p:cNvSpPr>
            <a:spLocks noChangeArrowheads="1"/>
          </p:cNvSpPr>
          <p:nvPr/>
        </p:nvSpPr>
        <p:spPr bwMode="auto">
          <a:xfrm>
            <a:off x="5103639" y="5445919"/>
            <a:ext cx="7254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宿舍楼</a:t>
            </a:r>
            <a:r>
              <a:rPr lang="en-US" altLang="zh-CN" sz="1200">
                <a:ea typeface="微软雅黑" pitchFamily="34" charset="-122"/>
              </a:rPr>
              <a:t>5</a:t>
            </a:r>
          </a:p>
        </p:txBody>
      </p:sp>
      <p:sp>
        <p:nvSpPr>
          <p:cNvPr id="588876" name="AutoShape 76"/>
          <p:cNvSpPr>
            <a:spLocks noChangeArrowheads="1"/>
          </p:cNvSpPr>
          <p:nvPr/>
        </p:nvSpPr>
        <p:spPr bwMode="auto">
          <a:xfrm>
            <a:off x="3071639" y="4148931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77" name="Line 77"/>
          <p:cNvSpPr>
            <a:spLocks noChangeShapeType="1"/>
          </p:cNvSpPr>
          <p:nvPr/>
        </p:nvSpPr>
        <p:spPr bwMode="auto">
          <a:xfrm>
            <a:off x="3768551" y="4437856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887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439" y="5085556"/>
            <a:ext cx="5032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879" name="Rectangle 79"/>
          <p:cNvSpPr>
            <a:spLocks noChangeArrowheads="1"/>
          </p:cNvSpPr>
          <p:nvPr/>
        </p:nvSpPr>
        <p:spPr bwMode="auto">
          <a:xfrm>
            <a:off x="3354214" y="5445919"/>
            <a:ext cx="7254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宿舍楼</a:t>
            </a:r>
            <a:r>
              <a:rPr lang="en-US" altLang="zh-CN" sz="1200">
                <a:ea typeface="微软雅黑" pitchFamily="34" charset="-122"/>
              </a:rPr>
              <a:t>1</a:t>
            </a:r>
          </a:p>
        </p:txBody>
      </p:sp>
      <p:sp>
        <p:nvSpPr>
          <p:cNvPr id="588880" name="AutoShape 80"/>
          <p:cNvSpPr>
            <a:spLocks noChangeArrowheads="1"/>
          </p:cNvSpPr>
          <p:nvPr/>
        </p:nvSpPr>
        <p:spPr bwMode="auto">
          <a:xfrm>
            <a:off x="1271414" y="4148931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8881" name="Line 81"/>
          <p:cNvSpPr>
            <a:spLocks noChangeShapeType="1"/>
          </p:cNvSpPr>
          <p:nvPr/>
        </p:nvSpPr>
        <p:spPr bwMode="auto">
          <a:xfrm flipH="1">
            <a:off x="1919114" y="3069431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8882" name="Line 82"/>
          <p:cNvSpPr>
            <a:spLocks noChangeShapeType="1"/>
          </p:cNvSpPr>
          <p:nvPr/>
        </p:nvSpPr>
        <p:spPr bwMode="auto">
          <a:xfrm flipH="1">
            <a:off x="3790776" y="3069431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8883" name="Line 83"/>
          <p:cNvSpPr>
            <a:spLocks noChangeShapeType="1"/>
          </p:cNvSpPr>
          <p:nvPr/>
        </p:nvSpPr>
        <p:spPr bwMode="auto">
          <a:xfrm>
            <a:off x="5591001" y="3069431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8884" name="Line 84"/>
          <p:cNvSpPr>
            <a:spLocks noChangeShapeType="1"/>
          </p:cNvSpPr>
          <p:nvPr/>
        </p:nvSpPr>
        <p:spPr bwMode="auto">
          <a:xfrm>
            <a:off x="3719339" y="3069431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8885" name="Line 85"/>
          <p:cNvSpPr>
            <a:spLocks noChangeShapeType="1"/>
          </p:cNvSpPr>
          <p:nvPr/>
        </p:nvSpPr>
        <p:spPr bwMode="auto">
          <a:xfrm flipV="1">
            <a:off x="1919114" y="3069431"/>
            <a:ext cx="367188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8886" name="Line 86"/>
          <p:cNvSpPr>
            <a:spLocks noChangeShapeType="1"/>
          </p:cNvSpPr>
          <p:nvPr/>
        </p:nvSpPr>
        <p:spPr bwMode="auto">
          <a:xfrm>
            <a:off x="3719339" y="3069431"/>
            <a:ext cx="367188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8887" name="Line 87"/>
          <p:cNvSpPr>
            <a:spLocks noChangeShapeType="1"/>
          </p:cNvSpPr>
          <p:nvPr/>
        </p:nvSpPr>
        <p:spPr bwMode="auto">
          <a:xfrm>
            <a:off x="3719339" y="3069431"/>
            <a:ext cx="7143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8888" name="Line 88"/>
          <p:cNvSpPr>
            <a:spLocks noChangeShapeType="1"/>
          </p:cNvSpPr>
          <p:nvPr/>
        </p:nvSpPr>
        <p:spPr bwMode="auto">
          <a:xfrm flipH="1">
            <a:off x="5519564" y="3069431"/>
            <a:ext cx="7143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8889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876" y="4221956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8890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664" y="4221956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8891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889" y="4221956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892" name="Line 92"/>
          <p:cNvSpPr>
            <a:spLocks noChangeShapeType="1"/>
          </p:cNvSpPr>
          <p:nvPr/>
        </p:nvSpPr>
        <p:spPr bwMode="auto">
          <a:xfrm>
            <a:off x="1968326" y="4437856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8893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651" y="4221956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8894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14" y="5085556"/>
            <a:ext cx="5032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895" name="Rectangle 95"/>
          <p:cNvSpPr>
            <a:spLocks noChangeArrowheads="1"/>
          </p:cNvSpPr>
          <p:nvPr/>
        </p:nvSpPr>
        <p:spPr bwMode="auto">
          <a:xfrm>
            <a:off x="1638126" y="5445919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教学楼</a:t>
            </a:r>
          </a:p>
        </p:txBody>
      </p:sp>
      <p:sp>
        <p:nvSpPr>
          <p:cNvPr id="588896" name="Rectangle 96"/>
          <p:cNvSpPr>
            <a:spLocks noChangeArrowheads="1"/>
          </p:cNvSpPr>
          <p:nvPr/>
        </p:nvSpPr>
        <p:spPr bwMode="auto">
          <a:xfrm>
            <a:off x="4367039" y="5085556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微软雅黑"/>
                <a:ea typeface="微软雅黑" pitchFamily="34" charset="-122"/>
              </a:rPr>
              <a:t>……</a:t>
            </a:r>
            <a:endParaRPr lang="en-US" altLang="zh-CN" sz="1200">
              <a:ea typeface="微软雅黑" pitchFamily="34" charset="-122"/>
            </a:endParaRPr>
          </a:p>
        </p:txBody>
      </p:sp>
      <p:sp>
        <p:nvSpPr>
          <p:cNvPr id="588898" name="Rectangle 98"/>
          <p:cNvSpPr>
            <a:spLocks noChangeArrowheads="1"/>
          </p:cNvSpPr>
          <p:nvPr/>
        </p:nvSpPr>
        <p:spPr bwMode="auto">
          <a:xfrm>
            <a:off x="1774651" y="2383631"/>
            <a:ext cx="79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>
                <a:solidFill>
                  <a:schemeClr val="accent2"/>
                </a:solidFill>
                <a:ea typeface="微软雅黑" pitchFamily="34" charset="-122"/>
              </a:rPr>
              <a:t>服务器群</a:t>
            </a:r>
          </a:p>
        </p:txBody>
      </p:sp>
      <p:sp>
        <p:nvSpPr>
          <p:cNvPr id="588899" name="Rectangle 99"/>
          <p:cNvSpPr>
            <a:spLocks noChangeArrowheads="1"/>
          </p:cNvSpPr>
          <p:nvPr/>
        </p:nvSpPr>
        <p:spPr bwMode="auto">
          <a:xfrm>
            <a:off x="1487314" y="3404394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ea typeface="微软雅黑" pitchFamily="34" charset="-122"/>
              </a:rPr>
              <a:t>WEB</a:t>
            </a:r>
            <a:r>
              <a:rPr lang="zh-CN" altLang="en-US" sz="1200">
                <a:ea typeface="微软雅黑" pitchFamily="34" charset="-122"/>
              </a:rPr>
              <a:t>服务器</a:t>
            </a:r>
          </a:p>
          <a:p>
            <a:pPr algn="r"/>
            <a:r>
              <a:rPr lang="zh-CN" altLang="en-US" sz="1200">
                <a:ea typeface="微软雅黑" pitchFamily="34" charset="-122"/>
              </a:rPr>
              <a:t>文件服务器</a:t>
            </a:r>
          </a:p>
        </p:txBody>
      </p:sp>
      <p:sp>
        <p:nvSpPr>
          <p:cNvPr id="588900" name="Line 100"/>
          <p:cNvSpPr>
            <a:spLocks noChangeShapeType="1"/>
          </p:cNvSpPr>
          <p:nvPr/>
        </p:nvSpPr>
        <p:spPr bwMode="auto">
          <a:xfrm>
            <a:off x="1774651" y="3047206"/>
            <a:ext cx="1944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8901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664" y="2886869"/>
            <a:ext cx="2984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890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476" y="2924969"/>
            <a:ext cx="503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903" name="Line 103"/>
          <p:cNvSpPr>
            <a:spLocks noChangeShapeType="1"/>
          </p:cNvSpPr>
          <p:nvPr/>
        </p:nvSpPr>
        <p:spPr bwMode="auto">
          <a:xfrm>
            <a:off x="3719339" y="2997994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8904" name="Line 104"/>
          <p:cNvSpPr>
            <a:spLocks noChangeShapeType="1"/>
          </p:cNvSpPr>
          <p:nvPr/>
        </p:nvSpPr>
        <p:spPr bwMode="auto">
          <a:xfrm>
            <a:off x="3719339" y="3069431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8905" name="Line 105"/>
          <p:cNvSpPr>
            <a:spLocks noChangeShapeType="1"/>
          </p:cNvSpPr>
          <p:nvPr/>
        </p:nvSpPr>
        <p:spPr bwMode="auto">
          <a:xfrm flipV="1">
            <a:off x="4638501" y="1485106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8906" name="Picture 1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239" y="1124744"/>
            <a:ext cx="13684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907" name="Line 107"/>
          <p:cNvSpPr>
            <a:spLocks noChangeShapeType="1"/>
          </p:cNvSpPr>
          <p:nvPr/>
        </p:nvSpPr>
        <p:spPr bwMode="auto">
          <a:xfrm flipV="1">
            <a:off x="3719339" y="2348706"/>
            <a:ext cx="936625" cy="6492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8908" name="Line 108"/>
          <p:cNvSpPr>
            <a:spLocks noChangeShapeType="1"/>
          </p:cNvSpPr>
          <p:nvPr/>
        </p:nvSpPr>
        <p:spPr bwMode="auto">
          <a:xfrm flipH="1" flipV="1">
            <a:off x="4655964" y="2348706"/>
            <a:ext cx="935037" cy="720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8909" name="Group 109"/>
          <p:cNvGrpSpPr>
            <a:grpSpLocks/>
          </p:cNvGrpSpPr>
          <p:nvPr/>
        </p:nvGrpSpPr>
        <p:grpSpPr bwMode="auto">
          <a:xfrm>
            <a:off x="4351164" y="2205831"/>
            <a:ext cx="576262" cy="442913"/>
            <a:chOff x="2608" y="1071"/>
            <a:chExt cx="363" cy="279"/>
          </a:xfrm>
        </p:grpSpPr>
        <p:pic>
          <p:nvPicPr>
            <p:cNvPr id="588910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8911" name="Rectangle 111"/>
            <p:cNvSpPr>
              <a:spLocks noChangeArrowheads="1"/>
            </p:cNvSpPr>
            <p:nvPr/>
          </p:nvSpPr>
          <p:spPr bwMode="auto">
            <a:xfrm>
              <a:off x="2652" y="1177"/>
              <a:ext cx="3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OR</a:t>
              </a:r>
            </a:p>
          </p:txBody>
        </p:sp>
      </p:grpSp>
      <p:pic>
        <p:nvPicPr>
          <p:cNvPr id="588912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101" y="2782094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8913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439" y="2782094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8914" name="Rectangle 114"/>
          <p:cNvSpPr>
            <a:spLocks noChangeArrowheads="1"/>
          </p:cNvSpPr>
          <p:nvPr/>
        </p:nvSpPr>
        <p:spPr bwMode="auto">
          <a:xfrm>
            <a:off x="4205114" y="1375569"/>
            <a:ext cx="8826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500">
                <a:solidFill>
                  <a:schemeClr val="accent2"/>
                </a:solidFill>
                <a:ea typeface="微软雅黑" pitchFamily="34" charset="-122"/>
              </a:rPr>
              <a:t>Internet</a:t>
            </a:r>
          </a:p>
        </p:txBody>
      </p:sp>
      <p:sp>
        <p:nvSpPr>
          <p:cNvPr id="52" name="椭圆 51"/>
          <p:cNvSpPr/>
          <p:nvPr/>
        </p:nvSpPr>
        <p:spPr>
          <a:xfrm>
            <a:off x="4566523" y="2924969"/>
            <a:ext cx="143955" cy="246063"/>
          </a:xfrm>
          <a:prstGeom prst="ellips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73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绘制示例</a:t>
            </a:r>
            <a:endParaRPr lang="zh-CN" altLang="en-US" smtClean="0"/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步骤</a:t>
            </a:r>
            <a:r>
              <a:rPr lang="en-US" altLang="zh-CN" smtClean="0">
                <a:solidFill>
                  <a:schemeClr val="accent2"/>
                </a:solidFill>
              </a:rPr>
              <a:t>1 </a:t>
            </a:r>
            <a:r>
              <a:rPr lang="zh-CN" altLang="en-US" smtClean="0">
                <a:solidFill>
                  <a:schemeClr val="accent2"/>
                </a:solidFill>
              </a:rPr>
              <a:t>用辅助线描述主要框架</a:t>
            </a:r>
          </a:p>
        </p:txBody>
      </p:sp>
      <p:sp>
        <p:nvSpPr>
          <p:cNvPr id="589828" name="Line 4"/>
          <p:cNvSpPr>
            <a:spLocks noChangeShapeType="1"/>
          </p:cNvSpPr>
          <p:nvPr/>
        </p:nvSpPr>
        <p:spPr bwMode="auto">
          <a:xfrm>
            <a:off x="3708425" y="2996952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9829" name="Line 5"/>
          <p:cNvSpPr>
            <a:spLocks noChangeShapeType="1"/>
          </p:cNvSpPr>
          <p:nvPr/>
        </p:nvSpPr>
        <p:spPr bwMode="auto">
          <a:xfrm>
            <a:off x="3708425" y="3068389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9830" name="Line 6"/>
          <p:cNvSpPr>
            <a:spLocks noChangeShapeType="1"/>
          </p:cNvSpPr>
          <p:nvPr/>
        </p:nvSpPr>
        <p:spPr bwMode="auto">
          <a:xfrm>
            <a:off x="1908200" y="4436814"/>
            <a:ext cx="54705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9832" name="Line 8"/>
          <p:cNvSpPr>
            <a:spLocks noChangeShapeType="1"/>
          </p:cNvSpPr>
          <p:nvPr/>
        </p:nvSpPr>
        <p:spPr bwMode="auto">
          <a:xfrm flipH="1">
            <a:off x="1908200" y="306838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9833" name="Line 9"/>
          <p:cNvSpPr>
            <a:spLocks noChangeShapeType="1"/>
          </p:cNvSpPr>
          <p:nvPr/>
        </p:nvSpPr>
        <p:spPr bwMode="auto">
          <a:xfrm flipH="1">
            <a:off x="3779862" y="306838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9834" name="Line 10"/>
          <p:cNvSpPr>
            <a:spLocks noChangeShapeType="1"/>
          </p:cNvSpPr>
          <p:nvPr/>
        </p:nvSpPr>
        <p:spPr bwMode="auto">
          <a:xfrm>
            <a:off x="5580087" y="306838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9835" name="Line 11"/>
          <p:cNvSpPr>
            <a:spLocks noChangeShapeType="1"/>
          </p:cNvSpPr>
          <p:nvPr/>
        </p:nvSpPr>
        <p:spPr bwMode="auto">
          <a:xfrm>
            <a:off x="3708425" y="306838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3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绘制示例</a:t>
            </a:r>
            <a:endParaRPr lang="zh-CN" altLang="en-US" smtClean="0"/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步骤</a:t>
            </a:r>
            <a:r>
              <a:rPr lang="en-US" altLang="zh-CN" smtClean="0">
                <a:solidFill>
                  <a:schemeClr val="accent2"/>
                </a:solidFill>
              </a:rPr>
              <a:t>2 </a:t>
            </a:r>
            <a:r>
              <a:rPr lang="zh-CN" altLang="en-US" smtClean="0">
                <a:solidFill>
                  <a:schemeClr val="accent2"/>
                </a:solidFill>
              </a:rPr>
              <a:t>填充主干线路</a:t>
            </a:r>
          </a:p>
        </p:txBody>
      </p:sp>
      <p:sp>
        <p:nvSpPr>
          <p:cNvPr id="590852" name="Line 4"/>
          <p:cNvSpPr>
            <a:spLocks noChangeShapeType="1"/>
          </p:cNvSpPr>
          <p:nvPr/>
        </p:nvSpPr>
        <p:spPr bwMode="auto">
          <a:xfrm>
            <a:off x="3708425" y="2996952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53" name="Line 5"/>
          <p:cNvSpPr>
            <a:spLocks noChangeShapeType="1"/>
          </p:cNvSpPr>
          <p:nvPr/>
        </p:nvSpPr>
        <p:spPr bwMode="auto">
          <a:xfrm>
            <a:off x="3708425" y="3068389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54" name="Line 6"/>
          <p:cNvSpPr>
            <a:spLocks noChangeShapeType="1"/>
          </p:cNvSpPr>
          <p:nvPr/>
        </p:nvSpPr>
        <p:spPr bwMode="auto">
          <a:xfrm>
            <a:off x="1908200" y="4436814"/>
            <a:ext cx="54705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55" name="Line 7"/>
          <p:cNvSpPr>
            <a:spLocks noChangeShapeType="1"/>
          </p:cNvSpPr>
          <p:nvPr/>
        </p:nvSpPr>
        <p:spPr bwMode="auto">
          <a:xfrm flipH="1">
            <a:off x="1908200" y="306838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56" name="Line 8"/>
          <p:cNvSpPr>
            <a:spLocks noChangeShapeType="1"/>
          </p:cNvSpPr>
          <p:nvPr/>
        </p:nvSpPr>
        <p:spPr bwMode="auto">
          <a:xfrm flipH="1">
            <a:off x="3779862" y="306838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57" name="Line 9"/>
          <p:cNvSpPr>
            <a:spLocks noChangeShapeType="1"/>
          </p:cNvSpPr>
          <p:nvPr/>
        </p:nvSpPr>
        <p:spPr bwMode="auto">
          <a:xfrm>
            <a:off x="5580087" y="306838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58" name="Line 10"/>
          <p:cNvSpPr>
            <a:spLocks noChangeShapeType="1"/>
          </p:cNvSpPr>
          <p:nvPr/>
        </p:nvSpPr>
        <p:spPr bwMode="auto">
          <a:xfrm>
            <a:off x="3708425" y="306838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59" name="Line 11"/>
          <p:cNvSpPr>
            <a:spLocks noChangeShapeType="1"/>
          </p:cNvSpPr>
          <p:nvPr/>
        </p:nvSpPr>
        <p:spPr bwMode="auto">
          <a:xfrm flipV="1">
            <a:off x="1908200" y="3068389"/>
            <a:ext cx="367188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60" name="Line 12"/>
          <p:cNvSpPr>
            <a:spLocks noChangeShapeType="1"/>
          </p:cNvSpPr>
          <p:nvPr/>
        </p:nvSpPr>
        <p:spPr bwMode="auto">
          <a:xfrm>
            <a:off x="3708425" y="3068389"/>
            <a:ext cx="367188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61" name="Line 13"/>
          <p:cNvSpPr>
            <a:spLocks noChangeShapeType="1"/>
          </p:cNvSpPr>
          <p:nvPr/>
        </p:nvSpPr>
        <p:spPr bwMode="auto">
          <a:xfrm>
            <a:off x="3708425" y="3068389"/>
            <a:ext cx="7143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0862" name="Line 14"/>
          <p:cNvSpPr>
            <a:spLocks noChangeShapeType="1"/>
          </p:cNvSpPr>
          <p:nvPr/>
        </p:nvSpPr>
        <p:spPr bwMode="auto">
          <a:xfrm flipH="1">
            <a:off x="5508650" y="3068389"/>
            <a:ext cx="7143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8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绘制示例</a:t>
            </a:r>
            <a:endParaRPr lang="zh-CN" altLang="en-US" smtClean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步骤</a:t>
            </a:r>
            <a:r>
              <a:rPr lang="en-US" altLang="zh-CN" smtClean="0">
                <a:solidFill>
                  <a:schemeClr val="accent2"/>
                </a:solidFill>
              </a:rPr>
              <a:t>3 </a:t>
            </a:r>
            <a:r>
              <a:rPr lang="zh-CN" altLang="en-US" smtClean="0">
                <a:solidFill>
                  <a:schemeClr val="accent2"/>
                </a:solidFill>
              </a:rPr>
              <a:t>去掉辅助线</a:t>
            </a:r>
          </a:p>
        </p:txBody>
      </p:sp>
      <p:sp>
        <p:nvSpPr>
          <p:cNvPr id="591876" name="Line 4"/>
          <p:cNvSpPr>
            <a:spLocks noChangeShapeType="1"/>
          </p:cNvSpPr>
          <p:nvPr/>
        </p:nvSpPr>
        <p:spPr bwMode="auto">
          <a:xfrm>
            <a:off x="3708425" y="2996952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1877" name="Line 5"/>
          <p:cNvSpPr>
            <a:spLocks noChangeShapeType="1"/>
          </p:cNvSpPr>
          <p:nvPr/>
        </p:nvSpPr>
        <p:spPr bwMode="auto">
          <a:xfrm>
            <a:off x="3708425" y="3068389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1879" name="Line 7"/>
          <p:cNvSpPr>
            <a:spLocks noChangeShapeType="1"/>
          </p:cNvSpPr>
          <p:nvPr/>
        </p:nvSpPr>
        <p:spPr bwMode="auto">
          <a:xfrm flipH="1">
            <a:off x="1908200" y="306838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1880" name="Line 8"/>
          <p:cNvSpPr>
            <a:spLocks noChangeShapeType="1"/>
          </p:cNvSpPr>
          <p:nvPr/>
        </p:nvSpPr>
        <p:spPr bwMode="auto">
          <a:xfrm flipH="1">
            <a:off x="3779862" y="306838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1881" name="Line 9"/>
          <p:cNvSpPr>
            <a:spLocks noChangeShapeType="1"/>
          </p:cNvSpPr>
          <p:nvPr/>
        </p:nvSpPr>
        <p:spPr bwMode="auto">
          <a:xfrm>
            <a:off x="5580087" y="306838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1882" name="Line 10"/>
          <p:cNvSpPr>
            <a:spLocks noChangeShapeType="1"/>
          </p:cNvSpPr>
          <p:nvPr/>
        </p:nvSpPr>
        <p:spPr bwMode="auto">
          <a:xfrm>
            <a:off x="3708425" y="306838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1883" name="Line 11"/>
          <p:cNvSpPr>
            <a:spLocks noChangeShapeType="1"/>
          </p:cNvSpPr>
          <p:nvPr/>
        </p:nvSpPr>
        <p:spPr bwMode="auto">
          <a:xfrm flipV="1">
            <a:off x="1908200" y="3068389"/>
            <a:ext cx="367188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1884" name="Line 12"/>
          <p:cNvSpPr>
            <a:spLocks noChangeShapeType="1"/>
          </p:cNvSpPr>
          <p:nvPr/>
        </p:nvSpPr>
        <p:spPr bwMode="auto">
          <a:xfrm>
            <a:off x="3708425" y="3068389"/>
            <a:ext cx="367188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1885" name="Line 13"/>
          <p:cNvSpPr>
            <a:spLocks noChangeShapeType="1"/>
          </p:cNvSpPr>
          <p:nvPr/>
        </p:nvSpPr>
        <p:spPr bwMode="auto">
          <a:xfrm>
            <a:off x="3708425" y="3068389"/>
            <a:ext cx="7143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1886" name="Line 14"/>
          <p:cNvSpPr>
            <a:spLocks noChangeShapeType="1"/>
          </p:cNvSpPr>
          <p:nvPr/>
        </p:nvSpPr>
        <p:spPr bwMode="auto">
          <a:xfrm flipH="1">
            <a:off x="5508650" y="3068389"/>
            <a:ext cx="7143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8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课程目标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051720" y="1196752"/>
            <a:ext cx="4907032" cy="618270"/>
            <a:chOff x="755577" y="4684617"/>
            <a:chExt cx="4824536" cy="61827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7" y="4684617"/>
              <a:ext cx="4824536" cy="61827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99592" y="4809086"/>
              <a:ext cx="44644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mtClean="0"/>
                <a:t>前言</a:t>
              </a:r>
              <a:endParaRPr lang="en-US" altLang="zh-CN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051720" y="2089012"/>
            <a:ext cx="4907032" cy="618270"/>
            <a:chOff x="755577" y="4684617"/>
            <a:chExt cx="4824536" cy="61827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7" y="4684617"/>
              <a:ext cx="4824536" cy="61827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899592" y="4809086"/>
              <a:ext cx="44644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mtClean="0"/>
                <a:t>案例分析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51720" y="2981272"/>
            <a:ext cx="4907032" cy="618270"/>
            <a:chOff x="755577" y="4684617"/>
            <a:chExt cx="4824536" cy="61827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7" y="4684617"/>
              <a:ext cx="4824536" cy="61827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899592" y="4809086"/>
              <a:ext cx="44644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mtClean="0"/>
                <a:t>绘制步骤</a:t>
              </a:r>
              <a:endParaRPr lang="en-US" altLang="zh-CN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51720" y="4765794"/>
            <a:ext cx="4907032" cy="618270"/>
            <a:chOff x="755577" y="4684617"/>
            <a:chExt cx="4824536" cy="61827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7" y="4684617"/>
              <a:ext cx="4824536" cy="61827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899592" y="4809086"/>
              <a:ext cx="44644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mtClean="0"/>
                <a:t>案例赏析</a:t>
              </a:r>
              <a:endParaRPr lang="en-US" altLang="zh-CN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51720" y="3873532"/>
            <a:ext cx="4907032" cy="618270"/>
            <a:chOff x="755577" y="4684617"/>
            <a:chExt cx="4824536" cy="618270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7" y="4684617"/>
              <a:ext cx="4824536" cy="618270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899592" y="4809086"/>
              <a:ext cx="446449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mtClean="0"/>
                <a:t>要点解析</a:t>
              </a:r>
              <a:endParaRPr lang="en-US" altLang="zh-CN"/>
            </a:p>
          </p:txBody>
        </p:sp>
      </p:grpSp>
    </p:spTree>
    <p:extLst>
      <p:ext uri="{BB962C8B-B14F-4D97-AF65-F5344CB8AC3E}">
        <p14:creationId xmlns:p14="http://schemas.microsoft.com/office/powerpoint/2010/main" val="401870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绘制示例</a:t>
            </a:r>
            <a:endParaRPr lang="zh-CN" altLang="en-US" smtClean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步骤</a:t>
            </a:r>
            <a:r>
              <a:rPr lang="en-US" altLang="zh-CN" smtClean="0">
                <a:solidFill>
                  <a:schemeClr val="accent2"/>
                </a:solidFill>
              </a:rPr>
              <a:t>4 </a:t>
            </a:r>
            <a:r>
              <a:rPr lang="zh-CN" altLang="en-US" smtClean="0">
                <a:solidFill>
                  <a:schemeClr val="accent2"/>
                </a:solidFill>
              </a:rPr>
              <a:t>放置主干网络设备</a:t>
            </a:r>
          </a:p>
        </p:txBody>
      </p:sp>
      <p:sp>
        <p:nvSpPr>
          <p:cNvPr id="592900" name="Line 4"/>
          <p:cNvSpPr>
            <a:spLocks noChangeShapeType="1"/>
          </p:cNvSpPr>
          <p:nvPr/>
        </p:nvSpPr>
        <p:spPr bwMode="auto">
          <a:xfrm>
            <a:off x="3707978" y="2996828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901" name="Line 5"/>
          <p:cNvSpPr>
            <a:spLocks noChangeShapeType="1"/>
          </p:cNvSpPr>
          <p:nvPr/>
        </p:nvSpPr>
        <p:spPr bwMode="auto">
          <a:xfrm>
            <a:off x="3707978" y="3068265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902" name="Line 6"/>
          <p:cNvSpPr>
            <a:spLocks noChangeShapeType="1"/>
          </p:cNvSpPr>
          <p:nvPr/>
        </p:nvSpPr>
        <p:spPr bwMode="auto">
          <a:xfrm flipH="1">
            <a:off x="1907753" y="3068265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903" name="Line 7"/>
          <p:cNvSpPr>
            <a:spLocks noChangeShapeType="1"/>
          </p:cNvSpPr>
          <p:nvPr/>
        </p:nvSpPr>
        <p:spPr bwMode="auto">
          <a:xfrm flipH="1">
            <a:off x="3779415" y="3068265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904" name="Line 8"/>
          <p:cNvSpPr>
            <a:spLocks noChangeShapeType="1"/>
          </p:cNvSpPr>
          <p:nvPr/>
        </p:nvSpPr>
        <p:spPr bwMode="auto">
          <a:xfrm>
            <a:off x="5579640" y="3068265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905" name="Line 9"/>
          <p:cNvSpPr>
            <a:spLocks noChangeShapeType="1"/>
          </p:cNvSpPr>
          <p:nvPr/>
        </p:nvSpPr>
        <p:spPr bwMode="auto">
          <a:xfrm>
            <a:off x="3707978" y="3068265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906" name="Line 10"/>
          <p:cNvSpPr>
            <a:spLocks noChangeShapeType="1"/>
          </p:cNvSpPr>
          <p:nvPr/>
        </p:nvSpPr>
        <p:spPr bwMode="auto">
          <a:xfrm flipV="1">
            <a:off x="1907753" y="3068265"/>
            <a:ext cx="367188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907" name="Line 11"/>
          <p:cNvSpPr>
            <a:spLocks noChangeShapeType="1"/>
          </p:cNvSpPr>
          <p:nvPr/>
        </p:nvSpPr>
        <p:spPr bwMode="auto">
          <a:xfrm>
            <a:off x="3707978" y="3068265"/>
            <a:ext cx="367188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908" name="Line 12"/>
          <p:cNvSpPr>
            <a:spLocks noChangeShapeType="1"/>
          </p:cNvSpPr>
          <p:nvPr/>
        </p:nvSpPr>
        <p:spPr bwMode="auto">
          <a:xfrm>
            <a:off x="3707978" y="3068265"/>
            <a:ext cx="7143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2909" name="Line 13"/>
          <p:cNvSpPr>
            <a:spLocks noChangeShapeType="1"/>
          </p:cNvSpPr>
          <p:nvPr/>
        </p:nvSpPr>
        <p:spPr bwMode="auto">
          <a:xfrm flipH="1">
            <a:off x="5508203" y="3068265"/>
            <a:ext cx="7143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2910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78" y="2780928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2911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290" y="4220790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2912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40" y="2780928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2913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515" y="4220790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2914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03" y="4220790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2915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528" y="4220790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98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4" name="AutoShape 34"/>
          <p:cNvSpPr>
            <a:spLocks noChangeArrowheads="1"/>
          </p:cNvSpPr>
          <p:nvPr/>
        </p:nvSpPr>
        <p:spPr bwMode="auto">
          <a:xfrm>
            <a:off x="6575251" y="4149105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55" name="Line 35"/>
          <p:cNvSpPr>
            <a:spLocks noChangeShapeType="1"/>
          </p:cNvSpPr>
          <p:nvPr/>
        </p:nvSpPr>
        <p:spPr bwMode="auto">
          <a:xfrm>
            <a:off x="7272164" y="443803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3956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51" y="5085730"/>
            <a:ext cx="503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7" name="Rectangle 37"/>
          <p:cNvSpPr>
            <a:spLocks noChangeArrowheads="1"/>
          </p:cNvSpPr>
          <p:nvPr/>
        </p:nvSpPr>
        <p:spPr bwMode="auto">
          <a:xfrm>
            <a:off x="6941964" y="5446093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办公楼</a:t>
            </a:r>
          </a:p>
        </p:txBody>
      </p:sp>
      <p:sp>
        <p:nvSpPr>
          <p:cNvPr id="593950" name="AutoShape 30"/>
          <p:cNvSpPr>
            <a:spLocks noChangeArrowheads="1"/>
          </p:cNvSpPr>
          <p:nvPr/>
        </p:nvSpPr>
        <p:spPr bwMode="auto">
          <a:xfrm>
            <a:off x="4786139" y="4149105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51" name="Line 31"/>
          <p:cNvSpPr>
            <a:spLocks noChangeShapeType="1"/>
          </p:cNvSpPr>
          <p:nvPr/>
        </p:nvSpPr>
        <p:spPr bwMode="auto">
          <a:xfrm>
            <a:off x="5483051" y="443803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395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39" y="5085730"/>
            <a:ext cx="5032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3" name="Rectangle 33"/>
          <p:cNvSpPr>
            <a:spLocks noChangeArrowheads="1"/>
          </p:cNvSpPr>
          <p:nvPr/>
        </p:nvSpPr>
        <p:spPr bwMode="auto">
          <a:xfrm>
            <a:off x="5090939" y="5446093"/>
            <a:ext cx="7254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宿舍楼</a:t>
            </a:r>
            <a:r>
              <a:rPr lang="en-US" altLang="zh-CN" sz="1200">
                <a:ea typeface="微软雅黑" pitchFamily="34" charset="-122"/>
              </a:rPr>
              <a:t>5</a:t>
            </a:r>
          </a:p>
        </p:txBody>
      </p:sp>
      <p:sp>
        <p:nvSpPr>
          <p:cNvPr id="593946" name="AutoShape 26"/>
          <p:cNvSpPr>
            <a:spLocks noChangeArrowheads="1"/>
          </p:cNvSpPr>
          <p:nvPr/>
        </p:nvSpPr>
        <p:spPr bwMode="auto">
          <a:xfrm>
            <a:off x="3058939" y="4149105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47" name="Line 27"/>
          <p:cNvSpPr>
            <a:spLocks noChangeShapeType="1"/>
          </p:cNvSpPr>
          <p:nvPr/>
        </p:nvSpPr>
        <p:spPr bwMode="auto">
          <a:xfrm>
            <a:off x="3755851" y="443803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394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39" y="5085730"/>
            <a:ext cx="5032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9" name="Rectangle 29"/>
          <p:cNvSpPr>
            <a:spLocks noChangeArrowheads="1"/>
          </p:cNvSpPr>
          <p:nvPr/>
        </p:nvSpPr>
        <p:spPr bwMode="auto">
          <a:xfrm>
            <a:off x="3341514" y="5446093"/>
            <a:ext cx="7254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宿舍楼</a:t>
            </a:r>
            <a:r>
              <a:rPr lang="en-US" altLang="zh-CN" sz="1200">
                <a:ea typeface="微软雅黑" pitchFamily="34" charset="-122"/>
              </a:rPr>
              <a:t>1</a:t>
            </a:r>
          </a:p>
        </p:txBody>
      </p:sp>
      <p:sp>
        <p:nvSpPr>
          <p:cNvPr id="593941" name="AutoShape 21"/>
          <p:cNvSpPr>
            <a:spLocks noChangeArrowheads="1"/>
          </p:cNvSpPr>
          <p:nvPr/>
        </p:nvSpPr>
        <p:spPr bwMode="auto">
          <a:xfrm>
            <a:off x="1258714" y="4149105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绘制示例</a:t>
            </a:r>
            <a:endParaRPr lang="zh-CN" altLang="en-US" smtClean="0"/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步骤</a:t>
            </a:r>
            <a:r>
              <a:rPr lang="en-US" altLang="zh-CN" smtClean="0">
                <a:solidFill>
                  <a:schemeClr val="accent2"/>
                </a:solidFill>
              </a:rPr>
              <a:t>5 </a:t>
            </a:r>
            <a:r>
              <a:rPr lang="zh-CN" altLang="en-US" smtClean="0">
                <a:solidFill>
                  <a:schemeClr val="accent2"/>
                </a:solidFill>
              </a:rPr>
              <a:t>添加信息点元素</a:t>
            </a:r>
          </a:p>
        </p:txBody>
      </p:sp>
      <p:sp>
        <p:nvSpPr>
          <p:cNvPr id="593924" name="Line 4"/>
          <p:cNvSpPr>
            <a:spLocks noChangeShapeType="1"/>
          </p:cNvSpPr>
          <p:nvPr/>
        </p:nvSpPr>
        <p:spPr bwMode="auto">
          <a:xfrm>
            <a:off x="3706639" y="2998168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25" name="Line 5"/>
          <p:cNvSpPr>
            <a:spLocks noChangeShapeType="1"/>
          </p:cNvSpPr>
          <p:nvPr/>
        </p:nvSpPr>
        <p:spPr bwMode="auto">
          <a:xfrm>
            <a:off x="3706639" y="3069605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26" name="Line 6"/>
          <p:cNvSpPr>
            <a:spLocks noChangeShapeType="1"/>
          </p:cNvSpPr>
          <p:nvPr/>
        </p:nvSpPr>
        <p:spPr bwMode="auto">
          <a:xfrm flipH="1">
            <a:off x="1906414" y="3069605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27" name="Line 7"/>
          <p:cNvSpPr>
            <a:spLocks noChangeShapeType="1"/>
          </p:cNvSpPr>
          <p:nvPr/>
        </p:nvSpPr>
        <p:spPr bwMode="auto">
          <a:xfrm flipH="1">
            <a:off x="3778076" y="3069605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28" name="Line 8"/>
          <p:cNvSpPr>
            <a:spLocks noChangeShapeType="1"/>
          </p:cNvSpPr>
          <p:nvPr/>
        </p:nvSpPr>
        <p:spPr bwMode="auto">
          <a:xfrm>
            <a:off x="5578301" y="3069605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29" name="Line 9"/>
          <p:cNvSpPr>
            <a:spLocks noChangeShapeType="1"/>
          </p:cNvSpPr>
          <p:nvPr/>
        </p:nvSpPr>
        <p:spPr bwMode="auto">
          <a:xfrm>
            <a:off x="3706639" y="3069605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30" name="Line 10"/>
          <p:cNvSpPr>
            <a:spLocks noChangeShapeType="1"/>
          </p:cNvSpPr>
          <p:nvPr/>
        </p:nvSpPr>
        <p:spPr bwMode="auto">
          <a:xfrm flipV="1">
            <a:off x="1906414" y="3069605"/>
            <a:ext cx="367188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31" name="Line 11"/>
          <p:cNvSpPr>
            <a:spLocks noChangeShapeType="1"/>
          </p:cNvSpPr>
          <p:nvPr/>
        </p:nvSpPr>
        <p:spPr bwMode="auto">
          <a:xfrm>
            <a:off x="3706639" y="3069605"/>
            <a:ext cx="367188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32" name="Line 12"/>
          <p:cNvSpPr>
            <a:spLocks noChangeShapeType="1"/>
          </p:cNvSpPr>
          <p:nvPr/>
        </p:nvSpPr>
        <p:spPr bwMode="auto">
          <a:xfrm>
            <a:off x="3706639" y="3069605"/>
            <a:ext cx="7143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33" name="Line 13"/>
          <p:cNvSpPr>
            <a:spLocks noChangeShapeType="1"/>
          </p:cNvSpPr>
          <p:nvPr/>
        </p:nvSpPr>
        <p:spPr bwMode="auto">
          <a:xfrm flipH="1">
            <a:off x="5506864" y="3069605"/>
            <a:ext cx="7143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3936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401" y="2782268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37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176" y="4222130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38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64" y="4222130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39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189" y="4222130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2" name="Line 22"/>
          <p:cNvSpPr>
            <a:spLocks noChangeShapeType="1"/>
          </p:cNvSpPr>
          <p:nvPr/>
        </p:nvSpPr>
        <p:spPr bwMode="auto">
          <a:xfrm>
            <a:off x="1955626" y="443803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3943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1" y="4222130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4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14" y="5085730"/>
            <a:ext cx="5032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5" name="Rectangle 25"/>
          <p:cNvSpPr>
            <a:spLocks noChangeArrowheads="1"/>
          </p:cNvSpPr>
          <p:nvPr/>
        </p:nvSpPr>
        <p:spPr bwMode="auto">
          <a:xfrm>
            <a:off x="1625426" y="5446093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教学楼</a:t>
            </a:r>
          </a:p>
        </p:txBody>
      </p:sp>
      <p:sp>
        <p:nvSpPr>
          <p:cNvPr id="593958" name="Rectangle 38"/>
          <p:cNvSpPr>
            <a:spLocks noChangeArrowheads="1"/>
          </p:cNvSpPr>
          <p:nvPr/>
        </p:nvSpPr>
        <p:spPr bwMode="auto">
          <a:xfrm>
            <a:off x="4354339" y="508573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微软雅黑"/>
                <a:ea typeface="微软雅黑" pitchFamily="34" charset="-122"/>
              </a:rPr>
              <a:t>……</a:t>
            </a:r>
            <a:endParaRPr lang="en-US" altLang="zh-CN" sz="1200">
              <a:ea typeface="微软雅黑" pitchFamily="34" charset="-122"/>
            </a:endParaRPr>
          </a:p>
        </p:txBody>
      </p:sp>
      <p:sp>
        <p:nvSpPr>
          <p:cNvPr id="593959" name="AutoShape 39"/>
          <p:cNvSpPr>
            <a:spLocks noChangeArrowheads="1"/>
          </p:cNvSpPr>
          <p:nvPr/>
        </p:nvSpPr>
        <p:spPr bwMode="auto">
          <a:xfrm>
            <a:off x="1258714" y="2348880"/>
            <a:ext cx="1368425" cy="1584325"/>
          </a:xfrm>
          <a:prstGeom prst="roundRect">
            <a:avLst>
              <a:gd name="adj" fmla="val 3468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0" name="Rectangle 40"/>
          <p:cNvSpPr>
            <a:spLocks noChangeArrowheads="1"/>
          </p:cNvSpPr>
          <p:nvPr/>
        </p:nvSpPr>
        <p:spPr bwMode="auto">
          <a:xfrm>
            <a:off x="1761951" y="2383805"/>
            <a:ext cx="79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>
                <a:solidFill>
                  <a:schemeClr val="accent2"/>
                </a:solidFill>
                <a:ea typeface="微软雅黑" pitchFamily="34" charset="-122"/>
              </a:rPr>
              <a:t>服务器群</a:t>
            </a:r>
          </a:p>
        </p:txBody>
      </p:sp>
      <p:sp>
        <p:nvSpPr>
          <p:cNvPr id="593961" name="Rectangle 41"/>
          <p:cNvSpPr>
            <a:spLocks noChangeArrowheads="1"/>
          </p:cNvSpPr>
          <p:nvPr/>
        </p:nvSpPr>
        <p:spPr bwMode="auto">
          <a:xfrm>
            <a:off x="1474614" y="3404568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ea typeface="微软雅黑" pitchFamily="34" charset="-122"/>
              </a:rPr>
              <a:t>WEB</a:t>
            </a:r>
            <a:r>
              <a:rPr lang="zh-CN" altLang="en-US" sz="1200">
                <a:ea typeface="微软雅黑" pitchFamily="34" charset="-122"/>
              </a:rPr>
              <a:t>服务器</a:t>
            </a:r>
          </a:p>
          <a:p>
            <a:pPr algn="r"/>
            <a:r>
              <a:rPr lang="zh-CN" altLang="en-US" sz="1200">
                <a:ea typeface="微软雅黑" pitchFamily="34" charset="-122"/>
              </a:rPr>
              <a:t>文件服务器</a:t>
            </a:r>
          </a:p>
        </p:txBody>
      </p:sp>
      <p:sp>
        <p:nvSpPr>
          <p:cNvPr id="593962" name="Line 42"/>
          <p:cNvSpPr>
            <a:spLocks noChangeShapeType="1"/>
          </p:cNvSpPr>
          <p:nvPr/>
        </p:nvSpPr>
        <p:spPr bwMode="auto">
          <a:xfrm>
            <a:off x="1761951" y="3047380"/>
            <a:ext cx="1944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396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64" y="2887043"/>
            <a:ext cx="2984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4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776" y="2925143"/>
            <a:ext cx="503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5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39" y="2782268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223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AutoShape 2"/>
          <p:cNvSpPr>
            <a:spLocks noChangeArrowheads="1"/>
          </p:cNvSpPr>
          <p:nvPr/>
        </p:nvSpPr>
        <p:spPr bwMode="auto">
          <a:xfrm>
            <a:off x="6575251" y="4148931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1" name="Line 3"/>
          <p:cNvSpPr>
            <a:spLocks noChangeShapeType="1"/>
          </p:cNvSpPr>
          <p:nvPr/>
        </p:nvSpPr>
        <p:spPr bwMode="auto">
          <a:xfrm>
            <a:off x="7272164" y="4437856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597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7051" y="5085556"/>
            <a:ext cx="503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973" name="Rectangle 5"/>
          <p:cNvSpPr>
            <a:spLocks noChangeArrowheads="1"/>
          </p:cNvSpPr>
          <p:nvPr/>
        </p:nvSpPr>
        <p:spPr bwMode="auto">
          <a:xfrm>
            <a:off x="6941964" y="5445919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办公楼</a:t>
            </a:r>
          </a:p>
        </p:txBody>
      </p:sp>
      <p:sp>
        <p:nvSpPr>
          <p:cNvPr id="595974" name="AutoShape 6"/>
          <p:cNvSpPr>
            <a:spLocks noChangeArrowheads="1"/>
          </p:cNvSpPr>
          <p:nvPr/>
        </p:nvSpPr>
        <p:spPr bwMode="auto">
          <a:xfrm>
            <a:off x="4786139" y="4148931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5" name="Line 7"/>
          <p:cNvSpPr>
            <a:spLocks noChangeShapeType="1"/>
          </p:cNvSpPr>
          <p:nvPr/>
        </p:nvSpPr>
        <p:spPr bwMode="auto">
          <a:xfrm>
            <a:off x="5483051" y="4437856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5976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939" y="5085556"/>
            <a:ext cx="5032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977" name="Rectangle 9"/>
          <p:cNvSpPr>
            <a:spLocks noChangeArrowheads="1"/>
          </p:cNvSpPr>
          <p:nvPr/>
        </p:nvSpPr>
        <p:spPr bwMode="auto">
          <a:xfrm>
            <a:off x="5090939" y="5445919"/>
            <a:ext cx="7254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宿舍楼</a:t>
            </a:r>
            <a:r>
              <a:rPr lang="en-US" altLang="zh-CN" sz="1200">
                <a:ea typeface="微软雅黑" pitchFamily="34" charset="-122"/>
              </a:rPr>
              <a:t>5</a:t>
            </a:r>
          </a:p>
        </p:txBody>
      </p:sp>
      <p:sp>
        <p:nvSpPr>
          <p:cNvPr id="595978" name="AutoShape 10"/>
          <p:cNvSpPr>
            <a:spLocks noChangeArrowheads="1"/>
          </p:cNvSpPr>
          <p:nvPr/>
        </p:nvSpPr>
        <p:spPr bwMode="auto">
          <a:xfrm>
            <a:off x="3058939" y="4148931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79" name="Line 11"/>
          <p:cNvSpPr>
            <a:spLocks noChangeShapeType="1"/>
          </p:cNvSpPr>
          <p:nvPr/>
        </p:nvSpPr>
        <p:spPr bwMode="auto">
          <a:xfrm>
            <a:off x="3755851" y="4437856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5980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39" y="5085556"/>
            <a:ext cx="5032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981" name="Rectangle 13"/>
          <p:cNvSpPr>
            <a:spLocks noChangeArrowheads="1"/>
          </p:cNvSpPr>
          <p:nvPr/>
        </p:nvSpPr>
        <p:spPr bwMode="auto">
          <a:xfrm>
            <a:off x="3341514" y="5445919"/>
            <a:ext cx="7254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宿舍楼</a:t>
            </a:r>
            <a:r>
              <a:rPr lang="en-US" altLang="zh-CN" sz="1200">
                <a:ea typeface="微软雅黑" pitchFamily="34" charset="-122"/>
              </a:rPr>
              <a:t>1</a:t>
            </a:r>
          </a:p>
        </p:txBody>
      </p:sp>
      <p:sp>
        <p:nvSpPr>
          <p:cNvPr id="595982" name="AutoShape 14"/>
          <p:cNvSpPr>
            <a:spLocks noChangeArrowheads="1"/>
          </p:cNvSpPr>
          <p:nvPr/>
        </p:nvSpPr>
        <p:spPr bwMode="auto">
          <a:xfrm>
            <a:off x="1258714" y="4148931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598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绘制示例</a:t>
            </a:r>
            <a:endParaRPr lang="zh-CN" altLang="en-US" smtClean="0"/>
          </a:p>
        </p:txBody>
      </p:sp>
      <p:sp>
        <p:nvSpPr>
          <p:cNvPr id="595984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accent2"/>
                </a:solidFill>
              </a:rPr>
              <a:t>步骤</a:t>
            </a:r>
            <a:r>
              <a:rPr lang="en-US" altLang="zh-CN" smtClean="0">
                <a:solidFill>
                  <a:schemeClr val="accent2"/>
                </a:solidFill>
              </a:rPr>
              <a:t>6 </a:t>
            </a:r>
            <a:r>
              <a:rPr lang="zh-CN" altLang="en-US" smtClean="0">
                <a:solidFill>
                  <a:schemeClr val="accent2"/>
                </a:solidFill>
              </a:rPr>
              <a:t>完成拓扑</a:t>
            </a:r>
          </a:p>
        </p:txBody>
      </p:sp>
      <p:sp>
        <p:nvSpPr>
          <p:cNvPr id="595987" name="Line 19"/>
          <p:cNvSpPr>
            <a:spLocks noChangeShapeType="1"/>
          </p:cNvSpPr>
          <p:nvPr/>
        </p:nvSpPr>
        <p:spPr bwMode="auto">
          <a:xfrm flipH="1">
            <a:off x="1906414" y="3069431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988" name="Line 20"/>
          <p:cNvSpPr>
            <a:spLocks noChangeShapeType="1"/>
          </p:cNvSpPr>
          <p:nvPr/>
        </p:nvSpPr>
        <p:spPr bwMode="auto">
          <a:xfrm flipH="1">
            <a:off x="3778076" y="3069431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989" name="Line 21"/>
          <p:cNvSpPr>
            <a:spLocks noChangeShapeType="1"/>
          </p:cNvSpPr>
          <p:nvPr/>
        </p:nvSpPr>
        <p:spPr bwMode="auto">
          <a:xfrm>
            <a:off x="5578301" y="3069431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990" name="Line 22"/>
          <p:cNvSpPr>
            <a:spLocks noChangeShapeType="1"/>
          </p:cNvSpPr>
          <p:nvPr/>
        </p:nvSpPr>
        <p:spPr bwMode="auto">
          <a:xfrm>
            <a:off x="3706639" y="3069431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991" name="Line 23"/>
          <p:cNvSpPr>
            <a:spLocks noChangeShapeType="1"/>
          </p:cNvSpPr>
          <p:nvPr/>
        </p:nvSpPr>
        <p:spPr bwMode="auto">
          <a:xfrm flipV="1">
            <a:off x="1906414" y="3069431"/>
            <a:ext cx="367188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992" name="Line 24"/>
          <p:cNvSpPr>
            <a:spLocks noChangeShapeType="1"/>
          </p:cNvSpPr>
          <p:nvPr/>
        </p:nvSpPr>
        <p:spPr bwMode="auto">
          <a:xfrm>
            <a:off x="3706639" y="3069431"/>
            <a:ext cx="367188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993" name="Line 25"/>
          <p:cNvSpPr>
            <a:spLocks noChangeShapeType="1"/>
          </p:cNvSpPr>
          <p:nvPr/>
        </p:nvSpPr>
        <p:spPr bwMode="auto">
          <a:xfrm>
            <a:off x="3706639" y="3069431"/>
            <a:ext cx="7143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5994" name="Line 26"/>
          <p:cNvSpPr>
            <a:spLocks noChangeShapeType="1"/>
          </p:cNvSpPr>
          <p:nvPr/>
        </p:nvSpPr>
        <p:spPr bwMode="auto">
          <a:xfrm flipH="1">
            <a:off x="5506864" y="3069431"/>
            <a:ext cx="7143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5997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176" y="4221956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5998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64" y="4221956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5999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189" y="4221956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6000" name="Line 32"/>
          <p:cNvSpPr>
            <a:spLocks noChangeShapeType="1"/>
          </p:cNvSpPr>
          <p:nvPr/>
        </p:nvSpPr>
        <p:spPr bwMode="auto">
          <a:xfrm>
            <a:off x="1955626" y="4437856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6001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951" y="4221956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600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514" y="5085556"/>
            <a:ext cx="5032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6003" name="Rectangle 35"/>
          <p:cNvSpPr>
            <a:spLocks noChangeArrowheads="1"/>
          </p:cNvSpPr>
          <p:nvPr/>
        </p:nvSpPr>
        <p:spPr bwMode="auto">
          <a:xfrm>
            <a:off x="1625426" y="5445919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教学楼</a:t>
            </a:r>
          </a:p>
        </p:txBody>
      </p:sp>
      <p:sp>
        <p:nvSpPr>
          <p:cNvPr id="596004" name="Rectangle 36"/>
          <p:cNvSpPr>
            <a:spLocks noChangeArrowheads="1"/>
          </p:cNvSpPr>
          <p:nvPr/>
        </p:nvSpPr>
        <p:spPr bwMode="auto">
          <a:xfrm>
            <a:off x="4354339" y="5085556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微软雅黑"/>
                <a:ea typeface="微软雅黑" pitchFamily="34" charset="-122"/>
              </a:rPr>
              <a:t>……</a:t>
            </a:r>
            <a:endParaRPr lang="en-US" altLang="zh-CN" sz="1200">
              <a:ea typeface="微软雅黑" pitchFamily="34" charset="-122"/>
            </a:endParaRPr>
          </a:p>
        </p:txBody>
      </p:sp>
      <p:sp>
        <p:nvSpPr>
          <p:cNvPr id="596005" name="AutoShape 37"/>
          <p:cNvSpPr>
            <a:spLocks noChangeArrowheads="1"/>
          </p:cNvSpPr>
          <p:nvPr/>
        </p:nvSpPr>
        <p:spPr bwMode="auto">
          <a:xfrm>
            <a:off x="1258714" y="2348706"/>
            <a:ext cx="1368425" cy="1584325"/>
          </a:xfrm>
          <a:prstGeom prst="roundRect">
            <a:avLst>
              <a:gd name="adj" fmla="val 3468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6006" name="Rectangle 38"/>
          <p:cNvSpPr>
            <a:spLocks noChangeArrowheads="1"/>
          </p:cNvSpPr>
          <p:nvPr/>
        </p:nvSpPr>
        <p:spPr bwMode="auto">
          <a:xfrm>
            <a:off x="1761951" y="2383631"/>
            <a:ext cx="79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>
                <a:solidFill>
                  <a:schemeClr val="accent2"/>
                </a:solidFill>
                <a:ea typeface="微软雅黑" pitchFamily="34" charset="-122"/>
              </a:rPr>
              <a:t>服务器群</a:t>
            </a:r>
          </a:p>
        </p:txBody>
      </p:sp>
      <p:sp>
        <p:nvSpPr>
          <p:cNvPr id="596007" name="Rectangle 39"/>
          <p:cNvSpPr>
            <a:spLocks noChangeArrowheads="1"/>
          </p:cNvSpPr>
          <p:nvPr/>
        </p:nvSpPr>
        <p:spPr bwMode="auto">
          <a:xfrm>
            <a:off x="1474614" y="3404394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ea typeface="微软雅黑" pitchFamily="34" charset="-122"/>
              </a:rPr>
              <a:t>WEB</a:t>
            </a:r>
            <a:r>
              <a:rPr lang="zh-CN" altLang="en-US" sz="1200">
                <a:ea typeface="微软雅黑" pitchFamily="34" charset="-122"/>
              </a:rPr>
              <a:t>服务器</a:t>
            </a:r>
          </a:p>
          <a:p>
            <a:pPr algn="r"/>
            <a:r>
              <a:rPr lang="zh-CN" altLang="en-US" sz="1200">
                <a:ea typeface="微软雅黑" pitchFamily="34" charset="-122"/>
              </a:rPr>
              <a:t>文件服务器</a:t>
            </a:r>
          </a:p>
        </p:txBody>
      </p:sp>
      <p:sp>
        <p:nvSpPr>
          <p:cNvPr id="596011" name="Line 43"/>
          <p:cNvSpPr>
            <a:spLocks noChangeShapeType="1"/>
          </p:cNvSpPr>
          <p:nvPr/>
        </p:nvSpPr>
        <p:spPr bwMode="auto">
          <a:xfrm>
            <a:off x="1761951" y="3047206"/>
            <a:ext cx="1944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6012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964" y="2886869"/>
            <a:ext cx="2984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6013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776" y="2924969"/>
            <a:ext cx="503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6014" name="Line 46"/>
          <p:cNvSpPr>
            <a:spLocks noChangeShapeType="1"/>
          </p:cNvSpPr>
          <p:nvPr/>
        </p:nvSpPr>
        <p:spPr bwMode="auto">
          <a:xfrm>
            <a:off x="3706639" y="2997994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6015" name="Line 47"/>
          <p:cNvSpPr>
            <a:spLocks noChangeShapeType="1"/>
          </p:cNvSpPr>
          <p:nvPr/>
        </p:nvSpPr>
        <p:spPr bwMode="auto">
          <a:xfrm>
            <a:off x="3706639" y="3069431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6019" name="Line 51"/>
          <p:cNvSpPr>
            <a:spLocks noChangeShapeType="1"/>
          </p:cNvSpPr>
          <p:nvPr/>
        </p:nvSpPr>
        <p:spPr bwMode="auto">
          <a:xfrm flipV="1">
            <a:off x="4625801" y="1485106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6026" name="Picture 1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539" y="1124744"/>
            <a:ext cx="13684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6028" name="Line 60"/>
          <p:cNvSpPr>
            <a:spLocks noChangeShapeType="1"/>
          </p:cNvSpPr>
          <p:nvPr/>
        </p:nvSpPr>
        <p:spPr bwMode="auto">
          <a:xfrm flipV="1">
            <a:off x="3706639" y="2348706"/>
            <a:ext cx="936625" cy="6492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6029" name="Line 61"/>
          <p:cNvSpPr>
            <a:spLocks noChangeShapeType="1"/>
          </p:cNvSpPr>
          <p:nvPr/>
        </p:nvSpPr>
        <p:spPr bwMode="auto">
          <a:xfrm flipH="1" flipV="1">
            <a:off x="4643264" y="2348706"/>
            <a:ext cx="935037" cy="720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6030" name="Group 62"/>
          <p:cNvGrpSpPr>
            <a:grpSpLocks/>
          </p:cNvGrpSpPr>
          <p:nvPr/>
        </p:nvGrpSpPr>
        <p:grpSpPr bwMode="auto">
          <a:xfrm>
            <a:off x="4338464" y="2205831"/>
            <a:ext cx="576262" cy="442913"/>
            <a:chOff x="2608" y="1071"/>
            <a:chExt cx="363" cy="279"/>
          </a:xfrm>
        </p:grpSpPr>
        <p:pic>
          <p:nvPicPr>
            <p:cNvPr id="596031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6032" name="Rectangle 64"/>
            <p:cNvSpPr>
              <a:spLocks noChangeArrowheads="1"/>
            </p:cNvSpPr>
            <p:nvPr/>
          </p:nvSpPr>
          <p:spPr bwMode="auto">
            <a:xfrm>
              <a:off x="2652" y="1177"/>
              <a:ext cx="3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OR</a:t>
              </a:r>
            </a:p>
          </p:txBody>
        </p:sp>
      </p:grpSp>
      <p:pic>
        <p:nvPicPr>
          <p:cNvPr id="596033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401" y="2782094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6034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739" y="2782094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6035" name="Rectangle 67"/>
          <p:cNvSpPr>
            <a:spLocks noChangeArrowheads="1"/>
          </p:cNvSpPr>
          <p:nvPr/>
        </p:nvSpPr>
        <p:spPr bwMode="auto">
          <a:xfrm>
            <a:off x="4192414" y="1375569"/>
            <a:ext cx="8826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500">
                <a:solidFill>
                  <a:schemeClr val="accent2"/>
                </a:solidFill>
                <a:ea typeface="微软雅黑" pitchFamily="34" charset="-122"/>
              </a:rPr>
              <a:t>Internet</a:t>
            </a:r>
          </a:p>
        </p:txBody>
      </p:sp>
      <p:sp>
        <p:nvSpPr>
          <p:cNvPr id="51" name="椭圆 50"/>
          <p:cNvSpPr/>
          <p:nvPr/>
        </p:nvSpPr>
        <p:spPr>
          <a:xfrm>
            <a:off x="4561761" y="2924969"/>
            <a:ext cx="143955" cy="246063"/>
          </a:xfrm>
          <a:prstGeom prst="ellips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29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9096" y="1955891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smtClean="0"/>
              <a:t>以上所谓步骤，只是提供一个拓扑绘制的大致思路，并非所有的拓扑都需要照搬照抄上述步骤来完成，有些拓扑异常复杂，更非简单几步就能完成。</a:t>
            </a:r>
            <a:r>
              <a:rPr lang="zh-CN" altLang="en-US" sz="1600" smtClean="0">
                <a:solidFill>
                  <a:srgbClr val="C00000"/>
                </a:solidFill>
              </a:rPr>
              <a:t>根据物理网络环境，结合客户业务逻辑结构，最终落地成逻辑的网络拓扑图，其实体现的是工程师对客户网络环境、网络需求、网络协议等的综合理解。</a:t>
            </a:r>
            <a:endParaRPr lang="zh-CN" altLang="en-US" sz="160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4" y="1772816"/>
            <a:ext cx="415012" cy="386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94" y="3441255"/>
            <a:ext cx="415012" cy="3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3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要点解析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绘制规范摘要</a:t>
            </a:r>
            <a:endParaRPr lang="en-US" altLang="zh-CN" smtClean="0"/>
          </a:p>
          <a:p>
            <a:r>
              <a:rPr lang="zh-CN" altLang="en-US"/>
              <a:t>绘</a:t>
            </a:r>
            <a:r>
              <a:rPr lang="zh-CN" altLang="en-US" smtClean="0"/>
              <a:t>制注意事项</a:t>
            </a:r>
            <a:endParaRPr lang="en-US" altLang="zh-CN" smtClean="0"/>
          </a:p>
          <a:p>
            <a:r>
              <a:rPr lang="en-US" altLang="zh-CN" smtClean="0"/>
              <a:t>PPT</a:t>
            </a:r>
            <a:r>
              <a:rPr lang="zh-CN" altLang="en-US" smtClean="0"/>
              <a:t>操作技巧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绘制规范摘要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312367"/>
          </a:xfrm>
        </p:spPr>
        <p:txBody>
          <a:bodyPr/>
          <a:lstStyle/>
          <a:p>
            <a:r>
              <a:rPr lang="zh-CN" altLang="en-US"/>
              <a:t>准确</a:t>
            </a:r>
            <a:r>
              <a:rPr lang="zh-CN" altLang="en-US" smtClean="0"/>
              <a:t>呈</a:t>
            </a:r>
            <a:r>
              <a:rPr lang="zh-CN" altLang="en-US"/>
              <a:t>现网</a:t>
            </a:r>
            <a:r>
              <a:rPr lang="zh-CN" altLang="en-US" smtClean="0"/>
              <a:t>络逻辑结</a:t>
            </a:r>
            <a:r>
              <a:rPr lang="zh-CN" altLang="en-US"/>
              <a:t>构</a:t>
            </a:r>
          </a:p>
          <a:p>
            <a:r>
              <a:rPr lang="zh-CN" altLang="en-US" smtClean="0"/>
              <a:t>网络层</a:t>
            </a:r>
            <a:r>
              <a:rPr lang="zh-CN" altLang="en-US"/>
              <a:t>次分</a:t>
            </a:r>
            <a:r>
              <a:rPr lang="zh-CN" altLang="en-US" smtClean="0"/>
              <a:t>明易读，</a:t>
            </a:r>
            <a:r>
              <a:rPr lang="zh-CN" altLang="en-US"/>
              <a:t>设备使用情</a:t>
            </a:r>
            <a:r>
              <a:rPr lang="zh-CN" altLang="en-US" smtClean="0"/>
              <a:t>况及互联情况清晰</a:t>
            </a:r>
            <a:endParaRPr lang="en-US" altLang="zh-CN" smtClean="0"/>
          </a:p>
          <a:p>
            <a:r>
              <a:rPr lang="zh-CN" altLang="en-US"/>
              <a:t>网</a:t>
            </a:r>
            <a:r>
              <a:rPr lang="zh-CN" altLang="en-US" smtClean="0"/>
              <a:t>络关键节点信息完善、准确</a:t>
            </a:r>
            <a:endParaRPr lang="en-US" altLang="zh-CN" smtClean="0"/>
          </a:p>
          <a:p>
            <a:r>
              <a:rPr lang="zh-CN" altLang="en-US"/>
              <a:t>重</a:t>
            </a:r>
            <a:r>
              <a:rPr lang="zh-CN" altLang="en-US" smtClean="0"/>
              <a:t>点突出，可适当取舍</a:t>
            </a:r>
            <a:endParaRPr lang="en-US" altLang="zh-CN" smtClean="0"/>
          </a:p>
          <a:p>
            <a:r>
              <a:rPr lang="zh-CN" altLang="en-US"/>
              <a:t>图</a:t>
            </a:r>
            <a:r>
              <a:rPr lang="zh-CN" altLang="en-US" smtClean="0"/>
              <a:t>例注释完善，拓扑格式统一</a:t>
            </a:r>
            <a:endParaRPr lang="zh-CN" altLang="en-US"/>
          </a:p>
          <a:p>
            <a:r>
              <a:rPr lang="zh-CN" altLang="en-US"/>
              <a:t>符合工业规</a:t>
            </a:r>
            <a:r>
              <a:rPr lang="zh-CN" altLang="en-US" smtClean="0"/>
              <a:t>范（如果是工程制图）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8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绘制注意事项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096343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先构图、再框架、接着设备和标示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图标大小、标示位置要合理</a:t>
            </a:r>
            <a:endParaRPr lang="en-US" altLang="zh-CN"/>
          </a:p>
          <a:p>
            <a:r>
              <a:rPr lang="zh-CN" altLang="en-US"/>
              <a:t>拓扑呈现完整、格式统一、布局整洁不凌乱</a:t>
            </a:r>
            <a:endParaRPr lang="en-US" altLang="zh-CN"/>
          </a:p>
          <a:p>
            <a:r>
              <a:rPr lang="zh-CN" altLang="en-US"/>
              <a:t>拓扑元素要规范</a:t>
            </a:r>
          </a:p>
        </p:txBody>
      </p:sp>
    </p:spTree>
    <p:extLst>
      <p:ext uri="{BB962C8B-B14F-4D97-AF65-F5344CB8AC3E}">
        <p14:creationId xmlns:p14="http://schemas.microsoft.com/office/powerpoint/2010/main" val="8236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绘制注意事项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864096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先构图、再框架、接着设备和标示</a:t>
            </a:r>
            <a:endParaRPr lang="en-US" altLang="zh-CN" smtClean="0">
              <a:solidFill>
                <a:srgbClr val="C00000"/>
              </a:solidFill>
            </a:endParaRPr>
          </a:p>
        </p:txBody>
      </p:sp>
      <p:pic>
        <p:nvPicPr>
          <p:cNvPr id="11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873" y="5185546"/>
            <a:ext cx="601226" cy="34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254695" y="3459039"/>
            <a:ext cx="170700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254695" y="4475039"/>
            <a:ext cx="170700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277913" y="3459039"/>
            <a:ext cx="0" cy="1016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967013" y="3459039"/>
            <a:ext cx="0" cy="1016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254695" y="4424239"/>
            <a:ext cx="170700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79" y="3212976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79" y="3212976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9" name="直接连接符 28"/>
          <p:cNvCxnSpPr/>
          <p:nvPr/>
        </p:nvCxnSpPr>
        <p:spPr>
          <a:xfrm flipV="1">
            <a:off x="767543" y="4475039"/>
            <a:ext cx="510370" cy="7105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2451334" y="4475039"/>
            <a:ext cx="510370" cy="7105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797366" y="4475039"/>
            <a:ext cx="2164338" cy="7105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11" idx="0"/>
          </p:cNvCxnSpPr>
          <p:nvPr/>
        </p:nvCxnSpPr>
        <p:spPr>
          <a:xfrm>
            <a:off x="1277913" y="4475039"/>
            <a:ext cx="1130573" cy="7105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277913" y="4475039"/>
            <a:ext cx="2235150" cy="78364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961704" y="4475039"/>
            <a:ext cx="2151559" cy="78364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06254" y="5555542"/>
            <a:ext cx="170700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3406254" y="5504742"/>
            <a:ext cx="170700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238" y="5258680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438" y="5258680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79" y="4178176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79" y="4178176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椭圆 58"/>
          <p:cNvSpPr/>
          <p:nvPr/>
        </p:nvSpPr>
        <p:spPr>
          <a:xfrm>
            <a:off x="2054121" y="4301207"/>
            <a:ext cx="108155" cy="246063"/>
          </a:xfrm>
          <a:prstGeom prst="ellips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248696" y="5408272"/>
            <a:ext cx="98323" cy="246063"/>
          </a:xfrm>
          <a:prstGeom prst="ellipse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53" y="5185546"/>
            <a:ext cx="601226" cy="34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3" name="直接连接符 62"/>
          <p:cNvCxnSpPr/>
          <p:nvPr/>
        </p:nvCxnSpPr>
        <p:spPr>
          <a:xfrm>
            <a:off x="4837467" y="1412766"/>
            <a:ext cx="170700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4837467" y="2428766"/>
            <a:ext cx="170700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4835285" y="1412766"/>
            <a:ext cx="0" cy="1016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6549785" y="1412766"/>
            <a:ext cx="0" cy="10160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837467" y="2377966"/>
            <a:ext cx="1707009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4350315" y="2428766"/>
            <a:ext cx="510370" cy="7105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6034106" y="2428766"/>
            <a:ext cx="510370" cy="7105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V="1">
            <a:off x="4380138" y="3139273"/>
            <a:ext cx="1653968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4860685" y="2428766"/>
            <a:ext cx="2235150" cy="78364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6544476" y="2428766"/>
            <a:ext cx="2151559" cy="78364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7042067" y="3212976"/>
            <a:ext cx="1653968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16382" y="1643767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/>
              <a:t>省公</a:t>
            </a:r>
            <a:r>
              <a:rPr lang="zh-CN" altLang="en-US" sz="1500" smtClean="0"/>
              <a:t>司</a:t>
            </a:r>
            <a:endParaRPr lang="en-US" altLang="zh-CN" sz="1500" smtClean="0"/>
          </a:p>
          <a:p>
            <a:r>
              <a:rPr lang="zh-CN" altLang="en-US" sz="1500"/>
              <a:t>核</a:t>
            </a:r>
            <a:r>
              <a:rPr lang="zh-CN" altLang="en-US" sz="1500" smtClean="0"/>
              <a:t>心骨干</a:t>
            </a:r>
            <a:endParaRPr lang="zh-CN" altLang="en-US" sz="1500"/>
          </a:p>
        </p:txBody>
      </p:sp>
      <p:sp>
        <p:nvSpPr>
          <p:cNvPr id="89" name="TextBox 88"/>
          <p:cNvSpPr txBox="1"/>
          <p:nvPr/>
        </p:nvSpPr>
        <p:spPr>
          <a:xfrm>
            <a:off x="4736864" y="2585275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/>
              <a:t>省公</a:t>
            </a:r>
            <a:r>
              <a:rPr lang="zh-CN" altLang="en-US" sz="1500" smtClean="0"/>
              <a:t>司</a:t>
            </a:r>
            <a:endParaRPr lang="en-US" altLang="zh-CN" sz="1500" smtClean="0"/>
          </a:p>
          <a:p>
            <a:r>
              <a:rPr lang="zh-CN" altLang="en-US" sz="1500"/>
              <a:t>局域网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308304" y="3249851"/>
            <a:ext cx="11464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smtClean="0"/>
              <a:t>分公司网络</a:t>
            </a:r>
            <a:endParaRPr lang="zh-CN" altLang="en-US" sz="1500"/>
          </a:p>
        </p:txBody>
      </p:sp>
      <p:sp>
        <p:nvSpPr>
          <p:cNvPr id="91" name="下箭头 90"/>
          <p:cNvSpPr/>
          <p:nvPr/>
        </p:nvSpPr>
        <p:spPr>
          <a:xfrm rot="2700000">
            <a:off x="4086587" y="3384032"/>
            <a:ext cx="309536" cy="766743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rgbClr val="00B0F0"/>
              </a:gs>
            </a:gsLst>
            <a:lin ang="5400000" scaled="0"/>
          </a:gradFill>
          <a:ln w="19050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87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236499" y="3532240"/>
            <a:ext cx="14707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619011" y="2116768"/>
            <a:ext cx="269855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619011" y="2116768"/>
            <a:ext cx="2088232" cy="14154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H="1">
            <a:off x="1236499" y="2116768"/>
            <a:ext cx="2081064" cy="14154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 flipH="1" flipV="1">
            <a:off x="619011" y="2116768"/>
            <a:ext cx="617488" cy="14154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 flipV="1">
            <a:off x="2707243" y="2116768"/>
            <a:ext cx="610320" cy="14154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绘制注意事项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864096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先构图、再框架、接着设备和标示</a:t>
            </a:r>
            <a:endParaRPr lang="en-US" altLang="zh-CN" smtClean="0">
              <a:solidFill>
                <a:srgbClr val="C00000"/>
              </a:solidFill>
            </a:endParaRPr>
          </a:p>
        </p:txBody>
      </p:sp>
      <p:cxnSp>
        <p:nvCxnSpPr>
          <p:cNvPr id="86" name="直接连接符 85"/>
          <p:cNvCxnSpPr/>
          <p:nvPr/>
        </p:nvCxnSpPr>
        <p:spPr>
          <a:xfrm flipH="1">
            <a:off x="1236499" y="2162894"/>
            <a:ext cx="330059" cy="13693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1566558" y="2116768"/>
            <a:ext cx="1140685" cy="14154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451325" y="2162894"/>
            <a:ext cx="250825" cy="13693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>
            <a:off x="1236499" y="2162894"/>
            <a:ext cx="1214826" cy="13693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1236499" y="3617047"/>
            <a:ext cx="14707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 flipV="1">
            <a:off x="430966" y="3617048"/>
            <a:ext cx="805533" cy="122207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395536" y="4874347"/>
            <a:ext cx="315267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 flipH="1" flipV="1">
            <a:off x="2702150" y="3617049"/>
            <a:ext cx="846057" cy="12572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5997087" y="3532240"/>
            <a:ext cx="14707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>
            <a:stCxn id="165" idx="2"/>
          </p:cNvCxnSpPr>
          <p:nvPr/>
        </p:nvCxnSpPr>
        <p:spPr>
          <a:xfrm>
            <a:off x="5442379" y="2408957"/>
            <a:ext cx="2025452" cy="112328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68" idx="2"/>
          </p:cNvCxnSpPr>
          <p:nvPr/>
        </p:nvCxnSpPr>
        <p:spPr>
          <a:xfrm flipH="1">
            <a:off x="5997087" y="2408957"/>
            <a:ext cx="2099592" cy="112328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>
            <a:endCxn id="165" idx="2"/>
          </p:cNvCxnSpPr>
          <p:nvPr/>
        </p:nvCxnSpPr>
        <p:spPr>
          <a:xfrm flipH="1" flipV="1">
            <a:off x="5442379" y="2408957"/>
            <a:ext cx="554708" cy="112328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>
            <a:endCxn id="168" idx="2"/>
          </p:cNvCxnSpPr>
          <p:nvPr/>
        </p:nvCxnSpPr>
        <p:spPr>
          <a:xfrm flipV="1">
            <a:off x="7467831" y="2408957"/>
            <a:ext cx="628848" cy="112328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>
            <a:stCxn id="166" idx="2"/>
          </p:cNvCxnSpPr>
          <p:nvPr/>
        </p:nvCxnSpPr>
        <p:spPr>
          <a:xfrm flipH="1">
            <a:off x="5997088" y="2408957"/>
            <a:ext cx="330058" cy="112328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66" idx="2"/>
          </p:cNvCxnSpPr>
          <p:nvPr/>
        </p:nvCxnSpPr>
        <p:spPr>
          <a:xfrm>
            <a:off x="6327146" y="2408957"/>
            <a:ext cx="1140685" cy="112328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/>
          <p:cNvCxnSpPr>
            <a:stCxn id="167" idx="2"/>
          </p:cNvCxnSpPr>
          <p:nvPr/>
        </p:nvCxnSpPr>
        <p:spPr>
          <a:xfrm>
            <a:off x="7211913" y="2408957"/>
            <a:ext cx="250825" cy="112328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/>
          <p:cNvCxnSpPr>
            <a:stCxn id="167" idx="2"/>
          </p:cNvCxnSpPr>
          <p:nvPr/>
        </p:nvCxnSpPr>
        <p:spPr>
          <a:xfrm flipH="1">
            <a:off x="5997087" y="2408957"/>
            <a:ext cx="1214826" cy="112328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554" y="1916832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6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321" y="1916832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88" y="1916832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8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854" y="1916832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9" name="直接连接符 168"/>
          <p:cNvCxnSpPr/>
          <p:nvPr/>
        </p:nvCxnSpPr>
        <p:spPr>
          <a:xfrm>
            <a:off x="5997087" y="3617047"/>
            <a:ext cx="14707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/>
          <p:cNvCxnSpPr/>
          <p:nvPr/>
        </p:nvCxnSpPr>
        <p:spPr>
          <a:xfrm flipV="1">
            <a:off x="5191554" y="3617048"/>
            <a:ext cx="805533" cy="122207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/>
          <p:cNvCxnSpPr/>
          <p:nvPr/>
        </p:nvCxnSpPr>
        <p:spPr>
          <a:xfrm flipH="1" flipV="1">
            <a:off x="7462738" y="3617049"/>
            <a:ext cx="846057" cy="12572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/>
          <p:cNvCxnSpPr/>
          <p:nvPr/>
        </p:nvCxnSpPr>
        <p:spPr>
          <a:xfrm flipV="1">
            <a:off x="6076321" y="3617049"/>
            <a:ext cx="1386417" cy="12572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 flipV="1">
            <a:off x="5997087" y="3615407"/>
            <a:ext cx="1465651" cy="12237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673" y="3327276"/>
            <a:ext cx="431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6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473" y="3327276"/>
            <a:ext cx="431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1" name="直接连接符 180"/>
          <p:cNvCxnSpPr/>
          <p:nvPr/>
        </p:nvCxnSpPr>
        <p:spPr>
          <a:xfrm>
            <a:off x="5153090" y="4874347"/>
            <a:ext cx="9232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5153090" y="4823547"/>
            <a:ext cx="9232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>
            <a:off x="7426390" y="4874347"/>
            <a:ext cx="9232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7426390" y="4823547"/>
            <a:ext cx="9232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7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798" y="4593059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006" y="4593059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9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521" y="4593059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0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729" y="4593059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1" name="下箭头 190"/>
          <p:cNvSpPr/>
          <p:nvPr/>
        </p:nvSpPr>
        <p:spPr>
          <a:xfrm rot="16200000">
            <a:off x="4086588" y="3148868"/>
            <a:ext cx="309536" cy="766743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rgbClr val="00B0F0"/>
              </a:gs>
            </a:gsLst>
            <a:lin ang="5400000" scaled="0"/>
          </a:gradFill>
          <a:ln w="19050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1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绘制注意事项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先构图、再框架、接着设备和标示</a:t>
            </a:r>
            <a:endParaRPr lang="en-US" altLang="zh-CN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79096" y="2819987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smtClean="0"/>
              <a:t>拓扑的“构图”很重要，一张大型的拓扑，如果构图和排版合理，用一个</a:t>
            </a:r>
            <a:r>
              <a:rPr lang="en-US" altLang="zh-CN" sz="1600" smtClean="0"/>
              <a:t>PPT</a:t>
            </a:r>
            <a:r>
              <a:rPr lang="zh-CN" altLang="en-US" sz="1600" smtClean="0"/>
              <a:t>是可以放下的，而且清晰</a:t>
            </a:r>
            <a:r>
              <a:rPr lang="zh-CN" altLang="en-US" sz="1600" smtClean="0"/>
              <a:t>的</a:t>
            </a:r>
            <a:r>
              <a:rPr lang="zh-CN" altLang="en-US" sz="1600"/>
              <a:t>构图</a:t>
            </a:r>
            <a:r>
              <a:rPr lang="zh-CN" altLang="en-US" sz="1600" smtClean="0"/>
              <a:t>可</a:t>
            </a:r>
            <a:r>
              <a:rPr lang="zh-CN" altLang="en-US" sz="1600" smtClean="0"/>
              <a:t>以非常直观的反应网络架构和业务逻辑结构。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4" y="2636912"/>
            <a:ext cx="415012" cy="3863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194" y="3664406"/>
            <a:ext cx="415012" cy="38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7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写在前面的话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总得说点什么对吧？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6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绘制注意事项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096343"/>
          </a:xfrm>
        </p:spPr>
        <p:txBody>
          <a:bodyPr/>
          <a:lstStyle/>
          <a:p>
            <a:r>
              <a:rPr lang="zh-CN" altLang="en-US" smtClean="0"/>
              <a:t>先构图、再框架、接着设备和标示</a:t>
            </a:r>
            <a:endParaRPr lang="en-US" altLang="zh-CN" smtClean="0"/>
          </a:p>
          <a:p>
            <a:r>
              <a:rPr lang="zh-CN" altLang="en-US" smtClean="0">
                <a:solidFill>
                  <a:srgbClr val="C00000"/>
                </a:solidFill>
              </a:rPr>
              <a:t>图标大小、标示位置要合理</a:t>
            </a:r>
            <a:endParaRPr lang="en-US" altLang="zh-CN" smtClean="0">
              <a:solidFill>
                <a:srgbClr val="C00000"/>
              </a:solidFill>
            </a:endParaRPr>
          </a:p>
          <a:p>
            <a:r>
              <a:rPr lang="zh-CN" altLang="en-US"/>
              <a:t>拓</a:t>
            </a:r>
            <a:r>
              <a:rPr lang="zh-CN" altLang="en-US" smtClean="0"/>
              <a:t>扑呈现完整、格式统一、布局整洁不凌乱</a:t>
            </a:r>
            <a:endParaRPr lang="en-US" altLang="zh-CN" smtClean="0"/>
          </a:p>
          <a:p>
            <a:r>
              <a:rPr lang="zh-CN" altLang="en-US" smtClean="0"/>
              <a:t>拓扑元素要规范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4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648071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图标大小、标示位置要合</a:t>
            </a:r>
            <a:r>
              <a:rPr lang="zh-CN" altLang="en-US" smtClean="0">
                <a:solidFill>
                  <a:srgbClr val="C00000"/>
                </a:solidFill>
              </a:rPr>
              <a:t>理</a:t>
            </a:r>
            <a:endParaRPr lang="en-US" altLang="zh-CN">
              <a:solidFill>
                <a:srgbClr val="C00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035286" y="3763764"/>
            <a:ext cx="712879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 13"/>
          <p:cNvSpPr/>
          <p:nvPr/>
        </p:nvSpPr>
        <p:spPr>
          <a:xfrm>
            <a:off x="1790700" y="2349500"/>
            <a:ext cx="1460500" cy="241300"/>
          </a:xfrm>
          <a:custGeom>
            <a:avLst/>
            <a:gdLst>
              <a:gd name="connsiteX0" fmla="*/ 0 w 1460500"/>
              <a:gd name="connsiteY0" fmla="*/ 50800 h 241300"/>
              <a:gd name="connsiteX1" fmla="*/ 850900 w 1460500"/>
              <a:gd name="connsiteY1" fmla="*/ 0 h 241300"/>
              <a:gd name="connsiteX2" fmla="*/ 558800 w 1460500"/>
              <a:gd name="connsiteY2" fmla="*/ 241300 h 241300"/>
              <a:gd name="connsiteX3" fmla="*/ 1460500 w 1460500"/>
              <a:gd name="connsiteY3" fmla="*/ 22860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0500" h="241300">
                <a:moveTo>
                  <a:pt x="0" y="50800"/>
                </a:moveTo>
                <a:lnTo>
                  <a:pt x="850900" y="0"/>
                </a:lnTo>
                <a:lnTo>
                  <a:pt x="558800" y="241300"/>
                </a:lnTo>
                <a:lnTo>
                  <a:pt x="1460500" y="228600"/>
                </a:ln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Group 109"/>
          <p:cNvGrpSpPr>
            <a:grpSpLocks/>
          </p:cNvGrpSpPr>
          <p:nvPr/>
        </p:nvGrpSpPr>
        <p:grpSpPr bwMode="auto">
          <a:xfrm>
            <a:off x="2977202" y="2244424"/>
            <a:ext cx="1119474" cy="658089"/>
            <a:chOff x="2608" y="1071"/>
            <a:chExt cx="363" cy="244"/>
          </a:xfrm>
        </p:grpSpPr>
        <p:pic>
          <p:nvPicPr>
            <p:cNvPr id="1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11"/>
            <p:cNvSpPr>
              <a:spLocks noChangeArrowheads="1"/>
            </p:cNvSpPr>
            <p:nvPr/>
          </p:nvSpPr>
          <p:spPr bwMode="auto">
            <a:xfrm>
              <a:off x="2652" y="1177"/>
              <a:ext cx="319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271481" y="257346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R2</a:t>
            </a:r>
            <a:endParaRPr lang="en-US" altLang="zh-CN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grpSp>
        <p:nvGrpSpPr>
          <p:cNvPr id="19" name="Group 109"/>
          <p:cNvGrpSpPr>
            <a:grpSpLocks/>
          </p:cNvGrpSpPr>
          <p:nvPr/>
        </p:nvGrpSpPr>
        <p:grpSpPr bwMode="auto">
          <a:xfrm>
            <a:off x="861248" y="2244424"/>
            <a:ext cx="1119474" cy="658089"/>
            <a:chOff x="2608" y="1071"/>
            <a:chExt cx="363" cy="244"/>
          </a:xfrm>
        </p:grpSpPr>
        <p:pic>
          <p:nvPicPr>
            <p:cNvPr id="20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111"/>
            <p:cNvSpPr>
              <a:spLocks noChangeArrowheads="1"/>
            </p:cNvSpPr>
            <p:nvPr/>
          </p:nvSpPr>
          <p:spPr bwMode="auto">
            <a:xfrm>
              <a:off x="2652" y="1177"/>
              <a:ext cx="319" cy="1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endParaRPr lang="en-US" altLang="zh-CN"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974718" y="257346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  <a:latin typeface="+mj-lt"/>
                <a:ea typeface="微软雅黑" pitchFamily="34" charset="-122"/>
              </a:rPr>
              <a:t>R1</a:t>
            </a:r>
            <a:endParaRPr lang="en-US" altLang="zh-CN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5882690" y="2540409"/>
            <a:ext cx="1739900" cy="161636"/>
          </a:xfrm>
          <a:custGeom>
            <a:avLst/>
            <a:gdLst>
              <a:gd name="connsiteX0" fmla="*/ 0 w 1739900"/>
              <a:gd name="connsiteY0" fmla="*/ 0 h 177800"/>
              <a:gd name="connsiteX1" fmla="*/ 939800 w 1739900"/>
              <a:gd name="connsiteY1" fmla="*/ 0 h 177800"/>
              <a:gd name="connsiteX2" fmla="*/ 762000 w 1739900"/>
              <a:gd name="connsiteY2" fmla="*/ 177800 h 177800"/>
              <a:gd name="connsiteX3" fmla="*/ 1739900 w 1739900"/>
              <a:gd name="connsiteY3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9900" h="177800">
                <a:moveTo>
                  <a:pt x="0" y="0"/>
                </a:moveTo>
                <a:lnTo>
                  <a:pt x="939800" y="0"/>
                </a:lnTo>
                <a:lnTo>
                  <a:pt x="762000" y="177800"/>
                </a:lnTo>
                <a:lnTo>
                  <a:pt x="1739900" y="177800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7472780" y="2386160"/>
            <a:ext cx="697277" cy="497352"/>
            <a:chOff x="5407283" y="2176539"/>
            <a:chExt cx="633888" cy="452138"/>
          </a:xfrm>
        </p:grpSpPr>
        <p:pic>
          <p:nvPicPr>
            <p:cNvPr id="35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283" y="2176539"/>
              <a:ext cx="633888" cy="42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矩形 35"/>
            <p:cNvSpPr/>
            <p:nvPr/>
          </p:nvSpPr>
          <p:spPr>
            <a:xfrm>
              <a:off x="5548630" y="2348880"/>
              <a:ext cx="376269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smtClean="0">
                  <a:solidFill>
                    <a:schemeClr val="bg1"/>
                  </a:solidFill>
                  <a:latin typeface="+mj-lt"/>
                  <a:ea typeface="微软雅黑" pitchFamily="34" charset="-122"/>
                </a:rPr>
                <a:t>R2</a:t>
              </a:r>
              <a:endParaRPr lang="en-US" altLang="zh-CN" sz="1400" b="1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225779" y="2386160"/>
            <a:ext cx="697277" cy="497352"/>
            <a:chOff x="5407283" y="2176539"/>
            <a:chExt cx="633888" cy="452138"/>
          </a:xfrm>
        </p:grpSpPr>
        <p:pic>
          <p:nvPicPr>
            <p:cNvPr id="38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283" y="2176539"/>
              <a:ext cx="633888" cy="42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矩形 38"/>
            <p:cNvSpPr/>
            <p:nvPr/>
          </p:nvSpPr>
          <p:spPr>
            <a:xfrm>
              <a:off x="5548630" y="2348880"/>
              <a:ext cx="376269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smtClean="0">
                  <a:solidFill>
                    <a:schemeClr val="bg1"/>
                  </a:solidFill>
                  <a:latin typeface="+mj-lt"/>
                  <a:ea typeface="微软雅黑" pitchFamily="34" charset="-122"/>
                </a:rPr>
                <a:t>R1</a:t>
              </a:r>
              <a:endParaRPr lang="en-US" altLang="zh-CN" sz="1400" b="1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</p:grpSp>
      <p:sp>
        <p:nvSpPr>
          <p:cNvPr id="40" name="乘号 39"/>
          <p:cNvSpPr/>
          <p:nvPr/>
        </p:nvSpPr>
        <p:spPr>
          <a:xfrm>
            <a:off x="2268922" y="3243436"/>
            <a:ext cx="504056" cy="504056"/>
          </a:xfrm>
          <a:prstGeom prst="mathMultiply">
            <a:avLst>
              <a:gd name="adj1" fmla="val 15961"/>
            </a:avLst>
          </a:prstGeom>
          <a:solidFill>
            <a:srgbClr val="C00000"/>
          </a:solidFill>
          <a:ln w="19050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6" name="组合 45"/>
          <p:cNvGrpSpPr/>
          <p:nvPr/>
        </p:nvGrpSpPr>
        <p:grpSpPr>
          <a:xfrm rot="1066732">
            <a:off x="6552976" y="3204802"/>
            <a:ext cx="399327" cy="515800"/>
            <a:chOff x="3044507" y="3204802"/>
            <a:chExt cx="399327" cy="515800"/>
          </a:xfrm>
        </p:grpSpPr>
        <p:sp>
          <p:nvSpPr>
            <p:cNvPr id="43" name="减号 42"/>
            <p:cNvSpPr/>
            <p:nvPr/>
          </p:nvSpPr>
          <p:spPr>
            <a:xfrm rot="1800001">
              <a:off x="3044507" y="3520860"/>
              <a:ext cx="371388" cy="85832"/>
            </a:xfrm>
            <a:prstGeom prst="mathMinus">
              <a:avLst>
                <a:gd name="adj1" fmla="val 91190"/>
              </a:avLst>
            </a:prstGeom>
            <a:solidFill>
              <a:srgbClr val="C00000"/>
            </a:solidFill>
            <a:ln w="19050"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减号 44"/>
            <p:cNvSpPr/>
            <p:nvPr/>
          </p:nvSpPr>
          <p:spPr>
            <a:xfrm rot="7200000">
              <a:off x="3143018" y="3419786"/>
              <a:ext cx="515800" cy="85832"/>
            </a:xfrm>
            <a:prstGeom prst="mathMinus">
              <a:avLst>
                <a:gd name="adj1" fmla="val 91190"/>
              </a:avLst>
            </a:prstGeom>
            <a:solidFill>
              <a:srgbClr val="C00000"/>
            </a:solidFill>
            <a:ln w="19050"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任意多边形 46"/>
          <p:cNvSpPr/>
          <p:nvPr/>
        </p:nvSpPr>
        <p:spPr>
          <a:xfrm>
            <a:off x="1531581" y="5028323"/>
            <a:ext cx="1739900" cy="161636"/>
          </a:xfrm>
          <a:custGeom>
            <a:avLst/>
            <a:gdLst>
              <a:gd name="connsiteX0" fmla="*/ 0 w 1739900"/>
              <a:gd name="connsiteY0" fmla="*/ 0 h 177800"/>
              <a:gd name="connsiteX1" fmla="*/ 939800 w 1739900"/>
              <a:gd name="connsiteY1" fmla="*/ 0 h 177800"/>
              <a:gd name="connsiteX2" fmla="*/ 762000 w 1739900"/>
              <a:gd name="connsiteY2" fmla="*/ 177800 h 177800"/>
              <a:gd name="connsiteX3" fmla="*/ 1739900 w 1739900"/>
              <a:gd name="connsiteY3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9900" h="177800">
                <a:moveTo>
                  <a:pt x="0" y="0"/>
                </a:moveTo>
                <a:lnTo>
                  <a:pt x="939800" y="0"/>
                </a:lnTo>
                <a:lnTo>
                  <a:pt x="762000" y="177800"/>
                </a:lnTo>
                <a:lnTo>
                  <a:pt x="1739900" y="177800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3121671" y="4874074"/>
            <a:ext cx="697277" cy="497352"/>
            <a:chOff x="5407283" y="2176539"/>
            <a:chExt cx="633888" cy="452138"/>
          </a:xfrm>
        </p:grpSpPr>
        <p:pic>
          <p:nvPicPr>
            <p:cNvPr id="49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283" y="2176539"/>
              <a:ext cx="633888" cy="42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矩形 49"/>
            <p:cNvSpPr/>
            <p:nvPr/>
          </p:nvSpPr>
          <p:spPr>
            <a:xfrm>
              <a:off x="5548630" y="2348880"/>
              <a:ext cx="376269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smtClean="0">
                  <a:solidFill>
                    <a:schemeClr val="bg1"/>
                  </a:solidFill>
                  <a:latin typeface="+mj-lt"/>
                  <a:ea typeface="微软雅黑" pitchFamily="34" charset="-122"/>
                </a:rPr>
                <a:t>R2</a:t>
              </a:r>
              <a:endParaRPr lang="en-US" altLang="zh-CN" sz="1400" b="1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74670" y="4874074"/>
            <a:ext cx="697277" cy="497352"/>
            <a:chOff x="5407283" y="2176539"/>
            <a:chExt cx="633888" cy="452138"/>
          </a:xfrm>
        </p:grpSpPr>
        <p:pic>
          <p:nvPicPr>
            <p:cNvPr id="52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283" y="2176539"/>
              <a:ext cx="633888" cy="42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矩形 52"/>
            <p:cNvSpPr/>
            <p:nvPr/>
          </p:nvSpPr>
          <p:spPr>
            <a:xfrm>
              <a:off x="5548630" y="2348880"/>
              <a:ext cx="376269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smtClean="0">
                  <a:solidFill>
                    <a:schemeClr val="bg1"/>
                  </a:solidFill>
                  <a:latin typeface="+mj-lt"/>
                  <a:ea typeface="微软雅黑" pitchFamily="34" charset="-122"/>
                </a:rPr>
                <a:t>R1</a:t>
              </a:r>
              <a:endParaRPr lang="en-US" altLang="zh-CN" sz="1400" b="1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</p:grpSp>
      <p:sp>
        <p:nvSpPr>
          <p:cNvPr id="55" name="矩形 54"/>
          <p:cNvSpPr/>
          <p:nvPr/>
        </p:nvSpPr>
        <p:spPr>
          <a:xfrm>
            <a:off x="1214527" y="4527416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192.168.12.1/24</a:t>
            </a:r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659501" y="5217537"/>
            <a:ext cx="18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192.168.12.1/24</a:t>
            </a:r>
            <a:endParaRPr lang="zh-CN" altLang="en-US"/>
          </a:p>
        </p:txBody>
      </p:sp>
      <p:sp>
        <p:nvSpPr>
          <p:cNvPr id="57" name="乘号 56"/>
          <p:cNvSpPr/>
          <p:nvPr/>
        </p:nvSpPr>
        <p:spPr>
          <a:xfrm>
            <a:off x="2268922" y="5656436"/>
            <a:ext cx="504056" cy="504056"/>
          </a:xfrm>
          <a:prstGeom prst="mathMultiply">
            <a:avLst>
              <a:gd name="adj1" fmla="val 15961"/>
            </a:avLst>
          </a:prstGeom>
          <a:solidFill>
            <a:srgbClr val="C00000"/>
          </a:solidFill>
          <a:ln w="19050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 66"/>
          <p:cNvSpPr/>
          <p:nvPr/>
        </p:nvSpPr>
        <p:spPr>
          <a:xfrm>
            <a:off x="5882690" y="5004209"/>
            <a:ext cx="1739900" cy="161636"/>
          </a:xfrm>
          <a:custGeom>
            <a:avLst/>
            <a:gdLst>
              <a:gd name="connsiteX0" fmla="*/ 0 w 1739900"/>
              <a:gd name="connsiteY0" fmla="*/ 0 h 177800"/>
              <a:gd name="connsiteX1" fmla="*/ 939800 w 1739900"/>
              <a:gd name="connsiteY1" fmla="*/ 0 h 177800"/>
              <a:gd name="connsiteX2" fmla="*/ 762000 w 1739900"/>
              <a:gd name="connsiteY2" fmla="*/ 177800 h 177800"/>
              <a:gd name="connsiteX3" fmla="*/ 1739900 w 1739900"/>
              <a:gd name="connsiteY3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9900" h="177800">
                <a:moveTo>
                  <a:pt x="0" y="0"/>
                </a:moveTo>
                <a:lnTo>
                  <a:pt x="939800" y="0"/>
                </a:lnTo>
                <a:lnTo>
                  <a:pt x="762000" y="177800"/>
                </a:lnTo>
                <a:lnTo>
                  <a:pt x="1739900" y="177800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7472780" y="4849960"/>
            <a:ext cx="697277" cy="497352"/>
            <a:chOff x="5407283" y="2176539"/>
            <a:chExt cx="633888" cy="452138"/>
          </a:xfrm>
        </p:grpSpPr>
        <p:pic>
          <p:nvPicPr>
            <p:cNvPr id="69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283" y="2176539"/>
              <a:ext cx="633888" cy="42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矩形 69"/>
            <p:cNvSpPr/>
            <p:nvPr/>
          </p:nvSpPr>
          <p:spPr>
            <a:xfrm>
              <a:off x="5548630" y="2348880"/>
              <a:ext cx="376269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smtClean="0">
                  <a:solidFill>
                    <a:schemeClr val="bg1"/>
                  </a:solidFill>
                  <a:latin typeface="+mj-lt"/>
                  <a:ea typeface="微软雅黑" pitchFamily="34" charset="-122"/>
                </a:rPr>
                <a:t>R2</a:t>
              </a:r>
              <a:endParaRPr lang="en-US" altLang="zh-CN" sz="1400" b="1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225779" y="4849960"/>
            <a:ext cx="697277" cy="497352"/>
            <a:chOff x="5407283" y="2176539"/>
            <a:chExt cx="633888" cy="452138"/>
          </a:xfrm>
        </p:grpSpPr>
        <p:pic>
          <p:nvPicPr>
            <p:cNvPr id="72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7283" y="2176539"/>
              <a:ext cx="633888" cy="42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矩形 72"/>
            <p:cNvSpPr/>
            <p:nvPr/>
          </p:nvSpPr>
          <p:spPr>
            <a:xfrm>
              <a:off x="5548630" y="2348880"/>
              <a:ext cx="376269" cy="2797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00" b="1" smtClean="0">
                  <a:solidFill>
                    <a:schemeClr val="bg1"/>
                  </a:solidFill>
                  <a:latin typeface="+mj-lt"/>
                  <a:ea typeface="微软雅黑" pitchFamily="34" charset="-122"/>
                </a:rPr>
                <a:t>R1</a:t>
              </a:r>
              <a:endParaRPr lang="en-US" altLang="zh-CN" sz="1400" b="1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 rot="1066732">
            <a:off x="6552976" y="5592402"/>
            <a:ext cx="399327" cy="515800"/>
            <a:chOff x="3044507" y="3204802"/>
            <a:chExt cx="399327" cy="515800"/>
          </a:xfrm>
        </p:grpSpPr>
        <p:sp>
          <p:nvSpPr>
            <p:cNvPr id="75" name="减号 74"/>
            <p:cNvSpPr/>
            <p:nvPr/>
          </p:nvSpPr>
          <p:spPr>
            <a:xfrm rot="1800001">
              <a:off x="3044507" y="3520860"/>
              <a:ext cx="371388" cy="85832"/>
            </a:xfrm>
            <a:prstGeom prst="mathMinus">
              <a:avLst>
                <a:gd name="adj1" fmla="val 91190"/>
              </a:avLst>
            </a:prstGeom>
            <a:solidFill>
              <a:srgbClr val="C00000"/>
            </a:solidFill>
            <a:ln w="19050"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减号 75"/>
            <p:cNvSpPr/>
            <p:nvPr/>
          </p:nvSpPr>
          <p:spPr>
            <a:xfrm rot="7200000">
              <a:off x="3143018" y="3419786"/>
              <a:ext cx="515800" cy="85832"/>
            </a:xfrm>
            <a:prstGeom prst="mathMinus">
              <a:avLst>
                <a:gd name="adj1" fmla="val 91190"/>
              </a:avLst>
            </a:prstGeom>
            <a:solidFill>
              <a:srgbClr val="C00000"/>
            </a:solidFill>
            <a:ln w="19050"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7" name="矩形 76"/>
          <p:cNvSpPr/>
          <p:nvPr/>
        </p:nvSpPr>
        <p:spPr>
          <a:xfrm>
            <a:off x="5732592" y="4674180"/>
            <a:ext cx="139333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smtClean="0"/>
              <a:t>192.168.12.1/24</a:t>
            </a:r>
            <a:endParaRPr lang="zh-CN" altLang="en-US" sz="1300"/>
          </a:p>
        </p:txBody>
      </p:sp>
      <p:sp>
        <p:nvSpPr>
          <p:cNvPr id="78" name="矩形 77"/>
          <p:cNvSpPr/>
          <p:nvPr/>
        </p:nvSpPr>
        <p:spPr>
          <a:xfrm>
            <a:off x="6888292" y="5182180"/>
            <a:ext cx="742511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00" smtClean="0"/>
              <a:t>12.2/24</a:t>
            </a:r>
            <a:endParaRPr lang="zh-CN" altLang="en-US" sz="1300"/>
          </a:p>
        </p:txBody>
      </p:sp>
    </p:spTree>
    <p:extLst>
      <p:ext uri="{BB962C8B-B14F-4D97-AF65-F5344CB8AC3E}">
        <p14:creationId xmlns:p14="http://schemas.microsoft.com/office/powerpoint/2010/main" val="7302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1"/>
            <a:ext cx="5432709" cy="648071"/>
          </a:xfrm>
        </p:spPr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图标大小、标示位置要合</a:t>
            </a:r>
            <a:r>
              <a:rPr lang="zh-CN" altLang="en-US" smtClean="0">
                <a:solidFill>
                  <a:srgbClr val="C00000"/>
                </a:solidFill>
              </a:rPr>
              <a:t>理</a:t>
            </a:r>
            <a:endParaRPr lang="en-US" altLang="zh-CN">
              <a:solidFill>
                <a:srgbClr val="C00000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1431099" y="3805342"/>
            <a:ext cx="14707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813611" y="2389870"/>
            <a:ext cx="2088232" cy="14154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 flipH="1">
            <a:off x="1431099" y="2389870"/>
            <a:ext cx="2081064" cy="14154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H="1" flipV="1">
            <a:off x="813611" y="2389870"/>
            <a:ext cx="617488" cy="14154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2901843" y="2389870"/>
            <a:ext cx="610320" cy="14154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1431099" y="2435996"/>
            <a:ext cx="330059" cy="13693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1761158" y="2389870"/>
            <a:ext cx="1140685" cy="141547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83" idx="2"/>
          </p:cNvCxnSpPr>
          <p:nvPr/>
        </p:nvCxnSpPr>
        <p:spPr>
          <a:xfrm>
            <a:off x="2773669" y="2732301"/>
            <a:ext cx="123081" cy="107304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 flipH="1">
            <a:off x="1431099" y="2435996"/>
            <a:ext cx="1214826" cy="13693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3" y="2139693"/>
            <a:ext cx="604076" cy="5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120" y="2139693"/>
            <a:ext cx="604076" cy="5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631" y="2139693"/>
            <a:ext cx="604076" cy="5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769" y="2139693"/>
            <a:ext cx="604076" cy="5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5" name="直接连接符 84"/>
          <p:cNvCxnSpPr/>
          <p:nvPr/>
        </p:nvCxnSpPr>
        <p:spPr>
          <a:xfrm>
            <a:off x="1431099" y="3890149"/>
            <a:ext cx="14707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625566" y="3890150"/>
            <a:ext cx="805533" cy="122207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 flipV="1">
            <a:off x="2896750" y="3890151"/>
            <a:ext cx="846057" cy="12572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V="1">
            <a:off x="1510333" y="3890151"/>
            <a:ext cx="1386417" cy="12572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 flipV="1">
            <a:off x="1431099" y="3888509"/>
            <a:ext cx="1465651" cy="12237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541" y="3468065"/>
            <a:ext cx="630088" cy="84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341" y="3468065"/>
            <a:ext cx="630088" cy="84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" name="直接连接符 91"/>
          <p:cNvCxnSpPr/>
          <p:nvPr/>
        </p:nvCxnSpPr>
        <p:spPr>
          <a:xfrm>
            <a:off x="587102" y="5147449"/>
            <a:ext cx="9232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87102" y="5096649"/>
            <a:ext cx="9232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2860402" y="5147449"/>
            <a:ext cx="9232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2860402" y="5096649"/>
            <a:ext cx="9232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97" y="4815920"/>
            <a:ext cx="604076" cy="5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805" y="4815920"/>
            <a:ext cx="604076" cy="5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20" y="4815920"/>
            <a:ext cx="604076" cy="5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15920"/>
            <a:ext cx="604076" cy="59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矩形 99"/>
          <p:cNvSpPr/>
          <p:nvPr/>
        </p:nvSpPr>
        <p:spPr>
          <a:xfrm>
            <a:off x="22369" y="362067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CO_S6810_1</a:t>
            </a:r>
            <a:endParaRPr lang="zh-CN" altLang="en-US" b="1"/>
          </a:p>
        </p:txBody>
      </p:sp>
      <p:sp>
        <p:nvSpPr>
          <p:cNvPr id="101" name="矩形 100"/>
          <p:cNvSpPr/>
          <p:nvPr/>
        </p:nvSpPr>
        <p:spPr>
          <a:xfrm>
            <a:off x="2740169" y="3620676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/>
              <a:t>CO_S6810_2</a:t>
            </a:r>
            <a:endParaRPr lang="zh-CN" altLang="en-US" b="1"/>
          </a:p>
        </p:txBody>
      </p:sp>
      <p:sp>
        <p:nvSpPr>
          <p:cNvPr id="102" name="矩形 101"/>
          <p:cNvSpPr/>
          <p:nvPr/>
        </p:nvSpPr>
        <p:spPr>
          <a:xfrm>
            <a:off x="-46503" y="5286584"/>
            <a:ext cx="1095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smtClean="0"/>
              <a:t>XH_S6810_1</a:t>
            </a:r>
            <a:endParaRPr lang="zh-CN" altLang="en-US" sz="1200" b="1"/>
          </a:p>
        </p:txBody>
      </p:sp>
      <p:sp>
        <p:nvSpPr>
          <p:cNvPr id="103" name="矩形 102"/>
          <p:cNvSpPr/>
          <p:nvPr/>
        </p:nvSpPr>
        <p:spPr>
          <a:xfrm>
            <a:off x="1121897" y="5286584"/>
            <a:ext cx="1095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smtClean="0"/>
              <a:t>XH_S6810_2</a:t>
            </a:r>
            <a:endParaRPr lang="zh-CN" altLang="en-US" sz="1200" b="1"/>
          </a:p>
        </p:txBody>
      </p:sp>
      <p:sp>
        <p:nvSpPr>
          <p:cNvPr id="104" name="矩形 103"/>
          <p:cNvSpPr/>
          <p:nvPr/>
        </p:nvSpPr>
        <p:spPr>
          <a:xfrm>
            <a:off x="38911" y="2732301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OR_S8606_1</a:t>
            </a:r>
            <a:endParaRPr lang="zh-CN" altLang="en-US" sz="1200"/>
          </a:p>
        </p:txBody>
      </p:sp>
      <p:sp>
        <p:nvSpPr>
          <p:cNvPr id="105" name="矩形 104"/>
          <p:cNvSpPr/>
          <p:nvPr/>
        </p:nvSpPr>
        <p:spPr>
          <a:xfrm>
            <a:off x="927911" y="1868701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OR_S8606_2</a:t>
            </a:r>
            <a:endParaRPr lang="zh-CN" altLang="en-US" sz="1200"/>
          </a:p>
        </p:txBody>
      </p:sp>
      <p:sp>
        <p:nvSpPr>
          <p:cNvPr id="106" name="矩形 105"/>
          <p:cNvSpPr/>
          <p:nvPr/>
        </p:nvSpPr>
        <p:spPr>
          <a:xfrm>
            <a:off x="2124018" y="2702045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OR_S8606_3</a:t>
            </a:r>
            <a:endParaRPr lang="zh-CN" altLang="en-US" sz="1200"/>
          </a:p>
        </p:txBody>
      </p:sp>
      <p:sp>
        <p:nvSpPr>
          <p:cNvPr id="107" name="矩形 106"/>
          <p:cNvSpPr/>
          <p:nvPr/>
        </p:nvSpPr>
        <p:spPr>
          <a:xfrm>
            <a:off x="3121224" y="1855857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OR_S8606_4</a:t>
            </a:r>
            <a:endParaRPr lang="zh-CN" altLang="en-US" sz="1200"/>
          </a:p>
        </p:txBody>
      </p:sp>
      <p:cxnSp>
        <p:nvCxnSpPr>
          <p:cNvPr id="108" name="直接连接符 107"/>
          <p:cNvCxnSpPr/>
          <p:nvPr/>
        </p:nvCxnSpPr>
        <p:spPr>
          <a:xfrm>
            <a:off x="6037804" y="3856786"/>
            <a:ext cx="14707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117" idx="2"/>
          </p:cNvCxnSpPr>
          <p:nvPr/>
        </p:nvCxnSpPr>
        <p:spPr>
          <a:xfrm>
            <a:off x="5483096" y="2733503"/>
            <a:ext cx="2025452" cy="11232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>
            <a:stCxn id="120" idx="2"/>
          </p:cNvCxnSpPr>
          <p:nvPr/>
        </p:nvCxnSpPr>
        <p:spPr>
          <a:xfrm flipH="1">
            <a:off x="6037804" y="2733503"/>
            <a:ext cx="2099592" cy="11232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endCxn id="117" idx="2"/>
          </p:cNvCxnSpPr>
          <p:nvPr/>
        </p:nvCxnSpPr>
        <p:spPr>
          <a:xfrm flipH="1" flipV="1">
            <a:off x="5483096" y="2733503"/>
            <a:ext cx="554708" cy="11232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endCxn id="120" idx="2"/>
          </p:cNvCxnSpPr>
          <p:nvPr/>
        </p:nvCxnSpPr>
        <p:spPr>
          <a:xfrm flipV="1">
            <a:off x="7508548" y="2733503"/>
            <a:ext cx="628848" cy="11232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118" idx="2"/>
          </p:cNvCxnSpPr>
          <p:nvPr/>
        </p:nvCxnSpPr>
        <p:spPr>
          <a:xfrm flipH="1">
            <a:off x="6037805" y="2733503"/>
            <a:ext cx="330058" cy="11232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>
            <a:stCxn id="118" idx="2"/>
          </p:cNvCxnSpPr>
          <p:nvPr/>
        </p:nvCxnSpPr>
        <p:spPr>
          <a:xfrm>
            <a:off x="6367863" y="2733503"/>
            <a:ext cx="1140685" cy="11232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19" idx="2"/>
          </p:cNvCxnSpPr>
          <p:nvPr/>
        </p:nvCxnSpPr>
        <p:spPr>
          <a:xfrm>
            <a:off x="7252630" y="2733503"/>
            <a:ext cx="250825" cy="11232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>
            <a:stCxn id="119" idx="2"/>
          </p:cNvCxnSpPr>
          <p:nvPr/>
        </p:nvCxnSpPr>
        <p:spPr>
          <a:xfrm flipH="1">
            <a:off x="6037804" y="2733503"/>
            <a:ext cx="1214826" cy="11232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271" y="2241378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8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038" y="2241378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805" y="2241378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571" y="2241378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直接连接符 120"/>
          <p:cNvCxnSpPr/>
          <p:nvPr/>
        </p:nvCxnSpPr>
        <p:spPr>
          <a:xfrm>
            <a:off x="6037804" y="3941593"/>
            <a:ext cx="1470744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 flipV="1">
            <a:off x="5232271" y="3941594"/>
            <a:ext cx="805533" cy="122207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 flipH="1" flipV="1">
            <a:off x="7503455" y="3941595"/>
            <a:ext cx="846057" cy="12572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 flipV="1">
            <a:off x="6117038" y="3941595"/>
            <a:ext cx="1386417" cy="12572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 flipH="1" flipV="1">
            <a:off x="6037804" y="3939953"/>
            <a:ext cx="1465651" cy="122371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390" y="3651822"/>
            <a:ext cx="431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190" y="3651822"/>
            <a:ext cx="4318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8" name="直接连接符 127"/>
          <p:cNvCxnSpPr/>
          <p:nvPr/>
        </p:nvCxnSpPr>
        <p:spPr>
          <a:xfrm>
            <a:off x="5193807" y="5198893"/>
            <a:ext cx="9232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5193807" y="5148093"/>
            <a:ext cx="9232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7467107" y="5198893"/>
            <a:ext cx="9232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7467107" y="5148093"/>
            <a:ext cx="9232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515" y="4917605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723" y="4917605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238" y="4917605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5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46" y="4917605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乘号 135"/>
          <p:cNvSpPr/>
          <p:nvPr/>
        </p:nvSpPr>
        <p:spPr>
          <a:xfrm>
            <a:off x="2268922" y="5637843"/>
            <a:ext cx="504056" cy="504056"/>
          </a:xfrm>
          <a:prstGeom prst="mathMultiply">
            <a:avLst>
              <a:gd name="adj1" fmla="val 15961"/>
            </a:avLst>
          </a:prstGeom>
          <a:solidFill>
            <a:srgbClr val="C00000"/>
          </a:solidFill>
          <a:ln w="19050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7" name="组合 136"/>
          <p:cNvGrpSpPr/>
          <p:nvPr/>
        </p:nvGrpSpPr>
        <p:grpSpPr>
          <a:xfrm rot="1066732">
            <a:off x="6552976" y="5599209"/>
            <a:ext cx="399327" cy="515800"/>
            <a:chOff x="3044507" y="3204802"/>
            <a:chExt cx="399327" cy="515800"/>
          </a:xfrm>
        </p:grpSpPr>
        <p:sp>
          <p:nvSpPr>
            <p:cNvPr id="138" name="减号 137"/>
            <p:cNvSpPr/>
            <p:nvPr/>
          </p:nvSpPr>
          <p:spPr>
            <a:xfrm rot="1800001">
              <a:off x="3044507" y="3520860"/>
              <a:ext cx="371388" cy="85832"/>
            </a:xfrm>
            <a:prstGeom prst="mathMinus">
              <a:avLst>
                <a:gd name="adj1" fmla="val 91190"/>
              </a:avLst>
            </a:prstGeom>
            <a:solidFill>
              <a:srgbClr val="C00000"/>
            </a:solidFill>
            <a:ln w="19050"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减号 138"/>
            <p:cNvSpPr/>
            <p:nvPr/>
          </p:nvSpPr>
          <p:spPr>
            <a:xfrm rot="7200000">
              <a:off x="3143018" y="3419786"/>
              <a:ext cx="515800" cy="85832"/>
            </a:xfrm>
            <a:prstGeom prst="mathMinus">
              <a:avLst>
                <a:gd name="adj1" fmla="val 91190"/>
              </a:avLst>
            </a:prstGeom>
            <a:solidFill>
              <a:srgbClr val="C00000"/>
            </a:solidFill>
            <a:ln w="19050"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0" name="矩形 139"/>
          <p:cNvSpPr/>
          <p:nvPr/>
        </p:nvSpPr>
        <p:spPr>
          <a:xfrm>
            <a:off x="4777104" y="3951085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CO_S6810_1</a:t>
            </a:r>
            <a:endParaRPr lang="zh-CN" altLang="en-US" sz="1200"/>
          </a:p>
        </p:txBody>
      </p:sp>
      <p:sp>
        <p:nvSpPr>
          <p:cNvPr id="141" name="矩形 140"/>
          <p:cNvSpPr/>
          <p:nvPr/>
        </p:nvSpPr>
        <p:spPr>
          <a:xfrm>
            <a:off x="7723504" y="3951085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CO_S6810_2</a:t>
            </a:r>
            <a:endParaRPr lang="zh-CN" altLang="en-US" sz="1200"/>
          </a:p>
        </p:txBody>
      </p:sp>
      <p:sp>
        <p:nvSpPr>
          <p:cNvPr id="142" name="矩形 141"/>
          <p:cNvSpPr/>
          <p:nvPr/>
        </p:nvSpPr>
        <p:spPr>
          <a:xfrm>
            <a:off x="4556948" y="5352008"/>
            <a:ext cx="1095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XH_S6810_1</a:t>
            </a:r>
            <a:endParaRPr lang="zh-CN" altLang="en-US" sz="1200"/>
          </a:p>
        </p:txBody>
      </p:sp>
      <p:sp>
        <p:nvSpPr>
          <p:cNvPr id="143" name="矩形 142"/>
          <p:cNvSpPr/>
          <p:nvPr/>
        </p:nvSpPr>
        <p:spPr>
          <a:xfrm>
            <a:off x="5763448" y="5352008"/>
            <a:ext cx="1095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XH_S6810_1</a:t>
            </a:r>
            <a:endParaRPr lang="zh-CN" altLang="en-US" sz="1200"/>
          </a:p>
        </p:txBody>
      </p:sp>
      <p:sp>
        <p:nvSpPr>
          <p:cNvPr id="144" name="矩形 143"/>
          <p:cNvSpPr/>
          <p:nvPr/>
        </p:nvSpPr>
        <p:spPr>
          <a:xfrm>
            <a:off x="6919521" y="5352008"/>
            <a:ext cx="1095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HP_S6810_1</a:t>
            </a:r>
            <a:endParaRPr lang="zh-CN" altLang="en-US" sz="1200"/>
          </a:p>
        </p:txBody>
      </p:sp>
      <p:sp>
        <p:nvSpPr>
          <p:cNvPr id="145" name="矩形 144"/>
          <p:cNvSpPr/>
          <p:nvPr/>
        </p:nvSpPr>
        <p:spPr>
          <a:xfrm>
            <a:off x="8011721" y="5352008"/>
            <a:ext cx="1095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HP_S6810_2</a:t>
            </a:r>
            <a:endParaRPr lang="zh-CN" altLang="en-US" sz="1200"/>
          </a:p>
        </p:txBody>
      </p:sp>
      <p:sp>
        <p:nvSpPr>
          <p:cNvPr id="146" name="矩形 145"/>
          <p:cNvSpPr/>
          <p:nvPr/>
        </p:nvSpPr>
        <p:spPr>
          <a:xfrm>
            <a:off x="4647645" y="1981807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OR_S8606_1</a:t>
            </a:r>
            <a:endParaRPr lang="zh-CN" altLang="en-US" sz="1200"/>
          </a:p>
        </p:txBody>
      </p:sp>
      <p:sp>
        <p:nvSpPr>
          <p:cNvPr id="147" name="矩形 146"/>
          <p:cNvSpPr/>
          <p:nvPr/>
        </p:nvSpPr>
        <p:spPr>
          <a:xfrm>
            <a:off x="5765245" y="1981807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OR_S8606_1</a:t>
            </a:r>
            <a:endParaRPr lang="zh-CN" altLang="en-US" sz="1200"/>
          </a:p>
        </p:txBody>
      </p:sp>
      <p:sp>
        <p:nvSpPr>
          <p:cNvPr id="148" name="矩形 147"/>
          <p:cNvSpPr/>
          <p:nvPr/>
        </p:nvSpPr>
        <p:spPr>
          <a:xfrm>
            <a:off x="6817398" y="1981807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OR_S8606_1</a:t>
            </a:r>
            <a:endParaRPr lang="zh-CN" altLang="en-US" sz="1200"/>
          </a:p>
        </p:txBody>
      </p:sp>
      <p:sp>
        <p:nvSpPr>
          <p:cNvPr id="149" name="矩形 148"/>
          <p:cNvSpPr/>
          <p:nvPr/>
        </p:nvSpPr>
        <p:spPr>
          <a:xfrm>
            <a:off x="7846098" y="1981807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OR_S8606_1</a:t>
            </a:r>
            <a:endParaRPr lang="zh-CN" altLang="en-US" sz="1200"/>
          </a:p>
        </p:txBody>
      </p:sp>
      <p:cxnSp>
        <p:nvCxnSpPr>
          <p:cNvPr id="150" name="直接连接符 149"/>
          <p:cNvCxnSpPr/>
          <p:nvPr/>
        </p:nvCxnSpPr>
        <p:spPr>
          <a:xfrm flipV="1">
            <a:off x="4427984" y="1343200"/>
            <a:ext cx="0" cy="46803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1727213" y="30348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smtClean="0"/>
              <a:t>万兆光纤</a:t>
            </a:r>
            <a:endParaRPr lang="zh-CN" altLang="en-US" b="1"/>
          </a:p>
        </p:txBody>
      </p:sp>
      <p:cxnSp>
        <p:nvCxnSpPr>
          <p:cNvPr id="152" name="直接连接符 151"/>
          <p:cNvCxnSpPr/>
          <p:nvPr/>
        </p:nvCxnSpPr>
        <p:spPr>
          <a:xfrm>
            <a:off x="6938022" y="1117399"/>
            <a:ext cx="759354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6919521" y="1418806"/>
            <a:ext cx="8039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7690973" y="9785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/>
              <a:t>万兆光纤</a:t>
            </a:r>
            <a:endParaRPr lang="zh-CN" altLang="en-US" sz="1200"/>
          </a:p>
        </p:txBody>
      </p:sp>
      <p:sp>
        <p:nvSpPr>
          <p:cNvPr id="156" name="矩形 155"/>
          <p:cNvSpPr/>
          <p:nvPr/>
        </p:nvSpPr>
        <p:spPr>
          <a:xfrm>
            <a:off x="7690973" y="127060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/>
              <a:t>千兆光纤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7937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绘制注意事项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096343"/>
          </a:xfrm>
        </p:spPr>
        <p:txBody>
          <a:bodyPr/>
          <a:lstStyle/>
          <a:p>
            <a:r>
              <a:rPr lang="zh-CN" altLang="en-US"/>
              <a:t>先构图、再框架、接着设备和标示</a:t>
            </a:r>
            <a:endParaRPr lang="en-US" altLang="zh-CN"/>
          </a:p>
          <a:p>
            <a:r>
              <a:rPr lang="zh-CN" altLang="en-US"/>
              <a:t>图标大小、标示位置要合理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拓扑呈现完整、格式统一、布局整洁不凌乱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拓扑元素要规范</a:t>
            </a:r>
          </a:p>
        </p:txBody>
      </p:sp>
    </p:spTree>
    <p:extLst>
      <p:ext uri="{BB962C8B-B14F-4D97-AF65-F5344CB8AC3E}">
        <p14:creationId xmlns:p14="http://schemas.microsoft.com/office/powerpoint/2010/main" val="67607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绘制注意事项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648072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拓</a:t>
            </a:r>
            <a:r>
              <a:rPr lang="zh-CN" altLang="en-US">
                <a:solidFill>
                  <a:srgbClr val="C00000"/>
                </a:solidFill>
              </a:rPr>
              <a:t>扑呈现完整、格式统一、布局整洁不凌</a:t>
            </a:r>
            <a:r>
              <a:rPr lang="zh-CN" altLang="en-US" smtClean="0">
                <a:solidFill>
                  <a:srgbClr val="C00000"/>
                </a:solidFill>
              </a:rPr>
              <a:t>乱</a:t>
            </a:r>
            <a:endParaRPr lang="en-US" altLang="zh-CN">
              <a:solidFill>
                <a:srgbClr val="C000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959316" y="2572908"/>
            <a:ext cx="924272" cy="15497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883588" y="2649976"/>
            <a:ext cx="113928" cy="14726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280323" y="2649976"/>
            <a:ext cx="301765" cy="14726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280323" y="2505960"/>
            <a:ext cx="1127265" cy="161671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679" y="2276872"/>
            <a:ext cx="603530" cy="59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823" y="3826636"/>
            <a:ext cx="603530" cy="59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323" y="3826636"/>
            <a:ext cx="603530" cy="59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823" y="3826636"/>
            <a:ext cx="603530" cy="59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51" y="3826636"/>
            <a:ext cx="603530" cy="592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/>
          <p:cNvSpPr/>
          <p:nvPr/>
        </p:nvSpPr>
        <p:spPr>
          <a:xfrm>
            <a:off x="2413209" y="2344377"/>
            <a:ext cx="114967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smtClean="0"/>
              <a:t>CO_C3560</a:t>
            </a:r>
            <a:endParaRPr lang="zh-CN" altLang="en-US" sz="1500"/>
          </a:p>
        </p:txBody>
      </p:sp>
      <p:sp>
        <p:nvSpPr>
          <p:cNvPr id="26" name="矩形 25"/>
          <p:cNvSpPr/>
          <p:nvPr/>
        </p:nvSpPr>
        <p:spPr>
          <a:xfrm>
            <a:off x="179512" y="4423605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GS_C3550_1</a:t>
            </a:r>
            <a:endParaRPr lang="zh-CN" altLang="en-US" sz="1200"/>
          </a:p>
        </p:txBody>
      </p:sp>
      <p:sp>
        <p:nvSpPr>
          <p:cNvPr id="27" name="矩形 26"/>
          <p:cNvSpPr/>
          <p:nvPr/>
        </p:nvSpPr>
        <p:spPr>
          <a:xfrm>
            <a:off x="1284412" y="4423605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GS_C3550_2</a:t>
            </a:r>
            <a:endParaRPr lang="zh-CN" altLang="en-US" sz="1200"/>
          </a:p>
        </p:txBody>
      </p:sp>
      <p:sp>
        <p:nvSpPr>
          <p:cNvPr id="28" name="矩形 27"/>
          <p:cNvSpPr/>
          <p:nvPr/>
        </p:nvSpPr>
        <p:spPr>
          <a:xfrm>
            <a:off x="2224212" y="4551132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GS_C3550_3</a:t>
            </a:r>
            <a:endParaRPr lang="zh-CN" altLang="en-US" sz="1200"/>
          </a:p>
        </p:txBody>
      </p:sp>
      <p:sp>
        <p:nvSpPr>
          <p:cNvPr id="29" name="矩形 28"/>
          <p:cNvSpPr/>
          <p:nvPr/>
        </p:nvSpPr>
        <p:spPr>
          <a:xfrm>
            <a:off x="3407588" y="4423605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GS_C3550_4</a:t>
            </a:r>
            <a:endParaRPr lang="zh-CN" altLang="en-US" sz="1200"/>
          </a:p>
        </p:txBody>
      </p:sp>
      <p:sp>
        <p:nvSpPr>
          <p:cNvPr id="32" name="乘号 31"/>
          <p:cNvSpPr/>
          <p:nvPr/>
        </p:nvSpPr>
        <p:spPr>
          <a:xfrm>
            <a:off x="2268922" y="5400915"/>
            <a:ext cx="504056" cy="504056"/>
          </a:xfrm>
          <a:prstGeom prst="mathMultiply">
            <a:avLst>
              <a:gd name="adj1" fmla="val 15961"/>
            </a:avLst>
          </a:prstGeom>
          <a:solidFill>
            <a:srgbClr val="C00000"/>
          </a:solidFill>
          <a:ln w="19050">
            <a:noFill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 rot="1066732">
            <a:off x="6552976" y="5362281"/>
            <a:ext cx="399327" cy="515800"/>
            <a:chOff x="3044507" y="3204802"/>
            <a:chExt cx="399327" cy="515800"/>
          </a:xfrm>
        </p:grpSpPr>
        <p:sp>
          <p:nvSpPr>
            <p:cNvPr id="34" name="减号 33"/>
            <p:cNvSpPr/>
            <p:nvPr/>
          </p:nvSpPr>
          <p:spPr>
            <a:xfrm rot="1800001">
              <a:off x="3044507" y="3520860"/>
              <a:ext cx="371388" cy="85832"/>
            </a:xfrm>
            <a:prstGeom prst="mathMinus">
              <a:avLst>
                <a:gd name="adj1" fmla="val 91190"/>
              </a:avLst>
            </a:prstGeom>
            <a:solidFill>
              <a:srgbClr val="C00000"/>
            </a:solidFill>
            <a:ln w="19050"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减号 34"/>
            <p:cNvSpPr/>
            <p:nvPr/>
          </p:nvSpPr>
          <p:spPr>
            <a:xfrm rot="7200000">
              <a:off x="3143018" y="3419786"/>
              <a:ext cx="515800" cy="85832"/>
            </a:xfrm>
            <a:prstGeom prst="mathMinus">
              <a:avLst>
                <a:gd name="adj1" fmla="val 91190"/>
              </a:avLst>
            </a:prstGeom>
            <a:solidFill>
              <a:srgbClr val="C00000"/>
            </a:solidFill>
            <a:ln w="19050">
              <a:noFill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直接连接符 35"/>
          <p:cNvCxnSpPr/>
          <p:nvPr/>
        </p:nvCxnSpPr>
        <p:spPr>
          <a:xfrm flipV="1">
            <a:off x="4427984" y="1343200"/>
            <a:ext cx="0" cy="468033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>
            <a:off x="5339512" y="2572908"/>
            <a:ext cx="1445532" cy="161860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6308947" y="2572908"/>
            <a:ext cx="476097" cy="19891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785044" y="2572908"/>
            <a:ext cx="493334" cy="196579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6785044" y="2572908"/>
            <a:ext cx="1462768" cy="161860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288" y="2326507"/>
            <a:ext cx="526912" cy="51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489" y="4280244"/>
            <a:ext cx="526912" cy="51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933056"/>
            <a:ext cx="526912" cy="51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922" y="4280244"/>
            <a:ext cx="526912" cy="51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356" y="3933056"/>
            <a:ext cx="526912" cy="516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矩形 64"/>
          <p:cNvSpPr/>
          <p:nvPr/>
        </p:nvSpPr>
        <p:spPr>
          <a:xfrm>
            <a:off x="4611812" y="4423605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GS_C3550_1</a:t>
            </a:r>
            <a:endParaRPr lang="zh-CN" altLang="en-US" sz="1200"/>
          </a:p>
        </p:txBody>
      </p:sp>
      <p:sp>
        <p:nvSpPr>
          <p:cNvPr id="66" name="矩形 65"/>
          <p:cNvSpPr/>
          <p:nvPr/>
        </p:nvSpPr>
        <p:spPr>
          <a:xfrm>
            <a:off x="5543867" y="4797152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GS_C3550_2</a:t>
            </a:r>
            <a:endParaRPr lang="zh-CN" altLang="en-US" sz="1200"/>
          </a:p>
        </p:txBody>
      </p:sp>
      <p:sp>
        <p:nvSpPr>
          <p:cNvPr id="67" name="矩形 66"/>
          <p:cNvSpPr/>
          <p:nvPr/>
        </p:nvSpPr>
        <p:spPr>
          <a:xfrm>
            <a:off x="6928167" y="4797152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GS_C3550_3</a:t>
            </a:r>
            <a:endParaRPr lang="zh-CN" altLang="en-US" sz="1200"/>
          </a:p>
        </p:txBody>
      </p:sp>
      <p:sp>
        <p:nvSpPr>
          <p:cNvPr id="68" name="矩形 67"/>
          <p:cNvSpPr/>
          <p:nvPr/>
        </p:nvSpPr>
        <p:spPr>
          <a:xfrm>
            <a:off x="7939212" y="4423605"/>
            <a:ext cx="1112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GS_C3550_4</a:t>
            </a:r>
            <a:endParaRPr lang="zh-CN" altLang="en-US" sz="1200"/>
          </a:p>
        </p:txBody>
      </p:sp>
      <p:sp>
        <p:nvSpPr>
          <p:cNvPr id="69" name="矩形 68"/>
          <p:cNvSpPr/>
          <p:nvPr/>
        </p:nvSpPr>
        <p:spPr>
          <a:xfrm>
            <a:off x="6997909" y="2419663"/>
            <a:ext cx="9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CO_C3560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52139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绘制注意事项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096343"/>
          </a:xfrm>
        </p:spPr>
        <p:txBody>
          <a:bodyPr/>
          <a:lstStyle/>
          <a:p>
            <a:r>
              <a:rPr lang="zh-CN" altLang="en-US"/>
              <a:t>先构图、再框架、接着设备和标示</a:t>
            </a:r>
            <a:endParaRPr lang="en-US" altLang="zh-CN"/>
          </a:p>
          <a:p>
            <a:r>
              <a:rPr lang="zh-CN" altLang="en-US"/>
              <a:t>图标大小、标示位置要合理</a:t>
            </a:r>
            <a:endParaRPr lang="en-US" altLang="zh-CN"/>
          </a:p>
          <a:p>
            <a:r>
              <a:rPr lang="zh-CN" altLang="en-US"/>
              <a:t>拓扑呈现完整、格式统一、布局整洁不凌乱</a:t>
            </a:r>
            <a:endParaRPr lang="en-US" altLang="zh-CN"/>
          </a:p>
          <a:p>
            <a:r>
              <a:rPr lang="zh-CN" altLang="en-US">
                <a:solidFill>
                  <a:srgbClr val="C00000"/>
                </a:solidFill>
              </a:rPr>
              <a:t>拓扑元素要规范</a:t>
            </a:r>
          </a:p>
        </p:txBody>
      </p:sp>
    </p:spTree>
    <p:extLst>
      <p:ext uri="{BB962C8B-B14F-4D97-AF65-F5344CB8AC3E}">
        <p14:creationId xmlns:p14="http://schemas.microsoft.com/office/powerpoint/2010/main" val="2392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绘制注意事项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拓</a:t>
            </a:r>
            <a:r>
              <a:rPr lang="zh-CN" altLang="en-US">
                <a:solidFill>
                  <a:srgbClr val="C00000"/>
                </a:solidFill>
              </a:rPr>
              <a:t>扑元素要规</a:t>
            </a:r>
            <a:r>
              <a:rPr lang="zh-CN" altLang="en-US" smtClean="0">
                <a:solidFill>
                  <a:srgbClr val="C00000"/>
                </a:solidFill>
              </a:rPr>
              <a:t>范</a:t>
            </a:r>
            <a:endParaRPr lang="en-US" altLang="zh-CN" smtClean="0">
              <a:solidFill>
                <a:srgbClr val="C00000"/>
              </a:solidFill>
            </a:endParaRPr>
          </a:p>
          <a:p>
            <a:pPr lvl="1"/>
            <a:r>
              <a:rPr lang="zh-CN" altLang="en-US">
                <a:solidFill>
                  <a:srgbClr val="C00000"/>
                </a:solidFill>
              </a:rPr>
              <a:t>使</a:t>
            </a:r>
            <a:r>
              <a:rPr lang="zh-CN" altLang="en-US" smtClean="0">
                <a:solidFill>
                  <a:srgbClr val="C00000"/>
                </a:solidFill>
              </a:rPr>
              <a:t>用统一化的约定、图标库（例如</a:t>
            </a:r>
            <a:r>
              <a:rPr lang="en-US" altLang="zh-CN" smtClean="0">
                <a:solidFill>
                  <a:srgbClr val="C00000"/>
                </a:solidFill>
              </a:rPr>
              <a:t>CISCO</a:t>
            </a:r>
            <a:r>
              <a:rPr lang="zh-CN" altLang="en-US" smtClean="0">
                <a:solidFill>
                  <a:srgbClr val="C00000"/>
                </a:solidFill>
              </a:rPr>
              <a:t>官方图标库）</a:t>
            </a:r>
            <a:endParaRPr lang="zh-CN" altLang="en-US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331913" y="3356943"/>
            <a:ext cx="10207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ea typeface="微软雅黑" pitchFamily="34" charset="-122"/>
              </a:rPr>
              <a:t>100M</a:t>
            </a:r>
            <a:r>
              <a:rPr lang="zh-CN" altLang="en-US" sz="1200">
                <a:ea typeface="微软雅黑" pitchFamily="34" charset="-122"/>
              </a:rPr>
              <a:t>双绞线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476375" y="2780680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70238" y="2780680"/>
            <a:ext cx="7207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811713" y="2780680"/>
            <a:ext cx="720725" cy="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059113" y="3356943"/>
            <a:ext cx="952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>
                <a:ea typeface="微软雅黑" pitchFamily="34" charset="-122"/>
              </a:rPr>
              <a:t>1000M</a:t>
            </a:r>
            <a:r>
              <a:rPr lang="zh-CN" altLang="en-US" sz="1200">
                <a:ea typeface="微软雅黑" pitchFamily="34" charset="-122"/>
              </a:rPr>
              <a:t>光纤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705350" y="3356943"/>
            <a:ext cx="9461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>
                <a:ea typeface="微软雅黑" pitchFamily="34" charset="-122"/>
              </a:rPr>
              <a:t>注释及描述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811713" y="2996580"/>
            <a:ext cx="720725" cy="0"/>
          </a:xfrm>
          <a:prstGeom prst="line">
            <a:avLst/>
          </a:prstGeom>
          <a:noFill/>
          <a:ln w="28575">
            <a:solidFill>
              <a:srgbClr val="33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08738" y="3356943"/>
            <a:ext cx="1403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>
                <a:ea typeface="微软雅黑" pitchFamily="34" charset="-122"/>
              </a:rPr>
              <a:t>动态路由选择协议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6481763" y="2348880"/>
            <a:ext cx="792162" cy="792163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6697663" y="2636218"/>
            <a:ext cx="1008062" cy="576262"/>
          </a:xfrm>
          <a:prstGeom prst="roundRect">
            <a:avLst>
              <a:gd name="adj" fmla="val 7815"/>
            </a:avLst>
          </a:prstGeom>
          <a:solidFill>
            <a:srgbClr val="FF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Picture 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422155"/>
            <a:ext cx="13684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1457325" y="4672980"/>
            <a:ext cx="8826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500">
                <a:solidFill>
                  <a:schemeClr val="accent2"/>
                </a:solidFill>
                <a:ea typeface="微软雅黑" pitchFamily="34" charset="-122"/>
              </a:rPr>
              <a:t>Internet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4843463" y="4639643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" name="Picture 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279280"/>
            <a:ext cx="13684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24"/>
          <p:cNvGrpSpPr>
            <a:grpSpLocks/>
          </p:cNvGrpSpPr>
          <p:nvPr/>
        </p:nvGrpSpPr>
        <p:grpSpPr bwMode="auto">
          <a:xfrm>
            <a:off x="4556125" y="5360368"/>
            <a:ext cx="576263" cy="442912"/>
            <a:chOff x="2608" y="1071"/>
            <a:chExt cx="363" cy="279"/>
          </a:xfrm>
        </p:grpSpPr>
        <p:pic>
          <p:nvPicPr>
            <p:cNvPr id="19" name="Picture 3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2652" y="1177"/>
              <a:ext cx="3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OR</a:t>
              </a:r>
            </a:p>
          </p:txBody>
        </p:sp>
      </p:grp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4410075" y="4530105"/>
            <a:ext cx="8826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500">
                <a:solidFill>
                  <a:schemeClr val="accent2"/>
                </a:solidFill>
                <a:ea typeface="微软雅黑" pitchFamily="34" charset="-122"/>
              </a:rPr>
              <a:t>Internet</a:t>
            </a:r>
          </a:p>
        </p:txBody>
      </p:sp>
      <p:pic>
        <p:nvPicPr>
          <p:cNvPr id="22" name="Picture 2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134818"/>
            <a:ext cx="538162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 29"/>
          <p:cNvSpPr>
            <a:spLocks/>
          </p:cNvSpPr>
          <p:nvPr/>
        </p:nvSpPr>
        <p:spPr bwMode="auto">
          <a:xfrm>
            <a:off x="4911725" y="4411043"/>
            <a:ext cx="1606550" cy="855662"/>
          </a:xfrm>
          <a:custGeom>
            <a:avLst/>
            <a:gdLst>
              <a:gd name="T0" fmla="*/ 0 w 1012"/>
              <a:gd name="T1" fmla="*/ 539 h 539"/>
              <a:gd name="T2" fmla="*/ 303 w 1012"/>
              <a:gd name="T3" fmla="*/ 110 h 539"/>
              <a:gd name="T4" fmla="*/ 1012 w 1012"/>
              <a:gd name="T5" fmla="*/ 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12" h="539">
                <a:moveTo>
                  <a:pt x="0" y="539"/>
                </a:moveTo>
                <a:cubicBezTo>
                  <a:pt x="50" y="467"/>
                  <a:pt x="134" y="200"/>
                  <a:pt x="303" y="110"/>
                </a:cubicBezTo>
                <a:cubicBezTo>
                  <a:pt x="472" y="20"/>
                  <a:pt x="864" y="23"/>
                  <a:pt x="1012" y="0"/>
                </a:cubicBezTo>
              </a:path>
            </a:pathLst>
          </a:custGeom>
          <a:noFill/>
          <a:ln w="12700" cap="flat" cmpd="sng">
            <a:solidFill>
              <a:srgbClr val="3333FF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5148263" y="4782518"/>
            <a:ext cx="15938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500">
                <a:solidFill>
                  <a:srgbClr val="3333CC"/>
                </a:solidFill>
                <a:ea typeface="微软雅黑" pitchFamily="34" charset="-122"/>
              </a:rPr>
              <a:t>remoteVPN</a:t>
            </a:r>
            <a:r>
              <a:rPr lang="zh-CN" altLang="en-US" sz="1500">
                <a:solidFill>
                  <a:srgbClr val="3333CC"/>
                </a:solidFill>
                <a:ea typeface="微软雅黑" pitchFamily="34" charset="-122"/>
              </a:rPr>
              <a:t>隧道</a:t>
            </a:r>
          </a:p>
        </p:txBody>
      </p:sp>
    </p:spTree>
    <p:extLst>
      <p:ext uri="{BB962C8B-B14F-4D97-AF65-F5344CB8AC3E}">
        <p14:creationId xmlns:p14="http://schemas.microsoft.com/office/powerpoint/2010/main" val="38344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操作技巧</a:t>
            </a:r>
          </a:p>
        </p:txBody>
      </p:sp>
      <p:sp>
        <p:nvSpPr>
          <p:cNvPr id="597008" name="Rectangle 16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>
            <a:normAutofit/>
          </a:bodyPr>
          <a:lstStyle/>
          <a:p>
            <a:r>
              <a:rPr lang="zh-CN" altLang="en-US" smtClean="0"/>
              <a:t>快捷键 </a:t>
            </a:r>
          </a:p>
          <a:p>
            <a:pPr lvl="1"/>
            <a:r>
              <a:rPr lang="en-US" altLang="zh-CN" smtClean="0"/>
              <a:t>Ctrl</a:t>
            </a:r>
            <a:r>
              <a:rPr lang="zh-CN" altLang="en-US" smtClean="0"/>
              <a:t>按住不放，拖动图标进行复制</a:t>
            </a:r>
          </a:p>
          <a:p>
            <a:pPr lvl="1"/>
            <a:r>
              <a:rPr lang="en-US" altLang="zh-CN" smtClean="0"/>
              <a:t>Ctrl+Shift</a:t>
            </a:r>
            <a:r>
              <a:rPr lang="zh-CN" altLang="en-US" smtClean="0"/>
              <a:t>按住不放，拖动图标进行平移复制</a:t>
            </a:r>
            <a:endParaRPr lang="en-US" altLang="zh-CN" smtClean="0"/>
          </a:p>
          <a:p>
            <a:pPr lvl="1"/>
            <a:r>
              <a:rPr lang="en-US" altLang="zh-CN" smtClean="0"/>
              <a:t>Ctrl+Shift+Alt</a:t>
            </a:r>
            <a:r>
              <a:rPr lang="zh-CN" altLang="en-US" smtClean="0"/>
              <a:t>按住不放，拖动图标手柄进行以中心为基准的等比放大</a:t>
            </a:r>
          </a:p>
          <a:p>
            <a:r>
              <a:rPr lang="zh-CN" altLang="en-US" smtClean="0"/>
              <a:t>图形相关</a:t>
            </a:r>
          </a:p>
          <a:p>
            <a:pPr lvl="1"/>
            <a:r>
              <a:rPr lang="zh-CN" altLang="en-US" smtClean="0"/>
              <a:t>层叠；快速移动；中心放大</a:t>
            </a:r>
          </a:p>
          <a:p>
            <a:pPr lvl="1"/>
            <a:r>
              <a:rPr lang="zh-CN" altLang="en-US" smtClean="0"/>
              <a:t>自由图形</a:t>
            </a:r>
            <a:endParaRPr lang="en-US" altLang="zh-CN" smtClean="0"/>
          </a:p>
          <a:p>
            <a:pPr lvl="1"/>
            <a:r>
              <a:rPr lang="zh-CN" altLang="en-US" smtClean="0"/>
              <a:t>自动对齐、排列</a:t>
            </a:r>
          </a:p>
          <a:p>
            <a:r>
              <a:rPr lang="zh-CN" altLang="en-US" smtClean="0"/>
              <a:t>线条相关</a:t>
            </a:r>
          </a:p>
          <a:p>
            <a:pPr lvl="1"/>
            <a:r>
              <a:rPr lang="zh-CN" altLang="en-US" smtClean="0"/>
              <a:t>自由曲线</a:t>
            </a:r>
            <a:endParaRPr lang="en-US" altLang="zh-CN" smtClean="0"/>
          </a:p>
          <a:p>
            <a:pPr lvl="1"/>
            <a:r>
              <a:rPr lang="en-US" altLang="zh-CN" smtClean="0"/>
              <a:t>… …</a:t>
            </a: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89940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16" name="Freeform 20"/>
          <p:cNvSpPr>
            <a:spLocks/>
          </p:cNvSpPr>
          <p:nvPr/>
        </p:nvSpPr>
        <p:spPr bwMode="auto">
          <a:xfrm>
            <a:off x="706437" y="3009899"/>
            <a:ext cx="4137025" cy="1655763"/>
          </a:xfrm>
          <a:custGeom>
            <a:avLst/>
            <a:gdLst>
              <a:gd name="T0" fmla="*/ 153 w 2606"/>
              <a:gd name="T1" fmla="*/ 4 h 1043"/>
              <a:gd name="T2" fmla="*/ 1532 w 2606"/>
              <a:gd name="T3" fmla="*/ 13 h 1043"/>
              <a:gd name="T4" fmla="*/ 2354 w 2606"/>
              <a:gd name="T5" fmla="*/ 1042 h 1043"/>
              <a:gd name="T6" fmla="*/ 806 w 2606"/>
              <a:gd name="T7" fmla="*/ 1027 h 1043"/>
              <a:gd name="T8" fmla="*/ 153 w 2606"/>
              <a:gd name="T9" fmla="*/ 4 h 1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6" h="1043">
                <a:moveTo>
                  <a:pt x="153" y="4"/>
                </a:moveTo>
                <a:cubicBezTo>
                  <a:pt x="1168" y="16"/>
                  <a:pt x="1156" y="4"/>
                  <a:pt x="1532" y="13"/>
                </a:cubicBezTo>
                <a:cubicBezTo>
                  <a:pt x="1914" y="4"/>
                  <a:pt x="2606" y="1043"/>
                  <a:pt x="2354" y="1042"/>
                </a:cubicBezTo>
                <a:cubicBezTo>
                  <a:pt x="2102" y="1041"/>
                  <a:pt x="1149" y="1023"/>
                  <a:pt x="806" y="1027"/>
                </a:cubicBezTo>
                <a:cubicBezTo>
                  <a:pt x="463" y="1030"/>
                  <a:pt x="0" y="0"/>
                  <a:pt x="153" y="4"/>
                </a:cubicBezTo>
                <a:close/>
              </a:path>
            </a:pathLst>
          </a:custGeom>
          <a:solidFill>
            <a:srgbClr val="CCECFF"/>
          </a:solidFill>
          <a:ln w="12700" cap="flat" cmpd="sng">
            <a:solidFill>
              <a:srgbClr val="3333CC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PPT</a:t>
            </a:r>
            <a:r>
              <a:rPr lang="zh-CN" altLang="en-US"/>
              <a:t>操作技巧</a:t>
            </a:r>
            <a:endParaRPr lang="zh-CN" altLang="en-US" smtClean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1"/>
            <a:ext cx="8229600" cy="504055"/>
          </a:xfrm>
        </p:spPr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自由图形</a:t>
            </a:r>
          </a:p>
        </p:txBody>
      </p:sp>
      <p:sp>
        <p:nvSpPr>
          <p:cNvPr id="618501" name="Line 5"/>
          <p:cNvSpPr>
            <a:spLocks noChangeShapeType="1"/>
          </p:cNvSpPr>
          <p:nvPr/>
        </p:nvSpPr>
        <p:spPr bwMode="auto">
          <a:xfrm>
            <a:off x="2722562" y="318769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502" name="Line 6"/>
          <p:cNvSpPr>
            <a:spLocks noChangeShapeType="1"/>
          </p:cNvSpPr>
          <p:nvPr/>
        </p:nvSpPr>
        <p:spPr bwMode="auto">
          <a:xfrm>
            <a:off x="850900" y="3187699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503" name="Line 7"/>
          <p:cNvSpPr>
            <a:spLocks noChangeShapeType="1"/>
          </p:cNvSpPr>
          <p:nvPr/>
        </p:nvSpPr>
        <p:spPr bwMode="auto">
          <a:xfrm>
            <a:off x="850900" y="3187699"/>
            <a:ext cx="367188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505" name="Line 9"/>
          <p:cNvSpPr>
            <a:spLocks noChangeShapeType="1"/>
          </p:cNvSpPr>
          <p:nvPr/>
        </p:nvSpPr>
        <p:spPr bwMode="auto">
          <a:xfrm flipH="1">
            <a:off x="2651125" y="3187699"/>
            <a:ext cx="71437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8507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225" y="4340224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508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50" y="4340224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8509" name="Line 13"/>
          <p:cNvSpPr>
            <a:spLocks noChangeShapeType="1"/>
          </p:cNvSpPr>
          <p:nvPr/>
        </p:nvSpPr>
        <p:spPr bwMode="auto">
          <a:xfrm>
            <a:off x="850900" y="3116262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510" name="Line 14"/>
          <p:cNvSpPr>
            <a:spLocks noChangeShapeType="1"/>
          </p:cNvSpPr>
          <p:nvPr/>
        </p:nvSpPr>
        <p:spPr bwMode="auto">
          <a:xfrm>
            <a:off x="850900" y="3187699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8511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662" y="2900362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8512" name="Picture 47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900362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590" y="547686"/>
            <a:ext cx="2333625" cy="3324225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88900" dist="38100" dir="27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82" y="3646487"/>
            <a:ext cx="1400175" cy="203835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ffectLst>
            <a:outerShdw blurRad="88900" dist="38100" dir="2700000" algn="ctr" rotWithShape="0">
              <a:schemeClr val="bg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3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PPT</a:t>
            </a:r>
            <a:r>
              <a:rPr lang="zh-CN" altLang="en-US"/>
              <a:t>操作技巧</a:t>
            </a:r>
            <a:endParaRPr lang="zh-CN" altLang="en-US" smtClean="0"/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C00000"/>
                </a:solidFill>
              </a:rPr>
              <a:t>动画效果</a:t>
            </a:r>
            <a:r>
              <a:rPr lang="en-US" altLang="zh-CN" smtClean="0">
                <a:solidFill>
                  <a:srgbClr val="C00000"/>
                </a:solidFill>
              </a:rPr>
              <a:t>- </a:t>
            </a:r>
            <a:r>
              <a:rPr lang="zh-CN" altLang="en-US" sz="1800" smtClean="0">
                <a:solidFill>
                  <a:srgbClr val="C00000"/>
                </a:solidFill>
              </a:rPr>
              <a:t>数据流</a:t>
            </a:r>
          </a:p>
        </p:txBody>
      </p:sp>
      <p:sp>
        <p:nvSpPr>
          <p:cNvPr id="598020" name="AutoShape 4"/>
          <p:cNvSpPr>
            <a:spLocks noChangeArrowheads="1"/>
          </p:cNvSpPr>
          <p:nvPr/>
        </p:nvSpPr>
        <p:spPr bwMode="auto">
          <a:xfrm>
            <a:off x="7091363" y="4009677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1" name="Line 5"/>
          <p:cNvSpPr>
            <a:spLocks noChangeShapeType="1"/>
          </p:cNvSpPr>
          <p:nvPr/>
        </p:nvSpPr>
        <p:spPr bwMode="auto">
          <a:xfrm>
            <a:off x="7788275" y="4298602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802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3" y="4946302"/>
            <a:ext cx="5032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8023" name="Rectangle 7"/>
          <p:cNvSpPr>
            <a:spLocks noChangeArrowheads="1"/>
          </p:cNvSpPr>
          <p:nvPr/>
        </p:nvSpPr>
        <p:spPr bwMode="auto">
          <a:xfrm>
            <a:off x="7458075" y="5306665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办公楼</a:t>
            </a:r>
          </a:p>
        </p:txBody>
      </p:sp>
      <p:sp>
        <p:nvSpPr>
          <p:cNvPr id="598024" name="AutoShape 8"/>
          <p:cNvSpPr>
            <a:spLocks noChangeArrowheads="1"/>
          </p:cNvSpPr>
          <p:nvPr/>
        </p:nvSpPr>
        <p:spPr bwMode="auto">
          <a:xfrm>
            <a:off x="5302250" y="4009677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5" name="Line 9"/>
          <p:cNvSpPr>
            <a:spLocks noChangeShapeType="1"/>
          </p:cNvSpPr>
          <p:nvPr/>
        </p:nvSpPr>
        <p:spPr bwMode="auto">
          <a:xfrm>
            <a:off x="5999163" y="4298602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8026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4946302"/>
            <a:ext cx="503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8027" name="Rectangle 11"/>
          <p:cNvSpPr>
            <a:spLocks noChangeArrowheads="1"/>
          </p:cNvSpPr>
          <p:nvPr/>
        </p:nvSpPr>
        <p:spPr bwMode="auto">
          <a:xfrm>
            <a:off x="5607050" y="5306665"/>
            <a:ext cx="725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宿舍楼</a:t>
            </a:r>
            <a:r>
              <a:rPr lang="en-US" altLang="zh-CN" sz="1200">
                <a:ea typeface="微软雅黑" pitchFamily="34" charset="-122"/>
              </a:rPr>
              <a:t>5</a:t>
            </a:r>
          </a:p>
        </p:txBody>
      </p:sp>
      <p:sp>
        <p:nvSpPr>
          <p:cNvPr id="598028" name="AutoShape 12"/>
          <p:cNvSpPr>
            <a:spLocks noChangeArrowheads="1"/>
          </p:cNvSpPr>
          <p:nvPr/>
        </p:nvSpPr>
        <p:spPr bwMode="auto">
          <a:xfrm>
            <a:off x="3575050" y="4009677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29" name="Line 13"/>
          <p:cNvSpPr>
            <a:spLocks noChangeShapeType="1"/>
          </p:cNvSpPr>
          <p:nvPr/>
        </p:nvSpPr>
        <p:spPr bwMode="auto">
          <a:xfrm>
            <a:off x="4271963" y="4298602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8030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946302"/>
            <a:ext cx="503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8031" name="Rectangle 15"/>
          <p:cNvSpPr>
            <a:spLocks noChangeArrowheads="1"/>
          </p:cNvSpPr>
          <p:nvPr/>
        </p:nvSpPr>
        <p:spPr bwMode="auto">
          <a:xfrm>
            <a:off x="3857625" y="5306665"/>
            <a:ext cx="725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宿舍楼</a:t>
            </a:r>
            <a:r>
              <a:rPr lang="en-US" altLang="zh-CN" sz="1200">
                <a:ea typeface="微软雅黑" pitchFamily="34" charset="-122"/>
              </a:rPr>
              <a:t>1</a:t>
            </a:r>
          </a:p>
        </p:txBody>
      </p:sp>
      <p:sp>
        <p:nvSpPr>
          <p:cNvPr id="598032" name="AutoShape 16"/>
          <p:cNvSpPr>
            <a:spLocks noChangeArrowheads="1"/>
          </p:cNvSpPr>
          <p:nvPr/>
        </p:nvSpPr>
        <p:spPr bwMode="auto">
          <a:xfrm>
            <a:off x="1774825" y="4009677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33" name="Line 17"/>
          <p:cNvSpPr>
            <a:spLocks noChangeShapeType="1"/>
          </p:cNvSpPr>
          <p:nvPr/>
        </p:nvSpPr>
        <p:spPr bwMode="auto">
          <a:xfrm flipH="1">
            <a:off x="2422525" y="2930177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8034" name="Line 18"/>
          <p:cNvSpPr>
            <a:spLocks noChangeShapeType="1"/>
          </p:cNvSpPr>
          <p:nvPr/>
        </p:nvSpPr>
        <p:spPr bwMode="auto">
          <a:xfrm flipH="1">
            <a:off x="4294188" y="2930177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8035" name="Line 19"/>
          <p:cNvSpPr>
            <a:spLocks noChangeShapeType="1"/>
          </p:cNvSpPr>
          <p:nvPr/>
        </p:nvSpPr>
        <p:spPr bwMode="auto">
          <a:xfrm>
            <a:off x="6094413" y="2930177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8036" name="Line 20"/>
          <p:cNvSpPr>
            <a:spLocks noChangeShapeType="1"/>
          </p:cNvSpPr>
          <p:nvPr/>
        </p:nvSpPr>
        <p:spPr bwMode="auto">
          <a:xfrm>
            <a:off x="4222750" y="2930177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8037" name="Line 21"/>
          <p:cNvSpPr>
            <a:spLocks noChangeShapeType="1"/>
          </p:cNvSpPr>
          <p:nvPr/>
        </p:nvSpPr>
        <p:spPr bwMode="auto">
          <a:xfrm flipV="1">
            <a:off x="2422525" y="2930177"/>
            <a:ext cx="3671888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8039" name="Line 23"/>
          <p:cNvSpPr>
            <a:spLocks noChangeShapeType="1"/>
          </p:cNvSpPr>
          <p:nvPr/>
        </p:nvSpPr>
        <p:spPr bwMode="auto">
          <a:xfrm>
            <a:off x="4222750" y="2930177"/>
            <a:ext cx="71438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8041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8" y="4082702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8044" name="Line 28"/>
          <p:cNvSpPr>
            <a:spLocks noChangeShapeType="1"/>
          </p:cNvSpPr>
          <p:nvPr/>
        </p:nvSpPr>
        <p:spPr bwMode="auto">
          <a:xfrm>
            <a:off x="2471738" y="4298602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8045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4082702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8046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946302"/>
            <a:ext cx="503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8047" name="Rectangle 31"/>
          <p:cNvSpPr>
            <a:spLocks noChangeArrowheads="1"/>
          </p:cNvSpPr>
          <p:nvPr/>
        </p:nvSpPr>
        <p:spPr bwMode="auto">
          <a:xfrm>
            <a:off x="2141538" y="5306665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教学楼</a:t>
            </a:r>
          </a:p>
        </p:txBody>
      </p:sp>
      <p:sp>
        <p:nvSpPr>
          <p:cNvPr id="598048" name="Rectangle 32"/>
          <p:cNvSpPr>
            <a:spLocks noChangeArrowheads="1"/>
          </p:cNvSpPr>
          <p:nvPr/>
        </p:nvSpPr>
        <p:spPr bwMode="auto">
          <a:xfrm>
            <a:off x="4870450" y="4946302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微软雅黑"/>
                <a:ea typeface="微软雅黑" pitchFamily="34" charset="-122"/>
              </a:rPr>
              <a:t>……</a:t>
            </a:r>
            <a:endParaRPr lang="en-US" altLang="zh-CN" sz="1200">
              <a:ea typeface="微软雅黑" pitchFamily="34" charset="-122"/>
            </a:endParaRPr>
          </a:p>
        </p:txBody>
      </p:sp>
      <p:sp>
        <p:nvSpPr>
          <p:cNvPr id="598049" name="AutoShape 33"/>
          <p:cNvSpPr>
            <a:spLocks noChangeArrowheads="1"/>
          </p:cNvSpPr>
          <p:nvPr/>
        </p:nvSpPr>
        <p:spPr bwMode="auto">
          <a:xfrm>
            <a:off x="1774825" y="2209452"/>
            <a:ext cx="1368425" cy="1584325"/>
          </a:xfrm>
          <a:prstGeom prst="roundRect">
            <a:avLst>
              <a:gd name="adj" fmla="val 3468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8050" name="Rectangle 34"/>
          <p:cNvSpPr>
            <a:spLocks noChangeArrowheads="1"/>
          </p:cNvSpPr>
          <p:nvPr/>
        </p:nvSpPr>
        <p:spPr bwMode="auto">
          <a:xfrm>
            <a:off x="2278063" y="2244377"/>
            <a:ext cx="79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>
                <a:solidFill>
                  <a:schemeClr val="accent2"/>
                </a:solidFill>
                <a:ea typeface="微软雅黑" pitchFamily="34" charset="-122"/>
              </a:rPr>
              <a:t>服务器群</a:t>
            </a:r>
          </a:p>
        </p:txBody>
      </p:sp>
      <p:sp>
        <p:nvSpPr>
          <p:cNvPr id="598051" name="Rectangle 35"/>
          <p:cNvSpPr>
            <a:spLocks noChangeArrowheads="1"/>
          </p:cNvSpPr>
          <p:nvPr/>
        </p:nvSpPr>
        <p:spPr bwMode="auto">
          <a:xfrm>
            <a:off x="1990725" y="326514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ea typeface="微软雅黑" pitchFamily="34" charset="-122"/>
              </a:rPr>
              <a:t>WEB</a:t>
            </a:r>
            <a:r>
              <a:rPr lang="zh-CN" altLang="en-US" sz="1200">
                <a:ea typeface="微软雅黑" pitchFamily="34" charset="-122"/>
              </a:rPr>
              <a:t>服务器</a:t>
            </a:r>
          </a:p>
          <a:p>
            <a:pPr algn="r"/>
            <a:r>
              <a:rPr lang="zh-CN" altLang="en-US" sz="1200">
                <a:ea typeface="微软雅黑" pitchFamily="34" charset="-122"/>
              </a:rPr>
              <a:t>文件服务器</a:t>
            </a:r>
          </a:p>
        </p:txBody>
      </p:sp>
      <p:sp>
        <p:nvSpPr>
          <p:cNvPr id="598052" name="Line 36"/>
          <p:cNvSpPr>
            <a:spLocks noChangeShapeType="1"/>
          </p:cNvSpPr>
          <p:nvPr/>
        </p:nvSpPr>
        <p:spPr bwMode="auto">
          <a:xfrm>
            <a:off x="2278063" y="2907952"/>
            <a:ext cx="1944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8053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747615"/>
            <a:ext cx="2984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8054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2785715"/>
            <a:ext cx="5032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8055" name="Line 39"/>
          <p:cNvSpPr>
            <a:spLocks noChangeShapeType="1"/>
          </p:cNvSpPr>
          <p:nvPr/>
        </p:nvSpPr>
        <p:spPr bwMode="auto">
          <a:xfrm>
            <a:off x="4222750" y="2858740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8056" name="Line 40"/>
          <p:cNvSpPr>
            <a:spLocks noChangeShapeType="1"/>
          </p:cNvSpPr>
          <p:nvPr/>
        </p:nvSpPr>
        <p:spPr bwMode="auto">
          <a:xfrm>
            <a:off x="4222750" y="2930177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8057" name="Line 41"/>
          <p:cNvSpPr>
            <a:spLocks noChangeShapeType="1"/>
          </p:cNvSpPr>
          <p:nvPr/>
        </p:nvSpPr>
        <p:spPr bwMode="auto">
          <a:xfrm flipV="1">
            <a:off x="5141913" y="1345852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98058" name="Picture 1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985490"/>
            <a:ext cx="13684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8059" name="Line 43"/>
          <p:cNvSpPr>
            <a:spLocks noChangeShapeType="1"/>
          </p:cNvSpPr>
          <p:nvPr/>
        </p:nvSpPr>
        <p:spPr bwMode="auto">
          <a:xfrm flipV="1">
            <a:off x="4222750" y="2209452"/>
            <a:ext cx="936625" cy="6492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8060" name="Line 44"/>
          <p:cNvSpPr>
            <a:spLocks noChangeShapeType="1"/>
          </p:cNvSpPr>
          <p:nvPr/>
        </p:nvSpPr>
        <p:spPr bwMode="auto">
          <a:xfrm flipH="1" flipV="1">
            <a:off x="5159375" y="2209452"/>
            <a:ext cx="935038" cy="720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98061" name="Group 45"/>
          <p:cNvGrpSpPr>
            <a:grpSpLocks/>
          </p:cNvGrpSpPr>
          <p:nvPr/>
        </p:nvGrpSpPr>
        <p:grpSpPr bwMode="auto">
          <a:xfrm>
            <a:off x="4854575" y="2066577"/>
            <a:ext cx="576263" cy="442913"/>
            <a:chOff x="2608" y="1071"/>
            <a:chExt cx="363" cy="279"/>
          </a:xfrm>
        </p:grpSpPr>
        <p:pic>
          <p:nvPicPr>
            <p:cNvPr id="598062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8063" name="Rectangle 47"/>
            <p:cNvSpPr>
              <a:spLocks noChangeArrowheads="1"/>
            </p:cNvSpPr>
            <p:nvPr/>
          </p:nvSpPr>
          <p:spPr bwMode="auto">
            <a:xfrm>
              <a:off x="2652" y="1177"/>
              <a:ext cx="3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OR</a:t>
              </a:r>
            </a:p>
          </p:txBody>
        </p:sp>
      </p:grpSp>
      <p:sp>
        <p:nvSpPr>
          <p:cNvPr id="598066" name="Rectangle 50"/>
          <p:cNvSpPr>
            <a:spLocks noChangeArrowheads="1"/>
          </p:cNvSpPr>
          <p:nvPr/>
        </p:nvSpPr>
        <p:spPr bwMode="auto">
          <a:xfrm>
            <a:off x="4708525" y="1236315"/>
            <a:ext cx="8826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500">
                <a:solidFill>
                  <a:schemeClr val="accent2"/>
                </a:solidFill>
                <a:ea typeface="微软雅黑" pitchFamily="34" charset="-122"/>
              </a:rPr>
              <a:t>Internet</a:t>
            </a:r>
          </a:p>
        </p:txBody>
      </p:sp>
      <p:sp>
        <p:nvSpPr>
          <p:cNvPr id="53" name="Line 22"/>
          <p:cNvSpPr>
            <a:spLocks noChangeShapeType="1"/>
          </p:cNvSpPr>
          <p:nvPr/>
        </p:nvSpPr>
        <p:spPr bwMode="auto">
          <a:xfrm>
            <a:off x="4222750" y="2930177"/>
            <a:ext cx="3671888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24"/>
          <p:cNvSpPr>
            <a:spLocks noChangeShapeType="1"/>
          </p:cNvSpPr>
          <p:nvPr/>
        </p:nvSpPr>
        <p:spPr bwMode="auto">
          <a:xfrm flipH="1">
            <a:off x="6022975" y="2930177"/>
            <a:ext cx="71438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5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2642840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2638078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4082702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4082702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51"/>
          <p:cNvSpPr>
            <a:spLocks noChangeArrowheads="1"/>
          </p:cNvSpPr>
          <p:nvPr/>
        </p:nvSpPr>
        <p:spPr bwMode="auto">
          <a:xfrm>
            <a:off x="2082801" y="5116958"/>
            <a:ext cx="720725" cy="287337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200">
                <a:solidFill>
                  <a:schemeClr val="bg1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9038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3 L -0.00122 -0.14259 L 0.28975 -0.4331 L 0.29357 -0.575 " pathEditMode="relative" rAng="0" ptsTypes="AAAA">
                                      <p:cBhvr>
                                        <p:cTn id="6" dur="3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70" y="-2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什么是网络拓扑（</a:t>
            </a:r>
            <a:r>
              <a:rPr lang="en-US" altLang="zh-CN" smtClean="0"/>
              <a:t>topology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752528"/>
          </a:xfrm>
        </p:spPr>
        <p:txBody>
          <a:bodyPr>
            <a:normAutofit/>
          </a:bodyPr>
          <a:lstStyle/>
          <a:p>
            <a:r>
              <a:rPr lang="zh-CN" altLang="en-US" smtClean="0"/>
              <a:t>网络拓扑是一种用于描述计算机网络环境（计算机、主机、网络设备等线路连接情况）的一种制图。</a:t>
            </a:r>
            <a:endParaRPr lang="en-US" altLang="zh-CN" smtClean="0"/>
          </a:p>
          <a:p>
            <a:r>
              <a:rPr lang="zh-CN" altLang="en-US"/>
              <a:t>一</a:t>
            </a:r>
            <a:r>
              <a:rPr lang="zh-CN" altLang="en-US" smtClean="0"/>
              <a:t>般我们会将网络拓扑分为两类：</a:t>
            </a:r>
            <a:endParaRPr lang="en-US" altLang="zh-CN" smtClean="0"/>
          </a:p>
          <a:p>
            <a:pPr lvl="1"/>
            <a:r>
              <a:rPr lang="zh-CN" altLang="en-US"/>
              <a:t>物</a:t>
            </a:r>
            <a:r>
              <a:rPr lang="zh-CN" altLang="en-US" smtClean="0"/>
              <a:t>理拓扑</a:t>
            </a:r>
            <a:endParaRPr lang="en-US" altLang="zh-CN" smtClean="0"/>
          </a:p>
          <a:p>
            <a:pPr lvl="2"/>
            <a:r>
              <a:rPr lang="zh-CN" altLang="en-US"/>
              <a:t>描</a:t>
            </a:r>
            <a:r>
              <a:rPr lang="zh-CN" altLang="en-US" smtClean="0"/>
              <a:t>述网络各节点的物理连接情况</a:t>
            </a:r>
            <a:endParaRPr lang="en-US" altLang="zh-CN" smtClean="0"/>
          </a:p>
          <a:p>
            <a:pPr lvl="1"/>
            <a:r>
              <a:rPr lang="zh-CN" altLang="en-US"/>
              <a:t>逻</a:t>
            </a:r>
            <a:r>
              <a:rPr lang="zh-CN" altLang="en-US" smtClean="0"/>
              <a:t>辑拓扑</a:t>
            </a:r>
            <a:endParaRPr lang="en-US" altLang="zh-CN" smtClean="0"/>
          </a:p>
          <a:p>
            <a:pPr lvl="2"/>
            <a:r>
              <a:rPr lang="zh-CN" altLang="en-US"/>
              <a:t>描</a:t>
            </a:r>
            <a:r>
              <a:rPr lang="zh-CN" altLang="en-US" smtClean="0"/>
              <a:t>述网络环境的逻辑结构（本文档主要探讨此种拓扑的绘制）</a:t>
            </a:r>
            <a:endParaRPr lang="en-US" altLang="zh-CN" smtClean="0"/>
          </a:p>
          <a:p>
            <a:r>
              <a:rPr lang="zh-CN" altLang="en-US" smtClean="0"/>
              <a:t>在计算机网络领域中，网络拓扑是一个非常之重要的工具，因此掌握专业的拓扑绘制技巧是从事本行业的一个基本要求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63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PPT</a:t>
            </a:r>
            <a:r>
              <a:rPr lang="zh-CN" altLang="en-US"/>
              <a:t>操作技巧</a:t>
            </a:r>
            <a:endParaRPr lang="zh-CN" altLang="en-US" smtClean="0"/>
          </a:p>
        </p:txBody>
      </p:sp>
      <p:sp>
        <p:nvSpPr>
          <p:cNvPr id="620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动画效果</a:t>
            </a:r>
            <a:r>
              <a:rPr lang="en-US" altLang="zh-CN">
                <a:solidFill>
                  <a:srgbClr val="C00000"/>
                </a:solidFill>
              </a:rPr>
              <a:t>- </a:t>
            </a:r>
            <a:r>
              <a:rPr lang="zh-CN" altLang="en-US">
                <a:solidFill>
                  <a:srgbClr val="C00000"/>
                </a:solidFill>
              </a:rPr>
              <a:t>数据</a:t>
            </a:r>
            <a:r>
              <a:rPr lang="zh-CN" altLang="en-US" smtClean="0">
                <a:solidFill>
                  <a:srgbClr val="C00000"/>
                </a:solidFill>
              </a:rPr>
              <a:t>流</a:t>
            </a:r>
            <a:r>
              <a:rPr lang="en-US" altLang="zh-CN" smtClean="0">
                <a:solidFill>
                  <a:srgbClr val="C00000"/>
                </a:solidFill>
              </a:rPr>
              <a:t>2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620548" name="AutoShape 4"/>
          <p:cNvSpPr>
            <a:spLocks noChangeArrowheads="1"/>
          </p:cNvSpPr>
          <p:nvPr/>
        </p:nvSpPr>
        <p:spPr bwMode="auto">
          <a:xfrm>
            <a:off x="7091363" y="4004915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549" name="Line 5"/>
          <p:cNvSpPr>
            <a:spLocks noChangeShapeType="1"/>
          </p:cNvSpPr>
          <p:nvPr/>
        </p:nvSpPr>
        <p:spPr bwMode="auto">
          <a:xfrm>
            <a:off x="7788275" y="429384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0550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63" y="4941540"/>
            <a:ext cx="5032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0551" name="Rectangle 7"/>
          <p:cNvSpPr>
            <a:spLocks noChangeArrowheads="1"/>
          </p:cNvSpPr>
          <p:nvPr/>
        </p:nvSpPr>
        <p:spPr bwMode="auto">
          <a:xfrm>
            <a:off x="7458075" y="5301903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办公楼</a:t>
            </a:r>
          </a:p>
        </p:txBody>
      </p:sp>
      <p:sp>
        <p:nvSpPr>
          <p:cNvPr id="620552" name="AutoShape 8"/>
          <p:cNvSpPr>
            <a:spLocks noChangeArrowheads="1"/>
          </p:cNvSpPr>
          <p:nvPr/>
        </p:nvSpPr>
        <p:spPr bwMode="auto">
          <a:xfrm>
            <a:off x="5302250" y="4004915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553" name="Line 9"/>
          <p:cNvSpPr>
            <a:spLocks noChangeShapeType="1"/>
          </p:cNvSpPr>
          <p:nvPr/>
        </p:nvSpPr>
        <p:spPr bwMode="auto">
          <a:xfrm>
            <a:off x="5999163" y="429384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0554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050" y="4941540"/>
            <a:ext cx="503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0555" name="Rectangle 11"/>
          <p:cNvSpPr>
            <a:spLocks noChangeArrowheads="1"/>
          </p:cNvSpPr>
          <p:nvPr/>
        </p:nvSpPr>
        <p:spPr bwMode="auto">
          <a:xfrm>
            <a:off x="5607050" y="5301903"/>
            <a:ext cx="725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宿舍楼</a:t>
            </a:r>
            <a:r>
              <a:rPr lang="en-US" altLang="zh-CN" sz="1200">
                <a:ea typeface="微软雅黑" pitchFamily="34" charset="-122"/>
              </a:rPr>
              <a:t>5</a:t>
            </a:r>
          </a:p>
        </p:txBody>
      </p:sp>
      <p:sp>
        <p:nvSpPr>
          <p:cNvPr id="620556" name="AutoShape 12"/>
          <p:cNvSpPr>
            <a:spLocks noChangeArrowheads="1"/>
          </p:cNvSpPr>
          <p:nvPr/>
        </p:nvSpPr>
        <p:spPr bwMode="auto">
          <a:xfrm>
            <a:off x="3575050" y="4004915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557" name="Line 13"/>
          <p:cNvSpPr>
            <a:spLocks noChangeShapeType="1"/>
          </p:cNvSpPr>
          <p:nvPr/>
        </p:nvSpPr>
        <p:spPr bwMode="auto">
          <a:xfrm>
            <a:off x="4271963" y="429384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0558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4941540"/>
            <a:ext cx="503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0559" name="Rectangle 15"/>
          <p:cNvSpPr>
            <a:spLocks noChangeArrowheads="1"/>
          </p:cNvSpPr>
          <p:nvPr/>
        </p:nvSpPr>
        <p:spPr bwMode="auto">
          <a:xfrm>
            <a:off x="3857625" y="5301903"/>
            <a:ext cx="725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宿舍楼</a:t>
            </a:r>
            <a:r>
              <a:rPr lang="en-US" altLang="zh-CN" sz="1200">
                <a:ea typeface="微软雅黑" pitchFamily="34" charset="-122"/>
              </a:rPr>
              <a:t>1</a:t>
            </a:r>
          </a:p>
        </p:txBody>
      </p:sp>
      <p:sp>
        <p:nvSpPr>
          <p:cNvPr id="620560" name="AutoShape 16"/>
          <p:cNvSpPr>
            <a:spLocks noChangeArrowheads="1"/>
          </p:cNvSpPr>
          <p:nvPr/>
        </p:nvSpPr>
        <p:spPr bwMode="auto">
          <a:xfrm>
            <a:off x="1774825" y="4004915"/>
            <a:ext cx="1368425" cy="1728788"/>
          </a:xfrm>
          <a:prstGeom prst="roundRect">
            <a:avLst>
              <a:gd name="adj" fmla="val 587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561" name="Line 17"/>
          <p:cNvSpPr>
            <a:spLocks noChangeShapeType="1"/>
          </p:cNvSpPr>
          <p:nvPr/>
        </p:nvSpPr>
        <p:spPr bwMode="auto">
          <a:xfrm flipH="1">
            <a:off x="2422525" y="2925415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562" name="Line 18"/>
          <p:cNvSpPr>
            <a:spLocks noChangeShapeType="1"/>
          </p:cNvSpPr>
          <p:nvPr/>
        </p:nvSpPr>
        <p:spPr bwMode="auto">
          <a:xfrm flipH="1">
            <a:off x="4294188" y="2925415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563" name="Line 19"/>
          <p:cNvSpPr>
            <a:spLocks noChangeShapeType="1"/>
          </p:cNvSpPr>
          <p:nvPr/>
        </p:nvSpPr>
        <p:spPr bwMode="auto">
          <a:xfrm>
            <a:off x="6094413" y="2925415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564" name="Line 20"/>
          <p:cNvSpPr>
            <a:spLocks noChangeShapeType="1"/>
          </p:cNvSpPr>
          <p:nvPr/>
        </p:nvSpPr>
        <p:spPr bwMode="auto">
          <a:xfrm>
            <a:off x="4222750" y="2925415"/>
            <a:ext cx="1800225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565" name="Line 21"/>
          <p:cNvSpPr>
            <a:spLocks noChangeShapeType="1"/>
          </p:cNvSpPr>
          <p:nvPr/>
        </p:nvSpPr>
        <p:spPr bwMode="auto">
          <a:xfrm flipV="1">
            <a:off x="2422525" y="2925415"/>
            <a:ext cx="3671888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566" name="Line 22"/>
          <p:cNvSpPr>
            <a:spLocks noChangeShapeType="1"/>
          </p:cNvSpPr>
          <p:nvPr/>
        </p:nvSpPr>
        <p:spPr bwMode="auto">
          <a:xfrm>
            <a:off x="4222750" y="2925415"/>
            <a:ext cx="3671888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567" name="Line 23"/>
          <p:cNvSpPr>
            <a:spLocks noChangeShapeType="1"/>
          </p:cNvSpPr>
          <p:nvPr/>
        </p:nvSpPr>
        <p:spPr bwMode="auto">
          <a:xfrm>
            <a:off x="4222750" y="2925415"/>
            <a:ext cx="71438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568" name="Line 24"/>
          <p:cNvSpPr>
            <a:spLocks noChangeShapeType="1"/>
          </p:cNvSpPr>
          <p:nvPr/>
        </p:nvSpPr>
        <p:spPr bwMode="auto">
          <a:xfrm flipH="1">
            <a:off x="6022975" y="2925415"/>
            <a:ext cx="71438" cy="13684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0569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8" y="4077940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570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75" y="4077940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571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4077940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0572" name="Line 28"/>
          <p:cNvSpPr>
            <a:spLocks noChangeShapeType="1"/>
          </p:cNvSpPr>
          <p:nvPr/>
        </p:nvSpPr>
        <p:spPr bwMode="auto">
          <a:xfrm>
            <a:off x="2471738" y="4293840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0573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4077940"/>
            <a:ext cx="4318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574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4941540"/>
            <a:ext cx="5032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0575" name="Rectangle 31"/>
          <p:cNvSpPr>
            <a:spLocks noChangeArrowheads="1"/>
          </p:cNvSpPr>
          <p:nvPr/>
        </p:nvSpPr>
        <p:spPr bwMode="auto">
          <a:xfrm>
            <a:off x="2141538" y="5301903"/>
            <a:ext cx="641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en-US" sz="1200">
                <a:ea typeface="微软雅黑" pitchFamily="34" charset="-122"/>
              </a:rPr>
              <a:t>教学楼</a:t>
            </a:r>
          </a:p>
        </p:txBody>
      </p:sp>
      <p:sp>
        <p:nvSpPr>
          <p:cNvPr id="620576" name="Rectangle 32"/>
          <p:cNvSpPr>
            <a:spLocks noChangeArrowheads="1"/>
          </p:cNvSpPr>
          <p:nvPr/>
        </p:nvSpPr>
        <p:spPr bwMode="auto">
          <a:xfrm>
            <a:off x="4870450" y="4941540"/>
            <a:ext cx="476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latin typeface="微软雅黑"/>
                <a:ea typeface="微软雅黑" pitchFamily="34" charset="-122"/>
              </a:rPr>
              <a:t>……</a:t>
            </a:r>
            <a:endParaRPr lang="en-US" altLang="zh-CN" sz="1200">
              <a:ea typeface="微软雅黑" pitchFamily="34" charset="-122"/>
            </a:endParaRPr>
          </a:p>
        </p:txBody>
      </p:sp>
      <p:sp>
        <p:nvSpPr>
          <p:cNvPr id="620577" name="AutoShape 33"/>
          <p:cNvSpPr>
            <a:spLocks noChangeArrowheads="1"/>
          </p:cNvSpPr>
          <p:nvPr/>
        </p:nvSpPr>
        <p:spPr bwMode="auto">
          <a:xfrm>
            <a:off x="1774825" y="2204690"/>
            <a:ext cx="1368425" cy="1584325"/>
          </a:xfrm>
          <a:prstGeom prst="roundRect">
            <a:avLst>
              <a:gd name="adj" fmla="val 3468"/>
            </a:avLst>
          </a:prstGeom>
          <a:solidFill>
            <a:srgbClr val="CCECFF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0578" name="Rectangle 34"/>
          <p:cNvSpPr>
            <a:spLocks noChangeArrowheads="1"/>
          </p:cNvSpPr>
          <p:nvPr/>
        </p:nvSpPr>
        <p:spPr bwMode="auto">
          <a:xfrm>
            <a:off x="2278063" y="2239615"/>
            <a:ext cx="793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>
                <a:solidFill>
                  <a:schemeClr val="accent2"/>
                </a:solidFill>
                <a:ea typeface="微软雅黑" pitchFamily="34" charset="-122"/>
              </a:rPr>
              <a:t>服务器群</a:t>
            </a:r>
          </a:p>
        </p:txBody>
      </p:sp>
      <p:sp>
        <p:nvSpPr>
          <p:cNvPr id="620579" name="Rectangle 35"/>
          <p:cNvSpPr>
            <a:spLocks noChangeArrowheads="1"/>
          </p:cNvSpPr>
          <p:nvPr/>
        </p:nvSpPr>
        <p:spPr bwMode="auto">
          <a:xfrm>
            <a:off x="1990725" y="3260378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ea typeface="微软雅黑" pitchFamily="34" charset="-122"/>
              </a:rPr>
              <a:t>WEB</a:t>
            </a:r>
            <a:r>
              <a:rPr lang="zh-CN" altLang="en-US" sz="1200">
                <a:ea typeface="微软雅黑" pitchFamily="34" charset="-122"/>
              </a:rPr>
              <a:t>服务器</a:t>
            </a:r>
          </a:p>
          <a:p>
            <a:pPr algn="r"/>
            <a:r>
              <a:rPr lang="zh-CN" altLang="en-US" sz="1200">
                <a:ea typeface="微软雅黑" pitchFamily="34" charset="-122"/>
              </a:rPr>
              <a:t>文件服务器</a:t>
            </a:r>
          </a:p>
        </p:txBody>
      </p:sp>
      <p:sp>
        <p:nvSpPr>
          <p:cNvPr id="620580" name="Line 36"/>
          <p:cNvSpPr>
            <a:spLocks noChangeShapeType="1"/>
          </p:cNvSpPr>
          <p:nvPr/>
        </p:nvSpPr>
        <p:spPr bwMode="auto">
          <a:xfrm>
            <a:off x="2278063" y="2903190"/>
            <a:ext cx="19446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0581" name="Picture 42" descr="File Server_Updated200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742853"/>
            <a:ext cx="298450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582" name="Picture 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2780953"/>
            <a:ext cx="503237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0583" name="Line 39"/>
          <p:cNvSpPr>
            <a:spLocks noChangeShapeType="1"/>
          </p:cNvSpPr>
          <p:nvPr/>
        </p:nvSpPr>
        <p:spPr bwMode="auto">
          <a:xfrm>
            <a:off x="4222750" y="2853978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584" name="Line 40"/>
          <p:cNvSpPr>
            <a:spLocks noChangeShapeType="1"/>
          </p:cNvSpPr>
          <p:nvPr/>
        </p:nvSpPr>
        <p:spPr bwMode="auto">
          <a:xfrm>
            <a:off x="4222750" y="2925415"/>
            <a:ext cx="18700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585" name="Line 41"/>
          <p:cNvSpPr>
            <a:spLocks noChangeShapeType="1"/>
          </p:cNvSpPr>
          <p:nvPr/>
        </p:nvSpPr>
        <p:spPr bwMode="auto">
          <a:xfrm flipV="1">
            <a:off x="5141913" y="1341090"/>
            <a:ext cx="0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0586" name="Picture 12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650" y="980728"/>
            <a:ext cx="13684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0587" name="Line 43"/>
          <p:cNvSpPr>
            <a:spLocks noChangeShapeType="1"/>
          </p:cNvSpPr>
          <p:nvPr/>
        </p:nvSpPr>
        <p:spPr bwMode="auto">
          <a:xfrm flipV="1">
            <a:off x="4222750" y="2204690"/>
            <a:ext cx="936625" cy="6492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588" name="Line 44"/>
          <p:cNvSpPr>
            <a:spLocks noChangeShapeType="1"/>
          </p:cNvSpPr>
          <p:nvPr/>
        </p:nvSpPr>
        <p:spPr bwMode="auto">
          <a:xfrm flipH="1" flipV="1">
            <a:off x="5159375" y="2204690"/>
            <a:ext cx="935038" cy="7207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20589" name="Group 45"/>
          <p:cNvGrpSpPr>
            <a:grpSpLocks/>
          </p:cNvGrpSpPr>
          <p:nvPr/>
        </p:nvGrpSpPr>
        <p:grpSpPr bwMode="auto">
          <a:xfrm>
            <a:off x="4854575" y="2061815"/>
            <a:ext cx="576263" cy="442913"/>
            <a:chOff x="2608" y="1071"/>
            <a:chExt cx="363" cy="279"/>
          </a:xfrm>
        </p:grpSpPr>
        <p:pic>
          <p:nvPicPr>
            <p:cNvPr id="620590" name="Picture 37"/>
            <p:cNvPicPr>
              <a:picLocks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0591" name="Rectangle 47"/>
            <p:cNvSpPr>
              <a:spLocks noChangeArrowheads="1"/>
            </p:cNvSpPr>
            <p:nvPr/>
          </p:nvSpPr>
          <p:spPr bwMode="auto">
            <a:xfrm>
              <a:off x="2652" y="1177"/>
              <a:ext cx="3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OR</a:t>
              </a:r>
            </a:p>
          </p:txBody>
        </p:sp>
      </p:grpSp>
      <p:pic>
        <p:nvPicPr>
          <p:cNvPr id="620592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2638078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593" name="Picture 47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850" y="2638078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0594" name="Rectangle 50"/>
          <p:cNvSpPr>
            <a:spLocks noChangeArrowheads="1"/>
          </p:cNvSpPr>
          <p:nvPr/>
        </p:nvSpPr>
        <p:spPr bwMode="auto">
          <a:xfrm>
            <a:off x="4708525" y="1231553"/>
            <a:ext cx="88265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500">
                <a:solidFill>
                  <a:schemeClr val="accent2"/>
                </a:solidFill>
                <a:ea typeface="微软雅黑" pitchFamily="34" charset="-122"/>
              </a:rPr>
              <a:t>Internet</a:t>
            </a:r>
          </a:p>
        </p:txBody>
      </p:sp>
      <p:sp>
        <p:nvSpPr>
          <p:cNvPr id="620596" name="Freeform 52"/>
          <p:cNvSpPr>
            <a:spLocks/>
          </p:cNvSpPr>
          <p:nvPr/>
        </p:nvSpPr>
        <p:spPr bwMode="auto">
          <a:xfrm>
            <a:off x="2338388" y="1485553"/>
            <a:ext cx="2308225" cy="3455987"/>
          </a:xfrm>
          <a:custGeom>
            <a:avLst/>
            <a:gdLst>
              <a:gd name="T0" fmla="*/ 0 w 1454"/>
              <a:gd name="T1" fmla="*/ 2177 h 2177"/>
              <a:gd name="T2" fmla="*/ 0 w 1454"/>
              <a:gd name="T3" fmla="*/ 1724 h 2177"/>
              <a:gd name="T4" fmla="*/ 1454 w 1454"/>
              <a:gd name="T5" fmla="*/ 596 h 2177"/>
              <a:gd name="T6" fmla="*/ 1452 w 1454"/>
              <a:gd name="T7" fmla="*/ 0 h 2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4" h="2177">
                <a:moveTo>
                  <a:pt x="0" y="2177"/>
                </a:moveTo>
                <a:lnTo>
                  <a:pt x="0" y="1724"/>
                </a:lnTo>
                <a:lnTo>
                  <a:pt x="1454" y="596"/>
                </a:lnTo>
                <a:lnTo>
                  <a:pt x="1452" y="0"/>
                </a:lnTo>
              </a:path>
            </a:pathLst>
          </a:custGeom>
          <a:noFill/>
          <a:ln w="38100" cap="flat" cmpd="sng">
            <a:solidFill>
              <a:srgbClr val="3333CC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02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2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9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案例赏析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1 </a:t>
            </a:r>
            <a:r>
              <a:rPr lang="zh-CN" altLang="en-US" smtClean="0"/>
              <a:t>从一个最简单的拓扑画起</a:t>
            </a: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393631" y="2514600"/>
            <a:ext cx="1736471" cy="139700"/>
          </a:xfrm>
          <a:custGeom>
            <a:avLst/>
            <a:gdLst>
              <a:gd name="connsiteX0" fmla="*/ 0 w 1435100"/>
              <a:gd name="connsiteY0" fmla="*/ 0 h 139700"/>
              <a:gd name="connsiteX1" fmla="*/ 825500 w 1435100"/>
              <a:gd name="connsiteY1" fmla="*/ 0 h 139700"/>
              <a:gd name="connsiteX2" fmla="*/ 685800 w 1435100"/>
              <a:gd name="connsiteY2" fmla="*/ 139700 h 139700"/>
              <a:gd name="connsiteX3" fmla="*/ 1435100 w 1435100"/>
              <a:gd name="connsiteY3" fmla="*/ 1397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39700">
                <a:moveTo>
                  <a:pt x="0" y="0"/>
                </a:moveTo>
                <a:lnTo>
                  <a:pt x="825500" y="0"/>
                </a:lnTo>
                <a:lnTo>
                  <a:pt x="685800" y="139700"/>
                </a:lnTo>
                <a:lnTo>
                  <a:pt x="1435100" y="139700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4451876" y="2514600"/>
            <a:ext cx="1736471" cy="139700"/>
          </a:xfrm>
          <a:custGeom>
            <a:avLst/>
            <a:gdLst>
              <a:gd name="connsiteX0" fmla="*/ 0 w 1435100"/>
              <a:gd name="connsiteY0" fmla="*/ 0 h 139700"/>
              <a:gd name="connsiteX1" fmla="*/ 825500 w 1435100"/>
              <a:gd name="connsiteY1" fmla="*/ 0 h 139700"/>
              <a:gd name="connsiteX2" fmla="*/ 685800 w 1435100"/>
              <a:gd name="connsiteY2" fmla="*/ 139700 h 139700"/>
              <a:gd name="connsiteX3" fmla="*/ 1435100 w 1435100"/>
              <a:gd name="connsiteY3" fmla="*/ 1397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39700">
                <a:moveTo>
                  <a:pt x="0" y="0"/>
                </a:moveTo>
                <a:lnTo>
                  <a:pt x="825500" y="0"/>
                </a:lnTo>
                <a:lnTo>
                  <a:pt x="685800" y="139700"/>
                </a:lnTo>
                <a:lnTo>
                  <a:pt x="1435100" y="139700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45"/>
          <p:cNvGrpSpPr>
            <a:grpSpLocks/>
          </p:cNvGrpSpPr>
          <p:nvPr/>
        </p:nvGrpSpPr>
        <p:grpSpPr bwMode="auto">
          <a:xfrm>
            <a:off x="6155977" y="2420888"/>
            <a:ext cx="576263" cy="430213"/>
            <a:chOff x="2608" y="1071"/>
            <a:chExt cx="363" cy="271"/>
          </a:xfrm>
        </p:grpSpPr>
        <p:pic>
          <p:nvPicPr>
            <p:cNvPr id="20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47"/>
            <p:cNvSpPr>
              <a:spLocks noChangeArrowheads="1"/>
            </p:cNvSpPr>
            <p:nvPr/>
          </p:nvSpPr>
          <p:spPr bwMode="auto">
            <a:xfrm>
              <a:off x="2628" y="1169"/>
              <a:ext cx="3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+mj-lt"/>
                  <a:ea typeface="微软雅黑" pitchFamily="34" charset="-122"/>
                </a:rPr>
                <a:t>R3</a:t>
              </a:r>
              <a:endParaRPr lang="en-US" altLang="zh-CN" sz="1200" b="1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</p:grpSp>
      <p:grpSp>
        <p:nvGrpSpPr>
          <p:cNvPr id="22" name="Group 45"/>
          <p:cNvGrpSpPr>
            <a:grpSpLocks/>
          </p:cNvGrpSpPr>
          <p:nvPr/>
        </p:nvGrpSpPr>
        <p:grpSpPr bwMode="auto">
          <a:xfrm>
            <a:off x="1907704" y="2420888"/>
            <a:ext cx="576263" cy="430213"/>
            <a:chOff x="2608" y="1071"/>
            <a:chExt cx="363" cy="271"/>
          </a:xfrm>
        </p:grpSpPr>
        <p:pic>
          <p:nvPicPr>
            <p:cNvPr id="23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2636" y="1169"/>
              <a:ext cx="3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+mj-lt"/>
                  <a:ea typeface="微软雅黑" pitchFamily="34" charset="-122"/>
                </a:rPr>
                <a:t>R1</a:t>
              </a:r>
              <a:endParaRPr lang="en-US" altLang="zh-CN" sz="1200" b="1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</p:grp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4041428" y="2420888"/>
            <a:ext cx="576263" cy="430213"/>
            <a:chOff x="2608" y="1071"/>
            <a:chExt cx="363" cy="271"/>
          </a:xfrm>
        </p:grpSpPr>
        <p:pic>
          <p:nvPicPr>
            <p:cNvPr id="2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2636" y="1169"/>
              <a:ext cx="3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+mj-lt"/>
                  <a:ea typeface="微软雅黑" pitchFamily="34" charset="-122"/>
                </a:rPr>
                <a:t>R2</a:t>
              </a:r>
              <a:endParaRPr lang="en-US" altLang="zh-CN" sz="1200" b="1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355531" y="2060848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S0/0</a:t>
            </a:r>
          </a:p>
          <a:p>
            <a:r>
              <a:rPr lang="en-US" altLang="zh-CN" sz="1200" smtClean="0"/>
              <a:t>192.168.12.1/24</a:t>
            </a:r>
            <a:endParaRPr lang="zh-CN" altLang="en-US" sz="1200"/>
          </a:p>
        </p:txBody>
      </p:sp>
      <p:sp>
        <p:nvSpPr>
          <p:cNvPr id="30" name="矩形 29"/>
          <p:cNvSpPr/>
          <p:nvPr/>
        </p:nvSpPr>
        <p:spPr>
          <a:xfrm>
            <a:off x="2850461" y="2648645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200"/>
              <a:t>S0/0</a:t>
            </a:r>
          </a:p>
          <a:p>
            <a:pPr algn="r"/>
            <a:r>
              <a:rPr lang="en-US" altLang="zh-CN" sz="1200" smtClean="0"/>
              <a:t>192.168.12.2/24</a:t>
            </a:r>
            <a:endParaRPr lang="zh-CN" altLang="en-US" sz="1200"/>
          </a:p>
        </p:txBody>
      </p:sp>
      <p:sp>
        <p:nvSpPr>
          <p:cNvPr id="31" name="矩形 30"/>
          <p:cNvSpPr/>
          <p:nvPr/>
        </p:nvSpPr>
        <p:spPr>
          <a:xfrm>
            <a:off x="4501831" y="2060848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S0/1</a:t>
            </a:r>
          </a:p>
          <a:p>
            <a:r>
              <a:rPr lang="en-US" altLang="zh-CN" sz="1200" smtClean="0"/>
              <a:t>192.168.23.2/24</a:t>
            </a:r>
            <a:endParaRPr lang="zh-CN" altLang="en-US" sz="1200"/>
          </a:p>
        </p:txBody>
      </p:sp>
      <p:sp>
        <p:nvSpPr>
          <p:cNvPr id="32" name="矩形 31"/>
          <p:cNvSpPr/>
          <p:nvPr/>
        </p:nvSpPr>
        <p:spPr>
          <a:xfrm>
            <a:off x="4996761" y="2648645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200"/>
              <a:t>S0/0</a:t>
            </a:r>
          </a:p>
          <a:p>
            <a:pPr algn="r"/>
            <a:r>
              <a:rPr lang="en-US" altLang="zh-CN" sz="1200" smtClean="0"/>
              <a:t>192.168.23.3/24</a:t>
            </a:r>
            <a:endParaRPr lang="zh-CN" altLang="en-US" sz="1200"/>
          </a:p>
        </p:txBody>
      </p:sp>
      <p:sp>
        <p:nvSpPr>
          <p:cNvPr id="33" name="矩形 32"/>
          <p:cNvSpPr/>
          <p:nvPr/>
        </p:nvSpPr>
        <p:spPr>
          <a:xfrm>
            <a:off x="4307860" y="4020589"/>
            <a:ext cx="3162683" cy="36760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1200" smtClean="0"/>
              <a:t>批注：绘制时间控制在</a:t>
            </a:r>
            <a:r>
              <a:rPr lang="en-US" altLang="zh-CN" sz="1200" smtClean="0"/>
              <a:t>2</a:t>
            </a:r>
            <a:r>
              <a:rPr lang="zh-CN" altLang="en-US" sz="1200" smtClean="0"/>
              <a:t>分钟内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5370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4379888" y="1944490"/>
            <a:ext cx="2608188" cy="1556518"/>
          </a:xfrm>
          <a:prstGeom prst="roundRect">
            <a:avLst>
              <a:gd name="adj" fmla="val 4321"/>
            </a:avLst>
          </a:prstGeom>
          <a:solidFill>
            <a:srgbClr val="E7FFE7"/>
          </a:solidFill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712888" y="1944490"/>
            <a:ext cx="2608188" cy="1556518"/>
          </a:xfrm>
          <a:prstGeom prst="roundRect">
            <a:avLst>
              <a:gd name="adj" fmla="val 4321"/>
            </a:avLst>
          </a:prstGeom>
          <a:solidFill>
            <a:srgbClr val="CCECFF"/>
          </a:solidFill>
          <a:ln w="1270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2 </a:t>
            </a:r>
            <a:r>
              <a:rPr lang="zh-CN" altLang="en-US"/>
              <a:t>动</a:t>
            </a:r>
            <a:r>
              <a:rPr lang="zh-CN" altLang="en-US" smtClean="0"/>
              <a:t>态路由协议的体现</a:t>
            </a:r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>
            <a:off x="2393631" y="2514600"/>
            <a:ext cx="1736471" cy="139700"/>
          </a:xfrm>
          <a:custGeom>
            <a:avLst/>
            <a:gdLst>
              <a:gd name="connsiteX0" fmla="*/ 0 w 1435100"/>
              <a:gd name="connsiteY0" fmla="*/ 0 h 139700"/>
              <a:gd name="connsiteX1" fmla="*/ 825500 w 1435100"/>
              <a:gd name="connsiteY1" fmla="*/ 0 h 139700"/>
              <a:gd name="connsiteX2" fmla="*/ 685800 w 1435100"/>
              <a:gd name="connsiteY2" fmla="*/ 139700 h 139700"/>
              <a:gd name="connsiteX3" fmla="*/ 1435100 w 1435100"/>
              <a:gd name="connsiteY3" fmla="*/ 1397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39700">
                <a:moveTo>
                  <a:pt x="0" y="0"/>
                </a:moveTo>
                <a:lnTo>
                  <a:pt x="825500" y="0"/>
                </a:lnTo>
                <a:lnTo>
                  <a:pt x="685800" y="139700"/>
                </a:lnTo>
                <a:lnTo>
                  <a:pt x="1435100" y="139700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4451876" y="2514600"/>
            <a:ext cx="1736471" cy="139700"/>
          </a:xfrm>
          <a:custGeom>
            <a:avLst/>
            <a:gdLst>
              <a:gd name="connsiteX0" fmla="*/ 0 w 1435100"/>
              <a:gd name="connsiteY0" fmla="*/ 0 h 139700"/>
              <a:gd name="connsiteX1" fmla="*/ 825500 w 1435100"/>
              <a:gd name="connsiteY1" fmla="*/ 0 h 139700"/>
              <a:gd name="connsiteX2" fmla="*/ 685800 w 1435100"/>
              <a:gd name="connsiteY2" fmla="*/ 139700 h 139700"/>
              <a:gd name="connsiteX3" fmla="*/ 1435100 w 1435100"/>
              <a:gd name="connsiteY3" fmla="*/ 139700 h 13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100" h="139700">
                <a:moveTo>
                  <a:pt x="0" y="0"/>
                </a:moveTo>
                <a:lnTo>
                  <a:pt x="825500" y="0"/>
                </a:lnTo>
                <a:lnTo>
                  <a:pt x="685800" y="139700"/>
                </a:lnTo>
                <a:lnTo>
                  <a:pt x="1435100" y="139700"/>
                </a:ln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Group 45"/>
          <p:cNvGrpSpPr>
            <a:grpSpLocks/>
          </p:cNvGrpSpPr>
          <p:nvPr/>
        </p:nvGrpSpPr>
        <p:grpSpPr bwMode="auto">
          <a:xfrm>
            <a:off x="6155977" y="2420888"/>
            <a:ext cx="576263" cy="430213"/>
            <a:chOff x="2608" y="1071"/>
            <a:chExt cx="363" cy="271"/>
          </a:xfrm>
        </p:grpSpPr>
        <p:pic>
          <p:nvPicPr>
            <p:cNvPr id="20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47"/>
            <p:cNvSpPr>
              <a:spLocks noChangeArrowheads="1"/>
            </p:cNvSpPr>
            <p:nvPr/>
          </p:nvSpPr>
          <p:spPr bwMode="auto">
            <a:xfrm>
              <a:off x="2628" y="1169"/>
              <a:ext cx="3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+mj-lt"/>
                  <a:ea typeface="微软雅黑" pitchFamily="34" charset="-122"/>
                </a:rPr>
                <a:t>R3</a:t>
              </a:r>
              <a:endParaRPr lang="en-US" altLang="zh-CN" sz="1200" b="1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</p:grpSp>
      <p:grpSp>
        <p:nvGrpSpPr>
          <p:cNvPr id="22" name="Group 45"/>
          <p:cNvGrpSpPr>
            <a:grpSpLocks/>
          </p:cNvGrpSpPr>
          <p:nvPr/>
        </p:nvGrpSpPr>
        <p:grpSpPr bwMode="auto">
          <a:xfrm>
            <a:off x="1907704" y="2420888"/>
            <a:ext cx="576263" cy="430213"/>
            <a:chOff x="2608" y="1071"/>
            <a:chExt cx="363" cy="271"/>
          </a:xfrm>
        </p:grpSpPr>
        <p:pic>
          <p:nvPicPr>
            <p:cNvPr id="23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47"/>
            <p:cNvSpPr>
              <a:spLocks noChangeArrowheads="1"/>
            </p:cNvSpPr>
            <p:nvPr/>
          </p:nvSpPr>
          <p:spPr bwMode="auto">
            <a:xfrm>
              <a:off x="2636" y="1169"/>
              <a:ext cx="3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+mj-lt"/>
                  <a:ea typeface="微软雅黑" pitchFamily="34" charset="-122"/>
                </a:rPr>
                <a:t>R1</a:t>
              </a:r>
              <a:endParaRPr lang="en-US" altLang="zh-CN" sz="1200" b="1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</p:grpSp>
      <p:grpSp>
        <p:nvGrpSpPr>
          <p:cNvPr id="25" name="Group 45"/>
          <p:cNvGrpSpPr>
            <a:grpSpLocks/>
          </p:cNvGrpSpPr>
          <p:nvPr/>
        </p:nvGrpSpPr>
        <p:grpSpPr bwMode="auto">
          <a:xfrm>
            <a:off x="4041428" y="2420888"/>
            <a:ext cx="576263" cy="430213"/>
            <a:chOff x="2608" y="1071"/>
            <a:chExt cx="363" cy="271"/>
          </a:xfrm>
        </p:grpSpPr>
        <p:pic>
          <p:nvPicPr>
            <p:cNvPr id="2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47"/>
            <p:cNvSpPr>
              <a:spLocks noChangeArrowheads="1"/>
            </p:cNvSpPr>
            <p:nvPr/>
          </p:nvSpPr>
          <p:spPr bwMode="auto">
            <a:xfrm>
              <a:off x="2636" y="1169"/>
              <a:ext cx="3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+mj-lt"/>
                  <a:ea typeface="微软雅黑" pitchFamily="34" charset="-122"/>
                </a:rPr>
                <a:t>R2</a:t>
              </a:r>
              <a:endParaRPr lang="en-US" altLang="zh-CN" sz="1200" b="1">
                <a:solidFill>
                  <a:schemeClr val="bg1"/>
                </a:solidFill>
                <a:latin typeface="+mj-lt"/>
                <a:ea typeface="微软雅黑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355531" y="2060848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S0/0</a:t>
            </a:r>
          </a:p>
          <a:p>
            <a:r>
              <a:rPr lang="en-US" altLang="zh-CN" sz="1200" smtClean="0"/>
              <a:t>192.168.12.1/24</a:t>
            </a:r>
            <a:endParaRPr lang="zh-CN" altLang="en-US" sz="1200"/>
          </a:p>
        </p:txBody>
      </p:sp>
      <p:sp>
        <p:nvSpPr>
          <p:cNvPr id="30" name="矩形 29"/>
          <p:cNvSpPr/>
          <p:nvPr/>
        </p:nvSpPr>
        <p:spPr>
          <a:xfrm>
            <a:off x="2850461" y="2648645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200"/>
              <a:t>S0/0</a:t>
            </a:r>
          </a:p>
          <a:p>
            <a:pPr algn="r"/>
            <a:r>
              <a:rPr lang="en-US" altLang="zh-CN" sz="1200" smtClean="0"/>
              <a:t>192.168.12.2/24</a:t>
            </a:r>
            <a:endParaRPr lang="zh-CN" altLang="en-US" sz="1200"/>
          </a:p>
        </p:txBody>
      </p:sp>
      <p:sp>
        <p:nvSpPr>
          <p:cNvPr id="31" name="矩形 30"/>
          <p:cNvSpPr/>
          <p:nvPr/>
        </p:nvSpPr>
        <p:spPr>
          <a:xfrm>
            <a:off x="4501831" y="2060848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smtClean="0"/>
              <a:t>S0/1</a:t>
            </a:r>
          </a:p>
          <a:p>
            <a:r>
              <a:rPr lang="en-US" altLang="zh-CN" sz="1200" smtClean="0"/>
              <a:t>192.168.23.2/24</a:t>
            </a:r>
            <a:endParaRPr lang="zh-CN" altLang="en-US" sz="1200"/>
          </a:p>
        </p:txBody>
      </p:sp>
      <p:sp>
        <p:nvSpPr>
          <p:cNvPr id="32" name="矩形 31"/>
          <p:cNvSpPr/>
          <p:nvPr/>
        </p:nvSpPr>
        <p:spPr>
          <a:xfrm>
            <a:off x="4996761" y="2648645"/>
            <a:ext cx="1292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200"/>
              <a:t>S0/0</a:t>
            </a:r>
          </a:p>
          <a:p>
            <a:pPr algn="r"/>
            <a:r>
              <a:rPr lang="en-US" altLang="zh-CN" sz="1200" smtClean="0"/>
              <a:t>192.168.23.3/24</a:t>
            </a:r>
            <a:endParaRPr lang="zh-CN" altLang="en-US" sz="1200"/>
          </a:p>
        </p:txBody>
      </p:sp>
      <p:sp>
        <p:nvSpPr>
          <p:cNvPr id="33" name="矩形 32"/>
          <p:cNvSpPr/>
          <p:nvPr/>
        </p:nvSpPr>
        <p:spPr>
          <a:xfrm>
            <a:off x="4068814" y="4653136"/>
            <a:ext cx="3162683" cy="36760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1200" smtClean="0"/>
              <a:t>批注：绘制时间控制在</a:t>
            </a:r>
            <a:r>
              <a:rPr lang="en-US" altLang="zh-CN" sz="1200" smtClean="0"/>
              <a:t>2</a:t>
            </a:r>
            <a:r>
              <a:rPr lang="zh-CN" altLang="en-US" sz="1200" smtClean="0"/>
              <a:t>分钟内</a:t>
            </a:r>
            <a:endParaRPr lang="zh-CN" altLang="en-US" sz="1200"/>
          </a:p>
        </p:txBody>
      </p:sp>
      <p:sp>
        <p:nvSpPr>
          <p:cNvPr id="34" name="矩形 33"/>
          <p:cNvSpPr/>
          <p:nvPr/>
        </p:nvSpPr>
        <p:spPr>
          <a:xfrm>
            <a:off x="1810949" y="3220145"/>
            <a:ext cx="6046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200" b="1" smtClean="0">
                <a:solidFill>
                  <a:srgbClr val="C00000"/>
                </a:solidFill>
              </a:rPr>
              <a:t>OSPF</a:t>
            </a:r>
            <a:endParaRPr lang="zh-CN" altLang="en-US" sz="1200" b="1">
              <a:solidFill>
                <a:srgbClr val="C000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272838" y="3220145"/>
            <a:ext cx="66396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200" b="1" smtClean="0">
                <a:solidFill>
                  <a:srgbClr val="C00000"/>
                </a:solidFill>
              </a:rPr>
              <a:t>EIGRP</a:t>
            </a:r>
            <a:endParaRPr lang="zh-CN" altLang="en-US" sz="1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38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3 </a:t>
            </a:r>
            <a:r>
              <a:rPr lang="zh-CN" altLang="en-US" smtClean="0"/>
              <a:t>继续</a:t>
            </a:r>
            <a:r>
              <a:rPr lang="en-US" altLang="zh-CN" smtClean="0"/>
              <a:t> </a:t>
            </a:r>
            <a:endParaRPr lang="zh-CN" altLang="en-US"/>
          </a:p>
        </p:txBody>
      </p:sp>
      <p:sp>
        <p:nvSpPr>
          <p:cNvPr id="67" name="圆角矩形 66"/>
          <p:cNvSpPr/>
          <p:nvPr/>
        </p:nvSpPr>
        <p:spPr>
          <a:xfrm>
            <a:off x="1763034" y="1772816"/>
            <a:ext cx="5246688" cy="1699328"/>
          </a:xfrm>
          <a:prstGeom prst="roundRect">
            <a:avLst>
              <a:gd name="adj" fmla="val 6804"/>
            </a:avLst>
          </a:prstGeom>
          <a:solidFill>
            <a:srgbClr val="CCEC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/>
          <p:nvPr/>
        </p:nvCxnSpPr>
        <p:spPr>
          <a:xfrm>
            <a:off x="2063731" y="2786717"/>
            <a:ext cx="47152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/>
          <p:cNvGrpSpPr/>
          <p:nvPr/>
        </p:nvGrpSpPr>
        <p:grpSpPr>
          <a:xfrm>
            <a:off x="1461426" y="2588576"/>
            <a:ext cx="609600" cy="505139"/>
            <a:chOff x="1490659" y="1900478"/>
            <a:chExt cx="609600" cy="505139"/>
          </a:xfrm>
        </p:grpSpPr>
        <p:pic>
          <p:nvPicPr>
            <p:cNvPr id="70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659" y="1900478"/>
              <a:ext cx="609600" cy="451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19"/>
            <p:cNvSpPr txBox="1">
              <a:spLocks noChangeArrowheads="1"/>
            </p:cNvSpPr>
            <p:nvPr/>
          </p:nvSpPr>
          <p:spPr bwMode="auto">
            <a:xfrm>
              <a:off x="1564710" y="2082452"/>
              <a:ext cx="455112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 smtClean="0">
                  <a:solidFill>
                    <a:schemeClr val="bg1"/>
                  </a:solidFill>
                </a:rPr>
                <a:t>A</a:t>
              </a:r>
              <a:endParaRPr lang="en-US" altLang="zh-CN" sz="15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3210322" y="2588576"/>
            <a:ext cx="609600" cy="505139"/>
            <a:chOff x="1490659" y="1900478"/>
            <a:chExt cx="609600" cy="505139"/>
          </a:xfrm>
        </p:grpSpPr>
        <p:pic>
          <p:nvPicPr>
            <p:cNvPr id="73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659" y="1900478"/>
              <a:ext cx="609600" cy="451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1564710" y="2082452"/>
              <a:ext cx="455112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 smtClean="0">
                  <a:solidFill>
                    <a:schemeClr val="bg1"/>
                  </a:solidFill>
                </a:rPr>
                <a:t>B</a:t>
              </a:r>
              <a:endParaRPr lang="en-US" altLang="zh-CN" sz="15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4959218" y="2588576"/>
            <a:ext cx="609600" cy="505139"/>
            <a:chOff x="1490659" y="1900478"/>
            <a:chExt cx="609600" cy="505139"/>
          </a:xfrm>
        </p:grpSpPr>
        <p:pic>
          <p:nvPicPr>
            <p:cNvPr id="7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659" y="1900478"/>
              <a:ext cx="609600" cy="451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Text Box 19"/>
            <p:cNvSpPr txBox="1">
              <a:spLocks noChangeArrowheads="1"/>
            </p:cNvSpPr>
            <p:nvPr/>
          </p:nvSpPr>
          <p:spPr bwMode="auto">
            <a:xfrm>
              <a:off x="1564710" y="2082452"/>
              <a:ext cx="455112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 smtClean="0">
                  <a:solidFill>
                    <a:schemeClr val="bg1"/>
                  </a:solidFill>
                </a:rPr>
                <a:t>C</a:t>
              </a:r>
              <a:endParaRPr lang="en-US" altLang="zh-CN" sz="15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704921" y="2588576"/>
            <a:ext cx="609600" cy="505139"/>
            <a:chOff x="1490659" y="1900478"/>
            <a:chExt cx="609600" cy="505139"/>
          </a:xfrm>
        </p:grpSpPr>
        <p:pic>
          <p:nvPicPr>
            <p:cNvPr id="79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659" y="1900478"/>
              <a:ext cx="609600" cy="451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 Box 19"/>
            <p:cNvSpPr txBox="1">
              <a:spLocks noChangeArrowheads="1"/>
            </p:cNvSpPr>
            <p:nvPr/>
          </p:nvSpPr>
          <p:spPr bwMode="auto">
            <a:xfrm>
              <a:off x="1564710" y="2082452"/>
              <a:ext cx="455112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500" b="1" smtClean="0">
                  <a:solidFill>
                    <a:schemeClr val="bg1"/>
                  </a:solidFill>
                </a:rPr>
                <a:t>D</a:t>
              </a:r>
              <a:endParaRPr lang="en-US" altLang="zh-CN" sz="1500" b="1">
                <a:solidFill>
                  <a:schemeClr val="bg1"/>
                </a:solidFill>
              </a:endParaRPr>
            </a:p>
          </p:txBody>
        </p:sp>
      </p:grpSp>
      <p:sp>
        <p:nvSpPr>
          <p:cNvPr id="81" name="Text Box 19"/>
          <p:cNvSpPr txBox="1">
            <a:spLocks noChangeArrowheads="1"/>
          </p:cNvSpPr>
          <p:nvPr/>
        </p:nvSpPr>
        <p:spPr bwMode="auto">
          <a:xfrm>
            <a:off x="5786322" y="3195145"/>
            <a:ext cx="122020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1" smtClean="0">
                <a:latin typeface="+mj-lt"/>
                <a:ea typeface="微软雅黑" pitchFamily="34" charset="-122"/>
              </a:rPr>
              <a:t>MPLS Domain</a:t>
            </a:r>
          </a:p>
        </p:txBody>
      </p:sp>
      <p:sp>
        <p:nvSpPr>
          <p:cNvPr id="82" name="矩形 81"/>
          <p:cNvSpPr/>
          <p:nvPr/>
        </p:nvSpPr>
        <p:spPr>
          <a:xfrm>
            <a:off x="928026" y="2083833"/>
            <a:ext cx="533400" cy="343556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smtClean="0">
                <a:latin typeface="+mj-lt"/>
              </a:rPr>
              <a:t>5</a:t>
            </a:r>
            <a:endParaRPr lang="zh-CN" altLang="en-US" sz="1500" b="1">
              <a:latin typeface="+mj-lt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1985297" y="2083833"/>
            <a:ext cx="1080033" cy="343556"/>
            <a:chOff x="2432575" y="2342918"/>
            <a:chExt cx="1080033" cy="343556"/>
          </a:xfrm>
        </p:grpSpPr>
        <p:sp>
          <p:nvSpPr>
            <p:cNvPr id="84" name="矩形 83"/>
            <p:cNvSpPr/>
            <p:nvPr/>
          </p:nvSpPr>
          <p:spPr>
            <a:xfrm>
              <a:off x="2979208" y="2342918"/>
              <a:ext cx="533400" cy="34355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b="1" smtClean="0">
                  <a:latin typeface="+mj-lt"/>
                </a:rPr>
                <a:t>4</a:t>
              </a:r>
              <a:endParaRPr lang="zh-CN" altLang="en-US" sz="1500" b="1">
                <a:latin typeface="+mj-lt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32575" y="2342918"/>
              <a:ext cx="533400" cy="34355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b="1" smtClean="0">
                  <a:solidFill>
                    <a:srgbClr val="C00000"/>
                  </a:solidFill>
                  <a:latin typeface="+mj-lt"/>
                </a:rPr>
                <a:t>255</a:t>
              </a:r>
              <a:endParaRPr lang="zh-CN" altLang="en-US" sz="1500" b="1">
                <a:solidFill>
                  <a:srgbClr val="C00000"/>
                </a:solidFill>
                <a:latin typeface="+mj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819922" y="2083833"/>
            <a:ext cx="1080033" cy="343556"/>
            <a:chOff x="2432575" y="2342918"/>
            <a:chExt cx="1080033" cy="343556"/>
          </a:xfrm>
        </p:grpSpPr>
        <p:sp>
          <p:nvSpPr>
            <p:cNvPr id="87" name="矩形 86"/>
            <p:cNvSpPr/>
            <p:nvPr/>
          </p:nvSpPr>
          <p:spPr>
            <a:xfrm>
              <a:off x="2979208" y="2342918"/>
              <a:ext cx="533400" cy="343556"/>
            </a:xfrm>
            <a:prstGeom prst="rect">
              <a:avLst/>
            </a:prstGeom>
            <a:solidFill>
              <a:srgbClr val="FF993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b="1" smtClean="0">
                  <a:latin typeface="+mj-lt"/>
                </a:rPr>
                <a:t>4</a:t>
              </a:r>
              <a:endParaRPr lang="zh-CN" altLang="en-US" sz="1500" b="1">
                <a:latin typeface="+mj-lt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2432575" y="2342918"/>
              <a:ext cx="533400" cy="34355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b="1" smtClean="0">
                  <a:solidFill>
                    <a:srgbClr val="C00000"/>
                  </a:solidFill>
                  <a:latin typeface="+mj-lt"/>
                </a:rPr>
                <a:t>254</a:t>
              </a:r>
              <a:endParaRPr lang="zh-CN" altLang="en-US" sz="1500" b="1">
                <a:solidFill>
                  <a:srgbClr val="C00000"/>
                </a:solidFill>
                <a:latin typeface="+mj-lt"/>
              </a:endParaRPr>
            </a:p>
          </p:txBody>
        </p:sp>
      </p:grpSp>
      <p:sp>
        <p:nvSpPr>
          <p:cNvPr id="89" name="矩形 88"/>
          <p:cNvSpPr/>
          <p:nvPr/>
        </p:nvSpPr>
        <p:spPr>
          <a:xfrm>
            <a:off x="5863025" y="2083833"/>
            <a:ext cx="533400" cy="343556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>
                <a:latin typeface="+mj-lt"/>
              </a:rPr>
              <a:t>4</a:t>
            </a:r>
            <a:endParaRPr lang="zh-CN" altLang="en-US" sz="1500" b="1">
              <a:latin typeface="+mj-lt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7494984" y="2083833"/>
            <a:ext cx="533400" cy="343556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smtClean="0">
                <a:latin typeface="+mj-lt"/>
              </a:rPr>
              <a:t>3</a:t>
            </a:r>
            <a:endParaRPr lang="zh-CN" altLang="en-US" sz="1500" b="1">
              <a:latin typeface="+mj-lt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432715" y="3674754"/>
            <a:ext cx="835007" cy="333361"/>
          </a:xfrm>
          <a:prstGeom prst="rect">
            <a:avLst/>
          </a:prstGeom>
          <a:solidFill>
            <a:srgbClr val="FF993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smtClean="0">
                <a:latin typeface="+mj-lt"/>
              </a:rPr>
              <a:t>IP</a:t>
            </a:r>
            <a:endParaRPr lang="zh-CN" altLang="en-US" sz="1500" b="1">
              <a:latin typeface="+mj-lt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356896" y="3674754"/>
            <a:ext cx="835007" cy="333361"/>
          </a:xfrm>
          <a:prstGeom prst="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smtClean="0">
                <a:solidFill>
                  <a:srgbClr val="C00000"/>
                </a:solidFill>
                <a:latin typeface="+mj-lt"/>
              </a:rPr>
              <a:t>MPLS</a:t>
            </a:r>
            <a:endParaRPr lang="zh-CN" altLang="en-US" sz="1500" b="1">
              <a:solidFill>
                <a:srgbClr val="C00000"/>
              </a:solidFill>
              <a:latin typeface="+mj-lt"/>
            </a:endParaRPr>
          </a:p>
        </p:txBody>
      </p:sp>
      <p:sp>
        <p:nvSpPr>
          <p:cNvPr id="93" name="任意多边形 92"/>
          <p:cNvSpPr/>
          <p:nvPr/>
        </p:nvSpPr>
        <p:spPr>
          <a:xfrm>
            <a:off x="1194726" y="1912353"/>
            <a:ext cx="1337204" cy="161221"/>
          </a:xfrm>
          <a:custGeom>
            <a:avLst/>
            <a:gdLst>
              <a:gd name="connsiteX0" fmla="*/ 0 w 1436914"/>
              <a:gd name="connsiteY0" fmla="*/ 478971 h 493486"/>
              <a:gd name="connsiteX1" fmla="*/ 0 w 1436914"/>
              <a:gd name="connsiteY1" fmla="*/ 0 h 493486"/>
              <a:gd name="connsiteX2" fmla="*/ 1436914 w 1436914"/>
              <a:gd name="connsiteY2" fmla="*/ 0 h 493486"/>
              <a:gd name="connsiteX3" fmla="*/ 1436914 w 1436914"/>
              <a:gd name="connsiteY3" fmla="*/ 493486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6914" h="493486">
                <a:moveTo>
                  <a:pt x="0" y="478971"/>
                </a:moveTo>
                <a:lnTo>
                  <a:pt x="0" y="0"/>
                </a:lnTo>
                <a:lnTo>
                  <a:pt x="1436914" y="0"/>
                </a:lnTo>
                <a:lnTo>
                  <a:pt x="1436914" y="493486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4366555" y="1912353"/>
            <a:ext cx="1763170" cy="161221"/>
          </a:xfrm>
          <a:custGeom>
            <a:avLst/>
            <a:gdLst>
              <a:gd name="connsiteX0" fmla="*/ 0 w 1436914"/>
              <a:gd name="connsiteY0" fmla="*/ 478971 h 493486"/>
              <a:gd name="connsiteX1" fmla="*/ 0 w 1436914"/>
              <a:gd name="connsiteY1" fmla="*/ 0 h 493486"/>
              <a:gd name="connsiteX2" fmla="*/ 1436914 w 1436914"/>
              <a:gd name="connsiteY2" fmla="*/ 0 h 493486"/>
              <a:gd name="connsiteX3" fmla="*/ 1436914 w 1436914"/>
              <a:gd name="connsiteY3" fmla="*/ 493486 h 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6914" h="493486">
                <a:moveTo>
                  <a:pt x="0" y="478971"/>
                </a:moveTo>
                <a:lnTo>
                  <a:pt x="0" y="0"/>
                </a:lnTo>
                <a:lnTo>
                  <a:pt x="1436914" y="0"/>
                </a:lnTo>
                <a:lnTo>
                  <a:pt x="1436914" y="493486"/>
                </a:ln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93007" y="4931876"/>
            <a:ext cx="66686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/>
              <a:t>no mpls ip propagate-ttl</a:t>
            </a:r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>
            <a:off x="1619672" y="3093715"/>
            <a:ext cx="0" cy="17034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9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4 </a:t>
            </a:r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5463222" y="2189195"/>
            <a:ext cx="3069217" cy="2859798"/>
          </a:xfrm>
          <a:prstGeom prst="roundRect">
            <a:avLst>
              <a:gd name="adj" fmla="val 1265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11560" y="2750393"/>
            <a:ext cx="1377848" cy="1737401"/>
          </a:xfrm>
          <a:prstGeom prst="roundRect">
            <a:avLst>
              <a:gd name="adj" fmla="val 1265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159581" y="2750393"/>
            <a:ext cx="2916475" cy="1737401"/>
          </a:xfrm>
          <a:prstGeom prst="roundRect">
            <a:avLst>
              <a:gd name="adj" fmla="val 1265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821049" y="3935063"/>
            <a:ext cx="10534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smtClean="0">
                <a:latin typeface="+mj-lt"/>
                <a:ea typeface="微软雅黑" pitchFamily="34" charset="-122"/>
              </a:rPr>
              <a:t>CE-EIGRP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1223477" y="3646713"/>
            <a:ext cx="400294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068" y="3478979"/>
            <a:ext cx="615457" cy="4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611560" y="2750393"/>
            <a:ext cx="10886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smtClean="0">
                <a:latin typeface="+mj-lt"/>
                <a:ea typeface="微软雅黑" pitchFamily="34" charset="-122"/>
              </a:rPr>
              <a:t>Site-A</a:t>
            </a:r>
          </a:p>
          <a:p>
            <a:pPr eaLnBrk="1" hangingPunct="1"/>
            <a:r>
              <a:rPr lang="en-US" altLang="zh-CN" sz="1400" smtClean="0">
                <a:latin typeface="+mj-lt"/>
                <a:ea typeface="微软雅黑" pitchFamily="34" charset="-122"/>
              </a:rPr>
              <a:t>EIGRP 100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159581" y="2750393"/>
            <a:ext cx="10214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smtClean="0">
                <a:latin typeface="+mj-lt"/>
                <a:ea typeface="微软雅黑" pitchFamily="34" charset="-122"/>
              </a:rPr>
              <a:t>P-Network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4168500" y="3430713"/>
            <a:ext cx="576000" cy="705731"/>
            <a:chOff x="2750592" y="2846773"/>
            <a:chExt cx="576000" cy="705731"/>
          </a:xfrm>
        </p:grpSpPr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2791124" y="3244727"/>
              <a:ext cx="52450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smtClean="0">
                  <a:latin typeface="+mn-lt"/>
                  <a:ea typeface="微软雅黑" pitchFamily="34" charset="-122"/>
                </a:rPr>
                <a:t>PE2</a:t>
              </a:r>
            </a:p>
          </p:txBody>
        </p:sp>
        <p:pic>
          <p:nvPicPr>
            <p:cNvPr id="45" name="Picture 2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592" y="2846773"/>
              <a:ext cx="576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组合 45"/>
          <p:cNvGrpSpPr/>
          <p:nvPr/>
        </p:nvGrpSpPr>
        <p:grpSpPr>
          <a:xfrm>
            <a:off x="2536676" y="3430713"/>
            <a:ext cx="576000" cy="705731"/>
            <a:chOff x="2750592" y="2846773"/>
            <a:chExt cx="576000" cy="705731"/>
          </a:xfrm>
        </p:grpSpPr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2791124" y="3244727"/>
              <a:ext cx="524503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400" smtClean="0">
                  <a:latin typeface="+mn-lt"/>
                  <a:ea typeface="微软雅黑" pitchFamily="34" charset="-122"/>
                </a:rPr>
                <a:t>PE1</a:t>
              </a:r>
            </a:p>
          </p:txBody>
        </p:sp>
        <p:pic>
          <p:nvPicPr>
            <p:cNvPr id="48" name="Picture 2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0592" y="2846773"/>
              <a:ext cx="5760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9" name="任意多边形 48"/>
          <p:cNvSpPr/>
          <p:nvPr/>
        </p:nvSpPr>
        <p:spPr>
          <a:xfrm>
            <a:off x="4733659" y="3114901"/>
            <a:ext cx="1028700" cy="494002"/>
          </a:xfrm>
          <a:custGeom>
            <a:avLst/>
            <a:gdLst>
              <a:gd name="connsiteX0" fmla="*/ 0 w 1028700"/>
              <a:gd name="connsiteY0" fmla="*/ 533400 h 533400"/>
              <a:gd name="connsiteX1" fmla="*/ 533400 w 1028700"/>
              <a:gd name="connsiteY1" fmla="*/ 533400 h 533400"/>
              <a:gd name="connsiteX2" fmla="*/ 533400 w 1028700"/>
              <a:gd name="connsiteY2" fmla="*/ 0 h 533400"/>
              <a:gd name="connsiteX3" fmla="*/ 1028700 w 1028700"/>
              <a:gd name="connsiteY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1028700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 49"/>
          <p:cNvSpPr/>
          <p:nvPr/>
        </p:nvSpPr>
        <p:spPr>
          <a:xfrm flipV="1">
            <a:off x="4733659" y="3682592"/>
            <a:ext cx="1028700" cy="560247"/>
          </a:xfrm>
          <a:custGeom>
            <a:avLst/>
            <a:gdLst>
              <a:gd name="connsiteX0" fmla="*/ 0 w 1028700"/>
              <a:gd name="connsiteY0" fmla="*/ 533400 h 533400"/>
              <a:gd name="connsiteX1" fmla="*/ 533400 w 1028700"/>
              <a:gd name="connsiteY1" fmla="*/ 533400 h 533400"/>
              <a:gd name="connsiteX2" fmla="*/ 533400 w 1028700"/>
              <a:gd name="connsiteY2" fmla="*/ 0 h 533400"/>
              <a:gd name="connsiteX3" fmla="*/ 1028700 w 1028700"/>
              <a:gd name="connsiteY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8700" h="533400">
                <a:moveTo>
                  <a:pt x="0" y="533400"/>
                </a:moveTo>
                <a:lnTo>
                  <a:pt x="533400" y="533400"/>
                </a:lnTo>
                <a:lnTo>
                  <a:pt x="533400" y="0"/>
                </a:lnTo>
                <a:lnTo>
                  <a:pt x="1028700" y="0"/>
                </a:ln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5463223" y="3311487"/>
            <a:ext cx="10534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smtClean="0">
                <a:latin typeface="+mj-lt"/>
                <a:ea typeface="微软雅黑" pitchFamily="34" charset="-122"/>
              </a:rPr>
              <a:t>CE-EIGRP</a:t>
            </a: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5463223" y="4403759"/>
            <a:ext cx="10534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smtClean="0">
                <a:latin typeface="+mj-lt"/>
                <a:ea typeface="微软雅黑" pitchFamily="34" charset="-122"/>
              </a:rPr>
              <a:t>CE-EIGRP</a:t>
            </a:r>
          </a:p>
        </p:txBody>
      </p:sp>
      <p:sp>
        <p:nvSpPr>
          <p:cNvPr id="53" name="任意多边形 52"/>
          <p:cNvSpPr/>
          <p:nvPr/>
        </p:nvSpPr>
        <p:spPr>
          <a:xfrm>
            <a:off x="5989970" y="3107695"/>
            <a:ext cx="1197641" cy="1117600"/>
          </a:xfrm>
          <a:custGeom>
            <a:avLst/>
            <a:gdLst>
              <a:gd name="connsiteX0" fmla="*/ 0 w 558800"/>
              <a:gd name="connsiteY0" fmla="*/ 0 h 1117600"/>
              <a:gd name="connsiteX1" fmla="*/ 558800 w 558800"/>
              <a:gd name="connsiteY1" fmla="*/ 0 h 1117600"/>
              <a:gd name="connsiteX2" fmla="*/ 558800 w 558800"/>
              <a:gd name="connsiteY2" fmla="*/ 1117600 h 1117600"/>
              <a:gd name="connsiteX3" fmla="*/ 38100 w 558800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800" h="1117600">
                <a:moveTo>
                  <a:pt x="0" y="0"/>
                </a:moveTo>
                <a:lnTo>
                  <a:pt x="558800" y="0"/>
                </a:lnTo>
                <a:lnTo>
                  <a:pt x="558800" y="1117600"/>
                </a:lnTo>
                <a:lnTo>
                  <a:pt x="38100" y="1117600"/>
                </a:lnTo>
              </a:path>
            </a:pathLst>
          </a:cu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247" y="2886859"/>
            <a:ext cx="615457" cy="4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247" y="4014951"/>
            <a:ext cx="615457" cy="4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组合 55"/>
          <p:cNvGrpSpPr/>
          <p:nvPr/>
        </p:nvGrpSpPr>
        <p:grpSpPr>
          <a:xfrm>
            <a:off x="7535444" y="2937255"/>
            <a:ext cx="382832" cy="1366258"/>
            <a:chOff x="7854035" y="2568642"/>
            <a:chExt cx="382832" cy="1366258"/>
          </a:xfrm>
        </p:grpSpPr>
        <p:sp>
          <p:nvSpPr>
            <p:cNvPr id="57" name="上箭头 56"/>
            <p:cNvSpPr/>
            <p:nvPr/>
          </p:nvSpPr>
          <p:spPr>
            <a:xfrm>
              <a:off x="7854035" y="2568642"/>
              <a:ext cx="382832" cy="1366258"/>
            </a:xfrm>
            <a:prstGeom prst="upArrow">
              <a:avLst>
                <a:gd name="adj1" fmla="val 68127"/>
                <a:gd name="adj2" fmla="val 50000"/>
              </a:avLst>
            </a:prstGeom>
            <a:solidFill>
              <a:srgbClr val="FFCC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 rot="5400000">
              <a:off x="7439355" y="3117459"/>
              <a:ext cx="12121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600" b="1" smtClean="0">
                  <a:solidFill>
                    <a:prstClr val="black"/>
                  </a:solidFill>
                  <a:ea typeface="微软雅黑" pitchFamily="34" charset="-122"/>
                </a:rPr>
                <a:t>10.2.2.0/24</a:t>
              </a:r>
              <a:endParaRPr lang="en-US" altLang="zh-CN" sz="1600" b="1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</p:grpSp>
      <p:sp>
        <p:nvSpPr>
          <p:cNvPr id="59" name="椭圆 58"/>
          <p:cNvSpPr/>
          <p:nvPr/>
        </p:nvSpPr>
        <p:spPr>
          <a:xfrm>
            <a:off x="7745731" y="4184897"/>
            <a:ext cx="324360" cy="3243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</a:rPr>
              <a:t>1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6643263" y="2192179"/>
            <a:ext cx="10886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en-US" altLang="zh-CN" sz="1400" smtClean="0">
                <a:latin typeface="+mj-lt"/>
                <a:ea typeface="微软雅黑" pitchFamily="34" charset="-122"/>
              </a:rPr>
              <a:t>Site-B</a:t>
            </a:r>
          </a:p>
          <a:p>
            <a:pPr algn="r" eaLnBrk="1" hangingPunct="1"/>
            <a:r>
              <a:rPr lang="en-US" altLang="zh-CN" sz="1400" smtClean="0">
                <a:latin typeface="+mj-lt"/>
                <a:ea typeface="微软雅黑" pitchFamily="34" charset="-122"/>
              </a:rPr>
              <a:t>EIGRP 100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4427984" y="2504027"/>
            <a:ext cx="1366258" cy="382832"/>
            <a:chOff x="4826332" y="897457"/>
            <a:chExt cx="1366258" cy="382832"/>
          </a:xfrm>
        </p:grpSpPr>
        <p:sp>
          <p:nvSpPr>
            <p:cNvPr id="62" name="上箭头 61"/>
            <p:cNvSpPr/>
            <p:nvPr/>
          </p:nvSpPr>
          <p:spPr>
            <a:xfrm rot="16200000">
              <a:off x="5318045" y="405744"/>
              <a:ext cx="382832" cy="1366258"/>
            </a:xfrm>
            <a:prstGeom prst="upArrow">
              <a:avLst>
                <a:gd name="adj1" fmla="val 68127"/>
                <a:gd name="adj2" fmla="val 50000"/>
              </a:avLst>
            </a:prstGeom>
            <a:solidFill>
              <a:srgbClr val="FFCC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4903365" y="916461"/>
              <a:ext cx="12121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600" b="1" smtClean="0">
                  <a:solidFill>
                    <a:prstClr val="black"/>
                  </a:solidFill>
                  <a:ea typeface="微软雅黑" pitchFamily="34" charset="-122"/>
                </a:rPr>
                <a:t>10.2.2.0/24</a:t>
              </a:r>
              <a:endParaRPr lang="en-US" altLang="zh-CN" sz="1600" b="1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</p:grpSp>
      <p:sp>
        <p:nvSpPr>
          <p:cNvPr id="64" name="椭圆 63"/>
          <p:cNvSpPr/>
          <p:nvPr/>
        </p:nvSpPr>
        <p:spPr>
          <a:xfrm>
            <a:off x="5658693" y="2433077"/>
            <a:ext cx="324360" cy="3243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</a:rPr>
              <a:t>2</a:t>
            </a:r>
            <a:endParaRPr lang="zh-CN" altLang="en-US" b="1">
              <a:solidFill>
                <a:schemeClr val="bg1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69061" y="4293500"/>
            <a:ext cx="1294161" cy="382832"/>
            <a:chOff x="4826334" y="897457"/>
            <a:chExt cx="1294161" cy="382832"/>
          </a:xfrm>
        </p:grpSpPr>
        <p:sp>
          <p:nvSpPr>
            <p:cNvPr id="66" name="上箭头 65"/>
            <p:cNvSpPr/>
            <p:nvPr/>
          </p:nvSpPr>
          <p:spPr>
            <a:xfrm rot="16200000" flipV="1">
              <a:off x="5281999" y="441792"/>
              <a:ext cx="382832" cy="1294161"/>
            </a:xfrm>
            <a:prstGeom prst="upArrow">
              <a:avLst>
                <a:gd name="adj1" fmla="val 68127"/>
                <a:gd name="adj2" fmla="val 50000"/>
              </a:avLst>
            </a:prstGeom>
            <a:solidFill>
              <a:srgbClr val="FFCC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4903365" y="916461"/>
              <a:ext cx="121219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altLang="zh-CN" sz="1600" b="1" smtClean="0">
                  <a:solidFill>
                    <a:prstClr val="black"/>
                  </a:solidFill>
                  <a:ea typeface="微软雅黑" pitchFamily="34" charset="-122"/>
                </a:rPr>
                <a:t>10.2.2.0/24</a:t>
              </a:r>
              <a:endParaRPr lang="en-US" altLang="zh-CN" sz="1600" b="1">
                <a:solidFill>
                  <a:prstClr val="black"/>
                </a:solidFill>
                <a:ea typeface="微软雅黑" pitchFamily="34" charset="-122"/>
              </a:endParaRPr>
            </a:p>
          </p:txBody>
        </p:sp>
      </p:grpSp>
      <p:sp>
        <p:nvSpPr>
          <p:cNvPr id="97" name="椭圆 96"/>
          <p:cNvSpPr/>
          <p:nvPr/>
        </p:nvSpPr>
        <p:spPr>
          <a:xfrm>
            <a:off x="3884672" y="4322735"/>
            <a:ext cx="324360" cy="3243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smtClean="0">
                <a:solidFill>
                  <a:schemeClr val="bg1"/>
                </a:solidFill>
              </a:rPr>
              <a:t>3</a:t>
            </a:r>
            <a:endParaRPr lang="zh-CN" altLang="en-US" b="1">
              <a:solidFill>
                <a:schemeClr val="bg1"/>
              </a:solidFill>
            </a:endParaRPr>
          </a:p>
        </p:txBody>
      </p:sp>
      <p:pic>
        <p:nvPicPr>
          <p:cNvPr id="98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882" y="2886859"/>
            <a:ext cx="615457" cy="4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37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882" y="4014951"/>
            <a:ext cx="615457" cy="456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01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</a:t>
            </a:r>
            <a:r>
              <a:rPr lang="en-US" altLang="zh-CN" smtClean="0"/>
              <a:t>5 CCNP</a:t>
            </a:r>
            <a:r>
              <a:rPr lang="zh-CN" altLang="en-US" smtClean="0"/>
              <a:t>课件（配图）</a:t>
            </a:r>
            <a:endParaRPr lang="zh-CN" altLang="en-US"/>
          </a:p>
        </p:txBody>
      </p:sp>
      <p:pic>
        <p:nvPicPr>
          <p:cNvPr id="67" name="Picture 2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47943"/>
            <a:ext cx="4248472" cy="3047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矩形 67"/>
          <p:cNvSpPr/>
          <p:nvPr/>
        </p:nvSpPr>
        <p:spPr>
          <a:xfrm>
            <a:off x="2482722" y="1969237"/>
            <a:ext cx="5485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00" b="1" smtClean="0">
                <a:ea typeface="微软雅黑" pitchFamily="34" charset="-122"/>
              </a:rPr>
              <a:t>PE1</a:t>
            </a:r>
            <a:endParaRPr lang="zh-CN" altLang="en-US" sz="1500" b="1"/>
          </a:p>
        </p:txBody>
      </p:sp>
      <p:sp>
        <p:nvSpPr>
          <p:cNvPr id="69" name="矩形 68"/>
          <p:cNvSpPr/>
          <p:nvPr/>
        </p:nvSpPr>
        <p:spPr>
          <a:xfrm>
            <a:off x="1907704" y="3907756"/>
            <a:ext cx="5485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00" b="1" smtClean="0">
                <a:ea typeface="微软雅黑" pitchFamily="34" charset="-122"/>
              </a:rPr>
              <a:t>PE1</a:t>
            </a:r>
            <a:endParaRPr lang="zh-CN" altLang="en-US" sz="1500" b="1"/>
          </a:p>
        </p:txBody>
      </p:sp>
      <p:sp>
        <p:nvSpPr>
          <p:cNvPr id="70" name="矩形 69"/>
          <p:cNvSpPr/>
          <p:nvPr/>
        </p:nvSpPr>
        <p:spPr>
          <a:xfrm>
            <a:off x="2651452" y="3101918"/>
            <a:ext cx="346197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500" b="1" smtClean="0">
                <a:ea typeface="微软雅黑" pitchFamily="34" charset="-122"/>
              </a:rPr>
              <a:t>Shared Backbone</a:t>
            </a:r>
          </a:p>
          <a:p>
            <a:pPr algn="ctr"/>
            <a:r>
              <a:rPr lang="en-US" altLang="zh-CN" sz="1500" b="1" smtClean="0">
                <a:ea typeface="微软雅黑" pitchFamily="34" charset="-122"/>
              </a:rPr>
              <a:t>(PE router support MPLS VPN and have Internet routes)</a:t>
            </a:r>
            <a:endParaRPr lang="zh-CN" altLang="en-US" sz="1500" b="1"/>
          </a:p>
        </p:txBody>
      </p:sp>
      <p:sp>
        <p:nvSpPr>
          <p:cNvPr id="71" name="矩形 70"/>
          <p:cNvSpPr/>
          <p:nvPr/>
        </p:nvSpPr>
        <p:spPr>
          <a:xfrm>
            <a:off x="1025129" y="2735404"/>
            <a:ext cx="97654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00" b="1" smtClean="0">
                <a:ea typeface="微软雅黑" pitchFamily="34" charset="-122"/>
              </a:rPr>
              <a:t>CE-Site1</a:t>
            </a:r>
          </a:p>
          <a:p>
            <a:pPr algn="ctr"/>
            <a:r>
              <a:rPr lang="en-US" altLang="zh-CN" sz="1500" b="1" smtClean="0">
                <a:ea typeface="微软雅黑" pitchFamily="34" charset="-122"/>
              </a:rPr>
              <a:t>(VPN)</a:t>
            </a:r>
            <a:endParaRPr lang="zh-CN" altLang="en-US" sz="1500" b="1"/>
          </a:p>
        </p:txBody>
      </p:sp>
      <p:cxnSp>
        <p:nvCxnSpPr>
          <p:cNvPr id="72" name="直接连接符 71"/>
          <p:cNvCxnSpPr/>
          <p:nvPr/>
        </p:nvCxnSpPr>
        <p:spPr>
          <a:xfrm>
            <a:off x="1579886" y="2569008"/>
            <a:ext cx="125463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86" y="2343137"/>
            <a:ext cx="609600" cy="45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矩形 73"/>
          <p:cNvSpPr/>
          <p:nvPr/>
        </p:nvSpPr>
        <p:spPr>
          <a:xfrm>
            <a:off x="567817" y="3897798"/>
            <a:ext cx="9765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00" b="1" smtClean="0">
                <a:ea typeface="微软雅黑" pitchFamily="34" charset="-122"/>
              </a:rPr>
              <a:t>CE-Site2</a:t>
            </a:r>
          </a:p>
          <a:p>
            <a:pPr algn="ctr"/>
            <a:r>
              <a:rPr lang="en-US" altLang="zh-CN" sz="1500" b="1" smtClean="0">
                <a:ea typeface="微软雅黑" pitchFamily="34" charset="-122"/>
              </a:rPr>
              <a:t>(VPN)</a:t>
            </a:r>
            <a:endParaRPr lang="zh-CN" altLang="en-US" sz="1500" b="1"/>
          </a:p>
        </p:txBody>
      </p:sp>
      <p:cxnSp>
        <p:nvCxnSpPr>
          <p:cNvPr id="75" name="直接连接符 74"/>
          <p:cNvCxnSpPr/>
          <p:nvPr/>
        </p:nvCxnSpPr>
        <p:spPr>
          <a:xfrm>
            <a:off x="952567" y="3719928"/>
            <a:ext cx="125463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74" y="3492831"/>
            <a:ext cx="609600" cy="45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直接连接符 76"/>
          <p:cNvCxnSpPr/>
          <p:nvPr/>
        </p:nvCxnSpPr>
        <p:spPr>
          <a:xfrm>
            <a:off x="6402371" y="3289402"/>
            <a:ext cx="125463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 flipV="1">
            <a:off x="6444208" y="2292402"/>
            <a:ext cx="1296144" cy="9970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208" y="2147986"/>
            <a:ext cx="609600" cy="45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208" y="3128046"/>
            <a:ext cx="609600" cy="45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矩形 80"/>
          <p:cNvSpPr/>
          <p:nvPr/>
        </p:nvSpPr>
        <p:spPr>
          <a:xfrm>
            <a:off x="6169934" y="2778753"/>
            <a:ext cx="5485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00" b="1" smtClean="0">
                <a:ea typeface="微软雅黑" pitchFamily="34" charset="-122"/>
              </a:rPr>
              <a:t>PE4</a:t>
            </a:r>
            <a:endParaRPr lang="zh-CN" altLang="en-US" sz="1500" b="1"/>
          </a:p>
        </p:txBody>
      </p:sp>
      <p:sp>
        <p:nvSpPr>
          <p:cNvPr id="82" name="矩形 81"/>
          <p:cNvSpPr/>
          <p:nvPr/>
        </p:nvSpPr>
        <p:spPr>
          <a:xfrm>
            <a:off x="7925815" y="2125086"/>
            <a:ext cx="9765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00" b="1" smtClean="0">
                <a:ea typeface="微软雅黑" pitchFamily="34" charset="-122"/>
              </a:rPr>
              <a:t>CE-Site3</a:t>
            </a:r>
          </a:p>
          <a:p>
            <a:pPr algn="ctr"/>
            <a:r>
              <a:rPr lang="en-US" altLang="zh-CN" sz="1500" b="1" smtClean="0">
                <a:ea typeface="微软雅黑" pitchFamily="34" charset="-122"/>
              </a:rPr>
              <a:t>(VPN)</a:t>
            </a:r>
            <a:endParaRPr lang="zh-CN" altLang="en-US" sz="1500" b="1"/>
          </a:p>
        </p:txBody>
      </p:sp>
      <p:sp>
        <p:nvSpPr>
          <p:cNvPr id="83" name="矩形 82"/>
          <p:cNvSpPr/>
          <p:nvPr/>
        </p:nvSpPr>
        <p:spPr>
          <a:xfrm>
            <a:off x="7925815" y="3025791"/>
            <a:ext cx="9765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00" b="1" smtClean="0">
                <a:ea typeface="微软雅黑" pitchFamily="34" charset="-122"/>
              </a:rPr>
              <a:t>CE-Site4</a:t>
            </a:r>
          </a:p>
          <a:p>
            <a:pPr algn="ctr"/>
            <a:r>
              <a:rPr lang="en-US" altLang="zh-CN" sz="1500" b="1" smtClean="0">
                <a:ea typeface="微软雅黑" pitchFamily="34" charset="-122"/>
              </a:rPr>
              <a:t>(VPN)</a:t>
            </a:r>
            <a:endParaRPr lang="zh-CN" altLang="en-US" sz="1500" b="1"/>
          </a:p>
        </p:txBody>
      </p:sp>
      <p:sp>
        <p:nvSpPr>
          <p:cNvPr id="84" name="矩形 83"/>
          <p:cNvSpPr/>
          <p:nvPr/>
        </p:nvSpPr>
        <p:spPr>
          <a:xfrm>
            <a:off x="3683582" y="4833607"/>
            <a:ext cx="54854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00" b="1" smtClean="0">
                <a:ea typeface="微软雅黑" pitchFamily="34" charset="-122"/>
              </a:rPr>
              <a:t>PE4</a:t>
            </a:r>
            <a:endParaRPr lang="zh-CN" altLang="en-US" sz="1500" b="1"/>
          </a:p>
        </p:txBody>
      </p:sp>
      <p:cxnSp>
        <p:nvCxnSpPr>
          <p:cNvPr id="85" name="直接连接符 84"/>
          <p:cNvCxnSpPr/>
          <p:nvPr/>
        </p:nvCxnSpPr>
        <p:spPr>
          <a:xfrm>
            <a:off x="4549167" y="4995189"/>
            <a:ext cx="1254637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004" y="4795447"/>
            <a:ext cx="609600" cy="45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矩形 86"/>
          <p:cNvSpPr/>
          <p:nvPr/>
        </p:nvSpPr>
        <p:spPr>
          <a:xfrm>
            <a:off x="6181901" y="4737891"/>
            <a:ext cx="97655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00" b="1" smtClean="0">
                <a:ea typeface="微软雅黑" pitchFamily="34" charset="-122"/>
              </a:rPr>
              <a:t>CE-Site5</a:t>
            </a:r>
          </a:p>
          <a:p>
            <a:pPr algn="ctr"/>
            <a:r>
              <a:rPr lang="en-US" altLang="zh-CN" sz="1500" b="1" smtClean="0">
                <a:ea typeface="微软雅黑" pitchFamily="34" charset="-122"/>
              </a:rPr>
              <a:t>(VPN)</a:t>
            </a:r>
            <a:endParaRPr lang="zh-CN" altLang="en-US" sz="1500" b="1"/>
          </a:p>
        </p:txBody>
      </p:sp>
      <p:sp>
        <p:nvSpPr>
          <p:cNvPr id="88" name="圆角矩形 87"/>
          <p:cNvSpPr/>
          <p:nvPr/>
        </p:nvSpPr>
        <p:spPr>
          <a:xfrm>
            <a:off x="3394835" y="5404327"/>
            <a:ext cx="1956189" cy="1080120"/>
          </a:xfrm>
          <a:prstGeom prst="roundRect">
            <a:avLst>
              <a:gd name="adj" fmla="val 5150"/>
            </a:avLst>
          </a:prstGeom>
          <a:solidFill>
            <a:srgbClr val="CCEC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9" name="Picture 57" descr="icon_colo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638" y="5587162"/>
            <a:ext cx="505748" cy="48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" name="Picture 37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528" y="5828170"/>
            <a:ext cx="609600" cy="45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直接连接符 90"/>
          <p:cNvCxnSpPr/>
          <p:nvPr/>
        </p:nvCxnSpPr>
        <p:spPr>
          <a:xfrm>
            <a:off x="4535960" y="5215315"/>
            <a:ext cx="0" cy="5040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3475746" y="6069177"/>
            <a:ext cx="114807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00" b="1" smtClean="0">
                <a:ea typeface="微软雅黑" pitchFamily="34" charset="-122"/>
              </a:rPr>
              <a:t>CE-central</a:t>
            </a:r>
            <a:endParaRPr lang="zh-CN" altLang="en-US" sz="1500" b="1"/>
          </a:p>
        </p:txBody>
      </p:sp>
      <p:sp>
        <p:nvSpPr>
          <p:cNvPr id="93" name="矩形 92"/>
          <p:cNvSpPr/>
          <p:nvPr/>
        </p:nvSpPr>
        <p:spPr>
          <a:xfrm>
            <a:off x="4859960" y="1504569"/>
            <a:ext cx="11027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500" b="1" smtClean="0">
                <a:ea typeface="微软雅黑" pitchFamily="34" charset="-122"/>
              </a:rPr>
              <a:t>Internet Gateway</a:t>
            </a:r>
            <a:endParaRPr lang="zh-CN" altLang="en-US" sz="1500" b="1"/>
          </a:p>
        </p:txBody>
      </p:sp>
      <p:sp>
        <p:nvSpPr>
          <p:cNvPr id="94" name="任意多边形 93"/>
          <p:cNvSpPr/>
          <p:nvPr/>
        </p:nvSpPr>
        <p:spPr>
          <a:xfrm>
            <a:off x="3098800" y="1212335"/>
            <a:ext cx="1267301" cy="1512592"/>
          </a:xfrm>
          <a:custGeom>
            <a:avLst/>
            <a:gdLst>
              <a:gd name="connsiteX0" fmla="*/ 0 w 1421243"/>
              <a:gd name="connsiteY0" fmla="*/ 1447800 h 1606913"/>
              <a:gd name="connsiteX1" fmla="*/ 1244600 w 1421243"/>
              <a:gd name="connsiteY1" fmla="*/ 1473200 h 1606913"/>
              <a:gd name="connsiteX2" fmla="*/ 1384300 w 1421243"/>
              <a:gd name="connsiteY2" fmla="*/ 0 h 1606913"/>
              <a:gd name="connsiteX0" fmla="*/ 0 w 1403154"/>
              <a:gd name="connsiteY0" fmla="*/ 1447800 h 1550692"/>
              <a:gd name="connsiteX1" fmla="*/ 1174293 w 1403154"/>
              <a:gd name="connsiteY1" fmla="*/ 1371600 h 1550692"/>
              <a:gd name="connsiteX2" fmla="*/ 1384300 w 1403154"/>
              <a:gd name="connsiteY2" fmla="*/ 0 h 155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3154" h="1550692">
                <a:moveTo>
                  <a:pt x="0" y="1447800"/>
                </a:moveTo>
                <a:cubicBezTo>
                  <a:pt x="506941" y="1581150"/>
                  <a:pt x="943576" y="1612900"/>
                  <a:pt x="1174293" y="1371600"/>
                </a:cubicBezTo>
                <a:cubicBezTo>
                  <a:pt x="1405010" y="1130300"/>
                  <a:pt x="1429808" y="615950"/>
                  <a:pt x="1384300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任意多边形 94"/>
          <p:cNvSpPr/>
          <p:nvPr/>
        </p:nvSpPr>
        <p:spPr>
          <a:xfrm>
            <a:off x="2590800" y="1212335"/>
            <a:ext cx="1902406" cy="2463800"/>
          </a:xfrm>
          <a:custGeom>
            <a:avLst/>
            <a:gdLst>
              <a:gd name="connsiteX0" fmla="*/ 0 w 1930575"/>
              <a:gd name="connsiteY0" fmla="*/ 2565400 h 2565400"/>
              <a:gd name="connsiteX1" fmla="*/ 1701800 w 1930575"/>
              <a:gd name="connsiteY1" fmla="*/ 2133600 h 2565400"/>
              <a:gd name="connsiteX2" fmla="*/ 1866900 w 1930575"/>
              <a:gd name="connsiteY2" fmla="*/ 0 h 2565400"/>
              <a:gd name="connsiteX0" fmla="*/ 0 w 1947623"/>
              <a:gd name="connsiteY0" fmla="*/ 2463800 h 2463800"/>
              <a:gd name="connsiteX1" fmla="*/ 1701800 w 1947623"/>
              <a:gd name="connsiteY1" fmla="*/ 2032000 h 2463800"/>
              <a:gd name="connsiteX2" fmla="*/ 1892300 w 1947623"/>
              <a:gd name="connsiteY2" fmla="*/ 0 h 2463800"/>
              <a:gd name="connsiteX0" fmla="*/ 0 w 1925957"/>
              <a:gd name="connsiteY0" fmla="*/ 2463800 h 2463800"/>
              <a:gd name="connsiteX1" fmla="*/ 1701800 w 1925957"/>
              <a:gd name="connsiteY1" fmla="*/ 2032000 h 2463800"/>
              <a:gd name="connsiteX2" fmla="*/ 1892300 w 1925957"/>
              <a:gd name="connsiteY2" fmla="*/ 0 h 2463800"/>
              <a:gd name="connsiteX0" fmla="*/ 0 w 1902406"/>
              <a:gd name="connsiteY0" fmla="*/ 2463800 h 2463800"/>
              <a:gd name="connsiteX1" fmla="*/ 1612900 w 1902406"/>
              <a:gd name="connsiteY1" fmla="*/ 1968500 h 2463800"/>
              <a:gd name="connsiteX2" fmla="*/ 1892300 w 1902406"/>
              <a:gd name="connsiteY2" fmla="*/ 0 h 24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406" h="2463800">
                <a:moveTo>
                  <a:pt x="0" y="2463800"/>
                </a:moveTo>
                <a:cubicBezTo>
                  <a:pt x="695325" y="2461683"/>
                  <a:pt x="1297517" y="2379133"/>
                  <a:pt x="1612900" y="1968500"/>
                </a:cubicBezTo>
                <a:cubicBezTo>
                  <a:pt x="1928283" y="1557867"/>
                  <a:pt x="1914525" y="840316"/>
                  <a:pt x="1892300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任意多边形 99"/>
          <p:cNvSpPr/>
          <p:nvPr/>
        </p:nvSpPr>
        <p:spPr>
          <a:xfrm>
            <a:off x="4432300" y="1199635"/>
            <a:ext cx="258940" cy="3505200"/>
          </a:xfrm>
          <a:custGeom>
            <a:avLst/>
            <a:gdLst>
              <a:gd name="connsiteX0" fmla="*/ 0 w 280064"/>
              <a:gd name="connsiteY0" fmla="*/ 3644900 h 3644900"/>
              <a:gd name="connsiteX1" fmla="*/ 266700 w 280064"/>
              <a:gd name="connsiteY1" fmla="*/ 1524000 h 3644900"/>
              <a:gd name="connsiteX2" fmla="*/ 215900 w 280064"/>
              <a:gd name="connsiteY2" fmla="*/ 0 h 3644900"/>
              <a:gd name="connsiteX0" fmla="*/ 0 w 260521"/>
              <a:gd name="connsiteY0" fmla="*/ 3644900 h 3644900"/>
              <a:gd name="connsiteX1" fmla="*/ 241300 w 260521"/>
              <a:gd name="connsiteY1" fmla="*/ 1803400 h 3644900"/>
              <a:gd name="connsiteX2" fmla="*/ 215900 w 260521"/>
              <a:gd name="connsiteY2" fmla="*/ 0 h 3644900"/>
              <a:gd name="connsiteX0" fmla="*/ 0 w 265972"/>
              <a:gd name="connsiteY0" fmla="*/ 3505200 h 3505200"/>
              <a:gd name="connsiteX1" fmla="*/ 241300 w 265972"/>
              <a:gd name="connsiteY1" fmla="*/ 1663700 h 3505200"/>
              <a:gd name="connsiteX2" fmla="*/ 228600 w 265972"/>
              <a:gd name="connsiteY2" fmla="*/ 0 h 3505200"/>
              <a:gd name="connsiteX0" fmla="*/ 0 w 258940"/>
              <a:gd name="connsiteY0" fmla="*/ 3505200 h 3505200"/>
              <a:gd name="connsiteX1" fmla="*/ 241300 w 258940"/>
              <a:gd name="connsiteY1" fmla="*/ 1663700 h 3505200"/>
              <a:gd name="connsiteX2" fmla="*/ 228600 w 258940"/>
              <a:gd name="connsiteY2" fmla="*/ 0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940" h="3505200">
                <a:moveTo>
                  <a:pt x="0" y="3505200"/>
                </a:moveTo>
                <a:cubicBezTo>
                  <a:pt x="115358" y="2748491"/>
                  <a:pt x="203200" y="2247900"/>
                  <a:pt x="241300" y="1663700"/>
                </a:cubicBezTo>
                <a:cubicBezTo>
                  <a:pt x="279400" y="1079500"/>
                  <a:pt x="246591" y="509058"/>
                  <a:pt x="228600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 100"/>
          <p:cNvSpPr/>
          <p:nvPr/>
        </p:nvSpPr>
        <p:spPr>
          <a:xfrm>
            <a:off x="4787902" y="1212335"/>
            <a:ext cx="1257300" cy="2120900"/>
          </a:xfrm>
          <a:custGeom>
            <a:avLst/>
            <a:gdLst>
              <a:gd name="connsiteX0" fmla="*/ 1247697 w 1247697"/>
              <a:gd name="connsiteY0" fmla="*/ 2286000 h 2286000"/>
              <a:gd name="connsiteX1" fmla="*/ 117397 w 1247697"/>
              <a:gd name="connsiteY1" fmla="*/ 1714500 h 2286000"/>
              <a:gd name="connsiteX2" fmla="*/ 91997 w 1247697"/>
              <a:gd name="connsiteY2" fmla="*/ 0 h 2286000"/>
              <a:gd name="connsiteX0" fmla="*/ 1207122 w 1207122"/>
              <a:gd name="connsiteY0" fmla="*/ 2286000 h 2286000"/>
              <a:gd name="connsiteX1" fmla="*/ 165722 w 1207122"/>
              <a:gd name="connsiteY1" fmla="*/ 1769254 h 2286000"/>
              <a:gd name="connsiteX2" fmla="*/ 51422 w 1207122"/>
              <a:gd name="connsiteY2" fmla="*/ 0 h 2286000"/>
              <a:gd name="connsiteX0" fmla="*/ 1277382 w 1277382"/>
              <a:gd name="connsiteY0" fmla="*/ 2231246 h 2231246"/>
              <a:gd name="connsiteX1" fmla="*/ 235982 w 1277382"/>
              <a:gd name="connsiteY1" fmla="*/ 1714500 h 2231246"/>
              <a:gd name="connsiteX2" fmla="*/ 32782 w 1277382"/>
              <a:gd name="connsiteY2" fmla="*/ 0 h 2231246"/>
              <a:gd name="connsiteX0" fmla="*/ 1256091 w 1256091"/>
              <a:gd name="connsiteY0" fmla="*/ 2231246 h 2231246"/>
              <a:gd name="connsiteX1" fmla="*/ 214691 w 1256091"/>
              <a:gd name="connsiteY1" fmla="*/ 1714500 h 2231246"/>
              <a:gd name="connsiteX2" fmla="*/ 11491 w 1256091"/>
              <a:gd name="connsiteY2" fmla="*/ 0 h 2231246"/>
              <a:gd name="connsiteX0" fmla="*/ 1244600 w 1244600"/>
              <a:gd name="connsiteY0" fmla="*/ 2231246 h 2231246"/>
              <a:gd name="connsiteX1" fmla="*/ 203200 w 1244600"/>
              <a:gd name="connsiteY1" fmla="*/ 1714500 h 2231246"/>
              <a:gd name="connsiteX2" fmla="*/ 0 w 1244600"/>
              <a:gd name="connsiteY2" fmla="*/ 0 h 2231246"/>
              <a:gd name="connsiteX0" fmla="*/ 1257300 w 1257300"/>
              <a:gd name="connsiteY0" fmla="*/ 2286001 h 2286001"/>
              <a:gd name="connsiteX1" fmla="*/ 215900 w 1257300"/>
              <a:gd name="connsiteY1" fmla="*/ 1769255 h 2286001"/>
              <a:gd name="connsiteX2" fmla="*/ 0 w 1257300"/>
              <a:gd name="connsiteY2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7300" h="2286001">
                <a:moveTo>
                  <a:pt x="1257300" y="2286001"/>
                </a:moveTo>
                <a:cubicBezTo>
                  <a:pt x="788458" y="2190751"/>
                  <a:pt x="425450" y="2150255"/>
                  <a:pt x="215900" y="1769255"/>
                </a:cubicBezTo>
                <a:cubicBezTo>
                  <a:pt x="6350" y="1388255"/>
                  <a:pt x="5291" y="721505"/>
                  <a:pt x="0" y="0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584651" y="5046825"/>
            <a:ext cx="94288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00" b="1" smtClean="0">
                <a:solidFill>
                  <a:srgbClr val="C00000"/>
                </a:solidFill>
                <a:ea typeface="微软雅黑" pitchFamily="34" charset="-122"/>
              </a:rPr>
              <a:t>Internet </a:t>
            </a:r>
            <a:endParaRPr lang="zh-CN" altLang="en-US" sz="1500" b="1">
              <a:solidFill>
                <a:srgbClr val="C00000"/>
              </a:solidFill>
            </a:endParaRPr>
          </a:p>
        </p:txBody>
      </p:sp>
      <p:cxnSp>
        <p:nvCxnSpPr>
          <p:cNvPr id="103" name="直接连接符 102"/>
          <p:cNvCxnSpPr/>
          <p:nvPr/>
        </p:nvCxnSpPr>
        <p:spPr>
          <a:xfrm>
            <a:off x="637975" y="5369990"/>
            <a:ext cx="774307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36" descr="Router with firewal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690400"/>
            <a:ext cx="717587" cy="602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" name="Picture 2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011" y="2324836"/>
            <a:ext cx="6480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2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893" y="3467928"/>
            <a:ext cx="6480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2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43190"/>
            <a:ext cx="6480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" name="Picture 27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04" y="3101918"/>
            <a:ext cx="6480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7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</a:t>
            </a:r>
            <a:r>
              <a:rPr lang="zh-CN" altLang="en-US" smtClean="0"/>
              <a:t>例</a:t>
            </a:r>
            <a:r>
              <a:rPr lang="en-US" altLang="zh-CN" smtClean="0"/>
              <a:t>6 CCNP</a:t>
            </a:r>
            <a:r>
              <a:rPr lang="zh-CN" altLang="en-US"/>
              <a:t>课件（配图）</a:t>
            </a:r>
          </a:p>
        </p:txBody>
      </p:sp>
      <p:sp>
        <p:nvSpPr>
          <p:cNvPr id="5" name="AutoShape 13"/>
          <p:cNvSpPr>
            <a:spLocks noChangeArrowheads="1"/>
          </p:cNvSpPr>
          <p:nvPr/>
        </p:nvSpPr>
        <p:spPr bwMode="auto">
          <a:xfrm>
            <a:off x="2341285" y="1215587"/>
            <a:ext cx="4231852" cy="4392488"/>
          </a:xfrm>
          <a:prstGeom prst="roundRect">
            <a:avLst>
              <a:gd name="adj" fmla="val 552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560690" y="3473961"/>
            <a:ext cx="3763568" cy="191809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60690" y="1382845"/>
            <a:ext cx="2330102" cy="1871971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532137" y="2688602"/>
            <a:ext cx="19517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4150877" y="1936675"/>
            <a:ext cx="6126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Client</a:t>
            </a:r>
            <a:endParaRPr lang="zh-CN" altLang="en-US" sz="1200" b="1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3059737" y="2881873"/>
            <a:ext cx="6126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Client</a:t>
            </a:r>
            <a:endParaRPr lang="zh-CN" altLang="en-US" sz="1200" b="1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6991350" y="2868778"/>
            <a:ext cx="9850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EBGP peer</a:t>
            </a:r>
            <a:endParaRPr lang="zh-CN" altLang="en-US" sz="1200" b="1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4459543" y="1710450"/>
            <a:ext cx="0" cy="31049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3065564" y="5004367"/>
            <a:ext cx="6126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Client</a:t>
            </a:r>
            <a:endParaRPr lang="zh-CN" altLang="en-US" sz="1200" b="1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29117" y="4889315"/>
            <a:ext cx="1219496" cy="369278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 sz="1500" smtClean="0"/>
              <a:t>路由反射簇</a:t>
            </a:r>
            <a:endParaRPr lang="zh-CN" altLang="en-US" sz="1500"/>
          </a:p>
        </p:txBody>
      </p:sp>
      <p:grpSp>
        <p:nvGrpSpPr>
          <p:cNvPr id="15" name="Group 11"/>
          <p:cNvGrpSpPr>
            <a:grpSpLocks noChangeAspect="1"/>
          </p:cNvGrpSpPr>
          <p:nvPr/>
        </p:nvGrpSpPr>
        <p:grpSpPr bwMode="auto">
          <a:xfrm>
            <a:off x="4166831" y="1575627"/>
            <a:ext cx="576000" cy="445885"/>
            <a:chOff x="1501" y="1708"/>
            <a:chExt cx="363" cy="281"/>
          </a:xfrm>
        </p:grpSpPr>
        <p:pic>
          <p:nvPicPr>
            <p:cNvPr id="1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en-US" sz="12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18" name="Group 11"/>
          <p:cNvGrpSpPr>
            <a:grpSpLocks noChangeAspect="1"/>
          </p:cNvGrpSpPr>
          <p:nvPr/>
        </p:nvGrpSpPr>
        <p:grpSpPr bwMode="auto">
          <a:xfrm>
            <a:off x="7190734" y="2520403"/>
            <a:ext cx="576000" cy="445885"/>
            <a:chOff x="1501" y="1708"/>
            <a:chExt cx="363" cy="281"/>
          </a:xfrm>
        </p:grpSpPr>
        <p:pic>
          <p:nvPicPr>
            <p:cNvPr id="19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en-US" sz="12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4136140" y="5004367"/>
            <a:ext cx="6126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Client</a:t>
            </a:r>
            <a:endParaRPr lang="zh-CN" altLang="en-US" sz="1200" b="1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5228184" y="5004367"/>
            <a:ext cx="61266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Client</a:t>
            </a:r>
            <a:endParaRPr lang="zh-CN" altLang="en-US" sz="1200" b="1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6991350" y="4040245"/>
            <a:ext cx="9850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EBGP peer</a:t>
            </a:r>
            <a:endParaRPr lang="zh-CN" altLang="en-US" sz="1200" b="1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Rectangle 37"/>
          <p:cNvSpPr>
            <a:spLocks noChangeArrowheads="1"/>
          </p:cNvSpPr>
          <p:nvPr/>
        </p:nvSpPr>
        <p:spPr bwMode="auto">
          <a:xfrm>
            <a:off x="6991350" y="5005352"/>
            <a:ext cx="98501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EBGP peer</a:t>
            </a:r>
            <a:endParaRPr lang="zh-CN" altLang="en-US" sz="1200" b="1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532137" y="3849757"/>
            <a:ext cx="19517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1"/>
          <p:cNvGrpSpPr>
            <a:grpSpLocks noChangeAspect="1"/>
          </p:cNvGrpSpPr>
          <p:nvPr/>
        </p:nvGrpSpPr>
        <p:grpSpPr bwMode="auto">
          <a:xfrm>
            <a:off x="7188354" y="3690566"/>
            <a:ext cx="576000" cy="445885"/>
            <a:chOff x="1501" y="1708"/>
            <a:chExt cx="363" cy="281"/>
          </a:xfrm>
        </p:grpSpPr>
        <p:pic>
          <p:nvPicPr>
            <p:cNvPr id="27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en-US" sz="12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5532137" y="4789978"/>
            <a:ext cx="19517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1"/>
          <p:cNvGrpSpPr>
            <a:grpSpLocks noChangeAspect="1"/>
          </p:cNvGrpSpPr>
          <p:nvPr/>
        </p:nvGrpSpPr>
        <p:grpSpPr bwMode="auto">
          <a:xfrm>
            <a:off x="7193114" y="4647167"/>
            <a:ext cx="576000" cy="445885"/>
            <a:chOff x="1501" y="1708"/>
            <a:chExt cx="363" cy="281"/>
          </a:xfrm>
        </p:grpSpPr>
        <p:pic>
          <p:nvPicPr>
            <p:cNvPr id="31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en-US" sz="12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3347618" y="2689544"/>
            <a:ext cx="2186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4457211" y="2688603"/>
            <a:ext cx="1077307" cy="1161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5534518" y="2688602"/>
            <a:ext cx="0" cy="21013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4459543" y="2688602"/>
            <a:ext cx="1074975" cy="1161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463673" y="3855303"/>
            <a:ext cx="10643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3374278" y="3849758"/>
            <a:ext cx="1085265" cy="976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3374278" y="3849757"/>
            <a:ext cx="2153777" cy="9402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 flipV="1">
            <a:off x="4459544" y="3875145"/>
            <a:ext cx="1068511" cy="914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4451166" y="3849757"/>
            <a:ext cx="1076889" cy="940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11"/>
          <p:cNvGrpSpPr>
            <a:grpSpLocks noChangeAspect="1"/>
          </p:cNvGrpSpPr>
          <p:nvPr/>
        </p:nvGrpSpPr>
        <p:grpSpPr bwMode="auto">
          <a:xfrm>
            <a:off x="4166831" y="4658134"/>
            <a:ext cx="576000" cy="445885"/>
            <a:chOff x="1501" y="1708"/>
            <a:chExt cx="363" cy="281"/>
          </a:xfrm>
        </p:grpSpPr>
        <p:pic>
          <p:nvPicPr>
            <p:cNvPr id="43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en-US" sz="12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5" name="Group 11"/>
          <p:cNvGrpSpPr>
            <a:grpSpLocks noChangeAspect="1"/>
          </p:cNvGrpSpPr>
          <p:nvPr/>
        </p:nvGrpSpPr>
        <p:grpSpPr bwMode="auto">
          <a:xfrm>
            <a:off x="5244138" y="4658134"/>
            <a:ext cx="576000" cy="445885"/>
            <a:chOff x="1501" y="1708"/>
            <a:chExt cx="363" cy="281"/>
          </a:xfrm>
        </p:grpSpPr>
        <p:pic>
          <p:nvPicPr>
            <p:cNvPr id="46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en-US" sz="12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48" name="Group 11"/>
          <p:cNvGrpSpPr>
            <a:grpSpLocks noChangeAspect="1"/>
          </p:cNvGrpSpPr>
          <p:nvPr/>
        </p:nvGrpSpPr>
        <p:grpSpPr bwMode="auto">
          <a:xfrm>
            <a:off x="3083898" y="4658134"/>
            <a:ext cx="576000" cy="445885"/>
            <a:chOff x="1501" y="1708"/>
            <a:chExt cx="363" cy="281"/>
          </a:xfrm>
        </p:grpSpPr>
        <p:pic>
          <p:nvPicPr>
            <p:cNvPr id="49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en-US" sz="12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51" name="Group 11"/>
          <p:cNvGrpSpPr>
            <a:grpSpLocks noChangeAspect="1"/>
          </p:cNvGrpSpPr>
          <p:nvPr/>
        </p:nvGrpSpPr>
        <p:grpSpPr bwMode="auto">
          <a:xfrm>
            <a:off x="4166831" y="3681558"/>
            <a:ext cx="576000" cy="445885"/>
            <a:chOff x="1501" y="1708"/>
            <a:chExt cx="363" cy="281"/>
          </a:xfrm>
        </p:grpSpPr>
        <p:pic>
          <p:nvPicPr>
            <p:cNvPr id="52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en-US" sz="12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54" name="Group 11"/>
          <p:cNvGrpSpPr>
            <a:grpSpLocks noChangeAspect="1"/>
          </p:cNvGrpSpPr>
          <p:nvPr/>
        </p:nvGrpSpPr>
        <p:grpSpPr bwMode="auto">
          <a:xfrm>
            <a:off x="5244138" y="3681558"/>
            <a:ext cx="576000" cy="445885"/>
            <a:chOff x="1501" y="1708"/>
            <a:chExt cx="363" cy="281"/>
          </a:xfrm>
        </p:grpSpPr>
        <p:pic>
          <p:nvPicPr>
            <p:cNvPr id="55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en-US" sz="12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57" name="Group 11"/>
          <p:cNvGrpSpPr>
            <a:grpSpLocks noChangeAspect="1"/>
          </p:cNvGrpSpPr>
          <p:nvPr/>
        </p:nvGrpSpPr>
        <p:grpSpPr bwMode="auto">
          <a:xfrm>
            <a:off x="5244138" y="2520403"/>
            <a:ext cx="576000" cy="445885"/>
            <a:chOff x="1501" y="1708"/>
            <a:chExt cx="363" cy="281"/>
          </a:xfrm>
        </p:grpSpPr>
        <p:pic>
          <p:nvPicPr>
            <p:cNvPr id="58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en-US" sz="12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0" name="Group 11"/>
          <p:cNvGrpSpPr>
            <a:grpSpLocks noChangeAspect="1"/>
          </p:cNvGrpSpPr>
          <p:nvPr/>
        </p:nvGrpSpPr>
        <p:grpSpPr bwMode="auto">
          <a:xfrm>
            <a:off x="4166831" y="2520403"/>
            <a:ext cx="576000" cy="445885"/>
            <a:chOff x="1501" y="1708"/>
            <a:chExt cx="363" cy="281"/>
          </a:xfrm>
        </p:grpSpPr>
        <p:pic>
          <p:nvPicPr>
            <p:cNvPr id="61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en-US" sz="12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grpSp>
        <p:nvGrpSpPr>
          <p:cNvPr id="63" name="Group 11"/>
          <p:cNvGrpSpPr>
            <a:grpSpLocks noChangeAspect="1"/>
          </p:cNvGrpSpPr>
          <p:nvPr/>
        </p:nvGrpSpPr>
        <p:grpSpPr bwMode="auto">
          <a:xfrm>
            <a:off x="3083898" y="2521345"/>
            <a:ext cx="576000" cy="445885"/>
            <a:chOff x="1501" y="1708"/>
            <a:chExt cx="363" cy="281"/>
          </a:xfrm>
        </p:grpSpPr>
        <p:pic>
          <p:nvPicPr>
            <p:cNvPr id="64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1" y="1708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Rectangle 13"/>
            <p:cNvSpPr>
              <a:spLocks noChangeArrowheads="1"/>
            </p:cNvSpPr>
            <p:nvPr/>
          </p:nvSpPr>
          <p:spPr bwMode="auto">
            <a:xfrm>
              <a:off x="1563" y="1814"/>
              <a:ext cx="242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1200" b="1" smtClean="0">
                  <a:solidFill>
                    <a:schemeClr val="bg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rPr>
                <a:t> </a:t>
              </a:r>
              <a:endParaRPr lang="zh-CN" altLang="en-US" sz="1200" b="1">
                <a:solidFill>
                  <a:schemeClr val="bg1"/>
                </a:solidFill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66" name="Rectangle 37"/>
          <p:cNvSpPr>
            <a:spLocks noChangeArrowheads="1"/>
          </p:cNvSpPr>
          <p:nvPr/>
        </p:nvSpPr>
        <p:spPr bwMode="auto">
          <a:xfrm>
            <a:off x="4017517" y="4060294"/>
            <a:ext cx="8499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smtClean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Reflector</a:t>
            </a:r>
            <a:endParaRPr lang="zh-CN" altLang="en-US" sz="1200" b="1">
              <a:solidFill>
                <a:srgbClr val="C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7" name="Rectangle 37"/>
          <p:cNvSpPr>
            <a:spLocks noChangeArrowheads="1"/>
          </p:cNvSpPr>
          <p:nvPr/>
        </p:nvSpPr>
        <p:spPr bwMode="auto">
          <a:xfrm>
            <a:off x="5107181" y="4060294"/>
            <a:ext cx="8499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smtClean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Reflector</a:t>
            </a:r>
            <a:endParaRPr lang="zh-CN" altLang="en-US" sz="1200" b="1">
              <a:solidFill>
                <a:srgbClr val="C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8" name="Rectangle 37"/>
          <p:cNvSpPr>
            <a:spLocks noChangeArrowheads="1"/>
          </p:cNvSpPr>
          <p:nvPr/>
        </p:nvSpPr>
        <p:spPr bwMode="auto">
          <a:xfrm>
            <a:off x="4017517" y="2881874"/>
            <a:ext cx="8499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200" b="1" smtClean="0">
                <a:solidFill>
                  <a:srgbClr val="C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Reflector</a:t>
            </a:r>
            <a:endParaRPr lang="zh-CN" altLang="en-US" sz="1200" b="1">
              <a:solidFill>
                <a:srgbClr val="C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9" name="Rectangle 37"/>
          <p:cNvSpPr>
            <a:spLocks noChangeArrowheads="1"/>
          </p:cNvSpPr>
          <p:nvPr/>
        </p:nvSpPr>
        <p:spPr bwMode="auto">
          <a:xfrm>
            <a:off x="2643832" y="1475010"/>
            <a:ext cx="1237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Nonredundant</a:t>
            </a:r>
          </a:p>
          <a:p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Cluster</a:t>
            </a:r>
            <a:endParaRPr lang="zh-CN" altLang="en-US" sz="1200" b="1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0" name="Rectangle 37"/>
          <p:cNvSpPr>
            <a:spLocks noChangeArrowheads="1"/>
          </p:cNvSpPr>
          <p:nvPr/>
        </p:nvSpPr>
        <p:spPr bwMode="auto">
          <a:xfrm>
            <a:off x="2643832" y="3526935"/>
            <a:ext cx="989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Redundant</a:t>
            </a:r>
          </a:p>
          <a:p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Cluster</a:t>
            </a:r>
            <a:endParaRPr lang="zh-CN" altLang="en-US" sz="1200" b="1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1" name="Rectangle 37"/>
          <p:cNvSpPr>
            <a:spLocks noChangeArrowheads="1"/>
          </p:cNvSpPr>
          <p:nvPr/>
        </p:nvSpPr>
        <p:spPr bwMode="auto">
          <a:xfrm>
            <a:off x="5149597" y="2940795"/>
            <a:ext cx="16289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Non-route Reflector</a:t>
            </a:r>
          </a:p>
          <a:p>
            <a:r>
              <a:rPr lang="en-US" altLang="zh-CN" sz="1200" b="1" smtClean="0">
                <a:latin typeface="Arial" pitchFamily="34" charset="0"/>
                <a:ea typeface="微软雅黑" pitchFamily="34" charset="-122"/>
                <a:cs typeface="Arial" pitchFamily="34" charset="0"/>
              </a:rPr>
              <a:t>Router</a:t>
            </a:r>
            <a:endParaRPr lang="zh-CN" altLang="en-US" sz="1200" b="1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</a:t>
            </a:r>
            <a:r>
              <a:rPr lang="zh-CN" altLang="en-US" smtClean="0"/>
              <a:t>例</a:t>
            </a:r>
            <a:r>
              <a:rPr lang="en-US" altLang="zh-CN" smtClean="0"/>
              <a:t>7 </a:t>
            </a:r>
            <a:r>
              <a:rPr lang="zh-CN" altLang="en-US"/>
              <a:t>红茶</a:t>
            </a:r>
            <a:r>
              <a:rPr lang="zh-CN" altLang="en-US" smtClean="0"/>
              <a:t>三杯个人知识笔记配图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4961396" y="1412776"/>
            <a:ext cx="1594234" cy="971897"/>
          </a:xfrm>
          <a:prstGeom prst="roundRect">
            <a:avLst>
              <a:gd name="adj" fmla="val 2881"/>
            </a:avLst>
          </a:prstGeom>
          <a:solidFill>
            <a:srgbClr val="CCEC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2141698" y="1412776"/>
            <a:ext cx="1594234" cy="971897"/>
          </a:xfrm>
          <a:prstGeom prst="roundRect">
            <a:avLst>
              <a:gd name="adj" fmla="val 2881"/>
            </a:avLst>
          </a:prstGeom>
          <a:solidFill>
            <a:srgbClr val="CCEC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651353" y="3825255"/>
            <a:ext cx="3556474" cy="1601861"/>
          </a:xfrm>
          <a:prstGeom prst="roundRect">
            <a:avLst>
              <a:gd name="adj" fmla="val 2881"/>
            </a:avLst>
          </a:prstGeom>
          <a:solidFill>
            <a:srgbClr val="CCEC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651353" y="2511003"/>
            <a:ext cx="3556474" cy="971897"/>
          </a:xfrm>
          <a:prstGeom prst="roundRect">
            <a:avLst>
              <a:gd name="adj" fmla="val 2881"/>
            </a:avLst>
          </a:prstGeom>
          <a:solidFill>
            <a:srgbClr val="CCEC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023931" y="2953615"/>
            <a:ext cx="2748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3023931" y="4277295"/>
            <a:ext cx="2748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758513" y="2953615"/>
            <a:ext cx="0" cy="1327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039745" y="2953615"/>
            <a:ext cx="0" cy="13275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3039745" y="4277296"/>
            <a:ext cx="1392372" cy="7539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4423735" y="4281192"/>
            <a:ext cx="1334778" cy="7500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>
            <a:grpSpLocks noChangeAspect="1"/>
          </p:cNvGrpSpPr>
          <p:nvPr/>
        </p:nvGrpSpPr>
        <p:grpSpPr>
          <a:xfrm>
            <a:off x="2805219" y="4087085"/>
            <a:ext cx="556364" cy="429110"/>
            <a:chOff x="3394893" y="2332038"/>
            <a:chExt cx="612000" cy="472021"/>
          </a:xfrm>
        </p:grpSpPr>
        <p:pic>
          <p:nvPicPr>
            <p:cNvPr id="14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893" y="2332038"/>
              <a:ext cx="6120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500986" y="2499360"/>
              <a:ext cx="418255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smtClean="0">
                  <a:solidFill>
                    <a:schemeClr val="bg1"/>
                  </a:solidFill>
                </a:rPr>
                <a:t>R2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5485887" y="4087085"/>
            <a:ext cx="556364" cy="429110"/>
            <a:chOff x="3394893" y="2332038"/>
            <a:chExt cx="612000" cy="472021"/>
          </a:xfrm>
        </p:grpSpPr>
        <p:pic>
          <p:nvPicPr>
            <p:cNvPr id="17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893" y="2332038"/>
              <a:ext cx="6120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3500986" y="2499360"/>
              <a:ext cx="418255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smtClean="0">
                  <a:solidFill>
                    <a:schemeClr val="bg1"/>
                  </a:solidFill>
                </a:rPr>
                <a:t>R3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 flipV="1">
            <a:off x="2659735" y="2050835"/>
            <a:ext cx="423666" cy="9027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5772451" y="2050835"/>
            <a:ext cx="435376" cy="9203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>
            <a:grpSpLocks noChangeAspect="1"/>
          </p:cNvGrpSpPr>
          <p:nvPr/>
        </p:nvGrpSpPr>
        <p:grpSpPr>
          <a:xfrm>
            <a:off x="5921263" y="1898725"/>
            <a:ext cx="556364" cy="429110"/>
            <a:chOff x="3394893" y="2332038"/>
            <a:chExt cx="612000" cy="472021"/>
          </a:xfrm>
        </p:grpSpPr>
        <p:pic>
          <p:nvPicPr>
            <p:cNvPr id="22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893" y="2332038"/>
              <a:ext cx="6120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3500986" y="2499360"/>
              <a:ext cx="418255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smtClean="0">
                  <a:solidFill>
                    <a:schemeClr val="bg1"/>
                  </a:solidFill>
                </a:rPr>
                <a:t>R7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>
            <a:grpSpLocks noChangeAspect="1"/>
          </p:cNvGrpSpPr>
          <p:nvPr/>
        </p:nvGrpSpPr>
        <p:grpSpPr>
          <a:xfrm>
            <a:off x="5485887" y="2819061"/>
            <a:ext cx="556364" cy="429110"/>
            <a:chOff x="3394893" y="2332038"/>
            <a:chExt cx="612000" cy="472021"/>
          </a:xfrm>
        </p:grpSpPr>
        <p:pic>
          <p:nvPicPr>
            <p:cNvPr id="25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893" y="2332038"/>
              <a:ext cx="6120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3500986" y="2499360"/>
              <a:ext cx="418255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smtClean="0">
                  <a:solidFill>
                    <a:schemeClr val="bg1"/>
                  </a:solidFill>
                </a:rPr>
                <a:t>R5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2805219" y="2819061"/>
            <a:ext cx="556364" cy="429110"/>
            <a:chOff x="3394893" y="2332038"/>
            <a:chExt cx="612000" cy="472021"/>
          </a:xfrm>
        </p:grpSpPr>
        <p:pic>
          <p:nvPicPr>
            <p:cNvPr id="28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893" y="2332038"/>
              <a:ext cx="6120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3500986" y="2499360"/>
              <a:ext cx="418255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smtClean="0">
                  <a:solidFill>
                    <a:schemeClr val="bg1"/>
                  </a:solidFill>
                </a:rPr>
                <a:t>R4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2373171" y="1898725"/>
            <a:ext cx="556364" cy="429110"/>
            <a:chOff x="3394893" y="2332038"/>
            <a:chExt cx="612000" cy="472021"/>
          </a:xfrm>
        </p:grpSpPr>
        <p:pic>
          <p:nvPicPr>
            <p:cNvPr id="31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893" y="2332038"/>
              <a:ext cx="6120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 Box 15"/>
            <p:cNvSpPr txBox="1">
              <a:spLocks noChangeArrowheads="1"/>
            </p:cNvSpPr>
            <p:nvPr/>
          </p:nvSpPr>
          <p:spPr bwMode="auto">
            <a:xfrm>
              <a:off x="3500986" y="2499360"/>
              <a:ext cx="418255" cy="3046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smtClean="0">
                  <a:solidFill>
                    <a:schemeClr val="bg1"/>
                  </a:solidFill>
                </a:rPr>
                <a:t>R6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4145553" y="4879172"/>
            <a:ext cx="556364" cy="403928"/>
            <a:chOff x="3394893" y="2332038"/>
            <a:chExt cx="612000" cy="444321"/>
          </a:xfrm>
        </p:grpSpPr>
        <p:pic>
          <p:nvPicPr>
            <p:cNvPr id="34" name="Picture 3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4893" y="2332038"/>
              <a:ext cx="612000" cy="427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3519997" y="2499360"/>
              <a:ext cx="3802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1200" b="1" smtClean="0">
                  <a:solidFill>
                    <a:schemeClr val="bg1"/>
                  </a:solidFill>
                </a:rPr>
                <a:t>R1</a:t>
              </a:r>
              <a:endParaRPr lang="en-US" altLang="zh-CN" sz="1200" b="1">
                <a:solidFill>
                  <a:schemeClr val="bg1"/>
                </a:solidFill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929535" y="1412776"/>
            <a:ext cx="7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AS 300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61396" y="1412776"/>
            <a:ext cx="7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4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00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45632" y="2476420"/>
            <a:ext cx="7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AS </a:t>
            </a:r>
            <a:r>
              <a:rPr lang="en-US" altLang="zh-CN" sz="1400"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1400" smtClean="0">
                <a:latin typeface="Arial" pitchFamily="34" charset="0"/>
                <a:cs typeface="Arial" pitchFamily="34" charset="0"/>
              </a:rPr>
              <a:t>00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045632" y="3775409"/>
            <a:ext cx="7729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latin typeface="Arial" pitchFamily="34" charset="0"/>
                <a:cs typeface="Arial" pitchFamily="34" charset="0"/>
              </a:rPr>
              <a:t>AS 100</a:t>
            </a:r>
            <a:endParaRPr lang="zh-CN" altLang="en-US" sz="14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2676753" y="2327835"/>
            <a:ext cx="250314" cy="49122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389540" y="2469375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172.16.1.0/24</a:t>
            </a:r>
            <a:endParaRPr lang="en-US" altLang="zh-CN" sz="14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5946663" y="2327835"/>
            <a:ext cx="226366" cy="44931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6070438" y="2469375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172.16.2.0/24</a:t>
            </a:r>
            <a:endParaRPr lang="en-US" altLang="zh-CN" sz="14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>
            <a:off x="2949235" y="3258076"/>
            <a:ext cx="0" cy="72202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854955" y="3258076"/>
            <a:ext cx="0" cy="722021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703891" y="3475855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172.16.0.0/16</a:t>
            </a:r>
            <a:endParaRPr lang="en-US" altLang="zh-CN" sz="14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805079" y="3475855"/>
            <a:ext cx="1277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172.16.0.0/16</a:t>
            </a:r>
            <a:endParaRPr lang="en-US" altLang="zh-CN" sz="14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3316019" y="4519593"/>
            <a:ext cx="779759" cy="43779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3316019" y="4615411"/>
            <a:ext cx="779759" cy="437796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4752717" y="4503495"/>
            <a:ext cx="783971" cy="441194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H="1">
            <a:off x="4772196" y="4573345"/>
            <a:ext cx="783971" cy="441194"/>
          </a:xfrm>
          <a:prstGeom prst="straightConnector1">
            <a:avLst/>
          </a:prstGeom>
          <a:ln w="190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1725099" y="4765502"/>
            <a:ext cx="2124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Injection</a:t>
            </a:r>
            <a:r>
              <a:rPr lang="zh-CN" altLang="en-US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172.16.</a:t>
            </a:r>
            <a:r>
              <a:rPr lang="en-US" altLang="zh-CN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altLang="zh-CN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.0/24</a:t>
            </a:r>
          </a:p>
          <a:p>
            <a:r>
              <a:rPr lang="zh-CN" altLang="en-US" sz="1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汇总：</a:t>
            </a:r>
            <a:r>
              <a:rPr lang="en-US" altLang="zh-CN" sz="1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172.16.0.0/16</a:t>
            </a:r>
            <a:endParaRPr lang="en-US" altLang="zh-CN" sz="14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91124" y="4765502"/>
            <a:ext cx="2124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Injection</a:t>
            </a:r>
            <a:r>
              <a:rPr lang="zh-CN" altLang="en-US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：</a:t>
            </a:r>
            <a:r>
              <a:rPr lang="en-US" altLang="zh-CN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172.16.</a:t>
            </a:r>
            <a:r>
              <a:rPr lang="en-US" altLang="zh-CN" sz="14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altLang="zh-CN" sz="14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.0/24</a:t>
            </a:r>
          </a:p>
          <a:p>
            <a:r>
              <a:rPr lang="zh-CN" altLang="en-US" sz="1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汇总：</a:t>
            </a:r>
            <a:r>
              <a:rPr lang="en-US" altLang="zh-CN" sz="140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172.16.0.0/16</a:t>
            </a:r>
            <a:endParaRPr lang="en-US" altLang="zh-CN" sz="140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248472"/>
          </a:xfrm>
        </p:spPr>
        <p:txBody>
          <a:bodyPr>
            <a:normAutofit/>
          </a:bodyPr>
          <a:lstStyle/>
          <a:p>
            <a:r>
              <a:rPr lang="zh-CN" altLang="en-US" smtClean="0"/>
              <a:t>关于</a:t>
            </a:r>
            <a:r>
              <a:rPr lang="en-US" altLang="zh-CN" smtClean="0"/>
              <a:t>PPT</a:t>
            </a:r>
            <a:r>
              <a:rPr lang="zh-CN" altLang="en-US" smtClean="0"/>
              <a:t>绘制网络拓扑的建议</a:t>
            </a:r>
            <a:endParaRPr lang="en-US" altLang="zh-CN" smtClean="0"/>
          </a:p>
          <a:p>
            <a:pPr lvl="1"/>
            <a:r>
              <a:rPr lang="en-US" altLang="zh-CN" smtClean="0"/>
              <a:t>PPT</a:t>
            </a:r>
            <a:r>
              <a:rPr lang="zh-CN" altLang="en-US" smtClean="0"/>
              <a:t>在网络工程行业日常工作中的应用是非常普遍的，我们不要求</a:t>
            </a:r>
            <a:r>
              <a:rPr lang="en-US" altLang="zh-CN" smtClean="0"/>
              <a:t>PPT</a:t>
            </a:r>
            <a:r>
              <a:rPr lang="zh-CN" altLang="en-US" smtClean="0"/>
              <a:t>的制作如何美观，如何艺术，但是起码要有一定的专业度和可阅读。因此对于这项技能我们的态度是，要锻炼，但是不要沉迷，又特么不是搞艺术的对吧？别像我啊</a:t>
            </a:r>
            <a:r>
              <a:rPr lang="en-US" altLang="zh-CN" smtClean="0"/>
              <a:t>……</a:t>
            </a:r>
            <a:r>
              <a:rPr lang="zh-CN" altLang="en-US" smtClean="0"/>
              <a:t>文艺气质过重</a:t>
            </a:r>
            <a:endParaRPr lang="en-US" altLang="zh-CN" smtClean="0"/>
          </a:p>
          <a:p>
            <a:pPr lvl="1"/>
            <a:r>
              <a:rPr lang="zh-CN" altLang="en-US" smtClean="0"/>
              <a:t>起步阶段最好的锻炼方法就是临摹，临摹一些厂商官方</a:t>
            </a:r>
            <a:r>
              <a:rPr lang="en-US" altLang="zh-CN" smtClean="0"/>
              <a:t>PPT</a:t>
            </a:r>
            <a:r>
              <a:rPr lang="zh-CN" altLang="en-US" smtClean="0"/>
              <a:t>中的网络拓扑，例如</a:t>
            </a:r>
            <a:r>
              <a:rPr lang="en-US" altLang="zh-CN" smtClean="0"/>
              <a:t>CISCO</a:t>
            </a:r>
            <a:r>
              <a:rPr lang="zh-CN" altLang="en-US" smtClean="0"/>
              <a:t>的官方文档，或者其他的专业的工程拓扑</a:t>
            </a:r>
            <a:endParaRPr lang="en-US" altLang="zh-CN" smtClean="0"/>
          </a:p>
          <a:p>
            <a:pPr lvl="1"/>
            <a:r>
              <a:rPr lang="zh-CN" altLang="en-US"/>
              <a:t>大</a:t>
            </a:r>
            <a:r>
              <a:rPr lang="zh-CN" altLang="en-US" smtClean="0"/>
              <a:t>量的实验，熟能生巧，这玩意儿真没什么捷径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628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什么是网络拓扑（</a:t>
            </a:r>
            <a:r>
              <a:rPr lang="en-US" altLang="zh-CN" smtClean="0"/>
              <a:t>topology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5" name="Line 18"/>
          <p:cNvSpPr>
            <a:spLocks noChangeShapeType="1"/>
          </p:cNvSpPr>
          <p:nvPr/>
        </p:nvSpPr>
        <p:spPr bwMode="auto">
          <a:xfrm>
            <a:off x="1906885" y="3187155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42" descr="File Server_Updated200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985" y="2996655"/>
            <a:ext cx="3254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21"/>
          <p:cNvSpPr>
            <a:spLocks noChangeShapeType="1"/>
          </p:cNvSpPr>
          <p:nvPr/>
        </p:nvSpPr>
        <p:spPr bwMode="auto">
          <a:xfrm>
            <a:off x="3357860" y="2133055"/>
            <a:ext cx="0" cy="1090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27"/>
          <p:cNvSpPr>
            <a:spLocks noChangeShapeType="1"/>
          </p:cNvSpPr>
          <p:nvPr/>
        </p:nvSpPr>
        <p:spPr bwMode="auto">
          <a:xfrm flipH="1">
            <a:off x="2338685" y="3212555"/>
            <a:ext cx="1008062" cy="936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28"/>
          <p:cNvSpPr>
            <a:spLocks noChangeShapeType="1"/>
          </p:cNvSpPr>
          <p:nvPr/>
        </p:nvSpPr>
        <p:spPr bwMode="auto">
          <a:xfrm>
            <a:off x="3346747" y="3212555"/>
            <a:ext cx="1009650" cy="1008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35" y="4017417"/>
            <a:ext cx="5762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7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847" y="2925217"/>
            <a:ext cx="5016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6"/>
          <p:cNvSpPr>
            <a:spLocks noChangeArrowheads="1"/>
          </p:cNvSpPr>
          <p:nvPr/>
        </p:nvSpPr>
        <p:spPr bwMode="auto">
          <a:xfrm>
            <a:off x="1219068" y="4059098"/>
            <a:ext cx="83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smtClean="0">
                <a:ea typeface="微软雅黑" pitchFamily="34" charset="-122"/>
              </a:rPr>
              <a:t>BanGong</a:t>
            </a:r>
            <a:endParaRPr lang="en-US" altLang="zh-CN" sz="1200">
              <a:ea typeface="微软雅黑" pitchFamily="34" charset="-122"/>
            </a:endParaRPr>
          </a:p>
        </p:txBody>
      </p:sp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3019486" y="4059097"/>
            <a:ext cx="97654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smtClean="0">
                <a:ea typeface="微软雅黑" pitchFamily="34" charset="-122"/>
              </a:rPr>
              <a:t>ClassRoom</a:t>
            </a:r>
            <a:endParaRPr lang="en-US" altLang="zh-CN" sz="1200">
              <a:ea typeface="微软雅黑" pitchFamily="34" charset="-122"/>
            </a:endParaRPr>
          </a:p>
        </p:txBody>
      </p:sp>
      <p:sp>
        <p:nvSpPr>
          <p:cNvPr id="14" name="Rectangle 38"/>
          <p:cNvSpPr>
            <a:spLocks noChangeArrowheads="1"/>
          </p:cNvSpPr>
          <p:nvPr/>
        </p:nvSpPr>
        <p:spPr bwMode="auto">
          <a:xfrm>
            <a:off x="538460" y="3006180"/>
            <a:ext cx="1154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sz="1200">
                <a:ea typeface="微软雅黑" pitchFamily="34" charset="-122"/>
              </a:rPr>
              <a:t>DHCPserver</a:t>
            </a:r>
          </a:p>
          <a:p>
            <a:pPr algn="r"/>
            <a:r>
              <a:rPr lang="en-US" altLang="zh-CN" sz="1200">
                <a:ea typeface="微软雅黑" pitchFamily="34" charset="-122"/>
              </a:rPr>
              <a:t>192.168.100.1</a:t>
            </a:r>
          </a:p>
        </p:txBody>
      </p:sp>
      <p:sp>
        <p:nvSpPr>
          <p:cNvPr id="15" name="Rectangle 39"/>
          <p:cNvSpPr>
            <a:spLocks noChangeArrowheads="1"/>
          </p:cNvSpPr>
          <p:nvPr/>
        </p:nvSpPr>
        <p:spPr bwMode="auto">
          <a:xfrm>
            <a:off x="3563888" y="3075236"/>
            <a:ext cx="119936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200" smtClean="0">
                <a:ea typeface="微软雅黑" pitchFamily="34" charset="-122"/>
              </a:rPr>
              <a:t>COSW_C3560</a:t>
            </a:r>
            <a:endParaRPr lang="en-US" altLang="zh-CN" sz="1200">
              <a:ea typeface="微软雅黑" pitchFamily="34" charset="-122"/>
            </a:endParaRPr>
          </a:p>
        </p:txBody>
      </p:sp>
      <p:sp>
        <p:nvSpPr>
          <p:cNvPr id="16" name="Line 40"/>
          <p:cNvSpPr>
            <a:spLocks noChangeShapeType="1"/>
          </p:cNvSpPr>
          <p:nvPr/>
        </p:nvSpPr>
        <p:spPr bwMode="auto">
          <a:xfrm>
            <a:off x="3635672" y="2061617"/>
            <a:ext cx="1079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3084810" y="1906042"/>
            <a:ext cx="576262" cy="442913"/>
            <a:chOff x="2608" y="1071"/>
            <a:chExt cx="363" cy="279"/>
          </a:xfrm>
        </p:grpSpPr>
        <p:pic>
          <p:nvPicPr>
            <p:cNvPr id="18" name="Picture 37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1071"/>
              <a:ext cx="36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2652" y="1177"/>
              <a:ext cx="3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12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OR</a:t>
              </a:r>
            </a:p>
          </p:txBody>
        </p:sp>
      </p:grpSp>
      <p:pic>
        <p:nvPicPr>
          <p:cNvPr id="20" name="Picture 12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735" y="1556792"/>
            <a:ext cx="13684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3168947" y="1642517"/>
            <a:ext cx="13652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202.101.100.1/28</a:t>
            </a:r>
          </a:p>
        </p:txBody>
      </p:sp>
      <p:sp>
        <p:nvSpPr>
          <p:cNvPr id="25" name="Rectangle 49"/>
          <p:cNvSpPr>
            <a:spLocks noChangeArrowheads="1"/>
          </p:cNvSpPr>
          <p:nvPr/>
        </p:nvSpPr>
        <p:spPr bwMode="auto">
          <a:xfrm>
            <a:off x="5081725" y="1830110"/>
            <a:ext cx="53572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200" smtClean="0"/>
              <a:t>电 信</a:t>
            </a:r>
            <a:endParaRPr lang="en-US" altLang="zh-CN" sz="1200"/>
          </a:p>
        </p:txBody>
      </p:sp>
      <p:sp>
        <p:nvSpPr>
          <p:cNvPr id="26" name="Line 50"/>
          <p:cNvSpPr>
            <a:spLocks noChangeShapeType="1"/>
          </p:cNvSpPr>
          <p:nvPr/>
        </p:nvSpPr>
        <p:spPr bwMode="auto">
          <a:xfrm>
            <a:off x="4283372" y="4365080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7" name="Picture 36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35" y="4941342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Line 53"/>
          <p:cNvSpPr>
            <a:spLocks noChangeShapeType="1"/>
          </p:cNvSpPr>
          <p:nvPr/>
        </p:nvSpPr>
        <p:spPr bwMode="auto">
          <a:xfrm>
            <a:off x="2338685" y="4365080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" name="Picture 36"/>
          <p:cNvPicPr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85" y="4941342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4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347" y="4017417"/>
            <a:ext cx="5762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矩形 30"/>
          <p:cNvSpPr/>
          <p:nvPr/>
        </p:nvSpPr>
        <p:spPr>
          <a:xfrm>
            <a:off x="5081725" y="3527128"/>
            <a:ext cx="3162683" cy="11983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zh-CN" altLang="en-US" sz="1200" smtClean="0"/>
              <a:t>批注：一个专业、规范的网络逻辑拓扑能够非常直观的呈现网络架构，是行业基本要求；另外也是工程师专业技能的体现；再者也是个人品牌形象的体现。我们不要求拓扑做得有多美观多牛逼，但是至少</a:t>
            </a:r>
            <a:r>
              <a:rPr lang="en-US" altLang="zh-CN" sz="1200" smtClean="0"/>
              <a:t>……</a:t>
            </a:r>
            <a:r>
              <a:rPr lang="zh-CN" altLang="en-US" sz="1200" smtClean="0"/>
              <a:t>不能太丑对吧？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6149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43280" y="2728808"/>
            <a:ext cx="32367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</a:rPr>
              <a:t>学习 沉淀 成长 分享</a:t>
            </a:r>
            <a:endParaRPr lang="en-US" altLang="zh-CN" sz="140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</a:rPr>
              <a:t>关注</a:t>
            </a:r>
            <a:r>
              <a:rPr lang="en-US" altLang="zh-CN" sz="1400" smtClean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zh-CN" altLang="en-US" sz="1400" smtClean="0">
                <a:solidFill>
                  <a:schemeClr val="bg1">
                    <a:lumMod val="65000"/>
                  </a:schemeClr>
                </a:solidFill>
              </a:rPr>
              <a:t>红茶三杯：</a:t>
            </a:r>
            <a:r>
              <a:rPr lang="en-US" altLang="zh-CN" sz="1400" smtClean="0">
                <a:solidFill>
                  <a:schemeClr val="bg1">
                    <a:lumMod val="65000"/>
                  </a:schemeClr>
                </a:solidFill>
              </a:rPr>
              <a:t>weibo.com/vinsoney</a:t>
            </a:r>
            <a:endParaRPr lang="zh-CN" altLang="en-US" sz="14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414298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Thank You</a:t>
            </a:r>
            <a:endParaRPr lang="zh-CN" altLang="en-US" sz="40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什么是网络拓扑（</a:t>
            </a:r>
            <a:r>
              <a:rPr lang="en-US" altLang="zh-CN" smtClean="0"/>
              <a:t>topology</a:t>
            </a:r>
            <a:r>
              <a:rPr lang="zh-CN" altLang="en-US" smtClean="0"/>
              <a:t>）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300163"/>
            <a:ext cx="6038850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30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网络拓扑的</a:t>
            </a:r>
            <a:r>
              <a:rPr lang="zh-CN" altLang="en-US"/>
              <a:t>“</a:t>
            </a:r>
            <a:r>
              <a:rPr lang="zh-CN" altLang="en-US" smtClean="0"/>
              <a:t>主要”绘制工具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688632"/>
          </a:xfrm>
        </p:spPr>
        <p:txBody>
          <a:bodyPr>
            <a:normAutofit/>
          </a:bodyPr>
          <a:lstStyle/>
          <a:p>
            <a:r>
              <a:rPr lang="en-US" altLang="zh-CN" smtClean="0"/>
              <a:t>Powerpoint</a:t>
            </a:r>
            <a:endParaRPr lang="en-US" altLang="zh-CN"/>
          </a:p>
          <a:p>
            <a:pPr lvl="1"/>
            <a:r>
              <a:rPr lang="zh-CN" altLang="en-US"/>
              <a:t>适合中小型网络拓扑绘</a:t>
            </a:r>
            <a:r>
              <a:rPr lang="zh-CN" altLang="en-US" smtClean="0"/>
              <a:t>制；小巧方便，扩展性强，实用性强</a:t>
            </a:r>
            <a:endParaRPr lang="zh-CN" altLang="en-US"/>
          </a:p>
          <a:p>
            <a:pPr lvl="1"/>
            <a:r>
              <a:rPr lang="zh-CN" altLang="en-US"/>
              <a:t>适合讲演及方案演</a:t>
            </a:r>
            <a:r>
              <a:rPr lang="zh-CN" altLang="en-US" smtClean="0"/>
              <a:t>示、实施方案、实施报告等交付材料</a:t>
            </a:r>
            <a:endParaRPr lang="zh-CN" altLang="en-US"/>
          </a:p>
          <a:p>
            <a:pPr lvl="1"/>
            <a:r>
              <a:rPr lang="zh-CN" altLang="en-US"/>
              <a:t>使用范围较广</a:t>
            </a:r>
          </a:p>
          <a:p>
            <a:r>
              <a:rPr lang="en-US" altLang="zh-CN"/>
              <a:t>Visio</a:t>
            </a:r>
          </a:p>
          <a:p>
            <a:pPr lvl="1"/>
            <a:r>
              <a:rPr lang="zh-CN" altLang="en-US"/>
              <a:t>适合大型拓扑绘</a:t>
            </a:r>
            <a:r>
              <a:rPr lang="zh-CN" altLang="en-US" smtClean="0"/>
              <a:t>制；工业标准</a:t>
            </a:r>
            <a:endParaRPr lang="zh-CN" altLang="en-US"/>
          </a:p>
          <a:p>
            <a:pPr lvl="1"/>
            <a:r>
              <a:rPr lang="zh-CN" altLang="en-US"/>
              <a:t>功能强</a:t>
            </a:r>
            <a:r>
              <a:rPr lang="zh-CN" altLang="en-US" smtClean="0"/>
              <a:t>大、信息容量强大</a:t>
            </a:r>
            <a:endParaRPr lang="zh-CN" altLang="en-US"/>
          </a:p>
          <a:p>
            <a:pPr lvl="1"/>
            <a:r>
              <a:rPr lang="zh-CN" altLang="en-US"/>
              <a:t>便于打印、喷绘</a:t>
            </a:r>
          </a:p>
          <a:p>
            <a:r>
              <a:rPr lang="zh-CN" altLang="en-US"/>
              <a:t>亿图</a:t>
            </a:r>
          </a:p>
          <a:p>
            <a:pPr lvl="1"/>
            <a:r>
              <a:rPr lang="zh-CN" altLang="en-US"/>
              <a:t>小巧轻便，简单实</a:t>
            </a:r>
            <a:r>
              <a:rPr lang="zh-CN" altLang="en-US" smtClean="0"/>
              <a:t>用</a:t>
            </a:r>
            <a:endParaRPr lang="en-US" altLang="zh-CN" smtClean="0"/>
          </a:p>
          <a:p>
            <a:pPr lvl="1"/>
            <a:r>
              <a:rPr lang="zh-CN" altLang="en-US"/>
              <a:t>兼容</a:t>
            </a:r>
            <a:r>
              <a:rPr lang="zh-CN" altLang="en-US" smtClean="0"/>
              <a:t>性、标准性不高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17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PPT</a:t>
            </a:r>
            <a:r>
              <a:rPr lang="zh-CN" altLang="en-US" smtClean="0"/>
              <a:t>只是一个工具</a:t>
            </a: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179096" y="1955891"/>
            <a:ext cx="66967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smtClean="0"/>
              <a:t>PPT</a:t>
            </a:r>
            <a:r>
              <a:rPr lang="zh-CN" altLang="en-US" sz="1600" smtClean="0"/>
              <a:t>只是一个工具，许多人花费了大量的时间研究如何将</a:t>
            </a:r>
            <a:r>
              <a:rPr lang="en-US" altLang="zh-CN" sz="1600" smtClean="0"/>
              <a:t>PPT</a:t>
            </a:r>
            <a:r>
              <a:rPr lang="zh-CN" altLang="en-US" sz="1600" smtClean="0"/>
              <a:t>做的更美观、如何将</a:t>
            </a:r>
            <a:r>
              <a:rPr lang="en-US" altLang="zh-CN" sz="1600" smtClean="0"/>
              <a:t>PPT</a:t>
            </a:r>
            <a:r>
              <a:rPr lang="zh-CN" altLang="en-US" sz="1600" smtClean="0"/>
              <a:t>动画做得更震撼，要么就是网上下了一堆的</a:t>
            </a:r>
            <a:r>
              <a:rPr lang="en-US" altLang="zh-CN" sz="1600" smtClean="0"/>
              <a:t>PPT</a:t>
            </a:r>
            <a:r>
              <a:rPr lang="zh-CN" altLang="en-US" sz="1600" smtClean="0"/>
              <a:t>模板，这都是误区。其实</a:t>
            </a:r>
            <a:r>
              <a:rPr lang="en-US" altLang="zh-CN" sz="1600" smtClean="0"/>
              <a:t>PPT</a:t>
            </a:r>
            <a:r>
              <a:rPr lang="zh-CN" altLang="en-US" sz="1600" smtClean="0"/>
              <a:t>只是一种呈现的辅助工具而已，我们真正要做的是利用好这个工具，做好知识的呈现和管理。</a:t>
            </a:r>
            <a:r>
              <a:rPr lang="en-US" altLang="zh-CN" sz="1600" smtClean="0"/>
              <a:t>PPT</a:t>
            </a:r>
            <a:r>
              <a:rPr lang="zh-CN" altLang="en-US" sz="1600"/>
              <a:t>作</a:t>
            </a:r>
            <a:r>
              <a:rPr lang="zh-CN" altLang="en-US" sz="1600" smtClean="0"/>
              <a:t>为知识管理和呈现工具，最核心的价值是如何帮助讲授者做好知识的呈现和传承。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4" y="1772816"/>
            <a:ext cx="415012" cy="386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3767460"/>
            <a:ext cx="415012" cy="3816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9096" y="4188689"/>
            <a:ext cx="6696744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mtClean="0"/>
              <a:t>（总得露个脸吧 </a:t>
            </a:r>
            <a:r>
              <a:rPr lang="zh-CN" altLang="en-US" smtClean="0">
                <a:sym typeface="Wingdings" pitchFamily="2" charset="2"/>
              </a:rPr>
              <a:t></a:t>
            </a:r>
            <a:r>
              <a:rPr lang="zh-CN" altLang="en-US" smtClean="0"/>
              <a:t>）新浪微博 </a:t>
            </a:r>
            <a:r>
              <a:rPr lang="en-US" altLang="zh-CN" smtClean="0">
                <a:solidFill>
                  <a:srgbClr val="C00000"/>
                </a:solidFill>
              </a:rPr>
              <a:t>@</a:t>
            </a:r>
            <a:r>
              <a:rPr lang="zh-CN" altLang="en-US" smtClean="0">
                <a:solidFill>
                  <a:srgbClr val="C00000"/>
                </a:solidFill>
              </a:rPr>
              <a:t>红茶三杯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2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案例分析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7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rgbClr val="C00000"/>
          </a:solidFill>
          <a:headEnd type="none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13097</TotalTime>
  <Words>2849</Words>
  <Application>Microsoft Office PowerPoint</Application>
  <PresentationFormat>全屏显示(4:3)</PresentationFormat>
  <Paragraphs>449</Paragraphs>
  <Slides>50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1" baseType="lpstr">
      <vt:lpstr>Office 主题</vt:lpstr>
      <vt:lpstr>网络工程拓扑绘制规范（PPT版）</vt:lpstr>
      <vt:lpstr>课程目标</vt:lpstr>
      <vt:lpstr>写在前面的话</vt:lpstr>
      <vt:lpstr>什么是网络拓扑（topology）</vt:lpstr>
      <vt:lpstr>什么是网络拓扑（topology）</vt:lpstr>
      <vt:lpstr>什么是网络拓扑（topology）</vt:lpstr>
      <vt:lpstr>网络拓扑的“主要”绘制工具</vt:lpstr>
      <vt:lpstr>PPT只是一个工具</vt:lpstr>
      <vt:lpstr>案例分析</vt:lpstr>
      <vt:lpstr>典型的园区网拓扑</vt:lpstr>
      <vt:lpstr>典型的金融行业拓扑</vt:lpstr>
      <vt:lpstr>实验环境网络拓扑</vt:lpstr>
      <vt:lpstr>工程环境测试拓扑</vt:lpstr>
      <vt:lpstr>绘制步骤</vt:lpstr>
      <vt:lpstr>拓扑绘制步骤（建议）</vt:lpstr>
      <vt:lpstr>绘制示例：绘制目标（成果图）</vt:lpstr>
      <vt:lpstr>绘制示例</vt:lpstr>
      <vt:lpstr>绘制示例</vt:lpstr>
      <vt:lpstr>绘制示例</vt:lpstr>
      <vt:lpstr>绘制示例</vt:lpstr>
      <vt:lpstr>绘制示例</vt:lpstr>
      <vt:lpstr>绘制示例</vt:lpstr>
      <vt:lpstr>小结</vt:lpstr>
      <vt:lpstr>要点解析</vt:lpstr>
      <vt:lpstr>绘制规范摘要</vt:lpstr>
      <vt:lpstr>绘制注意事项</vt:lpstr>
      <vt:lpstr>绘制注意事项</vt:lpstr>
      <vt:lpstr>绘制注意事项</vt:lpstr>
      <vt:lpstr>绘制注意事项</vt:lpstr>
      <vt:lpstr>绘制注意事项</vt:lpstr>
      <vt:lpstr>绘制注意事项</vt:lpstr>
      <vt:lpstr>绘制注意事项</vt:lpstr>
      <vt:lpstr>绘制注意事项</vt:lpstr>
      <vt:lpstr>绘制注意事项</vt:lpstr>
      <vt:lpstr>绘制注意事项</vt:lpstr>
      <vt:lpstr>绘制注意事项</vt:lpstr>
      <vt:lpstr>PPT操作技巧</vt:lpstr>
      <vt:lpstr>PPT操作技巧</vt:lpstr>
      <vt:lpstr>PPT操作技巧</vt:lpstr>
      <vt:lpstr>PPT操作技巧</vt:lpstr>
      <vt:lpstr>案例赏析</vt:lpstr>
      <vt:lpstr>案例1 从一个最简单的拓扑画起</vt:lpstr>
      <vt:lpstr>案例2 动态路由协议的体现</vt:lpstr>
      <vt:lpstr>案例3 继续 </vt:lpstr>
      <vt:lpstr>案例4 </vt:lpstr>
      <vt:lpstr>案例5 CCNP课件（配图）</vt:lpstr>
      <vt:lpstr>案例6 CCNP课件（配图）</vt:lpstr>
      <vt:lpstr>案例7 红茶三杯个人知识笔记配图</vt:lpstr>
      <vt:lpstr>小结</vt:lpstr>
      <vt:lpstr>PowerPoint 演示文稿</vt:lpstr>
    </vt:vector>
  </TitlesOfParts>
  <Company>ccietea.com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网络拓扑绘制（PPT版）</dc:title>
  <dc:subject>CISCO网络技术</dc:subject>
  <dc:creator>红茶三杯</dc:creator>
  <cp:keywords>网络拓扑绘制（PPT版）</cp:keywords>
  <cp:lastModifiedBy>Jack Vinsoney</cp:lastModifiedBy>
  <cp:revision>2750</cp:revision>
  <dcterms:created xsi:type="dcterms:W3CDTF">2012-08-28T02:15:05Z</dcterms:created>
  <dcterms:modified xsi:type="dcterms:W3CDTF">2013-03-27T12:23:00Z</dcterms:modified>
  <cp:category>网络技术; CISCO</cp:category>
</cp:coreProperties>
</file>