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83" r:id="rId7"/>
    <p:sldId id="284" r:id="rId8"/>
    <p:sldId id="282" r:id="rId9"/>
    <p:sldId id="260" r:id="rId11"/>
    <p:sldId id="278" r:id="rId12"/>
    <p:sldId id="279" r:id="rId13"/>
    <p:sldId id="280" r:id="rId14"/>
    <p:sldId id="286" r:id="rId15"/>
    <p:sldId id="285" r:id="rId16"/>
    <p:sldId id="281" r:id="rId17"/>
    <p:sldId id="261" r:id="rId18"/>
    <p:sldId id="275" r:id="rId19"/>
    <p:sldId id="276" r:id="rId20"/>
    <p:sldId id="277" r:id="rId21"/>
    <p:sldId id="262" r:id="rId22"/>
    <p:sldId id="267" r:id="rId23"/>
    <p:sldId id="268" r:id="rId24"/>
    <p:sldId id="270" r:id="rId25"/>
    <p:sldId id="269" r:id="rId26"/>
    <p:sldId id="271" r:id="rId27"/>
    <p:sldId id="266" r:id="rId28"/>
    <p:sldId id="272" r:id="rId29"/>
    <p:sldId id="263" r:id="rId30"/>
    <p:sldId id="30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7765" y="501650"/>
            <a:ext cx="10333990" cy="2387600"/>
          </a:xfrm>
        </p:spPr>
        <p:txBody>
          <a:bodyPr/>
          <a:p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ROS</a:t>
            </a:r>
            <a:r>
              <a:rPr lang="zh-CN" altLang="en-US" sz="48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Robot Operating System)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76800" y="4121785"/>
            <a:ext cx="6559550" cy="1655445"/>
          </a:xfrm>
        </p:spPr>
        <p:txBody>
          <a:bodyPr/>
          <a:p>
            <a:pPr algn="l" fontAlgn="auto">
              <a:lnSpc>
                <a:spcPct val="150000"/>
              </a:lnSpc>
            </a:pPr>
            <a:r>
              <a:rPr lang="zh-CN" altLang="en-US" sz="2800"/>
              <a:t>北研软件团队</a:t>
            </a:r>
            <a:r>
              <a:rPr lang="en-US" altLang="zh-CN" sz="2800"/>
              <a:t>    </a:t>
            </a:r>
            <a:r>
              <a:rPr lang="zh-CN" altLang="en-US" sz="2800"/>
              <a:t>胡立同</a:t>
            </a: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2690" y="662305"/>
            <a:ext cx="10110470" cy="6041390"/>
          </a:xfrm>
        </p:spPr>
        <p:txBody>
          <a:bodyPr>
            <a:normAutofit fontScale="65000"/>
          </a:bodyPr>
          <a:p>
            <a:pPr algn="l"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package.xml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zh-CN" altLang="en-US"/>
              <a:t>         （1）&lt;!--comment--&gt;  注释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/>
              <a:t>         （2）&lt;package&gt; &lt;/package&gt;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/>
              <a:t>         （3）&lt;name&gt; &lt;/name&gt;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/>
              <a:t>         （4）&lt;version&gt; &lt;/version&gt;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/>
              <a:t>         （5）&lt;description&gt; &lt;/description&gt;   描述标签，用来描述该包基本功能信息 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/>
              <a:t>         （6）&lt;maintainer&gt; &lt;/maintainer&gt;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/>
              <a:t>         （7）&lt;license&gt; &lt;/license&gt;      许可证信息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/>
              <a:t>         （8） &lt;buildtool_depend&gt; &lt;/buildtool_depend&gt;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         （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 &lt;build_depend&gt;  &lt;/build_depend&gt;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         （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 &lt;build_export_depend&gt; &lt;build_export_depend&gt;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         （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 &lt;exec_depend&gt; &lt;/exec_depend&gt;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         （</a:t>
            </a: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 &lt;test_depend&gt; &lt;/test_depend&gt;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         （</a:t>
            </a:r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&lt;doc_depend&gt; &lt;/doc_depend&gt;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2690" y="662305"/>
            <a:ext cx="10110470" cy="6041390"/>
          </a:xfrm>
        </p:spPr>
        <p:txBody>
          <a:bodyPr>
            <a:normAutofit/>
          </a:bodyPr>
          <a:p>
            <a:pPr algn="l" fontAlgn="auto"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CMakeLists.txt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用于控制软件编译过程，其中的依赖部分要与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package.xml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文件中的对应。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msg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*.msg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package.xml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（1）&lt;build_depend&gt;message_generation&lt;/build_depend&gt;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（2）&lt;exec_depend&gt;message_runtime&lt;/exec_depend&gt;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985" y="2332990"/>
            <a:ext cx="4194175" cy="1599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075" y="2439670"/>
            <a:ext cx="4894580" cy="14928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2690" y="662305"/>
            <a:ext cx="10110470" cy="6041390"/>
          </a:xfrm>
        </p:spPr>
        <p:txBody>
          <a:bodyPr>
            <a:normAutofit/>
          </a:bodyPr>
          <a:p>
            <a:pPr algn="l" fontAlgn="auto">
              <a:lnSpc>
                <a:spcPct val="10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CmakeLists.txt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6780" y="1250315"/>
            <a:ext cx="4491990" cy="1529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80" y="2927350"/>
            <a:ext cx="4892675" cy="1212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780" y="4427220"/>
            <a:ext cx="3352800" cy="16948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770" y="4427220"/>
            <a:ext cx="4079240" cy="16948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2690" y="443230"/>
            <a:ext cx="10110470" cy="6041390"/>
          </a:xfrm>
        </p:spPr>
        <p:txBody>
          <a:bodyPr>
            <a:normAutofit/>
          </a:bodyPr>
          <a:p>
            <a:pPr algn="l" fontAlgn="auto"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srv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*.srv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文件内部包括request和response两部分，中间通过“---”隔开，三个“-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package.xml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（1）&lt;build_depend&gt;message_generation&lt;/build_depend&gt;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（2）&lt;exec_depend&gt;message_runtime&lt;/exec_depend&gt;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CMakeLists.txt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0" y="1604645"/>
            <a:ext cx="1740535" cy="1478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60" y="5048250"/>
            <a:ext cx="4655820" cy="1602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810" y="5048250"/>
            <a:ext cx="3649980" cy="1546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72845" y="323850"/>
            <a:ext cx="10110470" cy="6041390"/>
          </a:xfrm>
        </p:spPr>
        <p:txBody>
          <a:bodyPr>
            <a:normAutofit lnSpcReduction="10000"/>
          </a:bodyPr>
          <a:p>
            <a:pPr algn="l" fontAlgn="auto"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launch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（1）&lt;launch&gt;  &lt;/launch&gt;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（2）&lt;node&gt; &lt;/node&gt;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（3）&lt;include&gt;  &lt;/include&gt;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导入另外一个roslaunch文件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（4）&lt;remap&gt; &lt;/remap&gt;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（5）&lt;env&gt; &lt;/env&gt;  定义一个环境变量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（6）&lt;param&gt; &lt;/param&gt;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（7）&lt;rosparam&gt; &lt;/rosparam&gt;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（8）&lt;arg&gt; &lt;/arg&gt;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）&lt;group&gt; &lt;/group&gt;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7125" y="577215"/>
            <a:ext cx="10110470" cy="5702935"/>
          </a:xfrm>
        </p:spPr>
        <p:txBody>
          <a:bodyPr>
            <a:normAutofit/>
          </a:bodyPr>
          <a:p>
            <a:pPr algn="l" fontAlgn="auto">
              <a:lnSpc>
                <a:spcPct val="150000"/>
              </a:lnSpc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        3.1 Publisher/Subscriber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     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Publisher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7710" y="2914650"/>
            <a:ext cx="7798435" cy="37826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2690" y="662305"/>
            <a:ext cx="10110470" cy="5702935"/>
          </a:xfrm>
        </p:spPr>
        <p:txBody>
          <a:bodyPr>
            <a:normAutofit/>
          </a:bodyPr>
          <a:p>
            <a:pPr algn="l" fontAlgn="auto">
              <a:lnSpc>
                <a:spcPct val="150000"/>
              </a:lnSpc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        3.1 Publisher/Subscriber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     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Subscriber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6575" y="2898775"/>
            <a:ext cx="7851775" cy="38868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2690" y="662305"/>
            <a:ext cx="10110470" cy="5702935"/>
          </a:xfrm>
        </p:spPr>
        <p:txBody>
          <a:bodyPr>
            <a:normAutofit/>
          </a:bodyPr>
          <a:p>
            <a:pPr algn="l" fontAlgn="auto">
              <a:lnSpc>
                <a:spcPct val="150000"/>
              </a:lnSpc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   3.2 </a:t>
            </a:r>
            <a:r>
              <a:rPr lang="en-US" altLang="zh-CN">
                <a:sym typeface="+mn-ea"/>
              </a:rPr>
              <a:t>Server/</a:t>
            </a:r>
            <a:r>
              <a:rPr lang="en-US" altLang="zh-CN">
                <a:sym typeface="+mn-ea"/>
              </a:rPr>
              <a:t>Client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Server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5555" y="2108835"/>
            <a:ext cx="7507605" cy="4635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2690" y="662305"/>
            <a:ext cx="10110470" cy="5702935"/>
          </a:xfrm>
        </p:spPr>
        <p:txBody>
          <a:bodyPr>
            <a:normAutofit/>
          </a:bodyPr>
          <a:p>
            <a:pPr algn="l" fontAlgn="auto">
              <a:lnSpc>
                <a:spcPct val="150000"/>
              </a:lnSpc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   3.2 </a:t>
            </a:r>
            <a:r>
              <a:rPr lang="en-US" altLang="zh-CN">
                <a:sym typeface="+mn-ea"/>
              </a:rPr>
              <a:t>Server/</a:t>
            </a:r>
            <a:r>
              <a:rPr lang="en-US" altLang="zh-CN">
                <a:sym typeface="+mn-ea"/>
              </a:rPr>
              <a:t>Client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Client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9490" y="2306955"/>
            <a:ext cx="787209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2530" y="103505"/>
            <a:ext cx="10507980" cy="6515735"/>
          </a:xfrm>
        </p:spPr>
        <p:txBody>
          <a:bodyPr>
            <a:normAutofit/>
          </a:bodyPr>
          <a:p>
            <a:pPr algn="l" fontAlgn="auto">
              <a:lnSpc>
                <a:spcPct val="120000"/>
              </a:lnSpc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工具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4.1  roscore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</a:t>
            </a:r>
            <a:r>
              <a:rPr lang="zh-CN" altLang="en-US"/>
              <a:t>启动管理器节点，必须在所有的</a:t>
            </a:r>
            <a:r>
              <a:rPr lang="en-US" altLang="zh-CN"/>
              <a:t>ROS</a:t>
            </a:r>
            <a:r>
              <a:rPr lang="zh-CN" altLang="en-US"/>
              <a:t>节点运行前执行。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4.2 rosrun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</a:t>
            </a:r>
            <a:r>
              <a:rPr lang="zh-CN" altLang="en-US"/>
              <a:t>启动一个节点。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rosrun &lt;package name&gt; &lt;node name&gt;  [args]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        rosrun turtlesim turtlesim_node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</a:t>
            </a:r>
            <a:r>
              <a:rPr lang="zh-CN" altLang="en-US"/>
              <a:t>输入参数有两种形式，区别是</a:t>
            </a:r>
            <a:r>
              <a:rPr lang="en-US" altLang="zh-CN"/>
              <a:t>“_”</a:t>
            </a:r>
            <a:r>
              <a:rPr lang="zh-CN" altLang="en-US"/>
              <a:t>前缀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</a:t>
            </a:r>
            <a:r>
              <a:rPr lang="zh-CN" altLang="en-US"/>
              <a:t>不带</a:t>
            </a:r>
            <a:r>
              <a:rPr lang="en-US" altLang="zh-CN"/>
              <a:t>“_”</a:t>
            </a:r>
            <a:r>
              <a:rPr lang="zh-CN" altLang="en-US"/>
              <a:t>的参数通过</a:t>
            </a:r>
            <a:r>
              <a:rPr lang="en-US" altLang="zh-CN"/>
              <a:t>argv</a:t>
            </a:r>
            <a:r>
              <a:rPr lang="zh-CN" altLang="en-US"/>
              <a:t>的形式解析；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</a:t>
            </a:r>
            <a:r>
              <a:rPr lang="zh-CN" altLang="en-US"/>
              <a:t>带有</a:t>
            </a:r>
            <a:r>
              <a:rPr lang="en-US" altLang="zh-CN">
                <a:sym typeface="+mn-ea"/>
              </a:rPr>
              <a:t>“_”</a:t>
            </a:r>
            <a:r>
              <a:rPr lang="zh-CN" altLang="en-US">
                <a:sym typeface="+mn-ea"/>
              </a:rPr>
              <a:t>的参数通过参数服务器的形式解析，比如__name。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                    </a:t>
            </a:r>
            <a:r>
              <a:rPr lang="zh-CN" altLang="en-US">
                <a:sym typeface="+mn-ea"/>
              </a:rPr>
              <a:t>rosrun turtlesim turtlesim_node __name:=xiaowugui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98420" y="585470"/>
            <a:ext cx="7312025" cy="5687695"/>
          </a:xfrm>
        </p:spPr>
        <p:txBody>
          <a:bodyPr>
            <a:normAutofit/>
          </a:bodyPr>
          <a:p>
            <a:pPr algn="l" fontAlgn="auto">
              <a:lnSpc>
                <a:spcPct val="15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ROS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简介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ROS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工程结构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ROS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3.1 Publisher/Subscriber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3.2 Client/Server 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、常用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ROS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工具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Autoware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工程架构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3005" y="577850"/>
            <a:ext cx="10796905" cy="5702935"/>
          </a:xfrm>
        </p:spPr>
        <p:txBody>
          <a:bodyPr>
            <a:normAutofit/>
          </a:bodyPr>
          <a:p>
            <a:pPr algn="l" fontAlgn="auto">
              <a:lnSpc>
                <a:spcPct val="150000"/>
              </a:lnSpc>
            </a:pPr>
            <a:r>
              <a:rPr lang="en-US" altLang="zh-CN"/>
              <a:t>4.3 roslaunch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/>
              <a:t>可以同时启动多个节点；当没有节点管理器时，会自动通过</a:t>
            </a:r>
            <a:r>
              <a:rPr lang="en-US" altLang="zh-CN"/>
              <a:t>roscore</a:t>
            </a:r>
            <a:r>
              <a:rPr lang="zh-CN" altLang="en-US"/>
              <a:t>启动节点管理器。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   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roslaunch [options] [package] &lt;filename&gt; [arg_name:=value...]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   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roslaunch [options] &lt; path/filename&gt; [arg_name:=value...]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                options: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                        --screen </a:t>
            </a:r>
            <a:r>
              <a:rPr lang="zh-CN" altLang="en-US"/>
              <a:t>将日志打印到屏幕，而不是记录到日志里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4240" y="433705"/>
            <a:ext cx="11163935" cy="6121400"/>
          </a:xfrm>
        </p:spPr>
        <p:txBody>
          <a:bodyPr>
            <a:normAutofit/>
          </a:bodyPr>
          <a:p>
            <a:pPr algn="l" fontAlgn="auto">
              <a:lnSpc>
                <a:spcPct val="120000"/>
              </a:lnSpc>
            </a:pPr>
            <a:r>
              <a:rPr lang="en-US" altLang="zh-CN"/>
              <a:t>4.4 rosnode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</a:t>
            </a:r>
            <a:r>
              <a:rPr lang="zh-CN" altLang="en-US"/>
              <a:t>可以查看节点信息。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rosnode list 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 查看当前平台所有的节点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en-US" altLang="zh-CN"/>
              <a:t> rosnode info &lt;node name&gt;  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  查看该节点的具体信息</a:t>
            </a:r>
            <a:r>
              <a:rPr lang="zh-CN" altLang="en-US"/>
              <a:t>，发布订阅</a:t>
            </a:r>
            <a:r>
              <a:rPr lang="en-US" altLang="zh-CN"/>
              <a:t>topic</a:t>
            </a:r>
            <a:r>
              <a:rPr lang="zh-CN" altLang="en-US"/>
              <a:t>、服务等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en-US" altLang="zh-CN"/>
              <a:t> rosnode cleanup  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 清除未工作的节点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</a:t>
            </a:r>
            <a:r>
              <a:rPr lang="en-US" altLang="zh-CN"/>
              <a:t> rosnode ping &lt;node-name&gt; 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 判断节点是否可以连接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3005" y="493395"/>
            <a:ext cx="10299700" cy="6189980"/>
          </a:xfrm>
        </p:spPr>
        <p:txBody>
          <a:bodyPr>
            <a:normAutofit fontScale="80000"/>
          </a:bodyPr>
          <a:p>
            <a:pPr algn="l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4.5 rosparam</a:t>
            </a:r>
            <a:endParaRPr lang="en-US" altLang="zh-CN"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       </a:t>
            </a:r>
            <a:r>
              <a:rPr lang="zh-CN" altLang="en-US">
                <a:sym typeface="+mn-ea"/>
              </a:rPr>
              <a:t>查看参数服务器信息</a:t>
            </a:r>
            <a:endParaRPr lang="en-US" altLang="zh-CN"/>
          </a:p>
          <a:p>
            <a:pPr algn="l" fontAlgn="auto">
              <a:lnSpc>
                <a:spcPct val="100000"/>
              </a:lnSpc>
            </a:pPr>
            <a:r>
              <a:rPr lang="en-US" altLang="zh-CN"/>
              <a:t>    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rosparam list </a:t>
            </a:r>
            <a:endParaRPr lang="en-US" altLang="zh-CN"/>
          </a:p>
          <a:p>
            <a:pPr algn="l" fontAlgn="auto">
              <a:lnSpc>
                <a:spcPct val="100000"/>
              </a:lnSpc>
            </a:pPr>
            <a:r>
              <a:rPr lang="en-US" altLang="zh-CN"/>
              <a:t>                查看平台中所有活动的参数</a:t>
            </a:r>
            <a:endParaRPr lang="en-US" altLang="zh-CN"/>
          </a:p>
          <a:p>
            <a:pPr algn="l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rosparam get &lt;param name&gt;  </a:t>
            </a:r>
            <a:endParaRPr lang="en-US" altLang="zh-CN"/>
          </a:p>
          <a:p>
            <a:pPr algn="l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                获取某个参数的数值</a:t>
            </a:r>
            <a:endParaRPr lang="en-US" altLang="zh-CN"/>
          </a:p>
          <a:p>
            <a:pPr algn="l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en-US" altLang="zh-CN"/>
              <a:t>rosparam set &lt;param name&gt; &lt;value&gt;  </a:t>
            </a:r>
            <a:endParaRPr lang="en-US" altLang="zh-CN"/>
          </a:p>
          <a:p>
            <a:pPr algn="l" fontAlgn="auto">
              <a:lnSpc>
                <a:spcPct val="100000"/>
              </a:lnSpc>
            </a:pPr>
            <a:r>
              <a:rPr lang="en-US" altLang="zh-CN"/>
              <a:t>               设置某个参数的值</a:t>
            </a:r>
            <a:endParaRPr lang="en-US" altLang="zh-CN"/>
          </a:p>
          <a:p>
            <a:pPr algn="l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</a:t>
            </a:r>
            <a:r>
              <a:rPr lang="en-US" altLang="zh-CN"/>
              <a:t>rosparam delete  &lt;param name&gt;</a:t>
            </a:r>
            <a:endParaRPr lang="en-US" altLang="zh-CN"/>
          </a:p>
          <a:p>
            <a:pPr algn="l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                </a:t>
            </a:r>
            <a:r>
              <a:rPr lang="zh-CN" altLang="en-US">
                <a:sym typeface="+mn-ea"/>
              </a:rPr>
              <a:t>删除参数服务器中某个参数</a:t>
            </a:r>
            <a:endParaRPr lang="en-US" altLang="zh-CN"/>
          </a:p>
          <a:p>
            <a:pPr algn="l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rosparam dump &lt;yaml file&gt;</a:t>
            </a:r>
            <a:endParaRPr lang="en-US" altLang="zh-CN"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                </a:t>
            </a:r>
            <a:r>
              <a:rPr lang="zh-CN" altLang="en-US">
                <a:sym typeface="+mn-ea"/>
              </a:rPr>
              <a:t>将当前</a:t>
            </a:r>
            <a:r>
              <a:rPr lang="en-US" altLang="zh-CN">
                <a:sym typeface="+mn-ea"/>
              </a:rPr>
              <a:t>ROS</a:t>
            </a:r>
            <a:r>
              <a:rPr lang="zh-CN" altLang="en-US">
                <a:sym typeface="+mn-ea"/>
              </a:rPr>
              <a:t>系统参数服务器中的数据保存到</a:t>
            </a:r>
            <a:r>
              <a:rPr lang="en-US" altLang="zh-CN">
                <a:sym typeface="+mn-ea"/>
              </a:rPr>
              <a:t>YAML</a:t>
            </a:r>
            <a:r>
              <a:rPr lang="zh-CN" altLang="en-US">
                <a:sym typeface="+mn-ea"/>
              </a:rPr>
              <a:t>格式文件中</a:t>
            </a:r>
            <a:endParaRPr lang="en-US" altLang="zh-CN"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rosparam </a:t>
            </a:r>
            <a:r>
              <a:rPr lang="en-US" altLang="zh-CN"/>
              <a:t>load &lt;yaml file&gt;</a:t>
            </a:r>
            <a:endParaRPr lang="en-US" altLang="zh-CN"/>
          </a:p>
          <a:p>
            <a:pPr algn="l" fontAlgn="auto">
              <a:lnSpc>
                <a:spcPct val="100000"/>
              </a:lnSpc>
            </a:pPr>
            <a:r>
              <a:rPr lang="en-US" altLang="zh-CN"/>
              <a:t>              </a:t>
            </a:r>
            <a:r>
              <a:rPr lang="zh-CN" altLang="en-US"/>
              <a:t>加载</a:t>
            </a:r>
            <a:r>
              <a:rPr lang="en-US" altLang="zh-CN"/>
              <a:t>YAML</a:t>
            </a:r>
            <a:r>
              <a:rPr lang="zh-CN" altLang="en-US"/>
              <a:t>文件到当前</a:t>
            </a:r>
            <a:r>
              <a:rPr lang="en-US" altLang="zh-CN"/>
              <a:t>ROS</a:t>
            </a:r>
            <a:r>
              <a:rPr lang="zh-CN" altLang="en-US"/>
              <a:t>系统。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3005" y="493395"/>
            <a:ext cx="10762615" cy="6240145"/>
          </a:xfrm>
        </p:spPr>
        <p:txBody>
          <a:bodyPr>
            <a:normAutofit fontScale="90000" lnSpcReduction="10000"/>
          </a:bodyPr>
          <a:p>
            <a:pPr algn="l" fontAlgn="auto">
              <a:lnSpc>
                <a:spcPct val="120000"/>
              </a:lnSpc>
            </a:pPr>
            <a:r>
              <a:rPr lang="en-US" altLang="zh-CN"/>
              <a:t>4.6 rostopic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</a:t>
            </a:r>
            <a:r>
              <a:rPr lang="zh-CN" altLang="en-US"/>
              <a:t>发布订阅</a:t>
            </a:r>
            <a:r>
              <a:rPr lang="en-US" altLang="zh-CN"/>
              <a:t>topic</a:t>
            </a:r>
            <a:r>
              <a:rPr lang="zh-CN" altLang="en-US"/>
              <a:t>相关操作。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rostopic list  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 查看当前平台所有的消息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en-US" altLang="zh-CN"/>
              <a:t>rostopic info &lt;topic name&gt;    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  查看该topic信息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en-US" altLang="zh-CN"/>
              <a:t>rostopic echo &lt;topic name&gt;  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 查看该topic上传输的数据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</a:t>
            </a:r>
            <a:r>
              <a:rPr lang="en-US" altLang="zh-CN"/>
              <a:t>rostopic type &lt;topic name&gt;   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 查看该话题对应的消息数据类型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rostopic hz &lt;topic-name&gt;      </a:t>
            </a:r>
            <a:endParaRPr lang="en-US" altLang="zh-CN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          查看话题的发送频率和相关统计信息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3005" y="493395"/>
            <a:ext cx="10299700" cy="6121400"/>
          </a:xfrm>
        </p:spPr>
        <p:txBody>
          <a:bodyPr>
            <a:normAutofit/>
          </a:bodyPr>
          <a:p>
            <a:pPr algn="l" fontAlgn="auto">
              <a:lnSpc>
                <a:spcPct val="120000"/>
              </a:lnSpc>
            </a:pPr>
            <a:r>
              <a:rPr lang="en-US" altLang="zh-CN"/>
              <a:t>4.6 rostopic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rostopic pub &lt;topic name&gt; &lt;message type&gt; &lt;args&gt;</a:t>
            </a:r>
            <a:endParaRPr lang="en-US" altLang="zh-CN"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               发布消息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             </a:t>
            </a:r>
            <a:r>
              <a:rPr lang="en-US" altLang="zh-CN" sz="2000">
                <a:sym typeface="+mn-ea"/>
              </a:rPr>
              <a:t>  rostopic pub -1 /turtle1/cmd_vel geometry_msgs/Twist -- '[2.0,0.0,0.0]' '[0.0,0.0,1.8]'  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4.7 rosmsg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/>
              <a:t>rosmsy show &lt;message type&gt;  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查看该消息的数据</a:t>
            </a:r>
            <a:r>
              <a:rPr lang="en-US" altLang="zh-CN">
                <a:sym typeface="+mn-ea"/>
              </a:rPr>
              <a:t>结构</a:t>
            </a:r>
            <a:r>
              <a:rPr lang="en-US" altLang="zh-CN"/>
              <a:t>内容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      </a:t>
            </a:r>
            <a:r>
              <a:rPr lang="en-US" altLang="zh-CN">
                <a:sym typeface="+mn-ea"/>
              </a:rPr>
              <a:t>rostopic type &lt;topic name&gt;  |rosmsg show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1895" y="331470"/>
            <a:ext cx="10110470" cy="6346825"/>
          </a:xfrm>
        </p:spPr>
        <p:txBody>
          <a:bodyPr>
            <a:normAutofit/>
          </a:bodyPr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4.8 </a:t>
            </a:r>
            <a:r>
              <a:rPr lang="en-US" altLang="zh-CN">
                <a:sym typeface="+mn-ea"/>
              </a:rPr>
              <a:t>rosservice</a:t>
            </a:r>
            <a:endParaRPr lang="en-US" altLang="zh-CN"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rosservice list 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 查看平台所有活动的服务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en-US" altLang="zh-CN"/>
              <a:t>rosservice call &lt;service name&gt;  &lt;args&gt; 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 调用某个服务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en-US" altLang="zh-CN"/>
              <a:t>rosservice type &lt;service name&gt; 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  查看某个服务的类型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4.9  rossrv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/>
              <a:t>rossrv show &lt;service type&gt;  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 查看某个服务数据类型的详细数据结构</a:t>
            </a:r>
            <a:r>
              <a:rPr lang="en-US" altLang="zh-CN">
                <a:sym typeface="+mn-ea"/>
              </a:rPr>
              <a:t>内容</a:t>
            </a:r>
            <a:endParaRPr lang="en-US" altLang="zh-CN"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  </a:t>
            </a:r>
            <a:r>
              <a:rPr lang="en-US" altLang="zh-CN">
                <a:sym typeface="+mn-ea"/>
              </a:rPr>
              <a:t>rosservice type &lt;service name&gt;  | rossrv show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2690" y="662305"/>
            <a:ext cx="10110470" cy="5702935"/>
          </a:xfrm>
        </p:spPr>
        <p:txBody>
          <a:bodyPr>
            <a:normAutofit fontScale="90000" lnSpcReduction="20000"/>
          </a:bodyPr>
          <a:p>
            <a:pPr algn="l" fontAlgn="auto">
              <a:lnSpc>
                <a:spcPct val="120000"/>
              </a:lnSpc>
            </a:pPr>
            <a:r>
              <a:rPr lang="en-US" altLang="zh-CN"/>
              <a:t>4.10 rospack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rospack find &lt;pkg name&gt;     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   返回该包的绝对路径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  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en-US" altLang="zh-CN"/>
              <a:t>rospack depends1 &lt;pkg name&gt;  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   查看包的一级依赖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  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en-US" altLang="zh-CN"/>
              <a:t>rospack depends &lt;pkg name&gt;     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   查看包的所有依赖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4.11 roscd 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  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/>
              <a:t>roscd &lt;pkg name&gt; </a:t>
            </a:r>
            <a:r>
              <a:rPr lang="zh-CN" altLang="en-US"/>
              <a:t>跳转到该包的目录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                roscd log</a:t>
            </a:r>
            <a:r>
              <a:rPr lang="zh-CN" altLang="en-US"/>
              <a:t>进入到日志目录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4.12 rosls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  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/>
              <a:t>rosls &lt;pkg name&gt; </a:t>
            </a:r>
            <a:r>
              <a:rPr lang="zh-CN" altLang="en-US"/>
              <a:t>展开该报目录里的内容，只显示一级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2690" y="662305"/>
            <a:ext cx="10110470" cy="5702935"/>
          </a:xfrm>
        </p:spPr>
        <p:txBody>
          <a:bodyPr>
            <a:normAutofit/>
          </a:bodyPr>
          <a:p>
            <a:pPr algn="l" fontAlgn="auto">
              <a:lnSpc>
                <a:spcPct val="150000"/>
              </a:lnSpc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Autoware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工程简介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endParaRPr lang="en-US" altLang="zh-CN"/>
          </a:p>
          <a:p>
            <a:pPr algn="l"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420" y="1525270"/>
            <a:ext cx="8633460" cy="479869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72845" y="224155"/>
            <a:ext cx="10110470" cy="5702935"/>
          </a:xfrm>
        </p:spPr>
        <p:txBody>
          <a:bodyPr>
            <a:normAutofit/>
          </a:bodyPr>
          <a:p>
            <a:pPr algn="ctr" fontAlgn="auto">
              <a:lnSpc>
                <a:spcPct val="150000"/>
              </a:lnSpc>
            </a:pPr>
            <a:endParaRPr lang="zh-CN" sz="4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fontAlgn="auto">
              <a:lnSpc>
                <a:spcPct val="150000"/>
              </a:lnSpc>
            </a:pPr>
            <a:endParaRPr lang="zh-CN" sz="4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sz="6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谢谢大家</a:t>
            </a:r>
            <a:r>
              <a:rPr lang="en-US" altLang="zh-CN" sz="6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6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！</a:t>
            </a:r>
            <a:endParaRPr lang="zh-CN" altLang="en-US" sz="6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endParaRPr lang="en-US" altLang="zh-CN"/>
          </a:p>
          <a:p>
            <a:pPr algn="l"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8850" y="662305"/>
            <a:ext cx="10740390" cy="5702935"/>
          </a:xfrm>
        </p:spPr>
        <p:txBody>
          <a:bodyPr>
            <a:normAutofit/>
          </a:bodyPr>
          <a:p>
            <a:pPr algn="l" fontAlgn="auto">
              <a:lnSpc>
                <a:spcPct val="150000"/>
              </a:lnSpc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简介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ROS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不是传统意义上的操作系统，而是一种系统软件的框架。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的一个重要目的是提高代码复用率。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是一个分布式框架，运行环境由实现不同功能的节点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(node)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组成，每个节点可以被单独设计开发，然后通过数据交互连接起来。有相同特点功能的节点可以被包含在同一个功能包（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package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）。比如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tf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rviz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turtlesim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450" y="1415415"/>
            <a:ext cx="10446385" cy="1078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2690" y="662305"/>
            <a:ext cx="10110470" cy="5702935"/>
          </a:xfrm>
        </p:spPr>
        <p:txBody>
          <a:bodyPr>
            <a:normAutofit/>
          </a:bodyPr>
          <a:p>
            <a:pPr algn="l" fontAlgn="auto">
              <a:lnSpc>
                <a:spcPct val="150000"/>
              </a:lnSpc>
            </a:pPr>
            <a:r>
              <a:rPr 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基本概念</a:t>
            </a:r>
            <a:endParaRPr lang="zh-CN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、节点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      </a:t>
            </a:r>
            <a:r>
              <a:rPr lang="zh-CN" altLang="en-US"/>
              <a:t>实现特定功能的可执行程序。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、节点管理器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/>
              <a:t>管理</a:t>
            </a:r>
            <a:r>
              <a:rPr lang="en-US" altLang="zh-CN"/>
              <a:t>ROS</a:t>
            </a:r>
            <a:r>
              <a:rPr lang="zh-CN" altLang="en-US">
                <a:sym typeface="+mn-ea"/>
              </a:rPr>
              <a:t>网络中</a:t>
            </a:r>
            <a:r>
              <a:rPr lang="zh-CN" altLang="en-US"/>
              <a:t>所有的节点。每个节点在运行时都需要在节点管理器中注册，向节点管理器发送自己的信息，比如订阅或者发布的</a:t>
            </a:r>
            <a:r>
              <a:rPr lang="en-US" altLang="zh-CN"/>
              <a:t>topic</a:t>
            </a:r>
            <a:r>
              <a:rPr lang="zh-CN" altLang="en-US"/>
              <a:t>、参与的服务等。所以，在</a:t>
            </a:r>
            <a:r>
              <a:rPr lang="en-US" altLang="zh-CN"/>
              <a:t>ROS</a:t>
            </a:r>
            <a:r>
              <a:rPr lang="zh-CN" altLang="en-US"/>
              <a:t>工程工作开始都要先通过</a:t>
            </a:r>
            <a:r>
              <a:rPr lang="en-US" altLang="zh-CN"/>
              <a:t>roscore</a:t>
            </a:r>
            <a:r>
              <a:rPr lang="zh-CN" altLang="en-US"/>
              <a:t>启动节点管理器。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0930" y="758825"/>
            <a:ext cx="4664075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2690" y="662305"/>
            <a:ext cx="10110470" cy="5702935"/>
          </a:xfrm>
        </p:spPr>
        <p:txBody>
          <a:bodyPr>
            <a:normAutofit/>
          </a:bodyPr>
          <a:p>
            <a:pPr algn="l" fontAlgn="auto"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、话题</a:t>
            </a:r>
            <a:r>
              <a:rPr lang="en-US" altLang="zh-CN"/>
              <a:t>topic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       topic</a:t>
            </a:r>
            <a:r>
              <a:rPr lang="zh-CN" altLang="en-US"/>
              <a:t>是</a:t>
            </a:r>
            <a:r>
              <a:rPr lang="en-US" altLang="zh-CN"/>
              <a:t>ROS</a:t>
            </a:r>
            <a:r>
              <a:rPr lang="zh-CN" altLang="en-US"/>
              <a:t>系统中一种单向的异步通信方式，数据流向只能是发布者到订阅者。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015" y="2771140"/>
            <a:ext cx="7379335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2690" y="662305"/>
            <a:ext cx="10110470" cy="5702935"/>
          </a:xfrm>
        </p:spPr>
        <p:txBody>
          <a:bodyPr>
            <a:normAutofit/>
          </a:bodyPr>
          <a:p>
            <a:pPr algn="l" fontAlgn="auto">
              <a:lnSpc>
                <a:spcPct val="150000"/>
              </a:lnSpc>
            </a:pPr>
            <a:r>
              <a:rPr lang="en-US" altLang="zh-CN"/>
              <a:t>4</a:t>
            </a:r>
            <a:r>
              <a:rPr lang="zh-CN" altLang="en-US"/>
              <a:t>、服务</a:t>
            </a:r>
            <a:r>
              <a:rPr lang="en-US" altLang="zh-CN"/>
              <a:t>service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      service</a:t>
            </a:r>
            <a:r>
              <a:rPr lang="zh-CN" altLang="en-US"/>
              <a:t>是同步通信方式，同步的含义是当某客户端发布请求后会等待服务端的响应数据，获得响应后才会继续执行。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060" y="3022600"/>
            <a:ext cx="9523730" cy="2097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2690" y="548005"/>
            <a:ext cx="10110470" cy="5702935"/>
          </a:xfrm>
        </p:spPr>
        <p:txBody>
          <a:bodyPr>
            <a:normAutofit/>
          </a:bodyPr>
          <a:p>
            <a:pPr algn="l" fontAlgn="auto">
              <a:lnSpc>
                <a:spcPct val="150000"/>
              </a:lnSpc>
            </a:pPr>
            <a:r>
              <a:rPr lang="zh-CN" altLang="en-US"/>
              <a:t>数据交互方式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785" y="1185545"/>
            <a:ext cx="9431655" cy="5333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2690" y="662305"/>
            <a:ext cx="10110470" cy="5702935"/>
          </a:xfrm>
        </p:spPr>
        <p:txBody>
          <a:bodyPr>
            <a:normAutofit/>
          </a:bodyPr>
          <a:p>
            <a:pPr algn="l" fontAlgn="auto">
              <a:lnSpc>
                <a:spcPct val="150000"/>
              </a:lnSpc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工程结构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endParaRPr lang="en-US" altLang="zh-CN"/>
          </a:p>
          <a:p>
            <a:pPr algn="l"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3190" y="1587500"/>
            <a:ext cx="9316085" cy="4777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2690" y="662305"/>
            <a:ext cx="10110470" cy="5702935"/>
          </a:xfrm>
        </p:spPr>
        <p:txBody>
          <a:bodyPr>
            <a:normAutofit/>
          </a:bodyPr>
          <a:p>
            <a:pPr algn="l" fontAlgn="auto">
              <a:lnSpc>
                <a:spcPct val="120000"/>
              </a:lnSpc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工程结构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package.xml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CMakeLists.txt</a:t>
            </a:r>
            <a:endParaRPr lang="en-US" altLang="zh-CN"/>
          </a:p>
          <a:p>
            <a:pPr algn="l"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msg</a:t>
            </a:r>
            <a:r>
              <a:rPr lang="zh-CN" altLang="en-US"/>
              <a:t>文件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srv</a:t>
            </a:r>
            <a:r>
              <a:rPr lang="zh-CN" altLang="en-US"/>
              <a:t>文件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en-US" altLang="zh-CN"/>
              <a:t>launch</a:t>
            </a:r>
            <a:r>
              <a:rPr lang="zh-CN" altLang="en-US"/>
              <a:t>文件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src include</a:t>
            </a:r>
            <a:endParaRPr lang="zh-CN" altLang="en-US"/>
          </a:p>
          <a:p>
            <a:pPr algn="l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script</a:t>
            </a:r>
            <a:endParaRPr lang="en-US" altLang="zh-CN"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/>
              <a:t>    </a:t>
            </a:r>
            <a:r>
              <a:rPr lang="zh-CN" altLang="en-US" sz="2800" b="1"/>
              <a:t>catkin_create_pkg &lt;pkg</a:t>
            </a:r>
            <a:r>
              <a:rPr lang="en-US" altLang="zh-CN" sz="2800" b="1"/>
              <a:t> </a:t>
            </a:r>
            <a:r>
              <a:rPr lang="zh-CN" altLang="en-US" sz="2800" b="1"/>
              <a:t>name&gt; &lt;depend1&gt; &lt;depend2&gt;</a:t>
            </a:r>
            <a:endParaRPr lang="zh-CN" altLang="en-US" sz="2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4825</Words>
  <Application>WPS 演示</Application>
  <PresentationFormat>宽屏</PresentationFormat>
  <Paragraphs>223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Office 主题</vt:lpstr>
      <vt:lpstr>ROS（Robot Operating System)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wanji</dc:creator>
  <cp:lastModifiedBy>beginner’s mind</cp:lastModifiedBy>
  <cp:revision>32</cp:revision>
  <dcterms:created xsi:type="dcterms:W3CDTF">2021-11-07T12:30:00Z</dcterms:created>
  <dcterms:modified xsi:type="dcterms:W3CDTF">2021-11-29T01:41:07Z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300E7D25A2BD425EA5F546F6D14340AC</vt:lpwstr>
  </property>
  <property fmtid="{D5CDD505-2E9C-101B-9397-08002B2CF9AE}" pid="3" name="KSOProductBuildVer">
    <vt:lpwstr>2052-11.1.0.11115</vt:lpwstr>
  </property>
</Properties>
</file>