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1,189,346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1,188,941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4,430,927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738,043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302,343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190,092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9,927,842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151,715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1991 A</a:t>
            </a:r>
            <a:r>
              <a:rPr lang="en-US" altLang="zh-CN" sz="1100" dirty="0">
                <a:highlight>
                  <a:srgbClr val="C0C0C0"/>
                </a:highlight>
              </a:rPr>
              <a:t>pr</a:t>
            </a:r>
            <a:r>
              <a:rPr lang="en-US" sz="1100" dirty="0">
                <a:highlight>
                  <a:srgbClr val="C0C0C0"/>
                </a:highlight>
              </a:rPr>
              <a:t>. – 2019 Oct.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130,782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190,092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130,750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</a:t>
            </a:r>
            <a:r>
              <a:rPr lang="en-US" sz="1400"/>
              <a:t>: </a:t>
            </a:r>
            <a:r>
              <a:rPr lang="en-US" sz="1400">
                <a:highlight>
                  <a:srgbClr val="FF0000"/>
                </a:highlight>
              </a:rPr>
              <a:t>115,980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289176" y="5166083"/>
            <a:ext cx="280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3289176" y="3714517"/>
            <a:ext cx="8902824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1,540,911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</a:t>
            </a:r>
            <a:r>
              <a:rPr lang="en-US" sz="1400"/>
              <a:t>***: </a:t>
            </a:r>
            <a:r>
              <a:rPr lang="en-US" sz="1400">
                <a:highlight>
                  <a:srgbClr val="FF0000"/>
                </a:highlight>
              </a:rPr>
              <a:t>119,616</a:t>
            </a:r>
            <a:endParaRPr lang="en-US" sz="1400" dirty="0">
              <a:highlight>
                <a:srgbClr val="FF0000"/>
              </a:highlight>
            </a:endParaRP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82542" y="799664"/>
            <a:ext cx="1916265" cy="1177668"/>
            <a:chOff x="1627702" y="799664"/>
            <a:chExt cx="1916265" cy="1177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627702" y="799664"/>
              <a:ext cx="1916265" cy="950712"/>
              <a:chOff x="2453672" y="867985"/>
              <a:chExt cx="1916265" cy="95071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53672" y="119446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89022" y="867985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79688" y="870583"/>
            <a:ext cx="1973041" cy="1106749"/>
            <a:chOff x="4028270" y="852320"/>
            <a:chExt cx="1973041" cy="11067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086911" y="115210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28270" y="1150733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524976" y="852320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65079" y="833005"/>
            <a:ext cx="1900454" cy="1144327"/>
            <a:chOff x="3737174" y="833005"/>
            <a:chExt cx="1900454" cy="114432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737174" y="833005"/>
              <a:ext cx="1900454" cy="816686"/>
              <a:chOff x="6309034" y="840224"/>
              <a:chExt cx="1900454" cy="81668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 &amp; 8-K-2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32772" y="840224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A79E9C4-D623-4BDB-B020-AA6FDA706EBD}"/>
              </a:ext>
            </a:extLst>
          </p:cNvPr>
          <p:cNvSpPr/>
          <p:nvPr/>
        </p:nvSpPr>
        <p:spPr>
          <a:xfrm>
            <a:off x="860985" y="1114161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CB2BD-180D-4248-A7C1-6F4BB06773F7}"/>
              </a:ext>
            </a:extLst>
          </p:cNvPr>
          <p:cNvSpPr/>
          <p:nvPr/>
        </p:nvSpPr>
        <p:spPr>
          <a:xfrm>
            <a:off x="3906379" y="1139843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81D59-80FB-4218-BF87-56BA169C562C}"/>
              </a:ext>
            </a:extLst>
          </p:cNvPr>
          <p:cNvSpPr/>
          <p:nvPr/>
        </p:nvSpPr>
        <p:spPr>
          <a:xfrm>
            <a:off x="7096910" y="1168996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0DC95B-63C6-42EE-8631-44E9E7DAC90D}"/>
              </a:ext>
            </a:extLst>
          </p:cNvPr>
          <p:cNvCxnSpPr>
            <a:cxnSpLocks/>
          </p:cNvCxnSpPr>
          <p:nvPr/>
        </p:nvCxnSpPr>
        <p:spPr>
          <a:xfrm flipV="1">
            <a:off x="568793" y="4387877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C75F2D-91B4-46A4-83F6-DE54B0FCCF82}"/>
              </a:ext>
            </a:extLst>
          </p:cNvPr>
          <p:cNvSpPr txBox="1"/>
          <p:nvPr/>
        </p:nvSpPr>
        <p:spPr>
          <a:xfrm>
            <a:off x="9130206" y="438787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6B1A7C-0631-42E5-9C8F-C27C68A72674}"/>
              </a:ext>
            </a:extLst>
          </p:cNvPr>
          <p:cNvCxnSpPr>
            <a:cxnSpLocks/>
          </p:cNvCxnSpPr>
          <p:nvPr/>
        </p:nvCxnSpPr>
        <p:spPr>
          <a:xfrm>
            <a:off x="3008467" y="4249100"/>
            <a:ext cx="0" cy="313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981132-C894-4729-AD1C-C79E70EFDFCF}"/>
              </a:ext>
            </a:extLst>
          </p:cNvPr>
          <p:cNvSpPr txBox="1"/>
          <p:nvPr/>
        </p:nvSpPr>
        <p:spPr>
          <a:xfrm>
            <a:off x="2372097" y="3568130"/>
            <a:ext cx="150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  <a:cs typeface="Times New Roman" panose="02020603050405020304" pitchFamily="18" charset="0"/>
              </a:rPr>
              <a:t>Reporting period </a:t>
            </a:r>
            <a:r>
              <a:rPr lang="en-US" altLang="zh-CN" dirty="0">
                <a:latin typeface="LM Mono 10" panose="00000509000000000000" pitchFamily="49" charset="0"/>
                <a:cs typeface="Times New Roman" panose="02020603050405020304" pitchFamily="18" charset="0"/>
              </a:rPr>
              <a:t>date</a:t>
            </a:r>
            <a:endParaRPr lang="en-US" dirty="0">
              <a:latin typeface="LM Mono 10" panose="00000509000000000000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1580D7-CB55-4701-ABD8-7F674F2CF3A3}"/>
              </a:ext>
            </a:extLst>
          </p:cNvPr>
          <p:cNvCxnSpPr>
            <a:cxnSpLocks/>
          </p:cNvCxnSpPr>
          <p:nvPr/>
        </p:nvCxnSpPr>
        <p:spPr>
          <a:xfrm>
            <a:off x="5958600" y="4249100"/>
            <a:ext cx="0" cy="313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D516A1-71D5-40E4-A3B6-9471536C28DF}"/>
              </a:ext>
            </a:extLst>
          </p:cNvPr>
          <p:cNvSpPr txBox="1"/>
          <p:nvPr/>
        </p:nvSpPr>
        <p:spPr>
          <a:xfrm>
            <a:off x="5522624" y="3550616"/>
            <a:ext cx="8719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  <a:cs typeface="Times New Roman" panose="02020603050405020304" pitchFamily="18" charset="0"/>
              </a:rPr>
              <a:t>Filing date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5DA343-ECA2-44DD-9FFC-7EF25EA30660}"/>
              </a:ext>
            </a:extLst>
          </p:cNvPr>
          <p:cNvSpPr txBox="1"/>
          <p:nvPr/>
        </p:nvSpPr>
        <p:spPr>
          <a:xfrm>
            <a:off x="4311058" y="4384995"/>
            <a:ext cx="20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  <a:cs typeface="Times New Roman" panose="02020603050405020304" pitchFamily="18" charset="0"/>
              </a:rPr>
              <a:t>TLAG</a:t>
            </a:r>
          </a:p>
          <a:p>
            <a:r>
              <a:rPr lang="en-US" dirty="0">
                <a:latin typeface="LM Mono 10" panose="00000509000000000000" pitchFamily="49" charset="0"/>
                <a:cs typeface="Times New Roman" panose="02020603050405020304" pitchFamily="18" charset="0"/>
              </a:rPr>
              <a:t>(self-reported)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28EFF9-AED6-4085-AE27-B27CC9555B97}"/>
              </a:ext>
            </a:extLst>
          </p:cNvPr>
          <p:cNvCxnSpPr>
            <a:cxnSpLocks/>
          </p:cNvCxnSpPr>
          <p:nvPr/>
        </p:nvCxnSpPr>
        <p:spPr>
          <a:xfrm flipH="1" flipV="1">
            <a:off x="2999077" y="4571523"/>
            <a:ext cx="1191183" cy="121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959039-7F70-4069-83B9-DE848A3BBA5D}"/>
              </a:ext>
            </a:extLst>
          </p:cNvPr>
          <p:cNvCxnSpPr>
            <a:cxnSpLocks/>
          </p:cNvCxnSpPr>
          <p:nvPr/>
        </p:nvCxnSpPr>
        <p:spPr>
          <a:xfrm>
            <a:off x="5111122" y="4571523"/>
            <a:ext cx="8474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4C3246-33B5-4517-BEBC-686EFCDA7921}"/>
              </a:ext>
            </a:extLst>
          </p:cNvPr>
          <p:cNvCxnSpPr>
            <a:cxnSpLocks/>
          </p:cNvCxnSpPr>
          <p:nvPr/>
        </p:nvCxnSpPr>
        <p:spPr>
          <a:xfrm>
            <a:off x="6454649" y="3876080"/>
            <a:ext cx="968277" cy="1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6C24D-395E-466F-9D73-11EDD58F9B2C}"/>
              </a:ext>
            </a:extLst>
          </p:cNvPr>
          <p:cNvSpPr txBox="1"/>
          <p:nvPr/>
        </p:nvSpPr>
        <p:spPr>
          <a:xfrm>
            <a:off x="7482999" y="3092083"/>
            <a:ext cx="43880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  <a:latin typeface="LM Mono 10" panose="00000509000000000000" pitchFamily="49" charset="0"/>
                <a:cs typeface="Times New Roman" panose="02020603050405020304" pitchFamily="18" charset="0"/>
              </a:rPr>
              <a:t>GN: </a:t>
            </a:r>
            <a:r>
              <a:rPr lang="en-US" sz="1200" dirty="0">
                <a:latin typeface="LM Mono 10" panose="00000509000000000000" pitchFamily="49" charset="0"/>
                <a:cs typeface="Times New Roman" panose="02020603050405020304" pitchFamily="18" charset="0"/>
              </a:rPr>
              <a:t>Chang in daily return (DRET) on filing date (0.8) is </a:t>
            </a:r>
            <a:r>
              <a:rPr lang="en-US" sz="1200" dirty="0">
                <a:highlight>
                  <a:srgbClr val="FFFF00"/>
                </a:highlight>
                <a:latin typeface="LM Mono 10" panose="00000509000000000000" pitchFamily="49" charset="0"/>
                <a:cs typeface="Times New Roman" panose="02020603050405020304" pitchFamily="18" charset="0"/>
              </a:rPr>
              <a:t>greater</a:t>
            </a:r>
            <a:r>
              <a:rPr lang="en-US" sz="1200" dirty="0">
                <a:latin typeface="LM Mono 10" panose="00000509000000000000" pitchFamily="49" charset="0"/>
                <a:cs typeface="Times New Roman" panose="02020603050405020304" pitchFamily="18" charset="0"/>
              </a:rPr>
              <a:t> than 3*average </a:t>
            </a:r>
            <a:r>
              <a:rPr lang="en-US" sz="1200" dirty="0">
                <a:highlight>
                  <a:srgbClr val="FFFF00"/>
                </a:highlight>
                <a:latin typeface="LM Mono 10" panose="00000509000000000000" pitchFamily="49" charset="0"/>
                <a:cs typeface="Times New Roman" panose="02020603050405020304" pitchFamily="18" charset="0"/>
              </a:rPr>
              <a:t>increase</a:t>
            </a:r>
            <a:r>
              <a:rPr lang="en-US" sz="1200" dirty="0">
                <a:latin typeface="LM Mono 10" panose="00000509000000000000" pitchFamily="49" charset="0"/>
                <a:cs typeface="Times New Roman" panose="02020603050405020304" pitchFamily="18" charset="0"/>
              </a:rPr>
              <a:t> in daily returns (3*0.1) for the firm in the current calendar year</a:t>
            </a:r>
          </a:p>
          <a:p>
            <a:r>
              <a:rPr lang="en-US" sz="1200" dirty="0">
                <a:highlight>
                  <a:srgbClr val="FFFF00"/>
                </a:highlight>
                <a:latin typeface="LM Mono 10" panose="00000509000000000000" pitchFamily="49" charset="0"/>
                <a:cs typeface="Times New Roman" panose="02020603050405020304" pitchFamily="18" charset="0"/>
              </a:rPr>
              <a:t>BN: </a:t>
            </a:r>
            <a:r>
              <a:rPr lang="en-US" sz="1200" dirty="0">
                <a:latin typeface="LM Mono 10" panose="00000509000000000000" pitchFamily="49" charset="0"/>
                <a:cs typeface="Times New Roman" panose="02020603050405020304" pitchFamily="18" charset="0"/>
              </a:rPr>
              <a:t>Chang in daily return (DRET) on filing date (-0.8) is </a:t>
            </a:r>
            <a:r>
              <a:rPr lang="en-US" sz="1200" dirty="0">
                <a:highlight>
                  <a:srgbClr val="FFFF00"/>
                </a:highlight>
                <a:latin typeface="LM Mono 10" panose="00000509000000000000" pitchFamily="49" charset="0"/>
                <a:cs typeface="Times New Roman" panose="02020603050405020304" pitchFamily="18" charset="0"/>
              </a:rPr>
              <a:t>smaller</a:t>
            </a:r>
            <a:r>
              <a:rPr lang="en-US" sz="1200" dirty="0">
                <a:latin typeface="LM Mono 10" panose="00000509000000000000" pitchFamily="49" charset="0"/>
                <a:cs typeface="Times New Roman" panose="02020603050405020304" pitchFamily="18" charset="0"/>
              </a:rPr>
              <a:t> than 3*average </a:t>
            </a:r>
            <a:r>
              <a:rPr lang="en-US" sz="1200" dirty="0">
                <a:highlight>
                  <a:srgbClr val="FFFF00"/>
                </a:highlight>
                <a:latin typeface="LM Mono 10" panose="00000509000000000000" pitchFamily="49" charset="0"/>
                <a:cs typeface="Times New Roman" panose="02020603050405020304" pitchFamily="18" charset="0"/>
              </a:rPr>
              <a:t>decrease</a:t>
            </a:r>
            <a:r>
              <a:rPr lang="en-US" sz="1200" dirty="0">
                <a:latin typeface="LM Mono 10" panose="00000509000000000000" pitchFamily="49" charset="0"/>
                <a:cs typeface="Times New Roman" panose="02020603050405020304" pitchFamily="18" charset="0"/>
              </a:rPr>
              <a:t> in daily returns (3*-0.1) or the firm in the current calendar year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CB45D-96AF-44D2-BCB1-B585B86381A7}"/>
              </a:ext>
            </a:extLst>
          </p:cNvPr>
          <p:cNvSpPr txBox="1"/>
          <p:nvPr/>
        </p:nvSpPr>
        <p:spPr>
          <a:xfrm>
            <a:off x="198211" y="222414"/>
            <a:ext cx="27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  <a:cs typeface="Times New Roman" panose="02020603050405020304" pitchFamily="18" charset="0"/>
              </a:rPr>
              <a:t>TLAG with matching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F56DEE-A4E6-4183-AEA1-43C5182707C4}"/>
              </a:ext>
            </a:extLst>
          </p:cNvPr>
          <p:cNvSpPr txBox="1"/>
          <p:nvPr/>
        </p:nvSpPr>
        <p:spPr>
          <a:xfrm>
            <a:off x="198212" y="2628606"/>
            <a:ext cx="27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  <a:cs typeface="Times New Roman" panose="02020603050405020304" pitchFamily="18" charset="0"/>
              </a:rPr>
              <a:t>TLAG without matching</a:t>
            </a:r>
          </a:p>
        </p:txBody>
      </p: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18884</TotalTime>
  <Words>1280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378</cp:revision>
  <dcterms:created xsi:type="dcterms:W3CDTF">2020-03-30T09:10:47Z</dcterms:created>
  <dcterms:modified xsi:type="dcterms:W3CDTF">2021-02-04T16:13:04Z</dcterms:modified>
</cp:coreProperties>
</file>