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Fengzhi" initials="Z" lastIdx="1" clrIdx="0">
    <p:extLst>
      <p:ext uri="{19B8F6BF-5375-455C-9EA6-DF929625EA0E}">
        <p15:presenceInfo xmlns:p15="http://schemas.microsoft.com/office/powerpoint/2012/main" userId="S::fzhu@emp.uc3m.es::711df637-fa83-4360-bab4-f8fafcbd8d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2C6-0CD1-4F81-B068-36A28549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429DF-A238-4750-9A3D-F8F0AF5F3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026E-2CC7-4002-A521-A3D1CBAC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FCD9-5C39-4004-AD9B-610EE8B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96E5-96B0-4294-845F-4824ABA4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DD05-16A4-45B5-844B-9A235E73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AD75-4102-4105-8277-7D3FD111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39B6-031A-474D-956A-39479312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C222-B89A-4239-87F9-032710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F252-BED7-4679-8685-ADB90C4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5C7DD-A51A-4E15-9C87-BE5C7DCC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63249-B09B-4D2F-AEF2-966183647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018-A3C7-40E4-B558-6E4D626E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8E6E-84EF-42A7-A3D7-85D84804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08F0-6B8F-4006-84B9-379D2D73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ECB1-D583-48F7-862F-C2CBA77A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9AAA-EEA1-42B5-9EE5-40ECCFF9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15ED-CBE4-463D-8D8B-701C45FF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7AC9-6713-424C-94AE-410652F9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E369-FD45-4068-8A30-8C9F4DF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E968-4724-47BE-A46A-4C69CDFC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BA494-22F7-4F61-B178-C083156B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418A-AA9A-45CD-9426-492E4D68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A1EE-5D97-45AD-AEA3-8BB8D63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EFA4-C0F6-437E-8D60-1000E06C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8E6-578D-4FBD-8F77-AAF9D957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91ED-6FF2-481B-81F7-580D4DBEF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E1A-3064-4FE8-B5AA-DFF8ADD69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FCCF-52E2-495B-A192-04664FA5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76A2-534B-4D36-915A-DC6C4016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0140-D8B7-4D07-AEDB-DC4AAC4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986C-F866-480D-B9FE-07C74B4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6302-4E81-468C-9436-9AA90131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7C00-4387-4199-AD32-DF56F9F3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DD4C-A959-4CD4-AA2B-17F244617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B74E9-9A1E-4C8F-9D18-9DCB3CF64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5C261-FBF1-4D64-97DF-C4C5D2E0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FC6FB-ED9E-48A8-94D7-CF2FC8A2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DE8A-1C13-49B6-9382-222E42E1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8523-802D-4A02-8D77-AE86D972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33016-979B-476A-A14F-541F3EC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BF6BF-3D41-4D7C-B31A-1C162ED7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5239-C099-4998-9B3A-1138E443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4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6804A-13B9-482B-A0C5-A52761E7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CD5F-2684-4C5A-9F4A-1B4E0778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F3D94-F50A-433B-B895-00F8A0BC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C20-64A7-45C5-95C6-EE97FE8F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359B-7C66-4FF5-B9D1-7F5EF4B8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A3ED-64AA-4CF6-ABCA-E13EF83F4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1583-08D9-473A-97BD-E03D5C2B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E358-8466-4B3F-BAA8-F09D770F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8FBB-DB50-4096-B24C-C75AA819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763-873C-4DF0-8755-7A18AA71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72E34-61C9-4644-B894-B64BDAB3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82F3C-907A-46AE-A39F-B10DE9BB8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15A3F-6695-4627-8531-7CBAD637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82C1-C6ED-43B3-9DCF-4471B01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E135-964E-4BDF-AAA6-7654FB5C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06687-B6F7-4313-91EE-643FF8B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E394-0BD2-429B-8235-C7582454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7868-76ED-4FB4-BAB4-86D0808D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5CF2-20FA-4A27-B5DD-24B9293428A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A048-5AB7-4741-A261-E58988542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4048-9AAD-4B7C-B417-707DB041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A364-9667-4F92-9D88-A318576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590" y="63035"/>
            <a:ext cx="10165671" cy="62917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808000"/>
                </a:highlight>
                <a:latin typeface="+mn-lt"/>
              </a:rPr>
              <a:t>Is narrative disclosure more 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responsive</a:t>
            </a:r>
            <a:r>
              <a:rPr lang="en-US" sz="2800" dirty="0">
                <a:highlight>
                  <a:srgbClr val="808000"/>
                </a:highlight>
                <a:latin typeface="+mn-lt"/>
              </a:rPr>
              <a:t> to bad news than good news?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15DF00-072F-4197-AEEB-B4C97DAA899F}"/>
              </a:ext>
            </a:extLst>
          </p:cNvPr>
          <p:cNvSpPr txBox="1">
            <a:spLocks/>
          </p:cNvSpPr>
          <p:nvPr/>
        </p:nvSpPr>
        <p:spPr>
          <a:xfrm>
            <a:off x="8904848" y="607603"/>
            <a:ext cx="3255327" cy="367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24AA09-07E1-46D6-9CE9-25F099D1DD55}"/>
              </a:ext>
            </a:extLst>
          </p:cNvPr>
          <p:cNvSpPr txBox="1">
            <a:spLocks/>
          </p:cNvSpPr>
          <p:nvPr/>
        </p:nvSpPr>
        <p:spPr>
          <a:xfrm>
            <a:off x="2724520" y="899561"/>
            <a:ext cx="1903519" cy="44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Quantity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CEDDA2-B0B5-4C4E-BE5A-C8901F180043}"/>
              </a:ext>
            </a:extLst>
          </p:cNvPr>
          <p:cNvSpPr txBox="1">
            <a:spLocks/>
          </p:cNvSpPr>
          <p:nvPr/>
        </p:nvSpPr>
        <p:spPr>
          <a:xfrm>
            <a:off x="8355543" y="1375023"/>
            <a:ext cx="3531658" cy="709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TLAG: Time lag between the news release date and document filing date</a:t>
            </a:r>
          </a:p>
          <a:p>
            <a:r>
              <a:rPr lang="en-US" dirty="0"/>
              <a:t>TLAG of 8-K is more convincing than 10-Q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1090EA-359A-4780-9EAB-51C0A1F2144F}"/>
              </a:ext>
            </a:extLst>
          </p:cNvPr>
          <p:cNvSpPr txBox="1">
            <a:spLocks/>
          </p:cNvSpPr>
          <p:nvPr/>
        </p:nvSpPr>
        <p:spPr>
          <a:xfrm>
            <a:off x="1907590" y="1358233"/>
            <a:ext cx="3272339" cy="62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NW: Total number of words in the document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38BFC5-54F6-42CE-91A8-9684313C295F}"/>
              </a:ext>
            </a:extLst>
          </p:cNvPr>
          <p:cNvSpPr txBox="1">
            <a:spLocks/>
          </p:cNvSpPr>
          <p:nvPr/>
        </p:nvSpPr>
        <p:spPr>
          <a:xfrm>
            <a:off x="5179929" y="1512972"/>
            <a:ext cx="3175614" cy="40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TONE: Tone of the document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4735FE-D003-4191-B7DE-78C79EDC814C}"/>
              </a:ext>
            </a:extLst>
          </p:cNvPr>
          <p:cNvSpPr txBox="1">
            <a:spLocks/>
          </p:cNvSpPr>
          <p:nvPr/>
        </p:nvSpPr>
        <p:spPr>
          <a:xfrm>
            <a:off x="1907590" y="2117739"/>
            <a:ext cx="10221526" cy="2144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 err="1">
                <a:highlight>
                  <a:srgbClr val="C0C0C0"/>
                </a:highlight>
              </a:rPr>
              <a:t>TEX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= b</a:t>
            </a:r>
            <a:r>
              <a:rPr lang="en-US" sz="2900" b="1" baseline="-25000" dirty="0">
                <a:highlight>
                  <a:srgbClr val="C0C0C0"/>
                </a:highlight>
              </a:rPr>
              <a:t>0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1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2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3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</a:t>
            </a:r>
            <a:r>
              <a:rPr lang="en-US" sz="2900" b="1" dirty="0" err="1">
                <a:highlight>
                  <a:srgbClr val="C0C0C0"/>
                </a:highlight>
              </a:rPr>
              <a:t>controls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dirty="0"/>
              <a:t>, where </a:t>
            </a:r>
            <a:r>
              <a:rPr lang="en-US" sz="2900" dirty="0" err="1"/>
              <a:t>doc_measure</a:t>
            </a:r>
            <a:r>
              <a:rPr lang="en-US" sz="2900" dirty="0"/>
              <a:t> = NW, TONE, TLAG</a:t>
            </a:r>
          </a:p>
          <a:p>
            <a:r>
              <a:rPr lang="en-US" sz="2200" dirty="0"/>
              <a:t>If narrative disclosure is more responsive to bad news than good news, then I expect:</a:t>
            </a:r>
          </a:p>
          <a:p>
            <a:pPr lvl="1"/>
            <a:r>
              <a:rPr lang="en-US" sz="2200" b="1" dirty="0"/>
              <a:t>NW: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negative </a:t>
            </a:r>
          </a:p>
          <a:p>
            <a:pPr lvl="2"/>
            <a:r>
              <a:rPr lang="en-US" sz="2200" dirty="0"/>
              <a:t>bad news reporting requires more careful explanation than good news which translate into longer document</a:t>
            </a:r>
          </a:p>
          <a:p>
            <a:pPr lvl="1"/>
            <a:r>
              <a:rPr lang="en-US" sz="2200" b="1" dirty="0"/>
              <a:t>TONE: b</a:t>
            </a:r>
            <a:r>
              <a:rPr lang="en-US" sz="2200" b="1" baseline="-25000" dirty="0"/>
              <a:t>1</a:t>
            </a:r>
            <a:r>
              <a:rPr lang="en-US" sz="2200" b="1" dirty="0"/>
              <a:t>, b</a:t>
            </a:r>
            <a:r>
              <a:rPr lang="en-US" sz="2200" b="1" baseline="-25000" dirty="0"/>
              <a:t>1</a:t>
            </a:r>
            <a:r>
              <a:rPr lang="en-US" sz="2200" b="1" dirty="0"/>
              <a:t>+b</a:t>
            </a:r>
            <a:r>
              <a:rPr lang="en-US" sz="2200" b="1" baseline="-25000" dirty="0"/>
              <a:t>3</a:t>
            </a:r>
            <a:r>
              <a:rPr lang="en-US" sz="2200" b="1" dirty="0"/>
              <a:t> and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1</a:t>
            </a:r>
            <a:r>
              <a:rPr lang="en-US" sz="2200" dirty="0"/>
              <a:t> and b</a:t>
            </a:r>
            <a:r>
              <a:rPr lang="en-US" sz="2200" baseline="-25000" dirty="0"/>
              <a:t>1</a:t>
            </a:r>
            <a:r>
              <a:rPr lang="en-US" sz="2200" dirty="0"/>
              <a:t>+b</a:t>
            </a:r>
            <a:r>
              <a:rPr lang="en-US" sz="2200" baseline="-25000" dirty="0"/>
              <a:t>3</a:t>
            </a:r>
            <a:r>
              <a:rPr lang="en-US" sz="2200" dirty="0"/>
              <a:t> means that tone is consistent with news: good news – positive tone, bad news – negative tone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3</a:t>
            </a:r>
            <a:r>
              <a:rPr lang="en-US" sz="2200" dirty="0"/>
              <a:t> means that firms increase consistency in narrative disclosure in response to bad news comparing to good news; i.e. more negative tone is used to discuss bad news than positive tone is used to discuss good news on average, given the same magnitude of news impact</a:t>
            </a:r>
          </a:p>
          <a:p>
            <a:pPr lvl="1"/>
            <a:r>
              <a:rPr lang="en-US" sz="2200" b="1" dirty="0"/>
              <a:t>TLAG: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</a:t>
            </a:r>
          </a:p>
          <a:p>
            <a:pPr lvl="2"/>
            <a:r>
              <a:rPr lang="en-US" sz="2200" dirty="0"/>
              <a:t>bad news reporting is more timely than good news which translate into shorter lag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3B630A-94D2-4DD5-BA2A-1B597FA6D4B1}"/>
              </a:ext>
            </a:extLst>
          </p:cNvPr>
          <p:cNvSpPr txBox="1">
            <a:spLocks/>
          </p:cNvSpPr>
          <p:nvPr/>
        </p:nvSpPr>
        <p:spPr>
          <a:xfrm>
            <a:off x="96078" y="682864"/>
            <a:ext cx="146260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Concept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19F144-04F5-4385-8D44-042CA48DF688}"/>
              </a:ext>
            </a:extLst>
          </p:cNvPr>
          <p:cNvSpPr txBox="1">
            <a:spLocks/>
          </p:cNvSpPr>
          <p:nvPr/>
        </p:nvSpPr>
        <p:spPr>
          <a:xfrm>
            <a:off x="94972" y="1364475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Measure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E924EE-E69B-423C-A869-334716AE9F13}"/>
              </a:ext>
            </a:extLst>
          </p:cNvPr>
          <p:cNvSpPr txBox="1">
            <a:spLocks/>
          </p:cNvSpPr>
          <p:nvPr/>
        </p:nvSpPr>
        <p:spPr>
          <a:xfrm>
            <a:off x="118739" y="2092456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54AD7C-B01D-48AC-95A6-170E7BB52F73}"/>
              </a:ext>
            </a:extLst>
          </p:cNvPr>
          <p:cNvSpPr txBox="1">
            <a:spLocks/>
          </p:cNvSpPr>
          <p:nvPr/>
        </p:nvSpPr>
        <p:spPr>
          <a:xfrm>
            <a:off x="115680" y="164156"/>
            <a:ext cx="134913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Main RQ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7D1615B-B47C-4477-A60F-A2246B543231}"/>
              </a:ext>
            </a:extLst>
          </p:cNvPr>
          <p:cNvSpPr txBox="1">
            <a:spLocks/>
          </p:cNvSpPr>
          <p:nvPr/>
        </p:nvSpPr>
        <p:spPr>
          <a:xfrm>
            <a:off x="62884" y="3510072"/>
            <a:ext cx="2030396" cy="447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0A322CA-1069-4849-A1B6-AAB718E41E91}"/>
              </a:ext>
            </a:extLst>
          </p:cNvPr>
          <p:cNvSpPr txBox="1">
            <a:spLocks/>
          </p:cNvSpPr>
          <p:nvPr/>
        </p:nvSpPr>
        <p:spPr>
          <a:xfrm>
            <a:off x="27463" y="4184614"/>
            <a:ext cx="1674555" cy="707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Additional RQ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651D02E-3F4A-49E6-AE0E-64E96146A89D}"/>
              </a:ext>
            </a:extLst>
          </p:cNvPr>
          <p:cNvSpPr txBox="1">
            <a:spLocks/>
          </p:cNvSpPr>
          <p:nvPr/>
        </p:nvSpPr>
        <p:spPr>
          <a:xfrm>
            <a:off x="1907590" y="4176592"/>
            <a:ext cx="10046932" cy="1018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Factors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 affecting the asymmetric responsiveness to good </a:t>
            </a:r>
            <a:r>
              <a:rPr lang="en-US" sz="2000" dirty="0" err="1">
                <a:highlight>
                  <a:srgbClr val="808000"/>
                </a:highlight>
                <a:latin typeface="+mn-lt"/>
              </a:rPr>
              <a:t>v.s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. bad news in narrative disclosure?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Policy: </a:t>
            </a:r>
            <a:r>
              <a:rPr lang="en-US" sz="1400" dirty="0">
                <a:latin typeface="+mn-lt"/>
              </a:rPr>
              <a:t>textual disclosure related to items that mainly apply conditional (PP&amp;E)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unconditional (R&amp;D) conservative accounting policy in its numerical disclosure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Purpose: </a:t>
            </a:r>
            <a:r>
              <a:rPr lang="en-US" sz="1400" dirty="0">
                <a:latin typeface="+mn-lt"/>
              </a:rPr>
              <a:t>text disclosure that aims to explain numerical disclosure (notes)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to provide forward-looking information (MD&amp;A)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878E3AE-BB5C-44A1-9701-C9BFFB4DCAC5}"/>
              </a:ext>
            </a:extLst>
          </p:cNvPr>
          <p:cNvSpPr txBox="1">
            <a:spLocks/>
          </p:cNvSpPr>
          <p:nvPr/>
        </p:nvSpPr>
        <p:spPr>
          <a:xfrm>
            <a:off x="0" y="6267075"/>
            <a:ext cx="172948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Robustness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CEBC994-7DFD-4FA0-89B5-B164C27D07F7}"/>
              </a:ext>
            </a:extLst>
          </p:cNvPr>
          <p:cNvSpPr txBox="1">
            <a:spLocks/>
          </p:cNvSpPr>
          <p:nvPr/>
        </p:nvSpPr>
        <p:spPr>
          <a:xfrm>
            <a:off x="1907590" y="6405254"/>
            <a:ext cx="9815742" cy="452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Other news proxy: tariff / oil price (case study for specific industries)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145B39-2359-4589-98F0-9A1C49FE2803}"/>
              </a:ext>
            </a:extLst>
          </p:cNvPr>
          <p:cNvSpPr txBox="1">
            <a:spLocks/>
          </p:cNvSpPr>
          <p:nvPr/>
        </p:nvSpPr>
        <p:spPr>
          <a:xfrm>
            <a:off x="2521865" y="578505"/>
            <a:ext cx="3284316" cy="44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Faithful representation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51D73F-E6CD-4814-A51F-7B3CAE3808B4}"/>
              </a:ext>
            </a:extLst>
          </p:cNvPr>
          <p:cNvSpPr txBox="1">
            <a:spLocks/>
          </p:cNvSpPr>
          <p:nvPr/>
        </p:nvSpPr>
        <p:spPr>
          <a:xfrm>
            <a:off x="5902389" y="964658"/>
            <a:ext cx="1767712" cy="61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Consistency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076BF8-EF6E-4F08-899A-4D1368A5705A}"/>
              </a:ext>
            </a:extLst>
          </p:cNvPr>
          <p:cNvSpPr txBox="1">
            <a:spLocks/>
          </p:cNvSpPr>
          <p:nvPr/>
        </p:nvSpPr>
        <p:spPr>
          <a:xfrm>
            <a:off x="1907590" y="5224853"/>
            <a:ext cx="10165671" cy="1130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highlight>
                  <a:srgbClr val="C0C0C0"/>
                </a:highlight>
              </a:rPr>
              <a:t>Doc_measure</a:t>
            </a:r>
            <a:r>
              <a:rPr lang="en-US" sz="1400" b="1" dirty="0">
                <a:highlight>
                  <a:srgbClr val="C0C0C0"/>
                </a:highlight>
              </a:rPr>
              <a:t> = a</a:t>
            </a:r>
            <a:r>
              <a:rPr lang="en-US" sz="1400" b="1" baseline="-25000" dirty="0">
                <a:highlight>
                  <a:srgbClr val="C0C0C0"/>
                </a:highlight>
              </a:rPr>
              <a:t>0 </a:t>
            </a:r>
            <a:r>
              <a:rPr lang="en-US" sz="1400" b="1" dirty="0">
                <a:highlight>
                  <a:srgbClr val="C0C0C0"/>
                </a:highlight>
              </a:rPr>
              <a:t>+ b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*RET + b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*NEG + b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*RET*NEG + c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*SEC + c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*RET*SEC + c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*NEG*SEC + c</a:t>
            </a:r>
            <a:r>
              <a:rPr lang="en-US" sz="1400" b="1" baseline="-25000" dirty="0">
                <a:highlight>
                  <a:srgbClr val="C0C0C0"/>
                </a:highlight>
              </a:rPr>
              <a:t>4</a:t>
            </a:r>
            <a:r>
              <a:rPr lang="en-US" sz="1400" b="1" dirty="0">
                <a:highlight>
                  <a:srgbClr val="C0C0C0"/>
                </a:highlight>
              </a:rPr>
              <a:t>*RET*NEG*SEC + controls</a:t>
            </a:r>
            <a:r>
              <a:rPr lang="en-US" sz="1400" dirty="0"/>
              <a:t>, where SEC is:</a:t>
            </a:r>
          </a:p>
          <a:p>
            <a:r>
              <a:rPr lang="en-US" sz="1400" b="1" dirty="0"/>
              <a:t>Policy indicator </a:t>
            </a:r>
            <a:r>
              <a:rPr lang="en-US" sz="1400" dirty="0"/>
              <a:t>that takes 1 if the textual section is related to items that mainly apply unconditionally conservative in its numerical disclosure (R&amp;D), and 0 if related to items that mainly apply conditionally conservative in its numerical disclosure (PP&amp;E)</a:t>
            </a:r>
          </a:p>
          <a:p>
            <a:r>
              <a:rPr lang="en-US" sz="1400" b="1" dirty="0"/>
              <a:t>Purpose indicator </a:t>
            </a:r>
            <a:r>
              <a:rPr lang="en-US" sz="1400" dirty="0"/>
              <a:t>that takes 1 if the textual section is explanatory (notes), and 0 if is forward-looking (MD&amp;A)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6B9C40B-A290-4374-8678-D98F4F7E0170}"/>
              </a:ext>
            </a:extLst>
          </p:cNvPr>
          <p:cNvSpPr txBox="1">
            <a:spLocks/>
          </p:cNvSpPr>
          <p:nvPr/>
        </p:nvSpPr>
        <p:spPr>
          <a:xfrm>
            <a:off x="0" y="5202697"/>
            <a:ext cx="181030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Model – only 10Q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A2B455-D45D-4330-929A-46739B89DCAF}"/>
              </a:ext>
            </a:extLst>
          </p:cNvPr>
          <p:cNvGrpSpPr/>
          <p:nvPr/>
        </p:nvGrpSpPr>
        <p:grpSpPr>
          <a:xfrm>
            <a:off x="5760498" y="607603"/>
            <a:ext cx="3144351" cy="157932"/>
            <a:chOff x="5317724" y="529571"/>
            <a:chExt cx="2405849" cy="26941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279726-40B2-436E-92C0-C767FFB0B19B}"/>
                </a:ext>
              </a:extLst>
            </p:cNvPr>
            <p:cNvCxnSpPr>
              <a:cxnSpLocks/>
            </p:cNvCxnSpPr>
            <p:nvPr/>
          </p:nvCxnSpPr>
          <p:spPr>
            <a:xfrm>
              <a:off x="5850384" y="529571"/>
              <a:ext cx="0" cy="269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38F2A9E-6DB3-4F03-8A3D-D76B79EFE9CF}"/>
                </a:ext>
              </a:extLst>
            </p:cNvPr>
            <p:cNvCxnSpPr/>
            <p:nvPr/>
          </p:nvCxnSpPr>
          <p:spPr>
            <a:xfrm>
              <a:off x="5317724" y="798990"/>
              <a:ext cx="24058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5CFA-9A2C-45C5-977F-8032976DD9F2}"/>
              </a:ext>
            </a:extLst>
          </p:cNvPr>
          <p:cNvCxnSpPr>
            <a:cxnSpLocks/>
          </p:cNvCxnSpPr>
          <p:nvPr/>
        </p:nvCxnSpPr>
        <p:spPr>
          <a:xfrm>
            <a:off x="4628039" y="943098"/>
            <a:ext cx="0" cy="15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E559CE-FD1D-4C2E-A958-7BC1CD1B548B}"/>
              </a:ext>
            </a:extLst>
          </p:cNvPr>
          <p:cNvCxnSpPr>
            <a:cxnSpLocks/>
          </p:cNvCxnSpPr>
          <p:nvPr/>
        </p:nvCxnSpPr>
        <p:spPr>
          <a:xfrm>
            <a:off x="4047709" y="1081432"/>
            <a:ext cx="1827987" cy="29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6B1D78-360F-44E3-AF9C-8B992C1BC01A}"/>
              </a:ext>
            </a:extLst>
          </p:cNvPr>
          <p:cNvCxnSpPr/>
          <p:nvPr/>
        </p:nvCxnSpPr>
        <p:spPr>
          <a:xfrm>
            <a:off x="9854389" y="956312"/>
            <a:ext cx="0" cy="35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4C564F-CA97-41CE-80F0-566B20AC68ED}"/>
              </a:ext>
            </a:extLst>
          </p:cNvPr>
          <p:cNvCxnSpPr>
            <a:cxnSpLocks/>
          </p:cNvCxnSpPr>
          <p:nvPr/>
        </p:nvCxnSpPr>
        <p:spPr>
          <a:xfrm>
            <a:off x="3489294" y="123339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6FE2C1-1C61-447D-9054-6FBCEAED5018}"/>
              </a:ext>
            </a:extLst>
          </p:cNvPr>
          <p:cNvCxnSpPr>
            <a:cxnSpLocks/>
          </p:cNvCxnSpPr>
          <p:nvPr/>
        </p:nvCxnSpPr>
        <p:spPr>
          <a:xfrm>
            <a:off x="6753820" y="128616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7D0943E-DA11-4C08-97A9-A57A05E1CD53}"/>
              </a:ext>
            </a:extLst>
          </p:cNvPr>
          <p:cNvSpPr txBox="1">
            <a:spLocks/>
          </p:cNvSpPr>
          <p:nvPr/>
        </p:nvSpPr>
        <p:spPr>
          <a:xfrm>
            <a:off x="5998512" y="581846"/>
            <a:ext cx="1773878" cy="367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terms of</a:t>
            </a:r>
          </a:p>
        </p:txBody>
      </p:sp>
    </p:spTree>
    <p:extLst>
      <p:ext uri="{BB962C8B-B14F-4D97-AF65-F5344CB8AC3E}">
        <p14:creationId xmlns:p14="http://schemas.microsoft.com/office/powerpoint/2010/main" val="22372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1,189,346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1,188,941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32" y="472983"/>
            <a:ext cx="3743228" cy="1499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4,606,907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4,511,394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10-Qs in Edgar: </a:t>
            </a:r>
            <a:r>
              <a:rPr lang="en-US" sz="1600" dirty="0">
                <a:highlight>
                  <a:srgbClr val="808000"/>
                </a:highlight>
              </a:rPr>
              <a:t>594,017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10-Qs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575,579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monthly: 1925 Dec.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2" y="2951597"/>
            <a:ext cx="4764348" cy="921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CRSP_COMP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 and 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</a:t>
            </a:r>
            <a:r>
              <a:rPr lang="en-US" altLang="zh-CN" sz="1400" dirty="0">
                <a:highlight>
                  <a:srgbClr val="FFFF00"/>
                </a:highlight>
              </a:rPr>
              <a:t>40</a:t>
            </a:r>
            <a:r>
              <a:rPr lang="en-US" sz="1400" dirty="0">
                <a:highlight>
                  <a:srgbClr val="FFFF00"/>
                </a:highlight>
              </a:rPr>
              <a:t>,</a:t>
            </a:r>
            <a:r>
              <a:rPr lang="en-US" altLang="zh-CN" sz="1400" dirty="0">
                <a:highlight>
                  <a:srgbClr val="FFFF00"/>
                </a:highlight>
              </a:rPr>
              <a:t>6</a:t>
            </a:r>
            <a:r>
              <a:rPr lang="en-US" sz="1400" dirty="0">
                <a:highlight>
                  <a:srgbClr val="FFFF00"/>
                </a:highlight>
              </a:rPr>
              <a:t>9</a:t>
            </a:r>
            <a:r>
              <a:rPr lang="en-US" altLang="zh-CN" sz="1400" dirty="0">
                <a:highlight>
                  <a:srgbClr val="FFFF00"/>
                </a:highlight>
              </a:rPr>
              <a:t>7</a:t>
            </a:r>
            <a:endParaRPr lang="en-US" sz="1400" dirty="0">
              <a:highlight>
                <a:srgbClr val="FFFF0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9821"/>
            <a:ext cx="5264459" cy="1036468"/>
            <a:chOff x="1038687" y="3437878"/>
            <a:chExt cx="5264459" cy="103646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>
              <a:cxnSpLocks/>
            </p:cNvCxnSpPr>
            <p:nvPr/>
          </p:nvCxnSpPr>
          <p:spPr>
            <a:xfrm>
              <a:off x="1038687" y="3510093"/>
              <a:ext cx="0" cy="4138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B0F723-FB54-4113-B199-E12F01D06252}"/>
              </a:ext>
            </a:extLst>
          </p:cNvPr>
          <p:cNvGrpSpPr/>
          <p:nvPr/>
        </p:nvGrpSpPr>
        <p:grpSpPr>
          <a:xfrm>
            <a:off x="3663890" y="1927963"/>
            <a:ext cx="6361139" cy="2390794"/>
            <a:chOff x="3724000" y="2456760"/>
            <a:chExt cx="6361139" cy="239079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000" y="4325823"/>
              <a:ext cx="0" cy="1961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724000" y="4521954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139" y="2456760"/>
              <a:ext cx="0" cy="20651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6904569" y="4510138"/>
              <a:ext cx="0" cy="3374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3852944" y="4401653"/>
            <a:ext cx="6112478" cy="11787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303,</a:t>
            </a:r>
            <a:r>
              <a:rPr lang="en-US" altLang="zh-CN" sz="1400" dirty="0">
                <a:highlight>
                  <a:srgbClr val="FFFF00"/>
                </a:highlight>
              </a:rPr>
              <a:t>034</a:t>
            </a:r>
            <a:endParaRPr lang="en-US" sz="1400" dirty="0">
              <a:highlight>
                <a:srgbClr val="FFFF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according to a set of data screening criterion*: </a:t>
            </a:r>
            <a:r>
              <a:rPr lang="en-US" sz="1400" dirty="0">
                <a:highlight>
                  <a:srgbClr val="808000"/>
                </a:highlight>
              </a:rPr>
              <a:t>190,148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506312" y="369751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593229" y="93637"/>
            <a:ext cx="3005541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CRSP_COMP_10-Q Process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6CCC906-F6B6-45CD-A3C9-E4809C018234}"/>
              </a:ext>
            </a:extLst>
          </p:cNvPr>
          <p:cNvSpPr txBox="1">
            <a:spLocks/>
          </p:cNvSpPr>
          <p:nvPr/>
        </p:nvSpPr>
        <p:spPr>
          <a:xfrm>
            <a:off x="9224473" y="6612673"/>
            <a:ext cx="2967527" cy="245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variable screening criterion in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73288-4544-472B-9112-8B2E5AAF5FB1}"/>
              </a:ext>
            </a:extLst>
          </p:cNvPr>
          <p:cNvSpPr/>
          <p:nvPr/>
        </p:nvSpPr>
        <p:spPr>
          <a:xfrm>
            <a:off x="6469481" y="5911887"/>
            <a:ext cx="879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CONT.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DB743A-7058-4913-B78A-39284BB2278B}"/>
              </a:ext>
            </a:extLst>
          </p:cNvPr>
          <p:cNvCxnSpPr/>
          <p:nvPr/>
        </p:nvCxnSpPr>
        <p:spPr>
          <a:xfrm>
            <a:off x="6827776" y="5580432"/>
            <a:ext cx="0" cy="3374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1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3663890" y="491588"/>
            <a:ext cx="4547951" cy="1189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I/B/E/S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cusip</a:t>
            </a:r>
            <a:r>
              <a:rPr lang="en-US" sz="1600" dirty="0"/>
              <a:t>-</a:t>
            </a:r>
            <a:r>
              <a:rPr lang="en-US" sz="1600" dirty="0" err="1"/>
              <a:t>fpedats</a:t>
            </a:r>
            <a:r>
              <a:rPr lang="en-US" sz="1600" dirty="0"/>
              <a:t>-analyst: </a:t>
            </a:r>
            <a:r>
              <a:rPr lang="en-US" sz="1600" dirty="0">
                <a:highlight>
                  <a:srgbClr val="808000"/>
                </a:highlight>
              </a:rPr>
              <a:t>9,927,842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cusip-fpedats</a:t>
            </a:r>
            <a:r>
              <a:rPr lang="en-US" sz="1600" dirty="0"/>
              <a:t>, after dropping missing </a:t>
            </a:r>
            <a:r>
              <a:rPr lang="en-US" sz="1600" dirty="0" err="1"/>
              <a:t>cusip</a:t>
            </a:r>
            <a:r>
              <a:rPr lang="en-US" sz="1600" dirty="0"/>
              <a:t> and actual: </a:t>
            </a:r>
            <a:r>
              <a:rPr lang="en-US" sz="1600" dirty="0">
                <a:highlight>
                  <a:srgbClr val="FFFF00"/>
                </a:highlight>
              </a:rPr>
              <a:t>151,715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2416" y="5787545"/>
            <a:ext cx="3473059" cy="109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IBES: 1991 A</a:t>
            </a:r>
            <a:r>
              <a:rPr lang="en-US" altLang="zh-CN" sz="1100" dirty="0">
                <a:highlight>
                  <a:srgbClr val="C0C0C0"/>
                </a:highlight>
              </a:rPr>
              <a:t>pr</a:t>
            </a:r>
            <a:r>
              <a:rPr lang="en-US" sz="1100" dirty="0">
                <a:highlight>
                  <a:srgbClr val="C0C0C0"/>
                </a:highlight>
              </a:rPr>
              <a:t>. – 2019 Oct.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CRSP_COMPUSTAT_EDGAR: 1993 Jan. –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 err="1">
                <a:highlight>
                  <a:srgbClr val="C0C0C0"/>
                </a:highlight>
              </a:rPr>
              <a:t>Compustat</a:t>
            </a:r>
            <a:r>
              <a:rPr lang="en-US" sz="1100" dirty="0">
                <a:highlight>
                  <a:srgbClr val="C0C0C0"/>
                </a:highlight>
              </a:rPr>
              <a:t> Segment: 2011 Jun. – 2020 Jan.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180337" y="2293185"/>
            <a:ext cx="5011493" cy="61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merging: </a:t>
            </a:r>
            <a:r>
              <a:rPr lang="en-US" sz="1400" dirty="0">
                <a:highlight>
                  <a:srgbClr val="FFFF00"/>
                </a:highlight>
              </a:rPr>
              <a:t>130,777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649461"/>
            <a:ext cx="5264459" cy="660227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331650" y="1695686"/>
            <a:ext cx="5024747" cy="385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IBES annual forecast variables to quarterly filings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122810" y="594852"/>
            <a:ext cx="3541080" cy="1003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</a:t>
            </a:r>
            <a:r>
              <a:rPr lang="en-US" sz="1600" dirty="0"/>
              <a:t>-quarter observations </a:t>
            </a:r>
            <a:r>
              <a:rPr lang="en-US" sz="1600" dirty="0">
                <a:highlight>
                  <a:srgbClr val="808000"/>
                </a:highlight>
              </a:rPr>
              <a:t>190,148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5177964" y="2866999"/>
            <a:ext cx="3630307" cy="319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(number of segment set to 1 if missing)</a:t>
            </a:r>
          </a:p>
          <a:p>
            <a:pPr algn="l"/>
            <a:r>
              <a:rPr lang="en-US" sz="1400" dirty="0"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238930" y="82726"/>
            <a:ext cx="336376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Abnormal Tone_10-Q Process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FDC3257-7C3E-4AA0-B9FD-4E66F3A5A128}"/>
              </a:ext>
            </a:extLst>
          </p:cNvPr>
          <p:cNvSpPr txBox="1">
            <a:spLocks/>
          </p:cNvSpPr>
          <p:nvPr/>
        </p:nvSpPr>
        <p:spPr>
          <a:xfrm>
            <a:off x="8211841" y="426260"/>
            <a:ext cx="3925780" cy="12553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COMPUSTAT SEGMENT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gvkey-datadate-sid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808000"/>
                </a:highlight>
              </a:rPr>
              <a:t>452,653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gvkey-datadate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50,876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2F7D6-D45F-4798-8EAD-FABEEECD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08" y="4085578"/>
            <a:ext cx="3052309" cy="619106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6EAB1935-4E20-4E2B-BC77-14F104105610}"/>
              </a:ext>
            </a:extLst>
          </p:cNvPr>
          <p:cNvSpPr txBox="1">
            <a:spLocks/>
          </p:cNvSpPr>
          <p:nvPr/>
        </p:nvSpPr>
        <p:spPr>
          <a:xfrm>
            <a:off x="-1566" y="3593589"/>
            <a:ext cx="3129698" cy="139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merging: </a:t>
            </a:r>
            <a:r>
              <a:rPr lang="en-US" sz="1400" dirty="0">
                <a:highlight>
                  <a:srgbClr val="FFFF00"/>
                </a:highlight>
              </a:rPr>
              <a:t>130,745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screening missing data: </a:t>
            </a:r>
            <a:r>
              <a:rPr lang="en-US" sz="1400" dirty="0">
                <a:highlight>
                  <a:srgbClr val="FF0000"/>
                </a:highlight>
              </a:rPr>
              <a:t>110,285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01604-A6E1-461A-AB26-3C2EC1856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13" y="5269598"/>
            <a:ext cx="4414887" cy="1567956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FC540626-74BD-4979-B492-0C4620E5B1FF}"/>
              </a:ext>
            </a:extLst>
          </p:cNvPr>
          <p:cNvSpPr txBox="1">
            <a:spLocks/>
          </p:cNvSpPr>
          <p:nvPr/>
        </p:nvSpPr>
        <p:spPr>
          <a:xfrm>
            <a:off x="9237437" y="4038256"/>
            <a:ext cx="2900184" cy="503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/>
              <a:t>OAT2</a:t>
            </a:r>
            <a:r>
              <a:rPr lang="en-US" sz="1400" dirty="0"/>
              <a:t>: Huang et al., 2014 main results replication; Equation (4) and (5) 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15DE71CF-90E9-493D-98DA-BB41B038D91B}"/>
              </a:ext>
            </a:extLst>
          </p:cNvPr>
          <p:cNvSpPr txBox="1">
            <a:spLocks/>
          </p:cNvSpPr>
          <p:nvPr/>
        </p:nvSpPr>
        <p:spPr>
          <a:xfrm>
            <a:off x="6318572" y="3840186"/>
            <a:ext cx="2800777" cy="851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adding DA and screening missing data: </a:t>
            </a:r>
            <a:r>
              <a:rPr lang="en-US" sz="1400" dirty="0">
                <a:highlight>
                  <a:srgbClr val="FF0000"/>
                </a:highlight>
              </a:rPr>
              <a:t>53,218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042276D-C1EB-400D-9041-C99849C53983}"/>
              </a:ext>
            </a:extLst>
          </p:cNvPr>
          <p:cNvGrpSpPr/>
          <p:nvPr/>
        </p:nvGrpSpPr>
        <p:grpSpPr>
          <a:xfrm>
            <a:off x="1553857" y="1695686"/>
            <a:ext cx="8485689" cy="1937885"/>
            <a:chOff x="1553857" y="1695686"/>
            <a:chExt cx="8485689" cy="19378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DB77D7-F243-4AF6-AEB4-25A282F0EE10}"/>
                </a:ext>
              </a:extLst>
            </p:cNvPr>
            <p:cNvCxnSpPr/>
            <p:nvPr/>
          </p:nvCxnSpPr>
          <p:spPr>
            <a:xfrm>
              <a:off x="3663890" y="290783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4D5133-B005-49A1-9C1C-40D11C1DE013}"/>
                </a:ext>
              </a:extLst>
            </p:cNvPr>
            <p:cNvCxnSpPr/>
            <p:nvPr/>
          </p:nvCxnSpPr>
          <p:spPr>
            <a:xfrm>
              <a:off x="3663890" y="3124111"/>
              <a:ext cx="63756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2F4704-970E-4C9C-98DB-BE0DD344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120" y="1695686"/>
              <a:ext cx="0" cy="14284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C3351D8-99E1-474D-8FE4-B9B16E585EED}"/>
                </a:ext>
              </a:extLst>
            </p:cNvPr>
            <p:cNvCxnSpPr/>
            <p:nvPr/>
          </p:nvCxnSpPr>
          <p:spPr>
            <a:xfrm>
              <a:off x="6700892" y="312411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624D81F-50DD-4409-877A-BA5330955790}"/>
                </a:ext>
              </a:extLst>
            </p:cNvPr>
            <p:cNvCxnSpPr/>
            <p:nvPr/>
          </p:nvCxnSpPr>
          <p:spPr>
            <a:xfrm flipH="1">
              <a:off x="1553857" y="3340391"/>
              <a:ext cx="51470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3573CDA-67A9-4F50-A6B1-EBBB40DB9BC7}"/>
                </a:ext>
              </a:extLst>
            </p:cNvPr>
            <p:cNvCxnSpPr>
              <a:cxnSpLocks/>
            </p:cNvCxnSpPr>
            <p:nvPr/>
          </p:nvCxnSpPr>
          <p:spPr>
            <a:xfrm>
              <a:off x="1553857" y="3340391"/>
              <a:ext cx="0" cy="2931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DD098AB-3A30-47DC-933C-2BF82E8923EB}"/>
              </a:ext>
            </a:extLst>
          </p:cNvPr>
          <p:cNvCxnSpPr>
            <a:cxnSpLocks/>
          </p:cNvCxnSpPr>
          <p:nvPr/>
        </p:nvCxnSpPr>
        <p:spPr>
          <a:xfrm flipH="1">
            <a:off x="4539683" y="4799928"/>
            <a:ext cx="1" cy="3497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C750E3-3BA9-4426-AF0E-BD8BEA6CD746}"/>
              </a:ext>
            </a:extLst>
          </p:cNvPr>
          <p:cNvCxnSpPr>
            <a:cxnSpLocks/>
          </p:cNvCxnSpPr>
          <p:nvPr/>
        </p:nvCxnSpPr>
        <p:spPr>
          <a:xfrm>
            <a:off x="6180442" y="4202767"/>
            <a:ext cx="2531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AD3FF0-6B2A-40E0-801B-A6117A66AA86}"/>
              </a:ext>
            </a:extLst>
          </p:cNvPr>
          <p:cNvCxnSpPr>
            <a:cxnSpLocks/>
          </p:cNvCxnSpPr>
          <p:nvPr/>
        </p:nvCxnSpPr>
        <p:spPr>
          <a:xfrm>
            <a:off x="9044099" y="4265948"/>
            <a:ext cx="19333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57617A-0BDA-425E-BAA5-03534436CEE6}"/>
              </a:ext>
            </a:extLst>
          </p:cNvPr>
          <p:cNvCxnSpPr>
            <a:cxnSpLocks/>
          </p:cNvCxnSpPr>
          <p:nvPr/>
        </p:nvCxnSpPr>
        <p:spPr>
          <a:xfrm>
            <a:off x="3050744" y="4202767"/>
            <a:ext cx="3651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83F68732-C977-407B-A7E8-5BE0266D7586}"/>
              </a:ext>
            </a:extLst>
          </p:cNvPr>
          <p:cNvSpPr txBox="1">
            <a:spLocks/>
          </p:cNvSpPr>
          <p:nvPr/>
        </p:nvSpPr>
        <p:spPr>
          <a:xfrm>
            <a:off x="3473059" y="3665637"/>
            <a:ext cx="2447751" cy="27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OAT1: </a:t>
            </a:r>
            <a:r>
              <a:rPr lang="en-US" sz="1400" dirty="0"/>
              <a:t>Construct ABTONE; Equation (3)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EE3446-987A-4F89-B4E6-4A55099177D3}"/>
              </a:ext>
            </a:extLst>
          </p:cNvPr>
          <p:cNvSpPr/>
          <p:nvPr/>
        </p:nvSpPr>
        <p:spPr>
          <a:xfrm>
            <a:off x="3289176" y="5166083"/>
            <a:ext cx="280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TABLE 1 - PA, PB: </a:t>
            </a:r>
            <a:r>
              <a:rPr lang="en-US" sz="1200" dirty="0"/>
              <a:t>Summary statistics 10-Q</a:t>
            </a:r>
          </a:p>
          <a:p>
            <a:r>
              <a:rPr lang="en-US" sz="1200" b="1" dirty="0"/>
              <a:t>TABLE 2 - PA: </a:t>
            </a:r>
            <a:r>
              <a:rPr lang="en-US" sz="1200" dirty="0" err="1"/>
              <a:t>TEX</a:t>
            </a:r>
            <a:r>
              <a:rPr lang="en-US" sz="1200" baseline="-25000" dirty="0" err="1"/>
              <a:t>t</a:t>
            </a:r>
            <a:r>
              <a:rPr lang="en-US" sz="1200" dirty="0"/>
              <a:t> = b</a:t>
            </a:r>
            <a:r>
              <a:rPr lang="en-US" sz="1200" baseline="-25000" dirty="0"/>
              <a:t>0</a:t>
            </a:r>
            <a:r>
              <a:rPr lang="en-US" sz="1200" dirty="0"/>
              <a:t> + b</a:t>
            </a:r>
            <a:r>
              <a:rPr lang="en-US" sz="1200" baseline="-25000" dirty="0"/>
              <a:t>1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2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3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</a:t>
            </a:r>
            <a:r>
              <a:rPr lang="en-US" sz="1200" dirty="0" err="1"/>
              <a:t>controls</a:t>
            </a:r>
            <a:r>
              <a:rPr lang="en-US" sz="1200" baseline="-25000" dirty="0" err="1"/>
              <a:t>t</a:t>
            </a:r>
            <a:endParaRPr lang="en-US" sz="1200" baseline="-25000" dirty="0"/>
          </a:p>
          <a:p>
            <a:r>
              <a:rPr lang="en-US" sz="1200" b="1" dirty="0"/>
              <a:t>TABLE 2 - PB: </a:t>
            </a:r>
            <a:r>
              <a:rPr lang="en-US" sz="1200" dirty="0" err="1"/>
              <a:t>ABTONE</a:t>
            </a:r>
            <a:r>
              <a:rPr lang="en-US" sz="1200" baseline="-25000" dirty="0" err="1"/>
              <a:t>t</a:t>
            </a:r>
            <a:r>
              <a:rPr lang="en-US" sz="1200" dirty="0"/>
              <a:t> = b</a:t>
            </a:r>
            <a:r>
              <a:rPr lang="en-US" sz="1200" baseline="-25000" dirty="0"/>
              <a:t>0</a:t>
            </a:r>
            <a:r>
              <a:rPr lang="en-US" sz="1200" dirty="0"/>
              <a:t> + b</a:t>
            </a:r>
            <a:r>
              <a:rPr lang="en-US" sz="1200" baseline="-25000" dirty="0"/>
              <a:t>1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2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3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</a:t>
            </a:r>
            <a:r>
              <a:rPr lang="en-US" sz="1200" dirty="0" err="1"/>
              <a:t>controls</a:t>
            </a:r>
            <a:r>
              <a:rPr lang="en-US" sz="1200" baseline="-25000" dirty="0" err="1"/>
              <a:t>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C3AE2-D2B2-4C56-B0A9-A53BE9544F83}"/>
              </a:ext>
            </a:extLst>
          </p:cNvPr>
          <p:cNvSpPr/>
          <p:nvPr/>
        </p:nvSpPr>
        <p:spPr>
          <a:xfrm>
            <a:off x="3289176" y="3714517"/>
            <a:ext cx="8902824" cy="3167747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3890" y="467399"/>
            <a:ext cx="4401439" cy="1411752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1,142,966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 and unique </a:t>
            </a:r>
            <a:r>
              <a:rPr lang="en-US" sz="1700" dirty="0" err="1"/>
              <a:t>cusip-datadate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1,140,302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446729"/>
            <a:ext cx="3743228" cy="1422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daily obs. in CRSP: </a:t>
            </a:r>
            <a:r>
              <a:rPr lang="en-US" sz="1700" dirty="0">
                <a:highlight>
                  <a:srgbClr val="808000"/>
                </a:highlight>
              </a:rPr>
              <a:t>51,027,516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daily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50,284,832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055956" y="477884"/>
            <a:ext cx="3938658" cy="190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altLang="zh-CN" sz="1600" dirty="0"/>
              <a:t>8</a:t>
            </a:r>
            <a:r>
              <a:rPr lang="en-US" sz="1600" dirty="0"/>
              <a:t>-Ks in Edgar: </a:t>
            </a:r>
            <a:r>
              <a:rPr lang="en-US" sz="1600" dirty="0">
                <a:highlight>
                  <a:srgbClr val="808000"/>
                </a:highlight>
              </a:rPr>
              <a:t>1,628,467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8-Ks successfully parsed and downloaded: </a:t>
            </a:r>
            <a:r>
              <a:rPr lang="en-US" sz="1600" dirty="0">
                <a:highlight>
                  <a:srgbClr val="808000"/>
                </a:highlight>
              </a:rPr>
              <a:t>1,578,861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cik-rp</a:t>
            </a:r>
            <a:r>
              <a:rPr lang="en-US" sz="1600" dirty="0"/>
              <a:t> after screening*: </a:t>
            </a:r>
            <a:r>
              <a:rPr lang="en-US" sz="1600" dirty="0">
                <a:highlight>
                  <a:srgbClr val="FFFF00"/>
                </a:highlight>
              </a:rPr>
              <a:t>1,540,911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694923" y="2936289"/>
            <a:ext cx="3937932" cy="87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-day observations after merging and dropping obs. with missing </a:t>
            </a:r>
            <a:r>
              <a:rPr lang="en-US" sz="1400" dirty="0" err="1"/>
              <a:t>cik</a:t>
            </a:r>
            <a:r>
              <a:rPr lang="en-US" sz="1400" dirty="0"/>
              <a:t>: </a:t>
            </a:r>
            <a:r>
              <a:rPr lang="en-US" sz="1400" dirty="0">
                <a:highlight>
                  <a:srgbClr val="FFFF00"/>
                </a:highlight>
              </a:rPr>
              <a:t>40,510,031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2136219" y="1899821"/>
            <a:ext cx="3489043" cy="49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COMP quarterly financial data to all calendar days within that quarter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663890" y="2253006"/>
            <a:ext cx="6361139" cy="1904606"/>
            <a:chOff x="3880741" y="803134"/>
            <a:chExt cx="6361139" cy="410336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154750"/>
              <a:ext cx="0" cy="2634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41822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41880" y="803134"/>
              <a:ext cx="0" cy="36150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41822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174947" y="4289347"/>
            <a:ext cx="6430199" cy="158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CRSP_COMPUSTAT_EDGAR_8-K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altLang="zh-CN" sz="1600" dirty="0"/>
              <a:t>firm-day</a:t>
            </a:r>
            <a:r>
              <a:rPr lang="en-US" sz="1600" dirty="0"/>
              <a:t> with reported 8-K after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894,088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Matching every news day to its first subsequent (or same) 8-K day: </a:t>
            </a:r>
            <a:r>
              <a:rPr lang="en-US" sz="1400" dirty="0">
                <a:highlight>
                  <a:srgbClr val="FFFF00"/>
                </a:highlight>
              </a:rPr>
              <a:t>442,611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Variable creation and screening</a:t>
            </a:r>
            <a:r>
              <a:rPr lang="en-US" sz="1400"/>
              <a:t>***: </a:t>
            </a:r>
            <a:r>
              <a:rPr lang="en-US" sz="1400">
                <a:highlight>
                  <a:srgbClr val="FF0000"/>
                </a:highlight>
              </a:rPr>
              <a:t>119,616</a:t>
            </a:r>
            <a:endParaRPr lang="en-US" sz="1400" dirty="0">
              <a:highlight>
                <a:srgbClr val="FF0000"/>
              </a:highlight>
            </a:endParaRPr>
          </a:p>
          <a:p>
            <a:pPr lvl="1" algn="l"/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183052" y="3622768"/>
            <a:ext cx="1622333" cy="317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Match**</a:t>
            </a:r>
          </a:p>
          <a:p>
            <a:pPr algn="l"/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D62640E-BE22-4E4E-B95C-413E0B5C7EA8}"/>
              </a:ext>
            </a:extLst>
          </p:cNvPr>
          <p:cNvSpPr txBox="1">
            <a:spLocks/>
          </p:cNvSpPr>
          <p:nvPr/>
        </p:nvSpPr>
        <p:spPr>
          <a:xfrm>
            <a:off x="3739153" y="101716"/>
            <a:ext cx="3849424" cy="39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CRSP_COMP_8-K Merging Process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F0BD040-FC94-45EE-92F9-676E280346E2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daily: 1992 Nov.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1ED51C9-FB34-49D6-AA5F-BF72A8F1C4BD}"/>
              </a:ext>
            </a:extLst>
          </p:cNvPr>
          <p:cNvSpPr txBox="1">
            <a:spLocks/>
          </p:cNvSpPr>
          <p:nvPr/>
        </p:nvSpPr>
        <p:spPr>
          <a:xfrm>
            <a:off x="6259403" y="6676644"/>
            <a:ext cx="6042578" cy="342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code 8-K [6] ** see matching rule illustration in next page *** see screening criterion in 8-K code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7942F-2A03-4C7A-B868-CA7D7D442F82}"/>
              </a:ext>
            </a:extLst>
          </p:cNvPr>
          <p:cNvSpPr/>
          <p:nvPr/>
        </p:nvSpPr>
        <p:spPr>
          <a:xfrm>
            <a:off x="3445328" y="5971341"/>
            <a:ext cx="76028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TABLE 1 – PC, PD: </a:t>
            </a:r>
            <a:r>
              <a:rPr lang="en-US" sz="1400" dirty="0"/>
              <a:t>Summary statistics</a:t>
            </a:r>
          </a:p>
          <a:p>
            <a:r>
              <a:rPr lang="en-US" sz="1400" b="1" dirty="0"/>
              <a:t>TABLE 3 - PA: </a:t>
            </a:r>
            <a:r>
              <a:rPr lang="en-US" sz="1400" dirty="0" err="1"/>
              <a:t>TEX</a:t>
            </a:r>
            <a:r>
              <a:rPr lang="en-US" sz="1400" baseline="-25000" dirty="0" err="1"/>
              <a:t>t</a:t>
            </a:r>
            <a:r>
              <a:rPr lang="en-US" sz="1400" dirty="0"/>
              <a:t> = b</a:t>
            </a:r>
            <a:r>
              <a:rPr lang="en-US" sz="1400" baseline="-25000" dirty="0"/>
              <a:t>0</a:t>
            </a:r>
            <a:r>
              <a:rPr lang="en-US" sz="1400" dirty="0"/>
              <a:t> + b</a:t>
            </a:r>
            <a:r>
              <a:rPr lang="en-US" sz="1400" baseline="-25000" dirty="0"/>
              <a:t>1</a:t>
            </a:r>
            <a:r>
              <a:rPr lang="en-US" sz="1400" dirty="0"/>
              <a:t>*</a:t>
            </a:r>
            <a:r>
              <a:rPr lang="en-US" sz="1400" dirty="0" err="1"/>
              <a:t>DeltaDRET</a:t>
            </a:r>
            <a:r>
              <a:rPr lang="en-US" sz="1400" baseline="-25000" dirty="0" err="1"/>
              <a:t>t-tlag</a:t>
            </a:r>
            <a:r>
              <a:rPr lang="en-US" sz="1400" dirty="0"/>
              <a:t> + b</a:t>
            </a:r>
            <a:r>
              <a:rPr lang="en-US" sz="1400" baseline="-25000" dirty="0"/>
              <a:t>2</a:t>
            </a:r>
            <a:r>
              <a:rPr lang="en-US" sz="1400" dirty="0"/>
              <a:t>*</a:t>
            </a:r>
            <a:r>
              <a:rPr lang="en-US" sz="1400" dirty="0" err="1"/>
              <a:t>BN</a:t>
            </a:r>
            <a:r>
              <a:rPr lang="en-US" sz="1400" baseline="-25000" dirty="0" err="1"/>
              <a:t>t-tlag</a:t>
            </a:r>
            <a:r>
              <a:rPr lang="en-US" sz="1400" dirty="0"/>
              <a:t> + b</a:t>
            </a:r>
            <a:r>
              <a:rPr lang="en-US" sz="1400" baseline="-25000" dirty="0"/>
              <a:t>3</a:t>
            </a:r>
            <a:r>
              <a:rPr lang="en-US" sz="1400" dirty="0"/>
              <a:t>*</a:t>
            </a:r>
            <a:r>
              <a:rPr lang="en-US" sz="1400" dirty="0" err="1"/>
              <a:t>DeltaDRET</a:t>
            </a:r>
            <a:r>
              <a:rPr lang="en-US" sz="1400" baseline="-25000" dirty="0" err="1"/>
              <a:t>t-tlag</a:t>
            </a:r>
            <a:r>
              <a:rPr lang="en-US" sz="1400" dirty="0"/>
              <a:t>*</a:t>
            </a:r>
            <a:r>
              <a:rPr lang="en-US" sz="1400" dirty="0" err="1"/>
              <a:t>BN</a:t>
            </a:r>
            <a:r>
              <a:rPr lang="en-US" sz="1400" baseline="-25000" dirty="0" err="1"/>
              <a:t>t-tlag</a:t>
            </a:r>
            <a:r>
              <a:rPr lang="en-US" sz="1400" dirty="0"/>
              <a:t> + </a:t>
            </a:r>
            <a:r>
              <a:rPr lang="en-US" sz="1400" dirty="0" err="1"/>
              <a:t>controls</a:t>
            </a:r>
            <a:r>
              <a:rPr lang="en-US" sz="1400" baseline="-25000" dirty="0" err="1"/>
              <a:t>t-tlag</a:t>
            </a:r>
            <a:endParaRPr lang="en-US" sz="1400" baseline="-25000" dirty="0"/>
          </a:p>
          <a:p>
            <a:r>
              <a:rPr lang="en-US" sz="1400" b="1" dirty="0"/>
              <a:t>TABLE 3 - PB:</a:t>
            </a:r>
            <a:r>
              <a:rPr lang="en-US" sz="1400" dirty="0"/>
              <a:t> OLS (NITEM); ordered logistics model (N8K and TLAG)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DC73CA-50E5-4EED-BA61-8993EE2E91E5}"/>
              </a:ext>
            </a:extLst>
          </p:cNvPr>
          <p:cNvCxnSpPr>
            <a:cxnSpLocks/>
          </p:cNvCxnSpPr>
          <p:nvPr/>
        </p:nvCxnSpPr>
        <p:spPr>
          <a:xfrm>
            <a:off x="6844460" y="5780350"/>
            <a:ext cx="0" cy="1909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34F629-960B-48F8-B152-09F77833D560}"/>
              </a:ext>
            </a:extLst>
          </p:cNvPr>
          <p:cNvCxnSpPr>
            <a:cxnSpLocks/>
          </p:cNvCxnSpPr>
          <p:nvPr/>
        </p:nvCxnSpPr>
        <p:spPr>
          <a:xfrm flipV="1">
            <a:off x="594804" y="1652075"/>
            <a:ext cx="8753382" cy="48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4D49BF-9821-4EE3-89CB-A5B6FFFDDC58}"/>
              </a:ext>
            </a:extLst>
          </p:cNvPr>
          <p:cNvSpPr txBox="1"/>
          <p:nvPr/>
        </p:nvSpPr>
        <p:spPr>
          <a:xfrm>
            <a:off x="9130206" y="1638597"/>
            <a:ext cx="38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Mono 10" panose="00000509000000000000" pitchFamily="49" charset="0"/>
              </a:rPr>
              <a:t>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D6EAC8-63B1-438D-83C1-E778B12B187F}"/>
              </a:ext>
            </a:extLst>
          </p:cNvPr>
          <p:cNvGrpSpPr/>
          <p:nvPr/>
        </p:nvGrpSpPr>
        <p:grpSpPr>
          <a:xfrm>
            <a:off x="860985" y="799664"/>
            <a:ext cx="1937822" cy="1177668"/>
            <a:chOff x="1606145" y="799664"/>
            <a:chExt cx="1937822" cy="117766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FC2D2B-F6F7-47B2-9087-8BBB2145F7A6}"/>
                </a:ext>
              </a:extLst>
            </p:cNvPr>
            <p:cNvSpPr txBox="1"/>
            <p:nvPr/>
          </p:nvSpPr>
          <p:spPr>
            <a:xfrm>
              <a:off x="2063052" y="1608000"/>
              <a:ext cx="1282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TLAG-1&gt;0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71213A7-5887-416A-B410-0F58618A64CD}"/>
                </a:ext>
              </a:extLst>
            </p:cNvPr>
            <p:cNvGrpSpPr/>
            <p:nvPr/>
          </p:nvGrpSpPr>
          <p:grpSpPr>
            <a:xfrm>
              <a:off x="1606145" y="799664"/>
              <a:ext cx="1937822" cy="950712"/>
              <a:chOff x="2432115" y="867985"/>
              <a:chExt cx="1937822" cy="95071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F2BB52-BD0E-425C-BE82-62C833A89DDD}"/>
                  </a:ext>
                </a:extLst>
              </p:cNvPr>
              <p:cNvSpPr txBox="1"/>
              <p:nvPr/>
            </p:nvSpPr>
            <p:spPr>
              <a:xfrm>
                <a:off x="2432115" y="118609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News-1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924842-75E3-466F-926C-4718DEFEA4FA}"/>
                  </a:ext>
                </a:extLst>
              </p:cNvPr>
              <p:cNvSpPr txBox="1"/>
              <p:nvPr/>
            </p:nvSpPr>
            <p:spPr>
              <a:xfrm>
                <a:off x="3609291" y="1184143"/>
                <a:ext cx="76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8-K-1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D82AAF3-11F0-4584-B508-1BAFDA352E3F}"/>
                  </a:ext>
                </a:extLst>
              </p:cNvPr>
              <p:cNvSpPr txBox="1"/>
              <p:nvPr/>
            </p:nvSpPr>
            <p:spPr>
              <a:xfrm>
                <a:off x="2889022" y="867985"/>
                <a:ext cx="1041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Match-1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39220F8-6846-4647-BCCC-44EB0B3E7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4830" y="1635243"/>
                <a:ext cx="0" cy="1661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BC5ADDE-7D97-4B41-B738-4DF0907FD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991" y="1631764"/>
                <a:ext cx="0" cy="1869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1A759DF-8EE6-4630-9CEF-F6DC02AC22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1663" y="1779081"/>
              <a:ext cx="306936" cy="10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94BAD15-A81A-4F74-808E-2FA8AEAE43E9}"/>
                </a:ext>
              </a:extLst>
            </p:cNvPr>
            <p:cNvCxnSpPr>
              <a:cxnSpLocks/>
            </p:cNvCxnSpPr>
            <p:nvPr/>
          </p:nvCxnSpPr>
          <p:spPr>
            <a:xfrm>
              <a:off x="3104792" y="1770656"/>
              <a:ext cx="2412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4DC391-1571-4BB5-9C08-B59176B3ED13}"/>
              </a:ext>
            </a:extLst>
          </p:cNvPr>
          <p:cNvGrpSpPr/>
          <p:nvPr/>
        </p:nvGrpSpPr>
        <p:grpSpPr>
          <a:xfrm>
            <a:off x="7079688" y="870583"/>
            <a:ext cx="1973041" cy="1106749"/>
            <a:chOff x="4028270" y="852320"/>
            <a:chExt cx="1973041" cy="110674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0E7299-FE7B-4513-B1DE-E55865A86FD4}"/>
                </a:ext>
              </a:extLst>
            </p:cNvPr>
            <p:cNvCxnSpPr>
              <a:cxnSpLocks/>
            </p:cNvCxnSpPr>
            <p:nvPr/>
          </p:nvCxnSpPr>
          <p:spPr>
            <a:xfrm>
              <a:off x="5802113" y="1557315"/>
              <a:ext cx="0" cy="1501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7AF4FD-00FC-4A28-948E-0B54EDFD4118}"/>
                </a:ext>
              </a:extLst>
            </p:cNvPr>
            <p:cNvSpPr txBox="1"/>
            <p:nvPr/>
          </p:nvSpPr>
          <p:spPr>
            <a:xfrm>
              <a:off x="5086911" y="115210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News-3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7D486E-C97F-40DB-8CC5-7166DA21AA3F}"/>
                </a:ext>
              </a:extLst>
            </p:cNvPr>
            <p:cNvSpPr txBox="1"/>
            <p:nvPr/>
          </p:nvSpPr>
          <p:spPr>
            <a:xfrm>
              <a:off x="4028270" y="1150733"/>
              <a:ext cx="765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8-K-3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BB7177-2E2F-4CF3-9422-8EB11129F294}"/>
                </a:ext>
              </a:extLst>
            </p:cNvPr>
            <p:cNvCxnSpPr>
              <a:cxnSpLocks/>
            </p:cNvCxnSpPr>
            <p:nvPr/>
          </p:nvCxnSpPr>
          <p:spPr>
            <a:xfrm>
              <a:off x="4181341" y="1573733"/>
              <a:ext cx="0" cy="1387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3A041E-A58C-4A5B-9979-4AFB7DAF08C7}"/>
                </a:ext>
              </a:extLst>
            </p:cNvPr>
            <p:cNvSpPr txBox="1"/>
            <p:nvPr/>
          </p:nvSpPr>
          <p:spPr>
            <a:xfrm>
              <a:off x="4524976" y="852320"/>
              <a:ext cx="1041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Match-3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A1C366-BD7F-411D-AE48-E4B21A672965}"/>
                </a:ext>
              </a:extLst>
            </p:cNvPr>
            <p:cNvSpPr txBox="1"/>
            <p:nvPr/>
          </p:nvSpPr>
          <p:spPr>
            <a:xfrm>
              <a:off x="4513258" y="1589737"/>
              <a:ext cx="1107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TLAG-3&lt;0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7DC4645-D36E-4D9F-91B4-5B74F4C07D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8040" y="1774531"/>
              <a:ext cx="306936" cy="10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B6B6D2B-4BD9-4C4B-9D82-1E63F2EC2E64}"/>
                </a:ext>
              </a:extLst>
            </p:cNvPr>
            <p:cNvCxnSpPr>
              <a:cxnSpLocks/>
            </p:cNvCxnSpPr>
            <p:nvPr/>
          </p:nvCxnSpPr>
          <p:spPr>
            <a:xfrm>
              <a:off x="5560884" y="1778042"/>
              <a:ext cx="2412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C2259B-953F-4477-847D-306AD6149221}"/>
              </a:ext>
            </a:extLst>
          </p:cNvPr>
          <p:cNvGrpSpPr/>
          <p:nvPr/>
        </p:nvGrpSpPr>
        <p:grpSpPr>
          <a:xfrm>
            <a:off x="3965079" y="833005"/>
            <a:ext cx="1900454" cy="1144327"/>
            <a:chOff x="3737174" y="833005"/>
            <a:chExt cx="1900454" cy="114432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B9D8CBF-7763-4544-8805-04C958F1670A}"/>
                </a:ext>
              </a:extLst>
            </p:cNvPr>
            <p:cNvGrpSpPr/>
            <p:nvPr/>
          </p:nvGrpSpPr>
          <p:grpSpPr>
            <a:xfrm>
              <a:off x="3737174" y="833005"/>
              <a:ext cx="1900454" cy="816686"/>
              <a:chOff x="6309034" y="840224"/>
              <a:chExt cx="1900454" cy="816686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BD4BB6E-DBBE-47FC-B077-DEDD8DCF0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9261" y="1549400"/>
                <a:ext cx="0" cy="1075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D6CE28-709F-461F-B14D-5FFD03C91A08}"/>
                  </a:ext>
                </a:extLst>
              </p:cNvPr>
              <p:cNvSpPr txBox="1"/>
              <p:nvPr/>
            </p:nvSpPr>
            <p:spPr>
              <a:xfrm>
                <a:off x="6309034" y="1178196"/>
                <a:ext cx="1900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News-2 &amp; 8-K-2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11C845-A0A6-4B78-9690-960EADE06B5E}"/>
                  </a:ext>
                </a:extLst>
              </p:cNvPr>
              <p:cNvSpPr txBox="1"/>
              <p:nvPr/>
            </p:nvSpPr>
            <p:spPr>
              <a:xfrm>
                <a:off x="6732772" y="840224"/>
                <a:ext cx="1041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Match-2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6F4BC3-17EC-409E-9A3A-351BAA69E81E}"/>
                </a:ext>
              </a:extLst>
            </p:cNvPr>
            <p:cNvSpPr txBox="1"/>
            <p:nvPr/>
          </p:nvSpPr>
          <p:spPr>
            <a:xfrm>
              <a:off x="4041741" y="1608000"/>
              <a:ext cx="1441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TLAG-2=0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A79E9C4-D623-4BDB-B020-AA6FDA706EBD}"/>
              </a:ext>
            </a:extLst>
          </p:cNvPr>
          <p:cNvSpPr/>
          <p:nvPr/>
        </p:nvSpPr>
        <p:spPr>
          <a:xfrm>
            <a:off x="860985" y="1114161"/>
            <a:ext cx="19175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CB2BD-180D-4248-A7C1-6F4BB06773F7}"/>
              </a:ext>
            </a:extLst>
          </p:cNvPr>
          <p:cNvSpPr/>
          <p:nvPr/>
        </p:nvSpPr>
        <p:spPr>
          <a:xfrm>
            <a:off x="3906379" y="1139843"/>
            <a:ext cx="19175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81D59-80FB-4218-BF87-56BA169C562C}"/>
              </a:ext>
            </a:extLst>
          </p:cNvPr>
          <p:cNvSpPr/>
          <p:nvPr/>
        </p:nvSpPr>
        <p:spPr>
          <a:xfrm>
            <a:off x="7096910" y="1168996"/>
            <a:ext cx="19175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1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18611</TotalTime>
  <Words>1190</Words>
  <Application>Microsoft Office PowerPoint</Application>
  <PresentationFormat>Widescreen</PresentationFormat>
  <Paragraphs>125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LM Mono 10</vt:lpstr>
      <vt:lpstr>Office Theme</vt:lpstr>
      <vt:lpstr>Is narrative disclosure more responsive to bad news than good news?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ZhuFengzhi</dc:creator>
  <cp:lastModifiedBy>ZhuFengzhi</cp:lastModifiedBy>
  <cp:revision>354</cp:revision>
  <dcterms:created xsi:type="dcterms:W3CDTF">2020-03-30T09:10:47Z</dcterms:created>
  <dcterms:modified xsi:type="dcterms:W3CDTF">2020-11-29T16:03:13Z</dcterms:modified>
</cp:coreProperties>
</file>