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42"/>
  </p:notesMasterIdLst>
  <p:sldIdLst>
    <p:sldId id="259" r:id="rId4"/>
    <p:sldId id="305" r:id="rId5"/>
    <p:sldId id="342" r:id="rId6"/>
    <p:sldId id="263" r:id="rId7"/>
    <p:sldId id="271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20" r:id="rId18"/>
    <p:sldId id="319" r:id="rId19"/>
    <p:sldId id="322" r:id="rId20"/>
    <p:sldId id="323" r:id="rId21"/>
    <p:sldId id="325" r:id="rId22"/>
    <p:sldId id="326" r:id="rId23"/>
    <p:sldId id="328" r:id="rId24"/>
    <p:sldId id="329" r:id="rId25"/>
    <p:sldId id="330" r:id="rId26"/>
    <p:sldId id="346" r:id="rId27"/>
    <p:sldId id="347" r:id="rId28"/>
    <p:sldId id="348" r:id="rId29"/>
    <p:sldId id="349" r:id="rId30"/>
    <p:sldId id="350" r:id="rId31"/>
    <p:sldId id="332" r:id="rId32"/>
    <p:sldId id="339" r:id="rId33"/>
    <p:sldId id="345" r:id="rId34"/>
    <p:sldId id="341" r:id="rId35"/>
    <p:sldId id="333" r:id="rId36"/>
    <p:sldId id="334" r:id="rId37"/>
    <p:sldId id="335" r:id="rId38"/>
    <p:sldId id="336" r:id="rId39"/>
    <p:sldId id="337" r:id="rId40"/>
    <p:sldId id="344" r:id="rId41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228" autoAdjust="0"/>
  </p:normalViewPr>
  <p:slideViewPr>
    <p:cSldViewPr snapToGrid="0">
      <p:cViewPr varScale="1">
        <p:scale>
          <a:sx n="63" d="100"/>
          <a:sy n="63" d="100"/>
        </p:scale>
        <p:origin x="14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gs" Target="tags/tag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5A9C-5748-410C-A1BB-7E9FBA7E78F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6A8E8-262B-46A7-BE2F-E365C00CAA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47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47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79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81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713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84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18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757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18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9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6A8E8-262B-46A7-BE2F-E365C00CAA3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523CC-57F4-4AAF-9847-C5862584074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7F555-F140-4FD8-A78C-826ACFB17F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2285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实验汇报</a:t>
            </a:r>
            <a:br>
              <a:rPr lang="en-US" altLang="zh-CN" b="1" dirty="0"/>
            </a:b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 descr="校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6" y="293202"/>
            <a:ext cx="4443730" cy="11188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74991" y="3787235"/>
            <a:ext cx="73981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小组成员：张欣宇 夏徐龙 袁浩 钱天奕 殷尘龙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2" name="矩形 4"/>
          <p:cNvSpPr>
            <a:spLocks noChangeArrowheads="1"/>
          </p:cNvSpPr>
          <p:nvPr/>
        </p:nvSpPr>
        <p:spPr bwMode="auto">
          <a:xfrm flipV="1"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3" name="矩形 4"/>
          <p:cNvSpPr>
            <a:spLocks noChangeArrowheads="1"/>
          </p:cNvSpPr>
          <p:nvPr/>
        </p:nvSpPr>
        <p:spPr bwMode="auto">
          <a:xfrm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4" name="矩形 1"/>
          <p:cNvSpPr>
            <a:spLocks noChangeArrowheads="1"/>
          </p:cNvSpPr>
          <p:nvPr/>
        </p:nvSpPr>
        <p:spPr bwMode="auto">
          <a:xfrm>
            <a:off x="0" y="2486025"/>
            <a:ext cx="12192000" cy="1885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5" name="矩形 2"/>
          <p:cNvSpPr>
            <a:spLocks noChangeArrowheads="1"/>
          </p:cNvSpPr>
          <p:nvPr/>
        </p:nvSpPr>
        <p:spPr bwMode="auto">
          <a:xfrm>
            <a:off x="933450" y="1943100"/>
            <a:ext cx="2971800" cy="2971800"/>
          </a:xfrm>
          <a:prstGeom prst="rect">
            <a:avLst/>
          </a:prstGeom>
          <a:solidFill>
            <a:srgbClr val="92D1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39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239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6" name="Copyright Notice"/>
          <p:cNvSpPr>
            <a:spLocks noChangeArrowheads="1"/>
          </p:cNvSpPr>
          <p:nvPr/>
        </p:nvSpPr>
        <p:spPr bwMode="auto">
          <a:xfrm>
            <a:off x="5505407" y="3046413"/>
            <a:ext cx="2651220" cy="129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2400" rIns="72000" bIns="32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New Tai Lue" panose="020B0502040204020203" pitchFamily="34" charset="0"/>
              </a:rPr>
              <a:t>Print</a:t>
            </a:r>
          </a:p>
        </p:txBody>
      </p:sp>
      <p:sp>
        <p:nvSpPr>
          <p:cNvPr id="7178" name="文本框 21"/>
          <p:cNvSpPr>
            <a:spLocks noChangeArrowheads="1"/>
          </p:cNvSpPr>
          <p:nvPr/>
        </p:nvSpPr>
        <p:spPr bwMode="auto">
          <a:xfrm>
            <a:off x="5387975" y="5019675"/>
            <a:ext cx="30241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Bell MT" panose="02000503080000020003" pitchFamily="2" charset="0"/>
              <a:ea typeface="华文隶书" panose="02010800040101010101" pitchFamily="2" charset="-122"/>
              <a:cs typeface="+mn-cs"/>
              <a:sym typeface="Microsoft New Tai Lue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3569413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Print</a:t>
                </a:r>
                <a:endParaRPr lang="zh-CN" altLang="en-US" sz="360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34520" y="1186579"/>
            <a:ext cx="11204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1. </a:t>
            </a:r>
            <a:r>
              <a:rPr lang="zh-CN" altLang="en-US" sz="2000" b="1" dirty="0"/>
              <a:t>首先，增加保留字</a:t>
            </a:r>
            <a:r>
              <a:rPr lang="en-US" altLang="zh-CN" sz="2000" b="1" dirty="0">
                <a:solidFill>
                  <a:srgbClr val="FF0000"/>
                </a:solidFill>
              </a:rPr>
              <a:t>`print</a:t>
            </a:r>
            <a:r>
              <a:rPr lang="en-US" altLang="zh-CN" sz="2000" b="1" dirty="0"/>
              <a:t>`</a:t>
            </a:r>
            <a:r>
              <a:rPr lang="zh-CN" altLang="en-US" sz="2000" b="1" dirty="0"/>
              <a:t>，并设置对应标识符</a:t>
            </a:r>
            <a:r>
              <a:rPr lang="en-US" altLang="zh-CN" sz="2000" b="1" dirty="0"/>
              <a:t>`</a:t>
            </a:r>
            <a:r>
              <a:rPr lang="en-US" altLang="zh-CN" sz="2000" b="1" dirty="0">
                <a:solidFill>
                  <a:srgbClr val="FF0000"/>
                </a:solidFill>
              </a:rPr>
              <a:t>SYM_PRT</a:t>
            </a:r>
            <a:r>
              <a:rPr lang="en-US" altLang="zh-CN" sz="2000" b="1" dirty="0"/>
              <a:t>`</a:t>
            </a:r>
            <a:r>
              <a:rPr lang="zh-CN" altLang="en-US" sz="2000" b="1" dirty="0"/>
              <a:t>，对应的，在</a:t>
            </a:r>
            <a:r>
              <a:rPr lang="en-US" altLang="zh-CN" sz="2000" b="1" dirty="0"/>
              <a:t>`char *word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int </a:t>
            </a:r>
            <a:r>
              <a:rPr lang="en-US" altLang="zh-CN" sz="2000" b="1" dirty="0" err="1"/>
              <a:t>wsym</a:t>
            </a:r>
            <a:r>
              <a:rPr lang="en-US" altLang="zh-CN" sz="2000" b="1" dirty="0"/>
              <a:t>`</a:t>
            </a:r>
            <a:r>
              <a:rPr lang="zh-CN" altLang="en-US" sz="2000" b="1" dirty="0"/>
              <a:t>中添加相应的元素。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4519" y="2001182"/>
            <a:ext cx="110768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2. </a:t>
            </a:r>
            <a:r>
              <a:rPr lang="zh-CN" altLang="en-US" sz="2000" b="1" dirty="0"/>
              <a:t>增加新的指令</a:t>
            </a:r>
            <a:r>
              <a:rPr lang="en-US" altLang="zh-CN" sz="2000" b="1" dirty="0"/>
              <a:t>`</a:t>
            </a:r>
            <a:r>
              <a:rPr lang="en-US" altLang="zh-CN" sz="2000" b="1" dirty="0">
                <a:solidFill>
                  <a:srgbClr val="FF0000"/>
                </a:solidFill>
              </a:rPr>
              <a:t>PRT</a:t>
            </a:r>
            <a:r>
              <a:rPr lang="en-US" altLang="zh-CN" sz="2000" b="1" dirty="0"/>
              <a:t>`</a:t>
            </a:r>
            <a:r>
              <a:rPr lang="zh-CN" altLang="en-US" sz="2000" b="1" dirty="0"/>
              <a:t>，格式为 </a:t>
            </a:r>
            <a:r>
              <a:rPr lang="en-US" altLang="zh-CN" sz="2000" b="1" dirty="0"/>
              <a:t>`PRT 0 a`</a:t>
            </a:r>
            <a:r>
              <a:rPr lang="zh-CN" altLang="en-US" sz="2000" b="1" dirty="0"/>
              <a:t>，功能为逆序打印栈顶的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个单元的内容，并从栈中弹出这些内容。在语法分析时，将每个参数的值加载到栈顶，最后生成</a:t>
            </a:r>
            <a:r>
              <a:rPr lang="en-US" altLang="zh-CN" sz="2000" b="1" dirty="0"/>
              <a:t>`PRT`</a:t>
            </a:r>
            <a:r>
              <a:rPr lang="zh-CN" altLang="en-US" sz="2000" b="1" dirty="0"/>
              <a:t>指令，就可以将参数的值按顺序打印。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7" y="3123562"/>
            <a:ext cx="9813973" cy="25478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3569413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Print</a:t>
                </a:r>
                <a:endParaRPr lang="zh-CN" altLang="en-US" sz="360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80416" y="129712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3. </a:t>
            </a:r>
            <a:r>
              <a:rPr lang="zh-CN" altLang="en-US" sz="2000" b="1" dirty="0"/>
              <a:t>在`</a:t>
            </a:r>
            <a:r>
              <a:rPr lang="zh-CN" altLang="en-US" sz="2000" b="1" dirty="0">
                <a:solidFill>
                  <a:srgbClr val="FF0000"/>
                </a:solidFill>
              </a:rPr>
              <a:t>void statement()`</a:t>
            </a:r>
            <a:r>
              <a:rPr lang="zh-CN" altLang="en-US" sz="2000" b="1" dirty="0"/>
              <a:t>中增加识别`print`语句的情况。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6" y="1726291"/>
            <a:ext cx="9946679" cy="4669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" y="0"/>
            <a:ext cx="8083296" cy="68857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2" name="矩形 4"/>
          <p:cNvSpPr>
            <a:spLocks noChangeArrowheads="1"/>
          </p:cNvSpPr>
          <p:nvPr/>
        </p:nvSpPr>
        <p:spPr bwMode="auto">
          <a:xfrm flipV="1"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3" name="矩形 4"/>
          <p:cNvSpPr>
            <a:spLocks noChangeArrowheads="1"/>
          </p:cNvSpPr>
          <p:nvPr/>
        </p:nvSpPr>
        <p:spPr bwMode="auto">
          <a:xfrm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4" name="矩形 1"/>
          <p:cNvSpPr>
            <a:spLocks noChangeArrowheads="1"/>
          </p:cNvSpPr>
          <p:nvPr/>
        </p:nvSpPr>
        <p:spPr bwMode="auto">
          <a:xfrm>
            <a:off x="0" y="2486025"/>
            <a:ext cx="12192000" cy="1885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5" name="矩形 2"/>
          <p:cNvSpPr>
            <a:spLocks noChangeArrowheads="1"/>
          </p:cNvSpPr>
          <p:nvPr/>
        </p:nvSpPr>
        <p:spPr bwMode="auto">
          <a:xfrm>
            <a:off x="933450" y="1943100"/>
            <a:ext cx="2971800" cy="2971800"/>
          </a:xfrm>
          <a:prstGeom prst="rect">
            <a:avLst/>
          </a:prstGeom>
          <a:solidFill>
            <a:srgbClr val="92D1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39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</a:t>
            </a:r>
            <a:endParaRPr kumimoji="0" lang="zh-CN" altLang="en-US" sz="239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6" name="Copyright Notice"/>
          <p:cNvSpPr>
            <a:spLocks noChangeArrowheads="1"/>
          </p:cNvSpPr>
          <p:nvPr/>
        </p:nvSpPr>
        <p:spPr bwMode="auto">
          <a:xfrm>
            <a:off x="5996084" y="3046413"/>
            <a:ext cx="1669863" cy="129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2400" rIns="72000" bIns="32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New Tai Lue" panose="020B0502040204020203" pitchFamily="34" charset="0"/>
              </a:rPr>
              <a:t>for</a:t>
            </a:r>
          </a:p>
        </p:txBody>
      </p:sp>
      <p:sp>
        <p:nvSpPr>
          <p:cNvPr id="7178" name="文本框 21"/>
          <p:cNvSpPr>
            <a:spLocks noChangeArrowheads="1"/>
          </p:cNvSpPr>
          <p:nvPr/>
        </p:nvSpPr>
        <p:spPr bwMode="auto">
          <a:xfrm>
            <a:off x="5387975" y="5019675"/>
            <a:ext cx="30241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Bell MT" panose="02000503080000020003" pitchFamily="2" charset="0"/>
              <a:ea typeface="华文隶书" panose="02010800040101010101" pitchFamily="2" charset="-122"/>
              <a:cs typeface="+mn-cs"/>
              <a:sym typeface="Microsoft New Tai Lue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70995"/>
              <a:chOff x="285361" y="452437"/>
              <a:chExt cx="10949282" cy="67099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7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2490" y="2471420"/>
            <a:ext cx="10446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/>
              <a:t>for_statement -&gt; </a:t>
            </a:r>
          </a:p>
          <a:p>
            <a:pPr marL="457200" lvl="1" indent="457200"/>
            <a:r>
              <a:rPr sz="3600" b="1"/>
              <a:t>for ( var ID : (low, up, step)) statement</a:t>
            </a:r>
            <a:r>
              <a:rPr lang="en-US" sz="3600" b="1"/>
              <a:t>		</a:t>
            </a:r>
          </a:p>
          <a:p>
            <a:pPr marL="457200" lvl="1" indent="457200"/>
            <a:r>
              <a:rPr sz="3600" b="1"/>
              <a:t>| for ( var ID : (low, up)) statement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646555" y="4858385"/>
            <a:ext cx="8897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在</a:t>
            </a:r>
            <a:r>
              <a:rPr lang="en-US" altLang="zh-CN" sz="3600" b="1"/>
              <a:t>for</a:t>
            </a:r>
            <a:r>
              <a:rPr lang="zh-CN" altLang="en-US" sz="3600" b="1"/>
              <a:t>循环中会声明一个变量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70995"/>
              <a:chOff x="285361" y="452437"/>
              <a:chExt cx="10949282" cy="67099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7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17792" y="2316482"/>
            <a:ext cx="53644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/>
              <a:t>1. 读到for标识时,我们让循环层次加1,表示进入下一重循环,由于我们可以预料到存在3个变量:`low`和`up`和`step`,我们生成代码`(INT,0,3)`表示扩大局部空间,并且在循环控制信息表项中记录它们的偏移:`low_dx`,`high_dx`,`step_dx`,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07340" y="2443480"/>
            <a:ext cx="59067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/>
              <a:t>depth_of_loop++;//表示循环层次加1</a:t>
            </a:r>
          </a:p>
          <a:p>
            <a:r>
              <a:rPr sz="2000" b="1"/>
              <a:t>//因为我们知道for循环中一定有这3个连续存储的值,那就实现把它们的偏移记下来</a:t>
            </a:r>
          </a:p>
          <a:p>
            <a:r>
              <a:rPr sz="2000" b="1"/>
              <a:t>for_loop_table[depth_of_loop].low_dx=dx;</a:t>
            </a:r>
          </a:p>
          <a:p>
            <a:r>
              <a:rPr sz="2000" b="1"/>
              <a:t>for_loop_table[depth_of_loop].high_dx=dx+1;</a:t>
            </a:r>
          </a:p>
          <a:p>
            <a:r>
              <a:rPr sz="2000" b="1"/>
              <a:t>for_loop_table[depth_of_loop].step_dx=dx+2;</a:t>
            </a:r>
          </a:p>
          <a:p>
            <a:r>
              <a:rPr sz="2000" b="1"/>
              <a:t>gen(INT,0,3);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70995"/>
              <a:chOff x="285361" y="452437"/>
              <a:chExt cx="10949282" cy="67099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7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80185" y="1525905"/>
            <a:ext cx="89141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/>
              <a:t>2. 读到ID时,</a:t>
            </a:r>
            <a:r>
              <a:rPr sz="2000" b="1">
                <a:solidFill>
                  <a:srgbClr val="FF0000"/>
                </a:solidFill>
              </a:rPr>
              <a:t>这个ID就是for循环声明的变量</a:t>
            </a:r>
            <a:r>
              <a:rPr sz="2000" b="1"/>
              <a:t>,它的初值是`low`,我们直接在符号表中添加这一变量`enter(VARIABLE)`,由于这个ID可能和外部的ID发生重名,</a:t>
            </a:r>
            <a:r>
              <a:rPr sz="2000" b="1">
                <a:solidFill>
                  <a:srgbClr val="FF0000"/>
                </a:solidFill>
              </a:rPr>
              <a:t>我修改了enter和position函数,使之可以识别for循环中的变量</a:t>
            </a:r>
            <a:r>
              <a:rPr sz="2000" b="1"/>
              <a:t>。</a:t>
            </a:r>
          </a:p>
          <a:p>
            <a:endParaRPr sz="2000" b="1"/>
          </a:p>
          <a:p>
            <a:r>
              <a:rPr sz="2000" b="1"/>
              <a:t>在enter函数中,如果当前处于for循环中,我们添加的表项的名称,一定就是</a:t>
            </a:r>
            <a:r>
              <a:rPr sz="2000" b="1">
                <a:solidFill>
                  <a:srgbClr val="FF0000"/>
                </a:solidFill>
              </a:rPr>
              <a:t>循环内部声明的变量</a:t>
            </a:r>
            <a:r>
              <a:rPr sz="2000" b="1"/>
              <a:t>,那么用以区分,我们给它的名字加个数字标志</a:t>
            </a:r>
          </a:p>
          <a:p>
            <a:endParaRPr sz="2000" b="1"/>
          </a:p>
          <a:p>
            <a:r>
              <a:rPr sz="2000" b="1">
                <a:sym typeface="+mn-ea"/>
              </a:rPr>
              <a:t>在position函数中,如果在</a:t>
            </a:r>
            <a:r>
              <a:rPr lang="en-US" sz="2000" b="1">
                <a:sym typeface="+mn-ea"/>
              </a:rPr>
              <a:t>for</a:t>
            </a:r>
            <a:r>
              <a:rPr sz="2000" b="1">
                <a:sym typeface="+mn-ea"/>
              </a:rPr>
              <a:t>循环</a:t>
            </a:r>
            <a:r>
              <a:rPr lang="zh-CN" sz="2000" b="1">
                <a:sym typeface="+mn-ea"/>
              </a:rPr>
              <a:t>中</a:t>
            </a:r>
            <a:r>
              <a:rPr sz="2000" b="1">
                <a:sym typeface="+mn-ea"/>
              </a:rPr>
              <a:t>,那就优先考虑以数字标志开头的表项</a:t>
            </a:r>
            <a:endParaRPr sz="2000" b="1"/>
          </a:p>
          <a:p>
            <a:endParaRPr sz="2000" b="1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90500" y="4506595"/>
            <a:ext cx="11811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/>
              <a:t>if(depth_of_loop!=0)</a:t>
            </a:r>
          </a:p>
          <a:p>
            <a:r>
              <a:rPr sz="2000" b="1"/>
              <a:t>{</a:t>
            </a:r>
          </a:p>
          <a:p>
            <a:r>
              <a:rPr sz="2000" b="1"/>
              <a:t>    char temp[MAXIDLEN+2]={(char)depth_of_loop+'0','\0'};</a:t>
            </a:r>
          </a:p>
          <a:p>
            <a:r>
              <a:rPr sz="2000" b="1"/>
              <a:t>    strcpy(id,strncat(temp,id,MAXIDLEN));//我们给id加上新的标记使它的第一个字符代表for循环层次</a:t>
            </a:r>
          </a:p>
          <a:p>
            <a:r>
              <a:rPr sz="2000" b="1"/>
              <a:t>    printf("%s\n",id);</a:t>
            </a:r>
          </a:p>
          <a:p>
            <a:r>
              <a:rPr sz="2000" b="1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44145" y="82550"/>
            <a:ext cx="11811000" cy="6692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2000" b="1"/>
              <a:t>    int i;</a:t>
            </a:r>
          </a:p>
          <a:p>
            <a:r>
              <a:rPr sz="2000" b="1"/>
              <a:t>    char id_in_loop[MAXIDLEN+2];</a:t>
            </a:r>
          </a:p>
          <a:p>
            <a:r>
              <a:rPr sz="2000" b="1"/>
              <a:t>    //Xulong's_contribution:查表时，要看自己是不是在for循环中</a:t>
            </a:r>
          </a:p>
          <a:p>
            <a:r>
              <a:rPr sz="2000" b="1"/>
              <a:t>    if(depth_of_loop!=0)</a:t>
            </a:r>
          </a:p>
          <a:p>
            <a:r>
              <a:rPr sz="2000" b="1"/>
              <a:t>    {</a:t>
            </a:r>
          </a:p>
          <a:p>
            <a:r>
              <a:rPr sz="2000" b="1"/>
              <a:t>        for(int k=depth_of_loop;k&gt;0;k--)</a:t>
            </a:r>
          </a:p>
          <a:p>
            <a:r>
              <a:rPr sz="2000" b="1"/>
              <a:t>        {</a:t>
            </a:r>
          </a:p>
          <a:p>
            <a:r>
              <a:rPr sz="2000" b="1"/>
              <a:t>            char temp[MAXIDLEN+2]={(char)k+'0','\0'};</a:t>
            </a:r>
          </a:p>
          <a:p>
            <a:r>
              <a:rPr sz="2000" b="1"/>
              <a:t>            strcpy(id_in_loop,strncat(temp,id,MAXIDLEN));//我们给id加上新的标记使它的第一个字符代表for循环层次</a:t>
            </a:r>
          </a:p>
          <a:p>
            <a:r>
              <a:rPr sz="2000" b="1"/>
              <a:t>            strcpy(table[0].name, id_in_loop);</a:t>
            </a:r>
          </a:p>
          <a:p>
            <a:r>
              <a:rPr sz="2000" b="1"/>
              <a:t>            i = tx + 1;</a:t>
            </a:r>
          </a:p>
          <a:p>
            <a:r>
              <a:rPr sz="2000" b="1"/>
              <a:t>            while (strcmp(table[--i].name, id_in_loop) != 0);</a:t>
            </a:r>
          </a:p>
          <a:p>
            <a:r>
              <a:rPr sz="2000" b="1"/>
              <a:t>            if(i!=0)return i;</a:t>
            </a:r>
          </a:p>
          <a:p>
            <a:r>
              <a:rPr sz="2000" b="1"/>
              <a:t>        }</a:t>
            </a:r>
          </a:p>
          <a:p>
            <a:r>
              <a:rPr sz="2000" b="1"/>
              <a:t>    }</a:t>
            </a:r>
          </a:p>
          <a:p>
            <a:r>
              <a:rPr sz="2000" b="1"/>
              <a:t>    i=tx+1;</a:t>
            </a:r>
          </a:p>
          <a:p>
            <a:r>
              <a:rPr sz="2000" b="1"/>
              <a:t>    strcpy(table[0].name, id);</a:t>
            </a:r>
          </a:p>
          <a:p>
            <a:r>
              <a:rPr sz="2000" b="1"/>
              <a:t>    i = tx + 1;</a:t>
            </a:r>
          </a:p>
          <a:p>
            <a:r>
              <a:rPr sz="2000" b="1"/>
              <a:t>    while (strcmp(table[--i].name, id) != 0);</a:t>
            </a:r>
          </a:p>
          <a:p>
            <a:r>
              <a:rPr sz="2000" b="1"/>
              <a:t>    return i;</a:t>
            </a:r>
          </a:p>
          <a:p>
            <a:endParaRPr sz="2000" b="1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7385685" y="3853815"/>
            <a:ext cx="38150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>
                <a:solidFill>
                  <a:srgbClr val="FF0000"/>
                </a:solidFill>
              </a:rPr>
              <a:t>var i;</a:t>
            </a:r>
          </a:p>
          <a:p>
            <a:r>
              <a:rPr sz="2000" b="1">
                <a:solidFill>
                  <a:srgbClr val="FF0000"/>
                </a:solidFill>
              </a:rPr>
              <a:t>begin</a:t>
            </a:r>
          </a:p>
          <a:p>
            <a:r>
              <a:rPr sz="2000" b="1">
                <a:solidFill>
                  <a:srgbClr val="FF0000"/>
                </a:solidFill>
              </a:rPr>
              <a:t>  for(var i:(1,10))</a:t>
            </a:r>
          </a:p>
          <a:p>
            <a:r>
              <a:rPr sz="2000" b="1">
                <a:solidFill>
                  <a:srgbClr val="FF0000"/>
                </a:solidFill>
              </a:rPr>
              <a:t>    for(var i:(10,0,-3))</a:t>
            </a:r>
          </a:p>
          <a:p>
            <a:r>
              <a:rPr sz="2000" b="1">
                <a:solidFill>
                  <a:srgbClr val="FF0000"/>
                </a:solidFill>
              </a:rPr>
              <a:t>        for(var i:(0,9))</a:t>
            </a:r>
          </a:p>
          <a:p>
            <a:r>
              <a:rPr sz="2000" b="1">
                <a:solidFill>
                  <a:srgbClr val="FF0000"/>
                </a:solidFill>
              </a:rPr>
              <a:t>end.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70995"/>
              <a:chOff x="285361" y="452437"/>
              <a:chExt cx="10949282" cy="67099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7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13887" y="2409192"/>
            <a:ext cx="536448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3</a:t>
            </a:r>
            <a:r>
              <a:rPr sz="2000" b="1"/>
              <a:t>. 读到low时,进行expression分析,然后生成代码`(STO,0,low_dx)`,表示把栈顶元素赋值给`low`</a:t>
            </a:r>
          </a:p>
          <a:p>
            <a:r>
              <a:rPr lang="en-US" sz="2000" b="1"/>
              <a:t>4</a:t>
            </a:r>
            <a:r>
              <a:rPr sz="2000" b="1"/>
              <a:t>. 读到high时,进行expression分析,然后生成代码`(STO,0,high_dx)`,表示把栈顶元素赋值给`high`</a:t>
            </a:r>
          </a:p>
          <a:p>
            <a:r>
              <a:rPr lang="en-US" sz="2000" b="1"/>
              <a:t>5</a:t>
            </a:r>
            <a:r>
              <a:rPr sz="2000" b="1"/>
              <a:t>. 读到step时,进行expression分析,然后生成代码`(STO,0,step_dx)`,表示把栈顶元素赋值给`step_dx`,若不存在step,那就生成`(LIT,0,1)`和`(STO,0,step_dx)`,表示step的值是1</a:t>
            </a:r>
          </a:p>
          <a:p>
            <a:endParaRPr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2" name="矩形 4"/>
          <p:cNvSpPr>
            <a:spLocks noChangeArrowheads="1"/>
          </p:cNvSpPr>
          <p:nvPr/>
        </p:nvSpPr>
        <p:spPr bwMode="auto">
          <a:xfrm flipV="1"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3" name="矩形 4"/>
          <p:cNvSpPr>
            <a:spLocks noChangeArrowheads="1"/>
          </p:cNvSpPr>
          <p:nvPr/>
        </p:nvSpPr>
        <p:spPr bwMode="auto">
          <a:xfrm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4" name="矩形 1"/>
          <p:cNvSpPr>
            <a:spLocks noChangeArrowheads="1"/>
          </p:cNvSpPr>
          <p:nvPr/>
        </p:nvSpPr>
        <p:spPr bwMode="auto">
          <a:xfrm>
            <a:off x="0" y="2486025"/>
            <a:ext cx="12192000" cy="1885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5" name="矩形 2"/>
          <p:cNvSpPr>
            <a:spLocks noChangeArrowheads="1"/>
          </p:cNvSpPr>
          <p:nvPr/>
        </p:nvSpPr>
        <p:spPr bwMode="auto">
          <a:xfrm>
            <a:off x="933450" y="1943100"/>
            <a:ext cx="2971800" cy="2971800"/>
          </a:xfrm>
          <a:prstGeom prst="rect">
            <a:avLst/>
          </a:prstGeom>
          <a:solidFill>
            <a:srgbClr val="92D1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3900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239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6" name="Copyright Notice"/>
          <p:cNvSpPr>
            <a:spLocks noChangeArrowheads="1"/>
          </p:cNvSpPr>
          <p:nvPr/>
        </p:nvSpPr>
        <p:spPr bwMode="auto">
          <a:xfrm>
            <a:off x="5732390" y="3046413"/>
            <a:ext cx="2197250" cy="129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2400" rIns="72000" bIns="32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  <a:sym typeface="Microsoft New Tai Lue" panose="020B0502040204020203" pitchFamily="34" charset="0"/>
              </a:rPr>
              <a:t>数组</a:t>
            </a:r>
            <a:endParaRPr kumimoji="0" lang="en-US" altLang="zh-CN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New Tai Lue" panose="020B0502040204020203" pitchFamily="34" charset="0"/>
            </a:endParaRPr>
          </a:p>
        </p:txBody>
      </p:sp>
      <p:sp>
        <p:nvSpPr>
          <p:cNvPr id="7178" name="文本框 21"/>
          <p:cNvSpPr>
            <a:spLocks noChangeArrowheads="1"/>
          </p:cNvSpPr>
          <p:nvPr/>
        </p:nvSpPr>
        <p:spPr bwMode="auto">
          <a:xfrm>
            <a:off x="5387975" y="5019675"/>
            <a:ext cx="30241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Bell MT" panose="02000503080000020003" pitchFamily="2" charset="0"/>
              <a:ea typeface="华文隶书" panose="02010800040101010101" pitchFamily="2" charset="-122"/>
              <a:cs typeface="+mn-cs"/>
              <a:sym typeface="Microsoft New Tai Lue" panose="020B05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核心逻辑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38530" y="1821180"/>
            <a:ext cx="99974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/>
              <a:t>cx1=cx;//for循环跳回地址</a:t>
            </a:r>
          </a:p>
          <a:p>
            <a:r>
              <a:rPr sz="2000" b="1"/>
              <a:t>gen(LOD,0,for_loop_table[depth_of_loop].low_dx);//把</a:t>
            </a:r>
            <a:r>
              <a:rPr lang="en-US" sz="2000" b="1"/>
              <a:t>low</a:t>
            </a:r>
            <a:r>
              <a:rPr sz="2000" b="1"/>
              <a:t>的值压栈</a:t>
            </a:r>
          </a:p>
          <a:p>
            <a:r>
              <a:rPr sz="2000" b="1"/>
              <a:t>gen(LOD,0,for_loop_table[depth_of_loop].high_dx);//把high的值压栈</a:t>
            </a:r>
          </a:p>
          <a:p>
            <a:r>
              <a:rPr sz="2000" b="1"/>
              <a:t>gen(OPR,0,OPR_LEQ);//判断id是不是小于high</a:t>
            </a:r>
          </a:p>
          <a:p>
            <a:r>
              <a:rPr sz="2000" b="1"/>
              <a:t>cx2=cx;</a:t>
            </a:r>
          </a:p>
          <a:p>
            <a:r>
              <a:rPr sz="2000" b="1"/>
              <a:t>gen(JPC,0,0);//跳出for循环,等待回填</a:t>
            </a:r>
          </a:p>
          <a:p>
            <a:r>
              <a:rPr sz="2000" b="1"/>
              <a:t>statement(fsys);</a:t>
            </a:r>
          </a:p>
          <a:p>
            <a:r>
              <a:rPr sz="2000" b="1"/>
              <a:t>gen(LOD,0,for_loop_table[depth_of_loop].low_dx);//</a:t>
            </a:r>
            <a:r>
              <a:rPr sz="2000" b="1">
                <a:sym typeface="+mn-ea"/>
              </a:rPr>
              <a:t>把</a:t>
            </a:r>
            <a:r>
              <a:rPr lang="en-US" sz="2000" b="1">
                <a:sym typeface="+mn-ea"/>
              </a:rPr>
              <a:t>low</a:t>
            </a:r>
            <a:r>
              <a:rPr sz="2000" b="1">
                <a:sym typeface="+mn-ea"/>
              </a:rPr>
              <a:t>的值压栈</a:t>
            </a:r>
            <a:endParaRPr sz="2000" b="1"/>
          </a:p>
          <a:p>
            <a:r>
              <a:rPr sz="2000" b="1"/>
              <a:t>gen(LOD,0,for_loop_table[depth_of_loop].step_dx);//</a:t>
            </a:r>
            <a:r>
              <a:rPr sz="2000" b="1">
                <a:sym typeface="+mn-ea"/>
              </a:rPr>
              <a:t>把high的值压栈</a:t>
            </a:r>
            <a:endParaRPr sz="2000" b="1"/>
          </a:p>
          <a:p>
            <a:r>
              <a:rPr sz="2000" b="1"/>
              <a:t>gen(OPR,0,OPR_ADD);//将low和step相加</a:t>
            </a:r>
          </a:p>
          <a:p>
            <a:r>
              <a:rPr sz="2000" b="1"/>
              <a:t>gen(STO,0,for_loop_table[depth_of_loop].low_dx);//将结果放回low中</a:t>
            </a:r>
          </a:p>
          <a:p>
            <a:r>
              <a:rPr sz="2000" b="1"/>
              <a:t>gen(JMP,0,cx1);//for循环跳回</a:t>
            </a:r>
          </a:p>
          <a:p>
            <a:r>
              <a:rPr sz="2000" b="1"/>
              <a:t>code[cx2].a=cx;//回填跳出for循环地址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70995"/>
              <a:chOff x="285361" y="452437"/>
              <a:chExt cx="10949282" cy="67099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7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循环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17792" y="2316482"/>
            <a:ext cx="5364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/>
              <a:t>做完for循环后,我们需要做3件事:</a:t>
            </a:r>
          </a:p>
          <a:p>
            <a:r>
              <a:rPr lang="en-US" sz="2000" b="1"/>
              <a:t>1.</a:t>
            </a:r>
            <a:r>
              <a:rPr sz="2000" b="1"/>
              <a:t>把分配空间删除,</a:t>
            </a:r>
          </a:p>
          <a:p>
            <a:r>
              <a:rPr lang="en-US" sz="2000" b="1"/>
              <a:t>2.</a:t>
            </a:r>
            <a:r>
              <a:rPr sz="2000" b="1"/>
              <a:t>我们在for中声明的名称删除</a:t>
            </a:r>
          </a:p>
          <a:p>
            <a:r>
              <a:rPr lang="en-US" sz="2000" b="1"/>
              <a:t>3.</a:t>
            </a:r>
            <a:r>
              <a:rPr sz="2000" b="1"/>
              <a:t>将循环层次减1</a:t>
            </a: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07340" y="2443480"/>
            <a:ext cx="60140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/>
              <a:t>gen(INT,0,-3);//把分配空间释放</a:t>
            </a:r>
          </a:p>
          <a:p>
            <a:r>
              <a:rPr sz="2000" b="1"/>
              <a:t>dx=dx-3;</a:t>
            </a:r>
          </a:p>
          <a:p>
            <a:r>
              <a:rPr sz="2000" b="1"/>
              <a:t>tx--;//这是把那个for循环中声明的唯一变量</a:t>
            </a:r>
            <a:r>
              <a:rPr lang="en-US" sz="2000" b="1"/>
              <a:t>low</a:t>
            </a:r>
            <a:r>
              <a:rPr sz="2000" b="1"/>
              <a:t>删除</a:t>
            </a:r>
          </a:p>
          <a:p>
            <a:r>
              <a:rPr sz="2000" b="1"/>
              <a:t>depth_of_loop--;//循环层次减一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2" name="矩形 4"/>
          <p:cNvSpPr>
            <a:spLocks noChangeArrowheads="1"/>
          </p:cNvSpPr>
          <p:nvPr/>
        </p:nvSpPr>
        <p:spPr bwMode="auto">
          <a:xfrm flipV="1"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3" name="矩形 4"/>
          <p:cNvSpPr>
            <a:spLocks noChangeArrowheads="1"/>
          </p:cNvSpPr>
          <p:nvPr/>
        </p:nvSpPr>
        <p:spPr bwMode="auto">
          <a:xfrm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4" name="矩形 1"/>
          <p:cNvSpPr>
            <a:spLocks noChangeArrowheads="1"/>
          </p:cNvSpPr>
          <p:nvPr/>
        </p:nvSpPr>
        <p:spPr bwMode="auto">
          <a:xfrm>
            <a:off x="0" y="2486025"/>
            <a:ext cx="12192000" cy="1885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5" name="矩形 2"/>
          <p:cNvSpPr>
            <a:spLocks noChangeArrowheads="1"/>
          </p:cNvSpPr>
          <p:nvPr/>
        </p:nvSpPr>
        <p:spPr bwMode="auto">
          <a:xfrm>
            <a:off x="933450" y="1943100"/>
            <a:ext cx="2971800" cy="2971800"/>
          </a:xfrm>
          <a:prstGeom prst="rect">
            <a:avLst/>
          </a:prstGeom>
          <a:solidFill>
            <a:srgbClr val="92D1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39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4</a:t>
            </a:r>
          </a:p>
        </p:txBody>
      </p:sp>
      <p:sp>
        <p:nvSpPr>
          <p:cNvPr id="7176" name="Copyright Notice"/>
          <p:cNvSpPr>
            <a:spLocks noChangeArrowheads="1"/>
          </p:cNvSpPr>
          <p:nvPr/>
        </p:nvSpPr>
        <p:spPr bwMode="auto">
          <a:xfrm>
            <a:off x="5767073" y="3046413"/>
            <a:ext cx="212788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2400" rIns="72000" bIns="32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New Tai Lue" panose="020B0502040204020203" pitchFamily="34" charset="0"/>
              </a:rPr>
              <a:t>else</a:t>
            </a:r>
          </a:p>
        </p:txBody>
      </p:sp>
      <p:sp>
        <p:nvSpPr>
          <p:cNvPr id="7178" name="文本框 21"/>
          <p:cNvSpPr>
            <a:spLocks noChangeArrowheads="1"/>
          </p:cNvSpPr>
          <p:nvPr/>
        </p:nvSpPr>
        <p:spPr bwMode="auto">
          <a:xfrm>
            <a:off x="5387975" y="5019675"/>
            <a:ext cx="30241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Bell MT" panose="02000503080000020003" pitchFamily="2" charset="0"/>
              <a:ea typeface="华文隶书" panose="02010800040101010101" pitchFamily="2" charset="-122"/>
              <a:cs typeface="+mn-cs"/>
              <a:sym typeface="Microsoft New Tai Lue" panose="020B0502040204020203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1201420"/>
            <a:chOff x="461857" y="138641"/>
            <a:chExt cx="10949528" cy="1201420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1201420"/>
              <a:chOff x="285361" y="452437"/>
              <a:chExt cx="10949282" cy="120142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120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else</a:t>
                </a:r>
              </a:p>
              <a:p>
                <a:pPr algn="l"/>
                <a:endParaRPr lang="en-US" altLang="zh-CN" sz="360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2490" y="1780540"/>
            <a:ext cx="104463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/>
              <a:t>if_else</a:t>
            </a:r>
            <a:r>
              <a:rPr sz="3600" b="1"/>
              <a:t>_statement -&gt; </a:t>
            </a:r>
          </a:p>
          <a:p>
            <a:pPr indent="457200" algn="l"/>
            <a:r>
              <a:rPr lang="en-US" sz="3600" b="1"/>
              <a:t>if ( condition ) then statement</a:t>
            </a:r>
          </a:p>
          <a:p>
            <a:pPr indent="457200" algn="l"/>
            <a:r>
              <a:rPr lang="en-US" altLang="zh-CN" sz="3600" b="1"/>
              <a:t>| if ( condition )   	JPC </a:t>
            </a:r>
            <a:r>
              <a:rPr lang="zh-CN" altLang="en-US" sz="3600" b="1">
                <a:sym typeface="+mn-ea"/>
              </a:rPr>
              <a:t>②</a:t>
            </a:r>
            <a:endParaRPr lang="en-US" altLang="zh-CN" sz="3600" b="1"/>
          </a:p>
          <a:p>
            <a:pPr indent="457200" algn="l"/>
            <a:r>
              <a:rPr lang="en-US" altLang="zh-CN" sz="3600" b="1"/>
              <a:t>then </a:t>
            </a:r>
          </a:p>
          <a:p>
            <a:pPr marL="457200" lvl="1" indent="457200" algn="l"/>
            <a:r>
              <a:rPr lang="zh-CN" altLang="en-US" sz="3600" b="1"/>
              <a:t>①</a:t>
            </a:r>
            <a:r>
              <a:rPr lang="en-US" altLang="zh-CN" sz="3600" b="1"/>
              <a:t>statement		JMP </a:t>
            </a:r>
            <a:r>
              <a:rPr lang="zh-CN" altLang="en-US" sz="3600" b="1">
                <a:sym typeface="+mn-ea"/>
              </a:rPr>
              <a:t>③</a:t>
            </a:r>
            <a:endParaRPr lang="en-US" altLang="zh-CN" sz="3600" b="1"/>
          </a:p>
          <a:p>
            <a:pPr indent="457200" algn="l"/>
            <a:r>
              <a:rPr lang="en-US" altLang="zh-CN" sz="3600" b="1"/>
              <a:t>else </a:t>
            </a:r>
          </a:p>
          <a:p>
            <a:pPr marL="457200" lvl="1" indent="457200" algn="l"/>
            <a:r>
              <a:rPr lang="zh-CN" altLang="en-US" sz="3600" b="1"/>
              <a:t>②</a:t>
            </a:r>
            <a:r>
              <a:rPr lang="en-US" altLang="zh-CN" sz="3600" b="1"/>
              <a:t>statement</a:t>
            </a:r>
            <a:r>
              <a:rPr lang="zh-CN" altLang="en-US" sz="3600" b="1"/>
              <a:t>③</a:t>
            </a:r>
            <a:endParaRPr lang="en-US" altLang="zh-CN" sz="3600" b="1"/>
          </a:p>
          <a:p>
            <a:pPr marL="457200" lvl="1" indent="457200" algn="l"/>
            <a:endParaRPr lang="en-US" altLang="zh-CN" sz="3600" b="1"/>
          </a:p>
          <a:p>
            <a:pPr marL="914400" lvl="2" indent="457200" algn="l"/>
            <a:endParaRPr lang="en-US" altLang="zh-CN" sz="36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1201420"/>
            <a:chOff x="461857" y="138641"/>
            <a:chExt cx="10949528" cy="1201420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1201420"/>
              <a:chOff x="285361" y="452437"/>
              <a:chExt cx="10949282" cy="120142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120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else</a:t>
                </a:r>
              </a:p>
              <a:p>
                <a:pPr algn="l"/>
                <a:endParaRPr lang="en-US" altLang="zh-CN" sz="360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42CA945-1D77-4581-BF46-6E4A6033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56" y="1189207"/>
            <a:ext cx="7519675" cy="502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40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7E4FC9-D862-4E8F-8B4F-6F5A1C0EB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09" y="174519"/>
            <a:ext cx="6981635" cy="622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89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1CAFFD-9968-4E2C-AF24-D51122F41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6" y="0"/>
            <a:ext cx="7036224" cy="65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7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05E453-CFE5-406E-8FF5-899AE412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35" y="163835"/>
            <a:ext cx="7206837" cy="51767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8C7FBC-FB57-4BCF-9A2E-3F70205CA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95" y="5340577"/>
            <a:ext cx="7222777" cy="11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01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1201420"/>
            <a:chOff x="461857" y="138641"/>
            <a:chExt cx="10949528" cy="1201420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1201420"/>
              <a:chOff x="285361" y="452437"/>
              <a:chExt cx="10949282" cy="120142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1201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else</a:t>
                </a:r>
              </a:p>
              <a:p>
                <a:pPr algn="l"/>
                <a:endParaRPr lang="en-US" altLang="zh-CN" sz="3605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9CC5911-F5A8-4A02-A0B6-57ABEBF7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6" y="1352453"/>
            <a:ext cx="10265093" cy="512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62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2" name="矩形 4"/>
          <p:cNvSpPr>
            <a:spLocks noChangeArrowheads="1"/>
          </p:cNvSpPr>
          <p:nvPr/>
        </p:nvSpPr>
        <p:spPr bwMode="auto">
          <a:xfrm flipV="1"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3" name="矩形 4"/>
          <p:cNvSpPr>
            <a:spLocks noChangeArrowheads="1"/>
          </p:cNvSpPr>
          <p:nvPr/>
        </p:nvSpPr>
        <p:spPr bwMode="auto">
          <a:xfrm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4" name="矩形 1"/>
          <p:cNvSpPr>
            <a:spLocks noChangeArrowheads="1"/>
          </p:cNvSpPr>
          <p:nvPr/>
        </p:nvSpPr>
        <p:spPr bwMode="auto">
          <a:xfrm>
            <a:off x="0" y="2486025"/>
            <a:ext cx="12192000" cy="1885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5" name="矩形 2"/>
          <p:cNvSpPr>
            <a:spLocks noChangeArrowheads="1"/>
          </p:cNvSpPr>
          <p:nvPr/>
        </p:nvSpPr>
        <p:spPr bwMode="auto">
          <a:xfrm>
            <a:off x="933450" y="1943100"/>
            <a:ext cx="2971800" cy="2971800"/>
          </a:xfrm>
          <a:prstGeom prst="rect">
            <a:avLst/>
          </a:prstGeom>
          <a:solidFill>
            <a:srgbClr val="92D1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39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</a:t>
            </a:r>
          </a:p>
        </p:txBody>
      </p:sp>
      <p:sp>
        <p:nvSpPr>
          <p:cNvPr id="7176" name="Copyright Notice"/>
          <p:cNvSpPr>
            <a:spLocks noChangeArrowheads="1"/>
          </p:cNvSpPr>
          <p:nvPr/>
        </p:nvSpPr>
        <p:spPr bwMode="auto">
          <a:xfrm>
            <a:off x="4193510" y="3046413"/>
            <a:ext cx="5275016" cy="129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2400" rIns="72000" bIns="32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New Tai Lue" panose="020B0502040204020203" pitchFamily="34" charset="0"/>
              </a:rPr>
              <a:t>赋值</a:t>
            </a:r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  <a:sym typeface="Microsoft New Tai Lue" panose="020B0502040204020203" pitchFamily="34" charset="0"/>
              </a:rPr>
              <a:t>表达式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Microsoft New Tai Lue" panose="020B0502040204020203" pitchFamily="34" charset="0"/>
            </a:endParaRPr>
          </a:p>
        </p:txBody>
      </p:sp>
      <p:sp>
        <p:nvSpPr>
          <p:cNvPr id="7178" name="文本框 21"/>
          <p:cNvSpPr>
            <a:spLocks noChangeArrowheads="1"/>
          </p:cNvSpPr>
          <p:nvPr/>
        </p:nvSpPr>
        <p:spPr bwMode="auto">
          <a:xfrm>
            <a:off x="5387975" y="5019675"/>
            <a:ext cx="30241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Bell MT" panose="02000503080000020003" pitchFamily="2" charset="0"/>
              <a:ea typeface="华文隶书" panose="02010800040101010101" pitchFamily="2" charset="-122"/>
              <a:cs typeface="+mn-cs"/>
              <a:sym typeface="Microsoft New Tai Lue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70995"/>
              <a:chOff x="285361" y="452437"/>
              <a:chExt cx="10949282" cy="67099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7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2490" y="2471420"/>
            <a:ext cx="10446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/>
              <a:t>dimDeclaration</a:t>
            </a:r>
            <a:r>
              <a:rPr sz="3600" b="1" dirty="0"/>
              <a:t> -&gt; </a:t>
            </a:r>
            <a:r>
              <a:rPr lang="en-US" sz="3600" b="1" dirty="0"/>
              <a:t>[const]</a:t>
            </a:r>
            <a:r>
              <a:rPr lang="en-US" sz="3600" b="1" dirty="0" err="1"/>
              <a:t>dimDeclaration</a:t>
            </a:r>
            <a:r>
              <a:rPr lang="en-US" sz="3600" b="1" dirty="0"/>
              <a:t>		</a:t>
            </a:r>
          </a:p>
          <a:p>
            <a:pPr marL="457200" lvl="1" indent="457200"/>
            <a:r>
              <a:rPr lang="en-US" sz="3600" b="1" dirty="0"/>
              <a:t>			</a:t>
            </a:r>
            <a:r>
              <a:rPr sz="3600" b="1" dirty="0"/>
              <a:t>| </a:t>
            </a:r>
            <a:r>
              <a:rPr lang="el-GR" sz="3600" b="1" dirty="0"/>
              <a:t>ε</a:t>
            </a:r>
            <a:endParaRPr lang="en-US" sz="3600" b="1" dirty="0"/>
          </a:p>
          <a:p>
            <a:pPr marL="457200" lvl="1" indent="457200"/>
            <a:endParaRPr 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D4AEA9-430D-48E8-8065-68EB2478B6E4}"/>
              </a:ext>
            </a:extLst>
          </p:cNvPr>
          <p:cNvSpPr txBox="1"/>
          <p:nvPr/>
        </p:nvSpPr>
        <p:spPr>
          <a:xfrm>
            <a:off x="872490" y="3755136"/>
            <a:ext cx="8795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const -&gt; ident | number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18732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70995"/>
              <a:chOff x="285361" y="452437"/>
              <a:chExt cx="10949282" cy="67099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7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赋值表达式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593B1F3-6A09-54EA-0713-EDEB11536252}"/>
              </a:ext>
            </a:extLst>
          </p:cNvPr>
          <p:cNvSpPr txBox="1"/>
          <p:nvPr/>
        </p:nvSpPr>
        <p:spPr>
          <a:xfrm>
            <a:off x="461857" y="1543574"/>
            <a:ext cx="109492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我们的目标是把赋值语句的结果递归的转换为一个新的表达式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通过观察，由于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的调用链为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expression-&gt;term-&gt;factor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且赋值表达式的开始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SYM_IDENTIFIER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层进行分析，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故只需在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层进行递归即可。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53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70995"/>
              <a:chOff x="285361" y="452437"/>
              <a:chExt cx="10949282" cy="67099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7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赋值表达式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A3DA6F6-5D4D-14AA-044C-FE3C2ABA2F56}"/>
              </a:ext>
            </a:extLst>
          </p:cNvPr>
          <p:cNvSpPr txBox="1"/>
          <p:nvPr/>
        </p:nvSpPr>
        <p:spPr>
          <a:xfrm>
            <a:off x="625092" y="1450072"/>
            <a:ext cx="10217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factor()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中的修改如下：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对于一般变量的赋值表达式处理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1FE879-8A70-A834-593A-32ABC4FA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7" y="2539498"/>
            <a:ext cx="7883783" cy="408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53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70995"/>
              <a:chOff x="285361" y="452437"/>
              <a:chExt cx="10949282" cy="67099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7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赋值表达式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C6513D-3AC0-0C58-DC69-AD887989ED37}"/>
              </a:ext>
            </a:extLst>
          </p:cNvPr>
          <p:cNvSpPr txBox="1"/>
          <p:nvPr/>
        </p:nvSpPr>
        <p:spPr>
          <a:xfrm>
            <a:off x="572397" y="1426128"/>
            <a:ext cx="1083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对于数组变量的赋值表达式处理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64A658-B381-4497-109C-4ADA3250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7" y="1949348"/>
            <a:ext cx="10076852" cy="47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53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矩形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3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2" name="矩形 4"/>
          <p:cNvSpPr>
            <a:spLocks noChangeArrowheads="1"/>
          </p:cNvSpPr>
          <p:nvPr/>
        </p:nvSpPr>
        <p:spPr bwMode="auto">
          <a:xfrm flipV="1"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3" name="矩形 4"/>
          <p:cNvSpPr>
            <a:spLocks noChangeArrowheads="1"/>
          </p:cNvSpPr>
          <p:nvPr/>
        </p:nvSpPr>
        <p:spPr bwMode="auto">
          <a:xfrm>
            <a:off x="933450" y="1943100"/>
            <a:ext cx="3829050" cy="2971800"/>
          </a:xfrm>
          <a:custGeom>
            <a:avLst/>
            <a:gdLst>
              <a:gd name="T0" fmla="*/ 0 w 3829050"/>
              <a:gd name="T1" fmla="*/ 0 h 2971800"/>
              <a:gd name="T2" fmla="*/ 3829050 w 3829050"/>
              <a:gd name="T3" fmla="*/ 1409700 h 2971800"/>
              <a:gd name="T4" fmla="*/ 2971800 w 3829050"/>
              <a:gd name="T5" fmla="*/ 2971800 h 2971800"/>
              <a:gd name="T6" fmla="*/ 0 w 3829050"/>
              <a:gd name="T7" fmla="*/ 2971800 h 2971800"/>
              <a:gd name="T8" fmla="*/ 0 w 3829050"/>
              <a:gd name="T9" fmla="*/ 0 h 297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29050"/>
              <a:gd name="T16" fmla="*/ 0 h 2971800"/>
              <a:gd name="T17" fmla="*/ 3829050 w 3829050"/>
              <a:gd name="T18" fmla="*/ 2971800 h 2971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29050" h="2971800">
                <a:moveTo>
                  <a:pt x="0" y="0"/>
                </a:moveTo>
                <a:lnTo>
                  <a:pt x="3829050" y="1409700"/>
                </a:lnTo>
                <a:lnTo>
                  <a:pt x="2971800" y="2971800"/>
                </a:lnTo>
                <a:lnTo>
                  <a:pt x="0" y="2971800"/>
                </a:lnTo>
                <a:lnTo>
                  <a:pt x="0" y="0"/>
                </a:lnTo>
                <a:close/>
              </a:path>
            </a:pathLst>
          </a:custGeom>
          <a:solidFill>
            <a:srgbClr val="5D8F2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3900" b="1" i="0" u="none" strike="noStrike" kern="1200" cap="none" spc="0" normalizeH="0" baseline="0" noProof="0">
              <a:ln>
                <a:noFill/>
              </a:ln>
              <a:solidFill>
                <a:srgbClr val="3D728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174" name="矩形 1"/>
          <p:cNvSpPr>
            <a:spLocks noChangeArrowheads="1"/>
          </p:cNvSpPr>
          <p:nvPr/>
        </p:nvSpPr>
        <p:spPr bwMode="auto">
          <a:xfrm>
            <a:off x="0" y="2486025"/>
            <a:ext cx="12192000" cy="1885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  <a:sym typeface="宋体" pitchFamily="2" charset="-122"/>
            </a:endParaRPr>
          </a:p>
        </p:txBody>
      </p:sp>
      <p:sp>
        <p:nvSpPr>
          <p:cNvPr id="7175" name="矩形 2"/>
          <p:cNvSpPr>
            <a:spLocks noChangeArrowheads="1"/>
          </p:cNvSpPr>
          <p:nvPr/>
        </p:nvSpPr>
        <p:spPr bwMode="auto">
          <a:xfrm>
            <a:off x="933450" y="1943100"/>
            <a:ext cx="2971800" cy="2971800"/>
          </a:xfrm>
          <a:prstGeom prst="rect">
            <a:avLst/>
          </a:prstGeom>
          <a:solidFill>
            <a:srgbClr val="92D1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39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6</a:t>
            </a:r>
          </a:p>
        </p:txBody>
      </p:sp>
      <p:sp>
        <p:nvSpPr>
          <p:cNvPr id="7176" name="Copyright Notice"/>
          <p:cNvSpPr>
            <a:spLocks noChangeArrowheads="1"/>
          </p:cNvSpPr>
          <p:nvPr/>
        </p:nvSpPr>
        <p:spPr bwMode="auto">
          <a:xfrm>
            <a:off x="4796159" y="2780983"/>
            <a:ext cx="543750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2400" rIns="72000" bIns="324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New Tai Lue" panose="020B0502040204020203" pitchFamily="34" charset="0"/>
              </a:rPr>
              <a:t>setjmp</a:t>
            </a: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Microsoft New Tai Lue" panose="020B0502040204020203" pitchFamily="34" charset="0"/>
              </a:rPr>
              <a:t>语句</a:t>
            </a:r>
          </a:p>
        </p:txBody>
      </p:sp>
      <p:sp>
        <p:nvSpPr>
          <p:cNvPr id="7178" name="文本框 21"/>
          <p:cNvSpPr>
            <a:spLocks noChangeArrowheads="1"/>
          </p:cNvSpPr>
          <p:nvPr/>
        </p:nvSpPr>
        <p:spPr bwMode="auto">
          <a:xfrm>
            <a:off x="5387975" y="5019675"/>
            <a:ext cx="3024188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Bell MT" panose="02000503080000020003" pitchFamily="2" charset="0"/>
              <a:ea typeface="华文隶书" panose="02010800040101010101" pitchFamily="2" charset="-122"/>
              <a:cs typeface="+mn-cs"/>
              <a:sym typeface="Microsoft New Tai Lue" panose="020B0502040204020203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setjmp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2490" y="2471420"/>
            <a:ext cx="104463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b="1"/>
              <a:t>setjmp(buf_idx) :参数buf_idx是一个整型表达式</a:t>
            </a:r>
            <a:r>
              <a:rPr lang="zh-CN" sz="3600" b="1"/>
              <a:t>。首次调用时，返回</a:t>
            </a:r>
            <a:r>
              <a:rPr lang="en-US" altLang="zh-CN" sz="3600" b="1"/>
              <a:t>0</a:t>
            </a:r>
            <a:r>
              <a:rPr lang="zh-CN" altLang="en-US" sz="3600" b="1"/>
              <a:t>。</a:t>
            </a:r>
            <a:endParaRPr sz="3600" b="1"/>
          </a:p>
          <a:p>
            <a:r>
              <a:rPr sz="3600" b="1"/>
              <a:t>longjmp(buf_idx, val) : 参数buf_idx</a:t>
            </a:r>
            <a:r>
              <a:rPr lang="zh-CN" sz="3600" b="1"/>
              <a:t>与</a:t>
            </a:r>
            <a:r>
              <a:rPr sz="3600" b="1"/>
              <a:t>setjmp</a:t>
            </a:r>
            <a:r>
              <a:rPr lang="zh-CN" sz="3600" b="1"/>
              <a:t>中参数相同时跳转</a:t>
            </a:r>
            <a:r>
              <a:rPr sz="3600" b="1"/>
              <a:t>。参数val则是setjmp的新返回值。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setjmp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2490" y="1506855"/>
            <a:ext cx="104463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/>
              <a:t>增添如下几对指令：</a:t>
            </a:r>
          </a:p>
          <a:p>
            <a:r>
              <a:rPr lang="en-US" altLang="zh-CN" sz="3600" b="1"/>
              <a:t>1.SST</a:t>
            </a:r>
            <a:r>
              <a:rPr lang="zh-CN" altLang="en-US" sz="3600" b="1"/>
              <a:t>：将当前的栈保存起来；</a:t>
            </a:r>
            <a:r>
              <a:rPr lang="en-US" altLang="zh-CN" sz="3600" b="1"/>
              <a:t>LST</a:t>
            </a:r>
            <a:r>
              <a:rPr lang="zh-CN" altLang="en-US" sz="3600" b="1"/>
              <a:t>：将之前保存好的栈恢复。</a:t>
            </a:r>
          </a:p>
          <a:p>
            <a:r>
              <a:rPr lang="en-US" altLang="zh-CN" sz="3600" b="1"/>
              <a:t>2.SAVE0</a:t>
            </a:r>
            <a:r>
              <a:rPr lang="zh-CN" altLang="en-US" sz="3600" b="1"/>
              <a:t>：将当前栈顶值弹出并保存到栈下标为</a:t>
            </a:r>
            <a:r>
              <a:rPr lang="en-US" altLang="zh-CN" sz="3600" b="1"/>
              <a:t>0</a:t>
            </a:r>
            <a:r>
              <a:rPr lang="zh-CN" altLang="en-US" sz="3600" b="1"/>
              <a:t>的位置；</a:t>
            </a:r>
            <a:r>
              <a:rPr lang="en-US" altLang="zh-CN" sz="3600" b="1"/>
              <a:t>LOAD0:</a:t>
            </a:r>
            <a:r>
              <a:rPr lang="zh-CN" altLang="en-US" sz="3600" b="1"/>
              <a:t>将栈下标为</a:t>
            </a:r>
            <a:r>
              <a:rPr lang="en-US" altLang="zh-CN" sz="3600" b="1"/>
              <a:t>0</a:t>
            </a:r>
            <a:r>
              <a:rPr lang="zh-CN" altLang="en-US" sz="3600" b="1"/>
              <a:t>的位置的值取出放到栈顶。</a:t>
            </a:r>
          </a:p>
          <a:p>
            <a:r>
              <a:rPr lang="en-US" altLang="zh-CN" sz="3600" b="1"/>
              <a:t>3.SAVE1:</a:t>
            </a:r>
            <a:r>
              <a:rPr lang="zh-CN" altLang="en-US" sz="3600" b="1"/>
              <a:t>将当前</a:t>
            </a:r>
            <a:r>
              <a:rPr lang="en-US" altLang="zh-CN" sz="3600" b="1"/>
              <a:t>pc+2</a:t>
            </a:r>
            <a:r>
              <a:rPr lang="zh-CN" altLang="en-US" sz="3600" b="1"/>
              <a:t>值保存到栈下标为</a:t>
            </a:r>
            <a:r>
              <a:rPr lang="en-US" altLang="zh-CN" sz="3600" b="1"/>
              <a:t>1</a:t>
            </a:r>
            <a:r>
              <a:rPr lang="zh-CN" altLang="en-US" sz="3600" b="1"/>
              <a:t>的位置；</a:t>
            </a:r>
            <a:r>
              <a:rPr lang="en-US" altLang="zh-CN" sz="3600" b="1"/>
              <a:t>LOAD1:</a:t>
            </a:r>
            <a:r>
              <a:rPr lang="zh-CN" altLang="en-US" sz="3600" b="1"/>
              <a:t>将栈下标为</a:t>
            </a:r>
            <a:r>
              <a:rPr lang="en-US" altLang="zh-CN" sz="3600" b="1"/>
              <a:t>1</a:t>
            </a:r>
            <a:r>
              <a:rPr lang="zh-CN" altLang="en-US" sz="3600" b="1"/>
              <a:t>的位置的值取出放到</a:t>
            </a:r>
            <a:r>
              <a:rPr lang="en-US" altLang="zh-CN" sz="3600" b="1"/>
              <a:t>pc</a:t>
            </a:r>
            <a:r>
              <a:rPr lang="zh-CN" altLang="en-US" sz="3600" b="1"/>
              <a:t>中。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setjmp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13740" y="1352550"/>
            <a:ext cx="61448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/>
              <a:t>具体实现：</a:t>
            </a:r>
          </a:p>
          <a:p>
            <a:r>
              <a:rPr lang="en-US" altLang="zh-CN" sz="3600" b="1"/>
              <a:t>1.</a:t>
            </a:r>
            <a:r>
              <a:rPr lang="zh-CN" altLang="en-US" sz="3600" b="1"/>
              <a:t>增加保留字</a:t>
            </a:r>
            <a:r>
              <a:rPr lang="en-US" altLang="zh-CN" sz="3600" b="1"/>
              <a:t>setjmp</a:t>
            </a:r>
            <a:r>
              <a:rPr lang="zh-CN" altLang="en-US" sz="3600" b="1"/>
              <a:t>和</a:t>
            </a:r>
            <a:r>
              <a:rPr lang="en-US" altLang="zh-CN" sz="3600" b="1"/>
              <a:t>longjmp</a:t>
            </a:r>
            <a:r>
              <a:rPr lang="zh-CN" altLang="en-US" sz="3600" b="1"/>
              <a:t>；</a:t>
            </a:r>
          </a:p>
          <a:p>
            <a:r>
              <a:rPr lang="en-US" altLang="zh-CN" sz="3600" b="1"/>
              <a:t>2.</a:t>
            </a:r>
            <a:r>
              <a:rPr lang="zh-CN" altLang="en-US" sz="3600" b="1"/>
              <a:t>在</a:t>
            </a:r>
            <a:r>
              <a:rPr lang="en-US" altLang="zh-CN" sz="3600" b="1">
                <a:solidFill>
                  <a:srgbClr val="FF0000"/>
                </a:solidFill>
              </a:rPr>
              <a:t>void factor()</a:t>
            </a:r>
            <a:r>
              <a:rPr lang="zh-CN" altLang="en-US" sz="3600" b="1">
                <a:solidFill>
                  <a:schemeClr val="tx1"/>
                </a:solidFill>
              </a:rPr>
              <a:t>和</a:t>
            </a:r>
            <a:r>
              <a:rPr lang="en-US" altLang="zh-CN" sz="3600" b="1">
                <a:solidFill>
                  <a:srgbClr val="FF0000"/>
                </a:solidFill>
              </a:rPr>
              <a:t>void statement()</a:t>
            </a:r>
            <a:r>
              <a:rPr lang="zh-CN" altLang="en-US" sz="3600" b="1"/>
              <a:t>里增加处理</a:t>
            </a:r>
            <a:r>
              <a:rPr lang="en-US" altLang="zh-CN" sz="3600" b="1"/>
              <a:t>setjmp</a:t>
            </a:r>
            <a:r>
              <a:rPr lang="zh-CN" altLang="en-US" sz="3600" b="1"/>
              <a:t>的部分：</a:t>
            </a:r>
          </a:p>
          <a:p>
            <a:r>
              <a:rPr lang="zh-CN" altLang="en-US" sz="2400" b="1"/>
              <a:t>首先取得参数到栈顶，接着用</a:t>
            </a:r>
            <a:r>
              <a:rPr lang="en-US" altLang="zh-CN" sz="2400" b="1"/>
              <a:t>save0</a:t>
            </a:r>
            <a:r>
              <a:rPr lang="zh-CN" altLang="en-US" sz="2400" b="1"/>
              <a:t>指令将其保存，用</a:t>
            </a:r>
            <a:r>
              <a:rPr lang="en-US" altLang="zh-CN" sz="2400" b="1"/>
              <a:t>save1</a:t>
            </a:r>
            <a:r>
              <a:rPr lang="zh-CN" altLang="en-US" sz="2400" b="1"/>
              <a:t>指令保存当前</a:t>
            </a:r>
            <a:r>
              <a:rPr lang="en-US" altLang="zh-CN" sz="2400" b="1"/>
              <a:t>pc+2</a:t>
            </a:r>
            <a:r>
              <a:rPr lang="zh-CN" altLang="en-US" sz="2400" b="1"/>
              <a:t>的值，用</a:t>
            </a:r>
            <a:r>
              <a:rPr lang="en-US" altLang="zh-CN" sz="2400" b="1"/>
              <a:t>sst</a:t>
            </a:r>
            <a:r>
              <a:rPr lang="zh-CN" altLang="en-US" sz="2400" b="1"/>
              <a:t>指令保存当前栈，最后用</a:t>
            </a:r>
            <a:r>
              <a:rPr lang="en-US" altLang="zh-CN" sz="2400" b="1"/>
              <a:t>lit0</a:t>
            </a:r>
            <a:r>
              <a:rPr lang="zh-CN" altLang="en-US" sz="2400" b="1"/>
              <a:t>指令作为</a:t>
            </a:r>
            <a:r>
              <a:rPr lang="en-US" altLang="zh-CN" sz="2400" b="1"/>
              <a:t>setjump</a:t>
            </a:r>
            <a:r>
              <a:rPr lang="zh-CN" altLang="en-US" sz="2400" b="1"/>
              <a:t>第一次的返回值。</a:t>
            </a:r>
            <a:endParaRPr lang="zh-CN" altLang="en-US" sz="3600" b="1"/>
          </a:p>
        </p:txBody>
      </p:sp>
      <p:pic>
        <p:nvPicPr>
          <p:cNvPr id="3" name="图片 2" descr="截屏2022-12-22 下午8.30.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85" y="1149985"/>
            <a:ext cx="4419600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setjmp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语句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72490" y="1487170"/>
            <a:ext cx="72434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3.</a:t>
            </a:r>
            <a:r>
              <a:rPr lang="zh-CN" altLang="en-US" sz="3600" b="1">
                <a:sym typeface="+mn-ea"/>
              </a:rPr>
              <a:t>在</a:t>
            </a:r>
            <a:r>
              <a:rPr lang="en-US" altLang="zh-CN" sz="3600" b="1">
                <a:solidFill>
                  <a:srgbClr val="FF0000"/>
                </a:solidFill>
                <a:sym typeface="+mn-ea"/>
              </a:rPr>
              <a:t>void statement()</a:t>
            </a:r>
            <a:r>
              <a:rPr lang="zh-CN" altLang="en-US" sz="3600" b="1">
                <a:sym typeface="+mn-ea"/>
              </a:rPr>
              <a:t>里增加处理</a:t>
            </a:r>
            <a:r>
              <a:rPr lang="en-US" altLang="zh-CN" sz="3600" b="1">
                <a:sym typeface="+mn-ea"/>
              </a:rPr>
              <a:t>longjmp</a:t>
            </a:r>
            <a:r>
              <a:rPr lang="zh-CN" altLang="en-US" sz="3600" b="1">
                <a:sym typeface="+mn-ea"/>
              </a:rPr>
              <a:t>的部分：</a:t>
            </a:r>
          </a:p>
          <a:p>
            <a:r>
              <a:rPr lang="zh-CN" altLang="en-US" sz="2400" b="1"/>
              <a:t>首先取得第一个参数到栈顶，接着用</a:t>
            </a:r>
            <a:r>
              <a:rPr lang="en-US" altLang="zh-CN" sz="2400" b="1"/>
              <a:t>load0</a:t>
            </a:r>
            <a:r>
              <a:rPr lang="zh-CN" altLang="en-US" sz="2400" b="1"/>
              <a:t>指令取出之前保存的</a:t>
            </a:r>
            <a:r>
              <a:rPr lang="en-US" altLang="zh-CN" sz="2400" b="1"/>
              <a:t>setjump</a:t>
            </a:r>
            <a:r>
              <a:rPr lang="zh-CN" altLang="en-US" sz="2400" b="1"/>
              <a:t>参数，用</a:t>
            </a:r>
            <a:r>
              <a:rPr lang="en-US" altLang="zh-CN" sz="2400" b="1"/>
              <a:t>equ</a:t>
            </a:r>
            <a:r>
              <a:rPr lang="zh-CN" altLang="en-US" sz="2400" b="1"/>
              <a:t>指令比较，若不相等要跳过以下的指令（生成一条</a:t>
            </a:r>
            <a:r>
              <a:rPr lang="en-US" altLang="zh-CN" sz="2400" b="1"/>
              <a:t>jpc</a:t>
            </a:r>
            <a:r>
              <a:rPr lang="zh-CN" altLang="en-US" sz="2400" b="1"/>
              <a:t>指令并在最后回填），恢复之前保存的栈，接着取得第二个参数到栈顶，用</a:t>
            </a:r>
            <a:r>
              <a:rPr lang="en-US" altLang="zh-CN" sz="2400" b="1"/>
              <a:t>load1</a:t>
            </a:r>
            <a:r>
              <a:rPr lang="zh-CN" altLang="en-US" sz="2400" b="1"/>
              <a:t>指令跳转到</a:t>
            </a:r>
            <a:r>
              <a:rPr lang="en-US" altLang="zh-CN" sz="2400" b="1"/>
              <a:t>setjmp</a:t>
            </a:r>
            <a:r>
              <a:rPr lang="zh-CN" altLang="en-US" sz="2400" b="1"/>
              <a:t>处执行。</a:t>
            </a:r>
          </a:p>
          <a:p>
            <a:endParaRPr lang="zh-CN" altLang="en-US" sz="2400" b="1"/>
          </a:p>
        </p:txBody>
      </p:sp>
      <p:pic>
        <p:nvPicPr>
          <p:cNvPr id="3" name="图片 2" descr="截屏2022-12-22 下午8.35.54"/>
          <p:cNvPicPr>
            <a:picLocks noChangeAspect="1"/>
          </p:cNvPicPr>
          <p:nvPr/>
        </p:nvPicPr>
        <p:blipFill>
          <a:blip r:embed="rId3"/>
          <a:srcRect b="-556"/>
          <a:stretch>
            <a:fillRect/>
          </a:stretch>
        </p:blipFill>
        <p:spPr>
          <a:xfrm>
            <a:off x="8312150" y="0"/>
            <a:ext cx="3879850" cy="68961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22855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分工比例</a:t>
            </a:r>
            <a:br>
              <a:rPr lang="en-US" altLang="zh-CN" b="1" dirty="0"/>
            </a:b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 descr="校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6" y="293202"/>
            <a:ext cx="4443730" cy="11188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57007" y="3429000"/>
            <a:ext cx="3877985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小组组长：张欣宇 </a:t>
            </a:r>
            <a:r>
              <a:rPr lang="en-US" altLang="zh-CN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20%</a:t>
            </a:r>
            <a:r>
              <a:rPr lang="zh-CN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endParaRPr lang="en-US" altLang="zh-CN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小组成员：</a:t>
            </a:r>
            <a:r>
              <a:rPr lang="zh-CN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夏徐龙 </a:t>
            </a:r>
            <a:r>
              <a:rPr lang="en-US" altLang="zh-CN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20%</a:t>
            </a:r>
          </a:p>
          <a:p>
            <a:r>
              <a:rPr lang="zh-CN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小组成员：袁浩 </a:t>
            </a:r>
            <a:r>
              <a:rPr lang="en-US" altLang="zh-CN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  20%	</a:t>
            </a:r>
          </a:p>
          <a:p>
            <a:r>
              <a:rPr lang="zh-CN" alt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小组成员：</a:t>
            </a:r>
            <a:r>
              <a:rPr lang="zh-CN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钱天奕 </a:t>
            </a:r>
            <a:r>
              <a:rPr lang="en-US" altLang="zh-CN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20%</a:t>
            </a:r>
            <a:endParaRPr lang="en-US" altLang="zh-CN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小组成员：</a:t>
            </a:r>
            <a:r>
              <a:rPr lang="zh-CN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殷尘龙 </a:t>
            </a:r>
            <a:r>
              <a:rPr lang="en-US" altLang="zh-CN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20%</a:t>
            </a:r>
            <a:endParaRPr lang="zh-CN" alt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45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7100"/>
              <a:chOff x="285361" y="452437"/>
              <a:chExt cx="10949282" cy="64710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5377299" cy="647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数组的声明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17792" y="2316482"/>
            <a:ext cx="53644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 </a:t>
            </a:r>
            <a:r>
              <a:rPr lang="zh-CN" altLang="en-US" sz="2000" b="1" dirty="0"/>
              <a:t>增加标识符</a:t>
            </a:r>
            <a:r>
              <a:rPr lang="en-US" altLang="zh-CN" sz="2000" b="1" dirty="0">
                <a:solidFill>
                  <a:srgbClr val="FF0000"/>
                </a:solidFill>
              </a:rPr>
              <a:t>LMIDPAREN</a:t>
            </a:r>
            <a:r>
              <a:rPr lang="zh-CN" altLang="en-US" sz="2000" b="1" dirty="0"/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RMIDPAREN</a:t>
            </a:r>
            <a:r>
              <a:rPr lang="zh-CN" altLang="en-US" sz="2000" b="1" dirty="0"/>
              <a:t>分别表示</a:t>
            </a:r>
            <a:r>
              <a:rPr lang="en-US" altLang="zh-CN" sz="2000" b="1" dirty="0"/>
              <a:t>'</a:t>
            </a:r>
            <a:r>
              <a:rPr lang="en-US" altLang="zh-CN" sz="2000" b="1" dirty="0">
                <a:solidFill>
                  <a:srgbClr val="FF0000"/>
                </a:solidFill>
              </a:rPr>
              <a:t>[</a:t>
            </a:r>
            <a:r>
              <a:rPr lang="en-US" altLang="zh-CN" sz="2000" b="1" dirty="0"/>
              <a:t>'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'</a:t>
            </a:r>
            <a:r>
              <a:rPr lang="en-US" altLang="zh-CN" sz="2000" b="1" dirty="0">
                <a:solidFill>
                  <a:srgbClr val="FF0000"/>
                </a:solidFill>
              </a:rPr>
              <a:t>]</a:t>
            </a:r>
            <a:r>
              <a:rPr lang="en-US" altLang="zh-CN" sz="2000" b="1" dirty="0"/>
              <a:t>'</a:t>
            </a:r>
            <a:r>
              <a:rPr lang="zh-CN" altLang="en-US" sz="2000" b="1" dirty="0"/>
              <a:t>，在符号表中增加可以表示数组的条目结构，由于条目的大小被结构体</a:t>
            </a:r>
            <a:r>
              <a:rPr lang="en-US" altLang="zh-CN" sz="2000" b="1" dirty="0" err="1"/>
              <a:t>comtab</a:t>
            </a:r>
            <a:r>
              <a:rPr lang="zh-CN" altLang="en-US" sz="2000" b="1" dirty="0"/>
              <a:t>限制，故如下完成数组条目的设置。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1" y="1963209"/>
            <a:ext cx="6512641" cy="29818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3569413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、数组的声明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" y="1161777"/>
            <a:ext cx="5846351" cy="28631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260307" y="2074809"/>
            <a:ext cx="5437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 </a:t>
            </a:r>
            <a:r>
              <a:rPr lang="zh-CN" altLang="en-US" sz="2000" b="1" dirty="0"/>
              <a:t>在</a:t>
            </a:r>
            <a:r>
              <a:rPr lang="en-US" altLang="zh-CN" sz="2000" b="1" dirty="0">
                <a:solidFill>
                  <a:srgbClr val="FF0000"/>
                </a:solidFill>
              </a:rPr>
              <a:t>void enter()</a:t>
            </a:r>
            <a:r>
              <a:rPr lang="zh-CN" altLang="en-US" sz="2000" b="1" dirty="0"/>
              <a:t>函数中增加向符号表内添加数组变量表项，并进行部分初始化工作的内容。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5" y="4194048"/>
            <a:ext cx="5882080" cy="250660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60307" y="5070253"/>
            <a:ext cx="5304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3. </a:t>
            </a:r>
            <a:r>
              <a:rPr lang="zh-CN" altLang="en-US" sz="2000" b="1" dirty="0"/>
              <a:t>在</a:t>
            </a:r>
            <a:r>
              <a:rPr lang="en-US" altLang="zh-CN" sz="2000" b="1" dirty="0">
                <a:solidFill>
                  <a:srgbClr val="FF0000"/>
                </a:solidFill>
              </a:rPr>
              <a:t>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varclaration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/>
              <a:t>函数中增加可以识别数组的声明的内容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3569413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、数组的访问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2" y="1214965"/>
            <a:ext cx="7445472" cy="251391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10052" y="3742010"/>
            <a:ext cx="118012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1. </a:t>
            </a:r>
            <a:r>
              <a:rPr lang="zh-CN" altLang="en-US" sz="2000" b="1" dirty="0"/>
              <a:t>为计算数组变量的基址以及访问数组元素，增加</a:t>
            </a:r>
            <a:r>
              <a:rPr lang="en-US" altLang="zh-CN" sz="2000" b="1" dirty="0"/>
              <a:t>`</a:t>
            </a:r>
            <a:r>
              <a:rPr lang="en-US" altLang="zh-CN" sz="2000" b="1" dirty="0">
                <a:solidFill>
                  <a:srgbClr val="FF0000"/>
                </a:solidFill>
              </a:rPr>
              <a:t>LEA</a:t>
            </a:r>
            <a:r>
              <a:rPr lang="en-US" altLang="zh-CN" sz="2000" b="1" dirty="0"/>
              <a:t>`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`</a:t>
            </a:r>
            <a:r>
              <a:rPr lang="en-US" altLang="zh-CN" sz="2000" b="1" dirty="0">
                <a:solidFill>
                  <a:srgbClr val="FF0000"/>
                </a:solidFill>
              </a:rPr>
              <a:t>LDA</a:t>
            </a:r>
            <a:r>
              <a:rPr lang="en-US" altLang="zh-CN" sz="2000" b="1" dirty="0"/>
              <a:t>`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`</a:t>
            </a:r>
            <a:r>
              <a:rPr lang="en-US" altLang="zh-CN" sz="2000" b="1" dirty="0">
                <a:solidFill>
                  <a:srgbClr val="FF0000"/>
                </a:solidFill>
              </a:rPr>
              <a:t>STA</a:t>
            </a:r>
            <a:r>
              <a:rPr lang="en-US" altLang="zh-CN" sz="2000" b="1" dirty="0"/>
              <a:t>`</a:t>
            </a:r>
            <a:r>
              <a:rPr lang="zh-CN" altLang="en-US" sz="2000" b="1" dirty="0"/>
              <a:t>三条指令：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`LEA`</a:t>
            </a:r>
            <a:r>
              <a:rPr lang="zh-CN" altLang="en-US" sz="2000" b="1" dirty="0"/>
              <a:t>指令形式为</a:t>
            </a:r>
            <a:r>
              <a:rPr lang="en-US" altLang="zh-CN" sz="2000" b="1" dirty="0"/>
              <a:t>`LEA l a`</a:t>
            </a:r>
            <a:r>
              <a:rPr lang="zh-CN" altLang="en-US" sz="2000" b="1" dirty="0"/>
              <a:t>，功能为计算由</a:t>
            </a:r>
            <a:r>
              <a:rPr lang="en-US" altLang="zh-CN" sz="2000" b="1" dirty="0"/>
              <a:t>`l`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`a`</a:t>
            </a:r>
            <a:r>
              <a:rPr lang="zh-CN" altLang="en-US" sz="2000" b="1" dirty="0"/>
              <a:t>指示的变量的地址偏移，并放置在栈顶；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`LDA`</a:t>
            </a:r>
            <a:r>
              <a:rPr lang="zh-CN" altLang="en-US" sz="2000" b="1" dirty="0"/>
              <a:t>指令的形式为</a:t>
            </a:r>
            <a:r>
              <a:rPr lang="en-US" altLang="zh-CN" sz="2000" b="1" dirty="0"/>
              <a:t>`LDA 0 0`</a:t>
            </a:r>
            <a:r>
              <a:rPr lang="zh-CN" altLang="en-US" sz="2000" b="1" dirty="0"/>
              <a:t>，功能为以栈顶内容为地址偏移，将对应位置的值加载到栈顶替换原来的栈顶；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`STA`</a:t>
            </a:r>
            <a:r>
              <a:rPr lang="zh-CN" altLang="en-US" sz="2000" b="1" dirty="0"/>
              <a:t>指令的形式为</a:t>
            </a:r>
            <a:r>
              <a:rPr lang="en-US" altLang="zh-CN" sz="2000" b="1" dirty="0"/>
              <a:t>`STA 0 0`</a:t>
            </a:r>
            <a:r>
              <a:rPr lang="zh-CN" altLang="en-US" sz="2000" b="1" dirty="0"/>
              <a:t>，功能为以次栈顶内容为地址偏移，将栈顶的值存入到次栈顶指示的单元，并将栈顶和次栈顶出栈，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3569413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、数组的访问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4" y="1276247"/>
            <a:ext cx="9083326" cy="32591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634" y="4901184"/>
            <a:ext cx="11948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 </a:t>
            </a:r>
            <a:r>
              <a:rPr lang="zh-CN" altLang="en-US" sz="2000" b="1" dirty="0"/>
              <a:t>在遇到数组的声明或进行数组元素的赋值时，需要确定数组的大小，维度等相关信息，以及要计算出数组元素的偏移量，故增加一个数组访问函数</a:t>
            </a:r>
            <a:r>
              <a:rPr lang="en-US" altLang="zh-CN" sz="2000" b="1" dirty="0">
                <a:solidFill>
                  <a:srgbClr val="FF0000"/>
                </a:solidFill>
              </a:rPr>
              <a:t>`void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array_access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b="1" dirty="0"/>
              <a:t>`</a:t>
            </a:r>
            <a:r>
              <a:rPr lang="zh-CN" altLang="en-US" sz="2000" b="1" dirty="0"/>
              <a:t>，其功能是根据数组变量各维上的数值，计算对应数组元素的偏移量，并生成相应的中间代码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53400" y="1470006"/>
            <a:ext cx="2353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例如</a:t>
            </a:r>
            <a:r>
              <a:rPr lang="en-US" altLang="zh-CN" sz="2000" b="1" dirty="0"/>
              <a:t>a[10][10]</a:t>
            </a:r>
            <a:r>
              <a:rPr lang="zh-CN" altLang="en-US" sz="2000" b="1" dirty="0"/>
              <a:t>，访问元素</a:t>
            </a:r>
            <a:r>
              <a:rPr lang="en-US" altLang="zh-CN" sz="2000" b="1" dirty="0"/>
              <a:t>a[3][4]</a:t>
            </a:r>
            <a:r>
              <a:rPr lang="zh-CN" altLang="en-US" sz="2000" b="1" dirty="0"/>
              <a:t>，在读到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时，执行的中间代码依次为</a:t>
            </a:r>
            <a:r>
              <a:rPr lang="en-US" altLang="zh-CN" sz="2000" b="1" dirty="0"/>
              <a:t>0*10=0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0+3=3,</a:t>
            </a:r>
          </a:p>
          <a:p>
            <a:r>
              <a:rPr lang="en-US" altLang="zh-CN" sz="2000" b="1" dirty="0"/>
              <a:t>3*10=30,30+4=34.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3569413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、数组的访问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2" y="1161776"/>
            <a:ext cx="6347153" cy="553828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23665" y="2245872"/>
            <a:ext cx="49621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3. </a:t>
            </a:r>
            <a:r>
              <a:rPr lang="zh-CN" altLang="en-US" sz="2000" b="1" dirty="0"/>
              <a:t>增加</a:t>
            </a:r>
            <a:r>
              <a:rPr lang="en-US" altLang="zh-CN" sz="2000" b="1" dirty="0">
                <a:solidFill>
                  <a:srgbClr val="FF0000"/>
                </a:solidFill>
              </a:rPr>
              <a:t>`void </a:t>
            </a:r>
            <a:r>
              <a:rPr lang="en-US" altLang="zh-CN" sz="2000" b="1" dirty="0" err="1">
                <a:solidFill>
                  <a:srgbClr val="FF0000"/>
                </a:solidFill>
              </a:rPr>
              <a:t>dimdeclaration</a:t>
            </a:r>
            <a:r>
              <a:rPr lang="en-US" altLang="zh-CN" sz="2000" b="1" dirty="0">
                <a:solidFill>
                  <a:srgbClr val="FF0000"/>
                </a:solidFill>
              </a:rPr>
              <a:t>()`</a:t>
            </a:r>
            <a:r>
              <a:rPr lang="zh-CN" altLang="en-US" sz="2000" b="1" dirty="0"/>
              <a:t>函数来分析数组的维度相关信息，包括数组大小、总维数、各维度上的范围大小。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461857" y="462491"/>
            <a:ext cx="10949528" cy="687388"/>
            <a:chOff x="461857" y="138641"/>
            <a:chExt cx="10949528" cy="687388"/>
          </a:xfrm>
        </p:grpSpPr>
        <p:grpSp>
          <p:nvGrpSpPr>
            <p:cNvPr id="26" name="组合 25"/>
            <p:cNvGrpSpPr/>
            <p:nvPr/>
          </p:nvGrpSpPr>
          <p:grpSpPr>
            <a:xfrm>
              <a:off x="462103" y="138641"/>
              <a:ext cx="10949282" cy="646430"/>
              <a:chOff x="285361" y="452437"/>
              <a:chExt cx="10949282" cy="64643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395655" y="452437"/>
                <a:ext cx="3569413" cy="646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3605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、数组的赋值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285361" y="1069807"/>
                <a:ext cx="10949282" cy="0"/>
              </a:xfrm>
              <a:prstGeom prst="line">
                <a:avLst/>
              </a:prstGeom>
              <a:ln w="12700">
                <a:solidFill>
                  <a:srgbClr val="1E42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461857" y="744114"/>
              <a:ext cx="3318510" cy="81915"/>
            </a:xfrm>
            <a:prstGeom prst="rect">
              <a:avLst/>
            </a:prstGeom>
            <a:solidFill>
              <a:srgbClr val="0939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5199" tIns="57599" rIns="115199" bIns="57599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27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8" y="1173683"/>
            <a:ext cx="8285542" cy="2185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97497" y="1363139"/>
            <a:ext cx="291388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1. </a:t>
            </a:r>
            <a:r>
              <a:rPr lang="zh-CN" altLang="en-US" sz="2000" b="1" dirty="0"/>
              <a:t>为使数组变量可以在表达式右值中出现，对</a:t>
            </a:r>
            <a:r>
              <a:rPr lang="en-US" altLang="zh-CN" sz="2000" b="1" dirty="0"/>
              <a:t>`</a:t>
            </a:r>
            <a:r>
              <a:rPr lang="en-US" altLang="zh-CN" sz="2000" b="1" dirty="0">
                <a:solidFill>
                  <a:srgbClr val="FF0000"/>
                </a:solidFill>
              </a:rPr>
              <a:t>void factor()`</a:t>
            </a:r>
            <a:r>
              <a:rPr lang="zh-CN" altLang="en-US" sz="2000" b="1" dirty="0"/>
              <a:t>函数进行扩展，使其可以将数组元素作为表达式的因子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429000"/>
            <a:ext cx="8375020" cy="3429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534073" y="4289655"/>
            <a:ext cx="28773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2. </a:t>
            </a:r>
            <a:r>
              <a:rPr lang="zh-CN" altLang="en-US" sz="2000" b="1" dirty="0"/>
              <a:t>对数组元素进行赋值，对</a:t>
            </a:r>
            <a:r>
              <a:rPr lang="en-US" altLang="zh-CN" sz="2000" b="1" dirty="0"/>
              <a:t>`</a:t>
            </a:r>
            <a:r>
              <a:rPr lang="en-US" altLang="zh-CN" sz="2000" b="1" dirty="0">
                <a:solidFill>
                  <a:srgbClr val="FF0000"/>
                </a:solidFill>
              </a:rPr>
              <a:t>void statement()`</a:t>
            </a:r>
            <a:r>
              <a:rPr lang="zh-CN" altLang="en-US" sz="2000" b="1" dirty="0"/>
              <a:t>函数进行扩展，使其可以将数组元素作为表达式的左值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f683cd9-07c3-46b8-819a-5b5fd5aeba6f"/>
  <p:tag name="COMMONDATA" val="eyJoZGlkIjoiZWEwMmIwODJjNjgzZjJjYjM1MGU3OTA2OTdhZTk1ND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174AB"/>
      </a:accent1>
      <a:accent2>
        <a:srgbClr val="92D14F"/>
      </a:accent2>
      <a:accent3>
        <a:srgbClr val="FFFFFF"/>
      </a:accent3>
      <a:accent4>
        <a:srgbClr val="000000"/>
      </a:accent4>
      <a:accent5>
        <a:srgbClr val="AABCD2"/>
      </a:accent5>
      <a:accent6>
        <a:srgbClr val="84BD47"/>
      </a:accent6>
      <a:hlink>
        <a:srgbClr val="5F5F5F"/>
      </a:hlink>
      <a:folHlink>
        <a:srgbClr val="919191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2028</Words>
  <Application>Microsoft Office PowerPoint</Application>
  <PresentationFormat>宽屏</PresentationFormat>
  <Paragraphs>198</Paragraphs>
  <Slides>38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等线</vt:lpstr>
      <vt:lpstr>等线 Light</vt:lpstr>
      <vt:lpstr>宋体</vt:lpstr>
      <vt:lpstr>微软雅黑</vt:lpstr>
      <vt:lpstr>Arial</vt:lpstr>
      <vt:lpstr>Bell MT</vt:lpstr>
      <vt:lpstr>Calibri</vt:lpstr>
      <vt:lpstr>Calibri Light</vt:lpstr>
      <vt:lpstr>Office 主题​​</vt:lpstr>
      <vt:lpstr>1_Office 主题</vt:lpstr>
      <vt:lpstr>1_Office 主题​​</vt:lpstr>
      <vt:lpstr>实验汇报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分工比例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文献分享 The complete sequence of a human genome</dc:title>
  <dc:creator>刘 子天</dc:creator>
  <cp:lastModifiedBy>feng zhi</cp:lastModifiedBy>
  <cp:revision>27</cp:revision>
  <dcterms:created xsi:type="dcterms:W3CDTF">2022-12-22T12:49:54Z</dcterms:created>
  <dcterms:modified xsi:type="dcterms:W3CDTF">2022-12-26T06:58:27Z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96532A870ECB4975846F13928DD9A1AB</vt:lpwstr>
  </property>
  <property fmtid="{D5CDD505-2E9C-101B-9397-08002B2CF9AE}" pid="3" name="KSOProductBuildVer">
    <vt:lpwstr>2052-5.1.1.7676</vt:lpwstr>
  </property>
</Properties>
</file>