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815" r:id="rId2"/>
    <p:sldId id="649" r:id="rId3"/>
    <p:sldId id="615" r:id="rId4"/>
    <p:sldId id="573" r:id="rId5"/>
    <p:sldId id="597" r:id="rId6"/>
    <p:sldId id="809" r:id="rId7"/>
    <p:sldId id="596" r:id="rId8"/>
    <p:sldId id="810" r:id="rId9"/>
    <p:sldId id="799" r:id="rId10"/>
    <p:sldId id="538" r:id="rId11"/>
    <p:sldId id="800" r:id="rId12"/>
    <p:sldId id="798" r:id="rId13"/>
    <p:sldId id="797" r:id="rId14"/>
    <p:sldId id="805" r:id="rId15"/>
    <p:sldId id="537" r:id="rId16"/>
    <p:sldId id="671" r:id="rId17"/>
    <p:sldId id="616" r:id="rId18"/>
    <p:sldId id="555" r:id="rId19"/>
    <p:sldId id="720" r:id="rId20"/>
    <p:sldId id="807" r:id="rId21"/>
    <p:sldId id="806" r:id="rId22"/>
    <p:sldId id="583" r:id="rId23"/>
    <p:sldId id="556" r:id="rId24"/>
    <p:sldId id="557" r:id="rId25"/>
    <p:sldId id="577" r:id="rId26"/>
    <p:sldId id="609" r:id="rId27"/>
    <p:sldId id="610" r:id="rId28"/>
    <p:sldId id="685" r:id="rId29"/>
    <p:sldId id="710" r:id="rId30"/>
    <p:sldId id="812" r:id="rId31"/>
    <p:sldId id="711" r:id="rId32"/>
    <p:sldId id="712" r:id="rId33"/>
    <p:sldId id="690" r:id="rId34"/>
    <p:sldId id="689" r:id="rId35"/>
    <p:sldId id="808" r:id="rId36"/>
    <p:sldId id="691" r:id="rId37"/>
    <p:sldId id="816" r:id="rId38"/>
    <p:sldId id="813" r:id="rId39"/>
    <p:sldId id="617" r:id="rId40"/>
    <p:sldId id="563" r:id="rId41"/>
    <p:sldId id="578" r:id="rId42"/>
    <p:sldId id="565" r:id="rId43"/>
    <p:sldId id="585" r:id="rId44"/>
    <p:sldId id="564" r:id="rId45"/>
    <p:sldId id="586" r:id="rId46"/>
    <p:sldId id="589" r:id="rId47"/>
    <p:sldId id="567" r:id="rId48"/>
    <p:sldId id="568" r:id="rId49"/>
    <p:sldId id="569" r:id="rId50"/>
    <p:sldId id="705" r:id="rId51"/>
    <p:sldId id="814" r:id="rId5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0" autoAdjust="0"/>
    <p:restoredTop sz="91068" autoAdjust="0"/>
  </p:normalViewPr>
  <p:slideViewPr>
    <p:cSldViewPr>
      <p:cViewPr varScale="1">
        <p:scale>
          <a:sx n="79" d="100"/>
          <a:sy n="79" d="100"/>
        </p:scale>
        <p:origin x="1194" y="96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2026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2018/12/14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409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4074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723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51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8457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2999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518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881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/>
              <a:t>子类会具备父类中的数据，所以要先明确父类是如何对这些数据初始化的。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113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883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799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326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/>
              <a:t>定义员工管理类</a:t>
            </a:r>
            <a:r>
              <a:rPr lang="en-US" altLang="zh-CN" sz="1200" dirty="0" err="1"/>
              <a:t>EmployeeSys</a:t>
            </a:r>
            <a:r>
              <a:rPr lang="zh-CN" altLang="en-US" sz="1200" dirty="0"/>
              <a:t>，功能</a:t>
            </a:r>
            <a:r>
              <a:rPr lang="en-US" altLang="zh-CN" sz="1200" dirty="0"/>
              <a:t>1</a:t>
            </a:r>
            <a:r>
              <a:rPr lang="zh-CN" altLang="en-US" sz="1200" dirty="0"/>
              <a:t>：要求可以实现打印每个员工年工资；功能</a:t>
            </a:r>
            <a:r>
              <a:rPr lang="en-US" altLang="zh-CN" sz="1200" dirty="0"/>
              <a:t>2</a:t>
            </a:r>
            <a:r>
              <a:rPr lang="zh-CN" altLang="en-US" sz="1200" dirty="0"/>
              <a:t>：要求可以调用员工的工作或管理方法</a:t>
            </a:r>
            <a:endParaRPr lang="en-US" altLang="zh-CN" sz="1200" dirty="0"/>
          </a:p>
          <a:p>
            <a:r>
              <a:rPr lang="zh-CN" altLang="en-US" sz="1200" dirty="0"/>
              <a:t>并在测试类中调用这些功能</a:t>
            </a:r>
            <a:endParaRPr lang="en-US" altLang="zh-CN" sz="1200" dirty="0"/>
          </a:p>
          <a:p>
            <a:endParaRPr lang="en-US" altLang="zh-CN" dirty="0"/>
          </a:p>
          <a:p>
            <a:r>
              <a:rPr lang="zh-CN" altLang="en-US" dirty="0"/>
              <a:t>定义员工管理类</a:t>
            </a:r>
            <a:r>
              <a:rPr lang="en-US" altLang="zh-CN" dirty="0" err="1"/>
              <a:t>EmployeeSys</a:t>
            </a:r>
            <a:r>
              <a:rPr lang="zh-CN" altLang="en-US" dirty="0"/>
              <a:t>，功能</a:t>
            </a:r>
            <a:r>
              <a:rPr lang="en-US" altLang="zh-CN" dirty="0"/>
              <a:t>1</a:t>
            </a:r>
            <a:r>
              <a:rPr lang="zh-CN" altLang="en-US" dirty="0"/>
              <a:t>：要求可以实现打印每个员工年工资；功能</a:t>
            </a:r>
            <a:r>
              <a:rPr lang="en-US" altLang="zh-CN" dirty="0"/>
              <a:t>2</a:t>
            </a:r>
            <a:r>
              <a:rPr lang="zh-CN" altLang="en-US" dirty="0"/>
              <a:t>：要求可以调用员工的工作或管理方法</a:t>
            </a:r>
            <a:endParaRPr lang="en-US" altLang="zh-CN" dirty="0"/>
          </a:p>
          <a:p>
            <a:r>
              <a:rPr lang="zh-CN" altLang="en-US" dirty="0"/>
              <a:t>并在测试类中调用这些功能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定义一个数组，保存多个普通员工和经理对象</a:t>
            </a:r>
            <a:endParaRPr lang="en-US" altLang="zh-CN" dirty="0"/>
          </a:p>
          <a:p>
            <a:r>
              <a:rPr lang="zh-CN" altLang="en-US" dirty="0"/>
              <a:t>进阶</a:t>
            </a:r>
            <a:r>
              <a:rPr lang="en-US" altLang="zh-CN" dirty="0"/>
              <a:t>1</a:t>
            </a:r>
            <a:r>
              <a:rPr lang="zh-CN" altLang="en-US" dirty="0"/>
              <a:t>：并遍历，并按年工资排序</a:t>
            </a:r>
            <a:endParaRPr lang="en-US" altLang="zh-CN" dirty="0"/>
          </a:p>
          <a:p>
            <a:r>
              <a:rPr lang="zh-CN" altLang="en-US" dirty="0"/>
              <a:t>进阶</a:t>
            </a:r>
            <a:r>
              <a:rPr lang="en-US" altLang="zh-CN" dirty="0"/>
              <a:t>2</a:t>
            </a:r>
            <a:r>
              <a:rPr lang="zh-CN" altLang="en-US" dirty="0"/>
              <a:t>：遍历数组，如果是经理，调用</a:t>
            </a:r>
            <a:r>
              <a:rPr lang="en-US" altLang="zh-CN" dirty="0"/>
              <a:t>manage</a:t>
            </a:r>
            <a:r>
              <a:rPr lang="zh-CN" altLang="en-US" dirty="0"/>
              <a:t>方法，如果是普通员工调用</a:t>
            </a:r>
            <a:r>
              <a:rPr lang="en-US" altLang="zh-CN" dirty="0"/>
              <a:t>work</a:t>
            </a:r>
            <a:r>
              <a:rPr lang="zh-CN" altLang="en-US" dirty="0"/>
              <a:t>方法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08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854525"/>
            <a:ext cx="6858000" cy="16560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669"/>
            <a:ext cx="6858000" cy="1656052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FE80B49-8544-4471-B0D1-02A0A57D40A0}" type="datetimeFigureOut">
              <a:rPr lang="zh-CN" altLang="en-US"/>
              <a:pPr>
                <a:defRPr/>
              </a:pPr>
              <a:t>2018/12/14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D694AF5-21B4-481A-B900-8A4DAC6711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640"/>
            <a:ext cx="7886700" cy="55599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91D1676-3BFA-412F-BE9C-81BEA0A5965E}" type="datetimeFigureOut">
              <a:rPr lang="zh-CN" altLang="en-US"/>
              <a:pPr>
                <a:defRPr/>
              </a:pPr>
              <a:t>2018/12/14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2DB81F9-57B0-4E7B-BA64-F53EEBB125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89"/>
            <a:ext cx="7886700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38644"/>
            <a:ext cx="7886700" cy="435209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1970603-DFBC-432B-A1B3-E95C616448B7}" type="datetimeFigureOut">
              <a:rPr lang="zh-CN" altLang="en-US"/>
              <a:pPr>
                <a:defRPr/>
              </a:pPr>
              <a:t>2018/12/14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5E22D9E-BC5C-4829-B929-303E0822F4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8650" y="2187826"/>
            <a:ext cx="7886700" cy="2483549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65EA1C5-8704-49B9-9107-EA45CD93C75A}" type="datetimeFigureOut">
              <a:rPr lang="zh-CN" altLang="en-US"/>
              <a:pPr>
                <a:defRPr/>
              </a:pPr>
              <a:t>2018/12/14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744CC0D-EA3B-4F57-A0E1-2001156545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89"/>
            <a:ext cx="7886700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944"/>
            <a:ext cx="3886200" cy="43520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944"/>
            <a:ext cx="3886200" cy="43520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90304B4-B817-4D01-BD04-687302DA4EB6}" type="datetimeFigureOut">
              <a:rPr lang="zh-CN" altLang="en-US"/>
              <a:pPr>
                <a:defRPr/>
              </a:pPr>
              <a:t>2018/12/14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5C85489-971E-47F3-B454-12DE4877C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89"/>
            <a:ext cx="7886700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5267"/>
            <a:ext cx="3868340" cy="8240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6067"/>
            <a:ext cx="3868340" cy="3574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745267"/>
            <a:ext cx="3887391" cy="8240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616067"/>
            <a:ext cx="3887391" cy="3574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185172B-2990-4430-9378-098216ED4516}" type="datetimeFigureOut">
              <a:rPr lang="zh-CN" altLang="en-US"/>
              <a:pPr>
                <a:defRPr/>
              </a:pPr>
              <a:t>2018/12/14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98939A2-8E8F-4A9B-8C56-38E7EC15B8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8875" y="2159378"/>
            <a:ext cx="4286250" cy="1382692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/>
          </p:nvPr>
        </p:nvSpPr>
        <p:spPr>
          <a:xfrm>
            <a:off x="2428875" y="3733855"/>
            <a:ext cx="4286250" cy="118614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3E0C06F-B5C9-463B-B953-D2565FB354AF}" type="datetimeFigureOut">
              <a:rPr lang="zh-CN" altLang="en-US"/>
              <a:pPr>
                <a:defRPr/>
              </a:pPr>
              <a:t>2018/12/14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D84457F-BFFF-45EB-A452-2249E18C7F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46AB185-197E-4C2C-884A-C9BAB8F87D1A}" type="datetimeFigureOut">
              <a:rPr lang="zh-CN" altLang="en-US"/>
              <a:pPr>
                <a:defRPr/>
              </a:pPr>
              <a:t>2018/12/14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E37DB1C-ED22-4623-A9CD-6985D5A503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713797"/>
            <a:ext cx="3511241" cy="1428411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713798"/>
            <a:ext cx="4283912" cy="540454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1" y="2314278"/>
            <a:ext cx="3511241" cy="3812255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ACDCB83-651C-486F-AD84-F05AEC4D39EF}" type="datetimeFigureOut">
              <a:rPr lang="zh-CN" altLang="en-US"/>
              <a:pPr>
                <a:defRPr/>
              </a:pPr>
              <a:t>2018/12/14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B521ABE-4718-4869-A42E-DA39E816F0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33674" y="365190"/>
            <a:ext cx="681676" cy="5812855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365190"/>
            <a:ext cx="7084832" cy="581285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CD08AB6-1322-4DA2-9B9C-CBFC90E3F660}" type="datetimeFigureOut">
              <a:rPr lang="zh-CN" altLang="en-US"/>
              <a:pPr>
                <a:defRPr/>
              </a:pPr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CD7DB98-674C-49A0-A254-F76C420751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548680"/>
            <a:ext cx="9144000" cy="63093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27784" y="2132856"/>
            <a:ext cx="56692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面向对象编程（中）</a:t>
            </a:r>
          </a:p>
        </p:txBody>
      </p:sp>
      <p:sp>
        <p:nvSpPr>
          <p:cNvPr id="6" name="矩形 5"/>
          <p:cNvSpPr/>
          <p:nvPr/>
        </p:nvSpPr>
        <p:spPr>
          <a:xfrm>
            <a:off x="2987824" y="4005064"/>
            <a:ext cx="56692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200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讲师：王飞龙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087724" y="764704"/>
            <a:ext cx="5760640" cy="792088"/>
          </a:xfrm>
        </p:spPr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方法的重写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(override)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700808"/>
            <a:ext cx="8640960" cy="4735772"/>
          </a:xfrm>
        </p:spPr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定义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：在子类中</a:t>
            </a:r>
            <a:r>
              <a:rPr lang="zh-CN" altLang="en-US" sz="28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可以根据需要对从父类中继承来的方法进行改造，也称方法的重置、覆写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。</a:t>
            </a:r>
            <a:r>
              <a:rPr lang="zh-CN" altLang="en-US" sz="28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在程序执行时，子类的方法将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覆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盖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父类的方法。</a:t>
            </a:r>
          </a:p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要求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重写方法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必须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被重写方法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具有相同的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方法名称、参数列表和返回值类型。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重写方法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不能使用比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被重写方法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更严格的访问权限。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重写和被重写的方法须同时为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static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的，或同时为非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static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子类方法抛出的异常不能大于父类被重写方法的异常</a:t>
            </a:r>
          </a:p>
        </p:txBody>
      </p:sp>
      <p:sp>
        <p:nvSpPr>
          <p:cNvPr id="2" name="等腰三角形 1"/>
          <p:cNvSpPr/>
          <p:nvPr/>
        </p:nvSpPr>
        <p:spPr>
          <a:xfrm>
            <a:off x="1583668" y="908720"/>
            <a:ext cx="504056" cy="50405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692696"/>
            <a:ext cx="4268008" cy="790622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关键字</a:t>
            </a:r>
            <a:r>
              <a:rPr lang="en-US" altLang="zh-CN" b="1" dirty="0">
                <a:solidFill>
                  <a:srgbClr val="0070C0"/>
                </a:solidFill>
                <a:latin typeface="+mn-lt"/>
                <a:ea typeface="宋体" pitchFamily="2" charset="-122"/>
                <a:cs typeface="Times New Roman" pitchFamily="18" charset="0"/>
              </a:rPr>
              <a:t>super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00808"/>
            <a:ext cx="8392446" cy="4451956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类中使用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来调用父类中的指定操作：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可用于访问父类中定义的属性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可用于调用父类中定义的成员方法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可用于在子类构造方法中调用父类的构造器</a:t>
            </a:r>
          </a:p>
          <a:p>
            <a:pPr algn="just"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注意：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尤其当子父类出现同名成员时，可以用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进行区分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的追溯不仅限于直接父类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this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的用法相像，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this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代表本类对象的引用，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代表父类的内存空间的标识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l"/>
            </a:pP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递归图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908050"/>
            <a:ext cx="8686800" cy="453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214282" y="5446713"/>
            <a:ext cx="8712200" cy="104708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182562" tIns="46038" rIns="182562" bIns="46038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思考</a:t>
            </a:r>
            <a:r>
              <a:rPr kumimoji="0"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kumimoji="0" lang="en-US" altLang="zh-CN" sz="2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1).</a:t>
            </a:r>
            <a:r>
              <a:rPr kumimoji="0"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为什么</a:t>
            </a:r>
            <a:r>
              <a:rPr kumimoji="0" lang="en-US" altLang="zh-CN" sz="2000" dirty="0">
                <a:ea typeface="宋体" pitchFamily="2" charset="-122"/>
                <a:cs typeface="Times New Roman" pitchFamily="18" charset="0"/>
              </a:rPr>
              <a:t>super(…)</a:t>
            </a:r>
            <a:r>
              <a:rPr kumimoji="0" lang="zh-CN" altLang="en-US" sz="2000" dirty="0">
                <a:ea typeface="宋体" pitchFamily="2" charset="-122"/>
                <a:cs typeface="Times New Roman" pitchFamily="18" charset="0"/>
              </a:rPr>
              <a:t>和</a:t>
            </a:r>
            <a:r>
              <a:rPr kumimoji="0" lang="en-US" altLang="zh-CN" sz="2000" dirty="0">
                <a:ea typeface="宋体" pitchFamily="2" charset="-122"/>
                <a:cs typeface="Times New Roman" pitchFamily="18" charset="0"/>
              </a:rPr>
              <a:t>this(…)</a:t>
            </a:r>
            <a:r>
              <a:rPr kumimoji="0" lang="zh-CN" altLang="en-US" sz="2000" dirty="0">
                <a:ea typeface="宋体" pitchFamily="2" charset="-122"/>
                <a:cs typeface="Times New Roman" pitchFamily="18" charset="0"/>
              </a:rPr>
              <a:t>调用语句不能同时在一个构造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器</a:t>
            </a:r>
            <a:r>
              <a:rPr kumimoji="0" lang="zh-CN" altLang="en-US" sz="2000" dirty="0">
                <a:ea typeface="宋体" pitchFamily="2" charset="-122"/>
                <a:cs typeface="Times New Roman" pitchFamily="18" charset="0"/>
              </a:rPr>
              <a:t>中出现？</a:t>
            </a:r>
            <a:endParaRPr kumimoji="0" lang="en-US" altLang="zh-CN" sz="20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zh-CN" altLang="en-US" sz="2000" dirty="0"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000" dirty="0">
                <a:ea typeface="宋体" pitchFamily="2" charset="-122"/>
                <a:cs typeface="Times New Roman" pitchFamily="18" charset="0"/>
              </a:rPr>
              <a:t>2).</a:t>
            </a:r>
            <a:r>
              <a:rPr kumimoji="0" lang="zh-CN" altLang="en-US" sz="2000" dirty="0">
                <a:ea typeface="宋体" pitchFamily="2" charset="-122"/>
                <a:cs typeface="Times New Roman" pitchFamily="18" charset="0"/>
              </a:rPr>
              <a:t>为什么</a:t>
            </a:r>
            <a:r>
              <a:rPr kumimoji="0" lang="en-US" altLang="zh-CN" sz="2000" dirty="0">
                <a:ea typeface="宋体" pitchFamily="2" charset="-122"/>
                <a:cs typeface="Times New Roman" pitchFamily="18" charset="0"/>
              </a:rPr>
              <a:t>super(…)</a:t>
            </a:r>
            <a:r>
              <a:rPr kumimoji="0" lang="zh-CN" altLang="en-US" sz="2000" dirty="0">
                <a:ea typeface="宋体" pitchFamily="2" charset="-122"/>
                <a:cs typeface="Times New Roman" pitchFamily="18" charset="0"/>
              </a:rPr>
              <a:t>或</a:t>
            </a:r>
            <a:r>
              <a:rPr kumimoji="0" lang="en-US" altLang="zh-CN" sz="2000" dirty="0">
                <a:ea typeface="宋体" pitchFamily="2" charset="-122"/>
                <a:cs typeface="Times New Roman" pitchFamily="18" charset="0"/>
              </a:rPr>
              <a:t>this(…)</a:t>
            </a:r>
            <a:r>
              <a:rPr kumimoji="0"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调用语句只能作为构造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器</a:t>
            </a:r>
            <a:r>
              <a:rPr kumimoji="0"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中的第一句出现？</a:t>
            </a:r>
          </a:p>
        </p:txBody>
      </p:sp>
      <p:sp>
        <p:nvSpPr>
          <p:cNvPr id="28676" name="Rectangle 6"/>
          <p:cNvSpPr>
            <a:spLocks noGrp="1" noChangeArrowheads="1"/>
          </p:cNvSpPr>
          <p:nvPr>
            <p:ph type="title"/>
          </p:nvPr>
        </p:nvSpPr>
        <p:spPr>
          <a:xfrm>
            <a:off x="2267744" y="364204"/>
            <a:ext cx="5904656" cy="764704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子类对象的实例化过程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00364" y="642918"/>
            <a:ext cx="466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ea typeface="宋体" pitchFamily="2" charset="-122"/>
                <a:cs typeface="Times New Roman" pitchFamily="18" charset="0"/>
              </a:rPr>
              <a:t>This</a:t>
            </a:r>
            <a:r>
              <a:rPr lang="zh-CN" altLang="en-US" sz="3600" b="1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3600" b="1" dirty="0"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sz="3600" b="1" dirty="0">
                <a:ea typeface="宋体" pitchFamily="2" charset="-122"/>
                <a:cs typeface="Times New Roman" pitchFamily="18" charset="0"/>
              </a:rPr>
              <a:t>的区别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67544" y="1772816"/>
          <a:ext cx="8280920" cy="458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412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No.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区别点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this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super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7099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访问属性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访问本类中的属性，如果本类没有此属性则从父类中继续查找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访问父类中的属性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4147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调用方法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访问本类中的方法</a:t>
                      </a:r>
                    </a:p>
                    <a:p>
                      <a:pPr algn="l"/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直接访问父类中的方法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9391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</a:pPr>
                      <a:r>
                        <a:rPr lang="zh-CN" altLang="en-US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调用构造器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调用本类构造器，必须放在构造器的首行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调用父类构造器，必须放在子类构造器的首行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903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特殊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表示当前对象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子类中访问父类对象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1406" y="44429"/>
            <a:ext cx="8229600" cy="857256"/>
          </a:xfrm>
        </p:spPr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184140"/>
          </a:xfrm>
        </p:spPr>
        <p:txBody>
          <a:bodyPr>
            <a:noAutofit/>
          </a:bodyPr>
          <a:lstStyle/>
          <a:p>
            <a:r>
              <a:rPr lang="zh-CN" altLang="en-US" sz="1400" dirty="0"/>
              <a:t>class A{</a:t>
            </a:r>
          </a:p>
          <a:p>
            <a:r>
              <a:rPr lang="zh-CN" altLang="en-US" sz="1400" dirty="0"/>
              <a:t>	public A(){	System.out.println(“我是A类”);</a:t>
            </a:r>
            <a:endParaRPr lang="zh-CN" altLang="en-US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}</a:t>
            </a:r>
          </a:p>
          <a:p>
            <a:r>
              <a:rPr lang="zh-CN" altLang="en-US" sz="1400" dirty="0"/>
              <a:t>class B extends A{	</a:t>
            </a:r>
          </a:p>
          <a:p>
            <a:r>
              <a:rPr lang="zh-CN" altLang="en-US" sz="1400" dirty="0"/>
              <a:t>	public B(){</a:t>
            </a:r>
          </a:p>
          <a:p>
            <a:r>
              <a:rPr lang="zh-CN" altLang="en-US" sz="1400" dirty="0"/>
              <a:t>		System.out.println(“我是B类的无参构造”)</a:t>
            </a:r>
            <a:r>
              <a:rPr lang="zh-CN" altLang="en-US" sz="1600" b="1" dirty="0">
                <a:solidFill>
                  <a:srgbClr val="FF0000"/>
                </a:solidFill>
              </a:rPr>
              <a:t>;                   </a:t>
            </a:r>
            <a:r>
              <a:rPr lang="en-US" altLang="zh-CN" sz="1600" b="1" dirty="0">
                <a:solidFill>
                  <a:srgbClr val="FF0000"/>
                </a:solidFill>
              </a:rPr>
              <a:t>C </a:t>
            </a:r>
            <a:r>
              <a:rPr lang="en-US" altLang="zh-CN" sz="1600" b="1" dirty="0" err="1">
                <a:solidFill>
                  <a:srgbClr val="FF0000"/>
                </a:solidFill>
              </a:rPr>
              <a:t>c</a:t>
            </a:r>
            <a:r>
              <a:rPr lang="en-US" altLang="zh-CN" sz="1600" b="1" dirty="0">
                <a:solidFill>
                  <a:srgbClr val="FF0000"/>
                </a:solidFill>
              </a:rPr>
              <a:t>=new C(“hello”);</a:t>
            </a:r>
          </a:p>
          <a:p>
            <a:pPr lvl="8"/>
            <a:r>
              <a:rPr lang="en-US" altLang="zh-CN" sz="800" b="1" dirty="0">
                <a:solidFill>
                  <a:srgbClr val="FF0000"/>
                </a:solidFill>
              </a:rPr>
              <a:t>                                                                                    </a:t>
            </a:r>
            <a:endParaRPr lang="zh-CN" altLang="en-US" sz="800" b="1" dirty="0">
              <a:solidFill>
                <a:srgbClr val="FF0000"/>
              </a:solidFill>
            </a:endParaRPr>
          </a:p>
          <a:p>
            <a:r>
              <a:rPr lang="zh-CN" altLang="en-US" sz="1400" dirty="0"/>
              <a:t>	}</a:t>
            </a:r>
          </a:p>
          <a:p>
            <a:r>
              <a:rPr lang="zh-CN" altLang="en-US" sz="1400" dirty="0"/>
              <a:t>	public B(String name){	</a:t>
            </a:r>
          </a:p>
          <a:p>
            <a:pPr lvl="1"/>
            <a:r>
              <a:rPr lang="zh-CN" altLang="en-US" sz="1000" dirty="0"/>
              <a:t>	</a:t>
            </a:r>
          </a:p>
          <a:p>
            <a:r>
              <a:rPr lang="zh-CN" altLang="en-US" sz="1400" dirty="0"/>
              <a:t>		System.out.println(name+“我是B类的有参构造”);</a:t>
            </a:r>
          </a:p>
          <a:p>
            <a:r>
              <a:rPr lang="zh-CN" altLang="en-US" sz="1400" dirty="0"/>
              <a:t>	}</a:t>
            </a:r>
          </a:p>
          <a:p>
            <a:r>
              <a:rPr lang="zh-CN" altLang="en-US" sz="1400" dirty="0"/>
              <a:t>}</a:t>
            </a:r>
          </a:p>
          <a:p>
            <a:r>
              <a:rPr lang="zh-CN" altLang="en-US" sz="1400" dirty="0"/>
              <a:t>class C extends B{	</a:t>
            </a:r>
          </a:p>
          <a:p>
            <a:r>
              <a:rPr lang="zh-CN" altLang="en-US" sz="1400" dirty="0"/>
              <a:t>	public C(){</a:t>
            </a:r>
          </a:p>
          <a:p>
            <a:r>
              <a:rPr lang="zh-CN" altLang="en-US" sz="1400" dirty="0"/>
              <a:t>		</a:t>
            </a:r>
            <a:r>
              <a:rPr lang="en-US" altLang="zh-CN" sz="1400" dirty="0"/>
              <a:t>this</a:t>
            </a:r>
            <a:r>
              <a:rPr lang="zh-CN" altLang="en-US" sz="1400" dirty="0"/>
              <a:t>("hello");</a:t>
            </a:r>
          </a:p>
          <a:p>
            <a:r>
              <a:rPr lang="zh-CN" altLang="en-US" sz="1400" dirty="0"/>
              <a:t>		System.out.println("我是c类的无参构造");</a:t>
            </a:r>
          </a:p>
          <a:p>
            <a:r>
              <a:rPr lang="zh-CN" altLang="en-US" sz="1400" dirty="0"/>
              <a:t>	}</a:t>
            </a:r>
          </a:p>
          <a:p>
            <a:r>
              <a:rPr lang="zh-CN" altLang="en-US" sz="1400" dirty="0"/>
              <a:t>	public C(String name){</a:t>
            </a:r>
            <a:endParaRPr lang="en-US" altLang="zh-CN" sz="1400" dirty="0"/>
          </a:p>
          <a:p>
            <a:r>
              <a:rPr lang="en-US" altLang="zh-CN" sz="1400" dirty="0"/>
              <a:t>Super(name);</a:t>
            </a:r>
          </a:p>
          <a:p>
            <a:r>
              <a:rPr lang="zh-CN" altLang="en-US" sz="1400" dirty="0"/>
              <a:t>		System.out.println(“我是c类的有参参构造”); </a:t>
            </a:r>
          </a:p>
          <a:p>
            <a:r>
              <a:rPr lang="zh-CN" altLang="en-US" sz="1400" dirty="0"/>
              <a:t>	}</a:t>
            </a:r>
          </a:p>
          <a:p>
            <a:r>
              <a:rPr lang="zh-CN" altLang="en-US" sz="1400" dirty="0"/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419872" y="620688"/>
            <a:ext cx="2880320" cy="64807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练  习</a:t>
            </a:r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11560"/>
            <a:ext cx="84582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  1.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根据下图实现类。在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TestCylinder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类中创建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Cylinder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类的对象，设置圆柱的底面半径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和高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，并输出圆柱的体积。</a:t>
            </a:r>
          </a:p>
          <a:p>
            <a:pPr eaLnBrk="1" hangingPunct="1"/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35557" name="Group 37"/>
          <p:cNvGraphicFramePr>
            <a:graphicFrameLocks noGrp="1"/>
          </p:cNvGraphicFramePr>
          <p:nvPr/>
        </p:nvGraphicFramePr>
        <p:xfrm>
          <a:off x="2195736" y="2276872"/>
          <a:ext cx="5414392" cy="19202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4143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Circle  (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圆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0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-radius :double 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Circle(): 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构造方法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将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radius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属性初始化为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setRadius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(double radius) : void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getRadius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(): double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findArea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():double  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计算圆的面积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35566" name="Group 46"/>
          <p:cNvGraphicFramePr>
            <a:graphicFrameLocks noGrp="1"/>
          </p:cNvGraphicFramePr>
          <p:nvPr/>
        </p:nvGraphicFramePr>
        <p:xfrm>
          <a:off x="1763688" y="4581128"/>
          <a:ext cx="5544616" cy="213285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5446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04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Cylinder  (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圆柱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7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1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length:double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55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60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Cylinder():  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构造方法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将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length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属性初始化为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setLength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(double length):void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getLength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():double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findVolume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() :double   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计算圆柱体积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312" name="Line 24"/>
          <p:cNvSpPr>
            <a:spLocks noChangeShapeType="1"/>
          </p:cNvSpPr>
          <p:nvPr/>
        </p:nvSpPr>
        <p:spPr bwMode="auto">
          <a:xfrm flipV="1">
            <a:off x="4427984" y="4077072"/>
            <a:ext cx="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642918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综合练习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ea typeface="宋体" pitchFamily="2" charset="-122"/>
              </a:rPr>
              <a:t>编写一个</a:t>
            </a:r>
            <a:r>
              <a:rPr lang="en-US" altLang="zh-CN" sz="2400" dirty="0">
                <a:ea typeface="宋体" pitchFamily="2" charset="-122"/>
              </a:rPr>
              <a:t>Person</a:t>
            </a:r>
            <a:r>
              <a:rPr lang="zh-CN" altLang="en-US" sz="2400" dirty="0">
                <a:ea typeface="宋体" pitchFamily="2" charset="-122"/>
              </a:rPr>
              <a:t>类，包括属性（</a:t>
            </a:r>
            <a:r>
              <a:rPr lang="en-US" altLang="zh-CN" sz="2400" dirty="0">
                <a:ea typeface="宋体" pitchFamily="2" charset="-122"/>
              </a:rPr>
              <a:t>name</a:t>
            </a:r>
            <a:r>
              <a:rPr lang="zh-CN" altLang="en-US" sz="2400" dirty="0">
                <a:ea typeface="宋体" pitchFamily="2" charset="-122"/>
              </a:rPr>
              <a:t>、</a:t>
            </a:r>
            <a:r>
              <a:rPr lang="en-US" altLang="zh-CN" sz="2400" dirty="0">
                <a:ea typeface="宋体" pitchFamily="2" charset="-122"/>
              </a:rPr>
              <a:t>age</a:t>
            </a:r>
            <a:r>
              <a:rPr lang="zh-CN" altLang="en-US" sz="2400" dirty="0">
                <a:ea typeface="宋体" pitchFamily="2" charset="-122"/>
              </a:rPr>
              <a:t>），构造器、方法</a:t>
            </a:r>
            <a:r>
              <a:rPr lang="en-US" altLang="zh-CN" sz="2400" dirty="0">
                <a:ea typeface="宋体" pitchFamily="2" charset="-122"/>
              </a:rPr>
              <a:t>say(</a:t>
            </a:r>
            <a:r>
              <a:rPr lang="zh-CN" altLang="en-US" sz="2400" dirty="0">
                <a:ea typeface="宋体" pitchFamily="2" charset="-122"/>
              </a:rPr>
              <a:t>返回自我介绍的字符串）。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ea typeface="宋体" pitchFamily="2" charset="-122"/>
              </a:rPr>
              <a:t>编写一个</a:t>
            </a:r>
            <a:r>
              <a:rPr lang="en-US" altLang="zh-CN" sz="2400" dirty="0">
                <a:ea typeface="宋体" pitchFamily="2" charset="-122"/>
              </a:rPr>
              <a:t>Student</a:t>
            </a:r>
            <a:r>
              <a:rPr lang="zh-CN" altLang="en-US" sz="2400" dirty="0">
                <a:ea typeface="宋体" pitchFamily="2" charset="-122"/>
              </a:rPr>
              <a:t>类，继承</a:t>
            </a:r>
            <a:r>
              <a:rPr lang="en-US" altLang="zh-CN" sz="2400" dirty="0">
                <a:ea typeface="宋体" pitchFamily="2" charset="-122"/>
              </a:rPr>
              <a:t>Person</a:t>
            </a:r>
            <a:r>
              <a:rPr lang="zh-CN" altLang="en-US" sz="2400" dirty="0">
                <a:ea typeface="宋体" pitchFamily="2" charset="-122"/>
              </a:rPr>
              <a:t>类，增加</a:t>
            </a:r>
            <a:r>
              <a:rPr lang="en-US" altLang="zh-CN" sz="2400" dirty="0">
                <a:ea typeface="宋体" pitchFamily="2" charset="-122"/>
              </a:rPr>
              <a:t>ID</a:t>
            </a:r>
            <a:r>
              <a:rPr lang="zh-CN" altLang="en-US" sz="2400" dirty="0">
                <a:ea typeface="宋体" pitchFamily="2" charset="-122"/>
              </a:rPr>
              <a:t>、</a:t>
            </a:r>
            <a:r>
              <a:rPr lang="en-US" altLang="zh-CN" sz="2400" dirty="0">
                <a:ea typeface="宋体" pitchFamily="2" charset="-122"/>
              </a:rPr>
              <a:t>Score</a:t>
            </a:r>
            <a:r>
              <a:rPr lang="zh-CN" altLang="en-US" sz="2400" dirty="0">
                <a:ea typeface="宋体" pitchFamily="2" charset="-122"/>
              </a:rPr>
              <a:t>属性，以及构造器，定义</a:t>
            </a:r>
            <a:r>
              <a:rPr lang="en-US" altLang="zh-CN" sz="2400" dirty="0">
                <a:ea typeface="宋体" pitchFamily="2" charset="-122"/>
              </a:rPr>
              <a:t>say</a:t>
            </a:r>
            <a:r>
              <a:rPr lang="zh-CN" altLang="en-US" sz="2400" dirty="0">
                <a:ea typeface="宋体" pitchFamily="2" charset="-122"/>
              </a:rPr>
              <a:t>方法。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ea typeface="宋体" pitchFamily="2" charset="-122"/>
              </a:rPr>
              <a:t>编写</a:t>
            </a:r>
            <a:r>
              <a:rPr lang="en-US" altLang="zh-CN" sz="2400" dirty="0">
                <a:ea typeface="宋体" pitchFamily="2" charset="-122"/>
              </a:rPr>
              <a:t>Test</a:t>
            </a:r>
            <a:r>
              <a:rPr lang="zh-CN" altLang="en-US" sz="2400" dirty="0">
                <a:ea typeface="宋体" pitchFamily="2" charset="-122"/>
              </a:rPr>
              <a:t>类，分别创建</a:t>
            </a:r>
            <a:r>
              <a:rPr lang="en-US" altLang="zh-CN" sz="2400" dirty="0">
                <a:ea typeface="宋体" pitchFamily="2" charset="-122"/>
              </a:rPr>
              <a:t>Person</a:t>
            </a:r>
            <a:r>
              <a:rPr lang="zh-CN" altLang="en-US" sz="2400" dirty="0">
                <a:ea typeface="宋体" pitchFamily="2" charset="-122"/>
              </a:rPr>
              <a:t>和</a:t>
            </a:r>
            <a:r>
              <a:rPr lang="en-US" altLang="zh-CN" sz="2400" dirty="0">
                <a:ea typeface="宋体" pitchFamily="2" charset="-122"/>
              </a:rPr>
              <a:t>Student</a:t>
            </a:r>
            <a:r>
              <a:rPr lang="zh-CN" altLang="en-US" sz="2400" dirty="0">
                <a:ea typeface="宋体" pitchFamily="2" charset="-122"/>
              </a:rPr>
              <a:t>对象，调用</a:t>
            </a:r>
            <a:r>
              <a:rPr lang="en-US" altLang="zh-CN" sz="2400" dirty="0">
                <a:ea typeface="宋体" pitchFamily="2" charset="-122"/>
              </a:rPr>
              <a:t>say</a:t>
            </a:r>
            <a:r>
              <a:rPr lang="zh-CN" altLang="en-US" sz="2400" dirty="0">
                <a:ea typeface="宋体" pitchFamily="2" charset="-122"/>
              </a:rPr>
              <a:t>方法输出自我介绍。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2786050" y="2445245"/>
            <a:ext cx="55007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accent6">
                    <a:lumMod val="75000"/>
                  </a:schemeClr>
                </a:solidFill>
              </a:rPr>
              <a:t>第二节 多  态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00166" y="571480"/>
            <a:ext cx="6237337" cy="938968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面向对象特征之三：多态性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628800"/>
            <a:ext cx="8640762" cy="441936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多态性，是面向对象中最重要的概念，在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中有两种体现：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方法的重载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(overload)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和重写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(overwrite)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600" b="1" dirty="0">
                <a:ea typeface="宋体" pitchFamily="2" charset="-122"/>
                <a:cs typeface="Times New Roman" pitchFamily="18" charset="0"/>
              </a:rPr>
              <a:t>对象的多态性   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——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可以直接应用在抽象类和接口上★。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endParaRPr lang="en-US" altLang="zh-CN" sz="1200" dirty="0"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1670" y="0"/>
            <a:ext cx="8229600" cy="857256"/>
          </a:xfrm>
        </p:spPr>
        <p:txBody>
          <a:bodyPr/>
          <a:lstStyle/>
          <a:p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多态性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buFont typeface="Wingdings" pitchFamily="2" charset="2"/>
              <a:buChar char="l"/>
            </a:pP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引用变量有两个类型：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编译时类型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运行时类型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。编译时类型由声明该变量时使用的类型决定，运行时类型由实际赋给该变量的对象决定。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2" charset="2"/>
              <a:buChar char="l"/>
            </a:pP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Person p=new Student();</a:t>
            </a:r>
          </a:p>
          <a:p>
            <a:pPr lvl="1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若编译时类型和运行时类型不一致，就出现多态（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Polymorphism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）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3174" y="785794"/>
            <a:ext cx="3787904" cy="857256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本章内容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第一节 类的继承</a:t>
            </a:r>
            <a:endParaRPr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第二节 多  态</a:t>
            </a:r>
            <a:endParaRPr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第三节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Object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14546" y="571480"/>
            <a:ext cx="5144616" cy="981061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对象引用类型转换 </a:t>
            </a:r>
            <a:r>
              <a:rPr lang="en-US" altLang="zh-CN" b="1" dirty="0">
                <a:solidFill>
                  <a:srgbClr val="BD6FBF"/>
                </a:solidFill>
                <a:latin typeface="+mn-lt"/>
                <a:ea typeface="宋体" pitchFamily="2" charset="-122"/>
                <a:cs typeface="Times New Roman" pitchFamily="18" charset="0"/>
              </a:rPr>
              <a:t>(Casting 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556792"/>
            <a:ext cx="8964488" cy="4876800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基本数据类型的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Casting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：</a:t>
            </a: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自动类型转换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：小的数据类型可以自动转换成大的数据类型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      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如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long g=20;           double d=12.0f</a:t>
            </a: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强制类型转换：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可以把大的数据类型强制转换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(casting)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成小的数据类型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            如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float f=(float)12.0;  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a=(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)1200L</a:t>
            </a:r>
            <a:endParaRPr lang="en-US" altLang="zh-CN" sz="2000" b="1" dirty="0">
              <a:ea typeface="宋体" pitchFamily="2" charset="-122"/>
              <a:cs typeface="Times New Roman" pitchFamily="18" charset="0"/>
            </a:endParaRP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对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对象的强制类型转换称为造型</a:t>
            </a:r>
          </a:p>
          <a:p>
            <a:pPr lvl="1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从子类到父类的类型转换可以自动进行</a:t>
            </a:r>
          </a:p>
          <a:p>
            <a:pPr lvl="1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从父类到子类的类型转换必须通过造型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强制类型转换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实现</a:t>
            </a:r>
          </a:p>
          <a:p>
            <a:pPr lvl="1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无继承关系的引用类型间的转换是非法的</a:t>
            </a:r>
            <a:endParaRPr lang="zh-CN" altLang="en-US" sz="2000" b="1" dirty="0"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0143" y="1844824"/>
            <a:ext cx="2376264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较高级的基本数据类型</a:t>
            </a:r>
          </a:p>
        </p:txBody>
      </p:sp>
      <p:sp>
        <p:nvSpPr>
          <p:cNvPr id="5" name="矩形 4"/>
          <p:cNvSpPr/>
          <p:nvPr/>
        </p:nvSpPr>
        <p:spPr>
          <a:xfrm>
            <a:off x="630143" y="4797152"/>
            <a:ext cx="2376264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较低级的基本数据类型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555776" y="2852936"/>
            <a:ext cx="0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1720" y="350100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自动类型转化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115616" y="2852936"/>
            <a:ext cx="0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8849" y="3370012"/>
            <a:ext cx="181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强制类型转化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4139952" y="620688"/>
            <a:ext cx="0" cy="623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220072" y="1700808"/>
            <a:ext cx="3096344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父类（如：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Person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）</a:t>
            </a:r>
          </a:p>
        </p:txBody>
      </p:sp>
      <p:sp>
        <p:nvSpPr>
          <p:cNvPr id="17" name="矩形 16"/>
          <p:cNvSpPr/>
          <p:nvPr/>
        </p:nvSpPr>
        <p:spPr>
          <a:xfrm>
            <a:off x="5220072" y="4941168"/>
            <a:ext cx="3168352" cy="936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子类（如：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Student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）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7596336" y="2852936"/>
            <a:ext cx="0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92280" y="354165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向上转型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5940152" y="2852936"/>
            <a:ext cx="0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64088" y="351369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向下转型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72396" y="398271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使用</a:t>
            </a:r>
            <a:r>
              <a:rPr lang="en-US" altLang="zh-CN" dirty="0" err="1">
                <a:ea typeface="宋体" pitchFamily="2" charset="-122"/>
              </a:rPr>
              <a:t>instanceof</a:t>
            </a:r>
            <a:r>
              <a:rPr lang="zh-CN" altLang="en-US" dirty="0">
                <a:ea typeface="宋体" pitchFamily="2" charset="-122"/>
              </a:rPr>
              <a:t>进行判断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779912" y="548680"/>
            <a:ext cx="2327921" cy="85210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多态性</a:t>
            </a:r>
            <a:r>
              <a:rPr lang="en-US" altLang="zh-CN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17518" y="1385902"/>
            <a:ext cx="8640762" cy="504349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对象的多态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中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子类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的对象可以替代</a:t>
            </a:r>
            <a:r>
              <a:rPr lang="zh-CN" altLang="en-US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父类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的对象使用 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Person p=new Teacher();</a:t>
            </a:r>
          </a:p>
          <a:p>
            <a:pPr lvl="1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一个变量只能有一种确定的数据类型</a:t>
            </a:r>
          </a:p>
          <a:p>
            <a:pPr lvl="1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一个引用类型变量可能指向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引用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多种不同类型的对象</a:t>
            </a: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Person p = new Student();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Object o = new Person();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//Object</a:t>
            </a: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类型的变量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o</a:t>
            </a: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，指向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类型的对象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o = new Student(); 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//Object</a:t>
            </a: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类型的变量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o</a:t>
            </a: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，指向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类型的对象</a:t>
            </a:r>
            <a:endParaRPr lang="en-US" altLang="zh-CN" sz="2400" dirty="0">
              <a:solidFill>
                <a:srgbClr val="0070C0"/>
              </a:solidFill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None/>
            </a:pPr>
            <a:endParaRPr lang="en-US" altLang="zh-CN" sz="14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u"/>
            </a:pP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子类可看做是特殊的父类，所以父类类型的引用可以指向子类的对象：向上转型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upcasting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zh-CN" altLang="en-US" sz="2400" b="1" dirty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496" y="571480"/>
            <a:ext cx="2881312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多态性</a:t>
            </a:r>
            <a:r>
              <a:rPr lang="en-US" altLang="zh-CN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(3)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1620838"/>
            <a:ext cx="9144000" cy="39918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一个引用类型变量如果声明为父类的类型，但实际引用的是子类对象，那么该变量就</a:t>
            </a:r>
            <a:r>
              <a:rPr lang="zh-CN" altLang="en-US" sz="28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不能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再访问子类中添加的属性和方法</a:t>
            </a:r>
          </a:p>
          <a:p>
            <a:pPr marL="457200" indent="-457200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Student m = new Student();</a:t>
            </a:r>
          </a:p>
          <a:p>
            <a:pPr marL="457200" indent="-457200">
              <a:spcBef>
                <a:spcPct val="30000"/>
              </a:spcBef>
            </a:pP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m.score</a:t>
            </a: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= 98;	</a:t>
            </a:r>
            <a:r>
              <a:rPr lang="en-US" altLang="zh-CN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合法</a:t>
            </a:r>
            <a:r>
              <a:rPr lang="en-US" altLang="zh-CN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,Student</a:t>
            </a:r>
            <a:r>
              <a:rPr lang="zh-CN" altLang="en-US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类有</a:t>
            </a:r>
            <a:r>
              <a:rPr lang="en-US" altLang="zh-CN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school</a:t>
            </a:r>
            <a:r>
              <a:rPr lang="zh-CN" altLang="en-US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成员变量</a:t>
            </a:r>
            <a:endParaRPr lang="zh-CN" altLang="en-US" sz="2200" b="1" dirty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spcBef>
                <a:spcPct val="30000"/>
              </a:spcBef>
            </a:pPr>
            <a:r>
              <a:rPr lang="zh-CN" altLang="en-US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Person e = new Student(); </a:t>
            </a:r>
            <a:endParaRPr lang="en-US" altLang="zh-CN" sz="2200" b="1" dirty="0">
              <a:solidFill>
                <a:schemeClr val="accent1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spcBef>
                <a:spcPct val="30000"/>
              </a:spcBef>
            </a:pP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e.score</a:t>
            </a: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= 98;	</a:t>
            </a:r>
            <a:r>
              <a:rPr lang="en-US" altLang="zh-CN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非法</a:t>
            </a:r>
            <a:r>
              <a:rPr lang="en-US" altLang="zh-CN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,Person</a:t>
            </a:r>
            <a:r>
              <a:rPr lang="zh-CN" altLang="en-US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类没有</a:t>
            </a:r>
            <a:r>
              <a:rPr lang="en-US" altLang="zh-CN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school</a:t>
            </a:r>
            <a:r>
              <a:rPr lang="zh-CN" altLang="en-US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成员变量</a:t>
            </a:r>
          </a:p>
          <a:p>
            <a:pPr marL="457200" indent="-457200">
              <a:spcBef>
                <a:spcPct val="30000"/>
              </a:spcBef>
            </a:pPr>
            <a:r>
              <a:rPr lang="zh-CN" altLang="en-US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     属性是在编译时确定的，编译时</a:t>
            </a:r>
            <a:r>
              <a:rPr lang="en-US" altLang="zh-CN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类型，没有</a:t>
            </a:r>
            <a:r>
              <a:rPr lang="en-US" altLang="zh-CN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school</a:t>
            </a:r>
            <a:r>
              <a:rPr lang="zh-CN" altLang="en-US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成员变量，因而编译错误。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62741" y="692696"/>
            <a:ext cx="8072494" cy="913866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虚拟方法调用</a:t>
            </a:r>
            <a:r>
              <a:rPr lang="en-US" altLang="zh-CN" sz="3200" b="1" dirty="0">
                <a:solidFill>
                  <a:srgbClr val="BD6FBF"/>
                </a:solidFill>
                <a:latin typeface="+mn-lt"/>
                <a:ea typeface="宋体" pitchFamily="2" charset="-122"/>
                <a:cs typeface="Times New Roman" pitchFamily="18" charset="0"/>
              </a:rPr>
              <a:t>(Virtual Method Invocation)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95536" y="1773238"/>
            <a:ext cx="8352928" cy="45858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正常的方法调用（本态调用）</a:t>
            </a:r>
          </a:p>
          <a:p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   	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Person e = new Person();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	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e.say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	Student e = new Student();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 	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e.say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;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虚拟方法调用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多态情况下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3200" b="1" dirty="0"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Person e = new Student();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  	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e.say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();	//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调用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say()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方法</a:t>
            </a:r>
            <a:endParaRPr lang="zh-CN" altLang="en-US" sz="1000" b="1" dirty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  编译时类型和运行时类型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编译时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类型，而方法的调用是在运行时确定的，所以调用的是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say()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方法。</a:t>
            </a:r>
            <a:r>
              <a:rPr lang="en-US" altLang="zh-CN" sz="2400" b="1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——</a:t>
            </a:r>
            <a:r>
              <a:rPr lang="zh-CN" altLang="en-US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动态绑定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Box 4"/>
          <p:cNvSpPr txBox="1">
            <a:spLocks noChangeArrowheads="1"/>
          </p:cNvSpPr>
          <p:nvPr/>
        </p:nvSpPr>
        <p:spPr bwMode="auto">
          <a:xfrm>
            <a:off x="3857620" y="714356"/>
            <a:ext cx="29523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dirty="0"/>
              <a:t>多态小结</a:t>
            </a:r>
          </a:p>
        </p:txBody>
      </p:sp>
      <p:sp>
        <p:nvSpPr>
          <p:cNvPr id="21509" name="TextBox 5"/>
          <p:cNvSpPr txBox="1">
            <a:spLocks noChangeArrowheads="1"/>
          </p:cNvSpPr>
          <p:nvPr/>
        </p:nvSpPr>
        <p:spPr bwMode="auto">
          <a:xfrm>
            <a:off x="395674" y="1412141"/>
            <a:ext cx="8462516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rgbClr val="0000FF"/>
                </a:solidFill>
              </a:rPr>
              <a:t>前提：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800" dirty="0"/>
              <a:t>需要存在</a:t>
            </a:r>
            <a:r>
              <a:rPr lang="zh-CN" altLang="en-US" sz="2800" dirty="0">
                <a:solidFill>
                  <a:srgbClr val="FF0000"/>
                </a:solidFill>
              </a:rPr>
              <a:t>继承</a:t>
            </a:r>
            <a:r>
              <a:rPr lang="zh-CN" altLang="en-US" sz="2800" dirty="0"/>
              <a:t>或者实现关系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800" dirty="0"/>
              <a:t>要有</a:t>
            </a:r>
            <a:r>
              <a:rPr lang="zh-CN" altLang="en-US" sz="2800" dirty="0">
                <a:solidFill>
                  <a:srgbClr val="FF0000"/>
                </a:solidFill>
              </a:rPr>
              <a:t>覆盖</a:t>
            </a:r>
            <a:r>
              <a:rPr lang="zh-CN" altLang="en-US" sz="2800" dirty="0"/>
              <a:t>操作</a:t>
            </a:r>
            <a:endParaRPr lang="en-US" altLang="zh-CN" sz="2800" dirty="0"/>
          </a:p>
          <a:p>
            <a:pPr marL="342900" indent="-342900" eaLnBrk="1" hangingPunct="1">
              <a:buFont typeface="Wingdings" pitchFamily="2" charset="2"/>
              <a:buChar char="Ø"/>
            </a:pPr>
            <a:endParaRPr lang="en-US" altLang="zh-CN" sz="2800" dirty="0"/>
          </a:p>
          <a:p>
            <a:pPr marL="457200" indent="-457200" eaLnBrk="1" hangingPunct="1"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rgbClr val="0000FF"/>
                </a:solidFill>
              </a:rPr>
              <a:t>成员方法：</a:t>
            </a:r>
            <a:endParaRPr lang="zh-CN" altLang="en-US" sz="2800" dirty="0">
              <a:solidFill>
                <a:srgbClr val="0000FF"/>
              </a:solidFill>
            </a:endParaRP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</a:rPr>
              <a:t>编译时</a:t>
            </a:r>
            <a:r>
              <a:rPr lang="zh-CN" altLang="en-US" sz="2800" dirty="0"/>
              <a:t>：要查看</a:t>
            </a:r>
            <a:r>
              <a:rPr lang="zh-CN" altLang="en-US" sz="2800" dirty="0">
                <a:solidFill>
                  <a:srgbClr val="C00000"/>
                </a:solidFill>
              </a:rPr>
              <a:t>引用变量所属的类</a:t>
            </a:r>
            <a:r>
              <a:rPr lang="zh-CN" altLang="en-US" sz="2800" dirty="0"/>
              <a:t>中是否有所调用的方法。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</a:rPr>
              <a:t>运行时</a:t>
            </a:r>
            <a:r>
              <a:rPr lang="zh-CN" altLang="en-US" sz="2800" dirty="0"/>
              <a:t>：调用实际</a:t>
            </a:r>
            <a:r>
              <a:rPr lang="zh-CN" altLang="en-US" sz="2800" dirty="0">
                <a:solidFill>
                  <a:srgbClr val="C00000"/>
                </a:solidFill>
              </a:rPr>
              <a:t>对象所属的类</a:t>
            </a:r>
            <a:r>
              <a:rPr lang="zh-CN" altLang="en-US" sz="2800" dirty="0"/>
              <a:t>中的重写方法。</a:t>
            </a:r>
          </a:p>
          <a:p>
            <a:pPr marL="457200" indent="-457200" eaLnBrk="1" hangingPunct="1"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rgbClr val="0000FF"/>
                </a:solidFill>
              </a:rPr>
              <a:t>成员变量</a:t>
            </a:r>
            <a:r>
              <a:rPr lang="en-US" altLang="zh-CN" sz="2800" b="1" dirty="0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sym typeface="Wingdings" pitchFamily="2" charset="2"/>
              </a:rPr>
              <a:t>属性</a:t>
            </a:r>
            <a:r>
              <a:rPr lang="en-US" altLang="zh-CN" sz="2800" b="1" dirty="0">
                <a:solidFill>
                  <a:srgbClr val="0000FF"/>
                </a:solidFill>
                <a:sym typeface="Wingdings" pitchFamily="2" charset="2"/>
              </a:rPr>
              <a:t>)</a:t>
            </a:r>
            <a:endParaRPr lang="zh-CN" altLang="en-US" sz="2800" dirty="0">
              <a:solidFill>
                <a:srgbClr val="0000FF"/>
              </a:solidFill>
            </a:endParaRP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800" dirty="0"/>
              <a:t>不具备多态性，只看引用变量所属的类。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764704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练习：继承成员变量和继承方法的区别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596" y="1643050"/>
            <a:ext cx="43924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class Base{</a:t>
            </a:r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 count = 10;</a:t>
            </a:r>
          </a:p>
          <a:p>
            <a:r>
              <a:rPr lang="en-US" altLang="zh-CN" sz="2400" dirty="0"/>
              <a:t>public void display(){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this.count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class Sub extends Base{</a:t>
            </a:r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 count = 20;</a:t>
            </a:r>
          </a:p>
          <a:p>
            <a:r>
              <a:rPr lang="en-US" altLang="zh-CN" sz="2400" dirty="0"/>
              <a:t>public void display(){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this.count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067944" y="1556792"/>
            <a:ext cx="4896544" cy="411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public class </a:t>
            </a:r>
            <a:r>
              <a:rPr lang="en-US" altLang="zh-CN" sz="2400" dirty="0" err="1"/>
              <a:t>TestFieldMethod</a:t>
            </a:r>
            <a:r>
              <a:rPr lang="en-US" altLang="zh-CN" sz="2400" dirty="0"/>
              <a:t> {</a:t>
            </a:r>
          </a:p>
          <a:p>
            <a:r>
              <a:rPr lang="en-US" altLang="zh-CN" sz="2400" dirty="0"/>
              <a:t>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{</a:t>
            </a:r>
          </a:p>
          <a:p>
            <a:r>
              <a:rPr lang="en-US" altLang="zh-CN" sz="2400" dirty="0"/>
              <a:t>Sub s = new Sub();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s.count</a:t>
            </a:r>
            <a:r>
              <a:rPr lang="en-US" altLang="zh-CN" sz="2400" dirty="0"/>
              <a:t>);//</a:t>
            </a:r>
          </a:p>
          <a:p>
            <a:r>
              <a:rPr lang="en-US" altLang="zh-CN" sz="2400" dirty="0" err="1"/>
              <a:t>s.display</a:t>
            </a:r>
            <a:r>
              <a:rPr lang="en-US" altLang="zh-CN" sz="2400" dirty="0"/>
              <a:t>();//</a:t>
            </a:r>
          </a:p>
          <a:p>
            <a:r>
              <a:rPr lang="en-US" altLang="zh-CN" sz="2400" dirty="0"/>
              <a:t>Base b = s;//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(b == s); </a:t>
            </a:r>
          </a:p>
          <a:p>
            <a:r>
              <a:rPr lang="en-US" altLang="zh-CN" sz="2400" dirty="0" err="1">
                <a:solidFill>
                  <a:srgbClr val="FF0000"/>
                </a:solidFill>
              </a:rPr>
              <a:t>System.out.println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b.count</a:t>
            </a:r>
            <a:r>
              <a:rPr lang="en-US" altLang="zh-CN" sz="2400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zh-CN" sz="2400" dirty="0" err="1"/>
              <a:t>b.display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484784"/>
            <a:ext cx="8136904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子类继承父类</a:t>
            </a:r>
            <a:endParaRPr lang="en-US" altLang="zh-CN" sz="3200" b="1" dirty="0">
              <a:latin typeface="宋体" pitchFamily="2" charset="-122"/>
              <a:ea typeface="宋体" pitchFamily="2" charset="-122"/>
            </a:endParaRPr>
          </a:p>
          <a:p>
            <a:pPr marL="285750" indent="-285750"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若子类重写了父类方法，就意味着子类里定义的方法彻底覆盖了父类里的同名方法，系统将不可能把父类里的方法转移到子类中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对于实例变量则不存在这样的现象，即使子类里定义了与父类完全相同的实例变量，这个实例变量依然不可能覆盖父类中定义的实例变量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14678" y="500042"/>
            <a:ext cx="4373575" cy="91273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对象类型转换举例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44016" y="1268760"/>
            <a:ext cx="8820472" cy="518457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ConversionTest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static void main(String[]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{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double d = 13.4;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long l = (long)d;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(l);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in = 5;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b = (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)in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Object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= “Hello”;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String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objStr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= (String)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;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objStr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);</a:t>
            </a:r>
          </a:p>
          <a:p>
            <a:pPr>
              <a:spcBef>
                <a:spcPct val="0"/>
              </a:spcBef>
              <a:buNone/>
            </a:pP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Object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objPri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= new Integer(5);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		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= (String)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objPri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642918"/>
            <a:ext cx="8229600" cy="857256"/>
          </a:xfrm>
        </p:spPr>
        <p:txBody>
          <a:bodyPr/>
          <a:lstStyle/>
          <a:p>
            <a:r>
              <a:rPr lang="zh-CN" altLang="en-US" dirty="0"/>
              <a:t>多态应用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1785926"/>
            <a:ext cx="8229600" cy="6626253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zh-CN" altLang="en-US" sz="2500" dirty="0">
                <a:latin typeface="宋体" pitchFamily="2" charset="-122"/>
                <a:ea typeface="宋体" pitchFamily="2" charset="-122"/>
              </a:rPr>
              <a:t>多态数组 </a:t>
            </a:r>
            <a:r>
              <a:rPr lang="en-US" altLang="zh-CN" sz="2500" dirty="0">
                <a:latin typeface="宋体" pitchFamily="2" charset="-122"/>
                <a:ea typeface="宋体" pitchFamily="2" charset="-122"/>
              </a:rPr>
              <a:t>— </a:t>
            </a:r>
            <a:r>
              <a:rPr lang="en-US" altLang="zh-CN" sz="2500" dirty="0" err="1">
                <a:latin typeface="宋体" pitchFamily="2" charset="-122"/>
                <a:ea typeface="宋体" pitchFamily="2" charset="-122"/>
              </a:rPr>
              <a:t>在引用类型的数组中，使用多态形式存放对象</a:t>
            </a:r>
            <a:endParaRPr lang="en-US" altLang="zh-CN" sz="2500" dirty="0">
              <a:latin typeface="宋体" pitchFamily="2" charset="-122"/>
              <a:ea typeface="宋体" pitchFamily="2" charset="-122"/>
            </a:endParaRPr>
          </a:p>
          <a:p>
            <a:pPr lvl="2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2100" dirty="0">
                <a:latin typeface="宋体" pitchFamily="2" charset="-122"/>
                <a:ea typeface="宋体" pitchFamily="2" charset="-122"/>
              </a:rPr>
              <a:t>Person[] </a:t>
            </a:r>
            <a:r>
              <a:rPr lang="en-US" altLang="zh-CN" sz="2100" dirty="0" err="1">
                <a:latin typeface="宋体" pitchFamily="2" charset="-122"/>
                <a:ea typeface="宋体" pitchFamily="2" charset="-122"/>
              </a:rPr>
              <a:t>ps</a:t>
            </a:r>
            <a:r>
              <a:rPr lang="en-US" altLang="zh-CN" sz="2100" dirty="0">
                <a:latin typeface="宋体" pitchFamily="2" charset="-122"/>
                <a:ea typeface="宋体" pitchFamily="2" charset="-122"/>
              </a:rPr>
              <a:t> =new Person[2];</a:t>
            </a:r>
          </a:p>
          <a:p>
            <a:pPr lvl="2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2100" dirty="0">
                <a:latin typeface="宋体" pitchFamily="2" charset="-122"/>
                <a:ea typeface="宋体" pitchFamily="2" charset="-122"/>
              </a:rPr>
              <a:t>Ps[0] = new Teacher();</a:t>
            </a:r>
          </a:p>
          <a:p>
            <a:pPr lvl="2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2100" dirty="0">
                <a:latin typeface="宋体" pitchFamily="2" charset="-122"/>
                <a:ea typeface="宋体" pitchFamily="2" charset="-122"/>
              </a:rPr>
              <a:t>Ps[1] = new Student();</a:t>
            </a: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altLang="zh-CN" sz="1655" dirty="0">
              <a:latin typeface="宋体" pitchFamily="2" charset="-122"/>
              <a:ea typeface="宋体" pitchFamily="2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altLang="zh-CN" sz="2055" dirty="0">
              <a:latin typeface="宋体" pitchFamily="2" charset="-122"/>
              <a:ea typeface="宋体" pitchFamily="2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altLang="zh-CN" sz="2055" dirty="0">
              <a:latin typeface="宋体" pitchFamily="2" charset="-122"/>
              <a:ea typeface="宋体" pitchFamily="2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altLang="zh-CN" sz="2055" dirty="0">
              <a:latin typeface="宋体" pitchFamily="2" charset="-122"/>
              <a:ea typeface="宋体" pitchFamily="2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zh-CN" altLang="en-US" sz="2055" dirty="0">
              <a:latin typeface="宋体" pitchFamily="2" charset="-122"/>
              <a:ea typeface="宋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2071670" y="2445245"/>
            <a:ext cx="55007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accent6">
                    <a:lumMod val="75000"/>
                  </a:schemeClr>
                </a:solidFill>
              </a:rPr>
              <a:t>第一节 类的继承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zh-CN" altLang="en-US" sz="2500" dirty="0">
                <a:latin typeface="宋体" pitchFamily="2" charset="-122"/>
                <a:ea typeface="宋体" pitchFamily="2" charset="-122"/>
              </a:rPr>
              <a:t>多态参数 </a:t>
            </a:r>
            <a:r>
              <a:rPr lang="en-US" altLang="zh-CN" sz="2500" dirty="0">
                <a:latin typeface="宋体" pitchFamily="2" charset="-122"/>
                <a:ea typeface="宋体" pitchFamily="2" charset="-122"/>
              </a:rPr>
              <a:t>— </a:t>
            </a:r>
            <a:r>
              <a:rPr lang="zh-CN" altLang="en-US" sz="2500" dirty="0">
                <a:latin typeface="宋体" pitchFamily="2" charset="-122"/>
                <a:ea typeface="宋体" pitchFamily="2" charset="-122"/>
              </a:rPr>
              <a:t>形参类型为父类类型，使用多态形式传递 参数</a:t>
            </a:r>
            <a:endParaRPr lang="en-US" altLang="zh-CN" sz="2500" dirty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en-US" altLang="zh-CN" dirty="0"/>
              <a:t>Public void method(Person p){//Person p = new Teacher();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}</a:t>
            </a:r>
          </a:p>
          <a:p>
            <a:pPr lvl="1"/>
            <a:r>
              <a:rPr lang="en-US" altLang="zh-CN" dirty="0"/>
              <a:t>Method(new Teacher());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857256"/>
          </a:xfrm>
        </p:spPr>
        <p:txBody>
          <a:bodyPr/>
          <a:lstStyle/>
          <a:p>
            <a:r>
              <a:rPr lang="zh-CN" altLang="en-US" dirty="0"/>
              <a:t>多态数组示例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1650316"/>
            <a:ext cx="3528392" cy="3493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14348" y="1357298"/>
            <a:ext cx="507209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宋体" pitchFamily="2" charset="-122"/>
              </a:rPr>
              <a:t>现有一个继承结构如下：</a:t>
            </a:r>
            <a:endParaRPr lang="en-US" altLang="zh-CN" sz="2000" dirty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5572140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</a:rPr>
              <a:t>要求创建五个年龄不等的</a:t>
            </a:r>
            <a:r>
              <a:rPr lang="en-US" altLang="zh-CN" dirty="0">
                <a:ea typeface="宋体" pitchFamily="2" charset="-122"/>
              </a:rPr>
              <a:t>Person</a:t>
            </a:r>
            <a:r>
              <a:rPr lang="zh-CN" altLang="en-US" dirty="0">
                <a:ea typeface="宋体" pitchFamily="2" charset="-122"/>
              </a:rPr>
              <a:t>、</a:t>
            </a:r>
            <a:r>
              <a:rPr lang="en-US" altLang="zh-CN" dirty="0">
                <a:ea typeface="宋体" pitchFamily="2" charset="-122"/>
              </a:rPr>
              <a:t>Student</a:t>
            </a:r>
            <a:r>
              <a:rPr lang="zh-CN" altLang="en-US" dirty="0">
                <a:ea typeface="宋体" pitchFamily="2" charset="-122"/>
              </a:rPr>
              <a:t>和</a:t>
            </a:r>
            <a:r>
              <a:rPr lang="en-US" altLang="zh-CN" dirty="0">
                <a:ea typeface="宋体" pitchFamily="2" charset="-122"/>
              </a:rPr>
              <a:t>Teacher</a:t>
            </a:r>
            <a:r>
              <a:rPr lang="zh-CN" altLang="en-US" dirty="0">
                <a:ea typeface="宋体" pitchFamily="2" charset="-122"/>
              </a:rPr>
              <a:t>对象，并将他们按年龄排序输出，应如何实现？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5852" y="407194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score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15074" y="3857628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salary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488" y="646360"/>
            <a:ext cx="4090995" cy="853814"/>
          </a:xfrm>
        </p:spPr>
        <p:txBody>
          <a:bodyPr/>
          <a:lstStyle/>
          <a:p>
            <a:pPr algn="l">
              <a:defRPr/>
            </a:pPr>
            <a:r>
              <a:rPr lang="zh-CN" altLang="en-US" dirty="0"/>
              <a:t>多态数组示例</a:t>
            </a:r>
            <a:endParaRPr lang="en-US" altLang="zh-CN" sz="2000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57158" y="1500174"/>
            <a:ext cx="8072494" cy="3016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对于这种处于同一个继承层次中的对象，使用多态数组来存放是最为简便的方法之一。</a:t>
            </a:r>
          </a:p>
          <a:p>
            <a:pPr marL="1276350" lvl="2" indent="-361950">
              <a:defRPr/>
            </a:pPr>
            <a:r>
              <a:rPr lang="en-US" altLang="zh-CN" dirty="0">
                <a:ea typeface="宋体" pitchFamily="2" charset="-122"/>
              </a:rPr>
              <a:t>   </a:t>
            </a:r>
          </a:p>
          <a:p>
            <a:pPr marL="1276350" lvl="2" indent="-361950">
              <a:defRPr/>
            </a:pPr>
            <a:r>
              <a:rPr lang="en-US" altLang="zh-CN" sz="2000" dirty="0">
                <a:ea typeface="宋体" pitchFamily="2" charset="-122"/>
              </a:rPr>
              <a:t>Person[] person = {new Person("</a:t>
            </a:r>
            <a:r>
              <a:rPr lang="zh-CN" altLang="en-US" sz="2000" dirty="0">
                <a:ea typeface="宋体" pitchFamily="2" charset="-122"/>
              </a:rPr>
              <a:t>张三</a:t>
            </a:r>
            <a:r>
              <a:rPr lang="en-US" altLang="zh-CN" sz="2000" dirty="0">
                <a:ea typeface="宋体" pitchFamily="2" charset="-122"/>
              </a:rPr>
              <a:t>", 32),</a:t>
            </a:r>
          </a:p>
          <a:p>
            <a:pPr marL="1276350" lvl="2" indent="-361950">
              <a:defRPr/>
            </a:pPr>
            <a:r>
              <a:rPr lang="en-US" altLang="zh-CN" sz="2000" dirty="0">
                <a:ea typeface="宋体" pitchFamily="2" charset="-122"/>
              </a:rPr>
              <a:t>                                  new Student("</a:t>
            </a:r>
            <a:r>
              <a:rPr lang="zh-CN" altLang="en-US" sz="2000" dirty="0">
                <a:ea typeface="宋体" pitchFamily="2" charset="-122"/>
              </a:rPr>
              <a:t>李四</a:t>
            </a:r>
            <a:r>
              <a:rPr lang="en-US" altLang="zh-CN" sz="2000" dirty="0">
                <a:ea typeface="宋体" pitchFamily="2" charset="-122"/>
              </a:rPr>
              <a:t>", 21, 120, 90.0),</a:t>
            </a:r>
          </a:p>
          <a:p>
            <a:pPr marL="1276350" lvl="2" indent="-361950">
              <a:defRPr/>
            </a:pPr>
            <a:r>
              <a:rPr lang="en-US" altLang="zh-CN" sz="2000" dirty="0">
                <a:ea typeface="宋体" pitchFamily="2" charset="-122"/>
              </a:rPr>
              <a:t>                                  new Student("</a:t>
            </a:r>
            <a:r>
              <a:rPr lang="zh-CN" altLang="en-US" sz="2000" dirty="0">
                <a:ea typeface="宋体" pitchFamily="2" charset="-122"/>
              </a:rPr>
              <a:t>王五</a:t>
            </a:r>
            <a:r>
              <a:rPr lang="en-US" altLang="zh-CN" sz="2000" dirty="0">
                <a:ea typeface="宋体" pitchFamily="2" charset="-122"/>
              </a:rPr>
              <a:t>", 22, 119, 91.5),</a:t>
            </a:r>
          </a:p>
          <a:p>
            <a:pPr marL="1276350" lvl="2" indent="-361950">
              <a:defRPr/>
            </a:pPr>
            <a:r>
              <a:rPr lang="en-US" altLang="zh-CN" sz="2000" dirty="0">
                <a:ea typeface="宋体" pitchFamily="2" charset="-122"/>
              </a:rPr>
              <a:t>                                  new Teacher("</a:t>
            </a:r>
            <a:r>
              <a:rPr lang="zh-CN" altLang="en-US" sz="2000" dirty="0">
                <a:ea typeface="宋体" pitchFamily="2" charset="-122"/>
              </a:rPr>
              <a:t>刘老师</a:t>
            </a:r>
            <a:r>
              <a:rPr lang="en-US" altLang="zh-CN" sz="2000" dirty="0">
                <a:ea typeface="宋体" pitchFamily="2" charset="-122"/>
              </a:rPr>
              <a:t>", 35, 10, "Java EE"),</a:t>
            </a:r>
          </a:p>
          <a:p>
            <a:pPr marL="1276350" lvl="2" indent="-361950">
              <a:defRPr/>
            </a:pPr>
            <a:r>
              <a:rPr lang="en-US" altLang="zh-CN" sz="2000" dirty="0">
                <a:ea typeface="宋体" pitchFamily="2" charset="-122"/>
              </a:rPr>
              <a:t>                                  new Teacher("</a:t>
            </a:r>
            <a:r>
              <a:rPr lang="zh-CN" altLang="en-US" sz="2000" dirty="0">
                <a:ea typeface="宋体" pitchFamily="2" charset="-122"/>
              </a:rPr>
              <a:t>张老师</a:t>
            </a:r>
            <a:r>
              <a:rPr lang="en-US" altLang="zh-CN" sz="2000" dirty="0">
                <a:ea typeface="宋体" pitchFamily="2" charset="-122"/>
              </a:rPr>
              <a:t>", 11)};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642918"/>
            <a:ext cx="8229600" cy="857256"/>
          </a:xfrm>
        </p:spPr>
        <p:txBody>
          <a:bodyPr/>
          <a:lstStyle/>
          <a:p>
            <a:r>
              <a:rPr lang="zh-CN" altLang="en-US" dirty="0"/>
              <a:t>多态应用</a:t>
            </a:r>
            <a:r>
              <a:rPr lang="en-US" altLang="zh-CN" dirty="0"/>
              <a:t>(2)——</a:t>
            </a:r>
            <a:r>
              <a:rPr lang="zh-CN" altLang="en-US" dirty="0"/>
              <a:t>多态参数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defRPr/>
            </a:pPr>
            <a:r>
              <a:rPr lang="zh-CN" altLang="en-US" dirty="0">
                <a:ea typeface="宋体" pitchFamily="2" charset="-122"/>
              </a:rPr>
              <a:t>多态参数 </a:t>
            </a:r>
            <a:r>
              <a:rPr lang="en-US" altLang="zh-CN" dirty="0">
                <a:ea typeface="宋体" pitchFamily="2" charset="-122"/>
              </a:rPr>
              <a:t>— </a:t>
            </a:r>
            <a:r>
              <a:rPr lang="en-US" altLang="zh-CN" dirty="0" err="1">
                <a:ea typeface="宋体" pitchFamily="2" charset="-122"/>
              </a:rPr>
              <a:t>方法参数列表中的引用类型参数</a:t>
            </a:r>
            <a:endParaRPr lang="en-US" altLang="zh-CN" dirty="0">
              <a:ea typeface="宋体" pitchFamily="2" charset="-122"/>
            </a:endParaRPr>
          </a:p>
          <a:p>
            <a:pPr marL="361950" indent="-361950">
              <a:defRPr/>
            </a:pPr>
            <a:r>
              <a:rPr lang="zh-CN" altLang="en-US" dirty="0">
                <a:ea typeface="宋体" pitchFamily="2" charset="-122"/>
              </a:rPr>
              <a:t>例如：</a:t>
            </a:r>
            <a:endParaRPr lang="en-US" altLang="zh-CN" dirty="0">
              <a:ea typeface="宋体" pitchFamily="2" charset="-122"/>
            </a:endParaRPr>
          </a:p>
          <a:p>
            <a:pPr marL="704850" lvl="1" indent="-361950">
              <a:buNone/>
              <a:defRPr/>
            </a:pPr>
            <a:r>
              <a:rPr lang="en-US" altLang="zh-CN" dirty="0">
                <a:ea typeface="宋体" pitchFamily="2" charset="-122"/>
              </a:rPr>
              <a:t>public static void method(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Person p</a:t>
            </a:r>
            <a:r>
              <a:rPr lang="en-US" altLang="zh-CN" dirty="0">
                <a:ea typeface="宋体" pitchFamily="2" charset="-122"/>
              </a:rPr>
              <a:t>) {//</a:t>
            </a:r>
            <a:r>
              <a:rPr lang="zh-CN" altLang="en-US" dirty="0">
                <a:ea typeface="宋体" pitchFamily="2" charset="-122"/>
              </a:rPr>
              <a:t>形参</a:t>
            </a:r>
            <a:endParaRPr lang="en-US" altLang="zh-CN" dirty="0">
              <a:ea typeface="宋体" pitchFamily="2" charset="-122"/>
            </a:endParaRPr>
          </a:p>
          <a:p>
            <a:pPr marL="704850" lvl="1" indent="-361950">
              <a:buNone/>
              <a:defRPr/>
            </a:pPr>
            <a:r>
              <a:rPr lang="en-US" altLang="zh-CN" dirty="0">
                <a:ea typeface="宋体" pitchFamily="2" charset="-122"/>
              </a:rPr>
              <a:t>		</a:t>
            </a:r>
            <a:r>
              <a:rPr lang="en-US" altLang="zh-CN" dirty="0" err="1">
                <a:ea typeface="宋体" pitchFamily="2" charset="-122"/>
              </a:rPr>
              <a:t>System.out.println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dirty="0" err="1">
                <a:ea typeface="宋体" pitchFamily="2" charset="-122"/>
              </a:rPr>
              <a:t>p.say</a:t>
            </a:r>
            <a:r>
              <a:rPr lang="en-US" altLang="zh-CN" dirty="0">
                <a:ea typeface="宋体" pitchFamily="2" charset="-122"/>
              </a:rPr>
              <a:t>());</a:t>
            </a:r>
          </a:p>
          <a:p>
            <a:pPr marL="704850" lvl="1" indent="-361950">
              <a:buNone/>
              <a:defRPr/>
            </a:pPr>
            <a:r>
              <a:rPr lang="en-US" altLang="zh-CN" dirty="0">
                <a:ea typeface="宋体" pitchFamily="2" charset="-122"/>
              </a:rPr>
              <a:t>}</a:t>
            </a:r>
          </a:p>
          <a:p>
            <a:pPr marL="704850" lvl="1" indent="-361950">
              <a:buNone/>
              <a:defRPr/>
            </a:pPr>
            <a:r>
              <a:rPr lang="zh-CN" altLang="en-US" dirty="0">
                <a:ea typeface="宋体" pitchFamily="2" charset="-122"/>
              </a:rPr>
              <a:t>调用此方法：</a:t>
            </a:r>
            <a:endParaRPr lang="en-US" altLang="zh-CN" dirty="0">
              <a:ea typeface="宋体" pitchFamily="2" charset="-122"/>
            </a:endParaRPr>
          </a:p>
          <a:p>
            <a:pPr lvl="1">
              <a:buNone/>
            </a:pPr>
            <a:r>
              <a:rPr lang="en-US" altLang="zh-CN" dirty="0"/>
              <a:t>Student s = new Student();</a:t>
            </a:r>
            <a:endParaRPr lang="zh-CN" altLang="zh-CN" dirty="0"/>
          </a:p>
          <a:p>
            <a:pPr lvl="1">
              <a:buNone/>
            </a:pPr>
            <a:r>
              <a:rPr lang="en-US" altLang="zh-CN" dirty="0" err="1"/>
              <a:t>xxx.method</a:t>
            </a:r>
            <a:r>
              <a:rPr lang="en-US" altLang="zh-CN" dirty="0"/>
              <a:t>(s);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620687"/>
            <a:ext cx="3960440" cy="792187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b="1" dirty="0" err="1">
                <a:solidFill>
                  <a:srgbClr val="BD6FBF"/>
                </a:solidFill>
                <a:latin typeface="+mn-lt"/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b="1" dirty="0">
                <a:solidFill>
                  <a:srgbClr val="BD6FBF"/>
                </a:solidFill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操作符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43709" y="1381759"/>
            <a:ext cx="8784531" cy="52876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x 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 A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：检验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是否为类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的对象，返回值为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boolean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型。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要求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所属的类与类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必须是子类和父类的关系，否则编译错误。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属于类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的子类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B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x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值也为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true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Person extends Object {…}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Student extends Person {…}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Graduate extends Person {…}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-------------------------------------------------------------------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void method1(Person e) {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if (e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Person) </a:t>
            </a:r>
          </a:p>
          <a:p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处理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类及其子类对象</a:t>
            </a:r>
          </a:p>
          <a:p>
            <a:r>
              <a:rPr lang="zh-CN" altLang="en-US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(e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Student) </a:t>
            </a:r>
          </a:p>
          <a:p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处理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类及其子类对象</a:t>
            </a:r>
          </a:p>
          <a:p>
            <a:r>
              <a:rPr lang="zh-CN" altLang="en-US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(e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Graduate)</a:t>
            </a:r>
          </a:p>
          <a:p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处理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Graduate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类及其子类对象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5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39552" y="1556792"/>
            <a:ext cx="5225804" cy="2475381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" name="TextBox 3"/>
          <p:cNvSpPr txBox="1"/>
          <p:nvPr/>
        </p:nvSpPr>
        <p:spPr>
          <a:xfrm>
            <a:off x="428596" y="4286256"/>
            <a:ext cx="8001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进阶：在</a:t>
            </a:r>
            <a:r>
              <a:rPr lang="en-US" altLang="zh-CN" b="1" dirty="0">
                <a:solidFill>
                  <a:srgbClr val="FF0000"/>
                </a:solidFill>
              </a:rPr>
              <a:t>Women</a:t>
            </a:r>
            <a:r>
              <a:rPr lang="zh-CN" altLang="en-US" b="1" dirty="0">
                <a:solidFill>
                  <a:srgbClr val="FF0000"/>
                </a:solidFill>
              </a:rPr>
              <a:t>类中，添加</a:t>
            </a:r>
            <a:r>
              <a:rPr lang="en-US" altLang="zh-CN" b="1" dirty="0">
                <a:solidFill>
                  <a:srgbClr val="FF0000"/>
                </a:solidFill>
              </a:rPr>
              <a:t>train</a:t>
            </a:r>
            <a:r>
              <a:rPr lang="zh-CN" altLang="en-US" b="1" dirty="0">
                <a:solidFill>
                  <a:srgbClr val="FF0000"/>
                </a:solidFill>
              </a:rPr>
              <a:t>方法，用于训练小动物的各种技能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在测试类中调用</a:t>
            </a:r>
            <a:r>
              <a:rPr lang="en-US" altLang="zh-CN" b="1" dirty="0">
                <a:solidFill>
                  <a:srgbClr val="FF0000"/>
                </a:solidFill>
              </a:rPr>
              <a:t>train</a:t>
            </a:r>
            <a:r>
              <a:rPr lang="zh-CN" altLang="en-US" b="1" dirty="0">
                <a:solidFill>
                  <a:srgbClr val="FF0000"/>
                </a:solidFill>
              </a:rPr>
              <a:t>方法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488" y="500042"/>
            <a:ext cx="4090995" cy="853814"/>
          </a:xfrm>
        </p:spPr>
        <p:txBody>
          <a:bodyPr/>
          <a:lstStyle/>
          <a:p>
            <a:pPr algn="l">
              <a:defRPr/>
            </a:pPr>
            <a:r>
              <a:rPr lang="zh-CN" altLang="en-US" dirty="0"/>
              <a:t>示  例</a:t>
            </a:r>
            <a:r>
              <a:rPr lang="en-US" altLang="zh-CN" dirty="0"/>
              <a:t>—Test</a:t>
            </a:r>
            <a:r>
              <a:rPr lang="zh-CN" altLang="en-US" dirty="0"/>
              <a:t>类</a:t>
            </a:r>
            <a:endParaRPr lang="en-US" altLang="zh-CN" sz="2000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28596" y="1324823"/>
            <a:ext cx="8534400" cy="42473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1     public static void method(Person p) {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2         if (p </a:t>
            </a:r>
            <a:r>
              <a:rPr lang="en-US" altLang="zh-CN" dirty="0" err="1">
                <a:ea typeface="宋体" pitchFamily="2" charset="-122"/>
              </a:rPr>
              <a:t>instanceof</a:t>
            </a:r>
            <a:r>
              <a:rPr lang="en-US" altLang="zh-CN" dirty="0">
                <a:ea typeface="宋体" pitchFamily="2" charset="-122"/>
              </a:rPr>
              <a:t> Teacher) {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3             </a:t>
            </a:r>
            <a:r>
              <a:rPr lang="en-US" altLang="zh-CN" dirty="0" err="1">
                <a:ea typeface="宋体" pitchFamily="2" charset="-122"/>
              </a:rPr>
              <a:t>System.out.println</a:t>
            </a:r>
            <a:r>
              <a:rPr lang="en-US" altLang="zh-CN" dirty="0">
                <a:ea typeface="宋体" pitchFamily="2" charset="-122"/>
              </a:rPr>
              <a:t>("</a:t>
            </a:r>
            <a:r>
              <a:rPr lang="zh-CN" altLang="en-US" dirty="0">
                <a:ea typeface="宋体" pitchFamily="2" charset="-122"/>
              </a:rPr>
              <a:t>教师</a:t>
            </a:r>
            <a:r>
              <a:rPr lang="en-US" altLang="zh-CN" dirty="0">
                <a:ea typeface="宋体" pitchFamily="2" charset="-122"/>
              </a:rPr>
              <a:t>");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4             Teacher t = (Teacher)p;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5             </a:t>
            </a:r>
            <a:r>
              <a:rPr lang="en-US" altLang="zh-CN" dirty="0" err="1">
                <a:ea typeface="宋体" pitchFamily="2" charset="-122"/>
              </a:rPr>
              <a:t>System.out.println</a:t>
            </a:r>
            <a:r>
              <a:rPr lang="en-US" altLang="zh-CN" dirty="0">
                <a:ea typeface="宋体" pitchFamily="2" charset="-122"/>
              </a:rPr>
              <a:t>("</a:t>
            </a:r>
            <a:r>
              <a:rPr lang="zh-CN" altLang="en-US" dirty="0">
                <a:ea typeface="宋体" pitchFamily="2" charset="-122"/>
              </a:rPr>
              <a:t>本态方法调用：</a:t>
            </a:r>
            <a:r>
              <a:rPr lang="en-US" altLang="zh-CN" dirty="0">
                <a:ea typeface="宋体" pitchFamily="2" charset="-122"/>
              </a:rPr>
              <a:t>" + </a:t>
            </a:r>
            <a:r>
              <a:rPr lang="en-US" altLang="zh-CN" dirty="0" err="1">
                <a:ea typeface="宋体" pitchFamily="2" charset="-122"/>
              </a:rPr>
              <a:t>t.getMajor</a:t>
            </a:r>
            <a:r>
              <a:rPr lang="en-US" altLang="zh-CN" dirty="0">
                <a:ea typeface="宋体" pitchFamily="2" charset="-122"/>
              </a:rPr>
              <a:t>());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6          } else if (p </a:t>
            </a:r>
            <a:r>
              <a:rPr lang="en-US" altLang="zh-CN" dirty="0" err="1">
                <a:ea typeface="宋体" pitchFamily="2" charset="-122"/>
              </a:rPr>
              <a:t>instanceof</a:t>
            </a:r>
            <a:r>
              <a:rPr lang="en-US" altLang="zh-CN" dirty="0">
                <a:ea typeface="宋体" pitchFamily="2" charset="-122"/>
              </a:rPr>
              <a:t> Student) {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7             </a:t>
            </a:r>
            <a:r>
              <a:rPr lang="en-US" altLang="zh-CN" dirty="0" err="1">
                <a:ea typeface="宋体" pitchFamily="2" charset="-122"/>
              </a:rPr>
              <a:t>System.out.println</a:t>
            </a:r>
            <a:r>
              <a:rPr lang="en-US" altLang="zh-CN" dirty="0">
                <a:ea typeface="宋体" pitchFamily="2" charset="-122"/>
              </a:rPr>
              <a:t>("</a:t>
            </a:r>
            <a:r>
              <a:rPr lang="zh-CN" altLang="en-US" dirty="0">
                <a:ea typeface="宋体" pitchFamily="2" charset="-122"/>
              </a:rPr>
              <a:t>学生</a:t>
            </a:r>
            <a:r>
              <a:rPr lang="en-US" altLang="zh-CN" dirty="0">
                <a:ea typeface="宋体" pitchFamily="2" charset="-122"/>
              </a:rPr>
              <a:t>");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8             Student s = (Student)p;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9             </a:t>
            </a:r>
            <a:r>
              <a:rPr lang="en-US" altLang="zh-CN" dirty="0" err="1">
                <a:ea typeface="宋体" pitchFamily="2" charset="-122"/>
              </a:rPr>
              <a:t>System.out.println</a:t>
            </a:r>
            <a:r>
              <a:rPr lang="en-US" altLang="zh-CN" dirty="0">
                <a:ea typeface="宋体" pitchFamily="2" charset="-122"/>
              </a:rPr>
              <a:t>("</a:t>
            </a:r>
            <a:r>
              <a:rPr lang="zh-CN" altLang="en-US" dirty="0">
                <a:ea typeface="宋体" pitchFamily="2" charset="-122"/>
              </a:rPr>
              <a:t>本态方法调用：</a:t>
            </a:r>
            <a:r>
              <a:rPr lang="en-US" altLang="zh-CN" dirty="0">
                <a:ea typeface="宋体" pitchFamily="2" charset="-122"/>
              </a:rPr>
              <a:t>" + </a:t>
            </a:r>
            <a:r>
              <a:rPr lang="en-US" altLang="zh-CN" dirty="0" err="1">
                <a:ea typeface="宋体" pitchFamily="2" charset="-122"/>
              </a:rPr>
              <a:t>s.getId</a:t>
            </a:r>
            <a:r>
              <a:rPr lang="en-US" altLang="zh-CN" dirty="0">
                <a:ea typeface="宋体" pitchFamily="2" charset="-122"/>
              </a:rPr>
              <a:t>());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10         } else {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11             </a:t>
            </a:r>
            <a:r>
              <a:rPr lang="en-US" altLang="zh-CN" dirty="0" err="1">
                <a:ea typeface="宋体" pitchFamily="2" charset="-122"/>
              </a:rPr>
              <a:t>System.out.println</a:t>
            </a:r>
            <a:r>
              <a:rPr lang="en-US" altLang="zh-CN" dirty="0">
                <a:ea typeface="宋体" pitchFamily="2" charset="-122"/>
              </a:rPr>
              <a:t>("</a:t>
            </a:r>
            <a:r>
              <a:rPr lang="zh-CN" altLang="en-US" dirty="0">
                <a:ea typeface="宋体" pitchFamily="2" charset="-122"/>
              </a:rPr>
              <a:t>人</a:t>
            </a:r>
            <a:r>
              <a:rPr lang="en-US" altLang="zh-CN" dirty="0">
                <a:ea typeface="宋体" pitchFamily="2" charset="-122"/>
              </a:rPr>
              <a:t>");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12         }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13         </a:t>
            </a:r>
            <a:r>
              <a:rPr lang="en-US" altLang="zh-CN" dirty="0" err="1">
                <a:ea typeface="宋体" pitchFamily="2" charset="-122"/>
              </a:rPr>
              <a:t>System.out.println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dirty="0" err="1">
                <a:ea typeface="宋体" pitchFamily="2" charset="-122"/>
              </a:rPr>
              <a:t>p.say</a:t>
            </a:r>
            <a:r>
              <a:rPr lang="en-US" altLang="zh-CN" dirty="0">
                <a:ea typeface="宋体" pitchFamily="2" charset="-122"/>
              </a:rPr>
              <a:t>());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14     }</a:t>
            </a:r>
          </a:p>
          <a:p>
            <a:pPr marL="361950" indent="-361950">
              <a:buAutoNum type="arabicPlain" startAt="19"/>
              <a:defRPr/>
            </a:pP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1D6FCBF-664A-4051-A8B7-3019F3554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610" y="764704"/>
            <a:ext cx="4330782" cy="2526459"/>
          </a:xfrm>
        </p:spPr>
        <p:txBody>
          <a:bodyPr/>
          <a:lstStyle/>
          <a:p>
            <a:r>
              <a:rPr lang="en-US" altLang="zh-CN" sz="1200" dirty="0">
                <a:ea typeface="宋体" pitchFamily="2" charset="-122"/>
                <a:cs typeface="Times New Roman" pitchFamily="18" charset="0"/>
              </a:rPr>
              <a:t>class Person {</a:t>
            </a:r>
          </a:p>
          <a:p>
            <a:r>
              <a:rPr lang="en-US" altLang="zh-CN" sz="1200" dirty="0">
                <a:ea typeface="宋体" pitchFamily="2" charset="-122"/>
                <a:cs typeface="Times New Roman" pitchFamily="18" charset="0"/>
              </a:rPr>
              <a:t>	protected String name="person";</a:t>
            </a:r>
          </a:p>
          <a:p>
            <a:r>
              <a:rPr lang="en-US" altLang="zh-CN" sz="1200" dirty="0">
                <a:ea typeface="宋体" pitchFamily="2" charset="-122"/>
                <a:cs typeface="Times New Roman" pitchFamily="18" charset="0"/>
              </a:rPr>
              <a:t>	protected int age=50;</a:t>
            </a:r>
          </a:p>
          <a:p>
            <a:r>
              <a:rPr lang="en-US" altLang="zh-CN" sz="1200" dirty="0">
                <a:ea typeface="宋体" pitchFamily="2" charset="-122"/>
                <a:cs typeface="Times New Roman" pitchFamily="18" charset="0"/>
              </a:rPr>
              <a:t>	public String </a:t>
            </a:r>
            <a:r>
              <a:rPr lang="en-US" altLang="zh-CN" sz="1200" dirty="0" err="1"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1200" dirty="0">
                <a:ea typeface="宋体" pitchFamily="2" charset="-122"/>
                <a:cs typeface="Times New Roman" pitchFamily="18" charset="0"/>
              </a:rPr>
              <a:t>() {</a:t>
            </a:r>
          </a:p>
          <a:p>
            <a:r>
              <a:rPr lang="en-US" altLang="zh-CN" sz="1200" dirty="0">
                <a:ea typeface="宋体" pitchFamily="2" charset="-122"/>
                <a:cs typeface="Times New Roman" pitchFamily="18" charset="0"/>
              </a:rPr>
              <a:t>	          return "Name: "+ name + "\n" +"age: "+ age;</a:t>
            </a:r>
          </a:p>
          <a:p>
            <a:r>
              <a:rPr lang="en-US" altLang="zh-CN" sz="1200" dirty="0">
                <a:ea typeface="宋体" pitchFamily="2" charset="-122"/>
                <a:cs typeface="Times New Roman" pitchFamily="18" charset="0"/>
              </a:rPr>
              <a:t>	}</a:t>
            </a:r>
          </a:p>
          <a:p>
            <a:r>
              <a:rPr lang="en-US" altLang="zh-CN" sz="1200" dirty="0"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en-US" altLang="zh-CN" sz="1200" dirty="0">
                <a:ea typeface="宋体" pitchFamily="2" charset="-122"/>
                <a:cs typeface="Times New Roman" pitchFamily="18" charset="0"/>
              </a:rPr>
              <a:t>class Student extends Person {</a:t>
            </a:r>
          </a:p>
          <a:p>
            <a:r>
              <a:rPr lang="en-US" altLang="zh-CN" sz="1200" dirty="0">
                <a:ea typeface="宋体" pitchFamily="2" charset="-122"/>
                <a:cs typeface="Times New Roman" pitchFamily="18" charset="0"/>
              </a:rPr>
              <a:t>	protected String school="</a:t>
            </a:r>
            <a:r>
              <a:rPr lang="en-US" altLang="zh-CN" sz="1200" dirty="0" err="1">
                <a:ea typeface="宋体" pitchFamily="2" charset="-122"/>
                <a:cs typeface="Times New Roman" pitchFamily="18" charset="0"/>
              </a:rPr>
              <a:t>pku</a:t>
            </a:r>
            <a:r>
              <a:rPr lang="en-US" altLang="zh-CN" sz="1200" dirty="0">
                <a:ea typeface="宋体" pitchFamily="2" charset="-122"/>
                <a:cs typeface="Times New Roman" pitchFamily="18" charset="0"/>
              </a:rPr>
              <a:t>";</a:t>
            </a:r>
          </a:p>
          <a:p>
            <a:r>
              <a:rPr lang="en-US" altLang="zh-CN" sz="1200" dirty="0">
                <a:ea typeface="宋体" pitchFamily="2" charset="-122"/>
                <a:cs typeface="Times New Roman" pitchFamily="18" charset="0"/>
              </a:rPr>
              <a:t>	public String </a:t>
            </a:r>
            <a:r>
              <a:rPr lang="en-US" altLang="zh-CN" sz="1200" dirty="0" err="1"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1200" dirty="0">
                <a:ea typeface="宋体" pitchFamily="2" charset="-122"/>
                <a:cs typeface="Times New Roman" pitchFamily="18" charset="0"/>
              </a:rPr>
              <a:t>() {</a:t>
            </a:r>
          </a:p>
          <a:p>
            <a:r>
              <a:rPr lang="en-US" altLang="zh-CN" sz="1200" dirty="0">
                <a:ea typeface="宋体" pitchFamily="2" charset="-122"/>
                <a:cs typeface="Times New Roman" pitchFamily="18" charset="0"/>
              </a:rPr>
              <a:t>  	          return  "Name: "+ name + "\</a:t>
            </a:r>
            <a:r>
              <a:rPr lang="en-US" altLang="zh-CN" sz="1200" dirty="0" err="1">
                <a:ea typeface="宋体" pitchFamily="2" charset="-122"/>
                <a:cs typeface="Times New Roman" pitchFamily="18" charset="0"/>
              </a:rPr>
              <a:t>nage</a:t>
            </a:r>
            <a:r>
              <a:rPr lang="en-US" altLang="zh-CN" sz="1200" dirty="0">
                <a:ea typeface="宋体" pitchFamily="2" charset="-122"/>
                <a:cs typeface="Times New Roman" pitchFamily="18" charset="0"/>
              </a:rPr>
              <a:t>: "+ age </a:t>
            </a:r>
          </a:p>
          <a:p>
            <a:r>
              <a:rPr lang="en-US" altLang="zh-CN" sz="1200" dirty="0">
                <a:ea typeface="宋体" pitchFamily="2" charset="-122"/>
                <a:cs typeface="Times New Roman" pitchFamily="18" charset="0"/>
              </a:rPr>
              <a:t>	          + "\</a:t>
            </a:r>
            <a:r>
              <a:rPr lang="en-US" altLang="zh-CN" sz="1200" dirty="0" err="1">
                <a:ea typeface="宋体" pitchFamily="2" charset="-122"/>
                <a:cs typeface="Times New Roman" pitchFamily="18" charset="0"/>
              </a:rPr>
              <a:t>nschool</a:t>
            </a:r>
            <a:r>
              <a:rPr lang="en-US" altLang="zh-CN" sz="1200" dirty="0">
                <a:ea typeface="宋体" pitchFamily="2" charset="-122"/>
                <a:cs typeface="Times New Roman" pitchFamily="18" charset="0"/>
              </a:rPr>
              <a:t>: "+ school;</a:t>
            </a:r>
          </a:p>
          <a:p>
            <a:r>
              <a:rPr lang="en-US" altLang="zh-CN" sz="1200" dirty="0">
                <a:ea typeface="宋体" pitchFamily="2" charset="-122"/>
                <a:cs typeface="Times New Roman" pitchFamily="18" charset="0"/>
              </a:rPr>
              <a:t>	}	</a:t>
            </a:r>
          </a:p>
          <a:p>
            <a:r>
              <a:rPr lang="en-US" altLang="zh-CN" sz="1200" dirty="0"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en-US" altLang="zh-CN" sz="1200" dirty="0">
                <a:ea typeface="宋体" pitchFamily="2" charset="-122"/>
                <a:cs typeface="Times New Roman" pitchFamily="18" charset="0"/>
              </a:rPr>
              <a:t>class Graduate extends Student{</a:t>
            </a:r>
          </a:p>
          <a:p>
            <a:r>
              <a:rPr lang="en-US" altLang="zh-CN" sz="1200" dirty="0">
                <a:ea typeface="宋体" pitchFamily="2" charset="-122"/>
                <a:cs typeface="Times New Roman" pitchFamily="18" charset="0"/>
              </a:rPr>
              <a:t>	public String major="IT";</a:t>
            </a:r>
          </a:p>
          <a:p>
            <a:r>
              <a:rPr lang="en-US" altLang="zh-CN" sz="1200" dirty="0">
                <a:ea typeface="宋体" pitchFamily="2" charset="-122"/>
                <a:cs typeface="Times New Roman" pitchFamily="18" charset="0"/>
              </a:rPr>
              <a:t>	public String </a:t>
            </a:r>
            <a:r>
              <a:rPr lang="en-US" altLang="zh-CN" sz="1200" dirty="0" err="1"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1200" dirty="0">
                <a:ea typeface="宋体" pitchFamily="2" charset="-122"/>
                <a:cs typeface="Times New Roman" pitchFamily="18" charset="0"/>
              </a:rPr>
              <a:t>()</a:t>
            </a:r>
          </a:p>
          <a:p>
            <a:r>
              <a:rPr lang="en-US" altLang="zh-CN" sz="1200" dirty="0">
                <a:ea typeface="宋体" pitchFamily="2" charset="-122"/>
                <a:cs typeface="Times New Roman" pitchFamily="18" charset="0"/>
              </a:rPr>
              <a:t>	{</a:t>
            </a:r>
          </a:p>
          <a:p>
            <a:r>
              <a:rPr lang="en-US" altLang="zh-CN" sz="1200" dirty="0">
                <a:ea typeface="宋体" pitchFamily="2" charset="-122"/>
                <a:cs typeface="Times New Roman" pitchFamily="18" charset="0"/>
              </a:rPr>
              <a:t>		return  "Name: "+ name + "\</a:t>
            </a:r>
            <a:r>
              <a:rPr lang="en-US" altLang="zh-CN" sz="1200" dirty="0" err="1">
                <a:ea typeface="宋体" pitchFamily="2" charset="-122"/>
                <a:cs typeface="Times New Roman" pitchFamily="18" charset="0"/>
              </a:rPr>
              <a:t>nage</a:t>
            </a:r>
            <a:r>
              <a:rPr lang="en-US" altLang="zh-CN" sz="1200" dirty="0">
                <a:ea typeface="宋体" pitchFamily="2" charset="-122"/>
                <a:cs typeface="Times New Roman" pitchFamily="18" charset="0"/>
              </a:rPr>
              <a:t>: "+ age </a:t>
            </a:r>
          </a:p>
          <a:p>
            <a:r>
              <a:rPr lang="en-US" altLang="zh-CN" sz="1200" dirty="0">
                <a:ea typeface="宋体" pitchFamily="2" charset="-122"/>
                <a:cs typeface="Times New Roman" pitchFamily="18" charset="0"/>
              </a:rPr>
              <a:t>	          + "\</a:t>
            </a:r>
            <a:r>
              <a:rPr lang="en-US" altLang="zh-CN" sz="1200" dirty="0" err="1">
                <a:ea typeface="宋体" pitchFamily="2" charset="-122"/>
                <a:cs typeface="Times New Roman" pitchFamily="18" charset="0"/>
              </a:rPr>
              <a:t>nschool</a:t>
            </a:r>
            <a:r>
              <a:rPr lang="en-US" altLang="zh-CN" sz="1200" dirty="0">
                <a:ea typeface="宋体" pitchFamily="2" charset="-122"/>
                <a:cs typeface="Times New Roman" pitchFamily="18" charset="0"/>
              </a:rPr>
              <a:t>: "+ school+"\</a:t>
            </a:r>
            <a:r>
              <a:rPr lang="en-US" altLang="zh-CN" sz="1200" dirty="0" err="1">
                <a:ea typeface="宋体" pitchFamily="2" charset="-122"/>
                <a:cs typeface="Times New Roman" pitchFamily="18" charset="0"/>
              </a:rPr>
              <a:t>nmajor</a:t>
            </a:r>
            <a:r>
              <a:rPr lang="en-US" altLang="zh-CN" sz="1200" dirty="0">
                <a:ea typeface="宋体" pitchFamily="2" charset="-122"/>
                <a:cs typeface="Times New Roman" pitchFamily="18" charset="0"/>
              </a:rPr>
              <a:t>:"+major;</a:t>
            </a:r>
          </a:p>
          <a:p>
            <a:r>
              <a:rPr lang="en-US" altLang="zh-CN" sz="1200" dirty="0">
                <a:ea typeface="宋体" pitchFamily="2" charset="-122"/>
                <a:cs typeface="Times New Roman" pitchFamily="18" charset="0"/>
              </a:rPr>
              <a:t>	}</a:t>
            </a:r>
          </a:p>
          <a:p>
            <a:r>
              <a:rPr lang="en-US" altLang="zh-CN" sz="1200" dirty="0">
                <a:ea typeface="宋体" pitchFamily="2" charset="-122"/>
                <a:cs typeface="Times New Roman" pitchFamily="18" charset="0"/>
              </a:rPr>
              <a:t>}</a:t>
            </a:r>
          </a:p>
          <a:p>
            <a:endParaRPr lang="zh-CN" altLang="en-US" sz="1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16FFF7A-3C78-48BE-AFFF-3D9138F3D0B2}"/>
              </a:ext>
            </a:extLst>
          </p:cNvPr>
          <p:cNvSpPr/>
          <p:nvPr/>
        </p:nvSpPr>
        <p:spPr>
          <a:xfrm>
            <a:off x="4599392" y="1268760"/>
            <a:ext cx="4572000" cy="46474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ea typeface="宋体" pitchFamily="2" charset="-122"/>
                <a:cs typeface="Times New Roman" pitchFamily="18" charset="0"/>
              </a:rPr>
              <a:t>建立</a:t>
            </a:r>
            <a:r>
              <a:rPr lang="en-US" altLang="zh-CN" sz="1600" b="1" dirty="0" err="1">
                <a:ea typeface="宋体" pitchFamily="2" charset="-122"/>
                <a:cs typeface="Times New Roman" pitchFamily="18" charset="0"/>
              </a:rPr>
              <a:t>InstanceTest</a:t>
            </a:r>
            <a:r>
              <a:rPr lang="en-US" altLang="zh-CN" sz="1600" b="1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1600" b="1" dirty="0">
                <a:ea typeface="宋体" pitchFamily="2" charset="-122"/>
                <a:cs typeface="Times New Roman" pitchFamily="18" charset="0"/>
              </a:rPr>
              <a:t>类，在类中定义方法</a:t>
            </a:r>
            <a:r>
              <a:rPr lang="en-US" altLang="zh-CN" sz="1600" b="1" dirty="0">
                <a:ea typeface="宋体" pitchFamily="2" charset="-122"/>
                <a:cs typeface="Times New Roman" pitchFamily="18" charset="0"/>
              </a:rPr>
              <a:t>method1(Person e);</a:t>
            </a:r>
          </a:p>
          <a:p>
            <a:pPr>
              <a:spcBef>
                <a:spcPct val="50000"/>
              </a:spcBef>
            </a:pPr>
            <a:r>
              <a:rPr lang="zh-CN" altLang="en-US" sz="1600" b="1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1600" b="1" dirty="0">
                <a:ea typeface="宋体" pitchFamily="2" charset="-122"/>
                <a:cs typeface="Times New Roman" pitchFamily="18" charset="0"/>
              </a:rPr>
              <a:t>method1</a:t>
            </a:r>
            <a:r>
              <a:rPr lang="zh-CN" altLang="en-US" sz="1600" b="1" dirty="0">
                <a:ea typeface="宋体" pitchFamily="2" charset="-122"/>
                <a:cs typeface="Times New Roman" pitchFamily="18" charset="0"/>
              </a:rPr>
              <a:t>中</a:t>
            </a:r>
            <a:r>
              <a:rPr lang="en-US" altLang="zh-CN" sz="1600" b="1" dirty="0">
                <a:ea typeface="宋体" pitchFamily="2" charset="-122"/>
                <a:cs typeface="Times New Roman" pitchFamily="18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zh-CN" sz="1600" b="1" dirty="0">
                <a:ea typeface="宋体" pitchFamily="2" charset="-122"/>
                <a:cs typeface="Times New Roman" pitchFamily="18" charset="0"/>
              </a:rPr>
              <a:t>(1)</a:t>
            </a:r>
            <a:r>
              <a:rPr lang="zh-CN" altLang="en-US" sz="1600" b="1" dirty="0">
                <a:ea typeface="宋体" pitchFamily="2" charset="-122"/>
                <a:cs typeface="Times New Roman" pitchFamily="18" charset="0"/>
              </a:rPr>
              <a:t>根据</a:t>
            </a:r>
            <a:r>
              <a:rPr lang="en-US" altLang="zh-CN" sz="1600" b="1" dirty="0"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1600" b="1" dirty="0">
                <a:ea typeface="宋体" pitchFamily="2" charset="-122"/>
                <a:cs typeface="Times New Roman" pitchFamily="18" charset="0"/>
              </a:rPr>
              <a:t>的类型调用相应类的</a:t>
            </a:r>
            <a:r>
              <a:rPr lang="en-US" altLang="zh-CN" sz="1600" b="1" dirty="0" err="1"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1600" b="1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1600" b="1" dirty="0">
                <a:ea typeface="宋体" pitchFamily="2" charset="-122"/>
                <a:cs typeface="Times New Roman" pitchFamily="18" charset="0"/>
              </a:rPr>
              <a:t>方法。</a:t>
            </a:r>
          </a:p>
          <a:p>
            <a:pPr>
              <a:spcBef>
                <a:spcPct val="50000"/>
              </a:spcBef>
            </a:pPr>
            <a:r>
              <a:rPr lang="en-US" altLang="zh-CN" sz="1600" b="1" dirty="0">
                <a:ea typeface="宋体" pitchFamily="2" charset="-122"/>
                <a:cs typeface="Times New Roman" pitchFamily="18" charset="0"/>
              </a:rPr>
              <a:t>(2)</a:t>
            </a:r>
            <a:r>
              <a:rPr lang="zh-CN" altLang="en-US" sz="1600" b="1" dirty="0">
                <a:ea typeface="宋体" pitchFamily="2" charset="-122"/>
                <a:cs typeface="Times New Roman" pitchFamily="18" charset="0"/>
              </a:rPr>
              <a:t>根据</a:t>
            </a:r>
            <a:r>
              <a:rPr lang="en-US" altLang="zh-CN" sz="1600" b="1" dirty="0"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1600" b="1" dirty="0">
                <a:ea typeface="宋体" pitchFamily="2" charset="-122"/>
                <a:cs typeface="Times New Roman" pitchFamily="18" charset="0"/>
              </a:rPr>
              <a:t>的类型执行：</a:t>
            </a:r>
          </a:p>
          <a:p>
            <a:pPr>
              <a:spcBef>
                <a:spcPct val="50000"/>
              </a:spcBef>
            </a:pPr>
            <a:r>
              <a:rPr lang="zh-CN" altLang="en-US" sz="1600" b="1" dirty="0"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sz="1600" b="1" dirty="0"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1600" b="1" dirty="0"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1600" b="1" dirty="0"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1600" b="1" dirty="0">
                <a:ea typeface="宋体" pitchFamily="2" charset="-122"/>
                <a:cs typeface="Times New Roman" pitchFamily="18" charset="0"/>
              </a:rPr>
              <a:t>类的对象，输出：“</a:t>
            </a:r>
            <a:r>
              <a:rPr lang="en-US" altLang="zh-CN" sz="1600" b="1" dirty="0">
                <a:ea typeface="宋体" pitchFamily="2" charset="-122"/>
                <a:cs typeface="Times New Roman" pitchFamily="18" charset="0"/>
              </a:rPr>
              <a:t>a person”;</a:t>
            </a:r>
          </a:p>
          <a:p>
            <a:pPr>
              <a:spcBef>
                <a:spcPct val="50000"/>
              </a:spcBef>
            </a:pPr>
            <a:r>
              <a:rPr lang="zh-CN" altLang="en-US" sz="1600" b="1" dirty="0"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sz="1600" b="1" dirty="0"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1600" b="1" dirty="0"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1600" b="1" dirty="0"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1600" b="1" dirty="0">
                <a:ea typeface="宋体" pitchFamily="2" charset="-122"/>
                <a:cs typeface="Times New Roman" pitchFamily="18" charset="0"/>
              </a:rPr>
              <a:t>类的对象，输出</a:t>
            </a:r>
          </a:p>
          <a:p>
            <a:pPr>
              <a:spcBef>
                <a:spcPct val="50000"/>
              </a:spcBef>
            </a:pPr>
            <a:r>
              <a:rPr lang="zh-CN" altLang="en-US" sz="1600" b="1" dirty="0">
                <a:ea typeface="宋体" pitchFamily="2" charset="-122"/>
                <a:cs typeface="Times New Roman" pitchFamily="18" charset="0"/>
              </a:rPr>
              <a:t>“</a:t>
            </a:r>
            <a:r>
              <a:rPr lang="en-US" altLang="zh-CN" sz="1600" b="1" dirty="0">
                <a:ea typeface="宋体" pitchFamily="2" charset="-122"/>
                <a:cs typeface="Times New Roman" pitchFamily="18" charset="0"/>
              </a:rPr>
              <a:t>a student”</a:t>
            </a:r>
          </a:p>
          <a:p>
            <a:pPr>
              <a:spcBef>
                <a:spcPct val="50000"/>
              </a:spcBef>
            </a:pPr>
            <a:r>
              <a:rPr lang="en-US" altLang="zh-CN" sz="1600" b="1" dirty="0">
                <a:ea typeface="宋体" pitchFamily="2" charset="-122"/>
                <a:cs typeface="Times New Roman" pitchFamily="18" charset="0"/>
              </a:rPr>
              <a:t>“a person ” </a:t>
            </a:r>
          </a:p>
          <a:p>
            <a:pPr>
              <a:spcBef>
                <a:spcPct val="50000"/>
              </a:spcBef>
            </a:pPr>
            <a:r>
              <a:rPr lang="zh-CN" altLang="en-US" sz="1600" b="1" dirty="0"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sz="1600" b="1" dirty="0"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1600" b="1" dirty="0"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1600" b="1" dirty="0">
                <a:ea typeface="宋体" pitchFamily="2" charset="-122"/>
                <a:cs typeface="Times New Roman" pitchFamily="18" charset="0"/>
              </a:rPr>
              <a:t>Graduate</a:t>
            </a:r>
            <a:r>
              <a:rPr lang="zh-CN" altLang="en-US" sz="1600" b="1" dirty="0">
                <a:ea typeface="宋体" pitchFamily="2" charset="-122"/>
                <a:cs typeface="Times New Roman" pitchFamily="18" charset="0"/>
              </a:rPr>
              <a:t>类的对象，输出： </a:t>
            </a:r>
          </a:p>
          <a:p>
            <a:pPr>
              <a:spcBef>
                <a:spcPct val="50000"/>
              </a:spcBef>
            </a:pPr>
            <a:r>
              <a:rPr lang="zh-CN" altLang="en-US" sz="1600" b="1" dirty="0">
                <a:ea typeface="宋体" pitchFamily="2" charset="-122"/>
                <a:cs typeface="Times New Roman" pitchFamily="18" charset="0"/>
              </a:rPr>
              <a:t>“</a:t>
            </a:r>
            <a:r>
              <a:rPr lang="en-US" altLang="zh-CN" sz="1600" b="1" dirty="0">
                <a:ea typeface="宋体" pitchFamily="2" charset="-122"/>
                <a:cs typeface="Times New Roman" pitchFamily="18" charset="0"/>
              </a:rPr>
              <a:t>a graduated student”</a:t>
            </a:r>
          </a:p>
          <a:p>
            <a:pPr>
              <a:spcBef>
                <a:spcPct val="50000"/>
              </a:spcBef>
            </a:pPr>
            <a:r>
              <a:rPr lang="en-US" altLang="zh-CN" sz="1600" b="1" dirty="0">
                <a:ea typeface="宋体" pitchFamily="2" charset="-122"/>
                <a:cs typeface="Times New Roman" pitchFamily="18" charset="0"/>
              </a:rPr>
              <a:t>“a student”</a:t>
            </a:r>
          </a:p>
          <a:p>
            <a:pPr>
              <a:spcBef>
                <a:spcPct val="50000"/>
              </a:spcBef>
            </a:pPr>
            <a:r>
              <a:rPr lang="en-US" altLang="zh-CN" sz="1600" b="1" dirty="0">
                <a:ea typeface="宋体" pitchFamily="2" charset="-122"/>
                <a:cs typeface="Times New Roman" pitchFamily="18" charset="0"/>
              </a:rPr>
              <a:t>“a person” 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5576" y="-387424"/>
            <a:ext cx="7886700" cy="1325795"/>
          </a:xfrm>
        </p:spPr>
        <p:txBody>
          <a:bodyPr/>
          <a:lstStyle/>
          <a:p>
            <a:r>
              <a:rPr lang="zh-CN" altLang="en-US" dirty="0" smtClean="0"/>
              <a:t>练习题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87786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综合练习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38644"/>
            <a:ext cx="7687766" cy="4254651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定义员工类</a:t>
            </a:r>
            <a:r>
              <a:rPr lang="en-US" sz="2000" dirty="0"/>
              <a:t>Employee</a:t>
            </a:r>
            <a:r>
              <a:rPr lang="zh-CN" altLang="en-US" sz="2000" dirty="0"/>
              <a:t>，包含姓名和月工资，以及计算年工资</a:t>
            </a:r>
            <a:r>
              <a:rPr lang="en-US" altLang="zh-CN" sz="2000" dirty="0" err="1"/>
              <a:t>getAnnual</a:t>
            </a:r>
            <a:r>
              <a:rPr lang="zh-CN" altLang="en-US" sz="2000" dirty="0"/>
              <a:t>的方法。普通员工和经理继承了员工，经理类多了奖金</a:t>
            </a:r>
            <a:r>
              <a:rPr lang="en-US" altLang="zh-CN" sz="2000" dirty="0"/>
              <a:t>bonus</a:t>
            </a:r>
            <a:r>
              <a:rPr lang="zh-CN" altLang="en-US" sz="2000" dirty="0"/>
              <a:t>属性和管理</a:t>
            </a:r>
            <a:r>
              <a:rPr lang="en-US" altLang="zh-CN" sz="2000" dirty="0"/>
              <a:t>manage</a:t>
            </a:r>
            <a:r>
              <a:rPr lang="zh-CN" altLang="en-US" sz="2000" dirty="0"/>
              <a:t>方法，普通员工类多了</a:t>
            </a:r>
            <a:r>
              <a:rPr lang="en-US" altLang="zh-CN" sz="2000" dirty="0"/>
              <a:t>work</a:t>
            </a:r>
            <a:r>
              <a:rPr lang="zh-CN" altLang="en-US" sz="2000" dirty="0"/>
              <a:t>方法，普通员工和经理类要求分别重写</a:t>
            </a:r>
            <a:r>
              <a:rPr lang="en-US" altLang="zh-CN" sz="2000" dirty="0" err="1"/>
              <a:t>getAnnual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需求</a:t>
            </a:r>
            <a:r>
              <a:rPr lang="en-US" altLang="zh-CN" sz="2000" dirty="0"/>
              <a:t>1</a:t>
            </a:r>
            <a:r>
              <a:rPr lang="zh-CN" altLang="en-US" sz="2000" dirty="0"/>
              <a:t>：定义员工数组，里面保存普通员工、经理、</a:t>
            </a:r>
            <a:r>
              <a:rPr lang="en-US" altLang="zh-CN" sz="2000" dirty="0"/>
              <a:t>Employee</a:t>
            </a:r>
            <a:r>
              <a:rPr lang="zh-CN" altLang="en-US" sz="2000" dirty="0"/>
              <a:t>对象</a:t>
            </a:r>
            <a:endParaRPr lang="en-US" altLang="zh-CN" sz="2000" dirty="0"/>
          </a:p>
          <a:p>
            <a:r>
              <a:rPr lang="zh-CN" altLang="en-US" sz="2000" dirty="0"/>
              <a:t>①循环打印每个员工的年工资</a:t>
            </a:r>
            <a:endParaRPr lang="en-US" altLang="zh-CN" sz="2000" dirty="0"/>
          </a:p>
          <a:p>
            <a:r>
              <a:rPr lang="zh-CN" altLang="en-US" sz="2000" dirty="0"/>
              <a:t>②如果是普通员工，调用其</a:t>
            </a:r>
            <a:r>
              <a:rPr lang="en-US" altLang="zh-CN" sz="2000" dirty="0"/>
              <a:t>work</a:t>
            </a:r>
            <a:r>
              <a:rPr lang="zh-CN" altLang="en-US" sz="2000" dirty="0"/>
              <a:t>，如果是经理 调用</a:t>
            </a:r>
            <a:r>
              <a:rPr lang="en-US" altLang="zh-CN" sz="2000" dirty="0"/>
              <a:t>manage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1142976" y="2445245"/>
            <a:ext cx="7786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accent6">
                    <a:lumMod val="75000"/>
                  </a:schemeClr>
                </a:solidFill>
              </a:rPr>
              <a:t>第三节        </a:t>
            </a:r>
            <a:r>
              <a:rPr lang="en-US" altLang="zh-CN" sz="4400" dirty="0">
                <a:solidFill>
                  <a:schemeClr val="accent6">
                    <a:lumMod val="75000"/>
                  </a:schemeClr>
                </a:solidFill>
              </a:rPr>
              <a:t>Object</a:t>
            </a:r>
            <a:r>
              <a:rPr lang="zh-CN" altLang="en-US" sz="4400" dirty="0">
                <a:solidFill>
                  <a:schemeClr val="accent6">
                    <a:lumMod val="75000"/>
                  </a:schemeClr>
                </a:solidFill>
              </a:rPr>
              <a:t>类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Box 5"/>
          <p:cNvSpPr txBox="1">
            <a:spLocks noChangeArrowheads="1"/>
          </p:cNvSpPr>
          <p:nvPr/>
        </p:nvSpPr>
        <p:spPr bwMode="auto">
          <a:xfrm>
            <a:off x="323528" y="1628800"/>
            <a:ext cx="8496944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800" b="1" dirty="0">
                <a:latin typeface="+mn-lt"/>
              </a:rPr>
              <a:t>为什么要有继承？</a:t>
            </a:r>
            <a:endParaRPr lang="en-US" altLang="zh-CN" sz="2800" b="1" dirty="0">
              <a:latin typeface="+mn-lt"/>
            </a:endParaRPr>
          </a:p>
          <a:p>
            <a:pPr marL="1200150" lvl="1" indent="-457200" eaLnBrk="1" hangingPunct="1"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00FF"/>
                </a:solidFill>
                <a:latin typeface="+mn-lt"/>
              </a:rPr>
              <a:t>多个类中</a:t>
            </a:r>
            <a:r>
              <a:rPr lang="zh-CN" altLang="en-US" sz="2400" dirty="0">
                <a:latin typeface="+mn-lt"/>
              </a:rPr>
              <a:t>存在相同属性和行为时，将这些内容抽取到</a:t>
            </a:r>
            <a:r>
              <a:rPr lang="zh-CN" altLang="en-US" sz="2400" dirty="0">
                <a:solidFill>
                  <a:srgbClr val="0000FF"/>
                </a:solidFill>
                <a:latin typeface="+mn-lt"/>
              </a:rPr>
              <a:t>单独一个</a:t>
            </a:r>
            <a:r>
              <a:rPr lang="zh-CN" altLang="en-US" sz="2400" dirty="0">
                <a:latin typeface="+mn-lt"/>
              </a:rPr>
              <a:t>类中，那么多个类无需再定义这些属性和行为，只要</a:t>
            </a:r>
            <a:r>
              <a:rPr lang="zh-CN" altLang="en-US" sz="2400" dirty="0">
                <a:solidFill>
                  <a:srgbClr val="FF0000"/>
                </a:solidFill>
                <a:latin typeface="+mn-lt"/>
              </a:rPr>
              <a:t>继承</a:t>
            </a:r>
            <a:r>
              <a:rPr lang="zh-CN" altLang="en-US" sz="2400" dirty="0">
                <a:latin typeface="+mn-lt"/>
              </a:rPr>
              <a:t>那个类即可</a:t>
            </a:r>
            <a:r>
              <a:rPr lang="zh-CN" altLang="en-US" sz="2400" dirty="0">
                <a:solidFill>
                  <a:srgbClr val="FF0000"/>
                </a:solidFill>
                <a:latin typeface="+mn-lt"/>
              </a:rPr>
              <a:t>。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提高了代码的复用性。</a:t>
            </a:r>
            <a:endParaRPr lang="en-US" altLang="zh-CN" sz="2400" dirty="0">
              <a:solidFill>
                <a:srgbClr val="FF0000"/>
              </a:solidFill>
              <a:latin typeface="+mn-lt"/>
            </a:endParaRPr>
          </a:p>
          <a:p>
            <a:pPr marL="1200150" lvl="1" indent="-457200" eaLnBrk="1" hangingPunct="1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继承的出现让类与类之间产生了关系，可以创建更为特殊的类型。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1200150" lvl="1" indent="-457200" eaLnBrk="1" hangingPunct="1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利于可维护性。</a:t>
            </a:r>
            <a:endParaRPr lang="en-US" altLang="zh-CN" sz="2800" dirty="0">
              <a:latin typeface="+mn-lt"/>
            </a:endParaRPr>
          </a:p>
          <a:p>
            <a:pPr marL="457200" indent="-457200" eaLnBrk="1" hangingPunct="1">
              <a:buFont typeface="Wingdings" pitchFamily="2" charset="2"/>
              <a:buChar char="l"/>
            </a:pPr>
            <a:r>
              <a:rPr lang="zh-CN" altLang="en-US" sz="2600" dirty="0">
                <a:latin typeface="+mn-lt"/>
              </a:rPr>
              <a:t>此处的多个类抽取出来的这个类称为</a:t>
            </a:r>
            <a:r>
              <a:rPr lang="zh-CN" altLang="en-US" sz="2600" dirty="0">
                <a:solidFill>
                  <a:srgbClr val="0000FF"/>
                </a:solidFill>
                <a:latin typeface="+mn-lt"/>
              </a:rPr>
              <a:t>父类（基类或超类）</a:t>
            </a:r>
            <a:r>
              <a:rPr lang="zh-CN" altLang="en-US" sz="2600" dirty="0">
                <a:latin typeface="+mn-lt"/>
              </a:rPr>
              <a:t>。</a:t>
            </a:r>
            <a:endParaRPr lang="en-US" altLang="zh-CN" sz="2600" dirty="0">
              <a:latin typeface="+mn-lt"/>
            </a:endParaRPr>
          </a:p>
          <a:p>
            <a:pPr marL="457200" indent="-457200" eaLnBrk="1" hangingPunct="1">
              <a:buFont typeface="Wingdings" pitchFamily="2" charset="2"/>
              <a:buChar char="l"/>
            </a:pPr>
            <a:r>
              <a:rPr lang="zh-CN" altLang="en-US" sz="2600" dirty="0">
                <a:latin typeface="+mn-lt"/>
              </a:rPr>
              <a:t>继承父类的类可以称为</a:t>
            </a:r>
            <a:r>
              <a:rPr lang="zh-CN" altLang="en-US" sz="2600" b="1" dirty="0">
                <a:solidFill>
                  <a:srgbClr val="0000FF"/>
                </a:solidFill>
                <a:latin typeface="+mn-lt"/>
              </a:rPr>
              <a:t>子类</a:t>
            </a:r>
            <a:endParaRPr lang="en-US" altLang="zh-CN" sz="2600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457200" indent="-457200" eaLnBrk="1" hangingPunct="1">
              <a:buFont typeface="Wingdings" pitchFamily="2" charset="2"/>
              <a:buChar char="l"/>
            </a:pPr>
            <a:r>
              <a:rPr lang="zh-CN" altLang="en-US" sz="2600" dirty="0">
                <a:latin typeface="+mn-lt"/>
                <a:ea typeface="宋体" pitchFamily="2" charset="-122"/>
                <a:cs typeface="Times New Roman" pitchFamily="18" charset="0"/>
              </a:rPr>
              <a:t>类继承语法规则</a:t>
            </a:r>
            <a:r>
              <a:rPr lang="en-US" altLang="zh-CN" sz="2600" dirty="0">
                <a:latin typeface="+mn-lt"/>
                <a:ea typeface="宋体" pitchFamily="2" charset="-122"/>
                <a:cs typeface="Times New Roman" pitchFamily="18" charset="0"/>
              </a:rPr>
              <a:t>: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      class Subclass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extends</a:t>
            </a:r>
            <a:r>
              <a:rPr lang="en-US" altLang="zh-CN" sz="2400" dirty="0">
                <a:latin typeface="+mn-lt"/>
              </a:rPr>
              <a:t> Superclass{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}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067944" y="831043"/>
            <a:ext cx="2232248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继  承</a:t>
            </a:r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724346"/>
            <a:ext cx="6156208" cy="78581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  Object </a:t>
            </a:r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42844" y="1510164"/>
            <a:ext cx="8839200" cy="50844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 algn="just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Object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类是所有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类的根父类</a:t>
            </a:r>
          </a:p>
          <a:p>
            <a:pPr marL="457200" indent="-457200" algn="just"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如果在类的声明中未使用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extends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关键字指明其父类，则默认父类为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Object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类 </a:t>
            </a:r>
          </a:p>
          <a:p>
            <a:pPr marL="914400" lvl="1" indent="-457200" algn="just">
              <a:lnSpc>
                <a:spcPct val="80000"/>
              </a:lnSpc>
              <a:spcBef>
                <a:spcPct val="40000"/>
              </a:spcBef>
            </a:pPr>
            <a:r>
              <a:rPr lang="zh-CN" altLang="en-US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Person {</a:t>
            </a:r>
          </a:p>
          <a:p>
            <a:pPr marL="914400" lvl="1" indent="-457200" algn="just"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...</a:t>
            </a:r>
          </a:p>
          <a:p>
            <a:pPr marL="914400" lvl="1" indent="-457200" algn="just"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 marL="457200" indent="-457200" algn="just">
              <a:spcBef>
                <a:spcPct val="20000"/>
              </a:spcBef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等价于：</a:t>
            </a:r>
          </a:p>
          <a:p>
            <a:pPr marL="1371600" lvl="2" indent="-457200" algn="just">
              <a:lnSpc>
                <a:spcPct val="80000"/>
              </a:lnSpc>
              <a:spcBef>
                <a:spcPct val="4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Person extends Object {</a:t>
            </a:r>
          </a:p>
          <a:p>
            <a:pPr marL="1371600" lvl="2" indent="-457200" algn="just"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...</a:t>
            </a:r>
          </a:p>
          <a:p>
            <a:pPr marL="1371600" lvl="2" indent="-457200" algn="just"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marL="457200" indent="-457200" algn="just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例：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method(Object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){…}//</a:t>
            </a:r>
            <a:r>
              <a:rPr lang="zh-CN" altLang="en-US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可以接收任何类作为其参数</a:t>
            </a:r>
          </a:p>
          <a:p>
            <a:pPr marL="1371600" lvl="2" indent="-457200" algn="just"/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Person o=new Person();  </a:t>
            </a:r>
          </a:p>
          <a:p>
            <a:pPr marL="1371600" lvl="2" indent="-457200" algn="just"/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method(o);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738497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ea typeface="宋体" pitchFamily="2" charset="-122"/>
                <a:cs typeface="Times New Roman" pitchFamily="18" charset="0"/>
              </a:rPr>
              <a:t>Object</a:t>
            </a:r>
            <a:r>
              <a:rPr lang="zh-CN" altLang="en-US" sz="3600" b="1" dirty="0">
                <a:ea typeface="宋体" pitchFamily="2" charset="-122"/>
                <a:cs typeface="Times New Roman" pitchFamily="18" charset="0"/>
              </a:rPr>
              <a:t>类中的主要方法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39552" y="1772816"/>
          <a:ext cx="8280920" cy="42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9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531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65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57256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NO.</a:t>
                      </a:r>
                      <a:endParaRPr lang="zh-CN" altLang="en-US" sz="28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方法名称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7256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lang="zh-CN" altLang="en-US" sz="22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lang="en-US" altLang="zh-CN" sz="2400" baseline="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Object()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构造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构造方法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57256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lang="zh-CN" altLang="en-US" sz="22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public </a:t>
                      </a:r>
                      <a:r>
                        <a:rPr lang="en-US" altLang="zh-CN" sz="2400" dirty="0" err="1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boolean</a:t>
                      </a:r>
                      <a:r>
                        <a:rPr lang="en-US" altLang="zh-CN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equals(Object </a:t>
                      </a:r>
                      <a:r>
                        <a:rPr lang="en-US" altLang="zh-CN" sz="2400" dirty="0" err="1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obj</a:t>
                      </a:r>
                      <a:r>
                        <a:rPr lang="en-US" altLang="zh-CN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普通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对象比较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57256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lang="zh-CN" altLang="en-US" sz="22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public </a:t>
                      </a:r>
                      <a:r>
                        <a:rPr lang="en-US" altLang="zh-CN" sz="2400" dirty="0" err="1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lang="en-US" altLang="zh-CN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400" dirty="0" err="1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hashCode</a:t>
                      </a:r>
                      <a:r>
                        <a:rPr lang="en-US" altLang="zh-CN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()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普通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取得</a:t>
                      </a:r>
                      <a:r>
                        <a:rPr lang="en-US" altLang="zh-CN" sz="22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Hash</a:t>
                      </a:r>
                      <a:r>
                        <a:rPr lang="zh-CN" altLang="en-US" sz="22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57256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lang="zh-CN" altLang="en-US" sz="22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public String </a:t>
                      </a:r>
                      <a:r>
                        <a:rPr lang="en-US" altLang="zh-CN" sz="2400" dirty="0" err="1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toString</a:t>
                      </a:r>
                      <a:r>
                        <a:rPr lang="en-US" altLang="zh-CN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()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普通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对象打印时调用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-6841"/>
            <a:ext cx="6363424" cy="704676"/>
          </a:xfrm>
          <a:noFill/>
          <a:ln>
            <a:noFill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==</a:t>
            </a:r>
            <a:r>
              <a:rPr lang="zh-CN" altLang="en-US" b="1" dirty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操作符与</a:t>
            </a:r>
            <a:r>
              <a:rPr lang="en-US" altLang="zh-CN" b="1" dirty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equals</a:t>
            </a:r>
            <a:r>
              <a:rPr lang="zh-CN" altLang="en-US" b="1" dirty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方法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52736"/>
            <a:ext cx="8371656" cy="5483245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  <a:spcBef>
                <a:spcPct val="40000"/>
              </a:spcBef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 =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</a:p>
          <a:p>
            <a:pPr algn="just">
              <a:lnSpc>
                <a:spcPct val="8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基本类型比较值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只要两个变量的值相等，即为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true.</a:t>
            </a:r>
          </a:p>
          <a:p>
            <a:pPr marL="0" indent="0" algn="just"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a=5; if(a==6){…}</a:t>
            </a:r>
          </a:p>
          <a:p>
            <a:pPr algn="just">
              <a:lnSpc>
                <a:spcPct val="8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引用类型比较引用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是否指向同一个对象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):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只有指向同一个对象时，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==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才返回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true.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 marL="609600" indent="-609600" algn="just"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Person p1=new Person();   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  Person p2=new Person();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      if (p1==p2){…}</a:t>
            </a:r>
          </a:p>
          <a:p>
            <a:pPr lvl="1" algn="just">
              <a:lnSpc>
                <a:spcPct val="80000"/>
              </a:lnSpc>
              <a:spcBef>
                <a:spcPct val="40000"/>
              </a:spcBef>
              <a:buFont typeface="Wingdings" pitchFamily="2" charset="2"/>
              <a:buChar char="ü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“==”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进行比较时，符号两边的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数据类型必须兼容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可自动转换的基本数据类型除外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，否则编译出错；</a:t>
            </a:r>
            <a:endParaRPr lang="zh-CN" altLang="en-US" sz="2800" dirty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0"/>
            <a:ext cx="6003384" cy="698957"/>
          </a:xfrm>
          <a:noFill/>
          <a:ln>
            <a:noFill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==</a:t>
            </a:r>
            <a:r>
              <a:rPr lang="zh-CN" altLang="en-US" b="1" dirty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操作符与</a:t>
            </a:r>
            <a:r>
              <a:rPr lang="en-US" altLang="zh-CN" b="1" dirty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equals</a:t>
            </a:r>
            <a:r>
              <a:rPr lang="zh-CN" altLang="en-US" b="1" dirty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方法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268760"/>
            <a:ext cx="8514500" cy="4536504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40000"/>
              </a:spcBef>
              <a:buFont typeface="Wingdings" pitchFamily="2" charset="2"/>
              <a:buChar char="l"/>
            </a:pP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equals()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：所有类都继承了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Object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，也就获得了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equals()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方法。还可以重写。</a:t>
            </a:r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b="1" u="sng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只能比较引用类型，其作用与“</a:t>
            </a:r>
            <a:r>
              <a:rPr lang="en-US" altLang="zh-CN" b="1" u="sng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==”</a:t>
            </a:r>
            <a:r>
              <a:rPr lang="zh-CN" altLang="en-US" b="1" u="sng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相同</a:t>
            </a:r>
            <a:r>
              <a:rPr lang="en-US" altLang="zh-CN" b="1" u="sng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b="1" u="sng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比较是否指向同一个对象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。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格式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:obj1.equals(obj2)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特例：当用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equals()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方法进行比较时，对类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File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Date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及包装类（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Wrapper Class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）来说，是比较类型及内容而不考虑引用的是否是同一个对象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；</a:t>
            </a: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原因：在这些类中重写了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Object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equals()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方法。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124744"/>
            <a:ext cx="777686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Person p1 = new Person();</a:t>
            </a:r>
          </a:p>
          <a:p>
            <a:r>
              <a:rPr lang="en-US" altLang="zh-CN" sz="2400" dirty="0"/>
              <a:t>p1.name = "</a:t>
            </a:r>
            <a:r>
              <a:rPr lang="en-US" altLang="zh-CN" sz="2400" dirty="0" err="1"/>
              <a:t>atguigu</a:t>
            </a:r>
            <a:r>
              <a:rPr lang="en-US" altLang="zh-CN" sz="2400" dirty="0"/>
              <a:t>";</a:t>
            </a:r>
          </a:p>
          <a:p>
            <a:endParaRPr lang="zh-CN" altLang="en-US" sz="2400" dirty="0"/>
          </a:p>
          <a:p>
            <a:r>
              <a:rPr lang="en-US" altLang="zh-CN" sz="2400" dirty="0"/>
              <a:t>Person p2 = new Person();</a:t>
            </a:r>
          </a:p>
          <a:p>
            <a:r>
              <a:rPr lang="en-US" altLang="zh-CN" sz="2400" dirty="0"/>
              <a:t>p2.name = "</a:t>
            </a:r>
            <a:r>
              <a:rPr lang="en-US" altLang="zh-CN" sz="2400" dirty="0" err="1"/>
              <a:t>atguigu</a:t>
            </a:r>
            <a:r>
              <a:rPr lang="en-US" altLang="zh-CN" sz="2400" dirty="0"/>
              <a:t>";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(p1==p2);//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(p1.equals(p2));//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(p1.name .equals( p2.name));//</a:t>
            </a:r>
          </a:p>
          <a:p>
            <a:r>
              <a:rPr lang="en-US" altLang="zh-CN" sz="2400" dirty="0"/>
              <a:t>String s1 = new String("</a:t>
            </a:r>
            <a:r>
              <a:rPr lang="en-US" altLang="zh-CN" sz="2400" dirty="0" err="1"/>
              <a:t>bcde</a:t>
            </a:r>
            <a:r>
              <a:rPr lang="en-US" altLang="zh-CN" sz="2400" dirty="0"/>
              <a:t>");</a:t>
            </a:r>
          </a:p>
          <a:p>
            <a:endParaRPr lang="zh-CN" altLang="en-US" sz="2400" dirty="0"/>
          </a:p>
          <a:p>
            <a:r>
              <a:rPr lang="en-US" altLang="zh-CN" sz="2400" dirty="0"/>
              <a:t>String s2 = new String("</a:t>
            </a:r>
            <a:r>
              <a:rPr lang="en-US" altLang="zh-CN" sz="2400" dirty="0" err="1"/>
              <a:t>bcde</a:t>
            </a:r>
            <a:r>
              <a:rPr lang="en-US" altLang="zh-CN" sz="2400" dirty="0"/>
              <a:t>");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(s1.equals(s2));//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(s1==s2);//</a:t>
            </a:r>
            <a:endParaRPr lang="zh-CN" alt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4535996" y="620687"/>
            <a:ext cx="16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示  例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836712"/>
            <a:ext cx="889248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err="1">
                <a:solidFill>
                  <a:srgbClr val="C00000"/>
                </a:solidFill>
              </a:rPr>
              <a:t>int</a:t>
            </a:r>
            <a:r>
              <a:rPr lang="en-US" altLang="zh-CN" sz="2600" dirty="0">
                <a:solidFill>
                  <a:srgbClr val="C00000"/>
                </a:solidFill>
              </a:rPr>
              <a:t> it = 65;</a:t>
            </a:r>
          </a:p>
          <a:p>
            <a:r>
              <a:rPr lang="en-US" altLang="zh-CN" sz="2600" dirty="0">
                <a:solidFill>
                  <a:srgbClr val="C00000"/>
                </a:solidFill>
              </a:rPr>
              <a:t>float </a:t>
            </a:r>
            <a:r>
              <a:rPr lang="en-US" altLang="zh-CN" sz="2600" dirty="0" err="1">
                <a:solidFill>
                  <a:srgbClr val="C00000"/>
                </a:solidFill>
              </a:rPr>
              <a:t>fl</a:t>
            </a:r>
            <a:r>
              <a:rPr lang="en-US" altLang="zh-CN" sz="2600" dirty="0">
                <a:solidFill>
                  <a:srgbClr val="C00000"/>
                </a:solidFill>
              </a:rPr>
              <a:t> = 65.0f;</a:t>
            </a:r>
          </a:p>
          <a:p>
            <a:r>
              <a:rPr lang="en-US" altLang="zh-CN" sz="2600" dirty="0" err="1">
                <a:solidFill>
                  <a:srgbClr val="C00000"/>
                </a:solidFill>
              </a:rPr>
              <a:t>System.out.println</a:t>
            </a:r>
            <a:r>
              <a:rPr lang="en-US" altLang="zh-CN" sz="2600" dirty="0">
                <a:solidFill>
                  <a:srgbClr val="C00000"/>
                </a:solidFill>
              </a:rPr>
              <a:t>(“65</a:t>
            </a:r>
            <a:r>
              <a:rPr lang="zh-CN" altLang="en-US" sz="2600" dirty="0">
                <a:solidFill>
                  <a:srgbClr val="C00000"/>
                </a:solidFill>
              </a:rPr>
              <a:t>和</a:t>
            </a:r>
            <a:r>
              <a:rPr lang="en-US" altLang="zh-CN" sz="2600" dirty="0">
                <a:solidFill>
                  <a:srgbClr val="C00000"/>
                </a:solidFill>
              </a:rPr>
              <a:t>65.0f</a:t>
            </a:r>
            <a:r>
              <a:rPr lang="zh-CN" altLang="en-US" sz="2600" dirty="0">
                <a:solidFill>
                  <a:srgbClr val="C00000"/>
                </a:solidFill>
              </a:rPr>
              <a:t>是否相等？</a:t>
            </a:r>
            <a:r>
              <a:rPr lang="en-US" altLang="zh-CN" sz="2600" dirty="0">
                <a:solidFill>
                  <a:srgbClr val="C00000"/>
                </a:solidFill>
              </a:rPr>
              <a:t>” + (it == fl));//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en-US" altLang="zh-CN" sz="2600" dirty="0">
                <a:solidFill>
                  <a:srgbClr val="C00000"/>
                </a:solidFill>
              </a:rPr>
              <a:t>char ch1 = ‘A’; char ch2 = 12;</a:t>
            </a:r>
          </a:p>
          <a:p>
            <a:r>
              <a:rPr lang="en-US" altLang="zh-CN" sz="2600" dirty="0" err="1">
                <a:solidFill>
                  <a:srgbClr val="C00000"/>
                </a:solidFill>
              </a:rPr>
              <a:t>System.out.println</a:t>
            </a:r>
            <a:r>
              <a:rPr lang="en-US" altLang="zh-CN" sz="2600" dirty="0">
                <a:solidFill>
                  <a:srgbClr val="C00000"/>
                </a:solidFill>
              </a:rPr>
              <a:t>(“65</a:t>
            </a:r>
            <a:r>
              <a:rPr lang="zh-CN" altLang="en-US" sz="2600" dirty="0">
                <a:solidFill>
                  <a:srgbClr val="C00000"/>
                </a:solidFill>
              </a:rPr>
              <a:t>和</a:t>
            </a:r>
            <a:r>
              <a:rPr lang="en-US" altLang="zh-CN" sz="2600" dirty="0">
                <a:solidFill>
                  <a:srgbClr val="C00000"/>
                </a:solidFill>
              </a:rPr>
              <a:t>‘A’</a:t>
            </a:r>
            <a:r>
              <a:rPr lang="zh-CN" altLang="en-US" sz="2600" dirty="0">
                <a:solidFill>
                  <a:srgbClr val="C00000"/>
                </a:solidFill>
              </a:rPr>
              <a:t>是否相等？</a:t>
            </a:r>
            <a:r>
              <a:rPr lang="en-US" altLang="zh-CN" sz="2600" dirty="0">
                <a:solidFill>
                  <a:srgbClr val="C00000"/>
                </a:solidFill>
              </a:rPr>
              <a:t>” + (it == ch1));//</a:t>
            </a:r>
          </a:p>
          <a:p>
            <a:r>
              <a:rPr lang="en-US" altLang="zh-CN" sz="2600" dirty="0" err="1">
                <a:solidFill>
                  <a:srgbClr val="C00000"/>
                </a:solidFill>
              </a:rPr>
              <a:t>System.out.println</a:t>
            </a:r>
            <a:r>
              <a:rPr lang="en-US" altLang="zh-CN" sz="2600" dirty="0">
                <a:solidFill>
                  <a:srgbClr val="C00000"/>
                </a:solidFill>
              </a:rPr>
              <a:t>(“12</a:t>
            </a:r>
            <a:r>
              <a:rPr lang="zh-CN" altLang="en-US" sz="2600" dirty="0">
                <a:solidFill>
                  <a:srgbClr val="C00000"/>
                </a:solidFill>
              </a:rPr>
              <a:t>和</a:t>
            </a:r>
            <a:r>
              <a:rPr lang="en-US" altLang="zh-CN" sz="2600" dirty="0">
                <a:solidFill>
                  <a:srgbClr val="C00000"/>
                </a:solidFill>
              </a:rPr>
              <a:t>ch2</a:t>
            </a:r>
            <a:r>
              <a:rPr lang="zh-CN" altLang="en-US" sz="2600" dirty="0">
                <a:solidFill>
                  <a:srgbClr val="C00000"/>
                </a:solidFill>
              </a:rPr>
              <a:t>是否相等？</a:t>
            </a:r>
            <a:r>
              <a:rPr lang="en-US" altLang="zh-CN" sz="2600" dirty="0">
                <a:solidFill>
                  <a:srgbClr val="C00000"/>
                </a:solidFill>
              </a:rPr>
              <a:t>” + (12 == ch2));//</a:t>
            </a:r>
          </a:p>
          <a:p>
            <a:r>
              <a:rPr lang="en-US" altLang="zh-CN" sz="2600" dirty="0">
                <a:solidFill>
                  <a:srgbClr val="C00000"/>
                </a:solidFill>
              </a:rPr>
              <a:t>Char c=‘2’;int x=2; </a:t>
            </a:r>
            <a:r>
              <a:rPr lang="en-US" altLang="zh-CN" sz="2600" dirty="0" err="1">
                <a:solidFill>
                  <a:srgbClr val="C00000"/>
                </a:solidFill>
              </a:rPr>
              <a:t>syso</a:t>
            </a:r>
            <a:r>
              <a:rPr lang="en-US" altLang="zh-CN" sz="2600" dirty="0">
                <a:solidFill>
                  <a:srgbClr val="C00000"/>
                </a:solidFill>
              </a:rPr>
              <a:t>(c==x);//</a:t>
            </a:r>
          </a:p>
          <a:p>
            <a:endParaRPr lang="en-US" altLang="zh-CN" sz="2600" dirty="0">
              <a:solidFill>
                <a:srgbClr val="C00000"/>
              </a:solidFill>
            </a:endParaRPr>
          </a:p>
          <a:p>
            <a:r>
              <a:rPr lang="en-US" altLang="zh-CN" sz="2400" dirty="0">
                <a:solidFill>
                  <a:srgbClr val="C00000"/>
                </a:solidFill>
              </a:rPr>
              <a:t>String str1 = new String("hello");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String str2 = new String("hello");</a:t>
            </a: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</a:rPr>
              <a:t>("str1</a:t>
            </a:r>
            <a:r>
              <a:rPr lang="zh-CN" altLang="en-US" sz="2400" dirty="0">
                <a:solidFill>
                  <a:srgbClr val="C00000"/>
                </a:solidFill>
              </a:rPr>
              <a:t>和</a:t>
            </a:r>
            <a:r>
              <a:rPr lang="en-US" altLang="zh-CN" sz="2400" dirty="0">
                <a:solidFill>
                  <a:srgbClr val="C00000"/>
                </a:solidFill>
              </a:rPr>
              <a:t>str2</a:t>
            </a:r>
            <a:r>
              <a:rPr lang="zh-CN" altLang="en-US" sz="2400" dirty="0">
                <a:solidFill>
                  <a:srgbClr val="C00000"/>
                </a:solidFill>
              </a:rPr>
              <a:t>是否相等？</a:t>
            </a:r>
            <a:r>
              <a:rPr lang="en-US" altLang="zh-CN" sz="2400" dirty="0">
                <a:solidFill>
                  <a:srgbClr val="C00000"/>
                </a:solidFill>
              </a:rPr>
              <a:t>"+ (str1 == str2));//</a:t>
            </a:r>
            <a:endParaRPr lang="en-US" altLang="zh-CN" sz="2400" dirty="0"/>
          </a:p>
          <a:p>
            <a:endParaRPr lang="en-US" altLang="zh-CN" sz="2600" dirty="0">
              <a:solidFill>
                <a:srgbClr val="C00000"/>
              </a:solidFill>
            </a:endParaRP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</a:rPr>
              <a:t>(“str1</a:t>
            </a:r>
            <a:r>
              <a:rPr lang="zh-CN" altLang="en-US" sz="2400" dirty="0">
                <a:solidFill>
                  <a:srgbClr val="C00000"/>
                </a:solidFill>
              </a:rPr>
              <a:t>是否</a:t>
            </a:r>
            <a:r>
              <a:rPr lang="en-US" altLang="zh-CN" sz="2400" dirty="0">
                <a:solidFill>
                  <a:srgbClr val="C00000"/>
                </a:solidFill>
              </a:rPr>
              <a:t>equals str2</a:t>
            </a:r>
            <a:r>
              <a:rPr lang="zh-CN" altLang="en-US" sz="2400" dirty="0">
                <a:solidFill>
                  <a:srgbClr val="C00000"/>
                </a:solidFill>
              </a:rPr>
              <a:t>？</a:t>
            </a:r>
            <a:r>
              <a:rPr lang="en-US" altLang="zh-CN" sz="2400" dirty="0">
                <a:solidFill>
                  <a:srgbClr val="C00000"/>
                </a:solidFill>
              </a:rPr>
              <a:t>”+(str1.equals(str2)));//</a:t>
            </a:r>
            <a:endParaRPr lang="en-US" altLang="zh-CN" sz="2600" dirty="0">
              <a:solidFill>
                <a:srgbClr val="C00000"/>
              </a:solidFill>
            </a:endParaRPr>
          </a:p>
          <a:p>
            <a:r>
              <a:rPr lang="en-US" altLang="zh-CN" sz="2600" dirty="0" err="1">
                <a:solidFill>
                  <a:srgbClr val="C00000"/>
                </a:solidFill>
              </a:rPr>
              <a:t>System.out.println</a:t>
            </a:r>
            <a:r>
              <a:rPr lang="en-US" altLang="zh-CN" sz="2600" dirty="0">
                <a:solidFill>
                  <a:srgbClr val="C00000"/>
                </a:solidFill>
              </a:rPr>
              <a:t>(“hello” == new </a:t>
            </a:r>
            <a:r>
              <a:rPr lang="en-US" altLang="zh-CN" sz="2600" dirty="0" err="1">
                <a:solidFill>
                  <a:srgbClr val="C00000"/>
                </a:solidFill>
              </a:rPr>
              <a:t>java.sql.Date</a:t>
            </a:r>
            <a:r>
              <a:rPr lang="en-US" altLang="zh-CN" sz="2600" dirty="0">
                <a:solidFill>
                  <a:srgbClr val="C00000"/>
                </a:solidFill>
              </a:rPr>
              <a:t>()); </a:t>
            </a:r>
            <a:endParaRPr lang="zh-CN" altLang="en-US" sz="2600" dirty="0">
              <a:solidFill>
                <a:srgbClr val="C00000"/>
              </a:solidFill>
              <a:latin typeface="新宋体" pitchFamily="49" charset="-122"/>
              <a:ea typeface="新宋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5996" y="620687"/>
            <a:ext cx="16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示  例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179512" y="2000240"/>
            <a:ext cx="89644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79512" y="3643314"/>
            <a:ext cx="89644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79512" y="5214950"/>
            <a:ext cx="89644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0" y="5857892"/>
            <a:ext cx="89644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3848" y="692696"/>
            <a:ext cx="2880320" cy="767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练 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628800"/>
            <a:ext cx="820891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编写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Order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类，有</a:t>
            </a:r>
            <a:r>
              <a:rPr lang="en-US" altLang="zh-CN" sz="26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型的</a:t>
            </a:r>
            <a:r>
              <a:rPr lang="en-US" altLang="zh-CN" sz="2600" dirty="0" err="1">
                <a:ea typeface="宋体" pitchFamily="2" charset="-122"/>
                <a:cs typeface="Times New Roman" pitchFamily="18" charset="0"/>
              </a:rPr>
              <a:t>orderId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型的</a:t>
            </a:r>
            <a:r>
              <a:rPr lang="en-US" altLang="zh-CN" sz="2600" dirty="0" err="1">
                <a:ea typeface="宋体" pitchFamily="2" charset="-122"/>
                <a:cs typeface="Times New Roman" pitchFamily="18" charset="0"/>
              </a:rPr>
              <a:t>OrderName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，相应的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getter()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setter()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方法，两个参数的构造器，重写父类的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equals()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方法：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equals(Object 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并判断测试类中创建的两个对象是否相等。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600" b="1" dirty="0"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548680"/>
            <a:ext cx="468052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err="1">
                <a:solidFill>
                  <a:srgbClr val="BD6FBF"/>
                </a:solidFill>
                <a:latin typeface="+mn-lt"/>
                <a:ea typeface="宋体" pitchFamily="2" charset="-122"/>
                <a:cs typeface="Times New Roman" pitchFamily="18" charset="0"/>
              </a:rPr>
              <a:t>toString</a:t>
            </a:r>
            <a:r>
              <a:rPr lang="en-US" altLang="zh-CN" sz="3600" b="1">
                <a:solidFill>
                  <a:srgbClr val="BD6FBF"/>
                </a:solidFill>
                <a:latin typeface="+mn-lt"/>
                <a:ea typeface="宋体" pitchFamily="2" charset="-122"/>
                <a:cs typeface="Times New Roman" pitchFamily="18" charset="0"/>
              </a:rPr>
              <a:t>() </a:t>
            </a:r>
            <a:r>
              <a:rPr lang="zh-CN" altLang="en-US" sz="3600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方法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384302"/>
            <a:ext cx="8763000" cy="5116532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40000"/>
              </a:spcBef>
              <a:buFont typeface="Wingdings" pitchFamily="2" charset="2"/>
              <a:buChar char="l"/>
            </a:pPr>
            <a:r>
              <a:rPr lang="en-US" altLang="zh-CN" sz="2000" b="1" dirty="0" err="1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toString</a:t>
            </a:r>
            <a:r>
              <a:rPr lang="en-US" altLang="zh-CN" sz="2000" b="1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方法在</a:t>
            </a:r>
            <a:r>
              <a:rPr lang="en-US" altLang="zh-CN" sz="2000" b="1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Object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类中定义，其返回值是</a:t>
            </a:r>
            <a:r>
              <a:rPr lang="en-US" altLang="zh-CN" sz="2000" b="1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类型，返回类名和它的引用地址。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在进行</a:t>
            </a:r>
            <a:r>
              <a:rPr lang="en-US" altLang="zh-CN" sz="2000" b="1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与其它类型数据的连接操作时，自动调用</a:t>
            </a:r>
            <a:r>
              <a:rPr lang="en-US" altLang="zh-CN" sz="2000" b="1" dirty="0" err="1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toString</a:t>
            </a:r>
            <a:r>
              <a:rPr lang="en-US" altLang="zh-CN" sz="2000" b="1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方法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Date now=new Date();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(“now=”+now);  </a:t>
            </a:r>
            <a:r>
              <a:rPr lang="zh-CN" altLang="en-US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相当于</a:t>
            </a:r>
            <a:endParaRPr lang="en-US" altLang="zh-CN" sz="2000" b="1" dirty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   </a:t>
            </a:r>
            <a:r>
              <a:rPr lang="zh-CN" altLang="en-US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(“now=”+</a:t>
            </a:r>
            <a:r>
              <a:rPr lang="en-US" altLang="zh-CN" sz="20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now.toString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());   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可以根据需要在用户自定义类型中重写</a:t>
            </a:r>
            <a:r>
              <a:rPr lang="en-US" altLang="zh-CN" sz="2000" b="1" dirty="0" err="1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toString</a:t>
            </a:r>
            <a:r>
              <a:rPr lang="en-US" altLang="zh-CN" sz="2000" b="1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方法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	如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String 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类重写了</a:t>
            </a:r>
            <a:r>
              <a:rPr lang="en-US" altLang="zh-CN" sz="2000" b="1" dirty="0" err="1">
                <a:ea typeface="宋体" pitchFamily="2" charset="-122"/>
                <a:cs typeface="Times New Roman" pitchFamily="18" charset="0"/>
              </a:rPr>
              <a:t>toString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方法，返回字符串的值。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s1=“hello”;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(s1);//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相当于</a:t>
            </a:r>
            <a:r>
              <a:rPr lang="en-US" altLang="zh-CN" sz="2000" b="1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(s1.toString());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基本类型数据转换为</a:t>
            </a:r>
            <a:r>
              <a:rPr lang="en-US" altLang="zh-CN" sz="2000" b="1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类型时，调用了对应包装类的</a:t>
            </a:r>
            <a:r>
              <a:rPr lang="en-US" altLang="zh-CN" sz="2000" b="1" dirty="0" err="1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toString</a:t>
            </a:r>
            <a:r>
              <a:rPr lang="en-US" altLang="zh-CN" sz="2000" b="1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sz="2000" b="1" dirty="0">
              <a:ea typeface="宋体" pitchFamily="2" charset="-122"/>
              <a:cs typeface="Times New Roman" pitchFamily="18" charset="0"/>
            </a:endParaRP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zh-CN" sz="2000" b="1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a=10;   </a:t>
            </a:r>
            <a:r>
              <a:rPr lang="en-US" altLang="zh-CN" sz="2000" b="1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(“a=”+a);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378421" y="620688"/>
            <a:ext cx="3479579" cy="77447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练习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7</a:t>
            </a:r>
            <a:endParaRPr lang="en-US" altLang="zh-CN" b="1" dirty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11288"/>
            <a:ext cx="7772400" cy="990600"/>
          </a:xfrm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定义两个类，父类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GeometricObject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代表几何形状，子类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Circle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代表圆形。</a:t>
            </a:r>
          </a:p>
        </p:txBody>
      </p:sp>
      <p:graphicFrame>
        <p:nvGraphicFramePr>
          <p:cNvPr id="233476" name="Group 4"/>
          <p:cNvGraphicFramePr>
            <a:graphicFrameLocks noGrp="1"/>
          </p:cNvGraphicFramePr>
          <p:nvPr/>
        </p:nvGraphicFramePr>
        <p:xfrm>
          <a:off x="381000" y="2458103"/>
          <a:ext cx="6096000" cy="2468880"/>
        </p:xfrm>
        <a:graphic>
          <a:graphicData uri="http://schemas.openxmlformats.org/drawingml/2006/table">
            <a:tbl>
              <a:tblPr/>
              <a:tblGrid>
                <a:gridCol w="609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GeometricObject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protected  String  color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protected  double  weight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protected   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GeometricObject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protected   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GeometricObject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(String color, double weight)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属性的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getter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和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setter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方法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33488" name="Group 16"/>
          <p:cNvGraphicFramePr>
            <a:graphicFrameLocks noGrp="1"/>
          </p:cNvGraphicFramePr>
          <p:nvPr/>
        </p:nvGraphicFramePr>
        <p:xfrm>
          <a:off x="1357290" y="5407680"/>
          <a:ext cx="3429000" cy="950278"/>
        </p:xfrm>
        <a:graphic>
          <a:graphicData uri="http://schemas.openxmlformats.org/drawingml/2006/table">
            <a:tbl>
              <a:tblPr/>
              <a:tblGrid>
                <a:gridCol w="342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Circle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3032" name="Line 24"/>
          <p:cNvSpPr>
            <a:spLocks noChangeShapeType="1"/>
          </p:cNvSpPr>
          <p:nvPr/>
        </p:nvSpPr>
        <p:spPr bwMode="auto">
          <a:xfrm flipV="1">
            <a:off x="3048000" y="4948893"/>
            <a:ext cx="0" cy="4572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6934200" y="2458103"/>
            <a:ext cx="2057400" cy="923330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初始化对象的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color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属性为“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white”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weight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属性为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1.0</a:t>
            </a:r>
          </a:p>
        </p:txBody>
      </p:sp>
      <p:sp>
        <p:nvSpPr>
          <p:cNvPr id="43034" name="Line 26"/>
          <p:cNvSpPr>
            <a:spLocks noChangeShapeType="1"/>
          </p:cNvSpPr>
          <p:nvPr/>
        </p:nvSpPr>
        <p:spPr bwMode="auto">
          <a:xfrm flipV="1">
            <a:off x="3851920" y="2915302"/>
            <a:ext cx="3006080" cy="873738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-1"/>
            <a:ext cx="7414592" cy="77770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练习</a:t>
            </a:r>
            <a:r>
              <a:rPr lang="en-US" altLang="zh-CN" sz="4000" b="1" dirty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7</a:t>
            </a:r>
          </a:p>
        </p:txBody>
      </p:sp>
      <p:graphicFrame>
        <p:nvGraphicFramePr>
          <p:cNvPr id="234499" name="Group 3"/>
          <p:cNvGraphicFramePr>
            <a:graphicFrameLocks noGrp="1"/>
          </p:cNvGraphicFramePr>
          <p:nvPr/>
        </p:nvGraphicFramePr>
        <p:xfrm>
          <a:off x="533400" y="609600"/>
          <a:ext cx="6096000" cy="2712720"/>
        </p:xfrm>
        <a:graphic>
          <a:graphicData uri="http://schemas.openxmlformats.org/drawingml/2006/table">
            <a:tbl>
              <a:tblPr/>
              <a:tblGrid>
                <a:gridCol w="609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GeometricObject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protected  String  color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protected  double  weight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protected   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GeometricObject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protected   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GeometricObject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(String color, double weight)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属性的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getter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和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setter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方法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34531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309570"/>
              </p:ext>
            </p:extLst>
          </p:nvPr>
        </p:nvGraphicFramePr>
        <p:xfrm>
          <a:off x="565150" y="2743193"/>
          <a:ext cx="6096000" cy="3417570"/>
        </p:xfrm>
        <a:graphic>
          <a:graphicData uri="http://schemas.openxmlformats.org/drawingml/2006/table">
            <a:tbl>
              <a:tblPr/>
              <a:tblGrid>
                <a:gridCol w="609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Circle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private double radius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36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public Circle()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public Circle(double radius)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public Circle(double 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radius,String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color,double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weight)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radius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属性的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setter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和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getter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方法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public double 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findArea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()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：计算圆的面积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public 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boolean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equals(Object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public String 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toString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4057" name="Line 25"/>
          <p:cNvSpPr>
            <a:spLocks noChangeShapeType="1"/>
          </p:cNvSpPr>
          <p:nvPr/>
        </p:nvSpPr>
        <p:spPr bwMode="auto">
          <a:xfrm flipV="1">
            <a:off x="3200400" y="2209800"/>
            <a:ext cx="0" cy="4572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6959252" y="526685"/>
            <a:ext cx="2057400" cy="1200329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初始化对象的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color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属性为“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white”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weight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属性为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1.0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radius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属性为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1.0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  <p:sp>
        <p:nvSpPr>
          <p:cNvPr id="44059" name="Line 27"/>
          <p:cNvSpPr>
            <a:spLocks noChangeShapeType="1"/>
          </p:cNvSpPr>
          <p:nvPr/>
        </p:nvSpPr>
        <p:spPr bwMode="auto">
          <a:xfrm flipV="1">
            <a:off x="2157418" y="1500174"/>
            <a:ext cx="4866460" cy="2262346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6978650" y="1905000"/>
            <a:ext cx="2057400" cy="1477328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初始化对象的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color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属性为“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white”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weight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属性为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1.0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radius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根据参数构造器确定。</a:t>
            </a:r>
          </a:p>
        </p:txBody>
      </p:sp>
      <p:sp>
        <p:nvSpPr>
          <p:cNvPr id="44061" name="Line 29"/>
          <p:cNvSpPr>
            <a:spLocks noChangeShapeType="1"/>
          </p:cNvSpPr>
          <p:nvPr/>
        </p:nvSpPr>
        <p:spPr bwMode="auto">
          <a:xfrm flipV="1">
            <a:off x="3414698" y="2857496"/>
            <a:ext cx="3571884" cy="120015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6877050" y="3741738"/>
            <a:ext cx="2195513" cy="1200150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重写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equals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比较两个圆的半径是否相等，如相等，返回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true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6835775" y="5083175"/>
            <a:ext cx="2057400" cy="650875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重写</a:t>
            </a:r>
            <a:r>
              <a:rPr lang="en-US" altLang="zh-CN" sz="1800" dirty="0" err="1">
                <a:ea typeface="宋体" pitchFamily="2" charset="-122"/>
                <a:cs typeface="Times New Roman" pitchFamily="18" charset="0"/>
              </a:rPr>
              <a:t>toString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输出圆的半径。</a:t>
            </a:r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 flipV="1">
            <a:off x="3059832" y="4191000"/>
            <a:ext cx="3798168" cy="1461952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4065" name="Line 33"/>
          <p:cNvSpPr>
            <a:spLocks noChangeShapeType="1"/>
          </p:cNvSpPr>
          <p:nvPr/>
        </p:nvSpPr>
        <p:spPr bwMode="auto">
          <a:xfrm flipV="1">
            <a:off x="2771800" y="5357825"/>
            <a:ext cx="4187452" cy="665312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164178" y="6160763"/>
            <a:ext cx="8713788" cy="650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BD6FBF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写一个测试类，创建两个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Circle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对象，判断其颜色是否相等；利用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equals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方法判断其半径是否相等；利用</a:t>
            </a:r>
            <a:r>
              <a:rPr lang="en-US" altLang="zh-CN" sz="1800" dirty="0" err="1">
                <a:ea typeface="宋体" pitchFamily="2" charset="-122"/>
                <a:cs typeface="Times New Roman" pitchFamily="18" charset="0"/>
              </a:rPr>
              <a:t>toString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方法输出其半径。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457852" y="761754"/>
            <a:ext cx="3068781" cy="72303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类的继承</a:t>
            </a:r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50825" y="1812862"/>
            <a:ext cx="8210550" cy="2259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500" dirty="0">
                <a:ea typeface="宋体" pitchFamily="2" charset="-122"/>
                <a:cs typeface="Times New Roman" pitchFamily="18" charset="0"/>
              </a:rPr>
              <a:t>子类继承了父类，就继承了父类的方法和属性。</a:t>
            </a:r>
          </a:p>
          <a:p>
            <a:pPr marL="457200" indent="-457200"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500" dirty="0">
                <a:ea typeface="宋体" pitchFamily="2" charset="-122"/>
                <a:cs typeface="Times New Roman" pitchFamily="18" charset="0"/>
              </a:rPr>
              <a:t>在子类中，可以使用父类中定义的方法和属性，也可以创建新的数据和方法。</a:t>
            </a:r>
          </a:p>
          <a:p>
            <a:pPr marL="457200" indent="-457200"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500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500" dirty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sz="2500" dirty="0">
                <a:ea typeface="宋体" pitchFamily="2" charset="-122"/>
                <a:cs typeface="Times New Roman" pitchFamily="18" charset="0"/>
              </a:rPr>
              <a:t>中，继承的关键字用的是“</a:t>
            </a:r>
            <a:r>
              <a:rPr lang="en-US" altLang="zh-CN" sz="25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extends</a:t>
            </a:r>
            <a:r>
              <a:rPr lang="en-US" altLang="zh-CN" sz="2500" dirty="0"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2500" dirty="0">
                <a:ea typeface="宋体" pitchFamily="2" charset="-122"/>
                <a:cs typeface="Times New Roman" pitchFamily="18" charset="0"/>
              </a:rPr>
              <a:t>，即子类不是父类的子集，而是对父类的“扩展”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857256"/>
          </a:xfrm>
        </p:spPr>
        <p:txBody>
          <a:bodyPr/>
          <a:lstStyle/>
          <a:p>
            <a:r>
              <a:rPr lang="zh-CN" altLang="en-US" b="1" dirty="0"/>
              <a:t>练  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编写</a:t>
            </a:r>
            <a:r>
              <a:rPr lang="en-US" altLang="zh-CN" dirty="0">
                <a:ea typeface="宋体" pitchFamily="2" charset="-122"/>
              </a:rPr>
              <a:t>Worker</a:t>
            </a:r>
            <a:r>
              <a:rPr lang="zh-CN" altLang="en-US" dirty="0">
                <a:ea typeface="宋体" pitchFamily="2" charset="-122"/>
              </a:rPr>
              <a:t>类，里面有姓名和生日（</a:t>
            </a:r>
            <a:r>
              <a:rPr lang="en-US" altLang="zh-CN" dirty="0" err="1">
                <a:ea typeface="宋体" pitchFamily="2" charset="-122"/>
              </a:rPr>
              <a:t>MyDate</a:t>
            </a:r>
            <a:r>
              <a:rPr lang="zh-CN" altLang="en-US" dirty="0">
                <a:ea typeface="宋体" pitchFamily="2" charset="-122"/>
              </a:rPr>
              <a:t>类）两个属性，进行合理封装，并提供有参构造器，重写</a:t>
            </a:r>
            <a:r>
              <a:rPr lang="en-US" altLang="zh-CN" dirty="0">
                <a:ea typeface="宋体" pitchFamily="2" charset="-122"/>
              </a:rPr>
              <a:t>equals</a:t>
            </a:r>
            <a:r>
              <a:rPr lang="zh-CN" altLang="en-US" dirty="0">
                <a:ea typeface="宋体" pitchFamily="2" charset="-122"/>
              </a:rPr>
              <a:t>方法</a:t>
            </a:r>
            <a:endParaRPr lang="en-US" altLang="zh-CN" dirty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dirty="0" err="1">
                <a:ea typeface="宋体" pitchFamily="2" charset="-122"/>
              </a:rPr>
              <a:t>MyDate</a:t>
            </a:r>
            <a:r>
              <a:rPr lang="zh-CN" altLang="en-US" dirty="0">
                <a:ea typeface="宋体" pitchFamily="2" charset="-122"/>
              </a:rPr>
              <a:t>类表示日期，类中包含属性</a:t>
            </a:r>
            <a:r>
              <a:rPr lang="en-US" altLang="zh-CN" dirty="0">
                <a:ea typeface="宋体" pitchFamily="2" charset="-122"/>
              </a:rPr>
              <a:t>day</a:t>
            </a:r>
            <a:r>
              <a:rPr lang="zh-CN" altLang="en-US" dirty="0">
                <a:ea typeface="宋体" pitchFamily="2" charset="-122"/>
              </a:rPr>
              <a:t>、</a:t>
            </a:r>
            <a:r>
              <a:rPr lang="en-US" altLang="zh-CN" dirty="0">
                <a:ea typeface="宋体" pitchFamily="2" charset="-122"/>
              </a:rPr>
              <a:t>month</a:t>
            </a:r>
            <a:r>
              <a:rPr lang="zh-CN" altLang="en-US" dirty="0">
                <a:ea typeface="宋体" pitchFamily="2" charset="-122"/>
              </a:rPr>
              <a:t>和</a:t>
            </a:r>
            <a:r>
              <a:rPr lang="en-US" altLang="zh-CN" dirty="0">
                <a:ea typeface="宋体" pitchFamily="2" charset="-122"/>
              </a:rPr>
              <a:t>year</a:t>
            </a:r>
            <a:r>
              <a:rPr lang="zh-CN" altLang="en-US" dirty="0">
                <a:ea typeface="宋体" pitchFamily="2" charset="-122"/>
              </a:rPr>
              <a:t>，提供必要的方法，</a:t>
            </a:r>
            <a:endParaRPr lang="zh-CN" altLang="en-US" dirty="0">
              <a:solidFill>
                <a:srgbClr val="FF0000"/>
              </a:solidFill>
              <a:ea typeface="宋体" pitchFamily="2" charset="-122"/>
            </a:endParaRPr>
          </a:p>
          <a:p>
            <a:pPr marL="457200" indent="-457200" algn="ctr"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在</a:t>
            </a:r>
            <a:r>
              <a:rPr lang="en-US" altLang="zh-CN" dirty="0">
                <a:ea typeface="宋体" pitchFamily="2" charset="-122"/>
              </a:rPr>
              <a:t>Test</a:t>
            </a:r>
            <a:r>
              <a:rPr lang="zh-CN" altLang="en-US" dirty="0">
                <a:ea typeface="宋体" pitchFamily="2" charset="-122"/>
              </a:rPr>
              <a:t>类的</a:t>
            </a:r>
            <a:r>
              <a:rPr lang="en-US" altLang="zh-CN" dirty="0">
                <a:ea typeface="宋体" pitchFamily="2" charset="-122"/>
              </a:rPr>
              <a:t>main</a:t>
            </a:r>
            <a:r>
              <a:rPr lang="zh-CN" altLang="en-US" dirty="0">
                <a:ea typeface="宋体" pitchFamily="2" charset="-122"/>
              </a:rPr>
              <a:t>方法中，创建两个属性值一样的</a:t>
            </a:r>
            <a:r>
              <a:rPr lang="en-US" altLang="zh-CN" dirty="0">
                <a:ea typeface="宋体" pitchFamily="2" charset="-122"/>
              </a:rPr>
              <a:t>Worker</a:t>
            </a:r>
            <a:r>
              <a:rPr lang="zh-CN" altLang="en-US" dirty="0">
                <a:ea typeface="宋体" pitchFamily="2" charset="-122"/>
              </a:rPr>
              <a:t>对象，比较它们是否相同。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548680"/>
            <a:ext cx="9144000" cy="63093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43808" y="2780928"/>
            <a:ext cx="56692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200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天下没有难学的技术！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04" y="761754"/>
            <a:ext cx="4955029" cy="723030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继承中的私有成员</a:t>
            </a:r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50825" y="1484784"/>
            <a:ext cx="8210550" cy="5425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buFont typeface="Wingdings" pitchFamily="2" charset="2"/>
              <a:buChar char="l"/>
            </a:pP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26310" name="Rectangle 6"/>
          <p:cNvSpPr>
            <a:spLocks noChangeArrowheads="1"/>
          </p:cNvSpPr>
          <p:nvPr/>
        </p:nvSpPr>
        <p:spPr bwMode="auto">
          <a:xfrm>
            <a:off x="214282" y="1643050"/>
            <a:ext cx="8461375" cy="2492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DD8B07"/>
              </a:buClr>
              <a:buSzPct val="110000"/>
              <a:buFont typeface="Wingdings" pitchFamily="2" charset="2"/>
              <a:buNone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关于继承的规则：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  <a:defRPr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父类中的成员，无论是公有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(public)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还是私有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(private)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，均被子类继承。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  <a:defRPr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子类不能对继承的私有成员直接进行访问，可通过继承的公有方法来访问。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0" lvl="1">
              <a:spcBef>
                <a:spcPct val="50000"/>
              </a:spcBef>
              <a:buClr>
                <a:srgbClr val="DD8B07"/>
              </a:buClr>
              <a:buSzPct val="110000"/>
              <a:buFont typeface="Wingdings" pitchFamily="2" charset="2"/>
              <a:buChar char="Ø"/>
            </a:pP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5" name="图片 4" descr="QQ截图20121119002606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7290" y="4153457"/>
            <a:ext cx="5604201" cy="18473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3848" y="620688"/>
            <a:ext cx="2913578" cy="78181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类的</a:t>
            </a:r>
            <a:r>
              <a:rPr lang="zh-CN" altLang="en-US" b="1">
                <a:latin typeface="+mn-lt"/>
                <a:ea typeface="宋体" pitchFamily="2" charset="-122"/>
                <a:cs typeface="Times New Roman" pitchFamily="18" charset="0"/>
              </a:rPr>
              <a:t>继承 </a:t>
            </a:r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83568" y="1556792"/>
            <a:ext cx="7620000" cy="22775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只</a:t>
            </a:r>
            <a:r>
              <a:rPr lang="zh-CN" altLang="en-US" sz="2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支持单继承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，不允许多重继承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一个子类只能有一个父类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一个父类可以派生出多个子类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altLang="zh-CN" sz="2100" dirty="0"/>
              <a:t>class </a:t>
            </a:r>
            <a:r>
              <a:rPr lang="en-US" altLang="zh-CN" sz="2100" dirty="0" err="1"/>
              <a:t>SubDemo</a:t>
            </a:r>
            <a:r>
              <a:rPr lang="en-US" altLang="zh-CN" sz="2100" dirty="0"/>
              <a:t> extends Demo{</a:t>
            </a:r>
            <a:r>
              <a:rPr lang="zh-CN" altLang="en-US" sz="2100" dirty="0"/>
              <a:t> </a:t>
            </a:r>
            <a:r>
              <a:rPr lang="en-US" altLang="zh-CN" sz="2100" dirty="0"/>
              <a:t>}</a:t>
            </a:r>
            <a:r>
              <a:rPr lang="zh-CN" altLang="en-US" sz="2100" dirty="0"/>
              <a:t>  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//ok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altLang="zh-CN" sz="2100" dirty="0"/>
              <a:t>class </a:t>
            </a:r>
            <a:r>
              <a:rPr lang="en-US" altLang="zh-CN" sz="2100" dirty="0" err="1"/>
              <a:t>SubDemo</a:t>
            </a:r>
            <a:r>
              <a:rPr lang="en-US" altLang="zh-CN" sz="2100" dirty="0"/>
              <a:t> extends Demo1,Demo2...</a:t>
            </a:r>
            <a:r>
              <a:rPr lang="en-US" altLang="zh-CN" sz="2100" dirty="0">
                <a:solidFill>
                  <a:srgbClr val="FF0000"/>
                </a:solidFill>
              </a:rPr>
              <a:t>//error</a:t>
            </a:r>
          </a:p>
          <a:p>
            <a:pPr marL="914400" lvl="1" indent="-457200">
              <a:buFont typeface="Wingdings" pitchFamily="2" charset="2"/>
              <a:buChar char="Ø"/>
            </a:pP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4" name="图片 3" descr="QQ截图20121119002336.png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b="19921"/>
          <a:stretch>
            <a:fillRect/>
          </a:stretch>
        </p:blipFill>
        <p:spPr>
          <a:xfrm>
            <a:off x="1043608" y="4090880"/>
            <a:ext cx="4742414" cy="1776520"/>
          </a:xfrm>
          <a:prstGeom prst="rect">
            <a:avLst/>
          </a:prstGeom>
        </p:spPr>
      </p:pic>
      <p:pic>
        <p:nvPicPr>
          <p:cNvPr id="5" name="图片 4" descr="QQ截图20121119002343.png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b="16420"/>
          <a:stretch>
            <a:fillRect/>
          </a:stretch>
        </p:blipFill>
        <p:spPr>
          <a:xfrm>
            <a:off x="6516216" y="3597390"/>
            <a:ext cx="1571636" cy="24700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11760" y="5867400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a typeface="宋体" pitchFamily="2" charset="-122"/>
              </a:rPr>
              <a:t>多重继承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46124" y="6021288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a typeface="宋体" pitchFamily="2" charset="-122"/>
              </a:rPr>
              <a:t>多层继承</a:t>
            </a:r>
          </a:p>
        </p:txBody>
      </p:sp>
      <p:sp>
        <p:nvSpPr>
          <p:cNvPr id="6" name="乘号 5"/>
          <p:cNvSpPr/>
          <p:nvPr/>
        </p:nvSpPr>
        <p:spPr>
          <a:xfrm>
            <a:off x="2555776" y="4581128"/>
            <a:ext cx="720080" cy="6848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824" y="692696"/>
            <a:ext cx="3456384" cy="70980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练习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556792"/>
            <a:ext cx="8659813" cy="4608512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2.(1)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定义一个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ManKind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类，包括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成员变量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 sex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 salary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；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sz="2200">
                <a:ea typeface="宋体" pitchFamily="2" charset="-122"/>
                <a:cs typeface="Times New Roman" pitchFamily="18" charset="0"/>
              </a:rPr>
              <a:t>void </a:t>
            </a:r>
            <a:r>
              <a:rPr lang="en-US" altLang="zh-CN" sz="2200" smtClean="0">
                <a:ea typeface="宋体" pitchFamily="2" charset="-122"/>
                <a:cs typeface="Times New Roman" pitchFamily="18" charset="0"/>
              </a:rPr>
              <a:t>manOrWoman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：根据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sex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的值显示“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man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”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(sex==1)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或者“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women”(sex==0)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；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void 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employeed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：根据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salary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的值显示“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no job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”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(salary==0)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或者“ 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job”(salary!=0)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200" dirty="0">
              <a:ea typeface="宋体" pitchFamily="2" charset="-122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Y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要求加上两个参数有参构造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 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(2)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定义类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Kids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继承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ManKind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，并包括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成员变量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yearsOld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；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printAge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打印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yearsOld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的值。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 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(3)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Kids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main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方法中实例化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Kids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的对象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someKid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，用该对象访问其父类的成员变量及方法。</a:t>
            </a:r>
          </a:p>
        </p:txBody>
      </p:sp>
    </p:spTree>
    <p:extLst>
      <p:ext uri="{BB962C8B-B14F-4D97-AF65-F5344CB8AC3E}">
        <p14:creationId xmlns:p14="http://schemas.microsoft.com/office/powerpoint/2010/main" val="2858670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692696"/>
            <a:ext cx="5217824" cy="86409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调用父类的构造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器</a:t>
            </a:r>
            <a:endParaRPr lang="zh-CN" altLang="en-US" sz="32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700808"/>
            <a:ext cx="8496944" cy="4536504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子类中所有的构造器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默认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都会访问父类中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空参数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的构造器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当父类中没有空参数的构造器时，子类的构造器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必须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通过</a:t>
            </a:r>
            <a:r>
              <a:rPr lang="en-US" altLang="zh-CN" sz="2800" b="1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this(</a:t>
            </a:r>
            <a:r>
              <a:rPr lang="zh-CN" altLang="en-US" sz="2800" b="1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参数列表</a:t>
            </a:r>
            <a:r>
              <a:rPr lang="en-US" altLang="zh-CN" sz="2800" b="1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或者</a:t>
            </a:r>
            <a:r>
              <a:rPr lang="en-US" altLang="zh-CN" sz="2800" b="1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super(</a:t>
            </a:r>
            <a:r>
              <a:rPr lang="zh-CN" altLang="en-US" sz="2800" b="1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参数列表</a:t>
            </a:r>
            <a:r>
              <a:rPr lang="en-US" altLang="zh-CN" sz="2800" b="1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语句指定调用本类或者父类中相应的构造器，且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必须放在构造器的第一行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如果子类构造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器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中既未显式调用父类或本类的构造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器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，且父类中又没有无参的构造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器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，则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编译出错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heme/theme1.xml><?xml version="1.0" encoding="utf-8"?>
<a:theme xmlns:a="http://schemas.openxmlformats.org/drawingml/2006/main" name="新课件模板-新log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新课件模板-新logo</Template>
  <TotalTime>12631</TotalTime>
  <Words>4274</Words>
  <Application>Microsoft Office PowerPoint</Application>
  <PresentationFormat>全屏显示(4:3)</PresentationFormat>
  <Paragraphs>516</Paragraphs>
  <Slides>51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0" baseType="lpstr">
      <vt:lpstr>Arial Unicode MS</vt:lpstr>
      <vt:lpstr>宋体</vt:lpstr>
      <vt:lpstr>微软雅黑</vt:lpstr>
      <vt:lpstr>新宋体</vt:lpstr>
      <vt:lpstr>Arial</vt:lpstr>
      <vt:lpstr>Calibri</vt:lpstr>
      <vt:lpstr>Times New Roman</vt:lpstr>
      <vt:lpstr>Wingdings</vt:lpstr>
      <vt:lpstr>新课件模板-新logo</vt:lpstr>
      <vt:lpstr>PowerPoint 演示文稿</vt:lpstr>
      <vt:lpstr>本章内容</vt:lpstr>
      <vt:lpstr>PowerPoint 演示文稿</vt:lpstr>
      <vt:lpstr>PowerPoint 演示文稿</vt:lpstr>
      <vt:lpstr>类的继承</vt:lpstr>
      <vt:lpstr>继承中的私有成员</vt:lpstr>
      <vt:lpstr>类的继承 </vt:lpstr>
      <vt:lpstr>练习1</vt:lpstr>
      <vt:lpstr>调用父类的构造器</vt:lpstr>
      <vt:lpstr>  方法的重写(override)</vt:lpstr>
      <vt:lpstr> 关键字super</vt:lpstr>
      <vt:lpstr>  子类对象的实例化过程</vt:lpstr>
      <vt:lpstr>PowerPoint 演示文稿</vt:lpstr>
      <vt:lpstr>练习</vt:lpstr>
      <vt:lpstr>练  习</vt:lpstr>
      <vt:lpstr>综合练习</vt:lpstr>
      <vt:lpstr>PowerPoint 演示文稿</vt:lpstr>
      <vt:lpstr>  面向对象特征之三：多态性</vt:lpstr>
      <vt:lpstr>多态性</vt:lpstr>
      <vt:lpstr>对象引用类型转换 (Casting )</vt:lpstr>
      <vt:lpstr>PowerPoint 演示文稿</vt:lpstr>
      <vt:lpstr>多态性(2)</vt:lpstr>
      <vt:lpstr>多态性(3)</vt:lpstr>
      <vt:lpstr>虚拟方法调用(Virtual Method Invocation)</vt:lpstr>
      <vt:lpstr>PowerPoint 演示文稿</vt:lpstr>
      <vt:lpstr>PowerPoint 演示文稿</vt:lpstr>
      <vt:lpstr>PowerPoint 演示文稿</vt:lpstr>
      <vt:lpstr>对象类型转换举例</vt:lpstr>
      <vt:lpstr>多态应用</vt:lpstr>
      <vt:lpstr>PowerPoint 演示文稿</vt:lpstr>
      <vt:lpstr>多态数组示例</vt:lpstr>
      <vt:lpstr>多态数组示例</vt:lpstr>
      <vt:lpstr>多态应用(2)——多态参数</vt:lpstr>
      <vt:lpstr>instanceof 操作符</vt:lpstr>
      <vt:lpstr>PowerPoint 演示文稿</vt:lpstr>
      <vt:lpstr>示  例—Test类</vt:lpstr>
      <vt:lpstr>练习题</vt:lpstr>
      <vt:lpstr>综合练习</vt:lpstr>
      <vt:lpstr>PowerPoint 演示文稿</vt:lpstr>
      <vt:lpstr>  Object 类</vt:lpstr>
      <vt:lpstr>PowerPoint 演示文稿</vt:lpstr>
      <vt:lpstr>==操作符与equals方法</vt:lpstr>
      <vt:lpstr>==操作符与equals方法</vt:lpstr>
      <vt:lpstr>PowerPoint 演示文稿</vt:lpstr>
      <vt:lpstr>PowerPoint 演示文稿</vt:lpstr>
      <vt:lpstr>练 习</vt:lpstr>
      <vt:lpstr>toString() 方法</vt:lpstr>
      <vt:lpstr>练习7</vt:lpstr>
      <vt:lpstr>练习7</vt:lpstr>
      <vt:lpstr>练  习</vt:lpstr>
      <vt:lpstr>PowerPoint 演示文稿</vt:lpstr>
    </vt:vector>
  </TitlesOfParts>
  <Company>WwW.YlmF.CoM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admin</cp:lastModifiedBy>
  <cp:revision>1388</cp:revision>
  <dcterms:created xsi:type="dcterms:W3CDTF">2012-08-05T14:09:00Z</dcterms:created>
  <dcterms:modified xsi:type="dcterms:W3CDTF">2018-12-14T06:54:18Z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