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671" r:id="rId2"/>
    <p:sldId id="587" r:id="rId3"/>
    <p:sldId id="613" r:id="rId4"/>
    <p:sldId id="528" r:id="rId5"/>
    <p:sldId id="629" r:id="rId6"/>
    <p:sldId id="529" r:id="rId7"/>
    <p:sldId id="591" r:id="rId8"/>
    <p:sldId id="568" r:id="rId9"/>
    <p:sldId id="569" r:id="rId10"/>
    <p:sldId id="630" r:id="rId11"/>
    <p:sldId id="531" r:id="rId12"/>
    <p:sldId id="532" r:id="rId13"/>
    <p:sldId id="533" r:id="rId14"/>
    <p:sldId id="535" r:id="rId15"/>
    <p:sldId id="631" r:id="rId16"/>
    <p:sldId id="588" r:id="rId17"/>
    <p:sldId id="659" r:id="rId18"/>
    <p:sldId id="660" r:id="rId19"/>
    <p:sldId id="661" r:id="rId20"/>
    <p:sldId id="662" r:id="rId21"/>
    <p:sldId id="641" r:id="rId22"/>
    <p:sldId id="642" r:id="rId23"/>
    <p:sldId id="643" r:id="rId24"/>
    <p:sldId id="644" r:id="rId25"/>
    <p:sldId id="645" r:id="rId26"/>
    <p:sldId id="646" r:id="rId27"/>
    <p:sldId id="647" r:id="rId28"/>
    <p:sldId id="653" r:id="rId29"/>
    <p:sldId id="654" r:id="rId30"/>
    <p:sldId id="655" r:id="rId31"/>
    <p:sldId id="656" r:id="rId32"/>
    <p:sldId id="663" r:id="rId33"/>
    <p:sldId id="668" r:id="rId34"/>
    <p:sldId id="667" r:id="rId35"/>
    <p:sldId id="617" r:id="rId36"/>
    <p:sldId id="546" r:id="rId37"/>
    <p:sldId id="574" r:id="rId38"/>
    <p:sldId id="547" r:id="rId39"/>
    <p:sldId id="548" r:id="rId40"/>
    <p:sldId id="549" r:id="rId41"/>
    <p:sldId id="575" r:id="rId42"/>
    <p:sldId id="599" r:id="rId43"/>
    <p:sldId id="577" r:id="rId44"/>
    <p:sldId id="594" r:id="rId45"/>
    <p:sldId id="618" r:id="rId46"/>
    <p:sldId id="657" r:id="rId47"/>
    <p:sldId id="550" r:id="rId48"/>
    <p:sldId id="551" r:id="rId49"/>
    <p:sldId id="552" r:id="rId50"/>
    <p:sldId id="554" r:id="rId51"/>
    <p:sldId id="553" r:id="rId52"/>
    <p:sldId id="555" r:id="rId53"/>
    <p:sldId id="556" r:id="rId54"/>
    <p:sldId id="557" r:id="rId55"/>
    <p:sldId id="620" r:id="rId56"/>
    <p:sldId id="621" r:id="rId57"/>
    <p:sldId id="566" r:id="rId58"/>
    <p:sldId id="670" r:id="rId59"/>
    <p:sldId id="558" r:id="rId60"/>
    <p:sldId id="576" r:id="rId61"/>
    <p:sldId id="624" r:id="rId62"/>
    <p:sldId id="625" r:id="rId63"/>
    <p:sldId id="626" r:id="rId64"/>
    <p:sldId id="627" r:id="rId65"/>
    <p:sldId id="619" r:id="rId66"/>
    <p:sldId id="559" r:id="rId67"/>
    <p:sldId id="560" r:id="rId68"/>
    <p:sldId id="561" r:id="rId69"/>
    <p:sldId id="562" r:id="rId70"/>
    <p:sldId id="567" r:id="rId71"/>
    <p:sldId id="489" r:id="rId72"/>
    <p:sldId id="582" r:id="rId73"/>
    <p:sldId id="586" r:id="rId74"/>
    <p:sldId id="672" r:id="rId7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70686" autoAdjust="0"/>
  </p:normalViewPr>
  <p:slideViewPr>
    <p:cSldViewPr>
      <p:cViewPr varScale="1">
        <p:scale>
          <a:sx n="86" d="100"/>
          <a:sy n="86" d="100"/>
        </p:scale>
        <p:origin x="10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2018/10/30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30</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接口：</a:t>
            </a:r>
            <a:r>
              <a:rPr lang="en-US" altLang="zh-CN" dirty="0"/>
              <a:t>Runner</a:t>
            </a:r>
          </a:p>
          <a:p>
            <a:r>
              <a:rPr lang="zh-CN" altLang="en-US" dirty="0"/>
              <a:t>接口：</a:t>
            </a:r>
            <a:r>
              <a:rPr lang="en-US" altLang="zh-CN" dirty="0"/>
              <a:t>Swimmer</a:t>
            </a:r>
          </a:p>
          <a:p>
            <a:endParaRPr lang="en-US" altLang="zh-CN" dirty="0"/>
          </a:p>
          <a:p>
            <a:r>
              <a:rPr lang="en-US" altLang="zh-CN" dirty="0"/>
              <a:t>Runner</a:t>
            </a:r>
            <a:r>
              <a:rPr lang="zh-CN" altLang="en-US" dirty="0"/>
              <a:t>继承</a:t>
            </a:r>
            <a:r>
              <a:rPr lang="en-US" altLang="zh-CN" dirty="0"/>
              <a:t>Swimmer</a:t>
            </a:r>
          </a:p>
          <a:p>
            <a:r>
              <a:rPr lang="zh-CN" altLang="en-US" dirty="0"/>
              <a:t>学生实现</a:t>
            </a:r>
            <a:r>
              <a:rPr lang="en-US" altLang="zh-CN" dirty="0"/>
              <a:t>Runner</a:t>
            </a:r>
          </a:p>
          <a:p>
            <a:r>
              <a:rPr lang="zh-CN" altLang="en-US" dirty="0"/>
              <a:t>跨栏运动员也实现</a:t>
            </a:r>
            <a:r>
              <a:rPr lang="en-US" altLang="zh-CN" dirty="0"/>
              <a:t>Runner</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46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55</a:t>
            </a:fld>
            <a:endParaRPr lang="zh-CN" altLang="en-US"/>
          </a:p>
        </p:txBody>
      </p:sp>
    </p:spTree>
    <p:extLst>
      <p:ext uri="{BB962C8B-B14F-4D97-AF65-F5344CB8AC3E}">
        <p14:creationId xmlns:p14="http://schemas.microsoft.com/office/powerpoint/2010/main" val="4291020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56</a:t>
            </a:fld>
            <a:endParaRPr lang="zh-CN" altLang="en-US"/>
          </a:p>
        </p:txBody>
      </p:sp>
    </p:spTree>
    <p:extLst>
      <p:ext uri="{BB962C8B-B14F-4D97-AF65-F5344CB8AC3E}">
        <p14:creationId xmlns:p14="http://schemas.microsoft.com/office/powerpoint/2010/main" val="4291020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定义</a:t>
            </a:r>
            <a:r>
              <a:rPr lang="en-US" altLang="zh-CN" dirty="0"/>
              <a:t>Music</a:t>
            </a:r>
            <a:r>
              <a:rPr lang="zh-CN" altLang="en-US" dirty="0"/>
              <a:t>接口，里面有</a:t>
            </a:r>
            <a:r>
              <a:rPr lang="en-US" altLang="zh-CN" dirty="0"/>
              <a:t>sound</a:t>
            </a:r>
            <a:r>
              <a:rPr lang="zh-CN" altLang="en-US" dirty="0"/>
              <a:t>方法，要求钢琴也实现</a:t>
            </a:r>
            <a:r>
              <a:rPr lang="en-US" altLang="zh-CN" dirty="0"/>
              <a:t>Music</a:t>
            </a:r>
            <a:r>
              <a:rPr lang="zh-CN" altLang="en-US" dirty="0"/>
              <a:t>接口</a:t>
            </a:r>
          </a:p>
          <a:p>
            <a:endParaRPr lang="zh-CN" altLang="en-US" dirty="0"/>
          </a:p>
          <a:p>
            <a:r>
              <a:rPr lang="zh-CN" altLang="en-US" dirty="0"/>
              <a:t>定义</a:t>
            </a:r>
            <a:r>
              <a:rPr lang="en-US" altLang="zh-CN" dirty="0"/>
              <a:t>Clock</a:t>
            </a:r>
            <a:r>
              <a:rPr lang="zh-CN" altLang="en-US" dirty="0"/>
              <a:t>类，即实现</a:t>
            </a:r>
            <a:r>
              <a:rPr lang="en-US" altLang="zh-CN" dirty="0"/>
              <a:t>Music</a:t>
            </a:r>
            <a:r>
              <a:rPr lang="zh-CN" altLang="en-US" dirty="0"/>
              <a:t>接口又实现</a:t>
            </a:r>
            <a:r>
              <a:rPr lang="en-US" altLang="zh-CN" dirty="0"/>
              <a:t>Instrument</a:t>
            </a:r>
            <a:r>
              <a:rPr lang="zh-CN" altLang="en-US" dirty="0"/>
              <a:t>接口</a:t>
            </a:r>
          </a:p>
          <a:p>
            <a:endParaRPr lang="zh-CN" altLang="en-US" dirty="0"/>
          </a:p>
          <a:p>
            <a:r>
              <a:rPr lang="zh-CN" altLang="en-US" dirty="0"/>
              <a:t>进阶：</a:t>
            </a:r>
          </a:p>
          <a:p>
            <a:endParaRPr lang="zh-CN" altLang="en-US" dirty="0"/>
          </a:p>
          <a:p>
            <a:r>
              <a:rPr lang="zh-CN" altLang="en-US" dirty="0"/>
              <a:t>编写一个测试类</a:t>
            </a:r>
            <a:r>
              <a:rPr lang="en-US" altLang="zh-CN" dirty="0" err="1"/>
              <a:t>InstrumentTest</a:t>
            </a:r>
            <a:r>
              <a:rPr lang="zh-CN" altLang="en-US" dirty="0"/>
              <a:t>，要求：编写方法</a:t>
            </a:r>
            <a:r>
              <a:rPr lang="en-US" altLang="zh-CN" dirty="0" err="1"/>
              <a:t>testPlay</a:t>
            </a:r>
            <a:r>
              <a:rPr lang="zh-CN" altLang="en-US" dirty="0"/>
              <a:t>，对各种乐器进行弹奏测试。要依据乐器的不同，进行相应的弹奏。在</a:t>
            </a:r>
            <a:r>
              <a:rPr lang="en-US" altLang="zh-CN" dirty="0"/>
              <a:t>main</a:t>
            </a:r>
            <a:r>
              <a:rPr lang="zh-CN" altLang="en-US" dirty="0"/>
              <a:t>方法中创建不同的乐器对象，通过</a:t>
            </a:r>
            <a:r>
              <a:rPr lang="en-US" altLang="zh-CN" dirty="0" err="1"/>
              <a:t>testPlay</a:t>
            </a:r>
            <a:r>
              <a:rPr lang="zh-CN" altLang="en-US" dirty="0"/>
              <a:t>的弹奏测试方法进行测试。</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58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68</a:t>
            </a:fld>
            <a:endParaRPr lang="zh-CN" altLang="en-US"/>
          </a:p>
        </p:txBody>
      </p:sp>
    </p:spTree>
    <p:extLst>
      <p:ext uri="{BB962C8B-B14F-4D97-AF65-F5344CB8AC3E}">
        <p14:creationId xmlns:p14="http://schemas.microsoft.com/office/powerpoint/2010/main" val="343129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74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7</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itchFamily="18" charset="0"/>
                <a:ea typeface="宋体" pitchFamily="2" charset="-122"/>
                <a:cs typeface="Times New Roman"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13</a:t>
            </a:fld>
            <a:endParaRPr lang="zh-CN" altLang="en-US"/>
          </a:p>
        </p:txBody>
      </p:sp>
    </p:spTree>
    <p:extLst>
      <p:ext uri="{BB962C8B-B14F-4D97-AF65-F5344CB8AC3E}">
        <p14:creationId xmlns:p14="http://schemas.microsoft.com/office/powerpoint/2010/main" val="3218418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itchFamily="18" charset="0"/>
                <a:ea typeface="宋体" pitchFamily="2" charset="-122"/>
                <a:cs typeface="Times New Roman" pitchFamily="18" charset="0"/>
              </a:rPr>
              <a:t>静态方法不能以任何方式引用</a:t>
            </a:r>
            <a:r>
              <a:rPr lang="en-US" altLang="zh-CN" sz="1200" dirty="0">
                <a:latin typeface="Times New Roman" pitchFamily="18" charset="0"/>
                <a:ea typeface="宋体" pitchFamily="2" charset="-122"/>
                <a:cs typeface="Times New Roman" pitchFamily="18" charset="0"/>
              </a:rPr>
              <a:t>this</a:t>
            </a:r>
            <a:r>
              <a:rPr lang="zh-CN" altLang="en-US" sz="1200" dirty="0">
                <a:latin typeface="Times New Roman" pitchFamily="18" charset="0"/>
                <a:ea typeface="宋体" pitchFamily="2" charset="-122"/>
                <a:cs typeface="Times New Roman" pitchFamily="18" charset="0"/>
              </a:rPr>
              <a:t>和</a:t>
            </a:r>
            <a:r>
              <a:rPr lang="en-US" altLang="zh-CN" sz="1200" dirty="0">
                <a:latin typeface="Times New Roman" pitchFamily="18" charset="0"/>
                <a:ea typeface="宋体" pitchFamily="2" charset="-122"/>
                <a:cs typeface="Times New Roman" pitchFamily="18" charset="0"/>
              </a:rPr>
              <a:t>super</a:t>
            </a:r>
            <a:r>
              <a:rPr lang="zh-CN" altLang="en-US" sz="1200" dirty="0">
                <a:latin typeface="Times New Roman" pitchFamily="18" charset="0"/>
                <a:ea typeface="宋体" pitchFamily="2" charset="-122"/>
                <a:cs typeface="Times New Roman" pitchFamily="18" charset="0"/>
              </a:rPr>
              <a:t>关键字。与上面的道理一样，因为静态方法在使用前不用创建任何实例对象，当静态方法被调用时，</a:t>
            </a:r>
            <a:r>
              <a:rPr lang="en-US" altLang="zh-CN" sz="1200" dirty="0">
                <a:latin typeface="Times New Roman" pitchFamily="18" charset="0"/>
                <a:ea typeface="宋体" pitchFamily="2" charset="-122"/>
                <a:cs typeface="Times New Roman" pitchFamily="18" charset="0"/>
              </a:rPr>
              <a:t>this</a:t>
            </a:r>
            <a:r>
              <a:rPr lang="zh-CN" altLang="en-US" sz="1200" dirty="0">
                <a:latin typeface="Times New Roman" pitchFamily="18" charset="0"/>
                <a:ea typeface="宋体" pitchFamily="2" charset="-122"/>
                <a:cs typeface="Times New Roman" pitchFamily="18" charset="0"/>
              </a:rPr>
              <a:t>所引用的对象根本就没有</a:t>
            </a:r>
            <a:r>
              <a:rPr lang="zh-CN" altLang="en-US" sz="1200" dirty="0">
                <a:solidFill>
                  <a:srgbClr val="FF0000"/>
                </a:solidFill>
                <a:latin typeface="Times New Roman" pitchFamily="18" charset="0"/>
                <a:ea typeface="宋体" pitchFamily="2" charset="-122"/>
                <a:cs typeface="Times New Roman" pitchFamily="18" charset="0"/>
              </a:rPr>
              <a:t>产生。</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14</a:t>
            </a:fld>
            <a:endParaRPr lang="zh-CN" altLang="en-US"/>
          </a:p>
        </p:txBody>
      </p:sp>
    </p:spTree>
    <p:extLst>
      <p:ext uri="{BB962C8B-B14F-4D97-AF65-F5344CB8AC3E}">
        <p14:creationId xmlns:p14="http://schemas.microsoft.com/office/powerpoint/2010/main" val="221816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16</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27</a:t>
            </a:fld>
            <a:endParaRPr lang="zh-CN" altLang="en-US"/>
          </a:p>
        </p:txBody>
      </p:sp>
    </p:spTree>
    <p:extLst>
      <p:ext uri="{BB962C8B-B14F-4D97-AF65-F5344CB8AC3E}">
        <p14:creationId xmlns:p14="http://schemas.microsoft.com/office/powerpoint/2010/main" val="4177774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28</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29</a:t>
            </a:fld>
            <a:endParaRPr lang="zh-CN" altLang="en-US"/>
          </a:p>
        </p:txBody>
      </p:sp>
    </p:spTree>
    <p:extLst>
      <p:ext uri="{BB962C8B-B14F-4D97-AF65-F5344CB8AC3E}">
        <p14:creationId xmlns:p14="http://schemas.microsoft.com/office/powerpoint/2010/main" val="76097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854525"/>
            <a:ext cx="6858000" cy="1656052"/>
          </a:xfrm>
        </p:spPr>
        <p:txBody>
          <a:bodyPr anchor="b">
            <a:normAutofit/>
          </a:bodyPr>
          <a:lstStyle>
            <a:lvl1pPr algn="ctr">
              <a:defRPr sz="5400" b="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602669"/>
            <a:ext cx="6858000" cy="165605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162EC94E-F8D3-4EB6-8D47-F625DD13B613}" type="datetimeFigureOut">
              <a:rPr lang="zh-CN" altLang="en-US"/>
              <a:pPr>
                <a:defRPr/>
              </a:pPr>
              <a:t>2018/10/30</a:t>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6B8C9080-DC32-47CD-9284-D795AC10112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640"/>
            <a:ext cx="7886700" cy="55599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3"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0A44E1BD-7076-47AF-8F87-95AE7C879819}" type="datetimeFigureOut">
              <a:rPr lang="zh-CN" altLang="en-US"/>
              <a:pPr>
                <a:defRPr/>
              </a:pPr>
              <a:t>2018/10/30</a:t>
            </a:fld>
            <a:endParaRPr lang="zh-CN" altLang="en-US"/>
          </a:p>
        </p:txBody>
      </p:sp>
      <p:sp>
        <p:nvSpPr>
          <p:cNvPr id="4"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57188CAC-F644-4C07-B069-AD318AEDCA8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endParaRPr lang="zh-CN" altLang="en-US" dirty="0"/>
          </a:p>
        </p:txBody>
      </p:sp>
      <p:sp>
        <p:nvSpPr>
          <p:cNvPr id="3" name="内容占位符 2"/>
          <p:cNvSpPr>
            <a:spLocks noGrp="1"/>
          </p:cNvSpPr>
          <p:nvPr>
            <p:ph idx="1"/>
          </p:nvPr>
        </p:nvSpPr>
        <p:spPr>
          <a:xfrm>
            <a:off x="628650" y="1838644"/>
            <a:ext cx="7886700" cy="4352099"/>
          </a:xfrm>
        </p:spPr>
        <p:txBody>
          <a:bodyPr/>
          <a:lstStyle>
            <a:lvl1pPr>
              <a:defRPr sz="1800"/>
            </a:lvl1pPr>
            <a:lvl2pPr>
              <a:defRPr sz="1500"/>
            </a:lvl2pPr>
            <a:lvl3pPr>
              <a:defRPr sz="135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53E94E18-2F20-4C34-81F5-AD195CD31585}" type="datetimeFigureOut">
              <a:rPr lang="zh-CN" altLang="en-US"/>
              <a:pPr>
                <a:defRPr/>
              </a:pPr>
              <a:t>2018/10/30</a:t>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0F26ACB9-901C-421F-85FD-C9BE493B88C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5" name="标题 4"/>
          <p:cNvSpPr>
            <a:spLocks noGrp="1"/>
          </p:cNvSpPr>
          <p:nvPr>
            <p:ph type="title"/>
          </p:nvPr>
        </p:nvSpPr>
        <p:spPr>
          <a:xfrm>
            <a:off x="628650" y="2187826"/>
            <a:ext cx="7886700" cy="2483549"/>
          </a:xfrm>
        </p:spPr>
        <p:txBody>
          <a:bodyPr>
            <a:normAutofit/>
          </a:bodyPr>
          <a:lstStyle>
            <a:lvl1pPr algn="ctr">
              <a:defRPr sz="4500" b="0"/>
            </a:lvl1pPr>
          </a:lstStyle>
          <a:p>
            <a:r>
              <a:rPr lang="zh-CN" altLang="en-US"/>
              <a:t>单击此处编辑母版标题样式</a:t>
            </a:r>
            <a:endParaRPr lang="zh-CN" altLang="en-US" dirty="0"/>
          </a:p>
        </p:txBody>
      </p:sp>
      <p:sp>
        <p:nvSpPr>
          <p:cNvPr id="3"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55DF9C69-5889-456D-80BF-3DD7831C69FF}" type="datetimeFigureOut">
              <a:rPr lang="zh-CN" altLang="en-US"/>
              <a:pPr>
                <a:defRPr/>
              </a:pPr>
              <a:t>2018/10/30</a:t>
            </a:fld>
            <a:endParaRPr lang="zh-CN" altLang="en-US"/>
          </a:p>
        </p:txBody>
      </p:sp>
      <p:sp>
        <p:nvSpPr>
          <p:cNvPr id="4"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6955977A-FF16-429B-BC88-F568EDE812E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944"/>
            <a:ext cx="3886200" cy="43520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944"/>
            <a:ext cx="3886200" cy="43520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23192AE6-B0EA-4CFC-A906-EF7E5502B5EB}" type="datetimeFigureOut">
              <a:rPr lang="zh-CN" altLang="en-US"/>
              <a:pPr>
                <a:defRPr/>
              </a:pPr>
              <a:t>2018/10/30</a:t>
            </a:fld>
            <a:endParaRPr lang="zh-CN" altLang="en-US"/>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3CAA9124-074E-48F4-89A4-387ACADEB7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89"/>
            <a:ext cx="7886700" cy="1325795"/>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5267"/>
            <a:ext cx="3868340"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1" y="2616067"/>
            <a:ext cx="3868340" cy="3574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745267"/>
            <a:ext cx="3887391"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616067"/>
            <a:ext cx="3887391" cy="3574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00A58B0C-69E5-4D31-A4F0-3C961FAAD71F}" type="datetimeFigureOut">
              <a:rPr lang="zh-CN" altLang="en-US"/>
              <a:pPr>
                <a:defRPr/>
              </a:pPr>
              <a:t>2018/10/30</a:t>
            </a:fld>
            <a:endParaRPr lang="zh-CN" altLang="en-US"/>
          </a:p>
        </p:txBody>
      </p:sp>
      <p:sp>
        <p:nvSpPr>
          <p:cNvPr id="8" name="页脚占位符 7"/>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DD048097-A15C-4B80-8AEF-D0C9E0F8C66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428875" y="2159378"/>
            <a:ext cx="4286250" cy="1382692"/>
          </a:xfrm>
        </p:spPr>
        <p:txBody>
          <a:bodyPr anchor="b" anchorCtr="0">
            <a:normAutofit/>
          </a:bodyPr>
          <a:lstStyle>
            <a:lvl1pPr algn="ctr">
              <a:defRPr sz="6000" b="0">
                <a:solidFill>
                  <a:schemeClr val="tx1"/>
                </a:solidFill>
              </a:defRPr>
            </a:lvl1pPr>
          </a:lstStyle>
          <a:p>
            <a:r>
              <a:rPr lang="zh-CN" altLang="en-US"/>
              <a:t>单击此处编辑母版标题样式</a:t>
            </a:r>
            <a:endParaRPr lang="zh-CN" altLang="en-US" dirty="0"/>
          </a:p>
        </p:txBody>
      </p:sp>
      <p:sp>
        <p:nvSpPr>
          <p:cNvPr id="37" name="内容占位符 36"/>
          <p:cNvSpPr>
            <a:spLocks noGrp="1"/>
          </p:cNvSpPr>
          <p:nvPr>
            <p:ph sz="quarter" idx="13"/>
          </p:nvPr>
        </p:nvSpPr>
        <p:spPr>
          <a:xfrm>
            <a:off x="2428875" y="3733855"/>
            <a:ext cx="4286250" cy="1186144"/>
          </a:xfrm>
        </p:spPr>
        <p:txBody>
          <a:bodyPr>
            <a:normAutofit/>
          </a:bodyPr>
          <a:lstStyle>
            <a:lvl1pPr marL="0" indent="0" algn="ctr">
              <a:buNone/>
              <a:defRPr sz="2400">
                <a:solidFill>
                  <a:schemeClr val="tx1"/>
                </a:solidFill>
              </a:defRPr>
            </a:lvl1pPr>
          </a:lstStyle>
          <a:p>
            <a:pPr lvl="0"/>
            <a:r>
              <a:rPr lang="zh-CN" altLang="en-US"/>
              <a:t>单击此处编辑母版文本样式</a:t>
            </a:r>
          </a:p>
        </p:txBody>
      </p:sp>
      <p:sp>
        <p:nvSpPr>
          <p:cNvPr id="4"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0A4AAD84-E1AD-4967-974F-39F47540DDE8}" type="datetimeFigureOut">
              <a:rPr lang="zh-CN" altLang="en-US"/>
              <a:pPr>
                <a:defRPr/>
              </a:pPr>
              <a:t>2018/10/30</a:t>
            </a:fld>
            <a:endParaRPr lang="zh-CN" altLang="en-US"/>
          </a:p>
        </p:txBody>
      </p:sp>
      <p:sp>
        <p:nvSpPr>
          <p:cNvPr id="5"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1442AB54-098D-4424-BF77-AFAC12AA16A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9B5D4AF1-5BBE-4A8D-B058-299B1F8FDD9B}" type="datetimeFigureOut">
              <a:rPr lang="zh-CN" altLang="en-US"/>
              <a:pPr>
                <a:defRPr/>
              </a:pPr>
              <a:t>2018/10/30</a:t>
            </a:fld>
            <a:endParaRPr lang="zh-CN" altLang="en-US"/>
          </a:p>
        </p:txBody>
      </p:sp>
      <p:sp>
        <p:nvSpPr>
          <p:cNvPr id="3"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13D53568-9614-43BB-AFDC-EE566D6AB92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1" y="713797"/>
            <a:ext cx="3511241" cy="1428411"/>
          </a:xfrm>
        </p:spPr>
        <p:txBody>
          <a:bodyPr anchor="t" anchorCtr="0">
            <a:normAutofit/>
          </a:bodyPr>
          <a:lstStyle>
            <a:lvl1pPr>
              <a:defRPr sz="2700"/>
            </a:lvl1pPr>
          </a:lstStyle>
          <a:p>
            <a:r>
              <a:rPr lang="zh-CN" altLang="en-US"/>
              <a:t>单击此处编辑母版标题样式</a:t>
            </a:r>
            <a:endParaRPr lang="zh-CN" altLang="en-US" dirty="0"/>
          </a:p>
        </p:txBody>
      </p:sp>
      <p:sp>
        <p:nvSpPr>
          <p:cNvPr id="3" name="图片占位符 2"/>
          <p:cNvSpPr>
            <a:spLocks noGrp="1" noChangeAspect="1"/>
          </p:cNvSpPr>
          <p:nvPr>
            <p:ph type="pic" idx="1"/>
          </p:nvPr>
        </p:nvSpPr>
        <p:spPr>
          <a:xfrm>
            <a:off x="4231888" y="713798"/>
            <a:ext cx="4283912" cy="54045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r>
              <a:rPr lang="zh-CN" altLang="en-US" noProof="0"/>
              <a:t>单击图标添加图片</a:t>
            </a:r>
            <a:endParaRPr lang="zh-CN" altLang="en-US" noProof="0" dirty="0"/>
          </a:p>
        </p:txBody>
      </p:sp>
      <p:sp>
        <p:nvSpPr>
          <p:cNvPr id="4" name="文本占位符 3"/>
          <p:cNvSpPr>
            <a:spLocks noGrp="1"/>
          </p:cNvSpPr>
          <p:nvPr>
            <p:ph type="body" sz="half" idx="2"/>
          </p:nvPr>
        </p:nvSpPr>
        <p:spPr>
          <a:xfrm>
            <a:off x="628651" y="2314278"/>
            <a:ext cx="3511241" cy="3812255"/>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A2E6E499-7361-4573-82E5-28E7BC51E685}" type="datetimeFigureOut">
              <a:rPr lang="zh-CN" altLang="en-US"/>
              <a:pPr>
                <a:defRPr/>
              </a:pPr>
              <a:t>2018/10/30</a:t>
            </a:fld>
            <a:endParaRPr lang="zh-CN" altLang="en-US" dirty="0"/>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CF990E44-E94E-4C46-A861-B8E4E42DBC2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3674" y="365190"/>
            <a:ext cx="681676" cy="5812855"/>
          </a:xfrm>
        </p:spPr>
        <p:txBody>
          <a:bodyPr vert="eaVert">
            <a:normAutofit/>
          </a:bodyPr>
          <a:lstStyle>
            <a:lvl1pPr>
              <a:defRPr sz="3300"/>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28649" y="365190"/>
            <a:ext cx="7084832" cy="581285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305874CE-1340-43BD-9E5B-1032780C2D8C}" type="datetimeFigureOut">
              <a:rPr lang="zh-CN" altLang="en-US"/>
              <a:pPr>
                <a:defRPr/>
              </a:pPr>
              <a:t>2018/10/30</a:t>
            </a:fld>
            <a:endParaRPr lang="zh-CN" altLang="en-US"/>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CFBBC473-089B-4BEA-889A-AF202D8548D5}"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2pPr>
      <a:lvl3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3pPr>
      <a:lvl4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4pPr>
      <a:lvl5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5pPr>
      <a:lvl6pPr marL="4572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6pPr>
      <a:lvl7pPr marL="9144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7pPr>
      <a:lvl8pPr marL="13716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8pPr>
      <a:lvl9pPr marL="18288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9pPr>
    </p:titleStyle>
    <p:bodyStyle>
      <a:lvl1pPr marL="171450" indent="-171450" algn="l" defTabSz="685800" rtl="0" eaLnBrk="1" fontAlgn="base" hangingPunct="1">
        <a:lnSpc>
          <a:spcPct val="90000"/>
        </a:lnSpc>
        <a:spcBef>
          <a:spcPts val="750"/>
        </a:spcBef>
        <a:spcAft>
          <a:spcPct val="0"/>
        </a:spcAft>
        <a:buFont typeface="Arial" pitchFamily="34" charset="0"/>
        <a:buChar char="•"/>
        <a:defRPr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4" cstate="print"/>
          <a:stretch>
            <a:fillRect/>
          </a:stretch>
        </p:blipFill>
        <p:spPr>
          <a:xfrm>
            <a:off x="0" y="548680"/>
            <a:ext cx="9144000" cy="6309320"/>
          </a:xfrm>
          <a:prstGeom prst="rect">
            <a:avLst/>
          </a:prstGeom>
        </p:spPr>
      </p:pic>
      <p:sp>
        <p:nvSpPr>
          <p:cNvPr id="5" name="矩形 4"/>
          <p:cNvSpPr/>
          <p:nvPr/>
        </p:nvSpPr>
        <p:spPr>
          <a:xfrm>
            <a:off x="2627784" y="2132856"/>
            <a:ext cx="5669280" cy="830997"/>
          </a:xfrm>
          <a:prstGeom prst="rect">
            <a:avLst/>
          </a:prstGeom>
          <a:noFill/>
          <a:ln>
            <a:noFill/>
          </a:ln>
        </p:spPr>
        <p:txBody>
          <a:bodyPr wrap="square" rtlCol="0" anchor="t">
            <a:spAutoFit/>
          </a:bodyPr>
          <a:lstStyle/>
          <a:p>
            <a:pPr algn="ctr"/>
            <a:r>
              <a:rPr lang="zh-CN" altLang="en-US" sz="4800" b="1" dirty="0">
                <a:ln/>
                <a:solidFill>
                  <a:srgbClr val="006450"/>
                </a:solidFill>
                <a:effectLst>
                  <a:outerShdw blurRad="38100" dist="19050" dir="2700000" algn="tl" rotWithShape="0">
                    <a:schemeClr val="dk1">
                      <a:alpha val="40000"/>
                    </a:schemeClr>
                  </a:outerShdw>
                </a:effectLst>
              </a:rPr>
              <a:t>面向对象编程（下）</a:t>
            </a:r>
          </a:p>
        </p:txBody>
      </p:sp>
      <p:sp>
        <p:nvSpPr>
          <p:cNvPr id="6" name="矩形 5"/>
          <p:cNvSpPr/>
          <p:nvPr/>
        </p:nvSpPr>
        <p:spPr>
          <a:xfrm>
            <a:off x="2987824" y="4005064"/>
            <a:ext cx="5669280" cy="584775"/>
          </a:xfrm>
          <a:prstGeom prst="rect">
            <a:avLst/>
          </a:prstGeom>
          <a:noFill/>
          <a:ln>
            <a:noFill/>
          </a:ln>
        </p:spPr>
        <p:txBody>
          <a:bodyPr wrap="square" rtlCol="0" anchor="t">
            <a:spAutoFit/>
          </a:bodyPr>
          <a:lstStyle/>
          <a:p>
            <a:pPr algn="ctr"/>
            <a:r>
              <a:rPr lang="zh-CN" altLang="en-US" sz="3200" dirty="0">
                <a:ln/>
                <a:solidFill>
                  <a:srgbClr val="006450"/>
                </a:solidFill>
                <a:effectLst>
                  <a:outerShdw blurRad="38100" dist="19050" dir="2700000" algn="tl" rotWithShape="0">
                    <a:schemeClr val="dk1">
                      <a:alpha val="40000"/>
                    </a:schemeClr>
                  </a:outerShdw>
                </a:effectLst>
              </a:rPr>
              <a:t>讲师：王飞龙</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8794" y="0"/>
            <a:ext cx="8229600" cy="857256"/>
          </a:xfrm>
        </p:spPr>
        <p:txBody>
          <a:bodyPr/>
          <a:lstStyle/>
          <a:p>
            <a:r>
              <a:rPr lang="zh-CN" altLang="en-US" dirty="0"/>
              <a:t>案例</a:t>
            </a:r>
          </a:p>
        </p:txBody>
      </p:sp>
      <p:sp>
        <p:nvSpPr>
          <p:cNvPr id="100" name="文本框 99"/>
          <p:cNvSpPr txBox="1"/>
          <p:nvPr/>
        </p:nvSpPr>
        <p:spPr>
          <a:xfrm>
            <a:off x="714348" y="1142984"/>
            <a:ext cx="7884160" cy="3785652"/>
          </a:xfrm>
          <a:prstGeom prst="rect">
            <a:avLst/>
          </a:prstGeom>
          <a:noFill/>
          <a:ln w="9525">
            <a:noFill/>
            <a:miter/>
          </a:ln>
        </p:spPr>
        <p:txBody>
          <a:bodyPr wrap="square">
            <a:spAutoFit/>
          </a:bodyPr>
          <a:lstStyle/>
          <a:p>
            <a:pPr marL="0" indent="0" algn="l"/>
            <a:r>
              <a:rPr lang="en-US" altLang="zh-CN" sz="2400" b="0" u="none" dirty="0">
                <a:latin typeface="宋体" charset="0"/>
                <a:ea typeface="宋体" charset="0"/>
                <a:cs typeface="宋体" charset="0"/>
              </a:rPr>
              <a:t>public class Test {</a:t>
            </a:r>
          </a:p>
          <a:p>
            <a:r>
              <a:rPr lang="en-US" altLang="zh-CN" sz="2400" b="0" u="none" dirty="0">
                <a:latin typeface="宋体" charset="0"/>
                <a:ea typeface="宋体" charset="0"/>
                <a:cs typeface="宋体" charset="0"/>
              </a:rPr>
              <a:t>	static </a:t>
            </a:r>
            <a:r>
              <a:rPr lang="en-US" altLang="zh-CN" sz="2400" b="0" u="none" dirty="0" err="1">
                <a:latin typeface="宋体" charset="0"/>
                <a:ea typeface="宋体" charset="0"/>
                <a:cs typeface="宋体" charset="0"/>
              </a:rPr>
              <a:t>int</a:t>
            </a:r>
            <a:r>
              <a:rPr lang="en-US" altLang="zh-CN" sz="2400" b="0" u="none" dirty="0">
                <a:latin typeface="宋体" charset="0"/>
                <a:ea typeface="宋体" charset="0"/>
                <a:cs typeface="宋体" charset="0"/>
              </a:rPr>
              <a:t> count = 9;</a:t>
            </a:r>
          </a:p>
          <a:p>
            <a:r>
              <a:rPr lang="en-US" altLang="zh-CN" sz="2400" b="0" u="none" dirty="0">
                <a:latin typeface="宋体" charset="0"/>
                <a:ea typeface="宋体" charset="0"/>
                <a:cs typeface="宋体" charset="0"/>
              </a:rPr>
              <a:t>    public void count() {</a:t>
            </a:r>
          </a:p>
          <a:p>
            <a:r>
              <a:rPr lang="en-US" altLang="zh-CN" sz="2400" b="0" u="none" dirty="0">
                <a:latin typeface="宋体" charset="0"/>
                <a:ea typeface="宋体" charset="0"/>
                <a:cs typeface="宋体" charset="0"/>
              </a:rPr>
              <a:t>        </a:t>
            </a:r>
            <a:r>
              <a:rPr lang="en-US" altLang="zh-CN" sz="2400" b="0" u="none" dirty="0" err="1">
                <a:latin typeface="宋体" charset="0"/>
                <a:ea typeface="宋体" charset="0"/>
                <a:cs typeface="宋体" charset="0"/>
              </a:rPr>
              <a:t>System.out.println</a:t>
            </a:r>
            <a:r>
              <a:rPr lang="en-US" altLang="zh-CN" sz="2400" b="0" u="none" dirty="0">
                <a:latin typeface="宋体" charset="0"/>
                <a:ea typeface="宋体" charset="0"/>
                <a:cs typeface="宋体" charset="0"/>
              </a:rPr>
              <a:t>("count=" + (count++));</a:t>
            </a:r>
          </a:p>
          <a:p>
            <a:r>
              <a:rPr lang="en-US" altLang="zh-CN" sz="2400" b="0" u="none" dirty="0">
                <a:latin typeface="宋体" charset="0"/>
                <a:ea typeface="宋体" charset="0"/>
                <a:cs typeface="宋体" charset="0"/>
              </a:rPr>
              <a:t>    }</a:t>
            </a:r>
          </a:p>
          <a:p>
            <a:r>
              <a:rPr lang="en-US" altLang="zh-CN" sz="2400" b="0" u="none" dirty="0">
                <a:latin typeface="宋体" charset="0"/>
                <a:ea typeface="宋体" charset="0"/>
                <a:cs typeface="宋体" charset="0"/>
              </a:rPr>
              <a:t>	public static void main(String </a:t>
            </a:r>
            <a:r>
              <a:rPr lang="en-US" altLang="zh-CN" sz="2400" b="0" u="none" dirty="0" err="1">
                <a:latin typeface="宋体" charset="0"/>
                <a:ea typeface="宋体" charset="0"/>
                <a:cs typeface="宋体" charset="0"/>
              </a:rPr>
              <a:t>args</a:t>
            </a:r>
            <a:r>
              <a:rPr lang="en-US" altLang="zh-CN" sz="2400" b="0" u="none" dirty="0">
                <a:latin typeface="宋体" charset="0"/>
                <a:ea typeface="宋体" charset="0"/>
                <a:cs typeface="宋体" charset="0"/>
              </a:rPr>
              <a:t>[]) {</a:t>
            </a:r>
          </a:p>
          <a:p>
            <a:r>
              <a:rPr lang="en-US" altLang="zh-CN" sz="2400" b="0" u="none" dirty="0">
                <a:latin typeface="宋体" charset="0"/>
                <a:ea typeface="宋体" charset="0"/>
                <a:cs typeface="宋体" charset="0"/>
              </a:rPr>
              <a:t>		new Test().count(); </a:t>
            </a:r>
          </a:p>
          <a:p>
            <a:r>
              <a:rPr lang="en-US" altLang="zh-CN" sz="2400" b="0" u="none" dirty="0">
                <a:latin typeface="宋体" charset="0"/>
                <a:ea typeface="宋体" charset="0"/>
                <a:cs typeface="宋体" charset="0"/>
              </a:rPr>
              <a:t>		new Test().count();</a:t>
            </a:r>
          </a:p>
          <a:p>
            <a:r>
              <a:rPr lang="en-US" altLang="zh-CN" sz="2400" b="0" u="none" dirty="0">
                <a:latin typeface="宋体" charset="0"/>
                <a:ea typeface="宋体" charset="0"/>
                <a:cs typeface="宋体" charset="0"/>
              </a:rPr>
              <a:t>    }</a:t>
            </a:r>
          </a:p>
          <a:p>
            <a:r>
              <a:rPr lang="en-US" altLang="zh-CN" sz="2400" b="0" u="none" dirty="0">
                <a:latin typeface="宋体" charset="0"/>
                <a:ea typeface="宋体" charset="0"/>
                <a:cs typeface="宋体" charset="0"/>
              </a:rPr>
              <a:t>}</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48868" y="724886"/>
            <a:ext cx="5465432" cy="802008"/>
          </a:xfrm>
        </p:spPr>
        <p:txBody>
          <a:bodyPr/>
          <a:lstStyle/>
          <a:p>
            <a:pPr eaLnBrk="1" hangingPunct="1">
              <a:defRPr/>
            </a:pPr>
            <a:r>
              <a:rPr lang="zh-CN" altLang="en-US" b="1" dirty="0">
                <a:latin typeface="+mn-lt"/>
                <a:ea typeface="宋体" pitchFamily="2" charset="-122"/>
                <a:cs typeface="Times New Roman" pitchFamily="18" charset="0"/>
              </a:rPr>
              <a:t>类变量</a:t>
            </a:r>
            <a:r>
              <a:rPr lang="en-US" altLang="zh-CN" b="1" dirty="0">
                <a:solidFill>
                  <a:srgbClr val="C00000"/>
                </a:solidFill>
                <a:latin typeface="+mn-lt"/>
                <a:ea typeface="宋体" pitchFamily="2" charset="-122"/>
                <a:cs typeface="Times New Roman" pitchFamily="18" charset="0"/>
              </a:rPr>
              <a:t>(class Variable)</a:t>
            </a:r>
          </a:p>
        </p:txBody>
      </p:sp>
      <p:sp>
        <p:nvSpPr>
          <p:cNvPr id="7171" name="Rectangle 3"/>
          <p:cNvSpPr>
            <a:spLocks noChangeArrowheads="1"/>
          </p:cNvSpPr>
          <p:nvPr/>
        </p:nvSpPr>
        <p:spPr bwMode="auto">
          <a:xfrm>
            <a:off x="539552" y="1555093"/>
            <a:ext cx="7200800" cy="52322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a:ea typeface="宋体" pitchFamily="2" charset="-122"/>
                <a:cs typeface="Times New Roman" pitchFamily="18" charset="0"/>
              </a:rPr>
              <a:t>类变量（类属性）由该类的所有实例共享</a:t>
            </a:r>
          </a:p>
        </p:txBody>
      </p:sp>
      <p:sp>
        <p:nvSpPr>
          <p:cNvPr id="7172" name="Rectangle 4"/>
          <p:cNvSpPr>
            <a:spLocks noChangeArrowheads="1"/>
          </p:cNvSpPr>
          <p:nvPr/>
        </p:nvSpPr>
        <p:spPr bwMode="auto">
          <a:xfrm>
            <a:off x="4781584" y="2821200"/>
            <a:ext cx="4110896" cy="3046988"/>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Person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r>
              <a:rPr lang="en-US" altLang="zh-CN" sz="2400" dirty="0">
                <a:solidFill>
                  <a:srgbClr val="C00000"/>
                </a:solidFill>
                <a:ea typeface="宋体" pitchFamily="2" charset="-122"/>
                <a:cs typeface="Times New Roman" pitchFamily="18" charset="0"/>
              </a:rPr>
              <a:t>       public </a:t>
            </a:r>
            <a:r>
              <a:rPr lang="en-US" altLang="zh-CN" sz="2400" b="1" dirty="0">
                <a:solidFill>
                  <a:srgbClr val="C00000"/>
                </a:solidFill>
                <a:ea typeface="宋体" pitchFamily="2" charset="-122"/>
                <a:cs typeface="Times New Roman" pitchFamily="18" charset="0"/>
              </a:rPr>
              <a:t>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 </a:t>
            </a:r>
            <a:r>
              <a:rPr lang="en-US" altLang="zh-CN" sz="2400" dirty="0">
                <a:solidFill>
                  <a:srgbClr val="C00000"/>
                </a:solidFill>
                <a:ea typeface="宋体" pitchFamily="2" charset="-122"/>
                <a:cs typeface="Times New Roman" pitchFamily="18" charset="0"/>
              </a:rPr>
              <a:t>= 0;</a:t>
            </a:r>
          </a:p>
          <a:p>
            <a:r>
              <a:rPr lang="en-US" altLang="zh-CN" sz="2400" dirty="0">
                <a:solidFill>
                  <a:srgbClr val="C00000"/>
                </a:solidFill>
                <a:ea typeface="宋体" pitchFamily="2" charset="-122"/>
                <a:cs typeface="Times New Roman" pitchFamily="18" charset="0"/>
              </a:rPr>
              <a:t>       public Person() {</a:t>
            </a:r>
          </a:p>
          <a:p>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id =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p>
        </p:txBody>
      </p:sp>
      <p:graphicFrame>
        <p:nvGraphicFramePr>
          <p:cNvPr id="264197" name="Group 5"/>
          <p:cNvGraphicFramePr>
            <a:graphicFrameLocks noGrp="1"/>
          </p:cNvGraphicFramePr>
          <p:nvPr>
            <p:extLst>
              <p:ext uri="{D42A27DB-BD31-4B8C-83A1-F6EECF244321}">
                <p14:modId xmlns:p14="http://schemas.microsoft.com/office/powerpoint/2010/main" val="2913351908"/>
              </p:ext>
            </p:extLst>
          </p:nvPr>
        </p:nvGraphicFramePr>
        <p:xfrm>
          <a:off x="1638300" y="2780928"/>
          <a:ext cx="2095500" cy="1287906"/>
        </p:xfrm>
        <a:graphic>
          <a:graphicData uri="http://schemas.openxmlformats.org/drawingml/2006/table">
            <a:tbl>
              <a:tblPr/>
              <a:tblGrid>
                <a:gridCol w="2095500">
                  <a:extLst>
                    <a:ext uri="{9D8B030D-6E8A-4147-A177-3AD203B41FA5}">
                      <a16:colId xmlns:a16="http://schemas.microsoft.com/office/drawing/2014/main" val="20000"/>
                    </a:ext>
                  </a:extLst>
                </a:gridCol>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+total : </a:t>
                      </a:r>
                      <a:r>
                        <a:rPr kumimoji="1" lang="en-US" altLang="zh-CN" sz="18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int</a:t>
                      </a: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 : </a:t>
                      </a:r>
                      <a:r>
                        <a:rPr kumimoji="1" lang="en-US" altLang="zh-CN" sz="18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int</a:t>
                      </a:r>
                      <a:endPar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81" name="Line 13"/>
          <p:cNvSpPr>
            <a:spLocks noChangeShapeType="1"/>
          </p:cNvSpPr>
          <p:nvPr/>
        </p:nvSpPr>
        <p:spPr bwMode="auto">
          <a:xfrm flipV="1">
            <a:off x="1610783" y="4009704"/>
            <a:ext cx="607982" cy="1036977"/>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graphicFrame>
        <p:nvGraphicFramePr>
          <p:cNvPr id="264206" name="Group 14"/>
          <p:cNvGraphicFramePr>
            <a:graphicFrameLocks noGrp="1"/>
          </p:cNvGraphicFramePr>
          <p:nvPr>
            <p:extLst>
              <p:ext uri="{D42A27DB-BD31-4B8C-83A1-F6EECF244321}">
                <p14:modId xmlns:p14="http://schemas.microsoft.com/office/powerpoint/2010/main" val="1506414966"/>
              </p:ext>
            </p:extLst>
          </p:nvPr>
        </p:nvGraphicFramePr>
        <p:xfrm>
          <a:off x="733778" y="4802449"/>
          <a:ext cx="1552222" cy="990994"/>
        </p:xfrm>
        <a:graphic>
          <a:graphicData uri="http://schemas.openxmlformats.org/drawingml/2006/table">
            <a:tbl>
              <a:tblPr/>
              <a:tblGrid>
                <a:gridCol w="1552222">
                  <a:extLst>
                    <a:ext uri="{9D8B030D-6E8A-4147-A177-3AD203B41FA5}">
                      <a16:colId xmlns:a16="http://schemas.microsoft.com/office/drawing/2014/main" val="20000"/>
                    </a:ext>
                  </a:extLst>
                </a:gridCol>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graphicFrame>
        <p:nvGraphicFramePr>
          <p:cNvPr id="264214" name="Group 22"/>
          <p:cNvGraphicFramePr>
            <a:graphicFrameLocks noGrp="1"/>
          </p:cNvGraphicFramePr>
          <p:nvPr>
            <p:extLst>
              <p:ext uri="{D42A27DB-BD31-4B8C-83A1-F6EECF244321}">
                <p14:modId xmlns:p14="http://schemas.microsoft.com/office/powerpoint/2010/main" val="1534308653"/>
              </p:ext>
            </p:extLst>
          </p:nvPr>
        </p:nvGraphicFramePr>
        <p:xfrm>
          <a:off x="2638778" y="4802449"/>
          <a:ext cx="1552222" cy="990994"/>
        </p:xfrm>
        <a:graphic>
          <a:graphicData uri="http://schemas.openxmlformats.org/drawingml/2006/table">
            <a:tbl>
              <a:tblPr/>
              <a:tblGrid>
                <a:gridCol w="1552222">
                  <a:extLst>
                    <a:ext uri="{9D8B030D-6E8A-4147-A177-3AD203B41FA5}">
                      <a16:colId xmlns:a16="http://schemas.microsoft.com/office/drawing/2014/main" val="20000"/>
                    </a:ext>
                  </a:extLst>
                </a:gridCol>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98" name="Line 30"/>
          <p:cNvSpPr>
            <a:spLocks noChangeShapeType="1"/>
          </p:cNvSpPr>
          <p:nvPr/>
        </p:nvSpPr>
        <p:spPr bwMode="auto">
          <a:xfrm flipH="1" flipV="1">
            <a:off x="3124200" y="4009703"/>
            <a:ext cx="511696" cy="787448"/>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sp>
        <p:nvSpPr>
          <p:cNvPr id="7199" name="Text Box 31"/>
          <p:cNvSpPr txBox="1">
            <a:spLocks noChangeArrowheads="1"/>
          </p:cNvSpPr>
          <p:nvPr/>
        </p:nvSpPr>
        <p:spPr bwMode="auto">
          <a:xfrm>
            <a:off x="3208618" y="4264732"/>
            <a:ext cx="1862667"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0" name="Text Box 32"/>
          <p:cNvSpPr txBox="1">
            <a:spLocks noChangeArrowheads="1"/>
          </p:cNvSpPr>
          <p:nvPr/>
        </p:nvSpPr>
        <p:spPr bwMode="auto">
          <a:xfrm>
            <a:off x="193322" y="4305044"/>
            <a:ext cx="1940278"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1" name="Text Box 33"/>
          <p:cNvSpPr txBox="1">
            <a:spLocks noChangeArrowheads="1"/>
          </p:cNvSpPr>
          <p:nvPr/>
        </p:nvSpPr>
        <p:spPr bwMode="auto">
          <a:xfrm>
            <a:off x="97367" y="5844919"/>
            <a:ext cx="30268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p1=new Person();</a:t>
            </a:r>
          </a:p>
        </p:txBody>
      </p:sp>
      <p:sp>
        <p:nvSpPr>
          <p:cNvPr id="7202" name="Text Box 34"/>
          <p:cNvSpPr txBox="1">
            <a:spLocks noChangeArrowheads="1"/>
          </p:cNvSpPr>
          <p:nvPr/>
        </p:nvSpPr>
        <p:spPr bwMode="auto">
          <a:xfrm>
            <a:off x="2827867" y="5844919"/>
            <a:ext cx="37253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p2=new Person();</a:t>
            </a:r>
          </a:p>
        </p:txBody>
      </p:sp>
    </p:spTree>
    <p:extLst>
      <p:ext uri="{BB962C8B-B14F-4D97-AF65-F5344CB8AC3E}">
        <p14:creationId xmlns:p14="http://schemas.microsoft.com/office/powerpoint/2010/main" val="25758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419872" y="689926"/>
            <a:ext cx="4716016" cy="578834"/>
          </a:xfrm>
        </p:spPr>
        <p:txBody>
          <a:bodyPr>
            <a:normAutofit/>
          </a:bodyPr>
          <a:lstStyle/>
          <a:p>
            <a:pPr eaLnBrk="1" hangingPunct="1">
              <a:defRPr/>
            </a:pPr>
            <a:r>
              <a:rPr lang="zh-CN" altLang="en-US" b="1" dirty="0">
                <a:latin typeface="+mn-lt"/>
                <a:ea typeface="宋体" pitchFamily="2" charset="-122"/>
                <a:cs typeface="Times New Roman" pitchFamily="18" charset="0"/>
              </a:rPr>
              <a:t>类变量应用举例</a:t>
            </a:r>
            <a:endParaRPr lang="zh-CN" altLang="en-US" sz="2000" b="1" dirty="0">
              <a:latin typeface="+mn-lt"/>
              <a:ea typeface="宋体" pitchFamily="2" charset="-122"/>
              <a:cs typeface="Times New Roman" pitchFamily="18" charset="0"/>
            </a:endParaRPr>
          </a:p>
        </p:txBody>
      </p:sp>
      <p:sp>
        <p:nvSpPr>
          <p:cNvPr id="8195" name="Rectangle 3"/>
          <p:cNvSpPr>
            <a:spLocks noChangeArrowheads="1"/>
          </p:cNvSpPr>
          <p:nvPr/>
        </p:nvSpPr>
        <p:spPr bwMode="auto">
          <a:xfrm>
            <a:off x="214282" y="853247"/>
            <a:ext cx="8763000" cy="6006260"/>
          </a:xfrm>
          <a:prstGeom prst="rect">
            <a:avLst/>
          </a:prstGeom>
          <a:noFill/>
          <a:ln w="9525">
            <a:noFill/>
            <a:miter lim="800000"/>
            <a:headEnd/>
            <a:tailEnd/>
          </a:ln>
        </p:spPr>
        <p:txBody>
          <a:bodyPr>
            <a:spAutoFit/>
          </a:bodyPr>
          <a:lstStyle/>
          <a:p>
            <a:pPr algn="just">
              <a:lnSpc>
                <a:spcPct val="90000"/>
              </a:lnSpc>
            </a:pPr>
            <a:r>
              <a:rPr lang="en-US" altLang="zh-CN" sz="2000" dirty="0">
                <a:solidFill>
                  <a:srgbClr val="C00000"/>
                </a:solidFill>
                <a:ea typeface="宋体" pitchFamily="2" charset="-122"/>
                <a:cs typeface="Times New Roman" pitchFamily="18" charset="0"/>
              </a:rPr>
              <a:t>class Person {</a:t>
            </a:r>
          </a:p>
          <a:p>
            <a:pPr algn="just">
              <a:lnSpc>
                <a:spcPct val="9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gn="just">
              <a:lnSpc>
                <a:spcPct val="9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C0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 </a:t>
            </a:r>
            <a:r>
              <a:rPr lang="en-US" altLang="zh-CN" sz="2000" dirty="0">
                <a:solidFill>
                  <a:srgbClr val="C00000"/>
                </a:solidFill>
                <a:ea typeface="宋体" pitchFamily="2" charset="-122"/>
                <a:cs typeface="Times New Roman" pitchFamily="18" charset="0"/>
              </a:rPr>
              <a:t>= 0;</a:t>
            </a:r>
          </a:p>
          <a:p>
            <a:pPr algn="just">
              <a:lnSpc>
                <a:spcPct val="90000"/>
              </a:lnSpc>
            </a:pPr>
            <a:r>
              <a:rPr lang="en-US" altLang="zh-CN" sz="2000" dirty="0">
                <a:solidFill>
                  <a:srgbClr val="C00000"/>
                </a:solidFill>
                <a:ea typeface="宋体" pitchFamily="2" charset="-122"/>
                <a:cs typeface="Times New Roman" pitchFamily="18" charset="0"/>
              </a:rPr>
              <a:t>           public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id = </a:t>
            </a:r>
            <a:r>
              <a:rPr lang="en-US" altLang="zh-CN" sz="2000" b="1" dirty="0">
                <a:solidFill>
                  <a:srgbClr val="C00000"/>
                </a:solidFill>
                <a:ea typeface="宋体" pitchFamily="2" charset="-122"/>
                <a:cs typeface="Times New Roman" pitchFamily="18" charset="0"/>
              </a:rPr>
              <a:t>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Tom=new Person();</a:t>
            </a:r>
          </a:p>
          <a:p>
            <a:pPr algn="just">
              <a:lnSpc>
                <a:spcPct val="90000"/>
              </a:lnSpc>
            </a:pPr>
            <a:r>
              <a:rPr lang="en-US" altLang="zh-CN" sz="2000" dirty="0">
                <a:solidFill>
                  <a:srgbClr val="C00000"/>
                </a:solidFill>
                <a:ea typeface="宋体" pitchFamily="2" charset="-122"/>
                <a:cs typeface="Times New Roman" pitchFamily="18" charset="0"/>
              </a:rPr>
              <a:t>	Tom.id=0;</a:t>
            </a:r>
          </a:p>
          <a:p>
            <a:pPr algn="just">
              <a:lnSpc>
                <a:spcPct val="90000"/>
              </a:lnSpc>
            </a:pPr>
            <a:r>
              <a:rPr lang="en-US" altLang="zh-CN" sz="2000" dirty="0">
                <a:solidFill>
                  <a:srgbClr val="C00000"/>
                </a:solidFill>
                <a:ea typeface="宋体" pitchFamily="2" charset="-122"/>
                <a:cs typeface="Times New Roman" pitchFamily="18" charset="0"/>
              </a:rPr>
              <a:t>	total=100;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endParaRPr lang="zh-CN" altLang="en-US" sz="2000" b="1" dirty="0">
              <a:solidFill>
                <a:schemeClr val="accent2"/>
              </a:solidFill>
              <a:ea typeface="宋体" pitchFamily="2" charset="-122"/>
              <a:cs typeface="Times New Roman" pitchFamily="18" charset="0"/>
            </a:endParaRPr>
          </a:p>
          <a:p>
            <a:pPr algn="just">
              <a:lnSpc>
                <a:spcPct val="90000"/>
              </a:lnSpc>
            </a:pP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a:t>
            </a:r>
          </a:p>
          <a:p>
            <a:pPr algn="just">
              <a:lnSpc>
                <a:spcPct val="90000"/>
              </a:lnSpc>
            </a:pPr>
            <a:endParaRPr lang="en-US" altLang="zh-CN" sz="700" dirty="0">
              <a:solidFill>
                <a:schemeClr val="accent2"/>
              </a:solidFill>
              <a:ea typeface="宋体" pitchFamily="2" charset="-122"/>
              <a:cs typeface="Times New Roman" pitchFamily="18" charset="0"/>
            </a:endParaRPr>
          </a:p>
          <a:p>
            <a:pPr algn="just">
              <a:lnSpc>
                <a:spcPct val="9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OtherClass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Person.total</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100;  </a:t>
            </a:r>
            <a:r>
              <a:rPr lang="en-US" altLang="zh-CN" sz="2000" b="1" dirty="0">
                <a:solidFill>
                  <a:schemeClr val="accent1"/>
                </a:solidFill>
                <a:ea typeface="宋体" pitchFamily="2" charset="-122"/>
                <a:cs typeface="Times New Roman" pitchFamily="18" charset="0"/>
              </a:rPr>
              <a:t>// </a:t>
            </a:r>
            <a:r>
              <a:rPr lang="zh-CN" altLang="en-US" sz="2000" b="1" dirty="0">
                <a:solidFill>
                  <a:schemeClr val="accent1"/>
                </a:solidFill>
                <a:ea typeface="宋体" pitchFamily="2" charset="-122"/>
                <a:cs typeface="Times New Roman" pitchFamily="18" charset="0"/>
              </a:rPr>
              <a:t>不用创建对象就可以访问静态成员</a:t>
            </a:r>
          </a:p>
          <a:p>
            <a:pPr algn="just">
              <a:lnSpc>
                <a:spcPct val="90000"/>
              </a:lnSpc>
            </a:pPr>
            <a:r>
              <a:rPr lang="zh-CN" altLang="en-US" sz="2000" b="1" dirty="0">
                <a:solidFill>
                  <a:schemeClr val="accent1"/>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访问方式：类名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类属性，类名</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类方法</a:t>
            </a:r>
          </a:p>
          <a:p>
            <a:pPr algn="just">
              <a:lnSpc>
                <a:spcPct val="90000"/>
              </a:lnSpc>
            </a:pPr>
            <a:r>
              <a:rPr lang="zh-CN" altLang="en-US" sz="2000" dirty="0">
                <a:solidFill>
                  <a:schemeClr val="accent2"/>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Person.total</a:t>
            </a:r>
            <a:r>
              <a:rPr lang="en-US" altLang="zh-CN" sz="2000" dirty="0">
                <a:solidFill>
                  <a:srgbClr val="C00000"/>
                </a:solidFill>
                <a:ea typeface="宋体" pitchFamily="2" charset="-122"/>
                <a:cs typeface="Times New Roman" pitchFamily="18" charset="0"/>
              </a:rPr>
              <a:t>);</a:t>
            </a:r>
          </a:p>
          <a:p>
            <a:pPr algn="just">
              <a:lnSpc>
                <a:spcPct val="90000"/>
              </a:lnSpc>
            </a:pPr>
            <a:r>
              <a:rPr lang="en-US" altLang="zh-CN" sz="2000" dirty="0">
                <a:solidFill>
                  <a:srgbClr val="C00000"/>
                </a:solidFill>
                <a:ea typeface="宋体" pitchFamily="2" charset="-122"/>
                <a:cs typeface="Times New Roman" pitchFamily="18" charset="0"/>
              </a:rPr>
              <a:t>	         Person c = new Person(); </a:t>
            </a:r>
          </a:p>
          <a:p>
            <a:pPr algn="just">
              <a:lnSpc>
                <a:spcPct val="9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c.total</a:t>
            </a:r>
            <a:r>
              <a:rPr lang="en-US" altLang="zh-CN" sz="2000" dirty="0">
                <a:solidFill>
                  <a:srgbClr val="C00000"/>
                </a:solidFill>
                <a:ea typeface="宋体" pitchFamily="2" charset="-122"/>
                <a:cs typeface="Times New Roman" pitchFamily="18" charset="0"/>
              </a:rPr>
              <a:t>);</a:t>
            </a:r>
            <a:r>
              <a:rPr lang="en-US" altLang="zh-CN" sz="2000" dirty="0">
                <a:solidFill>
                  <a:schemeClr val="accent2"/>
                </a:solidFill>
                <a:ea typeface="宋体" pitchFamily="2" charset="-122"/>
                <a:cs typeface="Times New Roman" pitchFamily="18" charset="0"/>
              </a:rPr>
              <a:t>	</a:t>
            </a:r>
            <a:r>
              <a:rPr lang="en-US" altLang="zh-CN" sz="2000" b="1" dirty="0">
                <a:solidFill>
                  <a:schemeClr val="accent1"/>
                </a:solidFill>
                <a:ea typeface="宋体" pitchFamily="2" charset="-122"/>
                <a:cs typeface="Times New Roman" pitchFamily="18" charset="0"/>
              </a:rPr>
              <a:t>//</a:t>
            </a:r>
            <a:r>
              <a:rPr lang="zh-CN" altLang="en-US" sz="2000" b="1" dirty="0">
                <a:solidFill>
                  <a:schemeClr val="accent1"/>
                </a:solidFill>
                <a:ea typeface="宋体" pitchFamily="2" charset="-122"/>
                <a:cs typeface="Times New Roman" pitchFamily="18" charset="0"/>
              </a:rPr>
              <a:t>输出</a:t>
            </a:r>
            <a:r>
              <a:rPr lang="en-US" altLang="zh-CN" sz="2000" b="1" dirty="0">
                <a:solidFill>
                  <a:schemeClr val="accent1"/>
                </a:solidFill>
                <a:ea typeface="宋体" pitchFamily="2" charset="-122"/>
                <a:cs typeface="Times New Roman" pitchFamily="18" charset="0"/>
              </a:rPr>
              <a:t>101</a:t>
            </a:r>
          </a:p>
          <a:p>
            <a:pPr algn="just">
              <a:lnSpc>
                <a:spcPct val="90000"/>
              </a:lnSpc>
            </a:pPr>
            <a:r>
              <a:rPr lang="en-US" altLang="zh-CN" sz="2000" dirty="0">
                <a:solidFill>
                  <a:srgbClr val="C00000"/>
                </a:solidFill>
                <a:ea typeface="宋体" pitchFamily="2" charset="-122"/>
                <a:cs typeface="Times New Roman" pitchFamily="18" charset="0"/>
              </a:rPr>
              <a:t>            }}</a:t>
            </a:r>
          </a:p>
        </p:txBody>
      </p:sp>
      <p:cxnSp>
        <p:nvCxnSpPr>
          <p:cNvPr id="3" name="直接连接符 2"/>
          <p:cNvCxnSpPr/>
          <p:nvPr/>
        </p:nvCxnSpPr>
        <p:spPr>
          <a:xfrm>
            <a:off x="214282" y="4509120"/>
            <a:ext cx="8763000"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4293096"/>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437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2001029"/>
            <a:ext cx="8763000" cy="4647426"/>
          </a:xfrm>
          <a:prstGeom prst="rect">
            <a:avLst/>
          </a:prstGeom>
          <a:noFill/>
          <a:ln w="9525">
            <a:noFill/>
            <a:miter lim="800000"/>
            <a:headEnd/>
            <a:tailEnd/>
          </a:ln>
        </p:spPr>
        <p:txBody>
          <a:bodyPr>
            <a:spAutoFit/>
          </a:bodyPr>
          <a:lstStyle/>
          <a:p>
            <a:pPr>
              <a:lnSpc>
                <a:spcPct val="80000"/>
              </a:lnSpc>
            </a:pPr>
            <a:r>
              <a:rPr lang="en-US" altLang="zh-CN" sz="2000" dirty="0">
                <a:solidFill>
                  <a:schemeClr val="accent2"/>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class Person {</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b="1" dirty="0">
                <a:solidFill>
                  <a:srgbClr val="FF0000"/>
                </a:solidFill>
                <a:ea typeface="宋体" pitchFamily="2" charset="-122"/>
                <a:cs typeface="Times New Roman" pitchFamily="18" charset="0"/>
              </a:rPr>
              <a:t>static</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total = 0;</a:t>
            </a:r>
          </a:p>
          <a:p>
            <a:pPr>
              <a:lnSpc>
                <a:spcPct val="8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FF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getTotalPerson</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id++;</a:t>
            </a:r>
            <a:r>
              <a:rPr lang="en-US" altLang="zh-CN" sz="2000" dirty="0">
                <a:solidFill>
                  <a:schemeClr val="accent2"/>
                </a:solidFill>
                <a:ea typeface="宋体" pitchFamily="2" charset="-122"/>
                <a:cs typeface="Times New Roman" pitchFamily="18" charset="0"/>
              </a:rPr>
              <a:t>	</a:t>
            </a:r>
            <a:endParaRPr lang="en-US" altLang="zh-CN" sz="2000" dirty="0">
              <a:solidFill>
                <a:srgbClr val="0000FF"/>
              </a:solidFill>
              <a:ea typeface="宋体" pitchFamily="2" charset="-122"/>
              <a:cs typeface="Times New Roman" pitchFamily="18" charset="0"/>
            </a:endParaRPr>
          </a:p>
          <a:p>
            <a:pPr>
              <a:lnSpc>
                <a:spcPct val="80000"/>
              </a:lnSpc>
            </a:pPr>
            <a:r>
              <a:rPr lang="en-US" altLang="zh-CN" sz="2000" dirty="0">
                <a:solidFill>
                  <a:srgbClr val="C00000"/>
                </a:solidFill>
                <a:ea typeface="宋体" pitchFamily="2" charset="-122"/>
                <a:cs typeface="Times New Roman" pitchFamily="18" charset="0"/>
              </a:rPr>
              <a:t>	return 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Person() {</a:t>
            </a:r>
          </a:p>
          <a:p>
            <a:pPr>
              <a:lnSpc>
                <a:spcPct val="80000"/>
              </a:lnSpc>
            </a:pPr>
            <a:r>
              <a:rPr lang="en-US" altLang="zh-CN" sz="2000" dirty="0">
                <a:solidFill>
                  <a:srgbClr val="C00000"/>
                </a:solidFill>
                <a:ea typeface="宋体" pitchFamily="2" charset="-122"/>
                <a:cs typeface="Times New Roman" pitchFamily="18" charset="0"/>
              </a:rPr>
              <a:t>         	total++;</a:t>
            </a:r>
          </a:p>
          <a:p>
            <a:pPr>
              <a:lnSpc>
                <a:spcPct val="80000"/>
              </a:lnSpc>
            </a:pPr>
            <a:r>
              <a:rPr lang="en-US" altLang="zh-CN" sz="2000" dirty="0">
                <a:solidFill>
                  <a:srgbClr val="C00000"/>
                </a:solidFill>
                <a:ea typeface="宋体" pitchFamily="2" charset="-122"/>
                <a:cs typeface="Times New Roman" pitchFamily="18" charset="0"/>
              </a:rPr>
              <a:t> 	id = 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TestPerson</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endParaRPr lang="en-US" altLang="zh-CN" sz="2000" dirty="0">
              <a:solidFill>
                <a:schemeClr val="accent2"/>
              </a:solidFill>
              <a:ea typeface="宋体" pitchFamily="2" charset="-122"/>
              <a:cs typeface="Times New Roman" pitchFamily="18" charset="0"/>
            </a:endParaRPr>
          </a:p>
          <a:p>
            <a:r>
              <a:rPr lang="en-US" altLang="zh-CN" sz="2000" dirty="0">
                <a:solidFill>
                  <a:schemeClr val="accent2"/>
                </a:solidFill>
                <a:ea typeface="宋体" pitchFamily="2" charset="-122"/>
                <a:cs typeface="Times New Roman" pitchFamily="18" charset="0"/>
              </a:rPr>
              <a:t>	</a:t>
            </a:r>
            <a:endParaRPr lang="zh-CN" altLang="en-US" sz="2000" dirty="0">
              <a:solidFill>
                <a:schemeClr val="accent1"/>
              </a:solidFill>
              <a:ea typeface="宋体" pitchFamily="2" charset="-122"/>
              <a:cs typeface="Times New Roman" pitchFamily="18" charset="0"/>
            </a:endParaRPr>
          </a:p>
          <a:p>
            <a:pPr>
              <a:lnSpc>
                <a:spcPct val="80000"/>
              </a:lnSpc>
            </a:pPr>
            <a:r>
              <a:rPr lang="zh-CN" altLang="en-US" sz="2000" dirty="0">
                <a:solidFill>
                  <a:schemeClr val="accent2"/>
                </a:solidFill>
                <a:ea typeface="宋体" pitchFamily="2" charset="-122"/>
                <a:cs typeface="Times New Roman" pitchFamily="18" charset="0"/>
              </a:rPr>
              <a:t> </a:t>
            </a: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Person p1 = new Person();</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 "Number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nSpc>
                <a:spcPct val="80000"/>
              </a:lnSpc>
            </a:pPr>
            <a:r>
              <a:rPr lang="en-US" altLang="zh-CN" sz="2000" dirty="0">
                <a:solidFill>
                  <a:srgbClr val="C00000"/>
                </a:solidFill>
                <a:ea typeface="宋体" pitchFamily="2" charset="-122"/>
                <a:cs typeface="Times New Roman" pitchFamily="18" charset="0"/>
              </a:rPr>
              <a:t>        }}</a:t>
            </a:r>
          </a:p>
        </p:txBody>
      </p:sp>
      <p:sp>
        <p:nvSpPr>
          <p:cNvPr id="266243" name="Rectangle 3"/>
          <p:cNvSpPr>
            <a:spLocks noGrp="1" noChangeArrowheads="1"/>
          </p:cNvSpPr>
          <p:nvPr>
            <p:ph type="title"/>
          </p:nvPr>
        </p:nvSpPr>
        <p:spPr>
          <a:xfrm>
            <a:off x="2915816" y="654968"/>
            <a:ext cx="5292080" cy="685800"/>
          </a:xfrm>
        </p:spPr>
        <p:txBody>
          <a:bodyPr>
            <a:normAutofit/>
          </a:bodyPr>
          <a:lstStyle/>
          <a:p>
            <a:pPr eaLnBrk="1" hangingPunct="1">
              <a:defRPr/>
            </a:pPr>
            <a:r>
              <a:rPr lang="zh-CN" altLang="en-US" sz="4000" b="1" dirty="0">
                <a:latin typeface="+mn-lt"/>
                <a:ea typeface="宋体" pitchFamily="2" charset="-122"/>
                <a:cs typeface="Times New Roman" pitchFamily="18" charset="0"/>
              </a:rPr>
              <a:t>类方法</a:t>
            </a:r>
            <a:r>
              <a:rPr lang="en-US" altLang="zh-CN" sz="4000" b="1" dirty="0">
                <a:solidFill>
                  <a:srgbClr val="C00000"/>
                </a:solidFill>
                <a:latin typeface="+mn-lt"/>
                <a:ea typeface="宋体" pitchFamily="2" charset="-122"/>
                <a:cs typeface="Times New Roman" pitchFamily="18" charset="0"/>
              </a:rPr>
              <a:t>(class Method) </a:t>
            </a:r>
          </a:p>
        </p:txBody>
      </p:sp>
      <p:sp>
        <p:nvSpPr>
          <p:cNvPr id="9220" name="Rectangle 4"/>
          <p:cNvSpPr>
            <a:spLocks noChangeArrowheads="1"/>
          </p:cNvSpPr>
          <p:nvPr/>
        </p:nvSpPr>
        <p:spPr bwMode="auto">
          <a:xfrm>
            <a:off x="117982" y="1184588"/>
            <a:ext cx="9048720" cy="707886"/>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000" dirty="0">
                <a:ea typeface="宋体" pitchFamily="2" charset="-122"/>
                <a:cs typeface="Times New Roman" pitchFamily="18" charset="0"/>
              </a:rPr>
              <a:t>没有对象的实例时，可以用</a:t>
            </a:r>
            <a:r>
              <a:rPr lang="zh-CN" altLang="en-US" sz="2000" b="1" dirty="0">
                <a:solidFill>
                  <a:srgbClr val="C00000"/>
                </a:solidFill>
                <a:ea typeface="宋体" pitchFamily="2" charset="-122"/>
                <a:cs typeface="Times New Roman" pitchFamily="18" charset="0"/>
              </a:rPr>
              <a:t>类名</a:t>
            </a:r>
            <a:r>
              <a:rPr lang="en-US" altLang="zh-CN" sz="2000" b="1" dirty="0">
                <a:solidFill>
                  <a:srgbClr val="C00000"/>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方法名</a:t>
            </a:r>
            <a:r>
              <a:rPr lang="en-US" altLang="zh-CN" sz="2000" b="1" dirty="0">
                <a:solidFill>
                  <a:srgbClr val="C00000"/>
                </a:solidFill>
                <a:ea typeface="宋体" pitchFamily="2" charset="-122"/>
                <a:cs typeface="Times New Roman" pitchFamily="18" charset="0"/>
              </a:rPr>
              <a:t>()</a:t>
            </a:r>
            <a:r>
              <a:rPr lang="zh-CN" altLang="en-US" sz="2000" dirty="0">
                <a:ea typeface="宋体" pitchFamily="2" charset="-122"/>
                <a:cs typeface="Times New Roman" pitchFamily="18" charset="0"/>
              </a:rPr>
              <a:t>的形式访问由</a:t>
            </a:r>
            <a:r>
              <a:rPr lang="en-US" altLang="zh-CN" sz="2000" dirty="0">
                <a:ea typeface="宋体" pitchFamily="2" charset="-122"/>
                <a:cs typeface="Times New Roman" pitchFamily="18" charset="0"/>
              </a:rPr>
              <a:t>static</a:t>
            </a:r>
            <a:r>
              <a:rPr lang="zh-CN" altLang="en-US" sz="2000" dirty="0">
                <a:ea typeface="宋体" pitchFamily="2" charset="-122"/>
                <a:cs typeface="Times New Roman" pitchFamily="18" charset="0"/>
              </a:rPr>
              <a:t>标记的类方法。</a:t>
            </a:r>
            <a:endParaRPr lang="en-US" altLang="zh-CN" sz="2000" dirty="0">
              <a:ea typeface="宋体" pitchFamily="2" charset="-122"/>
              <a:cs typeface="Times New Roman" pitchFamily="18" charset="0"/>
            </a:endParaRPr>
          </a:p>
          <a:p>
            <a:pPr marL="342900" indent="-342900">
              <a:buFont typeface="Wingdings" pitchFamily="2" charset="2"/>
              <a:buChar char="l"/>
            </a:pPr>
            <a:r>
              <a:rPr lang="zh-CN" altLang="en-US" sz="2000" b="1" dirty="0">
                <a:ea typeface="宋体" pitchFamily="2" charset="-122"/>
                <a:cs typeface="Times New Roman" pitchFamily="18" charset="0"/>
              </a:rPr>
              <a:t>在</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方法内部只能访问类的</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属性，不能访问类的非</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a:t>
            </a:r>
          </a:p>
        </p:txBody>
      </p:sp>
    </p:spTree>
    <p:extLst>
      <p:ext uri="{BB962C8B-B14F-4D97-AF65-F5344CB8AC3E}">
        <p14:creationId xmlns:p14="http://schemas.microsoft.com/office/powerpoint/2010/main" val="50606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211960" y="116632"/>
            <a:ext cx="1847008" cy="620688"/>
          </a:xfrm>
        </p:spPr>
        <p:txBody>
          <a:bodyPr>
            <a:normAutofit fontScale="90000"/>
          </a:bodyPr>
          <a:lstStyle/>
          <a:p>
            <a:pPr eaLnBrk="1" hangingPunct="1">
              <a:defRPr/>
            </a:pPr>
            <a:r>
              <a:rPr lang="zh-CN" altLang="en-US" sz="4000" b="1" dirty="0">
                <a:solidFill>
                  <a:srgbClr val="FFFF00"/>
                </a:solidFill>
                <a:latin typeface="+mn-lt"/>
                <a:ea typeface="宋体" pitchFamily="2" charset="-122"/>
                <a:cs typeface="Times New Roman" pitchFamily="18" charset="0"/>
              </a:rPr>
              <a:t>类方法</a:t>
            </a:r>
          </a:p>
        </p:txBody>
      </p:sp>
      <p:sp>
        <p:nvSpPr>
          <p:cNvPr id="11267" name="Rectangle 3"/>
          <p:cNvSpPr>
            <a:spLocks noChangeArrowheads="1"/>
          </p:cNvSpPr>
          <p:nvPr/>
        </p:nvSpPr>
        <p:spPr bwMode="auto">
          <a:xfrm>
            <a:off x="142844" y="925281"/>
            <a:ext cx="8929718" cy="1200329"/>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400" b="1" dirty="0">
                <a:ea typeface="宋体" pitchFamily="2" charset="-122"/>
                <a:cs typeface="Times New Roman" pitchFamily="18" charset="0"/>
              </a:rPr>
              <a:t>因为不需要实例就可以访问</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方法，因此</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方法内部不能有</a:t>
            </a:r>
            <a:r>
              <a:rPr lang="en-US" altLang="zh-CN" sz="2400" b="1" dirty="0">
                <a:ea typeface="宋体" pitchFamily="2" charset="-122"/>
                <a:cs typeface="Times New Roman" pitchFamily="18" charset="0"/>
              </a:rPr>
              <a:t>this</a:t>
            </a:r>
            <a:r>
              <a:rPr lang="zh-CN" altLang="en-US" sz="2400" b="1" dirty="0">
                <a:ea typeface="宋体" pitchFamily="2" charset="-122"/>
                <a:cs typeface="Times New Roman" pitchFamily="18" charset="0"/>
              </a:rPr>
              <a:t>。</a:t>
            </a:r>
            <a:r>
              <a:rPr lang="en-US" altLang="zh-CN" sz="2400" b="1" dirty="0">
                <a:solidFill>
                  <a:srgbClr val="C00000"/>
                </a:solidFill>
                <a:ea typeface="宋体" pitchFamily="2" charset="-122"/>
                <a:cs typeface="Times New Roman" pitchFamily="18" charset="0"/>
              </a:rPr>
              <a:t>(</a:t>
            </a:r>
            <a:r>
              <a:rPr lang="zh-CN" altLang="en-US" sz="2400" b="1" dirty="0">
                <a:solidFill>
                  <a:srgbClr val="C00000"/>
                </a:solidFill>
                <a:ea typeface="宋体" pitchFamily="2" charset="-122"/>
                <a:cs typeface="Times New Roman" pitchFamily="18" charset="0"/>
              </a:rPr>
              <a:t>也不能有</a:t>
            </a:r>
            <a:r>
              <a:rPr lang="en-US" altLang="zh-CN" sz="2400" b="1" dirty="0">
                <a:solidFill>
                  <a:srgbClr val="C00000"/>
                </a:solidFill>
                <a:ea typeface="宋体" pitchFamily="2" charset="-122"/>
                <a:cs typeface="Times New Roman" pitchFamily="18" charset="0"/>
              </a:rPr>
              <a:t>super ? YES!)</a:t>
            </a:r>
          </a:p>
          <a:p>
            <a:pPr marL="342900" indent="-342900">
              <a:buFont typeface="Wingdings" pitchFamily="2" charset="2"/>
              <a:buChar char="l"/>
            </a:pPr>
            <a:r>
              <a:rPr lang="zh-CN" altLang="en-US" sz="2400" b="1" dirty="0">
                <a:ea typeface="宋体" pitchFamily="2" charset="-122"/>
                <a:cs typeface="Times New Roman" pitchFamily="18" charset="0"/>
              </a:rPr>
              <a:t>重载的方法需要同时为</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的或者非</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的。</a:t>
            </a:r>
            <a:r>
              <a:rPr lang="en-US" altLang="zh-CN" sz="2400" b="1" dirty="0">
                <a:solidFill>
                  <a:srgbClr val="FF0000"/>
                </a:solidFill>
                <a:ea typeface="宋体" pitchFamily="2" charset="-122"/>
                <a:cs typeface="Times New Roman" pitchFamily="18" charset="0"/>
              </a:rPr>
              <a:t>	</a:t>
            </a:r>
          </a:p>
        </p:txBody>
      </p:sp>
      <p:sp>
        <p:nvSpPr>
          <p:cNvPr id="11268" name="Rectangle 4"/>
          <p:cNvSpPr>
            <a:spLocks noChangeArrowheads="1"/>
          </p:cNvSpPr>
          <p:nvPr/>
        </p:nvSpPr>
        <p:spPr bwMode="auto">
          <a:xfrm>
            <a:off x="189888" y="2154900"/>
            <a:ext cx="8882674" cy="4455066"/>
          </a:xfrm>
          <a:prstGeom prst="rect">
            <a:avLst/>
          </a:prstGeom>
          <a:noFill/>
          <a:ln w="9525">
            <a:noFill/>
            <a:miter lim="800000"/>
            <a:headEnd/>
            <a:tailEnd/>
          </a:ln>
        </p:spPr>
        <p:txBody>
          <a:bodyPr wrap="square">
            <a:spAutoFit/>
          </a:bodyPr>
          <a:lstStyle/>
          <a:p>
            <a:pPr>
              <a:lnSpc>
                <a:spcPct val="50000"/>
              </a:lnSpc>
              <a:spcBef>
                <a:spcPct val="50000"/>
              </a:spcBef>
            </a:pPr>
            <a:r>
              <a:rPr lang="en-US" altLang="zh-CN" sz="2100" dirty="0">
                <a:solidFill>
                  <a:srgbClr val="C00000"/>
                </a:solidFill>
                <a:ea typeface="宋体" pitchFamily="2" charset="-122"/>
                <a:cs typeface="Times New Roman" pitchFamily="18" charset="0"/>
              </a:rPr>
              <a:t>class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id;</a:t>
            </a:r>
          </a:p>
          <a:p>
            <a:pPr>
              <a:lnSpc>
                <a:spcPct val="50000"/>
              </a:lnSpc>
              <a:spcBef>
                <a:spcPct val="50000"/>
              </a:spcBef>
            </a:pPr>
            <a:r>
              <a:rPr lang="en-US" altLang="zh-CN" sz="2100" dirty="0">
                <a:solidFill>
                  <a:srgbClr val="C00000"/>
                </a:solidFill>
                <a:ea typeface="宋体" pitchFamily="2" charset="-122"/>
                <a:cs typeface="Times New Roman" pitchFamily="18" charset="0"/>
              </a:rPr>
              <a:t>       private static </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 = 0;</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a:t>
            </a:r>
            <a:r>
              <a:rPr lang="en-US" altLang="zh-CN" sz="2100" dirty="0" err="1">
                <a:solidFill>
                  <a:srgbClr val="C00000"/>
                </a:solidFill>
                <a:ea typeface="宋体" pitchFamily="2" charset="-122"/>
                <a:cs typeface="Times New Roman" pitchFamily="18" charset="0"/>
              </a:rPr>
              <a:t>setTotalPerson</a:t>
            </a:r>
            <a:r>
              <a:rPr lang="en-US" altLang="zh-CN" sz="2100" dirty="0">
                <a:solidFill>
                  <a:srgbClr val="C00000"/>
                </a:solidFill>
                <a:ea typeface="宋体" pitchFamily="2" charset="-122"/>
                <a:cs typeface="Times New Roman" pitchFamily="18" charset="0"/>
              </a:rPr>
              <a:t>(</a:t>
            </a:r>
            <a:r>
              <a:rPr lang="en-US" altLang="zh-CN" sz="2100" dirty="0" err="1">
                <a:solidFill>
                  <a:srgbClr val="C00000"/>
                </a:solidFill>
                <a:ea typeface="宋体" pitchFamily="2" charset="-122"/>
                <a:cs typeface="Times New Roman" pitchFamily="18" charset="0"/>
              </a:rPr>
              <a:t>int</a:t>
            </a: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a:solidFill>
                  <a:srgbClr val="C00000"/>
                </a:solidFill>
                <a:ea typeface="宋体" pitchFamily="2" charset="-122"/>
                <a:cs typeface="Times New Roman" pitchFamily="18" charset="0"/>
              </a:rPr>
              <a:t>this.total</a:t>
            </a:r>
            <a:r>
              <a:rPr lang="en-US" altLang="zh-CN" sz="2100" dirty="0">
                <a:solidFill>
                  <a:srgbClr val="C00000"/>
                </a:solidFill>
                <a:ea typeface="宋体" pitchFamily="2" charset="-122"/>
                <a:cs typeface="Times New Roman" pitchFamily="18" charset="0"/>
              </a:rPr>
              <a:t>=total</a:t>
            </a:r>
            <a:endParaRPr lang="en-US" altLang="zh-CN" sz="2000" dirty="0">
              <a:solidFill>
                <a:srgbClr val="0000FF"/>
              </a:solidFill>
              <a:ea typeface="宋体" pitchFamily="2" charset="-122"/>
              <a:cs typeface="Times New Roman" pitchFamily="18" charset="0"/>
            </a:endParaRPr>
          </a:p>
          <a:p>
            <a:pPr>
              <a:lnSpc>
                <a:spcPct val="50000"/>
              </a:lnSpc>
              <a:spcBef>
                <a:spcPct val="50000"/>
              </a:spcBef>
            </a:pP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Person() {</a:t>
            </a:r>
          </a:p>
          <a:p>
            <a:pPr>
              <a:lnSpc>
                <a:spcPct val="50000"/>
              </a:lnSpc>
              <a:spcBef>
                <a:spcPct val="50000"/>
              </a:spcBef>
            </a:pPr>
            <a:r>
              <a:rPr lang="en-US" altLang="zh-CN" sz="2100" dirty="0">
                <a:solidFill>
                  <a:srgbClr val="C00000"/>
                </a:solidFill>
                <a:ea typeface="宋体" pitchFamily="2" charset="-122"/>
                <a:cs typeface="Times New Roman" pitchFamily="18" charset="0"/>
              </a:rPr>
              <a:t>         	total++;</a:t>
            </a:r>
          </a:p>
          <a:p>
            <a:pPr>
              <a:lnSpc>
                <a:spcPct val="50000"/>
              </a:lnSpc>
              <a:spcBef>
                <a:spcPct val="50000"/>
              </a:spcBef>
            </a:pPr>
            <a:r>
              <a:rPr lang="en-US" altLang="zh-CN" sz="2100" dirty="0">
                <a:solidFill>
                  <a:srgbClr val="C00000"/>
                </a:solidFill>
                <a:ea typeface="宋体" pitchFamily="2" charset="-122"/>
                <a:cs typeface="Times New Roman" pitchFamily="18" charset="0"/>
              </a:rPr>
              <a:t> 	id = total;</a:t>
            </a:r>
          </a:p>
          <a:p>
            <a:pPr>
              <a:lnSpc>
                <a:spcPct val="50000"/>
              </a:lnSpc>
              <a:spcBef>
                <a:spcPct val="50000"/>
              </a:spcBef>
            </a:pP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public class </a:t>
            </a:r>
            <a:r>
              <a:rPr lang="en-US" altLang="zh-CN" sz="2100" dirty="0" err="1">
                <a:solidFill>
                  <a:srgbClr val="C00000"/>
                </a:solidFill>
                <a:ea typeface="宋体" pitchFamily="2" charset="-122"/>
                <a:cs typeface="Times New Roman" pitchFamily="18" charset="0"/>
              </a:rPr>
              <a:t>TestPerson</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public static void main(String[] </a:t>
            </a:r>
            <a:r>
              <a:rPr lang="en-US" altLang="zh-CN" sz="2100" dirty="0" err="1">
                <a:solidFill>
                  <a:srgbClr val="C00000"/>
                </a:solidFill>
                <a:ea typeface="宋体" pitchFamily="2" charset="-122"/>
                <a:cs typeface="Times New Roman" pitchFamily="18" charset="0"/>
              </a:rPr>
              <a:t>args</a:t>
            </a:r>
            <a:r>
              <a:rPr lang="en-US" altLang="zh-CN" sz="2100" dirty="0">
                <a:solidFill>
                  <a:srgbClr val="C00000"/>
                </a:solidFill>
                <a:ea typeface="宋体" pitchFamily="2" charset="-122"/>
                <a:cs typeface="Times New Roman" pitchFamily="18" charset="0"/>
              </a:rPr>
              <a:t>) {</a:t>
            </a:r>
          </a:p>
          <a:p>
            <a:pPr>
              <a:lnSpc>
                <a:spcPct val="50000"/>
              </a:lnSpc>
              <a:spcBef>
                <a:spcPct val="50000"/>
              </a:spcBef>
            </a:pPr>
            <a:r>
              <a:rPr lang="en-US" altLang="zh-CN" sz="2100" dirty="0">
                <a:solidFill>
                  <a:srgbClr val="C00000"/>
                </a:solidFill>
                <a:ea typeface="宋体" pitchFamily="2" charset="-122"/>
                <a:cs typeface="Times New Roman" pitchFamily="18" charset="0"/>
              </a:rPr>
              <a:t> 	</a:t>
            </a:r>
            <a:r>
              <a:rPr lang="en-US" altLang="zh-CN" sz="2100" dirty="0" err="1">
                <a:solidFill>
                  <a:srgbClr val="C00000"/>
                </a:solidFill>
                <a:ea typeface="宋体" pitchFamily="2" charset="-122"/>
                <a:cs typeface="Times New Roman" pitchFamily="18" charset="0"/>
              </a:rPr>
              <a:t>Person.setTotalPerson</a:t>
            </a:r>
            <a:r>
              <a:rPr lang="en-US" altLang="zh-CN" sz="2100" dirty="0">
                <a:solidFill>
                  <a:srgbClr val="C00000"/>
                </a:solidFill>
                <a:ea typeface="宋体" pitchFamily="2" charset="-122"/>
                <a:cs typeface="Times New Roman" pitchFamily="18" charset="0"/>
              </a:rPr>
              <a:t>(3);</a:t>
            </a:r>
          </a:p>
          <a:p>
            <a:pPr>
              <a:lnSpc>
                <a:spcPct val="50000"/>
              </a:lnSpc>
              <a:spcBef>
                <a:spcPct val="50000"/>
              </a:spcBef>
            </a:pPr>
            <a:r>
              <a:rPr lang="en-US" altLang="zh-CN" sz="2100" dirty="0">
                <a:solidFill>
                  <a:srgbClr val="C00000"/>
                </a:solidFill>
                <a:ea typeface="宋体" pitchFamily="2" charset="-122"/>
                <a:cs typeface="Times New Roman" pitchFamily="18" charset="0"/>
              </a:rPr>
              <a:t>        }  }</a:t>
            </a:r>
          </a:p>
        </p:txBody>
      </p:sp>
    </p:spTree>
    <p:extLst>
      <p:ext uri="{BB962C8B-B14F-4D97-AF65-F5344CB8AC3E}">
        <p14:creationId xmlns:p14="http://schemas.microsoft.com/office/powerpoint/2010/main" val="107074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428992" y="-428652"/>
            <a:ext cx="2736304" cy="1596286"/>
          </a:xfrm>
        </p:spPr>
        <p:txBody>
          <a:bodyPr/>
          <a:lstStyle/>
          <a:p>
            <a:pPr eaLnBrk="1" hangingPunct="1">
              <a:defRPr/>
            </a:pPr>
            <a:r>
              <a:rPr lang="zh-CN" altLang="en-US" b="1" dirty="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1</a:t>
            </a:r>
            <a:endParaRPr lang="zh-CN" altLang="en-US" b="1" dirty="0">
              <a:latin typeface="+mn-lt"/>
              <a:ea typeface="宋体" pitchFamily="2" charset="-122"/>
              <a:cs typeface="Times New Roman" pitchFamily="18" charset="0"/>
            </a:endParaRPr>
          </a:p>
        </p:txBody>
      </p:sp>
      <p:sp>
        <p:nvSpPr>
          <p:cNvPr id="13315" name="Rectangle 3"/>
          <p:cNvSpPr>
            <a:spLocks noChangeArrowheads="1"/>
          </p:cNvSpPr>
          <p:nvPr/>
        </p:nvSpPr>
        <p:spPr bwMode="auto">
          <a:xfrm>
            <a:off x="357158" y="1500174"/>
            <a:ext cx="8367464" cy="5262979"/>
          </a:xfrm>
          <a:prstGeom prst="rect">
            <a:avLst/>
          </a:prstGeom>
          <a:noFill/>
          <a:ln w="9525">
            <a:noFill/>
            <a:miter lim="800000"/>
          </a:ln>
        </p:spPr>
        <p:txBody>
          <a:bodyPr wrap="square">
            <a:spAutoFit/>
          </a:bodyPr>
          <a:lstStyle/>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Frock类</a:t>
            </a:r>
            <a:r>
              <a:rPr lang="zh-CN" altLang="en-US" sz="2400" dirty="0">
                <a:ea typeface="宋体" pitchFamily="2" charset="-122"/>
              </a:rPr>
              <a:t>中</a:t>
            </a:r>
            <a:r>
              <a:rPr lang="en-US" altLang="zh-CN" sz="2400" dirty="0" err="1">
                <a:ea typeface="宋体" pitchFamily="2" charset="-122"/>
              </a:rPr>
              <a:t>声明</a:t>
            </a:r>
            <a:r>
              <a:rPr lang="zh-CN" altLang="en-US" sz="2400" dirty="0">
                <a:ea typeface="宋体" pitchFamily="2" charset="-122"/>
              </a:rPr>
              <a:t>私有的静态属性</a:t>
            </a:r>
            <a:r>
              <a:rPr lang="en-US" altLang="zh-CN" sz="2400" dirty="0" err="1">
                <a:ea typeface="宋体" pitchFamily="2" charset="-122"/>
              </a:rPr>
              <a:t>currentNum</a:t>
            </a:r>
            <a:r>
              <a:rPr lang="zh-CN" altLang="en-US" sz="2400" dirty="0">
                <a:ea typeface="宋体" pitchFamily="2" charset="-122"/>
              </a:rPr>
              <a:t>，初始值为</a:t>
            </a:r>
            <a:r>
              <a:rPr lang="en-US" altLang="zh-CN" sz="2400" dirty="0">
                <a:ea typeface="宋体" pitchFamily="2" charset="-122"/>
              </a:rPr>
              <a:t>100000</a:t>
            </a:r>
            <a:r>
              <a:rPr lang="zh-CN" altLang="en-US" sz="2400" dirty="0">
                <a:ea typeface="宋体" pitchFamily="2" charset="-122"/>
              </a:rPr>
              <a:t>，作为衣服出厂的序列号起始值。</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声明公有的静态方法</a:t>
            </a:r>
            <a:r>
              <a:rPr lang="en-US" altLang="zh-CN" sz="2400" dirty="0" err="1">
                <a:ea typeface="宋体" pitchFamily="2" charset="-122"/>
              </a:rPr>
              <a:t>getNextNum</a:t>
            </a:r>
            <a:r>
              <a:rPr lang="zh-CN" altLang="en-US" sz="2400" dirty="0">
                <a:ea typeface="宋体" pitchFamily="2" charset="-122"/>
              </a:rPr>
              <a:t>，作为生成上衣唯一序列号的方法。每调用一次，将</a:t>
            </a:r>
            <a:r>
              <a:rPr lang="en-US" altLang="zh-CN" sz="2400" dirty="0" err="1">
                <a:ea typeface="宋体" pitchFamily="2" charset="-122"/>
              </a:rPr>
              <a:t>currentNum</a:t>
            </a:r>
            <a:r>
              <a:rPr lang="zh-CN" altLang="en-US" sz="2400" dirty="0">
                <a:ea typeface="宋体" pitchFamily="2" charset="-122"/>
              </a:rPr>
              <a:t>增加</a:t>
            </a:r>
            <a:r>
              <a:rPr lang="en-US" altLang="zh-CN" sz="2400" dirty="0">
                <a:ea typeface="宋体" pitchFamily="2" charset="-122"/>
              </a:rPr>
              <a:t>100</a:t>
            </a:r>
            <a:r>
              <a:rPr lang="zh-CN" altLang="en-US" sz="2400" dirty="0">
                <a:ea typeface="宋体" pitchFamily="2" charset="-122"/>
              </a:rPr>
              <a:t>，并作为返回值。</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TestFrock类的main方法中</a:t>
            </a:r>
            <a:r>
              <a:rPr lang="en-US" altLang="zh-CN" sz="2400" dirty="0">
                <a:ea typeface="宋体" pitchFamily="2" charset="-122"/>
              </a:rPr>
              <a:t>，</a:t>
            </a:r>
            <a:r>
              <a:rPr lang="zh-CN" altLang="en-US" sz="2400" dirty="0">
                <a:ea typeface="宋体" pitchFamily="2" charset="-122"/>
              </a:rPr>
              <a:t>分两次调用</a:t>
            </a:r>
            <a:r>
              <a:rPr lang="en-US" altLang="zh-CN" sz="2400" dirty="0" err="1">
                <a:ea typeface="宋体" pitchFamily="2" charset="-122"/>
              </a:rPr>
              <a:t>getNextNum</a:t>
            </a:r>
            <a:r>
              <a:rPr lang="zh-CN" altLang="en-US" sz="2400" dirty="0">
                <a:ea typeface="宋体" pitchFamily="2" charset="-122"/>
              </a:rPr>
              <a:t>方法，获取序列号并打印输出。</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Frock类</a:t>
            </a:r>
            <a:r>
              <a:rPr lang="zh-CN" altLang="en-US" sz="2400" dirty="0">
                <a:ea typeface="宋体" pitchFamily="2" charset="-122"/>
              </a:rPr>
              <a:t>中</a:t>
            </a:r>
            <a:r>
              <a:rPr lang="en-US" altLang="zh-CN" sz="2400" dirty="0" err="1">
                <a:ea typeface="宋体" pitchFamily="2" charset="-122"/>
              </a:rPr>
              <a:t>声明serialNumber</a:t>
            </a:r>
            <a:r>
              <a:rPr lang="en-US" altLang="zh-CN" sz="2400" dirty="0">
                <a:ea typeface="宋体" pitchFamily="2" charset="-122"/>
              </a:rPr>
              <a:t>(</a:t>
            </a:r>
            <a:r>
              <a:rPr lang="zh-CN" altLang="en-US" sz="2400" dirty="0">
                <a:ea typeface="宋体" pitchFamily="2" charset="-122"/>
              </a:rPr>
              <a:t>序列号</a:t>
            </a:r>
            <a:r>
              <a:rPr lang="en-US" altLang="zh-CN" sz="2400" dirty="0">
                <a:ea typeface="宋体" pitchFamily="2" charset="-122"/>
              </a:rPr>
              <a:t>)</a:t>
            </a:r>
            <a:r>
              <a:rPr lang="zh-CN" altLang="en-US" sz="2400" dirty="0">
                <a:ea typeface="宋体" pitchFamily="2" charset="-122"/>
              </a:rPr>
              <a:t>属性，并提供对应的</a:t>
            </a:r>
            <a:r>
              <a:rPr lang="en-US" altLang="zh-CN" sz="2400" dirty="0">
                <a:ea typeface="宋体" pitchFamily="2" charset="-122"/>
              </a:rPr>
              <a:t>get</a:t>
            </a:r>
            <a:r>
              <a:rPr lang="zh-CN" altLang="en-US" sz="2400" dirty="0">
                <a:ea typeface="宋体" pitchFamily="2" charset="-122"/>
              </a:rPr>
              <a:t>方法；</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Frock类</a:t>
            </a:r>
            <a:r>
              <a:rPr lang="zh-CN" altLang="en-US" sz="2400" dirty="0">
                <a:ea typeface="宋体" pitchFamily="2" charset="-122"/>
              </a:rPr>
              <a:t>的构造器中，通过调用</a:t>
            </a:r>
            <a:r>
              <a:rPr lang="en-US" altLang="zh-CN" sz="2400" dirty="0" err="1">
                <a:ea typeface="宋体" pitchFamily="2" charset="-122"/>
              </a:rPr>
              <a:t>getNextNum</a:t>
            </a:r>
            <a:r>
              <a:rPr lang="zh-CN" altLang="en-US" sz="2400" dirty="0">
                <a:ea typeface="宋体" pitchFamily="2" charset="-122"/>
              </a:rPr>
              <a:t>方法为</a:t>
            </a:r>
            <a:r>
              <a:rPr lang="en-US" altLang="zh-CN" sz="2400" dirty="0">
                <a:ea typeface="宋体" pitchFamily="2" charset="-122"/>
              </a:rPr>
              <a:t>Frock</a:t>
            </a:r>
            <a:r>
              <a:rPr lang="zh-CN" altLang="en-US" sz="2400" dirty="0">
                <a:ea typeface="宋体" pitchFamily="2" charset="-122"/>
              </a:rPr>
              <a:t>对象获取唯一序列号；</a:t>
            </a:r>
            <a:endParaRPr lang="en-US" altLang="zh-CN" sz="2400" dirty="0">
              <a:ea typeface="宋体" pitchFamily="2" charset="-122"/>
            </a:endParaRPr>
          </a:p>
          <a:p>
            <a:pPr marL="457200" indent="-457200">
              <a:buFont typeface="+mj-lt"/>
              <a:buAutoNum type="arabicPeriod"/>
              <a:defRPr/>
            </a:pPr>
            <a:r>
              <a:rPr lang="zh-CN" altLang="en-US" sz="2400" dirty="0">
                <a:ea typeface="宋体" pitchFamily="2" charset="-122"/>
              </a:rPr>
              <a:t>在</a:t>
            </a:r>
            <a:r>
              <a:rPr lang="en-US" altLang="zh-CN" sz="2400" dirty="0" err="1">
                <a:ea typeface="宋体" pitchFamily="2" charset="-122"/>
              </a:rPr>
              <a:t>TestFrock类的main方法中</a:t>
            </a:r>
            <a:r>
              <a:rPr lang="en-US" altLang="zh-CN" sz="2400" dirty="0">
                <a:ea typeface="宋体" pitchFamily="2" charset="-122"/>
              </a:rPr>
              <a:t>，</a:t>
            </a:r>
            <a:r>
              <a:rPr lang="zh-CN" altLang="en-US" sz="2400" dirty="0">
                <a:ea typeface="宋体" pitchFamily="2" charset="-122"/>
              </a:rPr>
              <a:t>分别创建三个</a:t>
            </a:r>
            <a:r>
              <a:rPr lang="en-US" altLang="zh-CN" sz="2400" dirty="0">
                <a:ea typeface="宋体" pitchFamily="2" charset="-122"/>
              </a:rPr>
              <a:t>Frock </a:t>
            </a:r>
            <a:r>
              <a:rPr lang="zh-CN" altLang="en-US" sz="2400" dirty="0">
                <a:ea typeface="宋体" pitchFamily="2" charset="-122"/>
              </a:rPr>
              <a:t>对象，并打印三个对象的序列号，验证是否为按</a:t>
            </a:r>
            <a:r>
              <a:rPr lang="en-US" altLang="zh-CN" sz="2400" dirty="0">
                <a:ea typeface="宋体" pitchFamily="2" charset="-122"/>
              </a:rPr>
              <a:t>100</a:t>
            </a:r>
            <a:r>
              <a:rPr lang="zh-CN" altLang="en-US" sz="2400" dirty="0">
                <a:ea typeface="宋体" pitchFamily="2" charset="-122"/>
              </a:rPr>
              <a:t>递增。</a:t>
            </a:r>
            <a:endParaRPr lang="en-US" altLang="zh-CN" sz="2400" dirty="0">
              <a:ea typeface="宋体" pitchFamily="2" charset="-122"/>
            </a:endParaRPr>
          </a:p>
          <a:p>
            <a:pPr marL="457200" indent="-457200">
              <a:buFont typeface="+mj-lt"/>
              <a:buAutoNum type="arabicPeriod"/>
              <a:defRPr/>
            </a:pPr>
            <a:endParaRPr lang="en-US" altLang="zh-CN" sz="2400" dirty="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643306" y="0"/>
            <a:ext cx="2736304" cy="832698"/>
          </a:xfrm>
        </p:spPr>
        <p:txBody>
          <a:bodyPr/>
          <a:lstStyle/>
          <a:p>
            <a:pPr eaLnBrk="1" hangingPunct="1">
              <a:defRPr/>
            </a:pPr>
            <a:r>
              <a:rPr lang="zh-CN" altLang="en-US" b="1" dirty="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2</a:t>
            </a:r>
            <a:endParaRPr lang="zh-CN" altLang="en-US" b="1" dirty="0">
              <a:latin typeface="+mn-lt"/>
              <a:ea typeface="宋体" pitchFamily="2" charset="-122"/>
              <a:cs typeface="Times New Roman" pitchFamily="18" charset="0"/>
            </a:endParaRPr>
          </a:p>
        </p:txBody>
      </p:sp>
      <p:sp>
        <p:nvSpPr>
          <p:cNvPr id="13315" name="Rectangle 3"/>
          <p:cNvSpPr>
            <a:spLocks noChangeArrowheads="1"/>
          </p:cNvSpPr>
          <p:nvPr/>
        </p:nvSpPr>
        <p:spPr bwMode="auto">
          <a:xfrm>
            <a:off x="381000" y="1700808"/>
            <a:ext cx="8367464" cy="3108543"/>
          </a:xfrm>
          <a:prstGeom prst="rect">
            <a:avLst/>
          </a:prstGeom>
          <a:noFill/>
          <a:ln w="9525">
            <a:noFill/>
            <a:miter lim="800000"/>
            <a:headEnd/>
            <a:tailEnd/>
          </a:ln>
        </p:spPr>
        <p:txBody>
          <a:bodyPr wrap="square">
            <a:spAutoFit/>
          </a:bodyPr>
          <a:lstStyle/>
          <a:p>
            <a:pPr>
              <a:buFont typeface="Wingdings" pitchFamily="2" charset="2"/>
              <a:buNone/>
            </a:pPr>
            <a:r>
              <a:rPr lang="zh-CN" altLang="en-US" sz="2800" dirty="0">
                <a:ea typeface="宋体" pitchFamily="2" charset="-122"/>
                <a:cs typeface="Times New Roman" pitchFamily="18" charset="0"/>
              </a:rPr>
              <a:t>编写一个类实现银行账户</a:t>
            </a:r>
            <a:r>
              <a:rPr lang="en-US" altLang="zh-CN" sz="2800" dirty="0">
                <a:ea typeface="宋体" pitchFamily="2" charset="-122"/>
                <a:cs typeface="Times New Roman" pitchFamily="18" charset="0"/>
              </a:rPr>
              <a:t>Account</a:t>
            </a:r>
            <a:r>
              <a:rPr lang="zh-CN" altLang="en-US" sz="2800" dirty="0">
                <a:ea typeface="宋体" pitchFamily="2" charset="-122"/>
                <a:cs typeface="Times New Roman" pitchFamily="18" charset="0"/>
              </a:rPr>
              <a:t>的概念，包含的属性有“帐号”、“密码”、“存款余额”、“利率</a:t>
            </a:r>
            <a:r>
              <a:rPr lang="en-US" altLang="zh-CN" sz="2800" dirty="0">
                <a:ea typeface="宋体" pitchFamily="2" charset="-122"/>
                <a:cs typeface="Times New Roman" pitchFamily="18" charset="0"/>
              </a:rPr>
              <a:t>rate</a:t>
            </a:r>
            <a:r>
              <a:rPr lang="zh-CN" altLang="en-US" sz="2800" dirty="0">
                <a:ea typeface="宋体" pitchFamily="2" charset="-122"/>
                <a:cs typeface="Times New Roman" pitchFamily="18" charset="0"/>
              </a:rPr>
              <a:t>”、“最小余额”，定义封装这些属性的方法。</a:t>
            </a:r>
            <a:r>
              <a:rPr lang="zh-CN" altLang="en-US" sz="2800" dirty="0">
                <a:solidFill>
                  <a:srgbClr val="FF0000"/>
                </a:solidFill>
                <a:ea typeface="宋体" pitchFamily="2" charset="-122"/>
                <a:cs typeface="Times New Roman" pitchFamily="18" charset="0"/>
              </a:rPr>
              <a:t>账号要自动生成。</a:t>
            </a:r>
          </a:p>
          <a:p>
            <a:pPr>
              <a:buFont typeface="Wingdings" pitchFamily="2" charset="2"/>
              <a:buNone/>
            </a:pPr>
            <a:r>
              <a:rPr lang="zh-CN" altLang="en-US" sz="2800" dirty="0">
                <a:ea typeface="宋体" pitchFamily="2" charset="-122"/>
                <a:cs typeface="Times New Roman" pitchFamily="18" charset="0"/>
              </a:rPr>
              <a:t>编写主类，使用银行账户类，输入、输出</a:t>
            </a:r>
            <a:r>
              <a:rPr lang="en-US" altLang="zh-CN" sz="2800" dirty="0">
                <a:ea typeface="宋体" pitchFamily="2" charset="-122"/>
                <a:cs typeface="Times New Roman" pitchFamily="18" charset="0"/>
              </a:rPr>
              <a:t>3</a:t>
            </a:r>
            <a:r>
              <a:rPr lang="zh-CN" altLang="en-US" sz="2800" dirty="0">
                <a:ea typeface="宋体" pitchFamily="2" charset="-122"/>
                <a:cs typeface="Times New Roman" pitchFamily="18" charset="0"/>
              </a:rPr>
              <a:t>个储户的上述信息。</a:t>
            </a:r>
          </a:p>
          <a:p>
            <a:pPr>
              <a:buFont typeface="Wingdings" pitchFamily="2" charset="2"/>
              <a:buNone/>
            </a:pPr>
            <a:r>
              <a:rPr lang="zh-CN" altLang="en-US" sz="2800" dirty="0">
                <a:ea typeface="宋体" pitchFamily="2" charset="-122"/>
                <a:cs typeface="Times New Roman" pitchFamily="18" charset="0"/>
              </a:rPr>
              <a:t>考虑：哪些属性可以设计成</a:t>
            </a:r>
            <a:r>
              <a:rPr lang="en-US" altLang="zh-CN" sz="2800" dirty="0">
                <a:ea typeface="宋体" pitchFamily="2" charset="-122"/>
                <a:cs typeface="Times New Roman" pitchFamily="18" charset="0"/>
              </a:rPr>
              <a:t>static</a:t>
            </a:r>
            <a:r>
              <a:rPr lang="zh-CN" altLang="en-US" sz="2800" dirty="0">
                <a:ea typeface="宋体" pitchFamily="2" charset="-122"/>
                <a:cs typeface="Times New Roman" pitchFamily="18" charset="0"/>
              </a:rPr>
              <a:t>属性。</a:t>
            </a:r>
            <a:endParaRPr lang="en-US" altLang="zh-CN" sz="2800" dirty="0">
              <a:ea typeface="宋体" pitchFamily="2" charset="-122"/>
              <a:cs typeface="Times New Roman" pitchFamily="18" charset="0"/>
            </a:endParaRPr>
          </a:p>
        </p:txBody>
      </p:sp>
    </p:spTree>
    <p:extLst>
      <p:ext uri="{BB962C8B-B14F-4D97-AF65-F5344CB8AC3E}">
        <p14:creationId xmlns:p14="http://schemas.microsoft.com/office/powerpoint/2010/main" val="165841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1410355"/>
            <a:ext cx="8534400" cy="5447645"/>
          </a:xfrm>
          <a:prstGeom prst="rect">
            <a:avLst/>
          </a:prstGeom>
          <a:noFill/>
          <a:ln w="9525">
            <a:noFill/>
            <a:miter lim="800000"/>
            <a:headEnd/>
            <a:tailEnd/>
          </a:ln>
        </p:spPr>
        <p:txBody>
          <a:bodyPr>
            <a:spAutoFit/>
          </a:bodyPr>
          <a:lstStyle/>
          <a:p>
            <a:pPr>
              <a:spcBef>
                <a:spcPct val="50000"/>
              </a:spcBef>
            </a:pPr>
            <a:r>
              <a:rPr kumimoji="0" lang="zh-CN" altLang="en-US" sz="2400" b="1" dirty="0">
                <a:ea typeface="宋体" pitchFamily="2" charset="-122"/>
                <a:cs typeface="Times New Roman" pitchFamily="18" charset="0"/>
              </a:rPr>
              <a:t>        设计模式</a:t>
            </a:r>
            <a:r>
              <a:rPr kumimoji="0" lang="zh-CN" altLang="en-US" sz="2400" dirty="0">
                <a:ea typeface="宋体" pitchFamily="2" charset="-122"/>
                <a:cs typeface="Times New Roman" pitchFamily="18" charset="0"/>
              </a:rPr>
              <a:t>是在大量的实践中总结和理论化之后优选的代码结构、编程风格、以及</a:t>
            </a:r>
            <a:r>
              <a:rPr kumimoji="0" lang="zh-CN" altLang="en-US" sz="2400" b="1" dirty="0">
                <a:solidFill>
                  <a:schemeClr val="accent2"/>
                </a:solidFill>
                <a:ea typeface="宋体" pitchFamily="2" charset="-122"/>
                <a:cs typeface="Times New Roman" pitchFamily="18" charset="0"/>
              </a:rPr>
              <a:t>解决问题的思考方式</a:t>
            </a:r>
            <a:r>
              <a:rPr kumimoji="0" lang="zh-CN" altLang="en-US" sz="2400" dirty="0">
                <a:ea typeface="宋体" pitchFamily="2" charset="-122"/>
                <a:cs typeface="Times New Roman" pitchFamily="18" charset="0"/>
              </a:rPr>
              <a:t>。设计模式就像是经典的棋谱，不同的棋局，我们用不同的棋谱，免去我们自己再思考和摸索。</a:t>
            </a:r>
            <a:r>
              <a:rPr kumimoji="0" lang="en-US" altLang="zh-CN" sz="2400" dirty="0">
                <a:ea typeface="宋体" pitchFamily="2" charset="-122"/>
                <a:cs typeface="Times New Roman" pitchFamily="18" charset="0"/>
              </a:rPr>
              <a:t>”</a:t>
            </a:r>
            <a:r>
              <a:rPr kumimoji="0" lang="zh-CN" altLang="en-US" sz="2400" dirty="0">
                <a:ea typeface="宋体" pitchFamily="2" charset="-122"/>
                <a:cs typeface="Times New Roman" pitchFamily="18" charset="0"/>
              </a:rPr>
              <a:t>套路</a:t>
            </a:r>
            <a:r>
              <a:rPr kumimoji="0" lang="en-US" altLang="zh-CN" sz="2400" dirty="0">
                <a:ea typeface="宋体" pitchFamily="2" charset="-122"/>
                <a:cs typeface="Times New Roman" pitchFamily="18" charset="0"/>
              </a:rPr>
              <a:t>”</a:t>
            </a:r>
            <a:endParaRPr kumimoji="0" lang="zh-CN" altLang="en-US" sz="2400" dirty="0">
              <a:ea typeface="宋体" pitchFamily="2" charset="-122"/>
              <a:cs typeface="Times New Roman" pitchFamily="18" charset="0"/>
            </a:endParaRPr>
          </a:p>
          <a:p>
            <a:r>
              <a:rPr kumimoji="0" lang="zh-CN" altLang="en-US" sz="2400" dirty="0">
                <a:ea typeface="宋体" pitchFamily="2" charset="-122"/>
                <a:cs typeface="Times New Roman" pitchFamily="18" charset="0"/>
              </a:rPr>
              <a:t>        所谓类的单例设计模式，就是采取一定的方法保证在整个的软件系统中，对某个类</a:t>
            </a:r>
            <a:r>
              <a:rPr kumimoji="0" lang="zh-CN" altLang="en-US" sz="2400" b="1" dirty="0">
                <a:ea typeface="宋体" pitchFamily="2" charset="-122"/>
                <a:cs typeface="Times New Roman" pitchFamily="18" charset="0"/>
              </a:rPr>
              <a:t>只能存在一个对象实例</a:t>
            </a:r>
            <a:r>
              <a:rPr kumimoji="0" lang="zh-CN" altLang="en-US" sz="2400" dirty="0">
                <a:ea typeface="宋体" pitchFamily="2" charset="-122"/>
                <a:cs typeface="Times New Roman" pitchFamily="18" charset="0"/>
              </a:rPr>
              <a:t>，并且该类只提供一个取得其对象实例的方法。如果我们要让类在一个虚拟机中只能产生一个对象，我们首先必须将类的</a:t>
            </a:r>
            <a:r>
              <a:rPr kumimoji="0" lang="zh-CN" altLang="en-US" sz="2400" dirty="0">
                <a:solidFill>
                  <a:srgbClr val="0000FF"/>
                </a:solidFill>
                <a:ea typeface="宋体" pitchFamily="2" charset="-122"/>
                <a:cs typeface="Times New Roman" pitchFamily="18" charset="0"/>
              </a:rPr>
              <a:t>构造方法的访问权限设置为</a:t>
            </a:r>
            <a:r>
              <a:rPr kumimoji="0" lang="en-US" altLang="zh-CN" sz="2400" dirty="0">
                <a:solidFill>
                  <a:srgbClr val="0000FF"/>
                </a:solidFill>
                <a:ea typeface="宋体" pitchFamily="2" charset="-122"/>
                <a:cs typeface="Times New Roman" pitchFamily="18" charset="0"/>
              </a:rPr>
              <a:t>private</a:t>
            </a:r>
            <a:r>
              <a:rPr kumimoji="0" lang="zh-CN" altLang="en-US" sz="2400" dirty="0">
                <a:ea typeface="宋体" pitchFamily="2" charset="-122"/>
                <a:cs typeface="Times New Roman" pitchFamily="18" charset="0"/>
              </a:rPr>
              <a:t>，这样，就不能用</a:t>
            </a:r>
            <a:r>
              <a:rPr kumimoji="0" lang="en-US" altLang="zh-CN" sz="2400" dirty="0">
                <a:ea typeface="宋体" pitchFamily="2" charset="-122"/>
                <a:cs typeface="Times New Roman" pitchFamily="18" charset="0"/>
              </a:rPr>
              <a:t>new</a:t>
            </a:r>
            <a:r>
              <a:rPr kumimoji="0" lang="zh-CN" altLang="en-US" sz="2400" dirty="0">
                <a:ea typeface="宋体" pitchFamily="2" charset="-122"/>
                <a:cs typeface="Times New Roman" pitchFamily="18" charset="0"/>
              </a:rPr>
              <a:t>操作符在类的外部产生类的对象了，但在类内部仍可以产生该类的对象。因为在类的外部开始还无法得到类的对象，只能</a:t>
            </a:r>
            <a:r>
              <a:rPr kumimoji="0" lang="zh-CN" altLang="en-US" sz="2400" dirty="0">
                <a:solidFill>
                  <a:srgbClr val="0000FF"/>
                </a:solidFill>
                <a:ea typeface="宋体" pitchFamily="2" charset="-122"/>
                <a:cs typeface="Times New Roman" pitchFamily="18" charset="0"/>
              </a:rPr>
              <a:t>调用该类的某个静态方法</a:t>
            </a:r>
            <a:r>
              <a:rPr kumimoji="0" lang="zh-CN" altLang="en-US" sz="2400" dirty="0">
                <a:ea typeface="宋体" pitchFamily="2" charset="-122"/>
                <a:cs typeface="Times New Roman" pitchFamily="18" charset="0"/>
              </a:rPr>
              <a:t>以返回类内部创建的对象，静态方法只能访问类中的静态成员变量，所以，指向类内部产生的</a:t>
            </a:r>
            <a:r>
              <a:rPr kumimoji="0" lang="zh-CN" altLang="en-US" sz="2400" dirty="0">
                <a:solidFill>
                  <a:srgbClr val="0000FF"/>
                </a:solidFill>
                <a:ea typeface="宋体" pitchFamily="2" charset="-122"/>
                <a:cs typeface="Times New Roman" pitchFamily="18" charset="0"/>
              </a:rPr>
              <a:t>该类对象的变量也必须定义成静态的</a:t>
            </a:r>
            <a:r>
              <a:rPr kumimoji="0" lang="zh-CN" altLang="en-US" sz="2400" dirty="0">
                <a:ea typeface="宋体" pitchFamily="2" charset="-122"/>
                <a:cs typeface="Times New Roman" pitchFamily="18" charset="0"/>
              </a:rPr>
              <a:t>。</a:t>
            </a:r>
          </a:p>
        </p:txBody>
      </p:sp>
      <p:sp>
        <p:nvSpPr>
          <p:cNvPr id="273411" name="Rectangle 3"/>
          <p:cNvSpPr>
            <a:spLocks noGrp="1" noChangeArrowheads="1"/>
          </p:cNvSpPr>
          <p:nvPr>
            <p:ph type="title"/>
          </p:nvPr>
        </p:nvSpPr>
        <p:spPr>
          <a:xfrm>
            <a:off x="1691680" y="672268"/>
            <a:ext cx="6427440" cy="743666"/>
          </a:xfrm>
        </p:spPr>
        <p:txBody>
          <a:bodyPr>
            <a:noAutofit/>
          </a:bodyPr>
          <a:lstStyle/>
          <a:p>
            <a:pPr eaLnBrk="1" hangingPunct="1">
              <a:defRPr/>
            </a:pPr>
            <a:r>
              <a:rPr lang="zh-CN" altLang="en-US" b="1" dirty="0">
                <a:latin typeface="+mn-lt"/>
                <a:ea typeface="宋体" pitchFamily="2" charset="-122"/>
                <a:cs typeface="Times New Roman" pitchFamily="18" charset="0"/>
              </a:rPr>
              <a:t>单例 </a:t>
            </a:r>
            <a:r>
              <a:rPr lang="en-US" altLang="zh-CN" b="1" dirty="0">
                <a:latin typeface="+mn-lt"/>
                <a:ea typeface="宋体" pitchFamily="2" charset="-122"/>
                <a:cs typeface="Times New Roman" pitchFamily="18" charset="0"/>
              </a:rPr>
              <a:t>(Singleton)</a:t>
            </a:r>
            <a:r>
              <a:rPr lang="zh-CN" altLang="en-US" b="1" dirty="0">
                <a:latin typeface="+mn-lt"/>
                <a:ea typeface="宋体" pitchFamily="2" charset="-122"/>
                <a:cs typeface="Times New Roman" pitchFamily="18" charset="0"/>
              </a:rPr>
              <a:t>设计模式</a:t>
            </a:r>
          </a:p>
        </p:txBody>
      </p:sp>
    </p:spTree>
    <p:extLst>
      <p:ext uri="{BB962C8B-B14F-4D97-AF65-F5344CB8AC3E}">
        <p14:creationId xmlns:p14="http://schemas.microsoft.com/office/powerpoint/2010/main" val="340024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2195736" y="692696"/>
            <a:ext cx="5923384" cy="743666"/>
          </a:xfrm>
        </p:spPr>
        <p:txBody>
          <a:bodyPr>
            <a:normAutofit fontScale="90000"/>
          </a:bodyPr>
          <a:lstStyle/>
          <a:p>
            <a:pPr eaLnBrk="1" hangingPunct="1">
              <a:defRPr/>
            </a:pPr>
            <a:r>
              <a:rPr lang="zh-CN" altLang="en-US" sz="3200" b="1" dirty="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(Singleton)</a:t>
            </a:r>
            <a:r>
              <a:rPr lang="zh-CN" altLang="en-US" sz="3200" b="1" dirty="0">
                <a:latin typeface="+mn-lt"/>
                <a:ea typeface="宋体" pitchFamily="2" charset="-122"/>
                <a:cs typeface="Times New Roman" pitchFamily="18" charset="0"/>
              </a:rPr>
              <a:t>设计模式</a:t>
            </a:r>
            <a:r>
              <a:rPr lang="en-US" altLang="zh-CN" sz="3200" b="1" dirty="0">
                <a:latin typeface="+mn-lt"/>
                <a:ea typeface="宋体" pitchFamily="2" charset="-122"/>
                <a:cs typeface="Times New Roman" pitchFamily="18" charset="0"/>
              </a:rPr>
              <a:t>-</a:t>
            </a:r>
            <a:r>
              <a:rPr lang="zh-CN" altLang="en-US" sz="3200" b="1" dirty="0">
                <a:latin typeface="+mn-lt"/>
                <a:ea typeface="宋体" pitchFamily="2" charset="-122"/>
                <a:cs typeface="Times New Roman" pitchFamily="18" charset="0"/>
              </a:rPr>
              <a:t>饿汉式</a:t>
            </a:r>
          </a:p>
        </p:txBody>
      </p:sp>
      <p:sp>
        <p:nvSpPr>
          <p:cNvPr id="17411" name="Rectangle 3"/>
          <p:cNvSpPr>
            <a:spLocks noGrp="1" noChangeArrowheads="1"/>
          </p:cNvSpPr>
          <p:nvPr>
            <p:ph idx="1"/>
          </p:nvPr>
        </p:nvSpPr>
        <p:spPr>
          <a:xfrm>
            <a:off x="251520" y="1196752"/>
            <a:ext cx="7956376" cy="5400600"/>
          </a:xfrm>
        </p:spPr>
        <p:txBody>
          <a:bodyPr>
            <a:noAutofit/>
          </a:bodyPr>
          <a:lstStyle/>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class Single{</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//private</a:t>
            </a:r>
            <a:r>
              <a:rPr lang="zh-CN" altLang="en-US" sz="2400" dirty="0">
                <a:solidFill>
                  <a:srgbClr val="0000FF"/>
                </a:solidFill>
                <a:ea typeface="宋体" pitchFamily="2" charset="-122"/>
                <a:cs typeface="Times New Roman" pitchFamily="18" charset="0"/>
              </a:rPr>
              <a:t>的构造器，不能在类的外部创建该类的对象</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private Single() </a:t>
            </a:r>
            <a:r>
              <a:rPr lang="en-US" altLang="zh-CN" sz="2400" dirty="0">
                <a:solidFill>
                  <a:srgbClr val="0000FF"/>
                </a:solidFill>
                <a:ea typeface="宋体" pitchFamily="2" charset="-122"/>
                <a:cs typeface="Times New Roman" pitchFamily="18" charset="0"/>
              </a:rPr>
              <a:t>{} </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私有的，只能在类的内部访问</a:t>
            </a:r>
            <a:endParaRPr lang="en-US" altLang="zh-CN" sz="2400" dirty="0">
              <a:solidFill>
                <a:srgbClr val="C00000"/>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private static Single </a:t>
            </a:r>
            <a:r>
              <a:rPr lang="en-US" altLang="zh-CN" sz="2400" dirty="0" err="1">
                <a:solidFill>
                  <a:srgbClr val="C00000"/>
                </a:solidFill>
                <a:ea typeface="宋体" pitchFamily="2" charset="-122"/>
                <a:cs typeface="Times New Roman" pitchFamily="18" charset="0"/>
              </a:rPr>
              <a:t>onlyone</a:t>
            </a:r>
            <a:r>
              <a:rPr lang="en-US" altLang="zh-CN" sz="2400" dirty="0">
                <a:solidFill>
                  <a:srgbClr val="C00000"/>
                </a:solidFill>
                <a:ea typeface="宋体" pitchFamily="2" charset="-122"/>
                <a:cs typeface="Times New Roman" pitchFamily="18" charset="0"/>
              </a:rPr>
              <a:t> = new Single();</a:t>
            </a:r>
          </a:p>
          <a:p>
            <a:pPr>
              <a:lnSpc>
                <a:spcPct val="90000"/>
              </a:lnSpc>
              <a:spcBef>
                <a:spcPct val="0"/>
              </a:spcBef>
              <a:buNone/>
            </a:pPr>
            <a:r>
              <a:rPr lang="en-US" altLang="zh-CN" sz="2400" dirty="0">
                <a:solidFill>
                  <a:srgbClr val="0000FF"/>
                </a:solidFill>
                <a:ea typeface="宋体" pitchFamily="2" charset="-122"/>
                <a:cs typeface="Times New Roman" pitchFamily="18" charset="0"/>
              </a:rPr>
              <a:t> </a:t>
            </a: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en-US" altLang="zh-CN" sz="2400" dirty="0" err="1">
                <a:solidFill>
                  <a:srgbClr val="0000FF"/>
                </a:solidFill>
                <a:ea typeface="宋体" pitchFamily="2" charset="-122"/>
                <a:cs typeface="Times New Roman" pitchFamily="18" charset="0"/>
              </a:rPr>
              <a:t>getSingle</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为</a:t>
            </a:r>
            <a:r>
              <a:rPr lang="en-US" altLang="zh-CN" sz="2400" dirty="0">
                <a:solidFill>
                  <a:srgbClr val="0000FF"/>
                </a:solidFill>
                <a:ea typeface="宋体" pitchFamily="2" charset="-122"/>
                <a:cs typeface="Times New Roman" pitchFamily="18" charset="0"/>
              </a:rPr>
              <a:t>static</a:t>
            </a:r>
            <a:r>
              <a:rPr lang="zh-CN" altLang="en-US" sz="2400" dirty="0">
                <a:solidFill>
                  <a:srgbClr val="0000FF"/>
                </a:solidFill>
                <a:ea typeface="宋体" pitchFamily="2" charset="-122"/>
                <a:cs typeface="Times New Roman" pitchFamily="18" charset="0"/>
              </a:rPr>
              <a:t>，不用创建对象即可访问</a:t>
            </a:r>
            <a:endParaRPr lang="en-US" altLang="zh-CN" sz="2400" dirty="0">
              <a:solidFill>
                <a:schemeClr val="accent2"/>
              </a:solidFill>
              <a:ea typeface="宋体" pitchFamily="2" charset="-122"/>
              <a:cs typeface="Times New Roman" pitchFamily="18" charset="0"/>
            </a:endParaRPr>
          </a:p>
          <a:p>
            <a:pPr>
              <a:lnSpc>
                <a:spcPct val="90000"/>
              </a:lnSpc>
              <a:spcBef>
                <a:spcPct val="0"/>
              </a:spcBef>
              <a:buNone/>
            </a:pPr>
            <a:r>
              <a:rPr lang="en-US" altLang="zh-CN" sz="2400" dirty="0">
                <a:solidFill>
                  <a:srgbClr val="C00000"/>
                </a:solidFill>
                <a:ea typeface="宋体" pitchFamily="2" charset="-122"/>
                <a:cs typeface="Times New Roman" pitchFamily="18" charset="0"/>
              </a:rPr>
              <a:t>     public static Single </a:t>
            </a:r>
            <a:r>
              <a:rPr lang="en-US" altLang="zh-CN" sz="2400" dirty="0" err="1">
                <a:solidFill>
                  <a:srgbClr val="C00000"/>
                </a:solidFill>
                <a:ea typeface="宋体" pitchFamily="2" charset="-122"/>
                <a:cs typeface="Times New Roman" pitchFamily="18" charset="0"/>
              </a:rPr>
              <a:t>getSingle</a:t>
            </a: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zh-CN" altLang="en-US" sz="2400" dirty="0">
                <a:solidFill>
                  <a:schemeClr val="accent2"/>
                </a:solidFill>
                <a:ea typeface="宋体" pitchFamily="2" charset="-122"/>
                <a:cs typeface="Times New Roman" pitchFamily="18" charset="0"/>
              </a:rPr>
              <a:t>	</a:t>
            </a: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return </a:t>
            </a:r>
            <a:r>
              <a:rPr lang="en-US" altLang="zh-CN" sz="2400" dirty="0" err="1">
                <a:solidFill>
                  <a:srgbClr val="C00000"/>
                </a:solidFill>
                <a:ea typeface="宋体" pitchFamily="2" charset="-122"/>
                <a:cs typeface="Times New Roman" pitchFamily="18" charset="0"/>
              </a:rPr>
              <a:t>onlyone</a:t>
            </a:r>
            <a:r>
              <a:rPr lang="en-US" altLang="zh-CN" sz="24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4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public class </a:t>
            </a:r>
            <a:r>
              <a:rPr lang="en-US" altLang="zh-CN" sz="2400" dirty="0" err="1">
                <a:solidFill>
                  <a:srgbClr val="C00000"/>
                </a:solidFill>
                <a:ea typeface="宋体" pitchFamily="2" charset="-122"/>
                <a:cs typeface="Times New Roman" pitchFamily="18" charset="0"/>
              </a:rPr>
              <a:t>TestSingle</a:t>
            </a:r>
            <a:r>
              <a:rPr lang="en-US" altLang="zh-CN" sz="24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Single  s1 = </a:t>
            </a:r>
            <a:r>
              <a:rPr lang="en-US" altLang="zh-CN" sz="2400" dirty="0" err="1">
                <a:solidFill>
                  <a:srgbClr val="C00000"/>
                </a:solidFill>
                <a:ea typeface="宋体" pitchFamily="2" charset="-122"/>
                <a:cs typeface="Times New Roman" pitchFamily="18" charset="0"/>
              </a:rPr>
              <a:t>Single.getSingle</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访问静态方法</a:t>
            </a:r>
          </a:p>
          <a:p>
            <a:pPr eaLnBrk="1" hangingPunct="1">
              <a:lnSpc>
                <a:spcPct val="90000"/>
              </a:lnSpc>
              <a:spcBef>
                <a:spcPct val="0"/>
              </a:spcBef>
              <a:buFontTx/>
              <a:buNone/>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Single  s2 = </a:t>
            </a:r>
            <a:r>
              <a:rPr lang="en-US" altLang="zh-CN" sz="2400" dirty="0" err="1">
                <a:solidFill>
                  <a:srgbClr val="C00000"/>
                </a:solidFill>
                <a:ea typeface="宋体" pitchFamily="2" charset="-122"/>
                <a:cs typeface="Times New Roman" pitchFamily="18" charset="0"/>
              </a:rPr>
              <a:t>Single.getSingle</a:t>
            </a:r>
            <a:r>
              <a:rPr lang="en-US" altLang="zh-CN" sz="24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if (s1==s2){</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("s1 is equals to s2!");</a:t>
            </a:r>
          </a:p>
          <a:p>
            <a:pPr eaLnBrk="1" hangingPunct="1">
              <a:lnSpc>
                <a:spcPct val="90000"/>
              </a:lnSpc>
              <a:spcBef>
                <a:spcPct val="0"/>
              </a:spcBef>
              <a:buFontTx/>
              <a:buNone/>
            </a:pPr>
            <a:r>
              <a:rPr lang="en-US" altLang="zh-CN" sz="2400" dirty="0">
                <a:solidFill>
                  <a:srgbClr val="C00000"/>
                </a:solidFill>
                <a:ea typeface="宋体" pitchFamily="2" charset="-122"/>
                <a:cs typeface="Times New Roman" pitchFamily="18" charset="0"/>
              </a:rPr>
              <a:t>		}}}</a:t>
            </a:r>
          </a:p>
        </p:txBody>
      </p:sp>
    </p:spTree>
    <p:extLst>
      <p:ext uri="{BB962C8B-B14F-4D97-AF65-F5344CB8AC3E}">
        <p14:creationId xmlns:p14="http://schemas.microsoft.com/office/powerpoint/2010/main" val="303063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2195736" y="692696"/>
            <a:ext cx="5923384" cy="743666"/>
          </a:xfrm>
        </p:spPr>
        <p:txBody>
          <a:bodyPr>
            <a:normAutofit fontScale="90000"/>
          </a:bodyPr>
          <a:lstStyle/>
          <a:p>
            <a:pPr eaLnBrk="1" hangingPunct="1">
              <a:defRPr/>
            </a:pPr>
            <a:r>
              <a:rPr lang="zh-CN" altLang="en-US" sz="3200" b="1" dirty="0">
                <a:latin typeface="+mn-lt"/>
                <a:ea typeface="宋体" pitchFamily="2" charset="-122"/>
                <a:cs typeface="Times New Roman" pitchFamily="18" charset="0"/>
              </a:rPr>
              <a:t>单例</a:t>
            </a:r>
            <a:r>
              <a:rPr lang="en-US" altLang="zh-CN" sz="3200" b="1" dirty="0">
                <a:latin typeface="+mn-lt"/>
                <a:ea typeface="宋体" pitchFamily="2" charset="-122"/>
                <a:cs typeface="Times New Roman" pitchFamily="18" charset="0"/>
              </a:rPr>
              <a:t>(Singleton)</a:t>
            </a:r>
            <a:r>
              <a:rPr lang="zh-CN" altLang="en-US" sz="3200" b="1" dirty="0">
                <a:latin typeface="+mn-lt"/>
                <a:ea typeface="宋体" pitchFamily="2" charset="-122"/>
                <a:cs typeface="Times New Roman" pitchFamily="18" charset="0"/>
              </a:rPr>
              <a:t>设计模式</a:t>
            </a:r>
            <a:r>
              <a:rPr lang="en-US" altLang="zh-CN" sz="3200" b="1" dirty="0">
                <a:latin typeface="+mn-lt"/>
                <a:ea typeface="宋体" pitchFamily="2" charset="-122"/>
                <a:cs typeface="Times New Roman" pitchFamily="18" charset="0"/>
              </a:rPr>
              <a:t>-</a:t>
            </a:r>
            <a:r>
              <a:rPr lang="zh-CN" altLang="en-US" sz="3200" b="1" dirty="0">
                <a:latin typeface="+mn-lt"/>
                <a:ea typeface="宋体" pitchFamily="2" charset="-122"/>
                <a:cs typeface="Times New Roman" pitchFamily="18" charset="0"/>
              </a:rPr>
              <a:t>懒汉式</a:t>
            </a:r>
          </a:p>
        </p:txBody>
      </p:sp>
      <p:sp>
        <p:nvSpPr>
          <p:cNvPr id="17411" name="Rectangle 3"/>
          <p:cNvSpPr>
            <a:spLocks noGrp="1" noChangeArrowheads="1"/>
          </p:cNvSpPr>
          <p:nvPr>
            <p:ph idx="1"/>
          </p:nvPr>
        </p:nvSpPr>
        <p:spPr>
          <a:xfrm>
            <a:off x="251520" y="1196752"/>
            <a:ext cx="8640960" cy="5400600"/>
          </a:xfrm>
        </p:spPr>
        <p:txBody>
          <a:bodyPr>
            <a:noAutofit/>
          </a:bodyPr>
          <a:lstStyle/>
          <a:p>
            <a:pPr>
              <a:lnSpc>
                <a:spcPct val="90000"/>
              </a:lnSpc>
              <a:spcBef>
                <a:spcPct val="0"/>
              </a:spcBef>
              <a:buNone/>
            </a:pPr>
            <a:r>
              <a:rPr lang="en-US" altLang="zh-CN" sz="2400" dirty="0">
                <a:solidFill>
                  <a:srgbClr val="C00000"/>
                </a:solidFill>
                <a:ea typeface="宋体" pitchFamily="2" charset="-122"/>
                <a:cs typeface="Times New Roman" pitchFamily="18" charset="0"/>
              </a:rPr>
              <a:t>class Singleton{</a:t>
            </a:r>
          </a:p>
          <a:p>
            <a:pPr>
              <a:lnSpc>
                <a:spcPct val="90000"/>
              </a:lnSpc>
              <a:spcBef>
                <a:spcPct val="0"/>
              </a:spcBef>
              <a:buNone/>
            </a:pPr>
            <a:r>
              <a:rPr lang="en-US" altLang="zh-CN" sz="2000" dirty="0">
                <a:solidFill>
                  <a:srgbClr val="0000FF"/>
                </a:solidFill>
                <a:ea typeface="宋体" pitchFamily="2" charset="-122"/>
                <a:cs typeface="Times New Roman" pitchFamily="18" charset="0"/>
              </a:rPr>
              <a:t>	//1.</a:t>
            </a:r>
            <a:r>
              <a:rPr lang="zh-CN" altLang="en-US" sz="2000" dirty="0">
                <a:solidFill>
                  <a:srgbClr val="0000FF"/>
                </a:solidFill>
                <a:ea typeface="宋体" pitchFamily="2" charset="-122"/>
                <a:cs typeface="Times New Roman" pitchFamily="18" charset="0"/>
              </a:rPr>
              <a:t>将构造器私有化，保证在此类的外部，不能调用本类的构造器。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Singleton(){</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//2.</a:t>
            </a:r>
            <a:r>
              <a:rPr lang="zh-CN" altLang="en-US" sz="2000" dirty="0">
                <a:solidFill>
                  <a:srgbClr val="0000FF"/>
                </a:solidFill>
                <a:ea typeface="宋体" pitchFamily="2" charset="-122"/>
                <a:cs typeface="Times New Roman" pitchFamily="18" charset="0"/>
              </a:rPr>
              <a:t>先声明类的引用</a:t>
            </a:r>
          </a:p>
          <a:p>
            <a:pPr>
              <a:lnSpc>
                <a:spcPct val="90000"/>
              </a:lnSpc>
              <a:spcBef>
                <a:spcPct val="0"/>
              </a:spcBef>
              <a:buNone/>
            </a:pPr>
            <a:r>
              <a:rPr lang="zh-CN" altLang="en-US" sz="20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//4.</a:t>
            </a:r>
            <a:r>
              <a:rPr lang="zh-CN" altLang="en-US" sz="2000" dirty="0">
                <a:solidFill>
                  <a:srgbClr val="0000FF"/>
                </a:solidFill>
                <a:ea typeface="宋体" pitchFamily="2" charset="-122"/>
                <a:cs typeface="Times New Roman" pitchFamily="18" charset="0"/>
              </a:rPr>
              <a:t>也需要配合</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的方法，用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修饰此类的引用。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static Singleton  instance = null;</a:t>
            </a:r>
          </a:p>
          <a:p>
            <a:pPr>
              <a:lnSpc>
                <a:spcPct val="90000"/>
              </a:lnSpc>
              <a:spcBef>
                <a:spcPct val="0"/>
              </a:spcBef>
              <a:buNone/>
            </a:pPr>
            <a:r>
              <a:rPr lang="en-US" altLang="zh-CN" sz="24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a:t>
            </a:r>
            <a:r>
              <a:rPr lang="zh-CN" altLang="en-US" sz="2000" dirty="0">
                <a:solidFill>
                  <a:srgbClr val="0000FF"/>
                </a:solidFill>
                <a:ea typeface="宋体" pitchFamily="2" charset="-122"/>
                <a:cs typeface="Times New Roman" pitchFamily="18" charset="0"/>
              </a:rPr>
              <a:t>设置公共的方法来访问类的实例</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Singleton  </a:t>
            </a:r>
            <a:r>
              <a:rPr lang="en-US" altLang="zh-CN" sz="2400" dirty="0" err="1">
                <a:solidFill>
                  <a:srgbClr val="C00000"/>
                </a:solidFill>
                <a:ea typeface="宋体" pitchFamily="2" charset="-122"/>
                <a:cs typeface="Times New Roman" pitchFamily="18" charset="0"/>
              </a:rPr>
              <a:t>getInstance</a:t>
            </a:r>
            <a:r>
              <a:rPr lang="en-US" altLang="zh-CN" sz="2400" dirty="0">
                <a:solidFill>
                  <a:srgbClr val="C00000"/>
                </a:solidFill>
                <a:ea typeface="宋体" pitchFamily="2" charset="-122"/>
                <a:cs typeface="Times New Roman" pitchFamily="18" charset="0"/>
              </a:rPr>
              <a:t>(){</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//3.1</a:t>
            </a:r>
            <a:r>
              <a:rPr lang="zh-CN" altLang="en-US" sz="2000" dirty="0">
                <a:solidFill>
                  <a:srgbClr val="0000FF"/>
                </a:solidFill>
                <a:ea typeface="宋体" pitchFamily="2" charset="-122"/>
                <a:cs typeface="Times New Roman" pitchFamily="18" charset="0"/>
              </a:rPr>
              <a:t>如果类的实例未创建，那些先要创建，然后返回给调用者：本类。因此，需要</a:t>
            </a:r>
            <a:r>
              <a:rPr lang="en-US" altLang="zh-CN" sz="2000" dirty="0">
                <a:solidFill>
                  <a:srgbClr val="0000FF"/>
                </a:solidFill>
                <a:ea typeface="宋体" pitchFamily="2" charset="-122"/>
                <a:cs typeface="Times New Roman" pitchFamily="18" charset="0"/>
              </a:rPr>
              <a:t>static </a:t>
            </a:r>
            <a:r>
              <a:rPr lang="zh-CN" altLang="en-US" sz="2000" dirty="0">
                <a:solidFill>
                  <a:srgbClr val="0000FF"/>
                </a:solidFill>
                <a:ea typeface="宋体" pitchFamily="2" charset="-122"/>
                <a:cs typeface="Times New Roman" pitchFamily="18" charset="0"/>
              </a:rPr>
              <a:t>修饰。</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if(instance == null){</a:t>
            </a:r>
          </a:p>
          <a:p>
            <a:pPr>
              <a:lnSpc>
                <a:spcPct val="90000"/>
              </a:lnSpc>
              <a:spcBef>
                <a:spcPct val="0"/>
              </a:spcBef>
              <a:buNone/>
            </a:pPr>
            <a:r>
              <a:rPr lang="en-US" altLang="zh-CN" sz="2400" dirty="0">
                <a:solidFill>
                  <a:srgbClr val="C00000"/>
                </a:solidFill>
                <a:ea typeface="宋体" pitchFamily="2" charset="-122"/>
                <a:cs typeface="Times New Roman" pitchFamily="18" charset="0"/>
              </a:rPr>
              <a:t>			instance = new Singleton();</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000" dirty="0">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//3.2 </a:t>
            </a:r>
            <a:r>
              <a:rPr lang="zh-CN" altLang="en-US" sz="2000" dirty="0">
                <a:solidFill>
                  <a:srgbClr val="0000FF"/>
                </a:solidFill>
                <a:ea typeface="宋体" pitchFamily="2" charset="-122"/>
                <a:cs typeface="Times New Roman" pitchFamily="18" charset="0"/>
              </a:rPr>
              <a:t>若有了类的实例，直接返回给调用者。</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return instance;</a:t>
            </a:r>
          </a:p>
          <a:p>
            <a:pPr>
              <a:lnSpc>
                <a:spcPct val="90000"/>
              </a:lnSpc>
              <a:spcBef>
                <a:spcPct val="0"/>
              </a:spcBef>
              <a:buNone/>
            </a:pPr>
            <a:r>
              <a:rPr lang="en-US" altLang="zh-CN" sz="2400" dirty="0">
                <a:solidFill>
                  <a:srgbClr val="C00000"/>
                </a:solidFill>
                <a:ea typeface="宋体" pitchFamily="2" charset="-122"/>
                <a:cs typeface="Times New Roman" pitchFamily="18" charset="0"/>
              </a:rPr>
              <a:t>	}  }</a:t>
            </a:r>
          </a:p>
        </p:txBody>
      </p:sp>
      <p:sp>
        <p:nvSpPr>
          <p:cNvPr id="2" name="矩形 1"/>
          <p:cNvSpPr/>
          <p:nvPr/>
        </p:nvSpPr>
        <p:spPr>
          <a:xfrm>
            <a:off x="6300192" y="4941168"/>
            <a:ext cx="2736304" cy="17281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itchFamily="2" charset="-122"/>
                <a:ea typeface="宋体" pitchFamily="2" charset="-122"/>
              </a:rPr>
              <a:t>暂时懒汉式还存在线程安全问题，讲到多线程时，可修复</a:t>
            </a:r>
          </a:p>
        </p:txBody>
      </p:sp>
    </p:spTree>
    <p:extLst>
      <p:ext uri="{BB962C8B-B14F-4D97-AF65-F5344CB8AC3E}">
        <p14:creationId xmlns:p14="http://schemas.microsoft.com/office/powerpoint/2010/main" val="155623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171400"/>
            <a:ext cx="4132574" cy="857256"/>
          </a:xfrm>
        </p:spPr>
        <p:txBody>
          <a:bodyPr/>
          <a:lstStyle/>
          <a:p>
            <a:r>
              <a:rPr lang="zh-CN" altLang="en-US" b="1" dirty="0">
                <a:latin typeface="+mn-lt"/>
                <a:ea typeface="宋体" pitchFamily="2" charset="-122"/>
              </a:rPr>
              <a:t>本章内容</a:t>
            </a:r>
          </a:p>
        </p:txBody>
      </p:sp>
      <p:sp>
        <p:nvSpPr>
          <p:cNvPr id="4" name="Rectangle 3"/>
          <p:cNvSpPr txBox="1">
            <a:spLocks noChangeArrowheads="1"/>
          </p:cNvSpPr>
          <p:nvPr/>
        </p:nvSpPr>
        <p:spPr>
          <a:xfrm>
            <a:off x="719064" y="764704"/>
            <a:ext cx="8424936" cy="5760640"/>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tx1"/>
                </a:solidFill>
                <a:ea typeface="宋体" pitchFamily="2" charset="-122"/>
                <a:cs typeface="Times New Roman" pitchFamily="18" charset="0"/>
              </a:rPr>
              <a:t>6.1  </a:t>
            </a:r>
            <a:r>
              <a:rPr lang="zh-CN" altLang="en-US" sz="2800" dirty="0">
                <a:solidFill>
                  <a:schemeClr val="tx1"/>
                </a:solidFill>
                <a:ea typeface="宋体" pitchFamily="2" charset="-122"/>
                <a:cs typeface="Times New Roman" pitchFamily="18" charset="0"/>
              </a:rPr>
              <a:t>关键字：</a:t>
            </a:r>
            <a:r>
              <a:rPr lang="en-US" altLang="zh-CN" sz="2800" dirty="0">
                <a:solidFill>
                  <a:schemeClr val="tx1"/>
                </a:solidFill>
                <a:ea typeface="宋体" pitchFamily="2" charset="-122"/>
                <a:cs typeface="Times New Roman" pitchFamily="18" charset="0"/>
              </a:rPr>
              <a:t>static  </a:t>
            </a:r>
          </a:p>
          <a:p>
            <a:pPr marL="914400" lvl="1" indent="-457200" algn="l">
              <a:buFont typeface="Wingdings" pitchFamily="2" charset="2"/>
              <a:buChar char="Ø"/>
            </a:pPr>
            <a:r>
              <a:rPr lang="zh-CN" altLang="en-US" sz="2400" dirty="0">
                <a:solidFill>
                  <a:schemeClr val="tx1"/>
                </a:solidFill>
                <a:ea typeface="宋体" pitchFamily="2" charset="-122"/>
                <a:cs typeface="Times New Roman" pitchFamily="18" charset="0"/>
              </a:rPr>
              <a:t>类变量、类方法</a:t>
            </a:r>
            <a:endParaRPr lang="en-US" altLang="zh-CN" sz="2400" dirty="0">
              <a:solidFill>
                <a:schemeClr val="tx1"/>
              </a:solidFill>
              <a:ea typeface="宋体" pitchFamily="2" charset="-122"/>
              <a:cs typeface="Times New Roman" pitchFamily="18" charset="0"/>
            </a:endParaRPr>
          </a:p>
          <a:p>
            <a:pPr marL="914400" lvl="1" indent="-457200" algn="l">
              <a:buFont typeface="Wingdings" pitchFamily="2" charset="2"/>
              <a:buChar char="Ø"/>
            </a:pPr>
            <a:r>
              <a:rPr lang="zh-CN" altLang="en-US" sz="2400" dirty="0">
                <a:solidFill>
                  <a:schemeClr val="tx1"/>
                </a:solidFill>
                <a:ea typeface="宋体" pitchFamily="2" charset="-122"/>
                <a:cs typeface="Times New Roman" pitchFamily="18" charset="0"/>
              </a:rPr>
              <a:t>单例</a:t>
            </a:r>
            <a:r>
              <a:rPr lang="en-US" altLang="zh-CN" sz="2400" dirty="0">
                <a:solidFill>
                  <a:schemeClr val="tx1"/>
                </a:solidFill>
                <a:ea typeface="宋体" pitchFamily="2" charset="-122"/>
                <a:cs typeface="Times New Roman" pitchFamily="18" charset="0"/>
              </a:rPr>
              <a:t>(Singleton)</a:t>
            </a:r>
            <a:r>
              <a:rPr lang="zh-CN" altLang="en-US" sz="2400" dirty="0">
                <a:solidFill>
                  <a:schemeClr val="tx1"/>
                </a:solidFill>
                <a:ea typeface="宋体" pitchFamily="2" charset="-122"/>
                <a:cs typeface="Times New Roman" pitchFamily="18" charset="0"/>
              </a:rPr>
              <a:t>设计模式</a:t>
            </a:r>
            <a:endParaRPr lang="en-US" altLang="zh-CN" sz="2400" dirty="0">
              <a:solidFill>
                <a:schemeClr val="tx1"/>
              </a:solidFill>
              <a:ea typeface="宋体" pitchFamily="2" charset="-122"/>
              <a:cs typeface="Times New Roman" pitchFamily="18" charset="0"/>
            </a:endParaRPr>
          </a:p>
          <a:p>
            <a:pPr algn="l"/>
            <a:r>
              <a:rPr lang="en-US" altLang="zh-CN" sz="2800" dirty="0">
                <a:solidFill>
                  <a:schemeClr val="tx1"/>
                </a:solidFill>
                <a:ea typeface="宋体" pitchFamily="2" charset="-122"/>
                <a:cs typeface="Times New Roman" pitchFamily="18" charset="0"/>
              </a:rPr>
              <a:t>6.2  </a:t>
            </a:r>
            <a:r>
              <a:rPr lang="zh-CN" altLang="en-US" sz="2800" b="1" dirty="0">
                <a:solidFill>
                  <a:srgbClr val="0000FF"/>
                </a:solidFill>
                <a:ea typeface="宋体" pitchFamily="2" charset="-122"/>
                <a:cs typeface="Times New Roman" pitchFamily="18" charset="0"/>
              </a:rPr>
              <a:t>类的成员之四</a:t>
            </a:r>
            <a:r>
              <a:rPr lang="zh-CN" altLang="en-US" sz="2800" dirty="0">
                <a:solidFill>
                  <a:schemeClr val="tx1"/>
                </a:solidFill>
                <a:ea typeface="宋体" pitchFamily="2" charset="-122"/>
                <a:cs typeface="Times New Roman" pitchFamily="18" charset="0"/>
              </a:rPr>
              <a:t>：初始化块</a:t>
            </a:r>
            <a:endParaRPr lang="en-US" altLang="zh-CN" sz="2800" dirty="0">
              <a:solidFill>
                <a:schemeClr val="tx1"/>
              </a:solidFill>
              <a:ea typeface="宋体" pitchFamily="2" charset="-122"/>
              <a:cs typeface="Times New Roman" pitchFamily="18" charset="0"/>
            </a:endParaRPr>
          </a:p>
          <a:p>
            <a:pPr algn="l"/>
            <a:r>
              <a:rPr lang="en-US" altLang="zh-CN" sz="2800" dirty="0">
                <a:solidFill>
                  <a:schemeClr val="tx1"/>
                </a:solidFill>
                <a:ea typeface="宋体" pitchFamily="2" charset="-122"/>
                <a:cs typeface="Times New Roman" pitchFamily="18" charset="0"/>
              </a:rPr>
              <a:t>6.3  </a:t>
            </a:r>
            <a:r>
              <a:rPr lang="zh-CN" altLang="en-US" sz="2800" dirty="0">
                <a:solidFill>
                  <a:schemeClr val="tx1"/>
                </a:solidFill>
                <a:ea typeface="宋体" pitchFamily="2" charset="-122"/>
                <a:cs typeface="Times New Roman" pitchFamily="18" charset="0"/>
              </a:rPr>
              <a:t>关键字：</a:t>
            </a:r>
            <a:r>
              <a:rPr lang="en-US" altLang="zh-CN" sz="2800" dirty="0">
                <a:solidFill>
                  <a:schemeClr val="tx1"/>
                </a:solidFill>
                <a:ea typeface="宋体" pitchFamily="2" charset="-122"/>
                <a:cs typeface="Times New Roman" pitchFamily="18" charset="0"/>
              </a:rPr>
              <a:t>final</a:t>
            </a:r>
          </a:p>
          <a:p>
            <a:pPr algn="l"/>
            <a:r>
              <a:rPr lang="en-US" altLang="zh-CN" sz="2800" dirty="0">
                <a:solidFill>
                  <a:schemeClr val="tx1"/>
                </a:solidFill>
                <a:ea typeface="宋体" pitchFamily="2" charset="-122"/>
                <a:cs typeface="Times New Roman" pitchFamily="18" charset="0"/>
              </a:rPr>
              <a:t>6.4 </a:t>
            </a:r>
            <a:r>
              <a:rPr lang="zh-CN" altLang="en-US" sz="2800" dirty="0">
                <a:solidFill>
                  <a:schemeClr val="tx1"/>
                </a:solidFill>
                <a:ea typeface="宋体" pitchFamily="2" charset="-122"/>
                <a:cs typeface="Times New Roman" pitchFamily="18" charset="0"/>
              </a:rPr>
              <a:t>抽象类</a:t>
            </a:r>
            <a:r>
              <a:rPr lang="en-US" altLang="zh-CN" sz="2800" dirty="0">
                <a:solidFill>
                  <a:schemeClr val="tx1"/>
                </a:solidFill>
                <a:ea typeface="宋体" pitchFamily="2" charset="-122"/>
                <a:cs typeface="Times New Roman" pitchFamily="18" charset="0"/>
              </a:rPr>
              <a:t>(abstract class)</a:t>
            </a:r>
            <a:r>
              <a:rPr lang="zh-CN" altLang="en-US" sz="2800" dirty="0">
                <a:solidFill>
                  <a:schemeClr val="tx1"/>
                </a:solidFill>
                <a:ea typeface="宋体" pitchFamily="2" charset="-122"/>
                <a:cs typeface="Times New Roman" pitchFamily="18" charset="0"/>
              </a:rPr>
              <a:t>与抽象方法</a:t>
            </a:r>
            <a:endParaRPr lang="en-US" altLang="zh-CN" sz="2800" dirty="0">
              <a:solidFill>
                <a:schemeClr val="tx1"/>
              </a:solidFill>
              <a:ea typeface="宋体" pitchFamily="2" charset="-122"/>
              <a:cs typeface="Times New Roman" pitchFamily="18" charset="0"/>
            </a:endParaRPr>
          </a:p>
          <a:p>
            <a:pPr marL="914400" lvl="1" indent="-457200" algn="l">
              <a:buFont typeface="Wingdings" pitchFamily="2" charset="2"/>
              <a:buChar char="Ø"/>
            </a:pPr>
            <a:r>
              <a:rPr lang="zh-CN" altLang="en-US" sz="2400" dirty="0">
                <a:solidFill>
                  <a:schemeClr val="tx1"/>
                </a:solidFill>
                <a:ea typeface="宋体" pitchFamily="2" charset="-122"/>
                <a:cs typeface="Times New Roman" pitchFamily="18" charset="0"/>
              </a:rPr>
              <a:t>模板方法设计模式</a:t>
            </a:r>
            <a:r>
              <a:rPr lang="en-US" altLang="zh-CN" sz="2400" dirty="0">
                <a:solidFill>
                  <a:schemeClr val="tx1"/>
                </a:solidFill>
                <a:ea typeface="宋体" pitchFamily="2" charset="-122"/>
                <a:cs typeface="Times New Roman" pitchFamily="18" charset="0"/>
              </a:rPr>
              <a:t>(</a:t>
            </a:r>
            <a:r>
              <a:rPr lang="en-US" altLang="zh-CN" sz="2400" dirty="0" err="1">
                <a:solidFill>
                  <a:schemeClr val="tx1"/>
                </a:solidFill>
                <a:ea typeface="宋体" pitchFamily="2" charset="-122"/>
                <a:cs typeface="Times New Roman" pitchFamily="18" charset="0"/>
              </a:rPr>
              <a:t>TemplateMethod</a:t>
            </a:r>
            <a:r>
              <a:rPr lang="en-US" altLang="zh-CN" sz="2400" dirty="0">
                <a:solidFill>
                  <a:schemeClr val="tx1"/>
                </a:solidFill>
                <a:ea typeface="宋体" pitchFamily="2" charset="-122"/>
                <a:cs typeface="Times New Roman" pitchFamily="18" charset="0"/>
              </a:rPr>
              <a:t>)</a:t>
            </a:r>
          </a:p>
          <a:p>
            <a:pPr algn="l"/>
            <a:r>
              <a:rPr lang="en-US" altLang="zh-CN" sz="2800" dirty="0">
                <a:solidFill>
                  <a:schemeClr val="tx1"/>
                </a:solidFill>
                <a:ea typeface="宋体" pitchFamily="2" charset="-122"/>
                <a:cs typeface="Times New Roman" pitchFamily="18" charset="0"/>
              </a:rPr>
              <a:t>6.5 </a:t>
            </a:r>
            <a:r>
              <a:rPr lang="zh-CN" altLang="en-US" sz="2800" dirty="0">
                <a:solidFill>
                  <a:schemeClr val="tx1"/>
                </a:solidFill>
                <a:ea typeface="宋体" pitchFamily="2" charset="-122"/>
                <a:cs typeface="Times New Roman" pitchFamily="18" charset="0"/>
              </a:rPr>
              <a:t>更彻底的抽象：接口</a:t>
            </a:r>
            <a:r>
              <a:rPr lang="en-US" altLang="zh-CN" sz="2800" dirty="0">
                <a:solidFill>
                  <a:schemeClr val="tx1"/>
                </a:solidFill>
                <a:ea typeface="宋体" pitchFamily="2" charset="-122"/>
                <a:cs typeface="Times New Roman" pitchFamily="18" charset="0"/>
              </a:rPr>
              <a:t>(interface)</a:t>
            </a:r>
          </a:p>
          <a:p>
            <a:pPr algn="l"/>
            <a:r>
              <a:rPr lang="en-US" altLang="zh-CN" sz="2800" dirty="0">
                <a:solidFill>
                  <a:schemeClr val="tx1"/>
                </a:solidFill>
                <a:ea typeface="宋体" pitchFamily="2" charset="-122"/>
                <a:cs typeface="Times New Roman" pitchFamily="18" charset="0"/>
              </a:rPr>
              <a:t>6.6  </a:t>
            </a:r>
            <a:r>
              <a:rPr lang="zh-CN" altLang="en-US" sz="2800" b="1" dirty="0">
                <a:solidFill>
                  <a:srgbClr val="0000FF"/>
                </a:solidFill>
                <a:ea typeface="宋体" pitchFamily="2" charset="-122"/>
                <a:cs typeface="Times New Roman" pitchFamily="18" charset="0"/>
              </a:rPr>
              <a:t>类的成员之五</a:t>
            </a:r>
            <a:r>
              <a:rPr lang="zh-CN" altLang="en-US" sz="2800" dirty="0">
                <a:solidFill>
                  <a:schemeClr val="tx1"/>
                </a:solidFill>
                <a:ea typeface="宋体" pitchFamily="2" charset="-122"/>
                <a:cs typeface="Times New Roman" pitchFamily="18" charset="0"/>
              </a:rPr>
              <a:t>：内部类</a:t>
            </a:r>
            <a:endParaRPr lang="en-US" altLang="zh-CN" sz="2800" dirty="0">
              <a:solidFill>
                <a:schemeClr val="tx1"/>
              </a:solidFill>
              <a:ea typeface="宋体" pitchFamily="2" charset="-122"/>
              <a:cs typeface="Times New Roman" pitchFamily="18" charset="0"/>
            </a:endParaRPr>
          </a:p>
        </p:txBody>
      </p:sp>
    </p:spTree>
    <p:extLst>
      <p:ext uri="{BB962C8B-B14F-4D97-AF65-F5344CB8AC3E}">
        <p14:creationId xmlns:p14="http://schemas.microsoft.com/office/powerpoint/2010/main" val="2659320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060848"/>
            <a:ext cx="764857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9423" y="1052736"/>
            <a:ext cx="3816424" cy="461665"/>
          </a:xfrm>
          <a:prstGeom prst="rect">
            <a:avLst/>
          </a:prstGeom>
          <a:noFill/>
        </p:spPr>
        <p:txBody>
          <a:bodyPr wrap="square" rtlCol="0">
            <a:spAutoFit/>
          </a:bodyPr>
          <a:lstStyle/>
          <a:p>
            <a:r>
              <a:rPr lang="zh-CN" altLang="en-US" sz="2400" b="1" dirty="0">
                <a:ea typeface="宋体" pitchFamily="2" charset="-122"/>
              </a:rPr>
              <a:t>举例：</a:t>
            </a:r>
            <a:r>
              <a:rPr lang="en-US" altLang="zh-CN" sz="2400" b="1" dirty="0" err="1">
                <a:ea typeface="宋体" pitchFamily="2" charset="-122"/>
              </a:rPr>
              <a:t>java.lang.Runtime</a:t>
            </a:r>
            <a:endParaRPr lang="zh-CN" altLang="en-US" sz="2400" b="1" dirty="0">
              <a:ea typeface="宋体" pitchFamily="2" charset="-122"/>
            </a:endParaRPr>
          </a:p>
        </p:txBody>
      </p:sp>
    </p:spTree>
    <p:extLst>
      <p:ext uri="{BB962C8B-B14F-4D97-AF65-F5344CB8AC3E}">
        <p14:creationId xmlns:p14="http://schemas.microsoft.com/office/powerpoint/2010/main" val="397412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第二节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关键字：</a:t>
            </a:r>
            <a:r>
              <a:rPr lang="en-US" altLang="zh-CN" sz="4800" dirty="0">
                <a:solidFill>
                  <a:schemeClr val="accent6">
                    <a:lumMod val="75000"/>
                  </a:schemeClr>
                </a:solidFill>
                <a:ea typeface="隶书" panose="02010509060101010101" pitchFamily="49" charset="-122"/>
              </a:rPr>
              <a:t>final</a:t>
            </a:r>
            <a:endParaRPr lang="zh-CN" altLang="en-US" sz="4800" dirty="0">
              <a:solidFill>
                <a:schemeClr val="accent6">
                  <a:lumMod val="75000"/>
                </a:schemeClr>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59832" y="620688"/>
            <a:ext cx="4104456" cy="912164"/>
          </a:xfrm>
        </p:spPr>
        <p:txBody>
          <a:bodyPr>
            <a:normAutofit/>
          </a:bodyPr>
          <a:lstStyle/>
          <a:p>
            <a:pPr eaLnBrk="1" hangingPunct="1">
              <a:defRPr/>
            </a:pPr>
            <a:r>
              <a:rPr lang="en-US" altLang="zh-CN" b="1">
                <a:latin typeface="+mn-lt"/>
                <a:ea typeface="宋体" pitchFamily="2" charset="-122"/>
                <a:cs typeface="Times New Roman" pitchFamily="18" charset="0"/>
              </a:rPr>
              <a:t>6.4  </a:t>
            </a:r>
            <a:r>
              <a:rPr lang="zh-CN" altLang="en-US" b="1" dirty="0">
                <a:latin typeface="+mn-lt"/>
                <a:ea typeface="宋体" pitchFamily="2" charset="-122"/>
                <a:cs typeface="Times New Roman" pitchFamily="18" charset="0"/>
              </a:rPr>
              <a:t>关键字：</a:t>
            </a:r>
            <a:r>
              <a:rPr lang="en-US" altLang="zh-CN" b="1" dirty="0">
                <a:solidFill>
                  <a:srgbClr val="C00000"/>
                </a:solidFill>
                <a:latin typeface="+mn-lt"/>
                <a:ea typeface="宋体" pitchFamily="2" charset="-122"/>
                <a:cs typeface="Times New Roman" pitchFamily="18" charset="0"/>
              </a:rPr>
              <a:t>final</a:t>
            </a:r>
          </a:p>
        </p:txBody>
      </p:sp>
      <p:sp>
        <p:nvSpPr>
          <p:cNvPr id="20483" name="Rectangle 3"/>
          <p:cNvSpPr>
            <a:spLocks noGrp="1" noChangeArrowheads="1"/>
          </p:cNvSpPr>
          <p:nvPr>
            <p:ph idx="1"/>
          </p:nvPr>
        </p:nvSpPr>
        <p:spPr>
          <a:xfrm>
            <a:off x="323528" y="1484784"/>
            <a:ext cx="8208912" cy="5112568"/>
          </a:xfrm>
        </p:spPr>
        <p:txBody>
          <a:bodyPr>
            <a:normAutofit fontScale="92500" lnSpcReduction="10000"/>
          </a:bodyPr>
          <a:lstStyle/>
          <a:p>
            <a:pPr algn="just" eaLnBrk="1" hangingPunct="1">
              <a:lnSpc>
                <a:spcPct val="110000"/>
              </a:lnSpc>
              <a:spcBef>
                <a:spcPct val="40000"/>
              </a:spcBef>
              <a:buFont typeface="Wingdings" pitchFamily="2" charset="2"/>
              <a:buChar char="l"/>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中声明</a:t>
            </a:r>
            <a:r>
              <a:rPr lang="zh-CN" altLang="en-US">
                <a:solidFill>
                  <a:srgbClr val="FF0000"/>
                </a:solidFill>
                <a:ea typeface="宋体" pitchFamily="2" charset="-122"/>
                <a:cs typeface="Times New Roman" pitchFamily="18" charset="0"/>
              </a:rPr>
              <a:t>类、变量和</a:t>
            </a:r>
            <a:r>
              <a:rPr lang="zh-CN" altLang="en-US" dirty="0">
                <a:solidFill>
                  <a:srgbClr val="FF0000"/>
                </a:solidFill>
                <a:ea typeface="宋体" pitchFamily="2" charset="-122"/>
                <a:cs typeface="Times New Roman" pitchFamily="18" charset="0"/>
              </a:rPr>
              <a:t>方法</a:t>
            </a:r>
            <a:r>
              <a:rPr lang="zh-CN" altLang="en-US" dirty="0">
                <a:ea typeface="宋体" pitchFamily="2" charset="-122"/>
                <a:cs typeface="Times New Roman" pitchFamily="18" charset="0"/>
              </a:rPr>
              <a:t>时，可使用关键字</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来修饰</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表示“最终”。</a:t>
            </a: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标记的类不能被继承。</a:t>
            </a:r>
            <a:r>
              <a:rPr lang="zh-CN" altLang="en-US" sz="2600" dirty="0">
                <a:ea typeface="宋体" pitchFamily="2" charset="-122"/>
                <a:cs typeface="Times New Roman" pitchFamily="18" charset="0"/>
              </a:rPr>
              <a:t>提高安全性，提高程序的可读性。 </a:t>
            </a:r>
            <a:endParaRPr lang="en-US" altLang="zh-CN" sz="2600" dirty="0">
              <a:ea typeface="宋体" pitchFamily="2" charset="-122"/>
              <a:cs typeface="Times New Roman" pitchFamily="18" charset="0"/>
            </a:endParaRPr>
          </a:p>
          <a:p>
            <a:pPr lvl="2" algn="just">
              <a:lnSpc>
                <a:spcPct val="110000"/>
              </a:lnSpc>
              <a:spcBef>
                <a:spcPct val="40000"/>
              </a:spcBef>
              <a:buFont typeface="Wingdings" panose="05000000000000000000" pitchFamily="2" charset="2"/>
              <a:buChar char="ü"/>
            </a:pPr>
            <a:r>
              <a:rPr lang="en-US" altLang="zh-CN" sz="2400" dirty="0">
                <a:ea typeface="宋体" pitchFamily="2" charset="-122"/>
                <a:cs typeface="Times New Roman" pitchFamily="18" charset="0"/>
              </a:rPr>
              <a:t>String</a:t>
            </a:r>
            <a:r>
              <a:rPr lang="zh-CN" altLang="en-US" sz="2400" dirty="0">
                <a:ea typeface="宋体" pitchFamily="2" charset="-122"/>
                <a:cs typeface="Times New Roman" pitchFamily="18" charset="0"/>
              </a:rPr>
              <a:t>类、</a:t>
            </a:r>
            <a:r>
              <a:rPr lang="en-US" altLang="zh-CN" sz="2400" dirty="0">
                <a:ea typeface="宋体" pitchFamily="2" charset="-122"/>
                <a:cs typeface="Times New Roman" pitchFamily="18" charset="0"/>
              </a:rPr>
              <a:t>System</a:t>
            </a:r>
            <a:r>
              <a:rPr lang="zh-CN" altLang="en-US" sz="2400" dirty="0">
                <a:ea typeface="宋体" pitchFamily="2" charset="-122"/>
                <a:cs typeface="Times New Roman" pitchFamily="18" charset="0"/>
              </a:rPr>
              <a:t>类、</a:t>
            </a:r>
            <a:r>
              <a:rPr lang="en-US" altLang="zh-CN" sz="2400" dirty="0" err="1">
                <a:ea typeface="宋体" pitchFamily="2" charset="-122"/>
                <a:cs typeface="Times New Roman" pitchFamily="18" charset="0"/>
              </a:rPr>
              <a:t>StringBuffer</a:t>
            </a:r>
            <a:r>
              <a:rPr lang="zh-CN" altLang="en-US" sz="2400" dirty="0">
                <a:ea typeface="宋体" pitchFamily="2" charset="-122"/>
                <a:cs typeface="Times New Roman" pitchFamily="18" charset="0"/>
              </a:rPr>
              <a:t>类</a:t>
            </a:r>
            <a:endParaRPr lang="en-US" altLang="zh-CN" sz="2400" dirty="0">
              <a:ea typeface="宋体" pitchFamily="2" charset="-122"/>
              <a:cs typeface="Times New Roman" pitchFamily="18" charset="0"/>
            </a:endParaRPr>
          </a:p>
          <a:p>
            <a:pPr lvl="1">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标记的方法不能被子类重写。</a:t>
            </a:r>
            <a:endParaRPr lang="en-US" altLang="zh-CN" sz="2600" b="1" dirty="0">
              <a:solidFill>
                <a:srgbClr val="C00000"/>
              </a:solidFill>
              <a:ea typeface="宋体" pitchFamily="2" charset="-122"/>
              <a:cs typeface="Times New Roman" pitchFamily="18" charset="0"/>
            </a:endParaRPr>
          </a:p>
          <a:p>
            <a:pPr lvl="2">
              <a:lnSpc>
                <a:spcPct val="110000"/>
              </a:lnSpc>
              <a:spcBef>
                <a:spcPct val="40000"/>
              </a:spcBef>
              <a:buFont typeface="Wingdings" pitchFamily="2" charset="2"/>
              <a:buChar char="ü"/>
            </a:pPr>
            <a:r>
              <a:rPr lang="en-US" altLang="zh-CN" sz="2400" dirty="0">
                <a:ea typeface="宋体" pitchFamily="2" charset="-122"/>
                <a:cs typeface="Times New Roman" pitchFamily="18" charset="0"/>
              </a:rPr>
              <a:t>Object</a:t>
            </a:r>
            <a:r>
              <a:rPr lang="zh-CN" altLang="en-US" sz="2400" dirty="0">
                <a:ea typeface="宋体" pitchFamily="2" charset="-122"/>
                <a:cs typeface="Times New Roman" pitchFamily="18" charset="0"/>
              </a:rPr>
              <a:t>类中的</a:t>
            </a:r>
            <a:r>
              <a:rPr lang="en-US" altLang="zh-CN" sz="2400" dirty="0" err="1">
                <a:ea typeface="宋体" pitchFamily="2" charset="-122"/>
                <a:cs typeface="Times New Roman" pitchFamily="18" charset="0"/>
              </a:rPr>
              <a:t>getClass</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a:t>
            </a:r>
            <a:endParaRPr lang="en-US" altLang="zh-CN" sz="2400" dirty="0">
              <a:ea typeface="宋体" pitchFamily="2" charset="-122"/>
              <a:cs typeface="Times New Roman" pitchFamily="18" charset="0"/>
            </a:endParaRP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成员变量或局部变量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即称为常量。</a:t>
            </a:r>
            <a:r>
              <a:rPr lang="zh-CN" altLang="en-US" sz="2600" dirty="0">
                <a:solidFill>
                  <a:srgbClr val="C00000"/>
                </a:solidFill>
                <a:ea typeface="宋体" pitchFamily="2" charset="-122"/>
                <a:cs typeface="Times New Roman" pitchFamily="18" charset="0"/>
              </a:rPr>
              <a:t>名称大写，且只能被赋值一次</a:t>
            </a:r>
            <a:r>
              <a:rPr lang="zh-CN" altLang="en-US" sz="2600" dirty="0">
                <a:ea typeface="宋体" pitchFamily="2" charset="-122"/>
                <a:cs typeface="Times New Roman" pitchFamily="18" charset="0"/>
              </a:rPr>
              <a:t>。</a:t>
            </a:r>
            <a:endParaRPr lang="en-US" altLang="zh-CN" sz="2600" dirty="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a:ea typeface="宋体" pitchFamily="2" charset="-122"/>
                <a:cs typeface="Times New Roman" pitchFamily="18" charset="0"/>
              </a:rPr>
              <a:t>final</a:t>
            </a:r>
            <a:r>
              <a:rPr lang="zh-CN" altLang="en-US" sz="2400" dirty="0">
                <a:ea typeface="宋体" pitchFamily="2" charset="-122"/>
                <a:cs typeface="Times New Roman" pitchFamily="18" charset="0"/>
              </a:rPr>
              <a:t>标记的成员变量必须在声明的同时或在每个构造方法中或代码块中显式赋值，然后才能使用。</a:t>
            </a:r>
            <a:endParaRPr lang="en-US" altLang="zh-CN" sz="2400" dirty="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a:ea typeface="宋体" pitchFamily="2" charset="-122"/>
                <a:cs typeface="Times New Roman" pitchFamily="18" charset="0"/>
              </a:rPr>
              <a:t>final double PI=3.14;</a:t>
            </a:r>
          </a:p>
        </p:txBody>
      </p:sp>
    </p:spTree>
    <p:extLst>
      <p:ext uri="{BB962C8B-B14F-4D97-AF65-F5344CB8AC3E}">
        <p14:creationId xmlns:p14="http://schemas.microsoft.com/office/powerpoint/2010/main" val="154612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a:solidFill>
                  <a:srgbClr val="C00000"/>
                </a:solidFill>
                <a:ea typeface="宋体" pitchFamily="2" charset="-122"/>
                <a:cs typeface="Times New Roman" pitchFamily="18" charset="0"/>
              </a:rPr>
              <a:t>1.final</a:t>
            </a:r>
            <a:r>
              <a:rPr lang="zh-CN" altLang="en-US" sz="3200" b="1" dirty="0">
                <a:solidFill>
                  <a:srgbClr val="C00000"/>
                </a:solidFill>
                <a:ea typeface="宋体" pitchFamily="2" charset="-122"/>
                <a:cs typeface="Times New Roman" pitchFamily="18" charset="0"/>
              </a:rPr>
              <a:t>修饰类</a:t>
            </a: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a:ea typeface="宋体" pitchFamily="2" charset="-122"/>
                <a:cs typeface="Times New Roman" pitchFamily="18" charset="0"/>
              </a:rPr>
              <a:t>final class A{</a:t>
            </a:r>
          </a:p>
          <a:p>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class B extends A{     //</a:t>
            </a:r>
            <a:r>
              <a:rPr lang="zh-CN" altLang="en-US" sz="2400" dirty="0">
                <a:ea typeface="宋体" pitchFamily="2" charset="-122"/>
                <a:cs typeface="Times New Roman" pitchFamily="18" charset="0"/>
              </a:rPr>
              <a:t>错误，不能被继承。</a:t>
            </a:r>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a:ea typeface="宋体" pitchFamily="2" charset="-122"/>
                <a:cs typeface="Times New Roman" pitchFamily="18" charset="0"/>
              </a:rPr>
              <a:t>中国古代，什么人不能有后代，就可以被</a:t>
            </a:r>
            <a:r>
              <a:rPr lang="en-US" altLang="zh-CN" sz="2400" dirty="0">
                <a:ea typeface="宋体" pitchFamily="2" charset="-122"/>
                <a:cs typeface="Times New Roman" pitchFamily="18" charset="0"/>
              </a:rPr>
              <a:t>final</a:t>
            </a:r>
            <a:r>
              <a:rPr lang="zh-CN" altLang="en-US" sz="2400" dirty="0">
                <a:ea typeface="宋体" pitchFamily="2" charset="-122"/>
                <a:cs typeface="Times New Roman" pitchFamily="18" charset="0"/>
              </a:rPr>
              <a:t>声明，称为太监类！</a:t>
            </a:r>
          </a:p>
        </p:txBody>
      </p:sp>
    </p:spTree>
    <p:extLst>
      <p:ext uri="{BB962C8B-B14F-4D97-AF65-F5344CB8AC3E}">
        <p14:creationId xmlns:p14="http://schemas.microsoft.com/office/powerpoint/2010/main" val="114231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3497612" cy="584775"/>
          </a:xfrm>
          <a:prstGeom prst="rect">
            <a:avLst/>
          </a:prstGeom>
          <a:noFill/>
        </p:spPr>
        <p:txBody>
          <a:bodyPr wrap="square" rtlCol="0">
            <a:spAutoFit/>
          </a:bodyPr>
          <a:lstStyle/>
          <a:p>
            <a:r>
              <a:rPr lang="en-US" altLang="zh-CN" sz="3200" b="1" dirty="0">
                <a:solidFill>
                  <a:srgbClr val="C00000"/>
                </a:solidFill>
                <a:ea typeface="宋体" pitchFamily="2" charset="-122"/>
                <a:cs typeface="Times New Roman" pitchFamily="18" charset="0"/>
              </a:rPr>
              <a:t>2.final</a:t>
            </a:r>
            <a:r>
              <a:rPr lang="zh-CN" altLang="en-US" sz="3200" b="1" dirty="0">
                <a:solidFill>
                  <a:srgbClr val="C00000"/>
                </a:solidFill>
                <a:ea typeface="宋体" pitchFamily="2" charset="-122"/>
                <a:cs typeface="Times New Roman" pitchFamily="18" charset="0"/>
              </a:rPr>
              <a:t>修饰方法</a:t>
            </a:r>
          </a:p>
        </p:txBody>
      </p:sp>
      <p:sp>
        <p:nvSpPr>
          <p:cNvPr id="3" name="TextBox 2"/>
          <p:cNvSpPr txBox="1"/>
          <p:nvPr/>
        </p:nvSpPr>
        <p:spPr>
          <a:xfrm>
            <a:off x="1187624" y="2000240"/>
            <a:ext cx="6480720" cy="3785652"/>
          </a:xfrm>
          <a:prstGeom prst="rect">
            <a:avLst/>
          </a:prstGeom>
          <a:noFill/>
        </p:spPr>
        <p:txBody>
          <a:bodyPr wrap="square" rtlCol="0">
            <a:spAutoFit/>
          </a:bodyPr>
          <a:lstStyle/>
          <a:p>
            <a:r>
              <a:rPr lang="en-US" altLang="zh-CN" sz="2400" dirty="0">
                <a:ea typeface="宋体" pitchFamily="2" charset="-122"/>
                <a:cs typeface="Times New Roman" pitchFamily="18" charset="0"/>
              </a:rPr>
              <a:t>class A{</a:t>
            </a:r>
          </a:p>
          <a:p>
            <a:r>
              <a:rPr lang="en-US" altLang="zh-CN" sz="2400" dirty="0">
                <a:ea typeface="宋体" pitchFamily="2" charset="-122"/>
                <a:cs typeface="Times New Roman" pitchFamily="18" charset="0"/>
              </a:rPr>
              <a:t>       public final void print(){</a:t>
            </a:r>
          </a:p>
          <a:p>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a:t>
            </a:r>
          </a:p>
          <a:p>
            <a:r>
              <a:rPr lang="en-US" altLang="zh-CN" sz="2400" dirty="0">
                <a:ea typeface="宋体" pitchFamily="2" charset="-122"/>
                <a:cs typeface="Times New Roman" pitchFamily="18" charset="0"/>
              </a:rPr>
              <a:t>       }</a:t>
            </a:r>
          </a:p>
          <a:p>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class B extends A{     </a:t>
            </a:r>
          </a:p>
          <a:p>
            <a:r>
              <a:rPr lang="en-US" altLang="zh-CN" sz="2400" dirty="0">
                <a:ea typeface="宋体" pitchFamily="2" charset="-122"/>
                <a:cs typeface="Times New Roman" pitchFamily="18" charset="0"/>
              </a:rPr>
              <a:t>        public void print(){   </a:t>
            </a:r>
            <a:r>
              <a:rPr lang="en-US" altLang="zh-CN" sz="2400" dirty="0">
                <a:solidFill>
                  <a:srgbClr val="FF0000"/>
                </a:solidFill>
                <a:ea typeface="宋体" pitchFamily="2" charset="-122"/>
                <a:cs typeface="Times New Roman" pitchFamily="18" charset="0"/>
              </a:rPr>
              <a:t>//</a:t>
            </a:r>
            <a:r>
              <a:rPr lang="zh-CN" altLang="en-US" sz="2400" dirty="0">
                <a:solidFill>
                  <a:srgbClr val="FF0000"/>
                </a:solidFill>
                <a:ea typeface="宋体" pitchFamily="2" charset="-122"/>
                <a:cs typeface="Times New Roman" pitchFamily="18" charset="0"/>
              </a:rPr>
              <a:t>错误，不能被重写。</a:t>
            </a:r>
            <a:endParaRPr lang="en-US" altLang="zh-CN" sz="2400" dirty="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尚硅谷</a:t>
            </a:r>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         }</a:t>
            </a:r>
          </a:p>
          <a:p>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165999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751" y="1285860"/>
            <a:ext cx="4793756" cy="584775"/>
          </a:xfrm>
          <a:prstGeom prst="rect">
            <a:avLst/>
          </a:prstGeom>
          <a:noFill/>
        </p:spPr>
        <p:txBody>
          <a:bodyPr wrap="square" rtlCol="0">
            <a:spAutoFit/>
          </a:bodyPr>
          <a:lstStyle/>
          <a:p>
            <a:r>
              <a:rPr lang="en-US" altLang="zh-CN" sz="3200" b="1" dirty="0">
                <a:solidFill>
                  <a:srgbClr val="C00000"/>
                </a:solidFill>
                <a:ea typeface="宋体" pitchFamily="2" charset="-122"/>
                <a:cs typeface="Times New Roman" pitchFamily="18" charset="0"/>
              </a:rPr>
              <a:t>3.final</a:t>
            </a:r>
            <a:r>
              <a:rPr lang="zh-CN" altLang="en-US" sz="3200" b="1" dirty="0">
                <a:solidFill>
                  <a:srgbClr val="C00000"/>
                </a:solidFill>
                <a:ea typeface="宋体" pitchFamily="2" charset="-122"/>
                <a:cs typeface="Times New Roman" pitchFamily="18" charset="0"/>
              </a:rPr>
              <a:t>修饰变量</a:t>
            </a:r>
            <a:r>
              <a:rPr lang="en-US" altLang="zh-CN" sz="3200" b="1" dirty="0">
                <a:solidFill>
                  <a:srgbClr val="C00000"/>
                </a:solidFill>
                <a:ea typeface="宋体" pitchFamily="2" charset="-122"/>
                <a:cs typeface="Times New Roman" pitchFamily="18" charset="0"/>
              </a:rPr>
              <a:t>——</a:t>
            </a:r>
            <a:r>
              <a:rPr lang="zh-CN" altLang="en-US" sz="3200" b="1" dirty="0">
                <a:solidFill>
                  <a:srgbClr val="C00000"/>
                </a:solidFill>
                <a:ea typeface="宋体" pitchFamily="2" charset="-122"/>
                <a:cs typeface="Times New Roman" pitchFamily="18" charset="0"/>
              </a:rPr>
              <a:t>常量</a:t>
            </a:r>
          </a:p>
        </p:txBody>
      </p:sp>
      <p:sp>
        <p:nvSpPr>
          <p:cNvPr id="3" name="TextBox 2"/>
          <p:cNvSpPr txBox="1"/>
          <p:nvPr/>
        </p:nvSpPr>
        <p:spPr>
          <a:xfrm>
            <a:off x="975865" y="2004917"/>
            <a:ext cx="7746084" cy="2308324"/>
          </a:xfrm>
          <a:prstGeom prst="rect">
            <a:avLst/>
          </a:prstGeom>
          <a:noFill/>
        </p:spPr>
        <p:txBody>
          <a:bodyPr wrap="square" rtlCol="0">
            <a:spAutoFit/>
          </a:bodyPr>
          <a:lstStyle/>
          <a:p>
            <a:r>
              <a:rPr lang="en-US" altLang="zh-CN" sz="2400" dirty="0">
                <a:ea typeface="宋体" pitchFamily="2" charset="-122"/>
                <a:cs typeface="Times New Roman" pitchFamily="18" charset="0"/>
              </a:rPr>
              <a:t>class  A{</a:t>
            </a:r>
          </a:p>
          <a:p>
            <a:r>
              <a:rPr lang="en-US" altLang="zh-CN" sz="2400" dirty="0">
                <a:ea typeface="宋体" pitchFamily="2" charset="-122"/>
                <a:cs typeface="Times New Roman" pitchFamily="18" charset="0"/>
              </a:rPr>
              <a:t>        private final String INFO = “</a:t>
            </a:r>
            <a:r>
              <a:rPr lang="en-US" altLang="zh-CN" sz="2400" dirty="0" err="1">
                <a:ea typeface="宋体" pitchFamily="2" charset="-122"/>
                <a:cs typeface="Times New Roman" pitchFamily="18" charset="0"/>
              </a:rPr>
              <a:t>atguigu</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声明常量</a:t>
            </a:r>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        public void print(){</a:t>
            </a:r>
          </a:p>
          <a:p>
            <a:r>
              <a:rPr lang="en-US" altLang="zh-CN" sz="2400" dirty="0">
                <a:ea typeface="宋体" pitchFamily="2" charset="-122"/>
                <a:cs typeface="Times New Roman" pitchFamily="18" charset="0"/>
              </a:rPr>
              <a:t>                  //INFO = “</a:t>
            </a:r>
            <a:r>
              <a:rPr lang="zh-CN" altLang="en-US" sz="2400" dirty="0">
                <a:ea typeface="宋体" pitchFamily="2" charset="-122"/>
                <a:cs typeface="Times New Roman" pitchFamily="18" charset="0"/>
              </a:rPr>
              <a:t>尚硅谷</a:t>
            </a:r>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         }</a:t>
            </a:r>
          </a:p>
          <a:p>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571472" y="4857760"/>
            <a:ext cx="8143932" cy="461665"/>
          </a:xfrm>
          <a:prstGeom prst="rect">
            <a:avLst/>
          </a:prstGeom>
          <a:noFill/>
        </p:spPr>
        <p:txBody>
          <a:bodyPr wrap="square" rtlCol="0">
            <a:spAutoFit/>
          </a:bodyPr>
          <a:lstStyle/>
          <a:p>
            <a:r>
              <a:rPr lang="zh-CN" altLang="en-US" sz="2400" dirty="0">
                <a:ea typeface="宋体" pitchFamily="2" charset="-122"/>
                <a:cs typeface="Times New Roman" pitchFamily="18" charset="0"/>
              </a:rPr>
              <a:t>常量名要大写，内容不可修改。</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如同古代皇帝的圣旨。</a:t>
            </a:r>
          </a:p>
        </p:txBody>
      </p:sp>
      <p:sp>
        <p:nvSpPr>
          <p:cNvPr id="5" name="TextBox 4"/>
          <p:cNvSpPr txBox="1"/>
          <p:nvPr/>
        </p:nvSpPr>
        <p:spPr>
          <a:xfrm>
            <a:off x="695999" y="5589240"/>
            <a:ext cx="4786346" cy="523220"/>
          </a:xfrm>
          <a:prstGeom prst="rect">
            <a:avLst/>
          </a:prstGeom>
          <a:noFill/>
        </p:spPr>
        <p:txBody>
          <a:bodyPr wrap="square" rtlCol="0">
            <a:spAutoFit/>
          </a:bodyPr>
          <a:lstStyle/>
          <a:p>
            <a:pPr marL="457200" indent="-457200">
              <a:buFont typeface="Wingdings" pitchFamily="2" charset="2"/>
              <a:buChar char="l"/>
            </a:pPr>
            <a:r>
              <a:rPr lang="en-US" altLang="zh-CN" sz="2800" dirty="0">
                <a:solidFill>
                  <a:srgbClr val="FF0000"/>
                </a:solidFill>
                <a:ea typeface="宋体" pitchFamily="2" charset="-122"/>
                <a:cs typeface="Times New Roman" pitchFamily="18" charset="0"/>
              </a:rPr>
              <a:t>static final</a:t>
            </a:r>
            <a:r>
              <a:rPr lang="zh-CN" altLang="en-US" sz="2800" dirty="0">
                <a:solidFill>
                  <a:srgbClr val="FF0000"/>
                </a:solidFill>
                <a:ea typeface="宋体" pitchFamily="2" charset="-122"/>
                <a:cs typeface="Times New Roman" pitchFamily="18" charset="0"/>
              </a:rPr>
              <a:t>：全局常量</a:t>
            </a:r>
          </a:p>
        </p:txBody>
      </p:sp>
    </p:spTree>
    <p:extLst>
      <p:ext uri="{BB962C8B-B14F-4D97-AF65-F5344CB8AC3E}">
        <p14:creationId xmlns:p14="http://schemas.microsoft.com/office/powerpoint/2010/main" val="874548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2483768" y="620688"/>
            <a:ext cx="4822304" cy="853822"/>
          </a:xfrm>
        </p:spPr>
        <p:txBody>
          <a:bodyPr/>
          <a:lstStyle/>
          <a:p>
            <a:pPr eaLnBrk="1" hangingPunct="1">
              <a:defRPr/>
            </a:pPr>
            <a:r>
              <a:rPr lang="zh-CN" altLang="en-US" b="1" dirty="0">
                <a:latin typeface="+mn-lt"/>
                <a:ea typeface="宋体" pitchFamily="2" charset="-122"/>
                <a:cs typeface="Times New Roman" pitchFamily="18" charset="0"/>
              </a:rPr>
              <a:t>关键字</a:t>
            </a:r>
            <a:r>
              <a:rPr lang="en-US" altLang="zh-CN" b="1" dirty="0">
                <a:solidFill>
                  <a:srgbClr val="C00000"/>
                </a:solidFill>
                <a:latin typeface="+mn-lt"/>
                <a:ea typeface="宋体" pitchFamily="2" charset="-122"/>
                <a:cs typeface="Times New Roman" pitchFamily="18" charset="0"/>
              </a:rPr>
              <a:t>final</a:t>
            </a:r>
            <a:r>
              <a:rPr lang="zh-CN" altLang="en-US" b="1" dirty="0">
                <a:solidFill>
                  <a:schemeClr val="tx1"/>
                </a:solidFill>
                <a:latin typeface="+mn-lt"/>
                <a:ea typeface="宋体" pitchFamily="2" charset="-122"/>
                <a:cs typeface="Times New Roman" pitchFamily="18" charset="0"/>
              </a:rPr>
              <a:t>应用举例</a:t>
            </a:r>
          </a:p>
        </p:txBody>
      </p:sp>
      <p:sp>
        <p:nvSpPr>
          <p:cNvPr id="21507" name="Rectangle 3"/>
          <p:cNvSpPr>
            <a:spLocks noGrp="1" noChangeArrowheads="1"/>
          </p:cNvSpPr>
          <p:nvPr>
            <p:ph idx="1"/>
          </p:nvPr>
        </p:nvSpPr>
        <p:spPr>
          <a:xfrm>
            <a:off x="255926" y="1340768"/>
            <a:ext cx="8856984" cy="5256584"/>
          </a:xfrm>
        </p:spPr>
        <p:txBody>
          <a:bodyPr>
            <a:noAutofit/>
          </a:bodyPr>
          <a:lstStyle/>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public final class Test{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totalNumber</a:t>
            </a:r>
            <a:r>
              <a:rPr lang="en-US" altLang="zh-CN" sz="2400" dirty="0">
                <a:solidFill>
                  <a:srgbClr val="C00000"/>
                </a:solidFill>
                <a:ea typeface="宋体" pitchFamily="2" charset="-122"/>
                <a:cs typeface="Times New Roman" pitchFamily="18" charset="0"/>
              </a:rPr>
              <a:t> = 5 ;</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final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Test(){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ID = ++</a:t>
            </a:r>
            <a:r>
              <a:rPr lang="en-US" altLang="zh-CN" sz="2400" dirty="0" err="1">
                <a:solidFill>
                  <a:srgbClr val="C00000"/>
                </a:solidFill>
                <a:ea typeface="宋体" pitchFamily="2" charset="-122"/>
                <a:cs typeface="Times New Roman" pitchFamily="18" charset="0"/>
              </a:rPr>
              <a:t>totalNumber</a:t>
            </a:r>
            <a:r>
              <a:rPr lang="en-US" altLang="zh-CN" sz="20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可在构造方法中给</a:t>
            </a:r>
            <a:r>
              <a:rPr lang="en-US" altLang="zh-CN" sz="2000" dirty="0">
                <a:solidFill>
                  <a:srgbClr val="0000FF"/>
                </a:solidFill>
                <a:ea typeface="宋体" pitchFamily="2" charset="-122"/>
                <a:cs typeface="Times New Roman" pitchFamily="18" charset="0"/>
              </a:rPr>
              <a:t>final</a:t>
            </a:r>
            <a:r>
              <a:rPr lang="zh-CN" altLang="en-US" sz="2000" dirty="0">
                <a:solidFill>
                  <a:srgbClr val="0000FF"/>
                </a:solidFill>
                <a:ea typeface="宋体" pitchFamily="2" charset="-122"/>
                <a:cs typeface="Times New Roman" pitchFamily="18" charset="0"/>
              </a:rPr>
              <a:t>变量赋值</a:t>
            </a:r>
          </a:p>
          <a:p>
            <a:pPr marL="360000" eaLnBrk="1" hangingPunct="1">
              <a:spcBef>
                <a:spcPct val="0"/>
              </a:spcBef>
              <a:buFontTx/>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Test t = new Test();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(t.ID);		</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final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 = 10;</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final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J;</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J = 20;</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J = 30;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a:t>
            </a:r>
          </a:p>
          <a:p>
            <a:pPr marL="360000" eaLnBrk="1" hangingPunct="1">
              <a:spcBef>
                <a:spcPct val="0"/>
              </a:spcBef>
              <a:buFontTx/>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238990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4406" y="908720"/>
            <a:ext cx="2664296" cy="461665"/>
          </a:xfrm>
          <a:prstGeom prst="rect">
            <a:avLst/>
          </a:prstGeom>
          <a:noFill/>
        </p:spPr>
        <p:txBody>
          <a:bodyPr wrap="square" rtlCol="0">
            <a:spAutoFit/>
          </a:bodyPr>
          <a:lstStyle/>
          <a:p>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面试题</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排错</a:t>
            </a:r>
            <a:r>
              <a:rPr lang="zh-CN" altLang="en-US" sz="2400" b="1" dirty="0">
                <a:latin typeface="新宋体" panose="02010609030101010101" pitchFamily="49" charset="-122"/>
                <a:ea typeface="新宋体" panose="02010609030101010101" pitchFamily="49" charset="-122"/>
              </a:rPr>
              <a:t>：</a:t>
            </a:r>
            <a:endParaRPr lang="en-US" altLang="zh-CN" sz="2400" b="1" dirty="0">
              <a:latin typeface="新宋体" panose="02010609030101010101" pitchFamily="49" charset="-122"/>
              <a:ea typeface="新宋体" panose="02010609030101010101" pitchFamily="49" charset="-122"/>
            </a:endParaRPr>
          </a:p>
        </p:txBody>
      </p:sp>
      <p:sp>
        <p:nvSpPr>
          <p:cNvPr id="4" name="矩形 3"/>
          <p:cNvSpPr/>
          <p:nvPr/>
        </p:nvSpPr>
        <p:spPr>
          <a:xfrm>
            <a:off x="707395" y="1559730"/>
            <a:ext cx="6336704" cy="1446550"/>
          </a:xfrm>
          <a:prstGeom prst="rect">
            <a:avLst/>
          </a:prstGeom>
        </p:spPr>
        <p:txBody>
          <a:bodyPr wrap="square">
            <a:spAutoFit/>
          </a:bodyPr>
          <a:lstStyle/>
          <a:p>
            <a:r>
              <a:rPr lang="en-US" altLang="zh-CN" sz="2200" dirty="0"/>
              <a:t>public class Something { </a:t>
            </a:r>
          </a:p>
          <a:p>
            <a:r>
              <a:rPr lang="en-US" altLang="zh-CN" sz="2200" dirty="0"/>
              <a:t>public </a:t>
            </a:r>
            <a:r>
              <a:rPr lang="en-US" altLang="zh-CN" sz="2200" dirty="0" err="1"/>
              <a:t>int</a:t>
            </a:r>
            <a:r>
              <a:rPr lang="en-US" altLang="zh-CN" sz="2200" dirty="0"/>
              <a:t> </a:t>
            </a:r>
            <a:r>
              <a:rPr lang="en-US" altLang="zh-CN" sz="2200" dirty="0" err="1"/>
              <a:t>addOne</a:t>
            </a:r>
            <a:r>
              <a:rPr lang="en-US" altLang="zh-CN" sz="2200" dirty="0"/>
              <a:t>(final </a:t>
            </a:r>
            <a:r>
              <a:rPr lang="en-US" altLang="zh-CN" sz="2200" dirty="0" err="1"/>
              <a:t>int</a:t>
            </a:r>
            <a:r>
              <a:rPr lang="en-US" altLang="zh-CN" sz="2200" dirty="0"/>
              <a:t> x) { </a:t>
            </a:r>
          </a:p>
          <a:p>
            <a:r>
              <a:rPr lang="en-US" altLang="zh-CN" sz="2200" dirty="0"/>
              <a:t>return ++x; </a:t>
            </a:r>
          </a:p>
          <a:p>
            <a:r>
              <a:rPr lang="en-US" altLang="zh-CN" sz="2200" dirty="0"/>
              <a:t>}  } </a:t>
            </a:r>
            <a:endParaRPr lang="zh-CN" altLang="en-US" sz="2200" dirty="0"/>
          </a:p>
        </p:txBody>
      </p:sp>
      <p:sp>
        <p:nvSpPr>
          <p:cNvPr id="5" name="矩形 4"/>
          <p:cNvSpPr/>
          <p:nvPr/>
        </p:nvSpPr>
        <p:spPr>
          <a:xfrm>
            <a:off x="690500" y="1522585"/>
            <a:ext cx="7272808" cy="1483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61338" y="3187712"/>
            <a:ext cx="7261938" cy="3139321"/>
          </a:xfrm>
          <a:prstGeom prst="rect">
            <a:avLst/>
          </a:prstGeom>
        </p:spPr>
        <p:txBody>
          <a:bodyPr wrap="square">
            <a:spAutoFit/>
          </a:bodyPr>
          <a:lstStyle/>
          <a:p>
            <a:r>
              <a:rPr lang="en-US" altLang="zh-CN" sz="2200" dirty="0"/>
              <a:t>public class Something { </a:t>
            </a:r>
          </a:p>
          <a:p>
            <a:r>
              <a:rPr lang="en-US" altLang="zh-CN" sz="2200" dirty="0"/>
              <a:t>public static void main(String[] </a:t>
            </a:r>
            <a:r>
              <a:rPr lang="en-US" altLang="zh-CN" sz="2200" dirty="0" err="1"/>
              <a:t>args</a:t>
            </a:r>
            <a:r>
              <a:rPr lang="en-US" altLang="zh-CN" sz="2200" dirty="0"/>
              <a:t>) { </a:t>
            </a:r>
          </a:p>
          <a:p>
            <a:r>
              <a:rPr lang="en-US" altLang="zh-CN" sz="2200" dirty="0"/>
              <a:t>Other o = new Other(); </a:t>
            </a:r>
          </a:p>
          <a:p>
            <a:r>
              <a:rPr lang="en-US" altLang="zh-CN" sz="2200" dirty="0"/>
              <a:t>new Something().</a:t>
            </a:r>
            <a:r>
              <a:rPr lang="en-US" altLang="zh-CN" sz="2200" dirty="0" err="1"/>
              <a:t>addOne</a:t>
            </a:r>
            <a:r>
              <a:rPr lang="en-US" altLang="zh-CN" sz="2200" dirty="0"/>
              <a:t>(o); } </a:t>
            </a:r>
          </a:p>
          <a:p>
            <a:r>
              <a:rPr lang="en-US" altLang="zh-CN" sz="2200" dirty="0"/>
              <a:t>public void </a:t>
            </a:r>
            <a:r>
              <a:rPr lang="en-US" altLang="zh-CN" sz="2200" dirty="0" err="1"/>
              <a:t>addOne</a:t>
            </a:r>
            <a:r>
              <a:rPr lang="en-US" altLang="zh-CN" sz="2200" dirty="0"/>
              <a:t>(final Other o) {</a:t>
            </a:r>
          </a:p>
          <a:p>
            <a:r>
              <a:rPr lang="en-US" altLang="zh-CN" sz="2200" dirty="0" err="1"/>
              <a:t>o.i</a:t>
            </a:r>
            <a:r>
              <a:rPr lang="en-US" altLang="zh-CN" sz="2200"/>
              <a:t>++; </a:t>
            </a:r>
            <a:endParaRPr lang="en-US" altLang="zh-CN" sz="2200" dirty="0"/>
          </a:p>
          <a:p>
            <a:r>
              <a:rPr lang="en-US" altLang="zh-CN" sz="2200" dirty="0"/>
              <a:t>}  } </a:t>
            </a:r>
          </a:p>
          <a:p>
            <a:r>
              <a:rPr lang="en-US" altLang="zh-CN" sz="2200" dirty="0"/>
              <a:t>class Other { </a:t>
            </a:r>
          </a:p>
          <a:p>
            <a:r>
              <a:rPr lang="en-US" altLang="zh-CN" sz="2200" dirty="0"/>
              <a:t>public </a:t>
            </a:r>
            <a:r>
              <a:rPr lang="en-US" altLang="zh-CN" sz="2200" dirty="0" err="1"/>
              <a:t>int</a:t>
            </a:r>
            <a:r>
              <a:rPr lang="en-US" altLang="zh-CN" sz="2200" dirty="0"/>
              <a:t> </a:t>
            </a:r>
            <a:r>
              <a:rPr lang="en-US" altLang="zh-CN" sz="2200" dirty="0" err="1"/>
              <a:t>i</a:t>
            </a:r>
            <a:r>
              <a:rPr lang="en-US" altLang="zh-CN" sz="2200" dirty="0"/>
              <a:t>; } </a:t>
            </a:r>
            <a:endParaRPr lang="zh-CN" altLang="en-US" sz="2200" dirty="0"/>
          </a:p>
        </p:txBody>
      </p:sp>
      <p:sp>
        <p:nvSpPr>
          <p:cNvPr id="8" name="矩形 7"/>
          <p:cNvSpPr/>
          <p:nvPr/>
        </p:nvSpPr>
        <p:spPr>
          <a:xfrm>
            <a:off x="650468" y="3201612"/>
            <a:ext cx="7312840" cy="3323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45328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a:latin typeface="+mn-lt"/>
                <a:ea typeface="宋体" pitchFamily="2" charset="-122"/>
                <a:cs typeface="Times New Roman" pitchFamily="18" charset="0"/>
              </a:rPr>
              <a:t>6.3  </a:t>
            </a:r>
            <a:r>
              <a:rPr lang="zh-CN" altLang="en-US" b="1" dirty="0">
                <a:latin typeface="+mn-lt"/>
                <a:ea typeface="宋体" pitchFamily="2" charset="-122"/>
                <a:cs typeface="Times New Roman" pitchFamily="18" charset="0"/>
              </a:rPr>
              <a:t>类的成员之四：初始化块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55150" y="1628800"/>
            <a:ext cx="8249812" cy="5027017"/>
          </a:xfrm>
          <a:prstGeom prst="rect">
            <a:avLst/>
          </a:prstGeom>
          <a:noFill/>
          <a:ln w="9525">
            <a:noFill/>
            <a:miter lim="800000"/>
            <a:headEnd/>
            <a:tailEnd/>
          </a:ln>
          <a:effectLst/>
        </p:spPr>
        <p:txBody>
          <a:bodyPr wrap="square">
            <a:spAutoFit/>
          </a:bodyPr>
          <a:lstStyle/>
          <a:p>
            <a:pPr marL="457200" indent="-457200" algn="just">
              <a:spcBef>
                <a:spcPct val="50000"/>
              </a:spcBef>
              <a:buFont typeface="Wingdings" pitchFamily="2" charset="2"/>
              <a:buChar char="l"/>
              <a:defRPr/>
            </a:pPr>
            <a:r>
              <a:rPr kumimoji="0" lang="zh-CN" altLang="en-US" sz="2400" dirty="0">
                <a:ea typeface="宋体" pitchFamily="2" charset="-122"/>
                <a:cs typeface="Times New Roman" pitchFamily="18" charset="0"/>
              </a:rPr>
              <a:t>初始化块</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代码块</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作用：</a:t>
            </a:r>
            <a:endParaRPr lang="en-US" altLang="zh-CN" sz="2400" dirty="0">
              <a:ea typeface="宋体" pitchFamily="2" charset="-122"/>
              <a:cs typeface="Times New Roman" pitchFamily="18" charset="0"/>
            </a:endParaRPr>
          </a:p>
          <a:p>
            <a:pPr marL="800100" lvl="1" indent="-342900" algn="just">
              <a:spcBef>
                <a:spcPts val="800"/>
              </a:spcBef>
              <a:buFont typeface="Wingdings" pitchFamily="2" charset="2"/>
              <a:buChar char="Ø"/>
              <a:defRPr/>
            </a:pPr>
            <a:r>
              <a:rPr kumimoji="0" lang="zh-CN" altLang="en-US" sz="2400" b="1" dirty="0">
                <a:ea typeface="宋体" pitchFamily="2" charset="-122"/>
                <a:cs typeface="Times New Roman" pitchFamily="18" charset="0"/>
              </a:rPr>
              <a:t>对</a:t>
            </a:r>
            <a:r>
              <a:rPr lang="zh-CN" altLang="en-US" sz="2400" b="1" dirty="0">
                <a:ea typeface="宋体" pitchFamily="2" charset="-122"/>
                <a:cs typeface="Times New Roman" pitchFamily="18" charset="0"/>
              </a:rPr>
              <a:t>Java类或对象进行初始化</a:t>
            </a:r>
            <a:endParaRPr lang="zh-CN" altLang="en-US" sz="2400" dirty="0">
              <a:ea typeface="宋体" pitchFamily="2" charset="-122"/>
              <a:cs typeface="Times New Roman" pitchFamily="18" charset="0"/>
            </a:endParaRPr>
          </a:p>
          <a:p>
            <a:pPr marL="457200" indent="-457200" algn="just">
              <a:spcBef>
                <a:spcPts val="1200"/>
              </a:spcBef>
              <a:buFont typeface="Wingdings" pitchFamily="2" charset="2"/>
              <a:buChar char="l"/>
              <a:defRPr/>
            </a:pPr>
            <a:r>
              <a:rPr lang="zh-CN" altLang="en-US" sz="2400" b="1" dirty="0">
                <a:solidFill>
                  <a:srgbClr val="0000FF"/>
                </a:solidFill>
                <a:ea typeface="宋体" pitchFamily="2" charset="-122"/>
                <a:cs typeface="Times New Roman" pitchFamily="18" charset="0"/>
              </a:rPr>
              <a:t>程序中成员变量赋值的执行顺序：</a:t>
            </a:r>
            <a:endParaRPr lang="en-US" altLang="zh-CN" sz="2400" b="1" dirty="0">
              <a:solidFill>
                <a:srgbClr val="0000FF"/>
              </a:solidFill>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声明成员变量的默认初始化</a:t>
            </a:r>
            <a:endParaRPr lang="en-US" altLang="zh-CN" sz="2400" dirty="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p>
          <a:p>
            <a:pPr algn="just">
              <a:defRPr/>
            </a:pPr>
            <a:endParaRPr lang="en-US" altLang="zh-CN" sz="1600" dirty="0">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显式初始化、多个初始化块依次被执行（同</a:t>
            </a:r>
            <a:r>
              <a:rPr lang="zh-CN" altLang="en-US" sz="2400" u="sng" dirty="0">
                <a:ea typeface="宋体" pitchFamily="2" charset="-122"/>
                <a:cs typeface="Times New Roman" pitchFamily="18" charset="0"/>
              </a:rPr>
              <a:t>级别</a:t>
            </a:r>
            <a:r>
              <a:rPr lang="zh-CN" altLang="en-US" sz="2400" dirty="0">
                <a:ea typeface="宋体" pitchFamily="2" charset="-122"/>
                <a:cs typeface="Times New Roman" pitchFamily="18" charset="0"/>
              </a:rPr>
              <a:t>下按先后顺序执行）</a:t>
            </a:r>
            <a:endParaRPr lang="en-US" altLang="zh-CN" sz="2400" dirty="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endParaRPr lang="en-US" altLang="zh-CN" sz="1600" dirty="0">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构造器再对成员进行初始化操作</a:t>
            </a:r>
            <a:endParaRPr lang="en-US" altLang="zh-CN" sz="2400" dirty="0">
              <a:ea typeface="宋体" pitchFamily="2" charset="-122"/>
              <a:cs typeface="Times New Roman" pitchFamily="18" charset="0"/>
            </a:endParaRPr>
          </a:p>
          <a:p>
            <a:pPr algn="just">
              <a:defRPr/>
            </a:pPr>
            <a:endParaRPr lang="en-US" altLang="zh-CN" sz="2400" dirty="0">
              <a:ea typeface="宋体" pitchFamily="2" charset="-122"/>
              <a:cs typeface="Times New Roman" pitchFamily="18" charset="0"/>
            </a:endParaRPr>
          </a:p>
          <a:p>
            <a:pPr algn="just">
              <a:defRPr/>
            </a:pPr>
            <a:endParaRPr lang="en-US" altLang="zh-CN" sz="2400" dirty="0">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通过</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对象</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属性</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或</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对象</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方法</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的方式，可多次给属性赋值</a:t>
            </a:r>
            <a:endParaRPr lang="en-US" altLang="zh-CN" sz="2400" dirty="0">
              <a:ea typeface="宋体" pitchFamily="2" charset="-122"/>
              <a:cs typeface="Times New Roman" pitchFamily="18" charset="0"/>
            </a:endParaRPr>
          </a:p>
        </p:txBody>
      </p:sp>
      <p:pic>
        <p:nvPicPr>
          <p:cNvPr id="1026"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51720" y="3504101"/>
            <a:ext cx="308539" cy="4967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000496" y="4500570"/>
            <a:ext cx="308539" cy="4967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dministrator\Desktop\tim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51720" y="5589240"/>
            <a:ext cx="308539" cy="49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19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835696" y="692696"/>
            <a:ext cx="6264696" cy="793762"/>
          </a:xfrm>
        </p:spPr>
        <p:txBody>
          <a:bodyPr>
            <a:noAutofit/>
          </a:bodyPr>
          <a:lstStyle/>
          <a:p>
            <a:r>
              <a:rPr lang="en-US" altLang="zh-CN" b="1">
                <a:latin typeface="+mn-lt"/>
                <a:ea typeface="宋体" pitchFamily="2" charset="-122"/>
                <a:cs typeface="Times New Roman" pitchFamily="18" charset="0"/>
              </a:rPr>
              <a:t>6.3  </a:t>
            </a:r>
            <a:r>
              <a:rPr lang="zh-CN" altLang="en-US" b="1" dirty="0">
                <a:latin typeface="+mn-lt"/>
                <a:ea typeface="宋体" pitchFamily="2" charset="-122"/>
                <a:cs typeface="Times New Roman" pitchFamily="18" charset="0"/>
              </a:rPr>
              <a:t>类的成员之四：初始化块</a:t>
            </a:r>
            <a:endParaRPr lang="en-US" altLang="zh-CN" b="1" dirty="0">
              <a:latin typeface="+mn-lt"/>
              <a:ea typeface="宋体" pitchFamily="2" charset="-122"/>
              <a:cs typeface="Times New Roman" pitchFamily="18" charset="0"/>
            </a:endParaRPr>
          </a:p>
        </p:txBody>
      </p:sp>
      <p:sp>
        <p:nvSpPr>
          <p:cNvPr id="271363" name="Rectangle 3"/>
          <p:cNvSpPr>
            <a:spLocks noChangeArrowheads="1"/>
          </p:cNvSpPr>
          <p:nvPr/>
        </p:nvSpPr>
        <p:spPr bwMode="auto">
          <a:xfrm>
            <a:off x="467544" y="1700808"/>
            <a:ext cx="8299675" cy="4342727"/>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kumimoji="0" lang="zh-CN" altLang="en-US" sz="2400" dirty="0">
                <a:ea typeface="宋体" pitchFamily="2" charset="-122"/>
                <a:cs typeface="Times New Roman" pitchFamily="18" charset="0"/>
              </a:rPr>
              <a:t>一个类中初始化块若有修饰符，则只能被</a:t>
            </a:r>
            <a:r>
              <a:rPr kumimoji="0" lang="en-US" altLang="zh-CN" sz="2400" dirty="0">
                <a:ea typeface="宋体" pitchFamily="2" charset="-122"/>
                <a:cs typeface="Times New Roman" pitchFamily="18" charset="0"/>
              </a:rPr>
              <a:t>static</a:t>
            </a:r>
            <a:r>
              <a:rPr kumimoji="0" lang="zh-CN" altLang="en-US" sz="2400" dirty="0">
                <a:ea typeface="宋体" pitchFamily="2" charset="-122"/>
                <a:cs typeface="Times New Roman" pitchFamily="18" charset="0"/>
              </a:rPr>
              <a:t>修饰，称为</a:t>
            </a:r>
            <a:r>
              <a:rPr kumimoji="0" lang="zh-CN" altLang="en-US" sz="2400" b="1" dirty="0">
                <a:solidFill>
                  <a:srgbClr val="FF0000"/>
                </a:solidFill>
                <a:ea typeface="宋体" pitchFamily="2" charset="-122"/>
                <a:cs typeface="Times New Roman" pitchFamily="18" charset="0"/>
              </a:rPr>
              <a:t>静态代码块</a:t>
            </a:r>
            <a:r>
              <a:rPr kumimoji="0" lang="en-US" altLang="zh-CN" sz="2400" dirty="0">
                <a:ea typeface="宋体" pitchFamily="2" charset="-122"/>
                <a:cs typeface="Times New Roman" pitchFamily="18" charset="0"/>
              </a:rPr>
              <a:t>(</a:t>
            </a:r>
            <a:r>
              <a:rPr kumimoji="0" lang="en-US" altLang="zh-CN" sz="2400">
                <a:ea typeface="宋体" pitchFamily="2" charset="-122"/>
                <a:cs typeface="Times New Roman" pitchFamily="18" charset="0"/>
              </a:rPr>
              <a:t>static block)</a:t>
            </a:r>
            <a:r>
              <a:rPr kumimoji="0" lang="zh-CN" altLang="en-US" sz="2400" dirty="0">
                <a:ea typeface="宋体" pitchFamily="2" charset="-122"/>
                <a:cs typeface="Times New Roman" pitchFamily="18" charset="0"/>
              </a:rPr>
              <a:t>，当类被载入时</a:t>
            </a:r>
            <a:r>
              <a:rPr lang="zh-CN" altLang="en-US" sz="2400" dirty="0">
                <a:ea typeface="宋体" pitchFamily="2" charset="-122"/>
                <a:cs typeface="Times New Roman" pitchFamily="18" charset="0"/>
              </a:rPr>
              <a:t>，类属性的声明和静态</a:t>
            </a:r>
            <a:r>
              <a:rPr kumimoji="0" lang="zh-CN" altLang="en-US" sz="2400" dirty="0">
                <a:ea typeface="宋体" pitchFamily="2" charset="-122"/>
                <a:cs typeface="Times New Roman" pitchFamily="18" charset="0"/>
              </a:rPr>
              <a:t>代码块先后顺序被执行，且</a:t>
            </a:r>
            <a:r>
              <a:rPr kumimoji="0" lang="zh-CN" altLang="en-US" sz="2400" dirty="0">
                <a:solidFill>
                  <a:srgbClr val="FF0000"/>
                </a:solidFill>
                <a:ea typeface="宋体" pitchFamily="2" charset="-122"/>
                <a:cs typeface="Times New Roman" pitchFamily="18" charset="0"/>
              </a:rPr>
              <a:t>只被执行一次。</a:t>
            </a:r>
            <a:endParaRPr kumimoji="0" lang="en-US" altLang="zh-CN" sz="2400" dirty="0">
              <a:solidFill>
                <a:srgbClr val="FF0000"/>
              </a:solidFill>
              <a:ea typeface="宋体" pitchFamily="2" charset="-122"/>
              <a:cs typeface="Times New Roman" pitchFamily="18" charset="0"/>
            </a:endParaRPr>
          </a:p>
          <a:p>
            <a:pPr algn="just">
              <a:defRPr/>
            </a:pPr>
            <a:endParaRPr kumimoji="0" lang="en-US" altLang="zh-CN" sz="2400" dirty="0">
              <a:solidFill>
                <a:srgbClr val="FF0000"/>
              </a:solidFill>
              <a:ea typeface="宋体" pitchFamily="2" charset="-122"/>
              <a:cs typeface="Times New Roman" pitchFamily="18" charset="0"/>
            </a:endParaRPr>
          </a:p>
          <a:p>
            <a:pPr marL="457200" indent="-457200" algn="just">
              <a:buFont typeface="Wingdings" pitchFamily="2" charset="2"/>
              <a:buChar char="l"/>
              <a:defRPr/>
            </a:pP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块通常用于初始化</a:t>
            </a:r>
            <a:r>
              <a:rPr lang="en-US" altLang="zh-CN" sz="2400" b="1" dirty="0">
                <a:ea typeface="宋体" pitchFamily="2" charset="-122"/>
                <a:cs typeface="Times New Roman" pitchFamily="18" charset="0"/>
              </a:rPr>
              <a:t>static (</a:t>
            </a:r>
            <a:r>
              <a:rPr lang="zh-CN" altLang="en-US" sz="2400" b="1" dirty="0">
                <a:ea typeface="宋体" pitchFamily="2" charset="-122"/>
                <a:cs typeface="Times New Roman" pitchFamily="18" charset="0"/>
              </a:rPr>
              <a:t>类</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属性</a:t>
            </a:r>
          </a:p>
          <a:p>
            <a:pPr marL="914400" lvl="1" indent="-457200">
              <a:lnSpc>
                <a:spcPct val="90000"/>
              </a:lnSpc>
              <a:spcBef>
                <a:spcPts val="600"/>
              </a:spcBef>
              <a:defRPr/>
            </a:pPr>
            <a:r>
              <a:rPr lang="en-US" altLang="zh-CN" sz="2400" dirty="0">
                <a:solidFill>
                  <a:srgbClr val="C00000"/>
                </a:solidFill>
                <a:ea typeface="宋体" pitchFamily="2" charset="-122"/>
                <a:cs typeface="Times New Roman" pitchFamily="18" charset="0"/>
              </a:rPr>
              <a:t>class Person {</a:t>
            </a:r>
          </a:p>
          <a:p>
            <a:pPr marL="914400" lvl="1" indent="-457200">
              <a:lnSpc>
                <a:spcPct val="90000"/>
              </a:lnSpc>
              <a:defRPr/>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marL="914400" lvl="1" indent="-457200">
              <a:lnSpc>
                <a:spcPct val="90000"/>
              </a:lnSpc>
              <a:defRPr/>
            </a:pP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static {</a:t>
            </a:r>
          </a:p>
          <a:p>
            <a:pPr marL="914400" lvl="1" indent="-457200">
              <a:lnSpc>
                <a:spcPct val="90000"/>
              </a:lnSpc>
              <a:defRPr/>
            </a:pPr>
            <a:r>
              <a:rPr lang="en-US" altLang="zh-CN" sz="2400" b="1" dirty="0">
                <a:solidFill>
                  <a:srgbClr val="C00000"/>
                </a:solidFill>
                <a:ea typeface="宋体" pitchFamily="2" charset="-122"/>
                <a:cs typeface="Times New Roman" pitchFamily="18" charset="0"/>
              </a:rPr>
              <a:t>	        total = 100;</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total</a:t>
            </a:r>
            <a:r>
              <a:rPr lang="zh-CN" altLang="en-US" sz="2400" b="1" dirty="0">
                <a:solidFill>
                  <a:srgbClr val="0000FF"/>
                </a:solidFill>
                <a:ea typeface="宋体" pitchFamily="2" charset="-122"/>
                <a:cs typeface="Times New Roman" pitchFamily="18" charset="0"/>
              </a:rPr>
              <a:t>赋初值 </a:t>
            </a:r>
          </a:p>
          <a:p>
            <a:pPr marL="914400" lvl="1" indent="-457200">
              <a:lnSpc>
                <a:spcPct val="90000"/>
              </a:lnSpc>
              <a:defRPr/>
            </a:pPr>
            <a:r>
              <a:rPr lang="zh-CN" altLang="en-US" sz="2400" b="1" dirty="0">
                <a:solidFill>
                  <a:schemeClr val="accent2"/>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a:t>
            </a:r>
          </a:p>
          <a:p>
            <a:pPr marL="914400" lvl="1" indent="-457200">
              <a:lnSpc>
                <a:spcPct val="90000"/>
              </a:lnSpc>
              <a:defRPr/>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其它属性或方法声明</a:t>
            </a:r>
          </a:p>
          <a:p>
            <a:pPr marL="914400" lvl="1" indent="-457200">
              <a:lnSpc>
                <a:spcPct val="90000"/>
              </a:lnSpc>
              <a:defRPr/>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08861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第一节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关键字：</a:t>
            </a:r>
            <a:r>
              <a:rPr lang="en-US" altLang="zh-CN" sz="4800" dirty="0">
                <a:solidFill>
                  <a:schemeClr val="accent6">
                    <a:lumMod val="75000"/>
                  </a:schemeClr>
                </a:solidFill>
                <a:ea typeface="隶书" panose="02010509060101010101" pitchFamily="49" charset="-122"/>
              </a:rPr>
              <a:t>static</a:t>
            </a:r>
            <a:endParaRPr lang="zh-CN" altLang="en-US" sz="4800" dirty="0">
              <a:solidFill>
                <a:schemeClr val="accent6">
                  <a:lumMod val="75000"/>
                </a:schemeClr>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522558" y="0"/>
            <a:ext cx="6264696" cy="793762"/>
          </a:xfrm>
        </p:spPr>
        <p:txBody>
          <a:bodyPr>
            <a:noAutofit/>
          </a:bodyPr>
          <a:lstStyle/>
          <a:p>
            <a:r>
              <a:rPr lang="en-US" altLang="zh-CN" b="1">
                <a:solidFill>
                  <a:srgbClr val="FFFF00"/>
                </a:solidFill>
                <a:latin typeface="+mn-lt"/>
                <a:ea typeface="宋体" pitchFamily="2" charset="-122"/>
                <a:cs typeface="Times New Roman" pitchFamily="18" charset="0"/>
              </a:rPr>
              <a:t>6.3  </a:t>
            </a:r>
            <a:r>
              <a:rPr lang="zh-CN" altLang="en-US" b="1" dirty="0">
                <a:solidFill>
                  <a:srgbClr val="FFFF00"/>
                </a:solidFill>
                <a:latin typeface="+mn-lt"/>
                <a:ea typeface="宋体" pitchFamily="2" charset="-122"/>
                <a:cs typeface="Times New Roman" pitchFamily="18" charset="0"/>
              </a:rPr>
              <a:t>类的成员之四：初始化块</a:t>
            </a:r>
            <a:endParaRPr lang="en-US" altLang="zh-CN" b="1" dirty="0">
              <a:solidFill>
                <a:srgbClr val="FFFF00"/>
              </a:solidFill>
              <a:latin typeface="+mn-lt"/>
              <a:ea typeface="宋体" pitchFamily="2" charset="-122"/>
              <a:cs typeface="Times New Roman" pitchFamily="18" charset="0"/>
            </a:endParaRPr>
          </a:p>
        </p:txBody>
      </p:sp>
      <p:sp>
        <p:nvSpPr>
          <p:cNvPr id="271363" name="Rectangle 3"/>
          <p:cNvSpPr>
            <a:spLocks noChangeArrowheads="1"/>
          </p:cNvSpPr>
          <p:nvPr/>
        </p:nvSpPr>
        <p:spPr bwMode="auto">
          <a:xfrm>
            <a:off x="200266" y="908720"/>
            <a:ext cx="8784976" cy="2677656"/>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lang="zh-CN" altLang="en-US" sz="2400" b="1" dirty="0">
                <a:solidFill>
                  <a:srgbClr val="C00000"/>
                </a:solidFill>
                <a:ea typeface="宋体" pitchFamily="2" charset="-122"/>
                <a:cs typeface="Times New Roman" pitchFamily="18" charset="0"/>
              </a:rPr>
              <a:t>非静态代码块：没有</a:t>
            </a:r>
            <a:r>
              <a:rPr lang="en-US" altLang="zh-CN" sz="2400" b="1" dirty="0">
                <a:solidFill>
                  <a:srgbClr val="C00000"/>
                </a:solidFill>
                <a:ea typeface="宋体" pitchFamily="2" charset="-122"/>
                <a:cs typeface="Times New Roman" pitchFamily="18" charset="0"/>
              </a:rPr>
              <a:t>static</a:t>
            </a:r>
            <a:r>
              <a:rPr lang="zh-CN" altLang="en-US" sz="2400" b="1" dirty="0">
                <a:solidFill>
                  <a:srgbClr val="C00000"/>
                </a:solidFill>
                <a:ea typeface="宋体" pitchFamily="2" charset="-122"/>
                <a:cs typeface="Times New Roman" pitchFamily="18" charset="0"/>
              </a:rPr>
              <a:t>修饰的代码块</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可以有输出语句。</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2.</a:t>
            </a:r>
            <a:r>
              <a:rPr lang="zh-CN" altLang="en-US" sz="2400" dirty="0">
                <a:ea typeface="宋体" pitchFamily="2" charset="-122"/>
                <a:cs typeface="Times New Roman" pitchFamily="18" charset="0"/>
              </a:rPr>
              <a:t>可以对类的属性、类的声明进行初始化操作。</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3.</a:t>
            </a:r>
            <a:r>
              <a:rPr lang="zh-CN" altLang="en-US" sz="2400" dirty="0">
                <a:ea typeface="宋体" pitchFamily="2" charset="-122"/>
                <a:cs typeface="Times New Roman" pitchFamily="18" charset="0"/>
              </a:rPr>
              <a:t>可以调用静态的变量或方法。</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4.</a:t>
            </a:r>
            <a:r>
              <a:rPr lang="zh-CN" altLang="en-US" sz="2400" dirty="0">
                <a:ea typeface="宋体" pitchFamily="2" charset="-122"/>
                <a:cs typeface="Times New Roman" pitchFamily="18" charset="0"/>
              </a:rPr>
              <a:t>若有多个非静态的代码块，那么按照从上到下的顺序依</a:t>
            </a:r>
            <a:endParaRPr lang="en-US" altLang="zh-CN" sz="2400" dirty="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次执行。</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5.</a:t>
            </a:r>
            <a:r>
              <a:rPr lang="zh-CN" altLang="en-US" sz="2400" dirty="0">
                <a:ea typeface="宋体" pitchFamily="2" charset="-122"/>
                <a:cs typeface="Times New Roman" pitchFamily="18" charset="0"/>
              </a:rPr>
              <a:t>每次创建对象的时候，都会执行一次。且先于构造器执行</a:t>
            </a:r>
            <a:endParaRPr lang="en-US" altLang="zh-CN" sz="2400" dirty="0">
              <a:solidFill>
                <a:srgbClr val="C00000"/>
              </a:solidFill>
              <a:ea typeface="宋体" pitchFamily="2" charset="-122"/>
              <a:cs typeface="Times New Roman"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itchFamily="2" charset="2"/>
              <a:buChar char="l"/>
            </a:pPr>
            <a:r>
              <a:rPr lang="zh-CN" altLang="en-US" sz="2400" b="1" dirty="0">
                <a:solidFill>
                  <a:srgbClr val="C00000"/>
                </a:solidFill>
                <a:ea typeface="宋体" pitchFamily="2" charset="-122"/>
              </a:rPr>
              <a:t>静态代码块：用</a:t>
            </a:r>
            <a:r>
              <a:rPr lang="en-US" altLang="zh-CN" sz="2400" b="1" dirty="0">
                <a:solidFill>
                  <a:srgbClr val="C00000"/>
                </a:solidFill>
                <a:ea typeface="宋体" pitchFamily="2" charset="-122"/>
              </a:rPr>
              <a:t>static </a:t>
            </a:r>
            <a:r>
              <a:rPr lang="zh-CN" altLang="en-US" sz="2400" b="1" dirty="0">
                <a:solidFill>
                  <a:srgbClr val="C00000"/>
                </a:solidFill>
                <a:ea typeface="宋体" pitchFamily="2" charset="-122"/>
              </a:rPr>
              <a:t>修饰的代码块</a:t>
            </a:r>
          </a:p>
          <a:p>
            <a:r>
              <a:rPr lang="zh-CN" altLang="en-US" sz="2400" dirty="0">
                <a:ea typeface="宋体" pitchFamily="2" charset="-122"/>
              </a:rPr>
              <a:t>     </a:t>
            </a:r>
            <a:r>
              <a:rPr lang="en-US" altLang="zh-CN" sz="2400" dirty="0">
                <a:ea typeface="宋体" pitchFamily="2" charset="-122"/>
              </a:rPr>
              <a:t>1.</a:t>
            </a:r>
            <a:r>
              <a:rPr lang="zh-CN" altLang="en-US" sz="2400" dirty="0">
                <a:ea typeface="宋体" pitchFamily="2" charset="-122"/>
              </a:rPr>
              <a:t>可以有输出语句。</a:t>
            </a:r>
          </a:p>
          <a:p>
            <a:r>
              <a:rPr lang="zh-CN" altLang="en-US" sz="2400" dirty="0">
                <a:ea typeface="宋体" pitchFamily="2" charset="-122"/>
              </a:rPr>
              <a:t>     </a:t>
            </a:r>
            <a:r>
              <a:rPr lang="en-US" altLang="zh-CN" sz="2400" dirty="0">
                <a:ea typeface="宋体" pitchFamily="2" charset="-122"/>
              </a:rPr>
              <a:t>2.</a:t>
            </a:r>
            <a:r>
              <a:rPr lang="zh-CN" altLang="en-US" sz="2400" dirty="0">
                <a:ea typeface="宋体" pitchFamily="2" charset="-122"/>
              </a:rPr>
              <a:t>可以对类的属性、类的声明进行初始化操作。</a:t>
            </a:r>
          </a:p>
          <a:p>
            <a:r>
              <a:rPr lang="zh-CN" altLang="en-US" sz="2400" dirty="0">
                <a:ea typeface="宋体" pitchFamily="2" charset="-122"/>
              </a:rPr>
              <a:t>     </a:t>
            </a:r>
            <a:r>
              <a:rPr lang="en-US" altLang="zh-CN" sz="2400" dirty="0">
                <a:ea typeface="宋体" pitchFamily="2" charset="-122"/>
              </a:rPr>
              <a:t>3.</a:t>
            </a:r>
            <a:r>
              <a:rPr lang="zh-CN" altLang="en-US" sz="2400" dirty="0">
                <a:ea typeface="宋体" pitchFamily="2" charset="-122"/>
              </a:rPr>
              <a:t>不可以对非静态的属性初始化。即：不可以调用非静态的属</a:t>
            </a:r>
            <a:endParaRPr lang="en-US" altLang="zh-CN" sz="2400" dirty="0">
              <a:ea typeface="宋体" pitchFamily="2" charset="-122"/>
            </a:endParaRPr>
          </a:p>
          <a:p>
            <a:r>
              <a:rPr lang="en-US" altLang="zh-CN" sz="2400" dirty="0">
                <a:ea typeface="宋体" pitchFamily="2" charset="-122"/>
              </a:rPr>
              <a:t>         </a:t>
            </a:r>
            <a:r>
              <a:rPr lang="zh-CN" altLang="en-US" sz="2400" dirty="0">
                <a:ea typeface="宋体" pitchFamily="2" charset="-122"/>
              </a:rPr>
              <a:t>性和方法。</a:t>
            </a:r>
          </a:p>
          <a:p>
            <a:r>
              <a:rPr lang="zh-CN" altLang="en-US" sz="2400" dirty="0">
                <a:ea typeface="宋体" pitchFamily="2" charset="-122"/>
              </a:rPr>
              <a:t>    </a:t>
            </a:r>
            <a:r>
              <a:rPr lang="en-US" altLang="zh-CN" sz="2400" dirty="0">
                <a:ea typeface="宋体" pitchFamily="2" charset="-122"/>
              </a:rPr>
              <a:t>4.</a:t>
            </a:r>
            <a:r>
              <a:rPr lang="zh-CN" altLang="en-US" sz="2400" dirty="0">
                <a:ea typeface="宋体" pitchFamily="2" charset="-122"/>
              </a:rPr>
              <a:t>若有多个静态的代码块，那么按照从上到下的顺序依次执行。</a:t>
            </a:r>
          </a:p>
          <a:p>
            <a:r>
              <a:rPr lang="zh-CN" altLang="en-US" sz="2400" dirty="0">
                <a:ea typeface="宋体" pitchFamily="2" charset="-122"/>
              </a:rPr>
              <a:t>    </a:t>
            </a:r>
            <a:r>
              <a:rPr lang="en-US" altLang="zh-CN" sz="2400" dirty="0">
                <a:ea typeface="宋体" pitchFamily="2" charset="-122"/>
              </a:rPr>
              <a:t>5.</a:t>
            </a:r>
            <a:r>
              <a:rPr lang="zh-CN" altLang="en-US" sz="2400" dirty="0">
                <a:ea typeface="宋体" pitchFamily="2" charset="-122"/>
              </a:rPr>
              <a:t>静态代码块的执行要先于非静态代码块。</a:t>
            </a:r>
          </a:p>
          <a:p>
            <a:r>
              <a:rPr lang="zh-CN" altLang="en-US" sz="2400" dirty="0">
                <a:ea typeface="宋体" pitchFamily="2" charset="-122"/>
              </a:rPr>
              <a:t>    </a:t>
            </a:r>
            <a:r>
              <a:rPr lang="en-US" altLang="zh-CN" sz="2400" dirty="0">
                <a:ea typeface="宋体" pitchFamily="2" charset="-122"/>
              </a:rPr>
              <a:t>6.</a:t>
            </a:r>
            <a:r>
              <a:rPr lang="zh-CN" altLang="en-US" sz="2400" dirty="0">
                <a:ea typeface="宋体" pitchFamily="2" charset="-122"/>
              </a:rPr>
              <a:t>静态代码块只执行一次</a:t>
            </a:r>
          </a:p>
        </p:txBody>
      </p:sp>
    </p:spTree>
    <p:extLst>
      <p:ext uri="{BB962C8B-B14F-4D97-AF65-F5344CB8AC3E}">
        <p14:creationId xmlns:p14="http://schemas.microsoft.com/office/powerpoint/2010/main" val="1088058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267744" y="620688"/>
            <a:ext cx="6012192" cy="778088"/>
          </a:xfrm>
        </p:spPr>
        <p:txBody>
          <a:bodyPr/>
          <a:lstStyle/>
          <a:p>
            <a:pPr eaLnBrk="1" hangingPunct="1">
              <a:defRPr/>
            </a:pPr>
            <a:r>
              <a:rPr lang="zh-CN" altLang="en-US" b="1" dirty="0">
                <a:latin typeface="+mn-lt"/>
                <a:ea typeface="宋体" pitchFamily="2" charset="-122"/>
                <a:cs typeface="Times New Roman" pitchFamily="18" charset="0"/>
              </a:rPr>
              <a:t>静态初始化块举例</a:t>
            </a:r>
            <a:endParaRPr lang="zh-CN" altLang="en-US" sz="2000" b="1" dirty="0">
              <a:latin typeface="+mn-lt"/>
              <a:ea typeface="宋体" pitchFamily="2" charset="-122"/>
              <a:cs typeface="Times New Roman" pitchFamily="18" charset="0"/>
            </a:endParaRPr>
          </a:p>
        </p:txBody>
      </p:sp>
      <p:sp>
        <p:nvSpPr>
          <p:cNvPr id="15363" name="Rectangle 3"/>
          <p:cNvSpPr>
            <a:spLocks noGrp="1" noChangeArrowheads="1"/>
          </p:cNvSpPr>
          <p:nvPr>
            <p:ph idx="1"/>
          </p:nvPr>
        </p:nvSpPr>
        <p:spPr>
          <a:xfrm>
            <a:off x="251520" y="1340768"/>
            <a:ext cx="6705600" cy="5278982"/>
          </a:xfrm>
        </p:spPr>
        <p:txBody>
          <a:bodyPr>
            <a:noAutofit/>
          </a:bodyPr>
          <a:lstStyle/>
          <a:p>
            <a:pPr eaLnBrk="1" hangingPunct="1">
              <a:spcBef>
                <a:spcPct val="0"/>
              </a:spcBef>
              <a:buFontTx/>
              <a:buNone/>
            </a:pPr>
            <a:r>
              <a:rPr lang="en-US" altLang="zh-CN" sz="2400" dirty="0">
                <a:solidFill>
                  <a:srgbClr val="C00000"/>
                </a:solidFill>
                <a:ea typeface="宋体" pitchFamily="2" charset="-122"/>
                <a:cs typeface="Times New Roman" pitchFamily="18" charset="0"/>
              </a:rPr>
              <a:t>class Person {</a:t>
            </a:r>
          </a:p>
          <a:p>
            <a:pPr eaLnBrk="1" hangingPunct="1">
              <a:spcBef>
                <a:spcPct val="0"/>
              </a:spcBef>
              <a:buFontTx/>
              <a:buNone/>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eaLnBrk="1" hangingPunct="1">
              <a:spcBef>
                <a:spcPct val="0"/>
              </a:spcBef>
              <a:buFontTx/>
              <a:buNone/>
            </a:pPr>
            <a:r>
              <a:rPr lang="en-US" altLang="zh-CN" sz="2400" dirty="0">
                <a:solidFill>
                  <a:srgbClr val="C00000"/>
                </a:solidFill>
                <a:ea typeface="宋体" pitchFamily="2" charset="-122"/>
                <a:cs typeface="Times New Roman" pitchFamily="18" charset="0"/>
              </a:rPr>
              <a:t>	 static {</a:t>
            </a:r>
          </a:p>
          <a:p>
            <a:pPr eaLnBrk="1" hangingPunct="1">
              <a:spcBef>
                <a:spcPct val="0"/>
              </a:spcBef>
              <a:buFontTx/>
              <a:buNone/>
            </a:pPr>
            <a:r>
              <a:rPr lang="en-US" altLang="zh-CN" sz="2400" dirty="0">
                <a:solidFill>
                  <a:srgbClr val="C00000"/>
                </a:solidFill>
                <a:ea typeface="宋体" pitchFamily="2" charset="-122"/>
                <a:cs typeface="Times New Roman" pitchFamily="18" charset="0"/>
              </a:rPr>
              <a:t>		total = 100;</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("in static block!“+total++);</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a:solidFill>
                  <a:srgbClr val="C00000"/>
                </a:solidFill>
                <a:ea typeface="宋体" pitchFamily="2" charset="-122"/>
                <a:cs typeface="Times New Roman" pitchFamily="18" charset="0"/>
              </a:rPr>
              <a:t>}</a:t>
            </a:r>
          </a:p>
          <a:p>
            <a:pPr eaLnBrk="1" hangingPunct="1">
              <a:spcBef>
                <a:spcPct val="0"/>
              </a:spcBef>
              <a:buFontTx/>
              <a:buNone/>
            </a:pPr>
            <a:endParaRPr lang="en-US" altLang="zh-CN" sz="2400" dirty="0">
              <a:solidFill>
                <a:srgbClr val="C00000"/>
              </a:solidFill>
              <a:ea typeface="宋体" pitchFamily="2" charset="-122"/>
              <a:cs typeface="Times New Roman" pitchFamily="18" charset="0"/>
            </a:endParaRPr>
          </a:p>
          <a:p>
            <a:pPr eaLnBrk="1" hangingPunct="1">
              <a:spcBef>
                <a:spcPct val="0"/>
              </a:spcBef>
              <a:buFontTx/>
              <a:buNone/>
            </a:pPr>
            <a:r>
              <a:rPr lang="en-US" altLang="zh-CN" sz="2400" dirty="0">
                <a:solidFill>
                  <a:srgbClr val="C00000"/>
                </a:solidFill>
                <a:ea typeface="宋体" pitchFamily="2" charset="-122"/>
                <a:cs typeface="Times New Roman" pitchFamily="18" charset="0"/>
              </a:rPr>
              <a:t>public class Test {</a:t>
            </a:r>
          </a:p>
          <a:p>
            <a:pPr eaLnBrk="1" hangingPunct="1">
              <a:spcBef>
                <a:spcPct val="0"/>
              </a:spcBef>
              <a:buFontTx/>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("total = "+ </a:t>
            </a:r>
            <a:r>
              <a:rPr lang="en-US" altLang="zh-CN" sz="2400" dirty="0" err="1">
                <a:solidFill>
                  <a:srgbClr val="C00000"/>
                </a:solidFill>
                <a:ea typeface="宋体" pitchFamily="2" charset="-122"/>
                <a:cs typeface="Times New Roman" pitchFamily="18" charset="0"/>
              </a:rPr>
              <a:t>Person.total</a:t>
            </a:r>
            <a:r>
              <a:rPr lang="en-US" altLang="zh-CN" sz="2400" dirty="0">
                <a:solidFill>
                  <a:srgbClr val="C00000"/>
                </a:solidFill>
                <a:ea typeface="宋体" pitchFamily="2" charset="-122"/>
                <a:cs typeface="Times New Roman" pitchFamily="18" charset="0"/>
              </a:rPr>
              <a:t>);</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("total = "+ </a:t>
            </a:r>
            <a:r>
              <a:rPr lang="en-US" altLang="zh-CN" sz="2400" dirty="0" err="1">
                <a:solidFill>
                  <a:srgbClr val="C00000"/>
                </a:solidFill>
                <a:ea typeface="宋体" pitchFamily="2" charset="-122"/>
                <a:cs typeface="Times New Roman" pitchFamily="18" charset="0"/>
              </a:rPr>
              <a:t>Person.total</a:t>
            </a:r>
            <a:r>
              <a:rPr lang="en-US" altLang="zh-CN" sz="2400" dirty="0">
                <a:solidFill>
                  <a:srgbClr val="C00000"/>
                </a:solidFill>
                <a:ea typeface="宋体" pitchFamily="2" charset="-122"/>
                <a:cs typeface="Times New Roman" pitchFamily="18" charset="0"/>
              </a:rPr>
              <a:t>);</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a:solidFill>
                  <a:srgbClr val="C00000"/>
                </a:solidFill>
                <a:ea typeface="宋体" pitchFamily="2" charset="-122"/>
                <a:cs typeface="Times New Roman" pitchFamily="18" charset="0"/>
              </a:rPr>
              <a:t>}</a:t>
            </a:r>
          </a:p>
        </p:txBody>
      </p:sp>
      <p:sp>
        <p:nvSpPr>
          <p:cNvPr id="5" name="TextBox 4"/>
          <p:cNvSpPr txBox="1"/>
          <p:nvPr/>
        </p:nvSpPr>
        <p:spPr>
          <a:xfrm>
            <a:off x="4860032" y="6096530"/>
            <a:ext cx="4033269" cy="523220"/>
          </a:xfrm>
          <a:prstGeom prst="rect">
            <a:avLst/>
          </a:prstGeom>
          <a:noFill/>
        </p:spPr>
        <p:txBody>
          <a:bodyPr wrap="square" rtlCol="0">
            <a:spAutoFit/>
          </a:bodyPr>
          <a:lstStyle/>
          <a:p>
            <a:r>
              <a:rPr lang="zh-CN" altLang="en-US" sz="2800" b="1" dirty="0">
                <a:ea typeface="宋体" pitchFamily="2" charset="-122"/>
                <a:cs typeface="Times New Roman" pitchFamily="18" charset="0"/>
              </a:rPr>
              <a:t>举例二：</a:t>
            </a:r>
            <a:r>
              <a:rPr lang="en-US" altLang="zh-CN" sz="2800" b="1" dirty="0">
                <a:ea typeface="宋体" pitchFamily="2" charset="-122"/>
                <a:cs typeface="Times New Roman" pitchFamily="18" charset="0"/>
              </a:rPr>
              <a:t>TestLeaf.java</a:t>
            </a:r>
            <a:endParaRPr lang="zh-CN" altLang="en-US" sz="2800" b="1" dirty="0">
              <a:ea typeface="宋体" pitchFamily="2" charset="-122"/>
              <a:cs typeface="Times New Roman" pitchFamily="18" charset="0"/>
            </a:endParaRPr>
          </a:p>
        </p:txBody>
      </p:sp>
      <p:sp>
        <p:nvSpPr>
          <p:cNvPr id="2" name="矩形 1"/>
          <p:cNvSpPr/>
          <p:nvPr/>
        </p:nvSpPr>
        <p:spPr>
          <a:xfrm>
            <a:off x="6609025"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6669887" y="3645024"/>
            <a:ext cx="4948226" cy="954107"/>
          </a:xfrm>
          <a:prstGeom prst="rect">
            <a:avLst/>
          </a:prstGeom>
          <a:noFill/>
          <a:ln w="9525">
            <a:noFill/>
            <a:miter lim="800000"/>
            <a:headEnd/>
            <a:tailEnd/>
          </a:ln>
        </p:spPr>
        <p:txBody>
          <a:bodyPr wrap="square">
            <a:spAutoFit/>
          </a:bodyPr>
          <a:lstStyle/>
          <a:p>
            <a:pPr>
              <a:lnSpc>
                <a:spcPct val="60000"/>
              </a:lnSpc>
              <a:spcBef>
                <a:spcPct val="50000"/>
              </a:spcBef>
            </a:pPr>
            <a:r>
              <a:rPr lang="zh-CN" altLang="en-US" sz="2000" b="1" dirty="0">
                <a:solidFill>
                  <a:srgbClr val="FF0000"/>
                </a:solidFill>
                <a:ea typeface="宋体" pitchFamily="2" charset="-122"/>
                <a:cs typeface="Times New Roman" pitchFamily="18" charset="0"/>
              </a:rPr>
              <a:t>输出：</a:t>
            </a:r>
            <a:endParaRPr lang="en-US" altLang="zh-CN" sz="2000" b="1" dirty="0">
              <a:solidFill>
                <a:srgbClr val="FF0000"/>
              </a:solidFill>
              <a:ea typeface="宋体" pitchFamily="2" charset="-122"/>
              <a:cs typeface="Times New Roman" pitchFamily="18" charset="0"/>
            </a:endParaRPr>
          </a:p>
          <a:p>
            <a:pPr>
              <a:lnSpc>
                <a:spcPct val="60000"/>
              </a:lnSpc>
              <a:spcBef>
                <a:spcPct val="50000"/>
              </a:spcBef>
            </a:pPr>
            <a:r>
              <a:rPr lang="en-US" altLang="zh-CN" sz="2000" dirty="0">
                <a:solidFill>
                  <a:srgbClr val="C00000"/>
                </a:solidFill>
                <a:ea typeface="宋体" pitchFamily="2" charset="-122"/>
                <a:cs typeface="Times New Roman" pitchFamily="18" charset="0"/>
              </a:rPr>
              <a:t>in static block !</a:t>
            </a:r>
            <a:r>
              <a:rPr lang="en-US" altLang="zh-CN" sz="2000" b="1" dirty="0">
                <a:solidFill>
                  <a:srgbClr val="FF0000"/>
                </a:solidFill>
                <a:ea typeface="宋体" pitchFamily="2" charset="-122"/>
                <a:cs typeface="Times New Roman" pitchFamily="18" charset="0"/>
              </a:rPr>
              <a:t>100</a:t>
            </a:r>
          </a:p>
          <a:p>
            <a:pPr>
              <a:lnSpc>
                <a:spcPct val="60000"/>
              </a:lnSpc>
              <a:spcBef>
                <a:spcPct val="50000"/>
              </a:spcBef>
            </a:pPr>
            <a:r>
              <a:rPr lang="en-US" altLang="zh-CN" sz="2000" b="1" dirty="0">
                <a:solidFill>
                  <a:srgbClr val="FF0000"/>
                </a:solidFill>
                <a:ea typeface="宋体" pitchFamily="2" charset="-122"/>
                <a:cs typeface="Times New Roman" pitchFamily="18" charset="0"/>
              </a:rPr>
              <a:t>101</a:t>
            </a:r>
            <a:endParaRPr lang="zh-CN" altLang="en-US" sz="2000" b="1" dirty="0">
              <a:solidFill>
                <a:srgbClr val="FF0000"/>
              </a:solidFill>
              <a:ea typeface="宋体" pitchFamily="2" charset="-122"/>
              <a:cs typeface="Times New Roman" pitchFamily="18" charset="0"/>
            </a:endParaRPr>
          </a:p>
        </p:txBody>
      </p:sp>
    </p:spTree>
    <p:extLst>
      <p:ext uri="{BB962C8B-B14F-4D97-AF65-F5344CB8AC3E}">
        <p14:creationId xmlns:p14="http://schemas.microsoft.com/office/powerpoint/2010/main" val="2743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00108"/>
            <a:ext cx="8258204" cy="6286544"/>
          </a:xfrm>
        </p:spPr>
        <p:txBody>
          <a:bodyPr>
            <a:noAutofit/>
          </a:bodyPr>
          <a:lstStyle/>
          <a:p>
            <a:pPr>
              <a:buNone/>
            </a:pPr>
            <a:r>
              <a:rPr lang="en-US" altLang="zh-CN" sz="1400" b="1" dirty="0">
                <a:solidFill>
                  <a:srgbClr val="FF0000"/>
                </a:solidFill>
              </a:rPr>
              <a:t>class Sample</a:t>
            </a:r>
          </a:p>
          <a:p>
            <a:pPr>
              <a:buNone/>
            </a:pPr>
            <a:r>
              <a:rPr lang="en-US" altLang="zh-CN" sz="1400" b="1" dirty="0">
                <a:solidFill>
                  <a:srgbClr val="FF0000"/>
                </a:solidFill>
              </a:rPr>
              <a:t>{</a:t>
            </a:r>
          </a:p>
          <a:p>
            <a:pPr>
              <a:buNone/>
            </a:pPr>
            <a:r>
              <a:rPr lang="en-US" altLang="zh-CN" sz="1400" b="1" dirty="0">
                <a:solidFill>
                  <a:srgbClr val="FF0000"/>
                </a:solidFill>
              </a:rPr>
              <a:t>      Sample(String s)</a:t>
            </a:r>
          </a:p>
          <a:p>
            <a:pPr>
              <a:buNone/>
            </a:pPr>
            <a:r>
              <a:rPr lang="en-US" altLang="zh-CN" sz="1400" b="1" dirty="0">
                <a:solidFill>
                  <a:srgbClr val="FF0000"/>
                </a:solidFill>
              </a:rPr>
              <a:t>      {</a:t>
            </a:r>
          </a:p>
          <a:p>
            <a:pPr>
              <a:buNone/>
            </a:pPr>
            <a:r>
              <a:rPr lang="en-US" altLang="zh-CN" sz="1400" b="1" dirty="0">
                <a:solidFill>
                  <a:srgbClr val="FF0000"/>
                </a:solidFill>
              </a:rPr>
              <a:t>            </a:t>
            </a:r>
            <a:r>
              <a:rPr lang="en-US" altLang="zh-CN" sz="1400" b="1" dirty="0" err="1">
                <a:solidFill>
                  <a:srgbClr val="FF0000"/>
                </a:solidFill>
              </a:rPr>
              <a:t>System.out.println</a:t>
            </a:r>
            <a:r>
              <a:rPr lang="en-US" altLang="zh-CN" sz="1400" b="1" dirty="0">
                <a:solidFill>
                  <a:srgbClr val="FF0000"/>
                </a:solidFill>
              </a:rPr>
              <a:t>(s);</a:t>
            </a:r>
          </a:p>
          <a:p>
            <a:pPr>
              <a:buNone/>
            </a:pPr>
            <a:r>
              <a:rPr lang="en-US" altLang="zh-CN" sz="1400" b="1" dirty="0">
                <a:solidFill>
                  <a:srgbClr val="FF0000"/>
                </a:solidFill>
              </a:rPr>
              <a:t>      }</a:t>
            </a:r>
          </a:p>
          <a:p>
            <a:pPr>
              <a:buNone/>
            </a:pPr>
            <a:r>
              <a:rPr lang="en-US" altLang="zh-CN" sz="1400" b="1" dirty="0">
                <a:solidFill>
                  <a:srgbClr val="FF0000"/>
                </a:solidFill>
              </a:rPr>
              <a:t>      Sample()</a:t>
            </a:r>
          </a:p>
          <a:p>
            <a:pPr>
              <a:buNone/>
            </a:pPr>
            <a:r>
              <a:rPr lang="en-US" altLang="zh-CN" sz="1400" b="1" dirty="0">
                <a:solidFill>
                  <a:srgbClr val="FF0000"/>
                </a:solidFill>
              </a:rPr>
              <a:t>      {</a:t>
            </a:r>
          </a:p>
          <a:p>
            <a:pPr>
              <a:buNone/>
            </a:pPr>
            <a:r>
              <a:rPr lang="en-US" altLang="zh-CN" sz="1400" b="1" dirty="0">
                <a:solidFill>
                  <a:srgbClr val="FF0000"/>
                </a:solidFill>
              </a:rPr>
              <a:t>            </a:t>
            </a:r>
            <a:r>
              <a:rPr lang="en-US" altLang="zh-CN" sz="1400" b="1" dirty="0" err="1">
                <a:solidFill>
                  <a:srgbClr val="FF0000"/>
                </a:solidFill>
              </a:rPr>
              <a:t>System.out.println</a:t>
            </a:r>
            <a:r>
              <a:rPr lang="en-US" altLang="zh-CN" sz="1400" b="1" dirty="0">
                <a:solidFill>
                  <a:srgbClr val="FF0000"/>
                </a:solidFill>
              </a:rPr>
              <a:t>(“</a:t>
            </a:r>
          </a:p>
          <a:p>
            <a:pPr>
              <a:buNone/>
            </a:pPr>
            <a:r>
              <a:rPr lang="en-US" altLang="zh-CN" sz="1400" b="1" dirty="0">
                <a:solidFill>
                  <a:srgbClr val="FF0000"/>
                </a:solidFill>
              </a:rPr>
              <a:t>Sample</a:t>
            </a:r>
            <a:r>
              <a:rPr lang="zh-CN" altLang="en-US" sz="1400" b="1" dirty="0">
                <a:solidFill>
                  <a:srgbClr val="FF0000"/>
                </a:solidFill>
              </a:rPr>
              <a:t>默认构造函数被调用</a:t>
            </a:r>
            <a:r>
              <a:rPr lang="en-US" altLang="zh-CN" sz="1400" b="1" dirty="0">
                <a:solidFill>
                  <a:srgbClr val="FF0000"/>
                </a:solidFill>
              </a:rPr>
              <a:t>");</a:t>
            </a:r>
          </a:p>
          <a:p>
            <a:pPr>
              <a:buNone/>
            </a:pPr>
            <a:r>
              <a:rPr lang="en-US" altLang="zh-CN" sz="1400" b="1" dirty="0">
                <a:solidFill>
                  <a:srgbClr val="FF0000"/>
                </a:solidFill>
              </a:rPr>
              <a:t>      }</a:t>
            </a:r>
          </a:p>
          <a:p>
            <a:pPr>
              <a:buNone/>
            </a:pPr>
            <a:r>
              <a:rPr lang="en-US" altLang="zh-CN" sz="1400" b="1" dirty="0">
                <a:solidFill>
                  <a:srgbClr val="FF0000"/>
                </a:solidFill>
              </a:rPr>
              <a:t>}</a:t>
            </a:r>
          </a:p>
        </p:txBody>
      </p:sp>
      <p:sp>
        <p:nvSpPr>
          <p:cNvPr id="4" name="TextBox 3"/>
          <p:cNvSpPr txBox="1"/>
          <p:nvPr/>
        </p:nvSpPr>
        <p:spPr>
          <a:xfrm>
            <a:off x="2928926" y="714356"/>
            <a:ext cx="6786610" cy="5355312"/>
          </a:xfrm>
          <a:prstGeom prst="rect">
            <a:avLst/>
          </a:prstGeom>
          <a:noFill/>
        </p:spPr>
        <p:txBody>
          <a:bodyPr wrap="square" rtlCol="0">
            <a:spAutoFit/>
          </a:bodyPr>
          <a:lstStyle/>
          <a:p>
            <a:pPr>
              <a:buNone/>
            </a:pPr>
            <a:r>
              <a:rPr lang="en-US" altLang="zh-CN" dirty="0"/>
              <a:t>class Test{</a:t>
            </a:r>
          </a:p>
          <a:p>
            <a:pPr>
              <a:buNone/>
            </a:pPr>
            <a:r>
              <a:rPr lang="en-US" altLang="zh-CN" dirty="0"/>
              <a:t>	Sample sam1=new Sample("sam1</a:t>
            </a:r>
            <a:r>
              <a:rPr lang="zh-CN" altLang="en-US" dirty="0"/>
              <a:t>成员初始化</a:t>
            </a:r>
            <a:r>
              <a:rPr lang="en-US" altLang="zh-CN" dirty="0"/>
              <a:t>");//</a:t>
            </a:r>
          </a:p>
          <a:p>
            <a:pPr>
              <a:buNone/>
            </a:pPr>
            <a:r>
              <a:rPr lang="en-US" altLang="zh-CN" dirty="0"/>
              <a:t>      static Sample </a:t>
            </a:r>
            <a:r>
              <a:rPr lang="en-US" altLang="zh-CN" dirty="0" err="1"/>
              <a:t>sam</a:t>
            </a:r>
            <a:r>
              <a:rPr lang="en-US" altLang="zh-CN" dirty="0"/>
              <a:t>=new Sample("</a:t>
            </a:r>
            <a:r>
              <a:rPr lang="zh-CN" altLang="en-US" dirty="0"/>
              <a:t>静态成员</a:t>
            </a:r>
            <a:r>
              <a:rPr lang="en-US" altLang="zh-CN" dirty="0" err="1"/>
              <a:t>sam</a:t>
            </a:r>
            <a:r>
              <a:rPr lang="zh-CN" altLang="en-US" dirty="0"/>
              <a:t>初始化</a:t>
            </a:r>
            <a:r>
              <a:rPr lang="en-US" altLang="zh-CN" dirty="0"/>
              <a:t>");//      </a:t>
            </a:r>
          </a:p>
          <a:p>
            <a:pPr>
              <a:buNone/>
            </a:pPr>
            <a:r>
              <a:rPr lang="en-US" altLang="zh-CN" dirty="0"/>
              <a:t>      static{</a:t>
            </a:r>
          </a:p>
          <a:p>
            <a:pPr>
              <a:buNone/>
            </a:pPr>
            <a:r>
              <a:rPr lang="en-US" altLang="zh-CN" dirty="0"/>
              <a:t>            </a:t>
            </a:r>
            <a:r>
              <a:rPr lang="en-US" altLang="zh-CN" dirty="0" err="1"/>
              <a:t>System.out.println</a:t>
            </a:r>
            <a:r>
              <a:rPr lang="en-US" altLang="zh-CN" dirty="0"/>
              <a:t>("static</a:t>
            </a:r>
            <a:r>
              <a:rPr lang="zh-CN" altLang="en-US" dirty="0"/>
              <a:t>块执行</a:t>
            </a:r>
            <a:r>
              <a:rPr lang="en-US" altLang="zh-CN" dirty="0"/>
              <a:t>");//</a:t>
            </a:r>
          </a:p>
          <a:p>
            <a:pPr>
              <a:buNone/>
            </a:pPr>
            <a:r>
              <a:rPr lang="en-US" altLang="zh-CN" dirty="0"/>
              <a:t>            if(</a:t>
            </a:r>
            <a:r>
              <a:rPr lang="en-US" altLang="zh-CN" dirty="0" err="1"/>
              <a:t>sam</a:t>
            </a:r>
            <a:r>
              <a:rPr lang="en-US" altLang="zh-CN" dirty="0"/>
              <a:t>==null)</a:t>
            </a:r>
            <a:r>
              <a:rPr lang="en-US" altLang="zh-CN" dirty="0" err="1"/>
              <a:t>System.out.println</a:t>
            </a:r>
            <a:r>
              <a:rPr lang="en-US" altLang="zh-CN" dirty="0"/>
              <a:t>("</a:t>
            </a:r>
            <a:r>
              <a:rPr lang="en-US" altLang="zh-CN" dirty="0" err="1"/>
              <a:t>sam</a:t>
            </a:r>
            <a:r>
              <a:rPr lang="en-US" altLang="zh-CN" dirty="0"/>
              <a:t> is null");</a:t>
            </a:r>
          </a:p>
          <a:p>
            <a:pPr>
              <a:buNone/>
            </a:pPr>
            <a:r>
              <a:rPr lang="en-US" altLang="zh-CN" dirty="0"/>
              <a:t>            </a:t>
            </a:r>
            <a:r>
              <a:rPr lang="en-US" altLang="zh-CN" dirty="0" err="1"/>
              <a:t>sam</a:t>
            </a:r>
            <a:r>
              <a:rPr lang="en-US" altLang="zh-CN" dirty="0"/>
              <a:t>=new Sample("</a:t>
            </a:r>
            <a:r>
              <a:rPr lang="zh-CN" altLang="en-US" dirty="0"/>
              <a:t>静态块内初始化</a:t>
            </a:r>
            <a:r>
              <a:rPr lang="en-US" altLang="zh-CN" dirty="0" err="1"/>
              <a:t>sam</a:t>
            </a:r>
            <a:r>
              <a:rPr lang="zh-CN" altLang="en-US" dirty="0"/>
              <a:t>成员变量</a:t>
            </a:r>
            <a:r>
              <a:rPr lang="en-US" altLang="zh-CN" dirty="0"/>
              <a:t>");//</a:t>
            </a:r>
          </a:p>
          <a:p>
            <a:pPr>
              <a:buNone/>
            </a:pPr>
            <a:r>
              <a:rPr lang="en-US" altLang="zh-CN" dirty="0"/>
              <a:t>      }</a:t>
            </a:r>
          </a:p>
          <a:p>
            <a:pPr>
              <a:buNone/>
            </a:pPr>
            <a:r>
              <a:rPr lang="en-US" altLang="zh-CN" dirty="0"/>
              <a:t>Test()</a:t>
            </a:r>
          </a:p>
          <a:p>
            <a:pPr>
              <a:buNone/>
            </a:pPr>
            <a:r>
              <a:rPr lang="en-US" altLang="zh-CN" dirty="0"/>
              <a:t>      {</a:t>
            </a:r>
          </a:p>
          <a:p>
            <a:pPr>
              <a:buNone/>
            </a:pPr>
            <a:r>
              <a:rPr lang="en-US" altLang="zh-CN" dirty="0"/>
              <a:t>            </a:t>
            </a:r>
            <a:r>
              <a:rPr lang="en-US" altLang="zh-CN" dirty="0" err="1"/>
              <a:t>System.out.println</a:t>
            </a:r>
            <a:r>
              <a:rPr lang="en-US" altLang="zh-CN" dirty="0"/>
              <a:t>("Test</a:t>
            </a:r>
            <a:r>
              <a:rPr lang="zh-CN" altLang="en-US" dirty="0"/>
              <a:t>默认构造函数被调用</a:t>
            </a:r>
            <a:r>
              <a:rPr lang="en-US" altLang="zh-CN" dirty="0"/>
              <a:t>");/</a:t>
            </a:r>
          </a:p>
          <a:p>
            <a:pPr>
              <a:buNone/>
            </a:pPr>
            <a:r>
              <a:rPr lang="en-US" altLang="zh-CN" dirty="0"/>
              <a:t>      }</a:t>
            </a:r>
          </a:p>
          <a:p>
            <a:pPr>
              <a:buNone/>
            </a:pPr>
            <a:r>
              <a:rPr lang="en-US" altLang="zh-CN" dirty="0"/>
              <a:t>}</a:t>
            </a:r>
          </a:p>
          <a:p>
            <a:pPr>
              <a:buNone/>
            </a:pPr>
            <a:endParaRPr lang="en-US" altLang="zh-CN" dirty="0"/>
          </a:p>
          <a:p>
            <a:pPr>
              <a:buNone/>
            </a:pPr>
            <a:r>
              <a:rPr lang="en-US" altLang="zh-CN" dirty="0"/>
              <a:t>//</a:t>
            </a:r>
            <a:r>
              <a:rPr lang="zh-CN" altLang="en-US" dirty="0"/>
              <a:t>主方法</a:t>
            </a:r>
          </a:p>
          <a:p>
            <a:pPr>
              <a:buNone/>
            </a:pPr>
            <a:r>
              <a:rPr lang="zh-CN" altLang="en-US" dirty="0"/>
              <a:t> </a:t>
            </a:r>
            <a:r>
              <a:rPr lang="en-US" altLang="zh-CN" dirty="0"/>
              <a:t>public static void  main(String  </a:t>
            </a:r>
            <a:r>
              <a:rPr lang="en-US" altLang="zh-CN" dirty="0" err="1"/>
              <a:t>str</a:t>
            </a:r>
            <a:r>
              <a:rPr lang="en-US" altLang="zh-CN" dirty="0"/>
              <a:t>[])</a:t>
            </a:r>
          </a:p>
          <a:p>
            <a:pPr>
              <a:buNone/>
            </a:pPr>
            <a:r>
              <a:rPr lang="en-US" altLang="zh-CN" dirty="0"/>
              <a:t>{</a:t>
            </a:r>
          </a:p>
          <a:p>
            <a:pPr>
              <a:buNone/>
            </a:pPr>
            <a:r>
              <a:rPr lang="en-US" altLang="zh-CN" dirty="0"/>
              <a:t>     Test a=new Test();</a:t>
            </a:r>
          </a:p>
          <a:p>
            <a:pPr>
              <a:buNone/>
            </a:pPr>
            <a:r>
              <a:rPr lang="en-US" altLang="zh-CN" dirty="0"/>
              <a:t> }</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7356" y="-99392"/>
            <a:ext cx="8229600" cy="857256"/>
          </a:xfrm>
        </p:spPr>
        <p:txBody>
          <a:bodyPr/>
          <a:lstStyle/>
          <a:p>
            <a:r>
              <a:rPr lang="zh-CN" altLang="en-US" dirty="0"/>
              <a:t>练习</a:t>
            </a:r>
          </a:p>
        </p:txBody>
      </p:sp>
      <p:sp>
        <p:nvSpPr>
          <p:cNvPr id="3" name="内容占位符 2"/>
          <p:cNvSpPr>
            <a:spLocks noGrp="1"/>
          </p:cNvSpPr>
          <p:nvPr>
            <p:ph idx="1"/>
          </p:nvPr>
        </p:nvSpPr>
        <p:spPr>
          <a:xfrm>
            <a:off x="428596" y="1000108"/>
            <a:ext cx="8229600" cy="4525963"/>
          </a:xfrm>
        </p:spPr>
        <p:txBody>
          <a:bodyPr>
            <a:noAutofit/>
          </a:bodyPr>
          <a:lstStyle/>
          <a:p>
            <a:pPr>
              <a:buNone/>
            </a:pPr>
            <a:r>
              <a:rPr lang="en-US" altLang="zh-CN" sz="1400" dirty="0">
                <a:latin typeface="Arial Unicode MS" pitchFamily="34" charset="-122"/>
                <a:ea typeface="Arial Unicode MS" pitchFamily="34" charset="-122"/>
                <a:cs typeface="Arial Unicode MS" pitchFamily="34" charset="-122"/>
              </a:rPr>
              <a:t>class Teacher{</a:t>
            </a:r>
          </a:p>
          <a:p>
            <a:pPr>
              <a:buNone/>
            </a:pPr>
            <a:r>
              <a:rPr lang="en-US" altLang="zh-CN" sz="1400" dirty="0">
                <a:latin typeface="Arial Unicode MS" pitchFamily="34" charset="-122"/>
                <a:ea typeface="Arial Unicode MS" pitchFamily="34" charset="-122"/>
                <a:cs typeface="Arial Unicode MS" pitchFamily="34" charset="-122"/>
              </a:rPr>
              <a:t>	public static void main(String[] </a:t>
            </a:r>
            <a:r>
              <a:rPr lang="en-US" altLang="zh-CN" sz="1400" dirty="0" err="1">
                <a:latin typeface="Arial Unicode MS" pitchFamily="34" charset="-122"/>
                <a:ea typeface="Arial Unicode MS" pitchFamily="34" charset="-122"/>
                <a:cs typeface="Arial Unicode MS" pitchFamily="34" charset="-122"/>
              </a:rPr>
              <a:t>args</a:t>
            </a:r>
            <a:r>
              <a:rPr lang="en-US" altLang="zh-CN" sz="1400" dirty="0">
                <a:latin typeface="Arial Unicode MS" pitchFamily="34" charset="-122"/>
                <a:ea typeface="Arial Unicode MS" pitchFamily="34" charset="-122"/>
                <a:cs typeface="Arial Unicode MS" pitchFamily="34" charset="-122"/>
              </a:rPr>
              <a:t>) {</a:t>
            </a:r>
          </a:p>
          <a:p>
            <a:pPr>
              <a:buNone/>
            </a:pPr>
            <a:r>
              <a:rPr lang="en-US" altLang="zh-CN" sz="1400" dirty="0">
                <a:latin typeface="Arial Unicode MS" pitchFamily="34" charset="-122"/>
                <a:ea typeface="Arial Unicode MS" pitchFamily="34" charset="-122"/>
                <a:cs typeface="Arial Unicode MS" pitchFamily="34" charset="-122"/>
              </a:rPr>
              <a:t>		new Teacher("john");</a:t>
            </a:r>
          </a:p>
          <a:p>
            <a:pPr>
              <a:buNone/>
            </a:pPr>
            <a:r>
              <a:rPr lang="en-US" altLang="zh-CN" sz="1400" dirty="0">
                <a:latin typeface="Arial Unicode MS" pitchFamily="34" charset="-122"/>
                <a:ea typeface="Arial Unicode MS" pitchFamily="34" charset="-122"/>
                <a:cs typeface="Arial Unicode MS" pitchFamily="34" charset="-122"/>
              </a:rPr>
              <a:t>	}</a:t>
            </a:r>
          </a:p>
          <a:p>
            <a:pPr>
              <a:buNone/>
            </a:pPr>
            <a:r>
              <a:rPr lang="en-US" altLang="zh-CN" sz="1400" dirty="0">
                <a:latin typeface="Arial Unicode MS" pitchFamily="34" charset="-122"/>
                <a:ea typeface="Arial Unicode MS" pitchFamily="34" charset="-122"/>
                <a:cs typeface="Arial Unicode MS" pitchFamily="34" charset="-122"/>
              </a:rPr>
              <a:t>	String name ;</a:t>
            </a:r>
          </a:p>
          <a:p>
            <a:pPr>
              <a:buNone/>
            </a:pPr>
            <a:r>
              <a:rPr lang="en-US" altLang="zh-CN" sz="1400" dirty="0">
                <a:latin typeface="Arial Unicode MS" pitchFamily="34" charset="-122"/>
                <a:ea typeface="Arial Unicode MS" pitchFamily="34" charset="-122"/>
                <a:cs typeface="Arial Unicode MS" pitchFamily="34" charset="-122"/>
              </a:rPr>
              <a:t>	public Teacher(String </a:t>
            </a:r>
            <a:r>
              <a:rPr lang="en-US" altLang="zh-CN" sz="1400" dirty="0" err="1">
                <a:latin typeface="Arial Unicode MS" pitchFamily="34" charset="-122"/>
                <a:ea typeface="Arial Unicode MS" pitchFamily="34" charset="-122"/>
                <a:cs typeface="Arial Unicode MS" pitchFamily="34" charset="-122"/>
              </a:rPr>
              <a:t>string</a:t>
            </a:r>
            <a:r>
              <a:rPr lang="en-US" altLang="zh-CN" sz="1400" dirty="0">
                <a:latin typeface="Arial Unicode MS" pitchFamily="34" charset="-122"/>
                <a:ea typeface="Arial Unicode MS" pitchFamily="34" charset="-122"/>
                <a:cs typeface="Arial Unicode MS" pitchFamily="34" charset="-122"/>
              </a:rPr>
              <a:t>) {</a:t>
            </a:r>
          </a:p>
          <a:p>
            <a:pPr>
              <a:buNone/>
            </a:pPr>
            <a:r>
              <a:rPr lang="en-US" altLang="zh-CN" sz="1400" dirty="0">
                <a:latin typeface="Arial Unicode MS" pitchFamily="34" charset="-122"/>
                <a:ea typeface="Arial Unicode MS" pitchFamily="34" charset="-122"/>
                <a:cs typeface="Arial Unicode MS" pitchFamily="34" charset="-122"/>
              </a:rPr>
              <a:t>		this.name=string;</a:t>
            </a:r>
          </a:p>
          <a:p>
            <a:pPr>
              <a:buNone/>
            </a:pP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System.out.println</a:t>
            </a:r>
            <a:r>
              <a:rPr lang="en-US" altLang="zh-CN" sz="1400" dirty="0">
                <a:latin typeface="Arial Unicode MS" pitchFamily="34" charset="-122"/>
                <a:ea typeface="Arial Unicode MS" pitchFamily="34" charset="-122"/>
                <a:cs typeface="Arial Unicode MS" pitchFamily="34" charset="-122"/>
              </a:rPr>
              <a:t>("</a:t>
            </a:r>
            <a:r>
              <a:rPr lang="zh-CN" altLang="en-US" sz="1400" dirty="0">
                <a:latin typeface="Arial Unicode MS" pitchFamily="34" charset="-122"/>
                <a:ea typeface="Arial Unicode MS" pitchFamily="34" charset="-122"/>
                <a:cs typeface="Arial Unicode MS" pitchFamily="34" charset="-122"/>
              </a:rPr>
              <a:t>构造器：</a:t>
            </a:r>
            <a:r>
              <a:rPr lang="en-US" altLang="zh-CN" sz="1400" dirty="0">
                <a:latin typeface="Arial Unicode MS" pitchFamily="34" charset="-122"/>
                <a:ea typeface="Arial Unicode MS" pitchFamily="34" charset="-122"/>
                <a:cs typeface="Arial Unicode MS" pitchFamily="34" charset="-122"/>
              </a:rPr>
              <a:t>"+name);</a:t>
            </a:r>
          </a:p>
          <a:p>
            <a:pPr>
              <a:buNone/>
            </a:pPr>
            <a:r>
              <a:rPr lang="en-US" altLang="zh-CN" sz="1400" dirty="0">
                <a:latin typeface="Arial Unicode MS" pitchFamily="34" charset="-122"/>
                <a:ea typeface="Arial Unicode MS" pitchFamily="34" charset="-122"/>
                <a:cs typeface="Arial Unicode MS" pitchFamily="34" charset="-122"/>
              </a:rPr>
              <a:t>	}</a:t>
            </a:r>
          </a:p>
          <a:p>
            <a:pPr>
              <a:buNone/>
            </a:pPr>
            <a:r>
              <a:rPr lang="en-US" altLang="zh-CN" sz="1400" dirty="0">
                <a:latin typeface="Arial Unicode MS" pitchFamily="34" charset="-122"/>
                <a:ea typeface="Arial Unicode MS" pitchFamily="34" charset="-122"/>
                <a:cs typeface="Arial Unicode MS" pitchFamily="34" charset="-122"/>
              </a:rPr>
              <a:t>	static {</a:t>
            </a:r>
          </a:p>
          <a:p>
            <a:pPr>
              <a:buNone/>
            </a:pP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System.out.println</a:t>
            </a:r>
            <a:r>
              <a:rPr lang="en-US" altLang="zh-CN" sz="1400" dirty="0">
                <a:latin typeface="Arial Unicode MS" pitchFamily="34" charset="-122"/>
                <a:ea typeface="Arial Unicode MS" pitchFamily="34" charset="-122"/>
                <a:cs typeface="Arial Unicode MS" pitchFamily="34" charset="-122"/>
              </a:rPr>
              <a:t>("</a:t>
            </a:r>
            <a:r>
              <a:rPr lang="zh-CN" altLang="en-US" sz="1400" dirty="0">
                <a:latin typeface="Arial Unicode MS" pitchFamily="34" charset="-122"/>
                <a:ea typeface="Arial Unicode MS" pitchFamily="34" charset="-122"/>
                <a:cs typeface="Arial Unicode MS" pitchFamily="34" charset="-122"/>
              </a:rPr>
              <a:t>嘿嘿</a:t>
            </a:r>
            <a:r>
              <a:rPr lang="en-US" altLang="zh-CN" sz="1400" dirty="0">
                <a:latin typeface="Arial Unicode MS" pitchFamily="34" charset="-122"/>
                <a:ea typeface="Arial Unicode MS" pitchFamily="34" charset="-122"/>
                <a:cs typeface="Arial Unicode MS" pitchFamily="34" charset="-122"/>
              </a:rPr>
              <a:t>");</a:t>
            </a:r>
          </a:p>
          <a:p>
            <a:pPr>
              <a:buNone/>
            </a:pPr>
            <a:r>
              <a:rPr lang="en-US" altLang="zh-CN" sz="1400" dirty="0">
                <a:latin typeface="Arial Unicode MS" pitchFamily="34" charset="-122"/>
                <a:ea typeface="Arial Unicode MS" pitchFamily="34" charset="-122"/>
                <a:cs typeface="Arial Unicode MS" pitchFamily="34" charset="-122"/>
              </a:rPr>
              <a:t>	}</a:t>
            </a:r>
          </a:p>
          <a:p>
            <a:pPr>
              <a:buNone/>
            </a:pPr>
            <a:r>
              <a:rPr lang="en-US" altLang="zh-CN" sz="1400" dirty="0">
                <a:latin typeface="Arial Unicode MS" pitchFamily="34" charset="-122"/>
                <a:ea typeface="Arial Unicode MS" pitchFamily="34" charset="-122"/>
                <a:cs typeface="Arial Unicode MS" pitchFamily="34" charset="-122"/>
              </a:rPr>
              <a:t>	static Teacher t = new Teacher("</a:t>
            </a:r>
            <a:r>
              <a:rPr lang="zh-CN" altLang="en-US" sz="1400" dirty="0">
                <a:latin typeface="Arial Unicode MS" pitchFamily="34" charset="-122"/>
                <a:ea typeface="Arial Unicode MS" pitchFamily="34" charset="-122"/>
                <a:cs typeface="Arial Unicode MS" pitchFamily="34" charset="-122"/>
              </a:rPr>
              <a:t>鸠摩智</a:t>
            </a:r>
            <a:r>
              <a:rPr lang="en-US" altLang="zh-CN" sz="1400" dirty="0">
                <a:latin typeface="Arial Unicode MS" pitchFamily="34" charset="-122"/>
                <a:ea typeface="Arial Unicode MS" pitchFamily="34" charset="-122"/>
                <a:cs typeface="Arial Unicode MS" pitchFamily="34" charset="-122"/>
              </a:rPr>
              <a:t>");</a:t>
            </a:r>
          </a:p>
          <a:p>
            <a:pPr>
              <a:buNone/>
            </a:pPr>
            <a:r>
              <a:rPr lang="en-US" altLang="zh-CN" sz="1400" dirty="0">
                <a:latin typeface="Arial Unicode MS" pitchFamily="34" charset="-122"/>
                <a:ea typeface="Arial Unicode MS" pitchFamily="34" charset="-122"/>
                <a:cs typeface="Arial Unicode MS" pitchFamily="34" charset="-122"/>
              </a:rPr>
              <a:t>	{</a:t>
            </a:r>
          </a:p>
          <a:p>
            <a:pPr>
              <a:buNone/>
            </a:pP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System.out.println</a:t>
            </a:r>
            <a:r>
              <a:rPr lang="en-US" altLang="zh-CN" sz="1400" dirty="0">
                <a:latin typeface="Arial Unicode MS" pitchFamily="34" charset="-122"/>
                <a:ea typeface="Arial Unicode MS" pitchFamily="34" charset="-122"/>
                <a:cs typeface="Arial Unicode MS" pitchFamily="34" charset="-122"/>
              </a:rPr>
              <a:t>("</a:t>
            </a:r>
            <a:r>
              <a:rPr lang="zh-CN" altLang="en-US" sz="1400" dirty="0">
                <a:latin typeface="Arial Unicode MS" pitchFamily="34" charset="-122"/>
                <a:ea typeface="Arial Unicode MS" pitchFamily="34" charset="-122"/>
                <a:cs typeface="Arial Unicode MS" pitchFamily="34" charset="-122"/>
              </a:rPr>
              <a:t>哈哈哈：</a:t>
            </a:r>
            <a:r>
              <a:rPr lang="en-US" altLang="zh-CN" sz="1400" dirty="0">
                <a:latin typeface="Arial Unicode MS" pitchFamily="34" charset="-122"/>
                <a:ea typeface="Arial Unicode MS" pitchFamily="34" charset="-122"/>
                <a:cs typeface="Arial Unicode MS" pitchFamily="34" charset="-122"/>
              </a:rPr>
              <a:t>"+name);</a:t>
            </a:r>
          </a:p>
          <a:p>
            <a:pPr>
              <a:buNone/>
            </a:pPr>
            <a:r>
              <a:rPr lang="en-US" altLang="zh-CN" sz="1400" dirty="0">
                <a:latin typeface="Arial Unicode MS" pitchFamily="34" charset="-122"/>
                <a:ea typeface="Arial Unicode MS" pitchFamily="34" charset="-122"/>
                <a:cs typeface="Arial Unicode MS" pitchFamily="34" charset="-122"/>
              </a:rPr>
              <a:t>	}</a:t>
            </a:r>
          </a:p>
          <a:p>
            <a:pPr>
              <a:buNone/>
            </a:pPr>
            <a:r>
              <a:rPr lang="en-US" altLang="zh-CN" sz="1400" dirty="0">
                <a:latin typeface="Arial Unicode MS" pitchFamily="34" charset="-122"/>
                <a:ea typeface="Arial Unicode MS" pitchFamily="34" charset="-122"/>
                <a:cs typeface="Arial Unicode MS" pitchFamily="34" charset="-122"/>
              </a:rPr>
              <a:t>	static{</a:t>
            </a:r>
          </a:p>
          <a:p>
            <a:pPr>
              <a:buNone/>
            </a:pPr>
            <a:r>
              <a:rPr lang="en-US" altLang="zh-CN" sz="1400" dirty="0">
                <a:latin typeface="Arial Unicode MS" pitchFamily="34" charset="-122"/>
                <a:ea typeface="Arial Unicode MS" pitchFamily="34" charset="-122"/>
                <a:cs typeface="Arial Unicode MS" pitchFamily="34" charset="-122"/>
              </a:rPr>
              <a:t>		</a:t>
            </a:r>
            <a:r>
              <a:rPr lang="en-US" altLang="zh-CN" sz="1400" dirty="0" err="1">
                <a:latin typeface="Arial Unicode MS" pitchFamily="34" charset="-122"/>
                <a:ea typeface="Arial Unicode MS" pitchFamily="34" charset="-122"/>
                <a:cs typeface="Arial Unicode MS" pitchFamily="34" charset="-122"/>
              </a:rPr>
              <a:t>System.out.println</a:t>
            </a:r>
            <a:r>
              <a:rPr lang="en-US" altLang="zh-CN" sz="1400" dirty="0">
                <a:latin typeface="Arial Unicode MS" pitchFamily="34" charset="-122"/>
                <a:ea typeface="Arial Unicode MS" pitchFamily="34" charset="-122"/>
                <a:cs typeface="Arial Unicode MS" pitchFamily="34" charset="-122"/>
              </a:rPr>
              <a:t>("</a:t>
            </a:r>
            <a:r>
              <a:rPr lang="zh-CN" altLang="en-US" sz="1400" dirty="0">
                <a:latin typeface="Arial Unicode MS" pitchFamily="34" charset="-122"/>
                <a:ea typeface="Arial Unicode MS" pitchFamily="34" charset="-122"/>
                <a:cs typeface="Arial Unicode MS" pitchFamily="34" charset="-122"/>
              </a:rPr>
              <a:t>呵呵</a:t>
            </a:r>
            <a:r>
              <a:rPr lang="en-US" altLang="zh-CN" sz="1400" dirty="0">
                <a:latin typeface="Arial Unicode MS" pitchFamily="34" charset="-122"/>
                <a:ea typeface="Arial Unicode MS" pitchFamily="34" charset="-122"/>
                <a:cs typeface="Arial Unicode MS" pitchFamily="34" charset="-122"/>
              </a:rPr>
              <a:t>");</a:t>
            </a:r>
          </a:p>
          <a:p>
            <a:pPr>
              <a:buNone/>
            </a:pPr>
            <a:r>
              <a:rPr lang="en-US" altLang="zh-CN" sz="1400" dirty="0">
                <a:latin typeface="Arial Unicode MS" pitchFamily="34" charset="-122"/>
                <a:ea typeface="Arial Unicode MS" pitchFamily="34" charset="-122"/>
                <a:cs typeface="Arial Unicode MS" pitchFamily="34" charset="-122"/>
              </a:rPr>
              <a:t>	}</a:t>
            </a:r>
          </a:p>
          <a:p>
            <a:pPr>
              <a:buNone/>
            </a:pPr>
            <a:r>
              <a:rPr lang="en-US" altLang="zh-CN" sz="1400" dirty="0">
                <a:latin typeface="Arial Unicode MS" pitchFamily="34" charset="-122"/>
                <a:ea typeface="Arial Unicode MS" pitchFamily="34" charset="-122"/>
                <a:cs typeface="Arial Unicode MS" pitchFamily="34" charset="-122"/>
              </a:rPr>
              <a:t>}</a:t>
            </a:r>
            <a:endParaRPr lang="zh-CN" altLang="en-US" sz="1400" dirty="0">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99392"/>
            <a:ext cx="7886700" cy="1325795"/>
          </a:xfrm>
        </p:spPr>
        <p:txBody>
          <a:bodyPr>
            <a:normAutofit/>
          </a:bodyPr>
          <a:lstStyle/>
          <a:p>
            <a:r>
              <a:rPr lang="zh-CN" altLang="en-US" b="1" dirty="0"/>
              <a:t>写出以下程序的打印结果</a:t>
            </a:r>
            <a:br>
              <a:rPr lang="zh-CN" altLang="en-US" b="1" dirty="0"/>
            </a:br>
            <a:endParaRPr lang="zh-CN" altLang="en-US" dirty="0"/>
          </a:p>
        </p:txBody>
      </p:sp>
      <p:sp>
        <p:nvSpPr>
          <p:cNvPr id="3" name="内容占位符 2"/>
          <p:cNvSpPr>
            <a:spLocks noGrp="1"/>
          </p:cNvSpPr>
          <p:nvPr>
            <p:ph idx="1"/>
          </p:nvPr>
        </p:nvSpPr>
        <p:spPr>
          <a:xfrm>
            <a:off x="457200" y="1000108"/>
            <a:ext cx="8229600" cy="5126055"/>
          </a:xfrm>
        </p:spPr>
        <p:txBody>
          <a:bodyPr>
            <a:normAutofit fontScale="77500" lnSpcReduction="20000"/>
          </a:bodyPr>
          <a:lstStyle/>
          <a:p>
            <a:pPr>
              <a:buNone/>
            </a:pPr>
            <a:r>
              <a:rPr lang="en-US" dirty="0">
                <a:latin typeface="Batang" pitchFamily="18" charset="-127"/>
                <a:ea typeface="Batang" pitchFamily="18" charset="-127"/>
              </a:rPr>
              <a:t>public class </a:t>
            </a:r>
            <a:r>
              <a:rPr lang="en-US" dirty="0" err="1">
                <a:latin typeface="Batang" pitchFamily="18" charset="-127"/>
                <a:ea typeface="Batang" pitchFamily="18" charset="-127"/>
              </a:rPr>
              <a:t>MyClass</a:t>
            </a: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static </a:t>
            </a:r>
            <a:r>
              <a:rPr lang="en-US" dirty="0" err="1">
                <a:latin typeface="Batang" pitchFamily="18" charset="-127"/>
                <a:ea typeface="Batang" pitchFamily="18" charset="-127"/>
              </a:rPr>
              <a:t>int</a:t>
            </a:r>
            <a:r>
              <a:rPr lang="en-US" dirty="0">
                <a:latin typeface="Batang" pitchFamily="18" charset="-127"/>
                <a:ea typeface="Batang" pitchFamily="18" charset="-127"/>
              </a:rPr>
              <a:t> </a:t>
            </a:r>
            <a:r>
              <a:rPr lang="en-US" dirty="0" err="1">
                <a:latin typeface="Batang" pitchFamily="18" charset="-127"/>
                <a:ea typeface="Batang" pitchFamily="18" charset="-127"/>
              </a:rPr>
              <a:t>x,y</a:t>
            </a:r>
            <a:r>
              <a:rPr lang="en-US" dirty="0">
                <a:latin typeface="Batang" pitchFamily="18" charset="-127"/>
                <a:ea typeface="Batang" pitchFamily="18" charset="-127"/>
              </a:rPr>
              <a:t>;</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static{</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a:t>
            </a:r>
            <a:r>
              <a:rPr lang="en-US" dirty="0" err="1">
                <a:latin typeface="Batang" pitchFamily="18" charset="-127"/>
                <a:ea typeface="Batang" pitchFamily="18" charset="-127"/>
              </a:rPr>
              <a:t>int</a:t>
            </a:r>
            <a:r>
              <a:rPr lang="en-US" dirty="0">
                <a:latin typeface="Batang" pitchFamily="18" charset="-127"/>
                <a:ea typeface="Batang" pitchFamily="18" charset="-127"/>
              </a:rPr>
              <a:t> x=5;</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x--;</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static{</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x--;</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public static void main(String[] </a:t>
            </a:r>
            <a:r>
              <a:rPr lang="en-US" dirty="0" err="1">
                <a:latin typeface="Batang" pitchFamily="18" charset="-127"/>
                <a:ea typeface="Batang" pitchFamily="18" charset="-127"/>
              </a:rPr>
              <a:t>args</a:t>
            </a: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x--;</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a:t>
            </a:r>
            <a:r>
              <a:rPr lang="en-US" dirty="0" err="1">
                <a:latin typeface="Batang" pitchFamily="18" charset="-127"/>
                <a:ea typeface="Batang" pitchFamily="18" charset="-127"/>
              </a:rPr>
              <a:t>myMethod</a:t>
            </a: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a:t>
            </a:r>
            <a:r>
              <a:rPr lang="en-US" dirty="0" err="1">
                <a:latin typeface="Batang" pitchFamily="18" charset="-127"/>
                <a:ea typeface="Batang" pitchFamily="18" charset="-127"/>
              </a:rPr>
              <a:t>System.out.println</a:t>
            </a:r>
            <a:r>
              <a:rPr lang="en-US" dirty="0">
                <a:latin typeface="Batang" pitchFamily="18" charset="-127"/>
                <a:ea typeface="Batang" pitchFamily="18" charset="-127"/>
              </a:rPr>
              <a:t>(</a:t>
            </a:r>
            <a:r>
              <a:rPr lang="en-US" dirty="0" err="1">
                <a:latin typeface="Batang" pitchFamily="18" charset="-127"/>
                <a:ea typeface="Batang" pitchFamily="18" charset="-127"/>
              </a:rPr>
              <a:t>x+y</a:t>
            </a:r>
            <a:r>
              <a:rPr lang="en-US" dirty="0">
                <a:latin typeface="Batang" pitchFamily="18" charset="-127"/>
                <a:ea typeface="Batang" pitchFamily="18" charset="-127"/>
              </a:rPr>
              <a:t> + ++x);</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public static void </a:t>
            </a:r>
            <a:r>
              <a:rPr lang="en-US" dirty="0" err="1">
                <a:latin typeface="Batang" pitchFamily="18" charset="-127"/>
                <a:ea typeface="Batang" pitchFamily="18" charset="-127"/>
              </a:rPr>
              <a:t>myMethod</a:t>
            </a: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y=x++ + ++x;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	}</a:t>
            </a:r>
            <a:endParaRPr lang="zh-CN" altLang="en-US" dirty="0">
              <a:latin typeface="Batang" pitchFamily="18" charset="-127"/>
              <a:ea typeface="Batang" pitchFamily="18" charset="-127"/>
            </a:endParaRPr>
          </a:p>
          <a:p>
            <a:pPr>
              <a:buNone/>
            </a:pPr>
            <a:r>
              <a:rPr lang="en-US" dirty="0">
                <a:latin typeface="Batang" pitchFamily="18" charset="-127"/>
                <a:ea typeface="Batang" pitchFamily="18" charset="-127"/>
              </a:rPr>
              <a:t>}</a:t>
            </a:r>
            <a:endParaRPr lang="zh-CN" altLang="en-US" dirty="0">
              <a:latin typeface="Batang" pitchFamily="18" charset="-127"/>
              <a:ea typeface="Batang" pitchFamily="18" charset="-127"/>
            </a:endParaRP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a:solidFill>
                  <a:schemeClr val="bg1"/>
                </a:solidFill>
                <a:ea typeface="隶书" panose="02010509060101010101" pitchFamily="49" charset="-122"/>
              </a:rPr>
              <a:t>6-5 </a:t>
            </a:r>
            <a:r>
              <a:rPr lang="zh-CN" altLang="en-US" sz="4800">
                <a:solidFill>
                  <a:schemeClr val="bg1"/>
                </a:solidFill>
                <a:ea typeface="隶书" panose="02010509060101010101" pitchFamily="49" charset="-122"/>
              </a:rPr>
              <a:t>抽象类与抽象方法</a:t>
            </a:r>
            <a:endParaRPr lang="zh-CN" altLang="en-US" sz="4800" dirty="0">
              <a:solidFill>
                <a:schemeClr val="bg1"/>
              </a:solidFill>
              <a:ea typeface="隶书" panose="02010509060101010101" pitchFamily="49" charset="-122"/>
            </a:endParaRPr>
          </a:p>
        </p:txBody>
      </p:sp>
      <p:sp>
        <p:nvSpPr>
          <p:cNvPr id="6" name="TextBox 5"/>
          <p:cNvSpPr txBox="1"/>
          <p:nvPr/>
        </p:nvSpPr>
        <p:spPr>
          <a:xfrm>
            <a:off x="1187624" y="2132856"/>
            <a:ext cx="6984776"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第四节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抽象类</a:t>
            </a:r>
          </a:p>
        </p:txBody>
      </p:sp>
    </p:spTree>
    <p:extLst>
      <p:ext uri="{BB962C8B-B14F-4D97-AF65-F5344CB8AC3E}">
        <p14:creationId xmlns:p14="http://schemas.microsoft.com/office/powerpoint/2010/main" val="286032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123728" y="620688"/>
            <a:ext cx="5925842" cy="813964"/>
          </a:xfrm>
        </p:spPr>
        <p:txBody>
          <a:bodyPr/>
          <a:lstStyle/>
          <a:p>
            <a:pPr eaLnBrk="1" hangingPunct="1">
              <a:defRPr/>
            </a:pPr>
            <a:r>
              <a:rPr lang="zh-CN" altLang="en-US" b="1" dirty="0">
                <a:latin typeface="+mn-lt"/>
                <a:ea typeface="宋体" pitchFamily="2" charset="-122"/>
                <a:cs typeface="Times New Roman" pitchFamily="18" charset="0"/>
              </a:rPr>
              <a:t>抽象类</a:t>
            </a:r>
            <a:r>
              <a:rPr lang="en-US" altLang="zh-CN" b="1" dirty="0">
                <a:solidFill>
                  <a:srgbClr val="C00000"/>
                </a:solidFill>
                <a:latin typeface="+mn-lt"/>
                <a:ea typeface="宋体" pitchFamily="2" charset="-122"/>
                <a:cs typeface="Times New Roman" pitchFamily="18" charset="0"/>
              </a:rPr>
              <a:t>(abstract class)</a:t>
            </a:r>
          </a:p>
        </p:txBody>
      </p:sp>
      <p:sp>
        <p:nvSpPr>
          <p:cNvPr id="22531" name="Rectangle 3"/>
          <p:cNvSpPr>
            <a:spLocks noGrp="1" noChangeArrowheads="1"/>
          </p:cNvSpPr>
          <p:nvPr>
            <p:ph idx="1"/>
          </p:nvPr>
        </p:nvSpPr>
        <p:spPr>
          <a:xfrm>
            <a:off x="323528" y="1484784"/>
            <a:ext cx="8208912" cy="2303116"/>
          </a:xfrm>
          <a:noFill/>
        </p:spPr>
        <p:txBody>
          <a:bodyPr>
            <a:normAutofit/>
          </a:bodyPr>
          <a:lstStyle/>
          <a:p>
            <a:pPr eaLnBrk="1" hangingPunct="1">
              <a:buFont typeface="Wingdings" pitchFamily="2" charset="2"/>
              <a:buChar char="l"/>
            </a:pPr>
            <a:r>
              <a:rPr lang="zh-CN" altLang="en-US" dirty="0">
                <a:ea typeface="宋体" pitchFamily="2" charset="-122"/>
                <a:cs typeface="Times New Roman" pitchFamily="18" charset="0"/>
              </a:rPr>
              <a:t>随着继承层次中一个个新子类的定义，类变得越来越具体，而父类则更一般，更通用。类的设计应该保证父类和子类能够共享特征。有时将一个父类设计得非常抽象，以至于它没有具体的实例，这样的类叫做</a:t>
            </a:r>
            <a:r>
              <a:rPr lang="zh-CN" altLang="en-US" dirty="0">
                <a:solidFill>
                  <a:srgbClr val="FF0000"/>
                </a:solidFill>
                <a:ea typeface="宋体" pitchFamily="2" charset="-122"/>
                <a:cs typeface="Times New Roman" pitchFamily="18" charset="0"/>
              </a:rPr>
              <a:t>抽象类</a:t>
            </a:r>
            <a:r>
              <a:rPr lang="zh-CN" altLang="en-US" dirty="0">
                <a:ea typeface="宋体" pitchFamily="2" charset="-122"/>
                <a:cs typeface="Times New Roman" pitchFamily="18" charset="0"/>
              </a:rPr>
              <a:t>。</a:t>
            </a:r>
          </a:p>
        </p:txBody>
      </p:sp>
      <p:pic>
        <p:nvPicPr>
          <p:cNvPr id="4" name="图片 3" descr="捕获.JPG"/>
          <p:cNvPicPr>
            <a:picLocks noChangeAspect="1"/>
          </p:cNvPicPr>
          <p:nvPr/>
        </p:nvPicPr>
        <p:blipFill>
          <a:blip r:embed="rId2" cstate="print">
            <a:clrChange>
              <a:clrFrom>
                <a:srgbClr val="FEFEFE"/>
              </a:clrFrom>
              <a:clrTo>
                <a:srgbClr val="FEFEFE">
                  <a:alpha val="0"/>
                </a:srgbClr>
              </a:clrTo>
            </a:clrChange>
          </a:blip>
          <a:stretch>
            <a:fillRect/>
          </a:stretch>
        </p:blipFill>
        <p:spPr>
          <a:xfrm>
            <a:off x="4754040" y="3571876"/>
            <a:ext cx="4324118" cy="2521420"/>
          </a:xfrm>
          <a:prstGeom prst="rect">
            <a:avLst/>
          </a:prstGeom>
        </p:spPr>
      </p:pic>
    </p:spTree>
    <p:extLst>
      <p:ext uri="{BB962C8B-B14F-4D97-AF65-F5344CB8AC3E}">
        <p14:creationId xmlns:p14="http://schemas.microsoft.com/office/powerpoint/2010/main" val="22076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563888" y="620688"/>
            <a:ext cx="2304256" cy="792088"/>
          </a:xfrm>
        </p:spPr>
        <p:txBody>
          <a:bodyPr/>
          <a:lstStyle/>
          <a:p>
            <a:pPr eaLnBrk="1" hangingPunct="1">
              <a:defRPr/>
            </a:pPr>
            <a:r>
              <a:rPr lang="zh-CN" altLang="en-US" b="1" dirty="0">
                <a:latin typeface="+mn-lt"/>
                <a:ea typeface="宋体" pitchFamily="2" charset="-122"/>
                <a:cs typeface="Times New Roman" pitchFamily="18" charset="0"/>
              </a:rPr>
              <a:t>抽象类</a:t>
            </a:r>
            <a:endParaRPr lang="en-US" altLang="zh-CN" b="1" dirty="0">
              <a:solidFill>
                <a:srgbClr val="C00000"/>
              </a:solidFill>
              <a:latin typeface="+mn-lt"/>
              <a:ea typeface="宋体" pitchFamily="2" charset="-122"/>
              <a:cs typeface="Times New Roman" pitchFamily="18" charset="0"/>
            </a:endParaRPr>
          </a:p>
        </p:txBody>
      </p:sp>
      <p:sp>
        <p:nvSpPr>
          <p:cNvPr id="22531" name="Rectangle 3"/>
          <p:cNvSpPr>
            <a:spLocks noGrp="1" noChangeArrowheads="1"/>
          </p:cNvSpPr>
          <p:nvPr>
            <p:ph idx="1"/>
          </p:nvPr>
        </p:nvSpPr>
        <p:spPr>
          <a:xfrm>
            <a:off x="395536" y="1556792"/>
            <a:ext cx="8534400" cy="5096568"/>
          </a:xfrm>
          <a:noFill/>
        </p:spPr>
        <p:txBody>
          <a:bodyPr>
            <a:noAutofit/>
          </a:bodyPr>
          <a:lstStyle/>
          <a:p>
            <a:pPr eaLnBrk="1" hangingPunct="1">
              <a:buFont typeface="Wingdings" pitchFamily="2" charset="2"/>
              <a:buChar char="l"/>
            </a:pPr>
            <a:r>
              <a:rPr lang="zh-CN" altLang="en-US" sz="2700" dirty="0">
                <a:ea typeface="宋体" pitchFamily="2" charset="-122"/>
                <a:cs typeface="Times New Roman" pitchFamily="18" charset="0"/>
              </a:rPr>
              <a:t>用</a:t>
            </a:r>
            <a:r>
              <a:rPr lang="en-US" altLang="zh-CN" sz="2700" dirty="0">
                <a:ea typeface="宋体" pitchFamily="2" charset="-122"/>
                <a:cs typeface="Times New Roman" pitchFamily="18" charset="0"/>
              </a:rPr>
              <a:t>abstract</a:t>
            </a:r>
            <a:r>
              <a:rPr lang="zh-CN" altLang="en-US" sz="2700" dirty="0">
                <a:ea typeface="宋体" pitchFamily="2" charset="-122"/>
                <a:cs typeface="Times New Roman" pitchFamily="18" charset="0"/>
              </a:rPr>
              <a:t>关键字来修饰一个类时，这个类叫做</a:t>
            </a:r>
            <a:r>
              <a:rPr lang="zh-CN" altLang="en-US" sz="2700" dirty="0">
                <a:solidFill>
                  <a:srgbClr val="C00000"/>
                </a:solidFill>
                <a:ea typeface="宋体" pitchFamily="2" charset="-122"/>
                <a:cs typeface="Times New Roman" pitchFamily="18" charset="0"/>
              </a:rPr>
              <a:t>抽象类</a:t>
            </a:r>
            <a:r>
              <a:rPr lang="zh-CN" altLang="en-US" sz="2700" dirty="0">
                <a:ea typeface="宋体" pitchFamily="2" charset="-122"/>
                <a:cs typeface="Times New Roman" pitchFamily="18" charset="0"/>
              </a:rPr>
              <a:t>；</a:t>
            </a:r>
            <a:endParaRPr lang="en-US" altLang="zh-CN" sz="2700" dirty="0">
              <a:ea typeface="宋体" pitchFamily="2" charset="-122"/>
              <a:cs typeface="Times New Roman" pitchFamily="18" charset="0"/>
            </a:endParaRPr>
          </a:p>
          <a:p>
            <a:pPr eaLnBrk="1" hangingPunct="1">
              <a:buFont typeface="Wingdings" pitchFamily="2" charset="2"/>
              <a:buChar char="l"/>
            </a:pPr>
            <a:r>
              <a:rPr lang="en-US" altLang="zh-CN" sz="2700" dirty="0">
                <a:ea typeface="宋体" pitchFamily="2" charset="-122"/>
                <a:cs typeface="Times New Roman" pitchFamily="18" charset="0"/>
              </a:rPr>
              <a:t> </a:t>
            </a:r>
            <a:r>
              <a:rPr lang="zh-CN" altLang="en-US" sz="2700" dirty="0">
                <a:ea typeface="宋体" pitchFamily="2" charset="-122"/>
                <a:cs typeface="Times New Roman" pitchFamily="18" charset="0"/>
              </a:rPr>
              <a:t>用</a:t>
            </a:r>
            <a:r>
              <a:rPr lang="en-US" altLang="zh-CN" sz="2700" dirty="0">
                <a:ea typeface="宋体" pitchFamily="2" charset="-122"/>
                <a:cs typeface="Times New Roman" pitchFamily="18" charset="0"/>
              </a:rPr>
              <a:t>abstract</a:t>
            </a:r>
            <a:r>
              <a:rPr lang="zh-CN" altLang="en-US" sz="2700" dirty="0">
                <a:ea typeface="宋体" pitchFamily="2" charset="-122"/>
                <a:cs typeface="Times New Roman" pitchFamily="18" charset="0"/>
              </a:rPr>
              <a:t>来修饰一个方法时，该方法叫做</a:t>
            </a:r>
            <a:r>
              <a:rPr lang="zh-CN" altLang="en-US" sz="2700" dirty="0">
                <a:solidFill>
                  <a:srgbClr val="C00000"/>
                </a:solidFill>
                <a:ea typeface="宋体" pitchFamily="2" charset="-122"/>
                <a:cs typeface="Times New Roman" pitchFamily="18" charset="0"/>
              </a:rPr>
              <a:t>抽象方法</a:t>
            </a:r>
            <a:r>
              <a:rPr lang="zh-CN" altLang="en-US" sz="2700" dirty="0">
                <a:ea typeface="宋体" pitchFamily="2" charset="-122"/>
                <a:cs typeface="Times New Roman" pitchFamily="18" charset="0"/>
              </a:rPr>
              <a:t>。</a:t>
            </a:r>
          </a:p>
          <a:p>
            <a:pPr lvl="1">
              <a:buFont typeface="Wingdings" pitchFamily="2" charset="2"/>
              <a:buChar char="Ø"/>
            </a:pPr>
            <a:r>
              <a:rPr lang="zh-CN" altLang="en-US" dirty="0">
                <a:ea typeface="宋体" pitchFamily="2" charset="-122"/>
                <a:cs typeface="Times New Roman" pitchFamily="18" charset="0"/>
              </a:rPr>
              <a:t>抽象方法：只有方法的声明，没有方法的实现。以分号结束：</a:t>
            </a:r>
            <a:r>
              <a:rPr lang="en-US" altLang="zh-CN" sz="2700" dirty="0">
                <a:solidFill>
                  <a:srgbClr val="800080"/>
                </a:solidFill>
                <a:ea typeface="宋体" pitchFamily="2" charset="-122"/>
                <a:cs typeface="Times New Roman" pitchFamily="18" charset="0"/>
              </a:rPr>
              <a:t>abstract</a:t>
            </a:r>
            <a:r>
              <a:rPr lang="en-US" altLang="zh-CN" sz="2700" dirty="0">
                <a:solidFill>
                  <a:srgbClr val="666699"/>
                </a:solidFill>
                <a:ea typeface="宋体" pitchFamily="2" charset="-122"/>
                <a:cs typeface="Times New Roman" pitchFamily="18" charset="0"/>
              </a:rPr>
              <a:t> </a:t>
            </a:r>
            <a:r>
              <a:rPr lang="en-US" altLang="zh-CN" sz="2700" dirty="0" err="1">
                <a:solidFill>
                  <a:srgbClr val="0070C0"/>
                </a:solidFill>
                <a:ea typeface="宋体" pitchFamily="2" charset="-122"/>
                <a:cs typeface="Times New Roman" pitchFamily="18" charset="0"/>
              </a:rPr>
              <a:t>int</a:t>
            </a:r>
            <a:r>
              <a:rPr lang="en-US" altLang="zh-CN" sz="2700" dirty="0">
                <a:solidFill>
                  <a:srgbClr val="0070C0"/>
                </a:solidFill>
                <a:ea typeface="宋体" pitchFamily="2" charset="-122"/>
                <a:cs typeface="Times New Roman" pitchFamily="18" charset="0"/>
              </a:rPr>
              <a:t> </a:t>
            </a:r>
            <a:r>
              <a:rPr lang="en-US" altLang="zh-CN" sz="2700" dirty="0" err="1">
                <a:solidFill>
                  <a:srgbClr val="0070C0"/>
                </a:solidFill>
                <a:ea typeface="宋体" pitchFamily="2" charset="-122"/>
                <a:cs typeface="Times New Roman" pitchFamily="18" charset="0"/>
              </a:rPr>
              <a:t>abstractMethod</a:t>
            </a:r>
            <a:r>
              <a:rPr lang="en-US" altLang="zh-CN" sz="2700" dirty="0">
                <a:solidFill>
                  <a:srgbClr val="0070C0"/>
                </a:solidFill>
                <a:ea typeface="宋体" pitchFamily="2" charset="-122"/>
                <a:cs typeface="Times New Roman" pitchFamily="18" charset="0"/>
              </a:rPr>
              <a:t>( </a:t>
            </a:r>
            <a:r>
              <a:rPr lang="en-US" altLang="zh-CN" sz="2700" dirty="0" err="1">
                <a:solidFill>
                  <a:srgbClr val="0070C0"/>
                </a:solidFill>
                <a:ea typeface="宋体" pitchFamily="2" charset="-122"/>
                <a:cs typeface="Times New Roman" pitchFamily="18" charset="0"/>
              </a:rPr>
              <a:t>int</a:t>
            </a:r>
            <a:r>
              <a:rPr lang="en-US" altLang="zh-CN" sz="2700" dirty="0">
                <a:solidFill>
                  <a:srgbClr val="0070C0"/>
                </a:solidFill>
                <a:ea typeface="宋体" pitchFamily="2" charset="-122"/>
                <a:cs typeface="Times New Roman" pitchFamily="18" charset="0"/>
              </a:rPr>
              <a:t> a )</a:t>
            </a:r>
            <a:r>
              <a:rPr lang="en-US" altLang="zh-CN" sz="2700" b="1" dirty="0">
                <a:solidFill>
                  <a:srgbClr val="FF0066"/>
                </a:solidFill>
                <a:ea typeface="宋体" pitchFamily="2" charset="-122"/>
                <a:cs typeface="Times New Roman" pitchFamily="18" charset="0"/>
              </a:rPr>
              <a:t>;</a:t>
            </a:r>
            <a:endParaRPr lang="en-US" altLang="zh-CN" sz="2700" dirty="0">
              <a:ea typeface="宋体" pitchFamily="2" charset="-122"/>
              <a:cs typeface="Times New Roman" pitchFamily="18" charset="0"/>
            </a:endParaRPr>
          </a:p>
          <a:p>
            <a:pPr eaLnBrk="1" hangingPunct="1">
              <a:buFont typeface="Wingdings" pitchFamily="2" charset="2"/>
              <a:buChar char="l"/>
            </a:pPr>
            <a:r>
              <a:rPr lang="zh-CN" altLang="en-US" sz="2700" dirty="0">
                <a:ea typeface="宋体" pitchFamily="2" charset="-122"/>
                <a:cs typeface="Times New Roman" pitchFamily="18" charset="0"/>
              </a:rPr>
              <a:t>含有抽象方法的类必须被声明为抽象类。</a:t>
            </a:r>
          </a:p>
          <a:p>
            <a:pPr eaLnBrk="1" hangingPunct="1">
              <a:buFont typeface="Wingdings" pitchFamily="2" charset="2"/>
              <a:buChar char="l"/>
            </a:pPr>
            <a:r>
              <a:rPr lang="zh-CN" altLang="en-US" sz="2700" dirty="0">
                <a:ea typeface="宋体" pitchFamily="2" charset="-122"/>
                <a:cs typeface="Times New Roman" pitchFamily="18" charset="0"/>
              </a:rPr>
              <a:t>抽象类不能被实例化。抽象类是用来被继承的，抽象类的子类必须重写父类的抽象方法，并提供方法体。若没有重写全部的抽象方法，仍为抽象类。</a:t>
            </a:r>
          </a:p>
          <a:p>
            <a:pPr eaLnBrk="1" hangingPunct="1">
              <a:buFont typeface="Wingdings" pitchFamily="2" charset="2"/>
              <a:buChar char="l"/>
            </a:pPr>
            <a:r>
              <a:rPr lang="zh-CN" altLang="en-US" sz="2700" dirty="0">
                <a:solidFill>
                  <a:srgbClr val="C00000"/>
                </a:solidFill>
                <a:ea typeface="宋体" pitchFamily="2" charset="-122"/>
                <a:cs typeface="Times New Roman" pitchFamily="18" charset="0"/>
              </a:rPr>
              <a:t>不能用</a:t>
            </a:r>
            <a:r>
              <a:rPr lang="en-US" altLang="zh-CN" sz="2700" dirty="0">
                <a:solidFill>
                  <a:srgbClr val="C00000"/>
                </a:solidFill>
                <a:ea typeface="宋体" pitchFamily="2" charset="-122"/>
                <a:cs typeface="Times New Roman" pitchFamily="18" charset="0"/>
              </a:rPr>
              <a:t>abstract</a:t>
            </a:r>
            <a:r>
              <a:rPr lang="zh-CN" altLang="en-US" sz="2700" dirty="0">
                <a:solidFill>
                  <a:srgbClr val="C00000"/>
                </a:solidFill>
                <a:ea typeface="宋体" pitchFamily="2" charset="-122"/>
                <a:cs typeface="Times New Roman" pitchFamily="18" charset="0"/>
              </a:rPr>
              <a:t>修饰属性、私有方法、构造器、静态方法、</a:t>
            </a:r>
            <a:r>
              <a:rPr lang="en-US" altLang="zh-CN" sz="2700" dirty="0">
                <a:solidFill>
                  <a:srgbClr val="C00000"/>
                </a:solidFill>
                <a:ea typeface="宋体" pitchFamily="2" charset="-122"/>
                <a:cs typeface="Times New Roman" pitchFamily="18" charset="0"/>
              </a:rPr>
              <a:t>final</a:t>
            </a:r>
            <a:r>
              <a:rPr lang="zh-CN" altLang="en-US" sz="2700" dirty="0">
                <a:solidFill>
                  <a:srgbClr val="C00000"/>
                </a:solidFill>
                <a:ea typeface="宋体" pitchFamily="2" charset="-122"/>
                <a:cs typeface="Times New Roman" pitchFamily="18" charset="0"/>
              </a:rPr>
              <a:t>的方法。</a:t>
            </a:r>
          </a:p>
        </p:txBody>
      </p:sp>
    </p:spTree>
    <p:extLst>
      <p:ext uri="{BB962C8B-B14F-4D97-AF65-F5344CB8AC3E}">
        <p14:creationId xmlns:p14="http://schemas.microsoft.com/office/powerpoint/2010/main" val="2132940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131840" y="620688"/>
            <a:ext cx="4053634" cy="840156"/>
          </a:xfrm>
        </p:spPr>
        <p:txBody>
          <a:bodyPr/>
          <a:lstStyle/>
          <a:p>
            <a:pPr eaLnBrk="1" hangingPunct="1">
              <a:defRPr/>
            </a:pPr>
            <a:r>
              <a:rPr lang="zh-CN" altLang="en-US" b="1" dirty="0">
                <a:latin typeface="+mn-lt"/>
                <a:ea typeface="宋体" pitchFamily="2" charset="-122"/>
                <a:cs typeface="Times New Roman" pitchFamily="18" charset="0"/>
              </a:rPr>
              <a:t>抽象类举例</a:t>
            </a:r>
          </a:p>
        </p:txBody>
      </p:sp>
      <p:sp>
        <p:nvSpPr>
          <p:cNvPr id="23555" name="Rectangle 3"/>
          <p:cNvSpPr>
            <a:spLocks noGrp="1" noChangeArrowheads="1"/>
          </p:cNvSpPr>
          <p:nvPr>
            <p:ph idx="1"/>
          </p:nvPr>
        </p:nvSpPr>
        <p:spPr>
          <a:xfrm>
            <a:off x="251520" y="980728"/>
            <a:ext cx="8424936" cy="5257800"/>
          </a:xfrm>
          <a:noFill/>
        </p:spPr>
        <p:txBody>
          <a:bodyPr>
            <a:noAutofit/>
          </a:bodyPr>
          <a:lstStyle/>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abstract class A{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abstract void m1(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public void m2(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a:t>
            </a:r>
            <a:r>
              <a:rPr lang="zh-CN" altLang="en-US" sz="2400" dirty="0">
                <a:solidFill>
                  <a:srgbClr val="C00000"/>
                </a:solidFill>
                <a:ea typeface="宋体" pitchFamily="2" charset="-122"/>
                <a:cs typeface="Times New Roman" pitchFamily="18" charset="0"/>
              </a:rPr>
              <a:t>类中定义的</a:t>
            </a:r>
            <a:r>
              <a:rPr lang="en-US" altLang="zh-CN" sz="2400" dirty="0">
                <a:solidFill>
                  <a:srgbClr val="C00000"/>
                </a:solidFill>
                <a:ea typeface="宋体" pitchFamily="2" charset="-122"/>
                <a:cs typeface="Times New Roman" pitchFamily="18" charset="0"/>
              </a:rPr>
              <a:t>m2</a:t>
            </a:r>
            <a:r>
              <a:rPr lang="zh-CN" altLang="en-US" sz="2400" dirty="0">
                <a:solidFill>
                  <a:srgbClr val="C00000"/>
                </a:solidFill>
                <a:ea typeface="宋体" pitchFamily="2" charset="-122"/>
                <a:cs typeface="Times New Roman" pitchFamily="18" charset="0"/>
              </a:rPr>
              <a:t>方法</a:t>
            </a: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class B extends A{</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void m1(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("B</a:t>
            </a:r>
            <a:r>
              <a:rPr lang="zh-CN" altLang="en-US" sz="2400" dirty="0">
                <a:solidFill>
                  <a:srgbClr val="C00000"/>
                </a:solidFill>
                <a:ea typeface="宋体" pitchFamily="2" charset="-122"/>
                <a:cs typeface="Times New Roman" pitchFamily="18" charset="0"/>
              </a:rPr>
              <a:t>类中定义的</a:t>
            </a:r>
            <a:r>
              <a:rPr lang="en-US" altLang="zh-CN" sz="2400" dirty="0">
                <a:solidFill>
                  <a:srgbClr val="C00000"/>
                </a:solidFill>
                <a:ea typeface="宋体" pitchFamily="2" charset="-122"/>
                <a:cs typeface="Times New Roman" pitchFamily="18" charset="0"/>
              </a:rPr>
              <a:t>m1</a:t>
            </a:r>
            <a:r>
              <a:rPr lang="zh-CN" altLang="en-US" sz="2400" dirty="0">
                <a:solidFill>
                  <a:srgbClr val="C00000"/>
                </a:solidFill>
                <a:ea typeface="宋体" pitchFamily="2" charset="-122"/>
                <a:cs typeface="Times New Roman" pitchFamily="18" charset="0"/>
              </a:rPr>
              <a:t>方法</a:t>
            </a: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a:lnSpc>
                <a:spcPct val="80000"/>
              </a:lnSpc>
              <a:spcBef>
                <a:spcPct val="0"/>
              </a:spcBef>
              <a:buClr>
                <a:schemeClr val="tx1"/>
              </a:buClr>
              <a:buNone/>
            </a:pPr>
            <a:endParaRPr lang="en-US" altLang="zh-CN" sz="2400" dirty="0">
              <a:solidFill>
                <a:srgbClr val="C00000"/>
              </a:solidFill>
              <a:ea typeface="宋体" pitchFamily="2" charset="-122"/>
              <a:cs typeface="Times New Roman" pitchFamily="18" charset="0"/>
            </a:endParaRP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public class Test{</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public static void main( 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 </a:t>
            </a:r>
            <a:r>
              <a:rPr lang="en-US" altLang="zh-CN" sz="2400" dirty="0" err="1">
                <a:solidFill>
                  <a:srgbClr val="C00000"/>
                </a:solidFill>
                <a:ea typeface="宋体" pitchFamily="2" charset="-122"/>
                <a:cs typeface="Times New Roman" pitchFamily="18" charset="0"/>
              </a:rPr>
              <a:t>a</a:t>
            </a:r>
            <a:r>
              <a:rPr lang="en-US" altLang="zh-CN" sz="2400" dirty="0">
                <a:solidFill>
                  <a:srgbClr val="C00000"/>
                </a:solidFill>
                <a:ea typeface="宋体" pitchFamily="2" charset="-122"/>
                <a:cs typeface="Times New Roman" pitchFamily="18" charset="0"/>
              </a:rPr>
              <a:t> = new B(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a.m1(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a.m2(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       }</a:t>
            </a:r>
          </a:p>
          <a:p>
            <a:pPr marL="0" lvl="2" algn="just">
              <a:lnSpc>
                <a:spcPct val="80000"/>
              </a:lnSpc>
              <a:spcBef>
                <a:spcPct val="0"/>
              </a:spcBef>
              <a:buClr>
                <a:schemeClr val="tx1"/>
              </a:buClr>
              <a:buNone/>
            </a:pPr>
            <a:r>
              <a:rPr lang="en-US" altLang="zh-CN" sz="2400" dirty="0">
                <a:solidFill>
                  <a:srgbClr val="C00000"/>
                </a:solidFill>
                <a:ea typeface="宋体" pitchFamily="2" charset="-122"/>
                <a:cs typeface="Times New Roman" pitchFamily="18" charset="0"/>
              </a:rPr>
              <a:t>}</a:t>
            </a:r>
          </a:p>
          <a:p>
            <a:pPr marL="0" lvl="2" algn="just" eaLnBrk="1" hangingPunct="1">
              <a:lnSpc>
                <a:spcPct val="80000"/>
              </a:lnSpc>
              <a:spcBef>
                <a:spcPct val="0"/>
              </a:spcBef>
              <a:buClr>
                <a:schemeClr val="tx1"/>
              </a:buClr>
              <a:buFontTx/>
              <a:buNone/>
            </a:pP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940314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2" cstate="print"/>
          <a:srcRect/>
          <a:stretch>
            <a:fillRect/>
          </a:stretch>
        </p:blipFill>
        <p:spPr bwMode="auto">
          <a:xfrm>
            <a:off x="142595" y="2273601"/>
            <a:ext cx="6559460" cy="3315639"/>
          </a:xfrm>
          <a:prstGeom prst="rect">
            <a:avLst/>
          </a:prstGeom>
          <a:noFill/>
          <a:ln w="9525">
            <a:noFill/>
            <a:miter lim="800000"/>
            <a:headEnd/>
            <a:tailEnd/>
          </a:ln>
        </p:spPr>
      </p:pic>
      <p:sp>
        <p:nvSpPr>
          <p:cNvPr id="281602" name="Rectangle 2"/>
          <p:cNvSpPr>
            <a:spLocks noGrp="1" noChangeArrowheads="1"/>
          </p:cNvSpPr>
          <p:nvPr>
            <p:ph type="title"/>
          </p:nvPr>
        </p:nvSpPr>
        <p:spPr>
          <a:xfrm>
            <a:off x="2987824" y="690599"/>
            <a:ext cx="3920448" cy="685800"/>
          </a:xfrm>
        </p:spPr>
        <p:txBody>
          <a:bodyPr/>
          <a:lstStyle/>
          <a:p>
            <a:pPr eaLnBrk="1" hangingPunct="1">
              <a:defRPr/>
            </a:pPr>
            <a:r>
              <a:rPr lang="zh-CN" altLang="en-US" b="1" dirty="0">
                <a:latin typeface="+mn-lt"/>
                <a:ea typeface="宋体" pitchFamily="2" charset="-122"/>
                <a:cs typeface="Times New Roman" pitchFamily="18" charset="0"/>
              </a:rPr>
              <a:t>抽象类应用</a:t>
            </a:r>
          </a:p>
        </p:txBody>
      </p:sp>
      <p:sp>
        <p:nvSpPr>
          <p:cNvPr id="24580" name="Text Box 4"/>
          <p:cNvSpPr txBox="1">
            <a:spLocks noChangeArrowheads="1"/>
          </p:cNvSpPr>
          <p:nvPr/>
        </p:nvSpPr>
        <p:spPr bwMode="auto">
          <a:xfrm>
            <a:off x="6702055" y="2651518"/>
            <a:ext cx="2326493" cy="2529923"/>
          </a:xfrm>
          <a:prstGeom prst="rect">
            <a:avLst/>
          </a:prstGeom>
          <a:noFill/>
          <a:ln w="9525">
            <a:noFill/>
            <a:miter lim="800000"/>
            <a:headEnd/>
            <a:tailEnd/>
          </a:ln>
        </p:spPr>
        <p:txBody>
          <a:bodyPr wrap="square">
            <a:spAutoFit/>
          </a:bodyPr>
          <a:lstStyle/>
          <a:p>
            <a:pPr>
              <a:lnSpc>
                <a:spcPct val="120000"/>
              </a:lnSpc>
              <a:spcBef>
                <a:spcPct val="50000"/>
              </a:spcBef>
            </a:pPr>
            <a:r>
              <a:rPr lang="zh-CN" altLang="en-US" sz="2200" dirty="0">
                <a:ea typeface="宋体" pitchFamily="2" charset="-122"/>
                <a:cs typeface="Times New Roman" pitchFamily="18" charset="0"/>
              </a:rPr>
              <a:t>在航运公司系统中，</a:t>
            </a:r>
            <a:r>
              <a:rPr lang="en-US" altLang="zh-CN" sz="2200" dirty="0">
                <a:ea typeface="宋体" pitchFamily="2" charset="-122"/>
                <a:cs typeface="Times New Roman" pitchFamily="18" charset="0"/>
              </a:rPr>
              <a:t>Vehicle</a:t>
            </a:r>
            <a:r>
              <a:rPr lang="zh-CN" altLang="en-US" sz="2200" dirty="0">
                <a:ea typeface="宋体" pitchFamily="2" charset="-122"/>
                <a:cs typeface="Times New Roman" pitchFamily="18" charset="0"/>
              </a:rPr>
              <a:t>类需要定义两个方法分别计算运输工具的燃料效率和行驶距离。</a:t>
            </a:r>
          </a:p>
        </p:txBody>
      </p:sp>
      <p:sp>
        <p:nvSpPr>
          <p:cNvPr id="24581" name="Text Box 5"/>
          <p:cNvSpPr txBox="1">
            <a:spLocks noChangeArrowheads="1"/>
          </p:cNvSpPr>
          <p:nvPr/>
        </p:nvSpPr>
        <p:spPr bwMode="auto">
          <a:xfrm>
            <a:off x="132063" y="1317928"/>
            <a:ext cx="8991599" cy="954107"/>
          </a:xfrm>
          <a:prstGeom prst="rect">
            <a:avLst/>
          </a:prstGeom>
          <a:noFill/>
          <a:ln w="9525">
            <a:noFill/>
            <a:miter lim="800000"/>
            <a:headEnd/>
            <a:tailEnd/>
          </a:ln>
        </p:spPr>
        <p:txBody>
          <a:bodyPr wrap="square">
            <a:spAutoFit/>
          </a:bodyPr>
          <a:lstStyle/>
          <a:p>
            <a:r>
              <a:rPr lang="zh-CN" altLang="en-US" sz="2800" dirty="0">
                <a:ea typeface="宋体" pitchFamily="2" charset="-122"/>
                <a:cs typeface="Times New Roman" pitchFamily="18" charset="0"/>
              </a:rPr>
              <a:t>抽象类是用来模型化那些父类无法确定全部实现，而是由其子类提供具体实现的对象的类。</a:t>
            </a:r>
          </a:p>
        </p:txBody>
      </p:sp>
      <p:sp>
        <p:nvSpPr>
          <p:cNvPr id="24582" name="Text Box 6"/>
          <p:cNvSpPr txBox="1">
            <a:spLocks noChangeArrowheads="1"/>
          </p:cNvSpPr>
          <p:nvPr/>
        </p:nvSpPr>
        <p:spPr bwMode="auto">
          <a:xfrm>
            <a:off x="142595" y="5589240"/>
            <a:ext cx="8991600" cy="769441"/>
          </a:xfrm>
          <a:prstGeom prst="rect">
            <a:avLst/>
          </a:prstGeom>
          <a:noFill/>
          <a:ln w="9525">
            <a:solidFill>
              <a:srgbClr val="FF0000"/>
            </a:solidFill>
            <a:miter lim="800000"/>
            <a:headEnd/>
            <a:tailEnd/>
          </a:ln>
        </p:spPr>
        <p:txBody>
          <a:bodyPr>
            <a:spAutoFit/>
          </a:bodyPr>
          <a:lstStyle/>
          <a:p>
            <a:pPr>
              <a:spcBef>
                <a:spcPct val="50000"/>
              </a:spcBef>
            </a:pPr>
            <a:r>
              <a:rPr lang="zh-CN" altLang="en-US" sz="2200" dirty="0">
                <a:ea typeface="宋体" pitchFamily="2" charset="-122"/>
                <a:cs typeface="Times New Roman" pitchFamily="18" charset="0"/>
              </a:rPr>
              <a:t>问题：卡车</a:t>
            </a:r>
            <a:r>
              <a:rPr lang="en-US" altLang="zh-CN" sz="2200" dirty="0">
                <a:ea typeface="宋体" pitchFamily="2" charset="-122"/>
                <a:cs typeface="Times New Roman" pitchFamily="18" charset="0"/>
              </a:rPr>
              <a:t>(Truck)</a:t>
            </a:r>
            <a:r>
              <a:rPr lang="zh-CN" altLang="en-US" sz="2200" dirty="0">
                <a:ea typeface="宋体" pitchFamily="2" charset="-122"/>
                <a:cs typeface="Times New Roman" pitchFamily="18" charset="0"/>
              </a:rPr>
              <a:t>和驳船</a:t>
            </a:r>
            <a:r>
              <a:rPr lang="en-US" altLang="zh-CN" sz="2200" dirty="0">
                <a:ea typeface="宋体" pitchFamily="2" charset="-122"/>
                <a:cs typeface="Times New Roman" pitchFamily="18" charset="0"/>
              </a:rPr>
              <a:t>(</a:t>
            </a:r>
            <a:r>
              <a:rPr lang="en-US" altLang="zh-CN" sz="2200" dirty="0" err="1">
                <a:ea typeface="宋体" pitchFamily="2" charset="-122"/>
                <a:cs typeface="Times New Roman" pitchFamily="18" charset="0"/>
              </a:rPr>
              <a:t>RiverBarge</a:t>
            </a:r>
            <a:r>
              <a:rPr lang="en-US" altLang="zh-CN" sz="2200" dirty="0">
                <a:ea typeface="宋体" pitchFamily="2" charset="-122"/>
                <a:cs typeface="Times New Roman" pitchFamily="18" charset="0"/>
              </a:rPr>
              <a:t>)</a:t>
            </a:r>
            <a:r>
              <a:rPr lang="zh-CN" altLang="en-US" sz="2200" dirty="0">
                <a:ea typeface="宋体" pitchFamily="2" charset="-122"/>
                <a:cs typeface="Times New Roman" pitchFamily="18" charset="0"/>
              </a:rPr>
              <a:t>的燃料效率和行驶距离的计算方法完全不同。</a:t>
            </a:r>
            <a:r>
              <a:rPr lang="en-US" altLang="zh-CN" sz="2200" dirty="0">
                <a:ea typeface="宋体" pitchFamily="2" charset="-122"/>
                <a:cs typeface="Times New Roman" pitchFamily="18" charset="0"/>
              </a:rPr>
              <a:t>Vehicle</a:t>
            </a:r>
            <a:r>
              <a:rPr lang="zh-CN" altLang="en-US" sz="2200" dirty="0">
                <a:ea typeface="宋体" pitchFamily="2" charset="-122"/>
                <a:cs typeface="Times New Roman" pitchFamily="18" charset="0"/>
              </a:rPr>
              <a:t>类不能提供计算方法，但子类可以。</a:t>
            </a:r>
          </a:p>
        </p:txBody>
      </p:sp>
    </p:spTree>
    <p:extLst>
      <p:ext uri="{BB962C8B-B14F-4D97-AF65-F5344CB8AC3E}">
        <p14:creationId xmlns:p14="http://schemas.microsoft.com/office/powerpoint/2010/main" val="359415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a:xfrm>
            <a:off x="2555776" y="620688"/>
            <a:ext cx="4536504" cy="838200"/>
          </a:xfrm>
        </p:spPr>
        <p:txBody>
          <a:bodyPr/>
          <a:lstStyle/>
          <a:p>
            <a:pPr eaLnBrk="1" hangingPunct="1">
              <a:defRPr/>
            </a:pPr>
            <a:r>
              <a:rPr lang="en-US" altLang="zh-CN" sz="3600" b="1">
                <a:latin typeface="+mn-lt"/>
                <a:ea typeface="宋体" pitchFamily="2" charset="-122"/>
                <a:cs typeface="Times New Roman" pitchFamily="18" charset="0"/>
              </a:rPr>
              <a:t>6.1  </a:t>
            </a:r>
            <a:r>
              <a:rPr lang="zh-CN" altLang="en-US" sz="3600" b="1" dirty="0">
                <a:latin typeface="+mn-lt"/>
                <a:ea typeface="宋体" pitchFamily="2" charset="-122"/>
                <a:cs typeface="Times New Roman" pitchFamily="18" charset="0"/>
              </a:rPr>
              <a:t>关键字</a:t>
            </a:r>
            <a:r>
              <a:rPr lang="en-US" altLang="zh-CN" sz="3600" b="1" dirty="0">
                <a:solidFill>
                  <a:srgbClr val="C00000"/>
                </a:solidFill>
                <a:latin typeface="+mn-lt"/>
                <a:ea typeface="宋体" pitchFamily="2" charset="-122"/>
                <a:cs typeface="Times New Roman" pitchFamily="18" charset="0"/>
              </a:rPr>
              <a:t>static</a:t>
            </a:r>
          </a:p>
        </p:txBody>
      </p:sp>
      <p:sp>
        <p:nvSpPr>
          <p:cNvPr id="4098" name="Rectangle 2"/>
          <p:cNvSpPr>
            <a:spLocks noGrp="1" noChangeArrowheads="1"/>
          </p:cNvSpPr>
          <p:nvPr>
            <p:ph idx="1"/>
          </p:nvPr>
        </p:nvSpPr>
        <p:spPr>
          <a:xfrm>
            <a:off x="228600" y="1509722"/>
            <a:ext cx="8686800" cy="3276600"/>
          </a:xfrm>
          <a:noFill/>
        </p:spPr>
        <p:txBody>
          <a:bodyPr lIns="92075" tIns="46038" rIns="92075" bIns="46038"/>
          <a:lstStyle/>
          <a:p>
            <a:pPr eaLnBrk="1" hangingPunct="1">
              <a:buFontTx/>
              <a:buNone/>
            </a:pP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当我们编写一个类时，其实就是在描述其对象的属性和行为，而并没有产生实质上的对象，只有通过</a:t>
            </a:r>
            <a:r>
              <a:rPr lang="en-US" altLang="zh-CN" sz="2400" dirty="0">
                <a:ea typeface="宋体" pitchFamily="2" charset="-122"/>
                <a:cs typeface="Times New Roman" pitchFamily="18" charset="0"/>
              </a:rPr>
              <a:t>new</a:t>
            </a:r>
            <a:r>
              <a:rPr lang="zh-CN" altLang="en-US" sz="2400" dirty="0">
                <a:ea typeface="宋体" pitchFamily="2" charset="-122"/>
                <a:cs typeface="Times New Roman" pitchFamily="18" charset="0"/>
              </a:rPr>
              <a:t>关键字才会产生出对象，这时系统才会分配内存空间给对象，其方法才可以供外部调用。我们有时候希望无论是否产生了对象或无论产生了多少对象的情况下，</a:t>
            </a:r>
            <a:r>
              <a:rPr lang="zh-CN" altLang="en-US" sz="2400" dirty="0">
                <a:solidFill>
                  <a:srgbClr val="FF0000"/>
                </a:solidFill>
                <a:ea typeface="宋体" pitchFamily="2" charset="-122"/>
                <a:cs typeface="Times New Roman" pitchFamily="18" charset="0"/>
              </a:rPr>
              <a:t>某些特定的数据在内存空间里只有一份</a:t>
            </a:r>
            <a:r>
              <a:rPr lang="zh-CN" altLang="en-US" sz="2400" dirty="0">
                <a:ea typeface="宋体" pitchFamily="2" charset="-122"/>
                <a:cs typeface="Times New Roman" pitchFamily="18" charset="0"/>
              </a:rPr>
              <a:t>，例如所有的中国人都有个国家名称，每一个中国人都共享这个国家名称，不必在每一个中国人的实例对象中都单独分配一个用于代表国家名称的</a:t>
            </a:r>
            <a:r>
              <a:rPr lang="zh-CN" altLang="en-US" sz="2400">
                <a:ea typeface="宋体" pitchFamily="2" charset="-122"/>
                <a:cs typeface="Times New Roman" pitchFamily="18" charset="0"/>
              </a:rPr>
              <a:t>变量。</a:t>
            </a:r>
            <a:endParaRPr lang="zh-CN" altLang="en-US" sz="2400" dirty="0">
              <a:ea typeface="宋体" pitchFamily="2" charset="-122"/>
              <a:cs typeface="Times New Roman" pitchFamily="18" charset="0"/>
            </a:endParaRPr>
          </a:p>
          <a:p>
            <a:pPr eaLnBrk="1" hangingPunct="1">
              <a:buFontTx/>
              <a:buNone/>
            </a:pPr>
            <a:endParaRPr lang="en-US" altLang="zh-CN" sz="2400" dirty="0">
              <a:ea typeface="宋体" pitchFamily="2" charset="-122"/>
              <a:cs typeface="Times New Roman" pitchFamily="18" charset="0"/>
            </a:endParaRPr>
          </a:p>
        </p:txBody>
      </p:sp>
      <p:pic>
        <p:nvPicPr>
          <p:cNvPr id="4099" name="Picture 3" descr="静态变量1"/>
          <p:cNvPicPr>
            <a:picLocks noChangeAspect="1" noChangeArrowheads="1"/>
          </p:cNvPicPr>
          <p:nvPr/>
        </p:nvPicPr>
        <p:blipFill>
          <a:blip r:embed="rId2" cstate="print"/>
          <a:srcRect/>
          <a:stretch>
            <a:fillRect/>
          </a:stretch>
        </p:blipFill>
        <p:spPr bwMode="auto">
          <a:xfrm>
            <a:off x="2124075" y="4802208"/>
            <a:ext cx="4679950" cy="1484312"/>
          </a:xfrm>
          <a:prstGeom prst="rect">
            <a:avLst/>
          </a:prstGeom>
          <a:noFill/>
          <a:ln w="9525">
            <a:noFill/>
            <a:miter lim="800000"/>
            <a:headEnd/>
            <a:tailEnd/>
          </a:ln>
        </p:spPr>
      </p:pic>
    </p:spTree>
    <p:extLst>
      <p:ext uri="{BB962C8B-B14F-4D97-AF65-F5344CB8AC3E}">
        <p14:creationId xmlns:p14="http://schemas.microsoft.com/office/powerpoint/2010/main" val="88194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title"/>
          </p:nvPr>
        </p:nvSpPr>
        <p:spPr>
          <a:xfrm>
            <a:off x="3491880" y="0"/>
            <a:ext cx="2839758" cy="714356"/>
          </a:xfrm>
        </p:spPr>
        <p:txBody>
          <a:bodyPr/>
          <a:lstStyle/>
          <a:p>
            <a:pPr eaLnBrk="1" hangingPunct="1">
              <a:defRPr/>
            </a:pPr>
            <a:r>
              <a:rPr lang="zh-CN" altLang="en-US" b="1" dirty="0">
                <a:solidFill>
                  <a:srgbClr val="FFFF00"/>
                </a:solidFill>
                <a:latin typeface="+mn-lt"/>
                <a:ea typeface="宋体" pitchFamily="2" charset="-122"/>
                <a:cs typeface="Times New Roman" pitchFamily="18" charset="0"/>
              </a:rPr>
              <a:t>抽象类应用</a:t>
            </a:r>
          </a:p>
        </p:txBody>
      </p:sp>
      <p:sp>
        <p:nvSpPr>
          <p:cNvPr id="25602" name="Rectangle 2"/>
          <p:cNvSpPr>
            <a:spLocks noGrp="1" noChangeArrowheads="1"/>
          </p:cNvSpPr>
          <p:nvPr>
            <p:ph idx="1"/>
          </p:nvPr>
        </p:nvSpPr>
        <p:spPr>
          <a:xfrm>
            <a:off x="228600" y="897496"/>
            <a:ext cx="8382000" cy="5486400"/>
          </a:xfrm>
        </p:spPr>
        <p:txBody>
          <a:bodyPr>
            <a:normAutofit lnSpcReduction="10000"/>
          </a:bodyPr>
          <a:lstStyle/>
          <a:p>
            <a:pPr eaLnBrk="1" hangingPunct="1">
              <a:lnSpc>
                <a:spcPct val="90000"/>
              </a:lnSpc>
              <a:buFont typeface="Wingdings" pitchFamily="2" charset="2"/>
              <a:buChar char="l"/>
            </a:pPr>
            <a:r>
              <a:rPr lang="zh-CN" altLang="en-US" sz="2000" b="1" dirty="0">
                <a:ea typeface="宋体" pitchFamily="2" charset="-122"/>
                <a:cs typeface="Times New Roman" pitchFamily="18" charset="0"/>
              </a:rPr>
              <a:t>解决方案</a:t>
            </a:r>
          </a:p>
          <a:p>
            <a:pPr eaLnBrk="1" hangingPunct="1">
              <a:lnSpc>
                <a:spcPct val="90000"/>
              </a:lnSpc>
              <a:buFontTx/>
              <a:buNone/>
            </a:pPr>
            <a:r>
              <a:rPr lang="zh-CN" altLang="en-US" sz="2000" dirty="0">
                <a:ea typeface="宋体" pitchFamily="2" charset="-122"/>
                <a:cs typeface="Times New Roman" pitchFamily="18" charset="0"/>
              </a:rPr>
              <a:t>	</a:t>
            </a:r>
            <a:r>
              <a:rPr lang="en-US" altLang="zh-CN" sz="1800" b="1" dirty="0">
                <a:ea typeface="宋体" pitchFamily="2" charset="-122"/>
                <a:cs typeface="Times New Roman" pitchFamily="18" charset="0"/>
              </a:rPr>
              <a:t>Java</a:t>
            </a:r>
            <a:r>
              <a:rPr lang="zh-CN" altLang="en-US" sz="1800" b="1" dirty="0">
                <a:ea typeface="宋体" pitchFamily="2" charset="-122"/>
                <a:cs typeface="Times New Roman" pitchFamily="18" charset="0"/>
              </a:rPr>
              <a:t>允许类设计者指定：超类声明一个方法但不提供实现，该方法的实现由子类提供。这样的方法称为</a:t>
            </a:r>
            <a:r>
              <a:rPr lang="zh-CN" altLang="en-US" sz="1800" b="1" dirty="0">
                <a:solidFill>
                  <a:srgbClr val="FF0000"/>
                </a:solidFill>
                <a:ea typeface="宋体" pitchFamily="2" charset="-122"/>
                <a:cs typeface="Times New Roman" pitchFamily="18" charset="0"/>
              </a:rPr>
              <a:t>抽象方法</a:t>
            </a:r>
            <a:r>
              <a:rPr lang="zh-CN" altLang="en-US" sz="1800" b="1" dirty="0">
                <a:ea typeface="宋体" pitchFamily="2" charset="-122"/>
                <a:cs typeface="Times New Roman" pitchFamily="18" charset="0"/>
              </a:rPr>
              <a:t>。有一个或更多抽象方法的类称为</a:t>
            </a:r>
            <a:r>
              <a:rPr lang="zh-CN" altLang="en-US" sz="1800" b="1" dirty="0">
                <a:solidFill>
                  <a:srgbClr val="FF0000"/>
                </a:solidFill>
                <a:ea typeface="宋体" pitchFamily="2" charset="-122"/>
                <a:cs typeface="Times New Roman" pitchFamily="18" charset="0"/>
              </a:rPr>
              <a:t>抽象类</a:t>
            </a:r>
            <a:r>
              <a:rPr lang="zh-CN" altLang="en-US" sz="1800" b="1" dirty="0">
                <a:ea typeface="宋体" pitchFamily="2" charset="-122"/>
                <a:cs typeface="Times New Roman" pitchFamily="18" charset="0"/>
              </a:rPr>
              <a:t>。</a:t>
            </a:r>
          </a:p>
          <a:p>
            <a:pPr eaLnBrk="1" hangingPunct="1">
              <a:lnSpc>
                <a:spcPct val="90000"/>
              </a:lnSpc>
              <a:buFont typeface="Wingdings" pitchFamily="2" charset="2"/>
              <a:buChar char="l"/>
            </a:pPr>
            <a:r>
              <a:rPr lang="en-US" altLang="zh-CN" sz="1800" b="1" dirty="0">
                <a:ea typeface="宋体" pitchFamily="2" charset="-122"/>
                <a:cs typeface="Times New Roman" pitchFamily="18" charset="0"/>
              </a:rPr>
              <a:t>Vehicle</a:t>
            </a:r>
            <a:r>
              <a:rPr lang="zh-CN" altLang="en-US" sz="1800" b="1" dirty="0">
                <a:ea typeface="宋体" pitchFamily="2" charset="-122"/>
                <a:cs typeface="Times New Roman" pitchFamily="18" charset="0"/>
              </a:rPr>
              <a:t>是一个抽象类，有两个抽象方法。</a:t>
            </a:r>
          </a:p>
          <a:p>
            <a:pPr eaLnBrk="1" hangingPunct="1">
              <a:lnSpc>
                <a:spcPct val="90000"/>
              </a:lnSpc>
              <a:buFontTx/>
              <a:buNone/>
            </a:pPr>
            <a:r>
              <a:rPr lang="en-US" altLang="zh-CN" sz="1800" dirty="0">
                <a:solidFill>
                  <a:srgbClr val="C00000"/>
                </a:solidFill>
                <a:ea typeface="宋体" pitchFamily="2" charset="-122"/>
                <a:cs typeface="Times New Roman" pitchFamily="18" charset="0"/>
              </a:rPr>
              <a:t>public </a:t>
            </a:r>
            <a:r>
              <a:rPr lang="en-US" altLang="zh-CN" sz="1800" b="1" dirty="0">
                <a:solidFill>
                  <a:srgbClr val="C00000"/>
                </a:solidFill>
                <a:ea typeface="宋体" pitchFamily="2" charset="-122"/>
                <a:cs typeface="Times New Roman" pitchFamily="18" charset="0"/>
              </a:rPr>
              <a:t>abstract</a:t>
            </a:r>
            <a:r>
              <a:rPr lang="en-US" altLang="zh-CN" sz="1800" dirty="0">
                <a:solidFill>
                  <a:srgbClr val="C00000"/>
                </a:solidFill>
                <a:ea typeface="宋体" pitchFamily="2" charset="-122"/>
                <a:cs typeface="Times New Roman" pitchFamily="18" charset="0"/>
              </a:rPr>
              <a:t> class Vehicle{</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a:t>
            </a:r>
            <a:r>
              <a:rPr lang="en-US" altLang="zh-CN" sz="1800" b="1" dirty="0">
                <a:solidFill>
                  <a:srgbClr val="C00000"/>
                </a:solidFill>
                <a:ea typeface="宋体" pitchFamily="2" charset="-122"/>
                <a:cs typeface="Times New Roman" pitchFamily="18" charset="0"/>
              </a:rPr>
              <a:t>abstract</a:t>
            </a:r>
            <a:r>
              <a:rPr lang="en-US" altLang="zh-CN" sz="1800" dirty="0">
                <a:solidFill>
                  <a:srgbClr val="C00000"/>
                </a:solidFill>
                <a:ea typeface="宋体" pitchFamily="2" charset="-122"/>
                <a:cs typeface="Times New Roman" pitchFamily="18" charset="0"/>
              </a:rPr>
              <a:t> double </a:t>
            </a:r>
            <a:r>
              <a:rPr lang="en-US" altLang="zh-CN" sz="1800" dirty="0" err="1">
                <a:solidFill>
                  <a:srgbClr val="C00000"/>
                </a:solidFill>
                <a:ea typeface="宋体" pitchFamily="2" charset="-122"/>
                <a:cs typeface="Times New Roman" pitchFamily="18" charset="0"/>
              </a:rPr>
              <a:t>calcFuelEfficiency</a:t>
            </a:r>
            <a:r>
              <a:rPr lang="en-US" altLang="zh-CN" sz="1800" dirty="0">
                <a:solidFill>
                  <a:srgbClr val="C00000"/>
                </a:solidFill>
                <a:ea typeface="宋体" pitchFamily="2" charset="-122"/>
                <a:cs typeface="Times New Roman" pitchFamily="18" charset="0"/>
              </a:rPr>
              <a:t>();	//</a:t>
            </a:r>
            <a:r>
              <a:rPr lang="zh-CN" altLang="en-US" sz="1800" dirty="0">
                <a:solidFill>
                  <a:srgbClr val="C00000"/>
                </a:solidFill>
                <a:ea typeface="宋体" pitchFamily="2" charset="-122"/>
                <a:cs typeface="Times New Roman" pitchFamily="18" charset="0"/>
              </a:rPr>
              <a:t>计算燃料效率的抽象方法</a:t>
            </a:r>
          </a:p>
          <a:p>
            <a:pPr eaLnBrk="1" hangingPunct="1">
              <a:lnSpc>
                <a:spcPct val="90000"/>
              </a:lnSpc>
              <a:buFontTx/>
              <a:buNone/>
            </a:pPr>
            <a:r>
              <a:rPr lang="zh-CN" altLang="en-US" sz="1800" dirty="0">
                <a:solidFill>
                  <a:srgbClr val="C00000"/>
                </a:solidFill>
                <a:ea typeface="宋体" pitchFamily="2" charset="-122"/>
                <a:cs typeface="Times New Roman" pitchFamily="18" charset="0"/>
              </a:rPr>
              <a:t>	</a:t>
            </a:r>
            <a:r>
              <a:rPr lang="en-US" altLang="zh-CN" sz="1800" dirty="0">
                <a:solidFill>
                  <a:srgbClr val="C00000"/>
                </a:solidFill>
                <a:ea typeface="宋体" pitchFamily="2" charset="-122"/>
                <a:cs typeface="Times New Roman" pitchFamily="18" charset="0"/>
              </a:rPr>
              <a:t>public </a:t>
            </a:r>
            <a:r>
              <a:rPr lang="en-US" altLang="zh-CN" sz="1800" b="1" dirty="0">
                <a:solidFill>
                  <a:srgbClr val="C00000"/>
                </a:solidFill>
                <a:ea typeface="宋体" pitchFamily="2" charset="-122"/>
                <a:cs typeface="Times New Roman" pitchFamily="18" charset="0"/>
              </a:rPr>
              <a:t>abstract</a:t>
            </a:r>
            <a:r>
              <a:rPr lang="en-US" altLang="zh-CN" sz="1800" dirty="0">
                <a:solidFill>
                  <a:srgbClr val="C00000"/>
                </a:solidFill>
                <a:ea typeface="宋体" pitchFamily="2" charset="-122"/>
                <a:cs typeface="Times New Roman" pitchFamily="18" charset="0"/>
              </a:rPr>
              <a:t> double </a:t>
            </a:r>
            <a:r>
              <a:rPr lang="en-US" altLang="zh-CN" sz="1800" dirty="0" err="1">
                <a:solidFill>
                  <a:srgbClr val="C00000"/>
                </a:solidFill>
                <a:ea typeface="宋体" pitchFamily="2" charset="-122"/>
                <a:cs typeface="Times New Roman" pitchFamily="18" charset="0"/>
              </a:rPr>
              <a:t>calcTripDistance</a:t>
            </a:r>
            <a:r>
              <a:rPr lang="en-US" altLang="zh-CN" sz="1800" dirty="0">
                <a:solidFill>
                  <a:srgbClr val="C00000"/>
                </a:solidFill>
                <a:ea typeface="宋体" pitchFamily="2" charset="-122"/>
                <a:cs typeface="Times New Roman" pitchFamily="18" charset="0"/>
              </a:rPr>
              <a:t>();	//</a:t>
            </a:r>
            <a:r>
              <a:rPr lang="zh-CN" altLang="en-US" sz="1800" dirty="0">
                <a:solidFill>
                  <a:srgbClr val="C00000"/>
                </a:solidFill>
                <a:ea typeface="宋体" pitchFamily="2" charset="-122"/>
                <a:cs typeface="Times New Roman" pitchFamily="18" charset="0"/>
              </a:rPr>
              <a:t>计算行驶距离的抽象方法</a:t>
            </a:r>
          </a:p>
          <a:p>
            <a:pPr eaLnBrk="1" hangingPunct="1">
              <a:lnSpc>
                <a:spcPct val="90000"/>
              </a:lnSpc>
              <a:buFontTx/>
              <a:buNone/>
            </a:pP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public class Truck </a:t>
            </a:r>
            <a:r>
              <a:rPr lang="en-US" altLang="zh-CN" sz="1800" b="1" dirty="0">
                <a:solidFill>
                  <a:srgbClr val="C00000"/>
                </a:solidFill>
                <a:ea typeface="宋体" pitchFamily="2" charset="-122"/>
                <a:cs typeface="Times New Roman" pitchFamily="18" charset="0"/>
              </a:rPr>
              <a:t>extends Vehicle</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double </a:t>
            </a:r>
            <a:r>
              <a:rPr lang="en-US" altLang="zh-CN" sz="1800" dirty="0" err="1">
                <a:solidFill>
                  <a:srgbClr val="C00000"/>
                </a:solidFill>
                <a:ea typeface="宋体" pitchFamily="2" charset="-122"/>
                <a:cs typeface="Times New Roman" pitchFamily="18" charset="0"/>
              </a:rPr>
              <a:t>calcFuelEfficiency</a:t>
            </a:r>
            <a:r>
              <a:rPr lang="en-US" altLang="zh-CN" sz="1800" dirty="0">
                <a:solidFill>
                  <a:srgbClr val="C00000"/>
                </a:solidFill>
                <a:ea typeface="宋体" pitchFamily="2" charset="-122"/>
                <a:cs typeface="Times New Roman" pitchFamily="18" charset="0"/>
              </a:rPr>
              <a:t>( )   { //</a:t>
            </a:r>
            <a:r>
              <a:rPr lang="zh-CN" altLang="en-US" sz="1800" dirty="0">
                <a:solidFill>
                  <a:srgbClr val="C00000"/>
                </a:solidFill>
                <a:ea typeface="宋体" pitchFamily="2" charset="-122"/>
                <a:cs typeface="Times New Roman" pitchFamily="18" charset="0"/>
              </a:rPr>
              <a:t>写出计算卡车的燃料效率的具体方法   </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double </a:t>
            </a:r>
            <a:r>
              <a:rPr lang="en-US" altLang="zh-CN" sz="1800" dirty="0" err="1">
                <a:solidFill>
                  <a:srgbClr val="C00000"/>
                </a:solidFill>
                <a:ea typeface="宋体" pitchFamily="2" charset="-122"/>
                <a:cs typeface="Times New Roman" pitchFamily="18" charset="0"/>
              </a:rPr>
              <a:t>calcTripDistance</a:t>
            </a:r>
            <a:r>
              <a:rPr lang="en-US" altLang="zh-CN" sz="1800" dirty="0">
                <a:solidFill>
                  <a:srgbClr val="C00000"/>
                </a:solidFill>
                <a:ea typeface="宋体" pitchFamily="2" charset="-122"/>
                <a:cs typeface="Times New Roman" pitchFamily="18" charset="0"/>
              </a:rPr>
              <a:t>( )    {  //</a:t>
            </a:r>
            <a:r>
              <a:rPr lang="zh-CN" altLang="en-US" sz="1800" dirty="0">
                <a:solidFill>
                  <a:srgbClr val="C00000"/>
                </a:solidFill>
                <a:ea typeface="宋体" pitchFamily="2" charset="-122"/>
                <a:cs typeface="Times New Roman" pitchFamily="18" charset="0"/>
              </a:rPr>
              <a:t>写出计算卡车行驶距离的具体方法   </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endParaRPr lang="en-US" altLang="zh-CN" sz="1800" dirty="0">
              <a:solidFill>
                <a:srgbClr val="C00000"/>
              </a:solidFill>
              <a:ea typeface="宋体" pitchFamily="2" charset="-122"/>
              <a:cs typeface="Times New Roman" pitchFamily="18" charset="0"/>
            </a:endParaRPr>
          </a:p>
          <a:p>
            <a:pPr eaLnBrk="1" hangingPunct="1">
              <a:lnSpc>
                <a:spcPct val="90000"/>
              </a:lnSpc>
              <a:buFontTx/>
              <a:buNone/>
            </a:pPr>
            <a:r>
              <a:rPr lang="en-US" altLang="zh-CN" sz="1800" dirty="0">
                <a:solidFill>
                  <a:srgbClr val="C00000"/>
                </a:solidFill>
                <a:ea typeface="宋体" pitchFamily="2" charset="-122"/>
                <a:cs typeface="Times New Roman" pitchFamily="18" charset="0"/>
              </a:rPr>
              <a:t>public class </a:t>
            </a:r>
            <a:r>
              <a:rPr lang="en-US" altLang="zh-CN" sz="1800" dirty="0" err="1">
                <a:solidFill>
                  <a:srgbClr val="C00000"/>
                </a:solidFill>
                <a:ea typeface="宋体" pitchFamily="2" charset="-122"/>
                <a:cs typeface="Times New Roman" pitchFamily="18" charset="0"/>
              </a:rPr>
              <a:t>RiverBarge</a:t>
            </a:r>
            <a:r>
              <a:rPr lang="en-US" altLang="zh-CN" sz="1800" dirty="0">
                <a:solidFill>
                  <a:srgbClr val="C00000"/>
                </a:solidFill>
                <a:ea typeface="宋体" pitchFamily="2" charset="-122"/>
                <a:cs typeface="Times New Roman" pitchFamily="18" charset="0"/>
              </a:rPr>
              <a:t> </a:t>
            </a:r>
            <a:r>
              <a:rPr lang="en-US" altLang="zh-CN" sz="1800" b="1" dirty="0">
                <a:solidFill>
                  <a:srgbClr val="C00000"/>
                </a:solidFill>
                <a:ea typeface="宋体" pitchFamily="2" charset="-122"/>
                <a:cs typeface="Times New Roman" pitchFamily="18" charset="0"/>
              </a:rPr>
              <a:t>extends Vehicle</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double </a:t>
            </a:r>
            <a:r>
              <a:rPr lang="en-US" altLang="zh-CN" sz="1800" dirty="0" err="1">
                <a:solidFill>
                  <a:srgbClr val="C00000"/>
                </a:solidFill>
                <a:ea typeface="宋体" pitchFamily="2" charset="-122"/>
                <a:cs typeface="Times New Roman" pitchFamily="18" charset="0"/>
              </a:rPr>
              <a:t>calcFuelEfficiency</a:t>
            </a:r>
            <a:r>
              <a:rPr lang="en-US" altLang="zh-CN" sz="1800" dirty="0">
                <a:solidFill>
                  <a:srgbClr val="C00000"/>
                </a:solidFill>
                <a:ea typeface="宋体" pitchFamily="2" charset="-122"/>
                <a:cs typeface="Times New Roman" pitchFamily="18" charset="0"/>
              </a:rPr>
              <a:t>( ) { //</a:t>
            </a:r>
            <a:r>
              <a:rPr lang="zh-CN" altLang="en-US" sz="1800" dirty="0">
                <a:solidFill>
                  <a:srgbClr val="C00000"/>
                </a:solidFill>
                <a:ea typeface="宋体" pitchFamily="2" charset="-122"/>
                <a:cs typeface="Times New Roman" pitchFamily="18" charset="0"/>
              </a:rPr>
              <a:t>写出计算驳船的燃料效率的具体方法  </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	 public double </a:t>
            </a:r>
            <a:r>
              <a:rPr lang="en-US" altLang="zh-CN" sz="1800" dirty="0" err="1">
                <a:solidFill>
                  <a:srgbClr val="C00000"/>
                </a:solidFill>
                <a:ea typeface="宋体" pitchFamily="2" charset="-122"/>
                <a:cs typeface="Times New Roman" pitchFamily="18" charset="0"/>
              </a:rPr>
              <a:t>calcTripDistance</a:t>
            </a:r>
            <a:r>
              <a:rPr lang="en-US" altLang="zh-CN" sz="1800" dirty="0">
                <a:solidFill>
                  <a:srgbClr val="C00000"/>
                </a:solidFill>
                <a:ea typeface="宋体" pitchFamily="2" charset="-122"/>
                <a:cs typeface="Times New Roman" pitchFamily="18" charset="0"/>
              </a:rPr>
              <a:t>( )  {  //</a:t>
            </a:r>
            <a:r>
              <a:rPr lang="zh-CN" altLang="en-US" sz="1800" dirty="0">
                <a:solidFill>
                  <a:srgbClr val="C00000"/>
                </a:solidFill>
                <a:ea typeface="宋体" pitchFamily="2" charset="-122"/>
                <a:cs typeface="Times New Roman" pitchFamily="18" charset="0"/>
              </a:rPr>
              <a:t>写出计算驳船行驶距离的具体方法</a:t>
            </a:r>
            <a:r>
              <a:rPr lang="en-US" altLang="zh-CN" sz="1800" dirty="0">
                <a:solidFill>
                  <a:srgbClr val="C00000"/>
                </a:solidFill>
                <a:ea typeface="宋体" pitchFamily="2" charset="-122"/>
                <a:cs typeface="Times New Roman" pitchFamily="18" charset="0"/>
              </a:rPr>
              <a:t>}</a:t>
            </a:r>
          </a:p>
          <a:p>
            <a:pPr eaLnBrk="1" hangingPunct="1">
              <a:lnSpc>
                <a:spcPct val="90000"/>
              </a:lnSpc>
              <a:buFontTx/>
              <a:buNone/>
            </a:pPr>
            <a:r>
              <a:rPr lang="en-US" altLang="zh-CN" sz="1800" dirty="0">
                <a:solidFill>
                  <a:srgbClr val="C00000"/>
                </a:solidFill>
                <a:ea typeface="宋体" pitchFamily="2" charset="-122"/>
                <a:cs typeface="Times New Roman" pitchFamily="18" charset="0"/>
              </a:rPr>
              <a:t>}</a:t>
            </a:r>
          </a:p>
        </p:txBody>
      </p:sp>
      <p:sp>
        <p:nvSpPr>
          <p:cNvPr id="25604" name="Text Box 4"/>
          <p:cNvSpPr txBox="1">
            <a:spLocks noChangeArrowheads="1"/>
          </p:cNvSpPr>
          <p:nvPr/>
        </p:nvSpPr>
        <p:spPr bwMode="auto">
          <a:xfrm>
            <a:off x="285720" y="6060064"/>
            <a:ext cx="7391400" cy="369332"/>
          </a:xfrm>
          <a:prstGeom prst="rect">
            <a:avLst/>
          </a:prstGeom>
          <a:noFill/>
          <a:ln w="9525">
            <a:solidFill>
              <a:srgbClr val="800080"/>
            </a:solidFill>
            <a:miter lim="800000"/>
            <a:headEnd/>
            <a:tailEnd/>
          </a:ln>
        </p:spPr>
        <p:txBody>
          <a:bodyPr>
            <a:spAutoFit/>
          </a:bodyPr>
          <a:lstStyle/>
          <a:p>
            <a:pPr>
              <a:spcBef>
                <a:spcPct val="50000"/>
              </a:spcBef>
            </a:pPr>
            <a:r>
              <a:rPr lang="zh-CN" altLang="en-US" dirty="0">
                <a:ea typeface="宋体" pitchFamily="2" charset="-122"/>
                <a:cs typeface="Times New Roman" pitchFamily="18" charset="0"/>
              </a:rPr>
              <a:t>注意：抽象类不能实例化   </a:t>
            </a:r>
            <a:r>
              <a:rPr lang="en-US" altLang="zh-CN" dirty="0">
                <a:ea typeface="宋体" pitchFamily="2" charset="-122"/>
                <a:cs typeface="Times New Roman" pitchFamily="18" charset="0"/>
              </a:rPr>
              <a:t>new </a:t>
            </a:r>
            <a:r>
              <a:rPr lang="en-US" altLang="zh-CN" dirty="0" err="1">
                <a:ea typeface="宋体" pitchFamily="2" charset="-122"/>
                <a:cs typeface="Times New Roman" pitchFamily="18" charset="0"/>
              </a:rPr>
              <a:t>Vihicle</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是非法的</a:t>
            </a:r>
          </a:p>
        </p:txBody>
      </p:sp>
    </p:spTree>
    <p:extLst>
      <p:ext uri="{BB962C8B-B14F-4D97-AF65-F5344CB8AC3E}">
        <p14:creationId xmlns:p14="http://schemas.microsoft.com/office/powerpoint/2010/main" val="3722321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912" y="836711"/>
            <a:ext cx="2160240" cy="646331"/>
          </a:xfrm>
          <a:prstGeom prst="rect">
            <a:avLst/>
          </a:prstGeom>
          <a:noFill/>
        </p:spPr>
        <p:txBody>
          <a:bodyPr wrap="square" rtlCol="0">
            <a:spAutoFit/>
          </a:bodyPr>
          <a:lstStyle/>
          <a:p>
            <a:r>
              <a:rPr lang="zh-CN" altLang="en-US" sz="3600" b="1" dirty="0">
                <a:ea typeface="宋体" pitchFamily="2" charset="-122"/>
              </a:rPr>
              <a:t>思  考</a:t>
            </a:r>
          </a:p>
        </p:txBody>
      </p:sp>
      <p:sp>
        <p:nvSpPr>
          <p:cNvPr id="5" name="TextBox 4"/>
          <p:cNvSpPr txBox="1"/>
          <p:nvPr/>
        </p:nvSpPr>
        <p:spPr>
          <a:xfrm>
            <a:off x="605622" y="2060848"/>
            <a:ext cx="7992888" cy="3108543"/>
          </a:xfrm>
          <a:prstGeom prst="rect">
            <a:avLst/>
          </a:prstGeom>
          <a:noFill/>
        </p:spPr>
        <p:txBody>
          <a:bodyPr wrap="square" rtlCol="0">
            <a:spAutoFit/>
          </a:bodyPr>
          <a:lstStyle/>
          <a:p>
            <a:r>
              <a:rPr lang="zh-CN" altLang="en-US" sz="2800" dirty="0">
                <a:ea typeface="宋体" pitchFamily="2" charset="-122"/>
                <a:cs typeface="Times New Roman" pitchFamily="18" charset="0"/>
              </a:rPr>
              <a:t>问题</a:t>
            </a:r>
            <a:r>
              <a:rPr lang="en-US" altLang="zh-CN" sz="2800" dirty="0">
                <a:ea typeface="宋体" pitchFamily="2" charset="-122"/>
                <a:cs typeface="Times New Roman" pitchFamily="18" charset="0"/>
              </a:rPr>
              <a:t>1</a:t>
            </a:r>
            <a:r>
              <a:rPr lang="zh-CN" altLang="en-US" sz="2800" dirty="0">
                <a:ea typeface="宋体" pitchFamily="2" charset="-122"/>
                <a:cs typeface="Times New Roman" pitchFamily="18" charset="0"/>
              </a:rPr>
              <a:t>：为什么抽象类不可以使用</a:t>
            </a:r>
            <a:r>
              <a:rPr lang="en-US" altLang="zh-CN" sz="2800" dirty="0">
                <a:ea typeface="宋体" pitchFamily="2" charset="-122"/>
                <a:cs typeface="Times New Roman" pitchFamily="18" charset="0"/>
              </a:rPr>
              <a:t>final</a:t>
            </a:r>
            <a:r>
              <a:rPr lang="zh-CN" altLang="en-US" sz="2800" dirty="0">
                <a:ea typeface="宋体" pitchFamily="2" charset="-122"/>
                <a:cs typeface="Times New Roman" pitchFamily="18" charset="0"/>
              </a:rPr>
              <a:t>关键字声明？</a:t>
            </a:r>
            <a:endParaRPr lang="en-US" altLang="zh-CN" sz="2800" dirty="0">
              <a:ea typeface="宋体" pitchFamily="2" charset="-122"/>
              <a:cs typeface="Times New Roman" pitchFamily="18" charset="0"/>
            </a:endParaRPr>
          </a:p>
          <a:p>
            <a:endParaRPr lang="en-US" altLang="zh-CN" sz="2800" dirty="0">
              <a:ea typeface="宋体" pitchFamily="2" charset="-122"/>
              <a:cs typeface="Times New Roman" pitchFamily="18" charset="0"/>
            </a:endParaRPr>
          </a:p>
          <a:p>
            <a:r>
              <a:rPr lang="zh-CN" altLang="en-US" sz="2800" dirty="0">
                <a:ea typeface="宋体" pitchFamily="2" charset="-122"/>
                <a:cs typeface="Times New Roman" pitchFamily="18" charset="0"/>
              </a:rPr>
              <a:t>问题</a:t>
            </a:r>
            <a:r>
              <a:rPr lang="en-US" altLang="zh-CN" sz="2800" dirty="0">
                <a:ea typeface="宋体" pitchFamily="2" charset="-122"/>
                <a:cs typeface="Times New Roman" pitchFamily="18" charset="0"/>
              </a:rPr>
              <a:t>2</a:t>
            </a:r>
            <a:r>
              <a:rPr lang="zh-CN" altLang="en-US" sz="2800" dirty="0">
                <a:ea typeface="宋体" pitchFamily="2" charset="-122"/>
                <a:cs typeface="Times New Roman" pitchFamily="18" charset="0"/>
              </a:rPr>
              <a:t>：一个抽象类中可以定义构造器吗？</a:t>
            </a:r>
            <a:endParaRPr lang="en-US" altLang="zh-CN" sz="2800" dirty="0">
              <a:ea typeface="宋体" pitchFamily="2" charset="-122"/>
              <a:cs typeface="Times New Roman" pitchFamily="18" charset="0"/>
            </a:endParaRPr>
          </a:p>
          <a:p>
            <a:endParaRPr lang="en-US" altLang="zh-CN" sz="2800" dirty="0">
              <a:ea typeface="宋体" pitchFamily="2" charset="-122"/>
              <a:cs typeface="Times New Roman" pitchFamily="18" charset="0"/>
            </a:endParaRPr>
          </a:p>
          <a:p>
            <a:r>
              <a:rPr lang="zh-CN" altLang="en-US" sz="2800" dirty="0">
                <a:ea typeface="宋体" pitchFamily="2" charset="-122"/>
                <a:cs typeface="Times New Roman" pitchFamily="18" charset="0"/>
              </a:rPr>
              <a:t>问题</a:t>
            </a:r>
            <a:r>
              <a:rPr lang="en-US" altLang="zh-CN" sz="2800" dirty="0">
                <a:ea typeface="宋体" pitchFamily="2" charset="-122"/>
                <a:cs typeface="Times New Roman" pitchFamily="18" charset="0"/>
              </a:rPr>
              <a:t>3</a:t>
            </a:r>
            <a:r>
              <a:rPr lang="zh-CN" altLang="en-US" sz="2800" dirty="0">
                <a:ea typeface="宋体" pitchFamily="2" charset="-122"/>
                <a:cs typeface="Times New Roman" pitchFamily="18" charset="0"/>
              </a:rPr>
              <a:t>：是否可以这样理解：抽象类就是比普通类多定义了一个抽象方法，除了不能直接进行对象的实例化操作之外，并没有任何的不同？</a:t>
            </a:r>
          </a:p>
        </p:txBody>
      </p:sp>
    </p:spTree>
    <p:extLst>
      <p:ext uri="{BB962C8B-B14F-4D97-AF65-F5344CB8AC3E}">
        <p14:creationId xmlns:p14="http://schemas.microsoft.com/office/powerpoint/2010/main" val="2852828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3808" y="692696"/>
            <a:ext cx="3888432" cy="857256"/>
          </a:xfrm>
        </p:spPr>
        <p:txBody>
          <a:bodyPr/>
          <a:lstStyle/>
          <a:p>
            <a:r>
              <a:rPr lang="zh-CN" altLang="en-US" b="1" dirty="0">
                <a:latin typeface="+mn-lt"/>
                <a:ea typeface="宋体" pitchFamily="2" charset="-122"/>
              </a:rPr>
              <a:t>练 习</a:t>
            </a:r>
            <a:r>
              <a:rPr lang="en-US" altLang="zh-CN" b="1" dirty="0">
                <a:latin typeface="+mn-lt"/>
                <a:ea typeface="宋体" pitchFamily="2" charset="-122"/>
              </a:rPr>
              <a:t>2</a:t>
            </a:r>
            <a:endParaRPr lang="zh-CN" altLang="en-US" b="1" dirty="0">
              <a:latin typeface="+mn-lt"/>
              <a:ea typeface="宋体" pitchFamily="2" charset="-122"/>
            </a:endParaRPr>
          </a:p>
        </p:txBody>
      </p:sp>
      <p:sp>
        <p:nvSpPr>
          <p:cNvPr id="3" name="内容占位符 2"/>
          <p:cNvSpPr>
            <a:spLocks noGrp="1"/>
          </p:cNvSpPr>
          <p:nvPr>
            <p:ph idx="1"/>
          </p:nvPr>
        </p:nvSpPr>
        <p:spPr>
          <a:xfrm>
            <a:off x="457200" y="1600201"/>
            <a:ext cx="8291264" cy="3052936"/>
          </a:xfrm>
        </p:spPr>
        <p:txBody>
          <a:bodyPr>
            <a:normAutofit/>
          </a:bodyPr>
          <a:lstStyle/>
          <a:p>
            <a:pPr marL="0" indent="0">
              <a:buNone/>
            </a:pPr>
            <a:r>
              <a:rPr lang="zh-CN" altLang="en-US" dirty="0">
                <a:ea typeface="宋体" pitchFamily="2" charset="-122"/>
              </a:rPr>
              <a:t>编写一个</a:t>
            </a:r>
            <a:r>
              <a:rPr lang="en-US" altLang="zh-CN" dirty="0">
                <a:ea typeface="宋体" pitchFamily="2" charset="-122"/>
              </a:rPr>
              <a:t>Employee</a:t>
            </a:r>
            <a:r>
              <a:rPr lang="zh-CN" altLang="en-US" dirty="0">
                <a:ea typeface="宋体" pitchFamily="2" charset="-122"/>
              </a:rPr>
              <a:t>类，声明为抽象类，包含如下三个属性：</a:t>
            </a:r>
            <a:r>
              <a:rPr lang="en-US" altLang="zh-CN" dirty="0">
                <a:ea typeface="宋体" pitchFamily="2" charset="-122"/>
              </a:rPr>
              <a:t>name</a:t>
            </a:r>
            <a:r>
              <a:rPr lang="zh-CN" altLang="en-US" dirty="0">
                <a:ea typeface="宋体" pitchFamily="2" charset="-122"/>
              </a:rPr>
              <a:t>，</a:t>
            </a:r>
            <a:r>
              <a:rPr lang="en-US" altLang="zh-CN" dirty="0">
                <a:ea typeface="宋体" pitchFamily="2" charset="-122"/>
              </a:rPr>
              <a:t>id</a:t>
            </a:r>
            <a:r>
              <a:rPr lang="zh-CN" altLang="en-US" dirty="0">
                <a:ea typeface="宋体" pitchFamily="2" charset="-122"/>
              </a:rPr>
              <a:t>，</a:t>
            </a:r>
            <a:r>
              <a:rPr lang="en-US" altLang="zh-CN" dirty="0">
                <a:ea typeface="宋体" pitchFamily="2" charset="-122"/>
              </a:rPr>
              <a:t>salary</a:t>
            </a:r>
            <a:r>
              <a:rPr lang="zh-CN" altLang="en-US" dirty="0">
                <a:ea typeface="宋体" pitchFamily="2" charset="-122"/>
              </a:rPr>
              <a:t>。提供必要的构造器和抽象方法：</a:t>
            </a:r>
            <a:r>
              <a:rPr lang="en-US" altLang="zh-CN" dirty="0">
                <a:ea typeface="宋体" pitchFamily="2" charset="-122"/>
              </a:rPr>
              <a:t>work()</a:t>
            </a:r>
            <a:r>
              <a:rPr lang="zh-CN" altLang="en-US" dirty="0">
                <a:ea typeface="宋体" pitchFamily="2" charset="-122"/>
              </a:rPr>
              <a:t>。对于</a:t>
            </a:r>
            <a:r>
              <a:rPr lang="en-US" altLang="zh-CN" dirty="0">
                <a:ea typeface="宋体" pitchFamily="2" charset="-122"/>
              </a:rPr>
              <a:t>Manager</a:t>
            </a:r>
            <a:r>
              <a:rPr lang="zh-CN" altLang="en-US" dirty="0">
                <a:ea typeface="宋体" pitchFamily="2" charset="-122"/>
              </a:rPr>
              <a:t>类来说，他既是员工，还具有奖金</a:t>
            </a:r>
            <a:r>
              <a:rPr lang="en-US" altLang="zh-CN" dirty="0">
                <a:ea typeface="宋体" pitchFamily="2" charset="-122"/>
              </a:rPr>
              <a:t>(bonus)</a:t>
            </a:r>
            <a:r>
              <a:rPr lang="zh-CN" altLang="en-US" dirty="0">
                <a:ea typeface="宋体" pitchFamily="2" charset="-122"/>
              </a:rPr>
              <a:t>的属性。请使用继承的思想，设计</a:t>
            </a:r>
            <a:r>
              <a:rPr lang="en-US" altLang="zh-CN" dirty="0" err="1">
                <a:ea typeface="宋体" pitchFamily="2" charset="-122"/>
              </a:rPr>
              <a:t>CommonEmployee</a:t>
            </a:r>
            <a:r>
              <a:rPr lang="zh-CN" altLang="en-US" dirty="0">
                <a:ea typeface="宋体" pitchFamily="2" charset="-122"/>
              </a:rPr>
              <a:t>类和</a:t>
            </a:r>
            <a:r>
              <a:rPr lang="en-US" altLang="zh-CN" dirty="0">
                <a:ea typeface="宋体" pitchFamily="2" charset="-122"/>
              </a:rPr>
              <a:t>Manager</a:t>
            </a:r>
            <a:r>
              <a:rPr lang="zh-CN" altLang="en-US" dirty="0">
                <a:ea typeface="宋体" pitchFamily="2" charset="-122"/>
              </a:rPr>
              <a:t>类，要求类中提供必要的方法进行属性访问。</a:t>
            </a:r>
            <a:endParaRPr lang="en-US" altLang="zh-CN" dirty="0">
              <a:ea typeface="宋体" pitchFamily="2" charset="-122"/>
            </a:endParaRPr>
          </a:p>
          <a:p>
            <a:pPr marL="0" indent="0">
              <a:buNone/>
            </a:pPr>
            <a:endParaRPr lang="en-US" altLang="zh-CN" dirty="0">
              <a:solidFill>
                <a:srgbClr val="FF0000"/>
              </a:solidFill>
              <a:ea typeface="宋体" pitchFamily="2" charset="-122"/>
            </a:endParaRPr>
          </a:p>
          <a:p>
            <a:pPr marL="0" indent="0">
              <a:buNone/>
            </a:pPr>
            <a:r>
              <a:rPr lang="zh-CN" altLang="en-US" dirty="0">
                <a:solidFill>
                  <a:srgbClr val="FF0000"/>
                </a:solidFill>
                <a:ea typeface="宋体" pitchFamily="2" charset="-122"/>
              </a:rPr>
              <a:t>抽象：</a:t>
            </a:r>
            <a:r>
              <a:rPr lang="en-US" altLang="zh-CN" dirty="0">
                <a:solidFill>
                  <a:srgbClr val="FF0000"/>
                </a:solidFill>
                <a:ea typeface="宋体" pitchFamily="2" charset="-122"/>
              </a:rPr>
              <a:t>abstract</a:t>
            </a:r>
            <a:endParaRPr lang="zh-CN" altLang="en-US" dirty="0">
              <a:solidFill>
                <a:srgbClr val="FF0000"/>
              </a:solidFill>
              <a:ea typeface="宋体" pitchFamily="2" charset="-122"/>
            </a:endParaRPr>
          </a:p>
        </p:txBody>
      </p:sp>
    </p:spTree>
    <p:extLst>
      <p:ext uri="{BB962C8B-B14F-4D97-AF65-F5344CB8AC3E}">
        <p14:creationId xmlns:p14="http://schemas.microsoft.com/office/powerpoint/2010/main" val="1639812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0"/>
            <a:ext cx="6733256" cy="584775"/>
          </a:xfrm>
          <a:prstGeom prst="rect">
            <a:avLst/>
          </a:prstGeom>
          <a:noFill/>
        </p:spPr>
        <p:txBody>
          <a:bodyPr wrap="square" rtlCol="0">
            <a:spAutoFit/>
          </a:bodyPr>
          <a:lstStyle/>
          <a:p>
            <a:r>
              <a:rPr lang="zh-CN" altLang="en-US" sz="3200" b="1" dirty="0">
                <a:ea typeface="宋体" pitchFamily="2" charset="-122"/>
                <a:cs typeface="Times New Roman" pitchFamily="18" charset="0"/>
              </a:rPr>
              <a:t>模板方法设计</a:t>
            </a:r>
            <a:r>
              <a:rPr lang="en-US" altLang="zh-CN" sz="3200" b="1" dirty="0">
                <a:ea typeface="宋体" pitchFamily="2" charset="-122"/>
                <a:cs typeface="Times New Roman" pitchFamily="18" charset="0"/>
              </a:rPr>
              <a:t>(</a:t>
            </a:r>
            <a:r>
              <a:rPr lang="en-US" altLang="zh-CN" sz="3200" b="1" dirty="0" err="1">
                <a:ea typeface="宋体" pitchFamily="2" charset="-122"/>
                <a:cs typeface="Times New Roman" pitchFamily="18" charset="0"/>
              </a:rPr>
              <a:t>TemplateMethod</a:t>
            </a:r>
            <a:r>
              <a:rPr lang="en-US" altLang="zh-CN" sz="3200" b="1" dirty="0">
                <a:ea typeface="宋体" pitchFamily="2" charset="-122"/>
                <a:cs typeface="Times New Roman" pitchFamily="18" charset="0"/>
              </a:rPr>
              <a:t>)</a:t>
            </a:r>
            <a:endParaRPr lang="zh-CN" altLang="en-US" sz="3200" b="1" dirty="0">
              <a:ea typeface="宋体" pitchFamily="2" charset="-122"/>
              <a:cs typeface="Times New Roman" pitchFamily="18" charset="0"/>
            </a:endParaRPr>
          </a:p>
        </p:txBody>
      </p:sp>
      <p:sp>
        <p:nvSpPr>
          <p:cNvPr id="5" name="TextBox 4"/>
          <p:cNvSpPr txBox="1"/>
          <p:nvPr/>
        </p:nvSpPr>
        <p:spPr>
          <a:xfrm>
            <a:off x="323528" y="1844824"/>
            <a:ext cx="8568952" cy="3954929"/>
          </a:xfrm>
          <a:prstGeom prst="rect">
            <a:avLst/>
          </a:prstGeom>
          <a:noFill/>
        </p:spPr>
        <p:txBody>
          <a:bodyPr wrap="square" rtlCol="0">
            <a:spAutoFit/>
          </a:bodyPr>
          <a:lstStyle/>
          <a:p>
            <a:r>
              <a:rPr lang="zh-CN" altLang="en-US" sz="2600" dirty="0">
                <a:ea typeface="宋体" pitchFamily="2" charset="-122"/>
                <a:cs typeface="Times New Roman" pitchFamily="18" charset="0"/>
              </a:rPr>
              <a:t>        抽象类体现的就是一种模板模式的设计，</a:t>
            </a:r>
            <a:r>
              <a:rPr lang="zh-CN" altLang="en-US" sz="2600" b="1" dirty="0">
                <a:ea typeface="宋体" pitchFamily="2" charset="-122"/>
                <a:cs typeface="Times New Roman" pitchFamily="18" charset="0"/>
              </a:rPr>
              <a:t>抽象类作为多个子类的通用模板</a:t>
            </a:r>
            <a:r>
              <a:rPr lang="zh-CN" altLang="en-US" sz="2600" dirty="0">
                <a:ea typeface="宋体" pitchFamily="2" charset="-122"/>
                <a:cs typeface="Times New Roman" pitchFamily="18" charset="0"/>
              </a:rPr>
              <a:t>，子类在抽象类的基础上进行扩展、改造，但子类总体上会保留抽象类的行为方式。</a:t>
            </a:r>
            <a:endParaRPr lang="en-US" altLang="zh-CN" sz="2600" dirty="0">
              <a:ea typeface="宋体" pitchFamily="2" charset="-122"/>
              <a:cs typeface="Times New Roman" pitchFamily="18" charset="0"/>
            </a:endParaRPr>
          </a:p>
          <a:p>
            <a:pPr>
              <a:spcBef>
                <a:spcPts val="1800"/>
              </a:spcBef>
            </a:pPr>
            <a:r>
              <a:rPr lang="zh-CN" altLang="zh-CN" sz="2800" b="1" dirty="0">
                <a:ea typeface="宋体" pitchFamily="2" charset="-122"/>
                <a:cs typeface="Times New Roman" pitchFamily="18" charset="0"/>
              </a:rPr>
              <a:t>解决的问题</a:t>
            </a:r>
            <a:r>
              <a:rPr lang="zh-CN" altLang="zh-CN" sz="2800" dirty="0">
                <a:ea typeface="宋体" pitchFamily="2" charset="-122"/>
                <a:cs typeface="Times New Roman" pitchFamily="18" charset="0"/>
              </a:rPr>
              <a:t>：</a:t>
            </a:r>
            <a:endParaRPr lang="en-US" altLang="zh-CN" sz="2800" dirty="0">
              <a:ea typeface="宋体" pitchFamily="2" charset="-122"/>
              <a:cs typeface="Times New Roman" pitchFamily="18" charset="0"/>
            </a:endParaRPr>
          </a:p>
          <a:p>
            <a:pPr marL="457200" indent="-457200">
              <a:buFont typeface="Wingdings" pitchFamily="2" charset="2"/>
              <a:buChar char="Ø"/>
            </a:pPr>
            <a:r>
              <a:rPr lang="zh-CN" altLang="zh-CN" sz="2600" dirty="0">
                <a:ea typeface="宋体" pitchFamily="2" charset="-122"/>
                <a:cs typeface="Times New Roman" pitchFamily="18" charset="0"/>
              </a:rPr>
              <a:t>当功能内部一部分实现</a:t>
            </a:r>
            <a:r>
              <a:rPr lang="zh-CN" altLang="en-US" sz="2600" dirty="0">
                <a:ea typeface="宋体" pitchFamily="2" charset="-122"/>
                <a:cs typeface="Times New Roman" pitchFamily="18" charset="0"/>
              </a:rPr>
              <a:t>是</a:t>
            </a:r>
            <a:r>
              <a:rPr lang="zh-CN" altLang="zh-CN" sz="2600" dirty="0">
                <a:ea typeface="宋体" pitchFamily="2" charset="-122"/>
                <a:cs typeface="Times New Roman" pitchFamily="18" charset="0"/>
              </a:rPr>
              <a:t>确定，一部分实现是不确定的。这时可以把不确定的部分暴露出去，让子类去实现。</a:t>
            </a:r>
            <a:endParaRPr lang="en-US" altLang="zh-CN" sz="2600" dirty="0">
              <a:ea typeface="宋体" pitchFamily="2" charset="-122"/>
              <a:cs typeface="Times New Roman" pitchFamily="18" charset="0"/>
            </a:endParaRPr>
          </a:p>
          <a:p>
            <a:pPr marL="457200" indent="-457200">
              <a:buFont typeface="Wingdings" pitchFamily="2" charset="2"/>
              <a:buChar char="Ø"/>
            </a:pPr>
            <a:r>
              <a:rPr lang="zh-CN" altLang="en-US" sz="2600" dirty="0">
                <a:ea typeface="宋体" pitchFamily="2" charset="-122"/>
                <a:cs typeface="Times New Roman" pitchFamily="18" charset="0"/>
              </a:rPr>
              <a:t>编写一个抽象父类，父类提供了多个子类的通用方法，并把一个或多个方法留给其子类实现，就是一种模板模式。</a:t>
            </a:r>
            <a:endParaRPr lang="zh-CN" altLang="zh-CN" sz="2600" dirty="0">
              <a:ea typeface="宋体" pitchFamily="2" charset="-122"/>
              <a:cs typeface="Times New Roman" pitchFamily="18" charset="0"/>
            </a:endParaRPr>
          </a:p>
        </p:txBody>
      </p:sp>
    </p:spTree>
    <p:extLst>
      <p:ext uri="{BB962C8B-B14F-4D97-AF65-F5344CB8AC3E}">
        <p14:creationId xmlns:p14="http://schemas.microsoft.com/office/powerpoint/2010/main" val="1034429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819997"/>
            <a:ext cx="6733256" cy="584775"/>
          </a:xfrm>
          <a:prstGeom prst="rect">
            <a:avLst/>
          </a:prstGeom>
          <a:noFill/>
        </p:spPr>
        <p:txBody>
          <a:bodyPr wrap="square" rtlCol="0">
            <a:spAutoFit/>
          </a:bodyPr>
          <a:lstStyle/>
          <a:p>
            <a:r>
              <a:rPr lang="zh-CN" altLang="en-US" sz="3200" b="1" dirty="0">
                <a:ea typeface="宋体" pitchFamily="2" charset="-122"/>
                <a:cs typeface="Times New Roman" pitchFamily="18" charset="0"/>
              </a:rPr>
              <a:t>模板方法设计模式</a:t>
            </a:r>
            <a:r>
              <a:rPr lang="en-US" altLang="zh-CN" sz="3200" b="1" dirty="0">
                <a:ea typeface="宋体" pitchFamily="2" charset="-122"/>
                <a:cs typeface="Times New Roman" pitchFamily="18" charset="0"/>
              </a:rPr>
              <a:t>(</a:t>
            </a:r>
            <a:r>
              <a:rPr lang="en-US" altLang="zh-CN" sz="3200" b="1" dirty="0" err="1">
                <a:ea typeface="宋体" pitchFamily="2" charset="-122"/>
                <a:cs typeface="Times New Roman" pitchFamily="18" charset="0"/>
              </a:rPr>
              <a:t>TemplateMethod</a:t>
            </a:r>
            <a:r>
              <a:rPr lang="en-US" altLang="zh-CN" sz="3200" b="1" dirty="0">
                <a:ea typeface="宋体" pitchFamily="2" charset="-122"/>
                <a:cs typeface="Times New Roman" pitchFamily="18" charset="0"/>
              </a:rPr>
              <a:t>)</a:t>
            </a:r>
            <a:endParaRPr lang="zh-CN" altLang="en-US" sz="3200" b="1" dirty="0">
              <a:ea typeface="宋体" pitchFamily="2" charset="-122"/>
              <a:cs typeface="Times New Roman" pitchFamily="18" charset="0"/>
            </a:endParaRPr>
          </a:p>
        </p:txBody>
      </p:sp>
      <p:sp>
        <p:nvSpPr>
          <p:cNvPr id="6" name="TextBox 5"/>
          <p:cNvSpPr txBox="1"/>
          <p:nvPr/>
        </p:nvSpPr>
        <p:spPr>
          <a:xfrm>
            <a:off x="179512" y="1595021"/>
            <a:ext cx="8784976" cy="5262979"/>
          </a:xfrm>
          <a:prstGeom prst="rect">
            <a:avLst/>
          </a:prstGeom>
          <a:noFill/>
        </p:spPr>
        <p:txBody>
          <a:bodyPr wrap="square" rtlCol="0">
            <a:spAutoFit/>
          </a:bodyPr>
          <a:lstStyle/>
          <a:p>
            <a:r>
              <a:rPr lang="en-US" altLang="zh-CN" sz="2400" b="1" dirty="0">
                <a:solidFill>
                  <a:srgbClr val="C00000"/>
                </a:solidFill>
              </a:rPr>
              <a:t>abstract class Template{</a:t>
            </a:r>
          </a:p>
          <a:p>
            <a:r>
              <a:rPr lang="en-US" altLang="zh-CN" sz="2400" b="1" dirty="0">
                <a:solidFill>
                  <a:srgbClr val="C00000"/>
                </a:solidFill>
              </a:rPr>
              <a:t>	public final void </a:t>
            </a:r>
            <a:r>
              <a:rPr lang="en-US" altLang="zh-CN" sz="2400" b="1" dirty="0" err="1">
                <a:solidFill>
                  <a:srgbClr val="C00000"/>
                </a:solidFill>
              </a:rPr>
              <a:t>getTime</a:t>
            </a:r>
            <a:r>
              <a:rPr lang="en-US" altLang="zh-CN" sz="2400" b="1" dirty="0">
                <a:solidFill>
                  <a:srgbClr val="C00000"/>
                </a:solidFill>
              </a:rPr>
              <a:t>(){</a:t>
            </a:r>
          </a:p>
          <a:p>
            <a:r>
              <a:rPr lang="en-US" altLang="zh-CN" sz="2400" b="1" dirty="0">
                <a:solidFill>
                  <a:srgbClr val="C00000"/>
                </a:solidFill>
              </a:rPr>
              <a:t>		long start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p>
          <a:p>
            <a:r>
              <a:rPr lang="en-US" altLang="zh-CN" sz="2400" dirty="0">
                <a:solidFill>
                  <a:srgbClr val="C00000"/>
                </a:solidFill>
              </a:rPr>
              <a:t>		code();</a:t>
            </a:r>
          </a:p>
          <a:p>
            <a:r>
              <a:rPr lang="en-US" altLang="zh-CN" sz="2400" b="1" dirty="0">
                <a:solidFill>
                  <a:srgbClr val="C00000"/>
                </a:solidFill>
              </a:rPr>
              <a:t>		long end = </a:t>
            </a:r>
            <a:r>
              <a:rPr lang="en-US" altLang="zh-CN" sz="2400" b="1" dirty="0" err="1">
                <a:solidFill>
                  <a:srgbClr val="C00000"/>
                </a:solidFill>
              </a:rPr>
              <a:t>System.</a:t>
            </a:r>
            <a:r>
              <a:rPr lang="en-US" altLang="zh-CN" sz="2400" b="1" i="1" dirty="0" err="1">
                <a:solidFill>
                  <a:srgbClr val="C00000"/>
                </a:solidFill>
              </a:rPr>
              <a:t>currentTimeMillis</a:t>
            </a:r>
            <a:r>
              <a:rPr lang="en-US" altLang="zh-CN" sz="2400" b="1" i="1" dirty="0">
                <a:solidFill>
                  <a:srgbClr val="C00000"/>
                </a:solidFill>
              </a:rPr>
              <a:t>();</a:t>
            </a:r>
          </a:p>
          <a:p>
            <a:r>
              <a:rPr lang="en-US" altLang="zh-CN" sz="2400" dirty="0">
                <a:solidFill>
                  <a:srgbClr val="C00000"/>
                </a:solidFill>
              </a:rPr>
              <a:t>		</a:t>
            </a:r>
            <a:r>
              <a:rPr lang="en-US" altLang="zh-CN" sz="2400" dirty="0" err="1">
                <a:solidFill>
                  <a:srgbClr val="C00000"/>
                </a:solidFill>
              </a:rPr>
              <a:t>System.</a:t>
            </a:r>
            <a:r>
              <a:rPr lang="en-US" altLang="zh-CN" sz="2400" i="1" dirty="0" err="1">
                <a:solidFill>
                  <a:srgbClr val="C00000"/>
                </a:solidFill>
              </a:rPr>
              <a:t>out.println</a:t>
            </a:r>
            <a:r>
              <a:rPr lang="en-US" altLang="zh-CN" sz="2400" i="1" dirty="0">
                <a:solidFill>
                  <a:srgbClr val="C00000"/>
                </a:solidFill>
              </a:rPr>
              <a:t>("</a:t>
            </a:r>
            <a:r>
              <a:rPr lang="zh-CN" altLang="en-US" sz="2400" i="1" dirty="0">
                <a:solidFill>
                  <a:srgbClr val="C00000"/>
                </a:solidFill>
              </a:rPr>
              <a:t>执行时间是：</a:t>
            </a:r>
            <a:r>
              <a:rPr lang="en-US" altLang="zh-CN" sz="2400" i="1" dirty="0">
                <a:solidFill>
                  <a:srgbClr val="C00000"/>
                </a:solidFill>
              </a:rPr>
              <a:t>"+(end - start));</a:t>
            </a:r>
          </a:p>
          <a:p>
            <a:r>
              <a:rPr lang="en-US" altLang="zh-CN" sz="2400" dirty="0">
                <a:solidFill>
                  <a:srgbClr val="C00000"/>
                </a:solidFill>
              </a:rPr>
              <a:t>	}</a:t>
            </a:r>
          </a:p>
          <a:p>
            <a:r>
              <a:rPr lang="en-US" altLang="zh-CN" sz="2400" b="1" dirty="0">
                <a:solidFill>
                  <a:srgbClr val="C00000"/>
                </a:solidFill>
              </a:rPr>
              <a:t>	public abstract void code();</a:t>
            </a:r>
          </a:p>
          <a:p>
            <a:r>
              <a:rPr lang="en-US" altLang="zh-CN" sz="2400" dirty="0">
                <a:solidFill>
                  <a:srgbClr val="C00000"/>
                </a:solidFill>
              </a:rPr>
              <a:t>}</a:t>
            </a:r>
          </a:p>
          <a:p>
            <a:r>
              <a:rPr lang="en-US" altLang="zh-CN" sz="2400" b="1" dirty="0">
                <a:solidFill>
                  <a:srgbClr val="C00000"/>
                </a:solidFill>
              </a:rPr>
              <a:t>class </a:t>
            </a:r>
            <a:r>
              <a:rPr lang="en-US" altLang="zh-CN" sz="2400" b="1" dirty="0" err="1">
                <a:solidFill>
                  <a:srgbClr val="C00000"/>
                </a:solidFill>
              </a:rPr>
              <a:t>SubTemplate</a:t>
            </a:r>
            <a:r>
              <a:rPr lang="en-US" altLang="zh-CN" sz="2400" b="1" dirty="0">
                <a:solidFill>
                  <a:srgbClr val="C00000"/>
                </a:solidFill>
              </a:rPr>
              <a:t> extends Template{</a:t>
            </a:r>
          </a:p>
          <a:p>
            <a:r>
              <a:rPr lang="en-US" altLang="zh-CN" sz="2400" b="1" dirty="0">
                <a:solidFill>
                  <a:srgbClr val="C00000"/>
                </a:solidFill>
              </a:rPr>
              <a:t>	public void code(){</a:t>
            </a:r>
          </a:p>
          <a:p>
            <a:r>
              <a:rPr lang="en-US" altLang="zh-CN" sz="2400" b="1" dirty="0">
                <a:solidFill>
                  <a:srgbClr val="C00000"/>
                </a:solidFill>
              </a:rPr>
              <a:t>		for(</a:t>
            </a:r>
            <a:r>
              <a:rPr lang="en-US" altLang="zh-CN" sz="2400" b="1" dirty="0" err="1">
                <a:solidFill>
                  <a:srgbClr val="C00000"/>
                </a:solidFill>
              </a:rPr>
              <a:t>int</a:t>
            </a:r>
            <a:r>
              <a:rPr lang="en-US" altLang="zh-CN" sz="2400" b="1" dirty="0">
                <a:solidFill>
                  <a:srgbClr val="C00000"/>
                </a:solidFill>
              </a:rPr>
              <a:t> </a:t>
            </a:r>
            <a:r>
              <a:rPr lang="en-US" altLang="zh-CN" sz="2400" b="1" dirty="0" err="1">
                <a:solidFill>
                  <a:srgbClr val="C00000"/>
                </a:solidFill>
              </a:rPr>
              <a:t>i</a:t>
            </a:r>
            <a:r>
              <a:rPr lang="en-US" altLang="zh-CN" sz="2400" b="1" dirty="0">
                <a:solidFill>
                  <a:srgbClr val="C00000"/>
                </a:solidFill>
              </a:rPr>
              <a:t> = 0;i&lt;10000;i++){</a:t>
            </a:r>
          </a:p>
          <a:p>
            <a:r>
              <a:rPr lang="en-US" altLang="zh-CN" sz="2400" dirty="0">
                <a:solidFill>
                  <a:srgbClr val="C00000"/>
                </a:solidFill>
              </a:rPr>
              <a:t>		</a:t>
            </a:r>
            <a:r>
              <a:rPr lang="en-US" altLang="zh-CN" sz="2400" dirty="0" err="1">
                <a:solidFill>
                  <a:srgbClr val="C00000"/>
                </a:solidFill>
              </a:rPr>
              <a:t>System.</a:t>
            </a:r>
            <a:r>
              <a:rPr lang="en-US" altLang="zh-CN" sz="2400" i="1" dirty="0" err="1">
                <a:solidFill>
                  <a:srgbClr val="C00000"/>
                </a:solidFill>
              </a:rPr>
              <a:t>out.println</a:t>
            </a:r>
            <a:r>
              <a:rPr lang="en-US" altLang="zh-CN" sz="2400" i="1" dirty="0">
                <a:solidFill>
                  <a:srgbClr val="C00000"/>
                </a:solidFill>
              </a:rPr>
              <a:t>(</a:t>
            </a:r>
            <a:r>
              <a:rPr lang="en-US" altLang="zh-CN" sz="2400" i="1" dirty="0" err="1">
                <a:solidFill>
                  <a:srgbClr val="C00000"/>
                </a:solidFill>
              </a:rPr>
              <a:t>i</a:t>
            </a:r>
            <a:r>
              <a:rPr lang="en-US" altLang="zh-CN" sz="2400" i="1" dirty="0">
                <a:solidFill>
                  <a:srgbClr val="C00000"/>
                </a:solidFill>
              </a:rPr>
              <a:t>);</a:t>
            </a:r>
          </a:p>
          <a:p>
            <a:r>
              <a:rPr lang="en-US" altLang="zh-CN" sz="2400" dirty="0">
                <a:solidFill>
                  <a:srgbClr val="C00000"/>
                </a:solidFill>
              </a:rPr>
              <a:t>}</a:t>
            </a:r>
            <a:r>
              <a:rPr lang="zh-CN" altLang="en-US" sz="2400" dirty="0">
                <a:solidFill>
                  <a:srgbClr val="C00000"/>
                </a:solidFill>
              </a:rPr>
              <a:t> </a:t>
            </a:r>
            <a:r>
              <a:rPr lang="en-US" altLang="zh-CN" sz="2400" dirty="0">
                <a:solidFill>
                  <a:srgbClr val="C00000"/>
                </a:solidFill>
              </a:rPr>
              <a:t>} }</a:t>
            </a:r>
            <a:endParaRPr lang="zh-CN" altLang="en-US" sz="2400" dirty="0">
              <a:solidFill>
                <a:srgbClr val="C00000"/>
              </a:solidFill>
            </a:endParaRPr>
          </a:p>
        </p:txBody>
      </p:sp>
    </p:spTree>
    <p:extLst>
      <p:ext uri="{BB962C8B-B14F-4D97-AF65-F5344CB8AC3E}">
        <p14:creationId xmlns:p14="http://schemas.microsoft.com/office/powerpoint/2010/main" val="753790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第五节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接口</a:t>
            </a:r>
            <a:r>
              <a:rPr lang="en-US" altLang="zh-CN" sz="4800" dirty="0">
                <a:solidFill>
                  <a:schemeClr val="accent6">
                    <a:lumMod val="75000"/>
                  </a:schemeClr>
                </a:solidFill>
                <a:ea typeface="隶书" panose="02010509060101010101" pitchFamily="49" charset="-122"/>
              </a:rPr>
              <a:t>(interface)</a:t>
            </a:r>
            <a:endParaRPr lang="zh-CN" altLang="en-US" sz="4800" dirty="0">
              <a:solidFill>
                <a:schemeClr val="accent6">
                  <a:lumMod val="75000"/>
                </a:schemeClr>
              </a:solidFill>
              <a:ea typeface="隶书" panose="02010509060101010101" pitchFamily="49" charset="-122"/>
            </a:endParaRPr>
          </a:p>
        </p:txBody>
      </p:sp>
    </p:spTree>
    <p:extLst>
      <p:ext uri="{BB962C8B-B14F-4D97-AF65-F5344CB8AC3E}">
        <p14:creationId xmlns:p14="http://schemas.microsoft.com/office/powerpoint/2010/main" val="286032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614206" y="692696"/>
            <a:ext cx="4496512" cy="790614"/>
          </a:xfrm>
        </p:spPr>
        <p:txBody>
          <a:bodyPr/>
          <a:lstStyle/>
          <a:p>
            <a:pPr eaLnBrk="1" hangingPunct="1">
              <a:defRPr/>
            </a:pPr>
            <a:r>
              <a:rPr lang="zh-CN" altLang="en-US" b="1" dirty="0">
                <a:latin typeface="+mn-lt"/>
                <a:ea typeface="宋体" pitchFamily="2" charset="-122"/>
                <a:cs typeface="Times New Roman" pitchFamily="18" charset="0"/>
              </a:rPr>
              <a:t>接 口</a:t>
            </a:r>
            <a:r>
              <a:rPr lang="en-US" altLang="zh-CN" b="1" dirty="0">
                <a:latin typeface="+mn-lt"/>
                <a:ea typeface="宋体" pitchFamily="2" charset="-122"/>
                <a:cs typeface="Times New Roman" pitchFamily="18" charset="0"/>
              </a:rPr>
              <a:t>(2)</a:t>
            </a:r>
          </a:p>
        </p:txBody>
      </p:sp>
      <p:sp>
        <p:nvSpPr>
          <p:cNvPr id="2" name="椭圆 1"/>
          <p:cNvSpPr/>
          <p:nvPr/>
        </p:nvSpPr>
        <p:spPr>
          <a:xfrm>
            <a:off x="1187624" y="2605598"/>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运动员</a:t>
            </a:r>
            <a:endParaRPr lang="en-US" altLang="zh-CN" sz="2000" b="1" dirty="0">
              <a:solidFill>
                <a:schemeClr val="tx1"/>
              </a:solidFill>
              <a:latin typeface="宋体" pitchFamily="2" charset="-122"/>
              <a:ea typeface="宋体" pitchFamily="2" charset="-122"/>
            </a:endParaRPr>
          </a:p>
          <a:p>
            <a:pPr algn="ctr"/>
            <a:r>
              <a:rPr lang="zh-CN" altLang="en-US" sz="2000" b="1" dirty="0">
                <a:solidFill>
                  <a:schemeClr val="tx1"/>
                </a:solidFill>
                <a:latin typeface="宋体" pitchFamily="2" charset="-122"/>
                <a:ea typeface="宋体" pitchFamily="2" charset="-122"/>
              </a:rPr>
              <a:t>（抽象类）</a:t>
            </a:r>
          </a:p>
        </p:txBody>
      </p:sp>
      <p:sp>
        <p:nvSpPr>
          <p:cNvPr id="12" name="椭圆 11"/>
          <p:cNvSpPr/>
          <p:nvPr/>
        </p:nvSpPr>
        <p:spPr>
          <a:xfrm>
            <a:off x="5868144" y="2570261"/>
            <a:ext cx="2088232"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学生</a:t>
            </a:r>
            <a:endParaRPr lang="en-US" altLang="zh-CN" sz="2000" b="1" dirty="0">
              <a:solidFill>
                <a:schemeClr val="tx1"/>
              </a:solidFill>
              <a:latin typeface="宋体" pitchFamily="2" charset="-122"/>
              <a:ea typeface="宋体" pitchFamily="2" charset="-122"/>
            </a:endParaRPr>
          </a:p>
          <a:p>
            <a:pPr algn="ctr"/>
            <a:r>
              <a:rPr lang="zh-CN" altLang="en-US" sz="2000" b="1" dirty="0">
                <a:solidFill>
                  <a:schemeClr val="tx1"/>
                </a:solidFill>
                <a:latin typeface="宋体" pitchFamily="2" charset="-122"/>
                <a:ea typeface="宋体" pitchFamily="2" charset="-122"/>
              </a:rPr>
              <a:t>（抽象类）</a:t>
            </a:r>
          </a:p>
        </p:txBody>
      </p:sp>
      <p:sp>
        <p:nvSpPr>
          <p:cNvPr id="13" name="椭圆 12"/>
          <p:cNvSpPr/>
          <p:nvPr/>
        </p:nvSpPr>
        <p:spPr>
          <a:xfrm>
            <a:off x="450185" y="4437112"/>
            <a:ext cx="1474878"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篮球运动员</a:t>
            </a:r>
          </a:p>
        </p:txBody>
      </p:sp>
      <p:sp>
        <p:nvSpPr>
          <p:cNvPr id="14" name="椭圆 13"/>
          <p:cNvSpPr/>
          <p:nvPr/>
        </p:nvSpPr>
        <p:spPr>
          <a:xfrm>
            <a:off x="5143504" y="4429132"/>
            <a:ext cx="1739825"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大学生</a:t>
            </a:r>
            <a:endParaRPr lang="en-US" altLang="zh-CN" sz="2000" b="1" dirty="0">
              <a:solidFill>
                <a:schemeClr val="tx1"/>
              </a:solidFill>
              <a:latin typeface="宋体" pitchFamily="2" charset="-122"/>
              <a:ea typeface="宋体" pitchFamily="2" charset="-122"/>
            </a:endParaRPr>
          </a:p>
        </p:txBody>
      </p:sp>
      <p:sp>
        <p:nvSpPr>
          <p:cNvPr id="15" name="椭圆 14"/>
          <p:cNvSpPr/>
          <p:nvPr/>
        </p:nvSpPr>
        <p:spPr>
          <a:xfrm>
            <a:off x="2627784" y="4461782"/>
            <a:ext cx="158417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足球运动员</a:t>
            </a:r>
            <a:endParaRPr lang="en-US" altLang="zh-CN" sz="2000" b="1" dirty="0">
              <a:solidFill>
                <a:schemeClr val="tx1"/>
              </a:solidFill>
              <a:latin typeface="宋体" pitchFamily="2" charset="-122"/>
              <a:ea typeface="宋体" pitchFamily="2" charset="-122"/>
            </a:endParaRPr>
          </a:p>
        </p:txBody>
      </p:sp>
      <p:sp>
        <p:nvSpPr>
          <p:cNvPr id="16" name="椭圆 15"/>
          <p:cNvSpPr/>
          <p:nvPr/>
        </p:nvSpPr>
        <p:spPr>
          <a:xfrm>
            <a:off x="7110718" y="4437112"/>
            <a:ext cx="1691316" cy="1008112"/>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中学生</a:t>
            </a:r>
            <a:endParaRPr lang="en-US" altLang="zh-CN" sz="2000" b="1" dirty="0">
              <a:solidFill>
                <a:schemeClr val="tx1"/>
              </a:solidFill>
              <a:latin typeface="宋体" pitchFamily="2" charset="-122"/>
              <a:ea typeface="宋体" pitchFamily="2" charset="-122"/>
            </a:endParaRPr>
          </a:p>
        </p:txBody>
      </p:sp>
      <p:cxnSp>
        <p:nvCxnSpPr>
          <p:cNvPr id="4" name="直接箭头连接符 3"/>
          <p:cNvCxnSpPr/>
          <p:nvPr/>
        </p:nvCxnSpPr>
        <p:spPr>
          <a:xfrm flipV="1">
            <a:off x="1403648" y="3613710"/>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2627784" y="3613710"/>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943542" y="3556486"/>
            <a:ext cx="521415"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7308304" y="3549543"/>
            <a:ext cx="648072" cy="8234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5172435" y="2894987"/>
            <a:ext cx="551693" cy="1484901"/>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705684" y="2849395"/>
            <a:ext cx="432048" cy="159896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696856" y="1772815"/>
            <a:ext cx="1874428" cy="1076579"/>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itchFamily="2" charset="-122"/>
                <a:ea typeface="宋体" pitchFamily="2" charset="-122"/>
              </a:rPr>
              <a:t>学习英语的技能</a:t>
            </a:r>
            <a:endParaRPr lang="en-US" altLang="zh-CN" sz="2000" b="1" dirty="0">
              <a:solidFill>
                <a:schemeClr val="tx1"/>
              </a:solidFill>
              <a:latin typeface="宋体" pitchFamily="2" charset="-122"/>
              <a:ea typeface="宋体" pitchFamily="2" charset="-122"/>
            </a:endParaRPr>
          </a:p>
          <a:p>
            <a:pPr algn="ctr"/>
            <a:r>
              <a:rPr lang="zh-CN" altLang="en-US" sz="2000" b="1" dirty="0">
                <a:solidFill>
                  <a:schemeClr val="tx1"/>
                </a:solidFill>
                <a:latin typeface="宋体" pitchFamily="2" charset="-122"/>
                <a:ea typeface="宋体" pitchFamily="2" charset="-122"/>
              </a:rPr>
              <a:t>（接口）</a:t>
            </a:r>
          </a:p>
        </p:txBody>
      </p:sp>
      <p:sp>
        <p:nvSpPr>
          <p:cNvPr id="18" name="TextBox 17"/>
          <p:cNvSpPr txBox="1"/>
          <p:nvPr/>
        </p:nvSpPr>
        <p:spPr>
          <a:xfrm>
            <a:off x="6286512" y="500042"/>
            <a:ext cx="2500330" cy="2031325"/>
          </a:xfrm>
          <a:prstGeom prst="rect">
            <a:avLst/>
          </a:prstGeom>
          <a:noFill/>
        </p:spPr>
        <p:txBody>
          <a:bodyPr wrap="square" rtlCol="0">
            <a:spAutoFit/>
          </a:bodyPr>
          <a:lstStyle/>
          <a:p>
            <a:r>
              <a:rPr lang="zh-CN" altLang="en-US" dirty="0">
                <a:solidFill>
                  <a:srgbClr val="FF0000"/>
                </a:solidFill>
              </a:rPr>
              <a:t>接口：</a:t>
            </a:r>
            <a:r>
              <a:rPr lang="en-US" altLang="zh-CN" dirty="0">
                <a:solidFill>
                  <a:srgbClr val="FF0000"/>
                </a:solidFill>
              </a:rPr>
              <a:t>Runner</a:t>
            </a:r>
          </a:p>
          <a:p>
            <a:r>
              <a:rPr lang="zh-CN" altLang="en-US" dirty="0">
                <a:solidFill>
                  <a:srgbClr val="FF0000"/>
                </a:solidFill>
              </a:rPr>
              <a:t>接口：</a:t>
            </a:r>
            <a:r>
              <a:rPr lang="en-US" altLang="zh-CN" dirty="0">
                <a:solidFill>
                  <a:srgbClr val="FF0000"/>
                </a:solidFill>
              </a:rPr>
              <a:t>Swimmer</a:t>
            </a:r>
          </a:p>
          <a:p>
            <a:r>
              <a:rPr lang="en-US" altLang="zh-CN" dirty="0">
                <a:solidFill>
                  <a:srgbClr val="FF0000"/>
                </a:solidFill>
              </a:rPr>
              <a:t>Runner</a:t>
            </a:r>
            <a:r>
              <a:rPr lang="zh-CN" altLang="en-US" dirty="0">
                <a:solidFill>
                  <a:srgbClr val="FF0000"/>
                </a:solidFill>
              </a:rPr>
              <a:t>继承</a:t>
            </a:r>
            <a:r>
              <a:rPr lang="en-US" altLang="zh-CN" dirty="0">
                <a:solidFill>
                  <a:srgbClr val="FF0000"/>
                </a:solidFill>
              </a:rPr>
              <a:t>Swimmer</a:t>
            </a:r>
          </a:p>
          <a:p>
            <a:r>
              <a:rPr lang="zh-CN" altLang="en-US" dirty="0">
                <a:solidFill>
                  <a:srgbClr val="FF0000"/>
                </a:solidFill>
              </a:rPr>
              <a:t>学生实现</a:t>
            </a:r>
            <a:r>
              <a:rPr lang="en-US" altLang="zh-CN" dirty="0">
                <a:solidFill>
                  <a:srgbClr val="FF0000"/>
                </a:solidFill>
              </a:rPr>
              <a:t>Runner</a:t>
            </a:r>
          </a:p>
          <a:p>
            <a:r>
              <a:rPr lang="zh-CN" altLang="en-US">
                <a:solidFill>
                  <a:srgbClr val="FF0000"/>
                </a:solidFill>
              </a:rPr>
              <a:t>足球运动员</a:t>
            </a:r>
            <a:r>
              <a:rPr lang="zh-CN" altLang="en-US" dirty="0">
                <a:solidFill>
                  <a:srgbClr val="FF0000"/>
                </a:solidFill>
              </a:rPr>
              <a:t>也实现</a:t>
            </a:r>
            <a:r>
              <a:rPr lang="en-US" altLang="zh-CN" dirty="0">
                <a:solidFill>
                  <a:srgbClr val="FF0000"/>
                </a:solidFill>
              </a:rPr>
              <a:t>Runner</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414308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059832" y="692696"/>
            <a:ext cx="3131872" cy="792622"/>
          </a:xfrm>
        </p:spPr>
        <p:txBody>
          <a:bodyPr/>
          <a:lstStyle/>
          <a:p>
            <a:pPr eaLnBrk="1" hangingPunct="1">
              <a:defRPr/>
            </a:pPr>
            <a:r>
              <a:rPr lang="en-US" altLang="zh-CN" b="1">
                <a:latin typeface="+mn-lt"/>
                <a:ea typeface="宋体" pitchFamily="2" charset="-122"/>
                <a:cs typeface="Times New Roman" pitchFamily="18" charset="0"/>
              </a:rPr>
              <a:t>6.6  </a:t>
            </a:r>
            <a:r>
              <a:rPr lang="zh-CN" altLang="en-US" b="1" dirty="0">
                <a:latin typeface="+mn-lt"/>
                <a:ea typeface="宋体" pitchFamily="2" charset="-122"/>
                <a:cs typeface="Times New Roman" pitchFamily="18" charset="0"/>
              </a:rPr>
              <a:t>接 口</a:t>
            </a:r>
            <a:r>
              <a:rPr lang="en-US" altLang="zh-CN" b="1" dirty="0">
                <a:latin typeface="+mn-lt"/>
                <a:ea typeface="宋体" pitchFamily="2" charset="-122"/>
                <a:cs typeface="Times New Roman" pitchFamily="18" charset="0"/>
              </a:rPr>
              <a:t>(1)</a:t>
            </a:r>
            <a:endParaRPr lang="en-US" altLang="zh-CN" b="1" dirty="0">
              <a:solidFill>
                <a:srgbClr val="BD6FBF"/>
              </a:solidFill>
              <a:latin typeface="+mn-lt"/>
              <a:ea typeface="宋体" pitchFamily="2" charset="-122"/>
              <a:cs typeface="Times New Roman" pitchFamily="18" charset="0"/>
            </a:endParaRPr>
          </a:p>
        </p:txBody>
      </p:sp>
      <p:sp>
        <p:nvSpPr>
          <p:cNvPr id="26627" name="Rectangle 3"/>
          <p:cNvSpPr>
            <a:spLocks noGrp="1" noChangeArrowheads="1"/>
          </p:cNvSpPr>
          <p:nvPr>
            <p:ph idx="1"/>
          </p:nvPr>
        </p:nvSpPr>
        <p:spPr>
          <a:xfrm>
            <a:off x="179512" y="1556792"/>
            <a:ext cx="8712968" cy="4092696"/>
          </a:xfrm>
          <a:noFill/>
        </p:spPr>
        <p:txBody>
          <a:bodyPr>
            <a:noAutofit/>
          </a:bodyPr>
          <a:lstStyle/>
          <a:p>
            <a:pPr algn="just" eaLnBrk="1" hangingPunct="1">
              <a:lnSpc>
                <a:spcPct val="90000"/>
              </a:lnSpc>
              <a:spcBef>
                <a:spcPct val="40000"/>
              </a:spcBef>
              <a:buFont typeface="Wingdings" pitchFamily="2" charset="2"/>
              <a:buChar char="l"/>
            </a:pPr>
            <a:r>
              <a:rPr lang="zh-CN" altLang="en-US" sz="2600" dirty="0">
                <a:ea typeface="宋体" pitchFamily="2" charset="-122"/>
                <a:cs typeface="Times New Roman" pitchFamily="18" charset="0"/>
              </a:rPr>
              <a:t>有时必须从几个类中派生出一个子类，继承它们所有的属性和方法。但是，</a:t>
            </a:r>
            <a:r>
              <a:rPr lang="en-US" altLang="zh-CN" sz="2600" dirty="0">
                <a:ea typeface="宋体" pitchFamily="2" charset="-122"/>
                <a:cs typeface="Times New Roman" pitchFamily="18" charset="0"/>
              </a:rPr>
              <a:t>Java</a:t>
            </a:r>
            <a:r>
              <a:rPr lang="zh-CN" altLang="en-US" sz="2600" dirty="0">
                <a:ea typeface="宋体" pitchFamily="2" charset="-122"/>
                <a:cs typeface="Times New Roman" pitchFamily="18" charset="0"/>
              </a:rPr>
              <a:t>不支持多重继承。有了接口，就可以得到多重继承的效果。</a:t>
            </a:r>
          </a:p>
          <a:p>
            <a:pPr algn="just" eaLnBrk="1" hangingPunct="1">
              <a:lnSpc>
                <a:spcPct val="90000"/>
              </a:lnSpc>
              <a:spcBef>
                <a:spcPct val="40000"/>
              </a:spcBef>
              <a:buFont typeface="Wingdings" pitchFamily="2" charset="2"/>
              <a:buChar char="l"/>
            </a:pPr>
            <a:r>
              <a:rPr lang="zh-CN" altLang="en-US" sz="2600" dirty="0">
                <a:ea typeface="宋体" pitchFamily="2" charset="-122"/>
                <a:cs typeface="Times New Roman" pitchFamily="18" charset="0"/>
              </a:rPr>
              <a:t>接口</a:t>
            </a:r>
            <a:r>
              <a:rPr lang="en-US" altLang="zh-CN" sz="2600" dirty="0">
                <a:ea typeface="宋体" pitchFamily="2" charset="-122"/>
                <a:cs typeface="Times New Roman" pitchFamily="18" charset="0"/>
              </a:rPr>
              <a:t>(</a:t>
            </a:r>
            <a:r>
              <a:rPr lang="en-US" altLang="zh-CN" sz="2600" dirty="0">
                <a:solidFill>
                  <a:srgbClr val="BD6FBF"/>
                </a:solidFill>
                <a:ea typeface="宋体" pitchFamily="2" charset="-122"/>
                <a:cs typeface="Times New Roman" pitchFamily="18" charset="0"/>
              </a:rPr>
              <a:t>interface</a:t>
            </a:r>
            <a:r>
              <a:rPr lang="en-US" altLang="zh-CN" sz="2600" dirty="0">
                <a:ea typeface="宋体" pitchFamily="2" charset="-122"/>
                <a:cs typeface="Times New Roman" pitchFamily="18" charset="0"/>
              </a:rPr>
              <a:t>)</a:t>
            </a:r>
            <a:r>
              <a:rPr lang="zh-CN" altLang="en-US" sz="2600" dirty="0">
                <a:ea typeface="宋体" pitchFamily="2" charset="-122"/>
                <a:cs typeface="Times New Roman" pitchFamily="18" charset="0"/>
              </a:rPr>
              <a:t>是</a:t>
            </a:r>
            <a:r>
              <a:rPr lang="zh-CN" altLang="en-US" sz="2600" dirty="0">
                <a:solidFill>
                  <a:srgbClr val="C00000"/>
                </a:solidFill>
                <a:ea typeface="宋体" pitchFamily="2" charset="-122"/>
                <a:cs typeface="Times New Roman" pitchFamily="18" charset="0"/>
              </a:rPr>
              <a:t>抽象方法</a:t>
            </a:r>
            <a:r>
              <a:rPr lang="zh-CN" altLang="en-US" sz="2600" dirty="0">
                <a:ea typeface="宋体" pitchFamily="2" charset="-122"/>
                <a:cs typeface="Times New Roman" pitchFamily="18" charset="0"/>
              </a:rPr>
              <a:t>和</a:t>
            </a:r>
            <a:r>
              <a:rPr lang="zh-CN" altLang="en-US" sz="2600" dirty="0">
                <a:solidFill>
                  <a:srgbClr val="C00000"/>
                </a:solidFill>
                <a:ea typeface="宋体" pitchFamily="2" charset="-122"/>
                <a:cs typeface="Times New Roman" pitchFamily="18" charset="0"/>
              </a:rPr>
              <a:t>常量值</a:t>
            </a:r>
            <a:r>
              <a:rPr lang="zh-CN" altLang="en-US" sz="2600" dirty="0">
                <a:ea typeface="宋体" pitchFamily="2" charset="-122"/>
                <a:cs typeface="Times New Roman" pitchFamily="18" charset="0"/>
              </a:rPr>
              <a:t>的定义的集合。</a:t>
            </a:r>
          </a:p>
          <a:p>
            <a:pPr algn="just" eaLnBrk="1" hangingPunct="1">
              <a:lnSpc>
                <a:spcPct val="90000"/>
              </a:lnSpc>
              <a:spcBef>
                <a:spcPct val="40000"/>
              </a:spcBef>
              <a:buFont typeface="Wingdings" pitchFamily="2" charset="2"/>
              <a:buChar char="l"/>
            </a:pPr>
            <a:r>
              <a:rPr lang="zh-CN" altLang="en-US" sz="2600" dirty="0">
                <a:ea typeface="宋体" pitchFamily="2" charset="-122"/>
                <a:cs typeface="Times New Roman" pitchFamily="18" charset="0"/>
              </a:rPr>
              <a:t>从本质上讲，接口是一种</a:t>
            </a:r>
            <a:r>
              <a:rPr lang="zh-CN" altLang="en-US" sz="2600" dirty="0">
                <a:solidFill>
                  <a:srgbClr val="0000FF"/>
                </a:solidFill>
                <a:ea typeface="宋体" pitchFamily="2" charset="-122"/>
                <a:cs typeface="Times New Roman" pitchFamily="18" charset="0"/>
              </a:rPr>
              <a:t>特殊的抽象类</a:t>
            </a:r>
            <a:r>
              <a:rPr lang="zh-CN" altLang="en-US" sz="2600" dirty="0">
                <a:ea typeface="宋体" pitchFamily="2" charset="-122"/>
                <a:cs typeface="Times New Roman" pitchFamily="18" charset="0"/>
              </a:rPr>
              <a:t>，这种抽象类中只包含常量和方法的定义，而没有变量和方法的实现。</a:t>
            </a:r>
          </a:p>
          <a:p>
            <a:pPr algn="just" eaLnBrk="1" hangingPunct="1">
              <a:lnSpc>
                <a:spcPct val="90000"/>
              </a:lnSpc>
              <a:spcBef>
                <a:spcPct val="40000"/>
              </a:spcBef>
              <a:buFont typeface="Wingdings" pitchFamily="2" charset="2"/>
              <a:buChar char="l"/>
            </a:pPr>
            <a:r>
              <a:rPr lang="zh-CN" altLang="en-US" sz="2600" dirty="0">
                <a:ea typeface="宋体" pitchFamily="2" charset="-122"/>
                <a:cs typeface="Times New Roman" pitchFamily="18" charset="0"/>
              </a:rPr>
              <a:t>实现接口类：</a:t>
            </a:r>
            <a:endParaRPr lang="en-US" altLang="zh-CN" sz="2600" dirty="0">
              <a:ea typeface="宋体" pitchFamily="2" charset="-122"/>
              <a:cs typeface="Times New Roman" pitchFamily="18" charset="0"/>
            </a:endParaRPr>
          </a:p>
          <a:p>
            <a:pPr lvl="1" algn="just">
              <a:lnSpc>
                <a:spcPct val="90000"/>
              </a:lnSpc>
              <a:spcBef>
                <a:spcPct val="40000"/>
              </a:spcBef>
              <a:buFont typeface="Wingdings" pitchFamily="2" charset="2"/>
              <a:buChar char="Ø"/>
            </a:pPr>
            <a:r>
              <a:rPr lang="en-US" altLang="zh-CN" sz="2600" dirty="0">
                <a:ea typeface="宋体" pitchFamily="2" charset="-122"/>
                <a:cs typeface="Times New Roman" pitchFamily="18" charset="0"/>
              </a:rPr>
              <a:t>class </a:t>
            </a:r>
            <a:r>
              <a:rPr lang="en-US" altLang="zh-CN" sz="2600" dirty="0" err="1">
                <a:ea typeface="宋体" pitchFamily="2" charset="-122"/>
                <a:cs typeface="Times New Roman" pitchFamily="18" charset="0"/>
              </a:rPr>
              <a:t>SubClass</a:t>
            </a:r>
            <a:r>
              <a:rPr lang="en-US" altLang="zh-CN" sz="2600" dirty="0">
                <a:ea typeface="宋体" pitchFamily="2" charset="-122"/>
                <a:cs typeface="Times New Roman" pitchFamily="18" charset="0"/>
              </a:rPr>
              <a:t> </a:t>
            </a:r>
            <a:r>
              <a:rPr lang="en-US" altLang="zh-CN" sz="2600" b="1" dirty="0">
                <a:solidFill>
                  <a:srgbClr val="FF0000"/>
                </a:solidFill>
                <a:ea typeface="宋体" pitchFamily="2" charset="-122"/>
                <a:cs typeface="Times New Roman" pitchFamily="18" charset="0"/>
              </a:rPr>
              <a:t>implements</a:t>
            </a:r>
            <a:r>
              <a:rPr lang="en-US" altLang="zh-CN" sz="2600" dirty="0">
                <a:ea typeface="宋体" pitchFamily="2" charset="-122"/>
                <a:cs typeface="Times New Roman" pitchFamily="18" charset="0"/>
              </a:rPr>
              <a:t> </a:t>
            </a:r>
            <a:r>
              <a:rPr lang="en-US" altLang="zh-CN" sz="2600" dirty="0" err="1">
                <a:ea typeface="宋体" pitchFamily="2" charset="-122"/>
                <a:cs typeface="Times New Roman" pitchFamily="18" charset="0"/>
              </a:rPr>
              <a:t>InterfaceA</a:t>
            </a:r>
            <a:r>
              <a:rPr lang="en-US" altLang="zh-CN" sz="2600" dirty="0">
                <a:ea typeface="宋体" pitchFamily="2" charset="-122"/>
                <a:cs typeface="Times New Roman" pitchFamily="18" charset="0"/>
              </a:rPr>
              <a:t>{ }</a:t>
            </a:r>
          </a:p>
          <a:p>
            <a:pPr algn="just">
              <a:lnSpc>
                <a:spcPct val="90000"/>
              </a:lnSpc>
              <a:spcBef>
                <a:spcPct val="40000"/>
              </a:spcBef>
              <a:buFont typeface="Wingdings" pitchFamily="2" charset="2"/>
              <a:buChar char="l"/>
            </a:pPr>
            <a:r>
              <a:rPr lang="zh-CN" altLang="en-US" sz="2600" dirty="0">
                <a:ea typeface="宋体" pitchFamily="2" charset="-122"/>
                <a:cs typeface="Times New Roman" pitchFamily="18" charset="0"/>
              </a:rPr>
              <a:t>一个类可以实现多个接口，接口也可以继承其它接口。</a:t>
            </a:r>
          </a:p>
        </p:txBody>
      </p:sp>
    </p:spTree>
    <p:extLst>
      <p:ext uri="{BB962C8B-B14F-4D97-AF65-F5344CB8AC3E}">
        <p14:creationId xmlns:p14="http://schemas.microsoft.com/office/powerpoint/2010/main" val="20778552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3327252" y="620688"/>
            <a:ext cx="3419872" cy="853814"/>
          </a:xfrm>
        </p:spPr>
        <p:txBody>
          <a:bodyPr/>
          <a:lstStyle/>
          <a:p>
            <a:pPr eaLnBrk="1" hangingPunct="1">
              <a:defRPr/>
            </a:pPr>
            <a:r>
              <a:rPr lang="zh-CN" altLang="en-US" b="1" dirty="0">
                <a:latin typeface="+mn-lt"/>
                <a:ea typeface="宋体" pitchFamily="2" charset="-122"/>
                <a:cs typeface="Times New Roman" pitchFamily="18" charset="0"/>
              </a:rPr>
              <a:t>接 口</a:t>
            </a:r>
            <a:r>
              <a:rPr lang="en-US" altLang="zh-CN" b="1" dirty="0">
                <a:latin typeface="+mn-lt"/>
                <a:ea typeface="宋体" pitchFamily="2" charset="-122"/>
                <a:cs typeface="Times New Roman" pitchFamily="18" charset="0"/>
              </a:rPr>
              <a:t>(3)</a:t>
            </a:r>
            <a:endParaRPr lang="en-US" altLang="zh-CN" b="1" dirty="0">
              <a:solidFill>
                <a:srgbClr val="BD6FBF"/>
              </a:solidFill>
              <a:latin typeface="+mn-lt"/>
              <a:ea typeface="宋体" pitchFamily="2" charset="-122"/>
              <a:cs typeface="Times New Roman" pitchFamily="18" charset="0"/>
            </a:endParaRPr>
          </a:p>
        </p:txBody>
      </p:sp>
      <p:sp>
        <p:nvSpPr>
          <p:cNvPr id="27651" name="Rectangle 3"/>
          <p:cNvSpPr>
            <a:spLocks noGrp="1" noChangeArrowheads="1"/>
          </p:cNvSpPr>
          <p:nvPr>
            <p:ph idx="1"/>
          </p:nvPr>
        </p:nvSpPr>
        <p:spPr>
          <a:xfrm>
            <a:off x="0" y="1340768"/>
            <a:ext cx="8964488" cy="5112568"/>
          </a:xfrm>
          <a:noFill/>
        </p:spPr>
        <p:txBody>
          <a:bodyPr>
            <a:normAutofit lnSpcReduction="10000"/>
          </a:bodyPr>
          <a:lstStyle/>
          <a:p>
            <a:pPr algn="just" eaLnBrk="1" hangingPunct="1">
              <a:lnSpc>
                <a:spcPct val="90000"/>
              </a:lnSpc>
              <a:spcBef>
                <a:spcPct val="40000"/>
              </a:spcBef>
              <a:buFont typeface="Wingdings" pitchFamily="2" charset="2"/>
              <a:buChar char="l"/>
            </a:pPr>
            <a:r>
              <a:rPr lang="zh-CN" altLang="en-US" sz="2400" b="1" dirty="0">
                <a:ea typeface="宋体" pitchFamily="2" charset="-122"/>
                <a:cs typeface="Times New Roman" pitchFamily="18" charset="0"/>
              </a:rPr>
              <a:t>接口的特点：</a:t>
            </a:r>
          </a:p>
          <a:p>
            <a:pPr lvl="1" algn="just" eaLnBrk="1" hangingPunct="1">
              <a:lnSpc>
                <a:spcPct val="90000"/>
              </a:lnSpc>
              <a:spcBef>
                <a:spcPct val="40000"/>
              </a:spcBef>
              <a:buFont typeface="Wingdings" pitchFamily="2" charset="2"/>
              <a:buChar char="Ø"/>
            </a:pPr>
            <a:r>
              <a:rPr lang="zh-CN" altLang="en-US" sz="2200" dirty="0">
                <a:ea typeface="宋体" pitchFamily="2" charset="-122"/>
                <a:cs typeface="Times New Roman" pitchFamily="18" charset="0"/>
              </a:rPr>
              <a:t>用</a:t>
            </a:r>
            <a:r>
              <a:rPr lang="en-US" altLang="zh-CN" sz="2200" dirty="0">
                <a:ea typeface="宋体" pitchFamily="2" charset="-122"/>
                <a:cs typeface="Times New Roman" pitchFamily="18" charset="0"/>
              </a:rPr>
              <a:t>interface</a:t>
            </a:r>
            <a:r>
              <a:rPr lang="zh-CN" altLang="en-US" sz="2200" dirty="0">
                <a:ea typeface="宋体" pitchFamily="2" charset="-122"/>
                <a:cs typeface="Times New Roman" pitchFamily="18" charset="0"/>
              </a:rPr>
              <a:t>来定义。</a:t>
            </a:r>
          </a:p>
          <a:p>
            <a:pPr lvl="1" algn="just" eaLnBrk="1" hangingPunct="1">
              <a:lnSpc>
                <a:spcPct val="90000"/>
              </a:lnSpc>
              <a:spcBef>
                <a:spcPct val="40000"/>
              </a:spcBef>
              <a:buFont typeface="Wingdings" pitchFamily="2" charset="2"/>
              <a:buChar char="Ø"/>
            </a:pPr>
            <a:r>
              <a:rPr lang="zh-CN" altLang="en-US" sz="2200" dirty="0">
                <a:ea typeface="宋体" pitchFamily="2" charset="-122"/>
                <a:cs typeface="Times New Roman" pitchFamily="18" charset="0"/>
              </a:rPr>
              <a:t>接口中的所有成员变量都</a:t>
            </a:r>
            <a:r>
              <a:rPr lang="zh-CN" altLang="en-US" sz="2200" dirty="0">
                <a:solidFill>
                  <a:schemeClr val="accent2"/>
                </a:solidFill>
                <a:ea typeface="宋体" pitchFamily="2" charset="-122"/>
                <a:cs typeface="Times New Roman" pitchFamily="18" charset="0"/>
              </a:rPr>
              <a:t>默认</a:t>
            </a:r>
            <a:r>
              <a:rPr lang="zh-CN" altLang="en-US" sz="2200" dirty="0">
                <a:ea typeface="宋体" pitchFamily="2" charset="-122"/>
                <a:cs typeface="Times New Roman" pitchFamily="18" charset="0"/>
              </a:rPr>
              <a:t>是由</a:t>
            </a:r>
            <a:r>
              <a:rPr lang="en-US" altLang="zh-CN" sz="2200" dirty="0">
                <a:ea typeface="宋体" pitchFamily="2" charset="-122"/>
                <a:cs typeface="Times New Roman" pitchFamily="18" charset="0"/>
              </a:rPr>
              <a:t>public static final</a:t>
            </a:r>
            <a:r>
              <a:rPr lang="zh-CN" altLang="en-US" sz="2200" dirty="0">
                <a:ea typeface="宋体" pitchFamily="2" charset="-122"/>
                <a:cs typeface="Times New Roman" pitchFamily="18" charset="0"/>
              </a:rPr>
              <a:t>修饰的。</a:t>
            </a:r>
          </a:p>
          <a:p>
            <a:pPr lvl="1" algn="just" eaLnBrk="1" hangingPunct="1">
              <a:lnSpc>
                <a:spcPct val="90000"/>
              </a:lnSpc>
              <a:spcBef>
                <a:spcPct val="40000"/>
              </a:spcBef>
              <a:buFont typeface="Wingdings" pitchFamily="2" charset="2"/>
              <a:buChar char="Ø"/>
            </a:pPr>
            <a:r>
              <a:rPr lang="zh-CN" altLang="en-US" sz="2200" dirty="0">
                <a:ea typeface="宋体" pitchFamily="2" charset="-122"/>
                <a:cs typeface="Times New Roman" pitchFamily="18" charset="0"/>
              </a:rPr>
              <a:t>接口中</a:t>
            </a:r>
            <a:r>
              <a:rPr lang="zh-CN" altLang="en-US" sz="2200">
                <a:ea typeface="宋体" pitchFamily="2" charset="-122"/>
                <a:cs typeface="Times New Roman" pitchFamily="18" charset="0"/>
              </a:rPr>
              <a:t>的所有抽象方法</a:t>
            </a:r>
            <a:r>
              <a:rPr lang="zh-CN" altLang="en-US" sz="2200" dirty="0">
                <a:ea typeface="宋体" pitchFamily="2" charset="-122"/>
                <a:cs typeface="Times New Roman" pitchFamily="18" charset="0"/>
              </a:rPr>
              <a:t>都</a:t>
            </a:r>
            <a:r>
              <a:rPr lang="zh-CN" altLang="en-US" sz="2200" dirty="0">
                <a:solidFill>
                  <a:schemeClr val="accent2"/>
                </a:solidFill>
                <a:ea typeface="宋体" pitchFamily="2" charset="-122"/>
                <a:cs typeface="Times New Roman" pitchFamily="18" charset="0"/>
              </a:rPr>
              <a:t>默认</a:t>
            </a:r>
            <a:r>
              <a:rPr lang="zh-CN" altLang="en-US" sz="2200" dirty="0">
                <a:ea typeface="宋体" pitchFamily="2" charset="-122"/>
                <a:cs typeface="Times New Roman" pitchFamily="18" charset="0"/>
              </a:rPr>
              <a:t>是由</a:t>
            </a:r>
            <a:r>
              <a:rPr lang="en-US" altLang="zh-CN" sz="2200" dirty="0">
                <a:ea typeface="宋体" pitchFamily="2" charset="-122"/>
                <a:cs typeface="Times New Roman" pitchFamily="18" charset="0"/>
              </a:rPr>
              <a:t>public abstract</a:t>
            </a:r>
            <a:r>
              <a:rPr lang="zh-CN" altLang="en-US" sz="2200" dirty="0">
                <a:ea typeface="宋体" pitchFamily="2" charset="-122"/>
                <a:cs typeface="Times New Roman" pitchFamily="18" charset="0"/>
              </a:rPr>
              <a:t>修饰的。</a:t>
            </a:r>
            <a:endParaRPr lang="en-US" altLang="zh-CN" sz="2200" dirty="0">
              <a:ea typeface="宋体" pitchFamily="2" charset="-122"/>
              <a:cs typeface="Times New Roman" pitchFamily="18" charset="0"/>
            </a:endParaRPr>
          </a:p>
          <a:p>
            <a:pPr lvl="1" algn="just" eaLnBrk="1" hangingPunct="1">
              <a:lnSpc>
                <a:spcPct val="90000"/>
              </a:lnSpc>
              <a:spcBef>
                <a:spcPct val="40000"/>
              </a:spcBef>
              <a:buFont typeface="Wingdings" pitchFamily="2" charset="2"/>
              <a:buChar char="Ø"/>
            </a:pPr>
            <a:r>
              <a:rPr lang="zh-CN" altLang="en-US" sz="2200">
                <a:solidFill>
                  <a:srgbClr val="C00000"/>
                </a:solidFill>
                <a:ea typeface="宋体" pitchFamily="2" charset="-122"/>
                <a:cs typeface="Times New Roman" pitchFamily="18" charset="0"/>
              </a:rPr>
              <a:t>接口中没有</a:t>
            </a:r>
            <a:r>
              <a:rPr lang="zh-CN" altLang="en-US" sz="2200" dirty="0">
                <a:solidFill>
                  <a:srgbClr val="C00000"/>
                </a:solidFill>
                <a:ea typeface="宋体" pitchFamily="2" charset="-122"/>
                <a:cs typeface="Times New Roman" pitchFamily="18" charset="0"/>
              </a:rPr>
              <a:t>构造器。</a:t>
            </a:r>
          </a:p>
          <a:p>
            <a:pPr lvl="1" algn="just" eaLnBrk="1" hangingPunct="1">
              <a:lnSpc>
                <a:spcPct val="90000"/>
              </a:lnSpc>
              <a:spcBef>
                <a:spcPct val="40000"/>
              </a:spcBef>
              <a:buFont typeface="Wingdings" pitchFamily="2" charset="2"/>
              <a:buChar char="Ø"/>
            </a:pPr>
            <a:r>
              <a:rPr lang="zh-CN" altLang="en-US" sz="2200" dirty="0">
                <a:ea typeface="宋体" pitchFamily="2" charset="-122"/>
                <a:cs typeface="Times New Roman" pitchFamily="18" charset="0"/>
              </a:rPr>
              <a:t>接口采用多继承机制。</a:t>
            </a:r>
          </a:p>
          <a:p>
            <a:pPr algn="just" eaLnBrk="1" hangingPunct="1">
              <a:lnSpc>
                <a:spcPct val="90000"/>
              </a:lnSpc>
              <a:spcBef>
                <a:spcPct val="40000"/>
              </a:spcBef>
              <a:buFont typeface="Wingdings" pitchFamily="2" charset="2"/>
              <a:buChar char="l"/>
            </a:pPr>
            <a:r>
              <a:rPr lang="zh-CN" altLang="en-US" sz="2400" dirty="0">
                <a:ea typeface="宋体" pitchFamily="2" charset="-122"/>
                <a:cs typeface="Times New Roman" pitchFamily="18" charset="0"/>
              </a:rPr>
              <a:t>接口定义举例</a:t>
            </a:r>
            <a:endParaRPr lang="en-US" altLang="zh-CN" sz="2400" dirty="0">
              <a:ea typeface="宋体" pitchFamily="2" charset="-122"/>
              <a:cs typeface="Times New Roman" pitchFamily="18" charset="0"/>
            </a:endParaRPr>
          </a:p>
          <a:p>
            <a:pPr marL="0" indent="0" algn="just">
              <a:lnSpc>
                <a:spcPct val="90000"/>
              </a:lnSpc>
              <a:spcBef>
                <a:spcPct val="40000"/>
              </a:spcBef>
              <a:buNone/>
            </a:pPr>
            <a:r>
              <a:rPr lang="en-US" altLang="zh-CN" sz="2400" dirty="0">
                <a:solidFill>
                  <a:srgbClr val="C00000"/>
                </a:solidFill>
                <a:ea typeface="宋体" pitchFamily="2" charset="-122"/>
                <a:cs typeface="Times New Roman" pitchFamily="18" charset="0"/>
              </a:rPr>
              <a:t>    public </a:t>
            </a:r>
            <a:r>
              <a:rPr lang="en-US" altLang="zh-CN" sz="2400" dirty="0">
                <a:solidFill>
                  <a:srgbClr val="0000FF"/>
                </a:solidFill>
                <a:ea typeface="宋体" pitchFamily="2" charset="-122"/>
                <a:cs typeface="Times New Roman" pitchFamily="18" charset="0"/>
              </a:rPr>
              <a:t>interface</a:t>
            </a:r>
            <a:r>
              <a:rPr lang="en-US" altLang="zh-CN" sz="2400" dirty="0">
                <a:solidFill>
                  <a:srgbClr val="C00000"/>
                </a:solidFill>
                <a:ea typeface="宋体" pitchFamily="2" charset="-122"/>
                <a:cs typeface="Times New Roman" pitchFamily="18" charset="0"/>
              </a:rPr>
              <a:t> Runner {</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 = 1;</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void start();</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public void run();</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void stop();</a:t>
            </a:r>
          </a:p>
          <a:p>
            <a:pPr marL="0" indent="0" algn="just">
              <a:lnSpc>
                <a:spcPct val="90000"/>
              </a:lnSpc>
              <a:spcBef>
                <a:spcPts val="0"/>
              </a:spcBef>
              <a:buNone/>
            </a:pPr>
            <a:r>
              <a:rPr lang="en-US" altLang="zh-CN" sz="2400" dirty="0">
                <a:solidFill>
                  <a:srgbClr val="C00000"/>
                </a:solidFill>
                <a:ea typeface="宋体" pitchFamily="2" charset="-122"/>
                <a:cs typeface="Times New Roman" pitchFamily="18" charset="0"/>
              </a:rPr>
              <a:t>    }</a:t>
            </a:r>
          </a:p>
          <a:p>
            <a:pPr algn="just" eaLnBrk="1" hangingPunct="1">
              <a:lnSpc>
                <a:spcPct val="90000"/>
              </a:lnSpc>
              <a:spcBef>
                <a:spcPct val="40000"/>
              </a:spcBef>
              <a:buFont typeface="Wingdings" pitchFamily="2" charset="2"/>
              <a:buChar char="l"/>
            </a:pPr>
            <a:endParaRPr lang="zh-CN" altLang="en-US" sz="2400" dirty="0">
              <a:solidFill>
                <a:schemeClr val="accent2"/>
              </a:solidFill>
              <a:ea typeface="宋体" pitchFamily="2" charset="-122"/>
              <a:cs typeface="Times New Roman" pitchFamily="18" charset="0"/>
            </a:endParaRPr>
          </a:p>
        </p:txBody>
      </p:sp>
      <p:sp>
        <p:nvSpPr>
          <p:cNvPr id="4" name="左右箭头 3"/>
          <p:cNvSpPr/>
          <p:nvPr/>
        </p:nvSpPr>
        <p:spPr>
          <a:xfrm>
            <a:off x="3589120" y="4809412"/>
            <a:ext cx="857256" cy="428628"/>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矩形 2"/>
          <p:cNvSpPr/>
          <p:nvPr/>
        </p:nvSpPr>
        <p:spPr>
          <a:xfrm>
            <a:off x="4644008" y="4221088"/>
            <a:ext cx="4160679" cy="22322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860032" y="4365104"/>
            <a:ext cx="3744416" cy="1588127"/>
          </a:xfrm>
          <a:prstGeom prst="rect">
            <a:avLst/>
          </a:prstGeom>
          <a:noFill/>
        </p:spPr>
        <p:txBody>
          <a:bodyPr wrap="square" rtlCol="0">
            <a:spAutoFit/>
          </a:bodyPr>
          <a:lstStyle/>
          <a:p>
            <a:pPr algn="just">
              <a:lnSpc>
                <a:spcPct val="90000"/>
              </a:lnSpc>
              <a:spcBef>
                <a:spcPct val="40000"/>
              </a:spcBef>
            </a:pPr>
            <a:r>
              <a:rPr lang="en-US" altLang="zh-CN" dirty="0">
                <a:solidFill>
                  <a:srgbClr val="C00000"/>
                </a:solidFill>
                <a:ea typeface="宋体" pitchFamily="2" charset="-122"/>
                <a:cs typeface="Times New Roman" pitchFamily="18" charset="0"/>
              </a:rPr>
              <a:t> public </a:t>
            </a:r>
            <a:r>
              <a:rPr lang="en-US" altLang="zh-CN" dirty="0">
                <a:solidFill>
                  <a:srgbClr val="0000FF"/>
                </a:solidFill>
                <a:ea typeface="宋体" pitchFamily="2" charset="-122"/>
                <a:cs typeface="Times New Roman" pitchFamily="18" charset="0"/>
              </a:rPr>
              <a:t>interface</a:t>
            </a:r>
            <a:r>
              <a:rPr lang="en-US" altLang="zh-CN" dirty="0">
                <a:solidFill>
                  <a:srgbClr val="C00000"/>
                </a:solidFill>
                <a:ea typeface="宋体" pitchFamily="2" charset="-122"/>
                <a:cs typeface="Times New Roman" pitchFamily="18" charset="0"/>
              </a:rPr>
              <a:t> Runner {</a:t>
            </a:r>
          </a:p>
          <a:p>
            <a:pPr algn="just">
              <a:lnSpc>
                <a:spcPct val="90000"/>
              </a:lnSpc>
            </a:pPr>
            <a:r>
              <a:rPr lang="en-US" altLang="zh-CN" dirty="0">
                <a:solidFill>
                  <a:srgbClr val="C00000"/>
                </a:solidFill>
                <a:ea typeface="宋体" pitchFamily="2" charset="-122"/>
                <a:cs typeface="Times New Roman" pitchFamily="18" charset="0"/>
              </a:rPr>
              <a:t>    public static final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ID = 1;</a:t>
            </a:r>
          </a:p>
          <a:p>
            <a:pPr algn="just">
              <a:lnSpc>
                <a:spcPct val="90000"/>
              </a:lnSpc>
            </a:pPr>
            <a:r>
              <a:rPr lang="en-US" altLang="zh-CN" dirty="0">
                <a:solidFill>
                  <a:srgbClr val="C00000"/>
                </a:solidFill>
                <a:ea typeface="宋体" pitchFamily="2" charset="-122"/>
                <a:cs typeface="Times New Roman" pitchFamily="18" charset="0"/>
              </a:rPr>
              <a:t>    public abstract void start();</a:t>
            </a:r>
          </a:p>
          <a:p>
            <a:pPr algn="just">
              <a:lnSpc>
                <a:spcPct val="90000"/>
              </a:lnSpc>
            </a:pPr>
            <a:r>
              <a:rPr lang="en-US" altLang="zh-CN" dirty="0">
                <a:solidFill>
                  <a:srgbClr val="C00000"/>
                </a:solidFill>
                <a:ea typeface="宋体" pitchFamily="2" charset="-122"/>
                <a:cs typeface="Times New Roman" pitchFamily="18" charset="0"/>
              </a:rPr>
              <a:t>    public abstract void run();</a:t>
            </a:r>
          </a:p>
          <a:p>
            <a:pPr algn="just">
              <a:lnSpc>
                <a:spcPct val="90000"/>
              </a:lnSpc>
            </a:pPr>
            <a:r>
              <a:rPr lang="en-US" altLang="zh-CN" dirty="0">
                <a:solidFill>
                  <a:srgbClr val="C00000"/>
                </a:solidFill>
                <a:ea typeface="宋体" pitchFamily="2" charset="-122"/>
                <a:cs typeface="Times New Roman" pitchFamily="18" charset="0"/>
              </a:rPr>
              <a:t>    public abstract void stop();</a:t>
            </a:r>
          </a:p>
          <a:p>
            <a:pPr algn="just">
              <a:lnSpc>
                <a:spcPct val="90000"/>
              </a:lnSpc>
            </a:pPr>
            <a:r>
              <a:rPr lang="en-US" altLang="zh-CN" dirty="0">
                <a:solidFill>
                  <a:srgbClr val="C00000"/>
                </a:solidFill>
                <a:ea typeface="宋体" pitchFamily="2" charset="-122"/>
                <a:cs typeface="Times New Roman" pitchFamily="18" charset="0"/>
              </a:rPr>
              <a:t>    }</a:t>
            </a:r>
            <a:endParaRPr lang="zh-CN" altLang="en-US" dirty="0"/>
          </a:p>
        </p:txBody>
      </p:sp>
    </p:spTree>
    <p:extLst>
      <p:ext uri="{BB962C8B-B14F-4D97-AF65-F5344CB8AC3E}">
        <p14:creationId xmlns:p14="http://schemas.microsoft.com/office/powerpoint/2010/main" val="3649491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2872835" y="764704"/>
            <a:ext cx="3635928" cy="709799"/>
          </a:xfrm>
        </p:spPr>
        <p:txBody>
          <a:bodyPr/>
          <a:lstStyle/>
          <a:p>
            <a:pPr eaLnBrk="1" hangingPunct="1">
              <a:defRPr/>
            </a:pPr>
            <a:r>
              <a:rPr lang="zh-CN" altLang="en-US" b="1" dirty="0">
                <a:latin typeface="+mn-lt"/>
                <a:ea typeface="宋体" pitchFamily="2" charset="-122"/>
                <a:cs typeface="Times New Roman" pitchFamily="18" charset="0"/>
              </a:rPr>
              <a:t>接 口</a:t>
            </a:r>
            <a:r>
              <a:rPr lang="en-US" altLang="zh-CN" b="1" dirty="0">
                <a:latin typeface="+mn-lt"/>
                <a:ea typeface="宋体" pitchFamily="2" charset="-122"/>
                <a:cs typeface="Times New Roman" pitchFamily="18" charset="0"/>
              </a:rPr>
              <a:t>(4)</a:t>
            </a:r>
          </a:p>
        </p:txBody>
      </p:sp>
      <p:sp>
        <p:nvSpPr>
          <p:cNvPr id="28675" name="Rectangle 3"/>
          <p:cNvSpPr>
            <a:spLocks noChangeArrowheads="1"/>
          </p:cNvSpPr>
          <p:nvPr/>
        </p:nvSpPr>
        <p:spPr bwMode="auto">
          <a:xfrm>
            <a:off x="261643" y="1844824"/>
            <a:ext cx="8858312" cy="4154984"/>
          </a:xfrm>
          <a:prstGeom prst="rect">
            <a:avLst/>
          </a:prstGeom>
          <a:noFill/>
          <a:ln w="9525">
            <a:noFill/>
            <a:miter lim="800000"/>
            <a:headEnd/>
            <a:tailEnd/>
          </a:ln>
        </p:spPr>
        <p:txBody>
          <a:bodyPr wrap="square">
            <a:spAutoFit/>
          </a:bodyPr>
          <a:lstStyle/>
          <a:p>
            <a:pPr marL="342900" indent="-342900">
              <a:spcBef>
                <a:spcPct val="50000"/>
              </a:spcBef>
              <a:buFont typeface="Wingdings" pitchFamily="2" charset="2"/>
              <a:buChar char="l"/>
            </a:pPr>
            <a:r>
              <a:rPr lang="zh-CN" altLang="en-US" sz="2400" dirty="0">
                <a:ea typeface="宋体" pitchFamily="2" charset="-122"/>
                <a:cs typeface="Times New Roman" pitchFamily="18" charset="0"/>
              </a:rPr>
              <a:t>实现接口的类中必须提供接口中所有方法的具体实现内容，方可实例化。否则，仍为抽象类。</a:t>
            </a:r>
            <a:endParaRPr lang="en-US" altLang="zh-CN" sz="2400" dirty="0">
              <a:ea typeface="宋体" pitchFamily="2" charset="-122"/>
              <a:cs typeface="Times New Roman" pitchFamily="18" charset="0"/>
            </a:endParaRPr>
          </a:p>
          <a:p>
            <a:pPr marL="342900" indent="-342900">
              <a:spcBef>
                <a:spcPct val="50000"/>
              </a:spcBef>
              <a:buFont typeface="Wingdings" pitchFamily="2" charset="2"/>
              <a:buChar char="l"/>
            </a:pPr>
            <a:r>
              <a:rPr lang="zh-CN" altLang="en-US" sz="2400" dirty="0">
                <a:ea typeface="宋体" pitchFamily="2" charset="-122"/>
                <a:cs typeface="Times New Roman" pitchFamily="18" charset="0"/>
              </a:rPr>
              <a:t>接口的主要用途就是被实现类实现。</a:t>
            </a:r>
            <a:r>
              <a:rPr lang="zh-CN" altLang="en-US" sz="2400" dirty="0">
                <a:solidFill>
                  <a:srgbClr val="FF0000"/>
                </a:solidFill>
                <a:ea typeface="宋体" pitchFamily="2" charset="-122"/>
                <a:cs typeface="Times New Roman" pitchFamily="18" charset="0"/>
              </a:rPr>
              <a:t>（面向接口编程）</a:t>
            </a:r>
          </a:p>
          <a:p>
            <a:pPr marL="342900" indent="-342900">
              <a:spcBef>
                <a:spcPct val="50000"/>
              </a:spcBef>
              <a:buFont typeface="Wingdings" pitchFamily="2" charset="2"/>
              <a:buChar char="l"/>
            </a:pPr>
            <a:r>
              <a:rPr lang="zh-CN" altLang="en-US" sz="2400" dirty="0">
                <a:ea typeface="宋体" pitchFamily="2" charset="-122"/>
                <a:cs typeface="Times New Roman" pitchFamily="18" charset="0"/>
              </a:rPr>
              <a:t>与继承关系类似，接口与实现类之间存在多态性</a:t>
            </a:r>
          </a:p>
          <a:p>
            <a:pPr marL="342900" indent="-342900">
              <a:spcBef>
                <a:spcPct val="50000"/>
              </a:spcBef>
              <a:buFont typeface="Wingdings" pitchFamily="2" charset="2"/>
              <a:buChar char="l"/>
            </a:pPr>
            <a:r>
              <a:rPr lang="zh-CN" altLang="en-US" sz="2400" dirty="0">
                <a:ea typeface="宋体" pitchFamily="2" charset="-122"/>
                <a:cs typeface="Times New Roman" pitchFamily="18" charset="0"/>
              </a:rPr>
              <a:t>定义</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类的语法格式：</a:t>
            </a:r>
            <a:r>
              <a:rPr lang="zh-CN" altLang="en-US" sz="2400" dirty="0">
                <a:solidFill>
                  <a:srgbClr val="0000FF"/>
                </a:solidFill>
                <a:ea typeface="宋体" pitchFamily="2" charset="-122"/>
                <a:cs typeface="Times New Roman" pitchFamily="18" charset="0"/>
              </a:rPr>
              <a:t>先写</a:t>
            </a:r>
            <a:r>
              <a:rPr lang="en-US" altLang="zh-CN" sz="2400" dirty="0">
                <a:solidFill>
                  <a:srgbClr val="0000FF"/>
                </a:solidFill>
                <a:ea typeface="宋体" pitchFamily="2" charset="-122"/>
                <a:cs typeface="Times New Roman" pitchFamily="18" charset="0"/>
              </a:rPr>
              <a:t>extends</a:t>
            </a:r>
            <a:r>
              <a:rPr lang="zh-CN" altLang="en-US" sz="2400" dirty="0">
                <a:solidFill>
                  <a:srgbClr val="0000FF"/>
                </a:solidFill>
                <a:ea typeface="宋体" pitchFamily="2" charset="-122"/>
                <a:cs typeface="Times New Roman" pitchFamily="18" charset="0"/>
              </a:rPr>
              <a:t>，后写</a:t>
            </a:r>
            <a:r>
              <a:rPr lang="en-US" altLang="zh-CN" sz="2400" dirty="0">
                <a:solidFill>
                  <a:srgbClr val="0000FF"/>
                </a:solidFill>
                <a:ea typeface="宋体" pitchFamily="2" charset="-122"/>
                <a:cs typeface="Times New Roman" pitchFamily="18" charset="0"/>
              </a:rPr>
              <a:t>implements</a:t>
            </a:r>
          </a:p>
          <a:p>
            <a:pPr>
              <a:spcBef>
                <a:spcPct val="50000"/>
              </a:spcBef>
            </a:pPr>
            <a:r>
              <a:rPr lang="zh-CN" altLang="en-US" sz="2400" dirty="0">
                <a:solidFill>
                  <a:schemeClr val="accent2"/>
                </a:solidFill>
                <a:ea typeface="宋体" pitchFamily="2" charset="-122"/>
                <a:cs typeface="Times New Roman" pitchFamily="18" charset="0"/>
              </a:rPr>
              <a:t>	</a:t>
            </a:r>
            <a:r>
              <a:rPr lang="en-US" altLang="zh-CN" sz="2400" dirty="0">
                <a:solidFill>
                  <a:schemeClr val="accent2"/>
                </a:solidFill>
                <a:ea typeface="宋体" pitchFamily="2" charset="-122"/>
                <a:cs typeface="Times New Roman" pitchFamily="18" charset="0"/>
              </a:rPr>
              <a:t>&lt; modifier&gt; class &lt; name&gt; [extends &lt; </a:t>
            </a:r>
            <a:r>
              <a:rPr lang="en-US" altLang="zh-CN" sz="2400" dirty="0" err="1">
                <a:solidFill>
                  <a:schemeClr val="accent2"/>
                </a:solidFill>
                <a:ea typeface="宋体" pitchFamily="2" charset="-122"/>
                <a:cs typeface="Times New Roman" pitchFamily="18" charset="0"/>
              </a:rPr>
              <a:t>superclass</a:t>
            </a:r>
            <a:r>
              <a:rPr lang="en-US" altLang="zh-CN" sz="2400" dirty="0">
                <a:solidFill>
                  <a:schemeClr val="accent2"/>
                </a:solidFill>
                <a:ea typeface="宋体" pitchFamily="2" charset="-122"/>
                <a:cs typeface="Times New Roman" pitchFamily="18" charset="0"/>
              </a:rPr>
              <a:t>&gt;]</a:t>
            </a:r>
          </a:p>
          <a:p>
            <a:r>
              <a:rPr lang="en-US" altLang="zh-CN" sz="2400" dirty="0">
                <a:solidFill>
                  <a:schemeClr val="accent2"/>
                </a:solidFill>
                <a:ea typeface="宋体" pitchFamily="2" charset="-122"/>
                <a:cs typeface="Times New Roman" pitchFamily="18" charset="0"/>
              </a:rPr>
              <a:t>	[</a:t>
            </a:r>
            <a:r>
              <a:rPr lang="en-US" altLang="zh-CN" sz="2400" dirty="0">
                <a:solidFill>
                  <a:srgbClr val="BD6FBF"/>
                </a:solidFill>
                <a:ea typeface="宋体" pitchFamily="2" charset="-122"/>
                <a:cs typeface="Times New Roman" pitchFamily="18" charset="0"/>
              </a:rPr>
              <a:t>implements</a:t>
            </a:r>
            <a:r>
              <a:rPr lang="en-US" altLang="zh-CN" sz="2400" dirty="0">
                <a:solidFill>
                  <a:schemeClr val="accent2"/>
                </a:solidFill>
                <a:ea typeface="宋体" pitchFamily="2" charset="-122"/>
                <a:cs typeface="Times New Roman" pitchFamily="18" charset="0"/>
              </a:rPr>
              <a:t> &lt; interface&gt; [,&lt; interface&gt;]* ] {</a:t>
            </a:r>
          </a:p>
          <a:p>
            <a:r>
              <a:rPr lang="en-US" altLang="zh-CN" sz="2400" dirty="0">
                <a:solidFill>
                  <a:schemeClr val="accent2"/>
                </a:solidFill>
                <a:ea typeface="宋体" pitchFamily="2" charset="-122"/>
                <a:cs typeface="Times New Roman" pitchFamily="18" charset="0"/>
              </a:rPr>
              <a:t>		&lt; declarations&gt;*</a:t>
            </a:r>
          </a:p>
          <a:p>
            <a:r>
              <a:rPr lang="en-US" altLang="zh-CN" sz="2400" dirty="0">
                <a:solidFill>
                  <a:schemeClr val="accent2"/>
                </a:solidFill>
                <a:ea typeface="宋体" pitchFamily="2" charset="-122"/>
                <a:cs typeface="Times New Roman" pitchFamily="18" charset="0"/>
              </a:rPr>
              <a:t>	}</a:t>
            </a:r>
          </a:p>
        </p:txBody>
      </p:sp>
    </p:spTree>
    <p:extLst>
      <p:ext uri="{BB962C8B-B14F-4D97-AF65-F5344CB8AC3E}">
        <p14:creationId xmlns:p14="http://schemas.microsoft.com/office/powerpoint/2010/main" val="53618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87025" y="692696"/>
            <a:ext cx="6552728" cy="388843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840142" y="721916"/>
            <a:ext cx="2880320" cy="2308324"/>
          </a:xfrm>
          <a:prstGeom prst="rect">
            <a:avLst/>
          </a:prstGeom>
        </p:spPr>
        <p:txBody>
          <a:bodyPr wrap="square">
            <a:spAutoFit/>
          </a:bodyPr>
          <a:lstStyle/>
          <a:p>
            <a:r>
              <a:rPr lang="en-US" altLang="zh-CN"/>
              <a:t>Chinese c1 = </a:t>
            </a:r>
            <a:r>
              <a:rPr lang="en-US" altLang="zh-CN" b="1"/>
              <a:t>new Chinese();</a:t>
            </a:r>
          </a:p>
          <a:p>
            <a:r>
              <a:rPr lang="en-US" altLang="zh-CN"/>
              <a:t>c1.name = "</a:t>
            </a:r>
            <a:r>
              <a:rPr lang="zh-CN" altLang="en-US"/>
              <a:t>孙杨</a:t>
            </a:r>
            <a:r>
              <a:rPr lang="en-US" altLang="zh-CN"/>
              <a:t>";</a:t>
            </a:r>
          </a:p>
          <a:p>
            <a:r>
              <a:rPr lang="en-US" altLang="zh-CN"/>
              <a:t>c1.age = 20;</a:t>
            </a:r>
          </a:p>
          <a:p>
            <a:r>
              <a:rPr lang="en-US" altLang="zh-CN"/>
              <a:t>c1.</a:t>
            </a:r>
            <a:r>
              <a:rPr lang="en-US" altLang="zh-CN" i="1" u="sng"/>
              <a:t>nation = "CHN";</a:t>
            </a:r>
          </a:p>
          <a:p>
            <a:r>
              <a:rPr lang="en-US" altLang="zh-CN"/>
              <a:t>Chinese c2 = </a:t>
            </a:r>
            <a:r>
              <a:rPr lang="en-US" altLang="zh-CN" b="1"/>
              <a:t>new Chinese();</a:t>
            </a:r>
          </a:p>
          <a:p>
            <a:r>
              <a:rPr lang="en-US" altLang="zh-CN"/>
              <a:t>c2.name = "</a:t>
            </a:r>
            <a:r>
              <a:rPr lang="zh-CN" altLang="en-US"/>
              <a:t>姚明</a:t>
            </a:r>
            <a:r>
              <a:rPr lang="en-US" altLang="zh-CN"/>
              <a:t>";</a:t>
            </a:r>
          </a:p>
          <a:p>
            <a:r>
              <a:rPr lang="en-US" altLang="zh-CN"/>
              <a:t>c2.age = 35;</a:t>
            </a:r>
          </a:p>
          <a:p>
            <a:r>
              <a:rPr lang="en-US" altLang="zh-CN"/>
              <a:t>c2.</a:t>
            </a:r>
            <a:r>
              <a:rPr lang="en-US" altLang="zh-CN" i="1" u="sng"/>
              <a:t>nation = "</a:t>
            </a:r>
            <a:r>
              <a:rPr lang="zh-CN" altLang="en-US" i="1" u="sng"/>
              <a:t>中国</a:t>
            </a:r>
            <a:r>
              <a:rPr lang="en-US" altLang="zh-CN" i="1" u="sng"/>
              <a:t>";</a:t>
            </a:r>
            <a:endParaRPr lang="zh-CN" altLang="en-US"/>
          </a:p>
        </p:txBody>
      </p:sp>
      <p:sp>
        <p:nvSpPr>
          <p:cNvPr id="5" name="矩形 4"/>
          <p:cNvSpPr/>
          <p:nvPr/>
        </p:nvSpPr>
        <p:spPr>
          <a:xfrm>
            <a:off x="539552" y="1196752"/>
            <a:ext cx="1080120" cy="525658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552" y="6453336"/>
            <a:ext cx="1647473" cy="369332"/>
          </a:xfrm>
          <a:prstGeom prst="rect">
            <a:avLst/>
          </a:prstGeom>
          <a:noFill/>
        </p:spPr>
        <p:txBody>
          <a:bodyPr wrap="square" rtlCol="0">
            <a:spAutoFit/>
          </a:bodyPr>
          <a:lstStyle/>
          <a:p>
            <a:r>
              <a:rPr lang="zh-CN" altLang="en-US"/>
              <a:t>栈：局部变量</a:t>
            </a:r>
          </a:p>
        </p:txBody>
      </p:sp>
      <p:sp>
        <p:nvSpPr>
          <p:cNvPr id="8" name="TextBox 7"/>
          <p:cNvSpPr txBox="1"/>
          <p:nvPr/>
        </p:nvSpPr>
        <p:spPr>
          <a:xfrm>
            <a:off x="6372200" y="3934797"/>
            <a:ext cx="2232248" cy="646331"/>
          </a:xfrm>
          <a:prstGeom prst="rect">
            <a:avLst/>
          </a:prstGeom>
          <a:noFill/>
        </p:spPr>
        <p:txBody>
          <a:bodyPr wrap="square" rtlCol="0">
            <a:spAutoFit/>
          </a:bodyPr>
          <a:lstStyle/>
          <a:p>
            <a:r>
              <a:rPr lang="zh-CN" altLang="en-US"/>
              <a:t>堆：</a:t>
            </a:r>
            <a:r>
              <a:rPr lang="en-US" altLang="zh-CN"/>
              <a:t>new</a:t>
            </a:r>
            <a:r>
              <a:rPr lang="zh-CN" altLang="en-US"/>
              <a:t>出来的结构：对象、数组</a:t>
            </a:r>
          </a:p>
        </p:txBody>
      </p:sp>
      <p:sp>
        <p:nvSpPr>
          <p:cNvPr id="9" name="矩形 8"/>
          <p:cNvSpPr/>
          <p:nvPr/>
        </p:nvSpPr>
        <p:spPr>
          <a:xfrm>
            <a:off x="2627784" y="4941168"/>
            <a:ext cx="3744416" cy="15121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372200" y="5973178"/>
            <a:ext cx="2771800" cy="646331"/>
          </a:xfrm>
          <a:prstGeom prst="rect">
            <a:avLst/>
          </a:prstGeom>
          <a:noFill/>
        </p:spPr>
        <p:txBody>
          <a:bodyPr wrap="square" rtlCol="0">
            <a:spAutoFit/>
          </a:bodyPr>
          <a:lstStyle/>
          <a:p>
            <a:r>
              <a:rPr lang="zh-CN" altLang="en-US"/>
              <a:t>方法区：类的加载信息、静态变量、常量。</a:t>
            </a:r>
          </a:p>
        </p:txBody>
      </p:sp>
      <p:sp>
        <p:nvSpPr>
          <p:cNvPr id="11" name="椭圆 10"/>
          <p:cNvSpPr/>
          <p:nvPr/>
        </p:nvSpPr>
        <p:spPr>
          <a:xfrm>
            <a:off x="3059832" y="5445224"/>
            <a:ext cx="1728192" cy="851119"/>
          </a:xfrm>
          <a:prstGeom prst="ellipse">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203848" y="5697252"/>
            <a:ext cx="1584176" cy="369332"/>
          </a:xfrm>
          <a:prstGeom prst="rect">
            <a:avLst/>
          </a:prstGeom>
          <a:noFill/>
        </p:spPr>
        <p:txBody>
          <a:bodyPr wrap="square" rtlCol="0">
            <a:spAutoFit/>
          </a:bodyPr>
          <a:lstStyle/>
          <a:p>
            <a:r>
              <a:rPr lang="en-US" altLang="zh-CN"/>
              <a:t>nation:null</a:t>
            </a:r>
            <a:endParaRPr lang="zh-CN" altLang="en-US"/>
          </a:p>
        </p:txBody>
      </p:sp>
      <p:sp>
        <p:nvSpPr>
          <p:cNvPr id="13" name="TextBox 12"/>
          <p:cNvSpPr txBox="1"/>
          <p:nvPr/>
        </p:nvSpPr>
        <p:spPr>
          <a:xfrm>
            <a:off x="467543" y="5973178"/>
            <a:ext cx="1791489" cy="369332"/>
          </a:xfrm>
          <a:prstGeom prst="rect">
            <a:avLst/>
          </a:prstGeom>
          <a:noFill/>
        </p:spPr>
        <p:txBody>
          <a:bodyPr wrap="square" rtlCol="0">
            <a:spAutoFit/>
          </a:bodyPr>
          <a:lstStyle/>
          <a:p>
            <a:r>
              <a:rPr lang="en-US" altLang="zh-CN"/>
              <a:t>c1:</a:t>
            </a:r>
            <a:endParaRPr lang="zh-CN" altLang="en-US"/>
          </a:p>
        </p:txBody>
      </p:sp>
      <p:sp>
        <p:nvSpPr>
          <p:cNvPr id="14" name="矩形 13"/>
          <p:cNvSpPr/>
          <p:nvPr/>
        </p:nvSpPr>
        <p:spPr>
          <a:xfrm>
            <a:off x="2843808" y="2924944"/>
            <a:ext cx="1368152" cy="133301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V="1">
            <a:off x="1079612" y="2924944"/>
            <a:ext cx="1764196" cy="32329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87824" y="3030240"/>
            <a:ext cx="1224136" cy="646331"/>
          </a:xfrm>
          <a:prstGeom prst="rect">
            <a:avLst/>
          </a:prstGeom>
          <a:noFill/>
        </p:spPr>
        <p:txBody>
          <a:bodyPr wrap="square" rtlCol="0">
            <a:spAutoFit/>
          </a:bodyPr>
          <a:lstStyle/>
          <a:p>
            <a:r>
              <a:rPr lang="en-US" altLang="zh-CN"/>
              <a:t>name:null</a:t>
            </a:r>
          </a:p>
          <a:p>
            <a:r>
              <a:rPr lang="en-US" altLang="zh-CN"/>
              <a:t>age:0</a:t>
            </a:r>
            <a:endParaRPr lang="zh-CN" altLang="en-US"/>
          </a:p>
        </p:txBody>
      </p:sp>
      <p:cxnSp>
        <p:nvCxnSpPr>
          <p:cNvPr id="19" name="直接连接符 18"/>
          <p:cNvCxnSpPr/>
          <p:nvPr/>
        </p:nvCxnSpPr>
        <p:spPr>
          <a:xfrm>
            <a:off x="3707904" y="3140968"/>
            <a:ext cx="216024" cy="21243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7" idx="2"/>
          </p:cNvCxnSpPr>
          <p:nvPr/>
        </p:nvCxnSpPr>
        <p:spPr>
          <a:xfrm>
            <a:off x="3419872" y="3353405"/>
            <a:ext cx="180020" cy="3231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67944" y="3030240"/>
            <a:ext cx="1008112" cy="369332"/>
          </a:xfrm>
          <a:prstGeom prst="rect">
            <a:avLst/>
          </a:prstGeom>
          <a:noFill/>
        </p:spPr>
        <p:txBody>
          <a:bodyPr wrap="square" rtlCol="0">
            <a:spAutoFit/>
          </a:bodyPr>
          <a:lstStyle/>
          <a:p>
            <a:r>
              <a:rPr lang="zh-CN" altLang="en-US"/>
              <a:t>孙杨</a:t>
            </a:r>
          </a:p>
        </p:txBody>
      </p:sp>
      <p:sp>
        <p:nvSpPr>
          <p:cNvPr id="23" name="TextBox 22"/>
          <p:cNvSpPr txBox="1"/>
          <p:nvPr/>
        </p:nvSpPr>
        <p:spPr>
          <a:xfrm>
            <a:off x="3815916" y="3399572"/>
            <a:ext cx="540060" cy="369332"/>
          </a:xfrm>
          <a:prstGeom prst="rect">
            <a:avLst/>
          </a:prstGeom>
          <a:noFill/>
        </p:spPr>
        <p:txBody>
          <a:bodyPr wrap="square" rtlCol="0">
            <a:spAutoFit/>
          </a:bodyPr>
          <a:lstStyle/>
          <a:p>
            <a:r>
              <a:rPr lang="en-US" altLang="zh-CN"/>
              <a:t>20</a:t>
            </a:r>
            <a:endParaRPr lang="zh-CN" altLang="en-US"/>
          </a:p>
        </p:txBody>
      </p:sp>
      <p:cxnSp>
        <p:nvCxnSpPr>
          <p:cNvPr id="25" name="直接连接符 24"/>
          <p:cNvCxnSpPr>
            <a:stCxn id="12" idx="0"/>
          </p:cNvCxnSpPr>
          <p:nvPr/>
        </p:nvCxnSpPr>
        <p:spPr>
          <a:xfrm>
            <a:off x="3995936" y="5697252"/>
            <a:ext cx="360040"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9992" y="5697252"/>
            <a:ext cx="720080" cy="369332"/>
          </a:xfrm>
          <a:prstGeom prst="rect">
            <a:avLst/>
          </a:prstGeom>
          <a:noFill/>
        </p:spPr>
        <p:txBody>
          <a:bodyPr wrap="square" rtlCol="0">
            <a:spAutoFit/>
          </a:bodyPr>
          <a:lstStyle/>
          <a:p>
            <a:r>
              <a:rPr lang="en-US" altLang="zh-CN"/>
              <a:t>CHN</a:t>
            </a:r>
            <a:endParaRPr lang="zh-CN" altLang="en-US"/>
          </a:p>
        </p:txBody>
      </p:sp>
      <p:sp>
        <p:nvSpPr>
          <p:cNvPr id="27" name="TextBox 26"/>
          <p:cNvSpPr txBox="1"/>
          <p:nvPr/>
        </p:nvSpPr>
        <p:spPr>
          <a:xfrm>
            <a:off x="539552" y="5301208"/>
            <a:ext cx="1080120" cy="369332"/>
          </a:xfrm>
          <a:prstGeom prst="rect">
            <a:avLst/>
          </a:prstGeom>
          <a:noFill/>
        </p:spPr>
        <p:txBody>
          <a:bodyPr wrap="square" rtlCol="0">
            <a:spAutoFit/>
          </a:bodyPr>
          <a:lstStyle/>
          <a:p>
            <a:r>
              <a:rPr lang="en-US" altLang="zh-CN"/>
              <a:t>c2:</a:t>
            </a:r>
            <a:endParaRPr lang="zh-CN" altLang="en-US"/>
          </a:p>
        </p:txBody>
      </p:sp>
      <p:sp>
        <p:nvSpPr>
          <p:cNvPr id="28" name="矩形 27"/>
          <p:cNvSpPr/>
          <p:nvPr/>
        </p:nvSpPr>
        <p:spPr>
          <a:xfrm>
            <a:off x="2915816" y="1303894"/>
            <a:ext cx="1368152" cy="133301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V="1">
            <a:off x="1079612" y="1303894"/>
            <a:ext cx="1764196" cy="41413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75792" y="1490198"/>
            <a:ext cx="1224136" cy="646331"/>
          </a:xfrm>
          <a:prstGeom prst="rect">
            <a:avLst/>
          </a:prstGeom>
          <a:noFill/>
        </p:spPr>
        <p:txBody>
          <a:bodyPr wrap="square" rtlCol="0">
            <a:spAutoFit/>
          </a:bodyPr>
          <a:lstStyle/>
          <a:p>
            <a:r>
              <a:rPr lang="en-US" altLang="zh-CN"/>
              <a:t>name:null</a:t>
            </a:r>
          </a:p>
          <a:p>
            <a:r>
              <a:rPr lang="en-US" altLang="zh-CN"/>
              <a:t>age:0</a:t>
            </a:r>
            <a:endParaRPr lang="zh-CN" altLang="en-US"/>
          </a:p>
        </p:txBody>
      </p:sp>
      <p:cxnSp>
        <p:nvCxnSpPr>
          <p:cNvPr id="33" name="直接连接符 32"/>
          <p:cNvCxnSpPr/>
          <p:nvPr/>
        </p:nvCxnSpPr>
        <p:spPr>
          <a:xfrm>
            <a:off x="3707904" y="1490198"/>
            <a:ext cx="216024"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419872" y="1819374"/>
            <a:ext cx="216024"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67944" y="1490198"/>
            <a:ext cx="1008112" cy="369332"/>
          </a:xfrm>
          <a:prstGeom prst="rect">
            <a:avLst/>
          </a:prstGeom>
          <a:noFill/>
        </p:spPr>
        <p:txBody>
          <a:bodyPr wrap="square" rtlCol="0">
            <a:spAutoFit/>
          </a:bodyPr>
          <a:lstStyle/>
          <a:p>
            <a:r>
              <a:rPr lang="zh-CN" altLang="en-US"/>
              <a:t>姚明</a:t>
            </a:r>
          </a:p>
        </p:txBody>
      </p:sp>
      <p:sp>
        <p:nvSpPr>
          <p:cNvPr id="36" name="TextBox 35"/>
          <p:cNvSpPr txBox="1"/>
          <p:nvPr/>
        </p:nvSpPr>
        <p:spPr>
          <a:xfrm>
            <a:off x="3707904" y="1876078"/>
            <a:ext cx="504056" cy="369332"/>
          </a:xfrm>
          <a:prstGeom prst="rect">
            <a:avLst/>
          </a:prstGeom>
          <a:noFill/>
        </p:spPr>
        <p:txBody>
          <a:bodyPr wrap="square" rtlCol="0">
            <a:spAutoFit/>
          </a:bodyPr>
          <a:lstStyle/>
          <a:p>
            <a:r>
              <a:rPr lang="en-US" altLang="zh-CN"/>
              <a:t>35</a:t>
            </a:r>
            <a:endParaRPr lang="zh-CN" altLang="en-US"/>
          </a:p>
        </p:txBody>
      </p:sp>
      <p:cxnSp>
        <p:nvCxnSpPr>
          <p:cNvPr id="38" name="直接连接符 37"/>
          <p:cNvCxnSpPr/>
          <p:nvPr/>
        </p:nvCxnSpPr>
        <p:spPr>
          <a:xfrm>
            <a:off x="4499992" y="5697252"/>
            <a:ext cx="576064" cy="27592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5976" y="5301208"/>
            <a:ext cx="864096" cy="369332"/>
          </a:xfrm>
          <a:prstGeom prst="rect">
            <a:avLst/>
          </a:prstGeom>
          <a:noFill/>
        </p:spPr>
        <p:txBody>
          <a:bodyPr wrap="square" rtlCol="0">
            <a:spAutoFit/>
          </a:bodyPr>
          <a:lstStyle/>
          <a:p>
            <a:r>
              <a:rPr lang="zh-CN" altLang="en-US"/>
              <a:t>中国</a:t>
            </a:r>
          </a:p>
        </p:txBody>
      </p:sp>
      <p:sp>
        <p:nvSpPr>
          <p:cNvPr id="40" name="TextBox 39"/>
          <p:cNvSpPr txBox="1"/>
          <p:nvPr/>
        </p:nvSpPr>
        <p:spPr>
          <a:xfrm>
            <a:off x="3707904" y="0"/>
            <a:ext cx="4680520" cy="584775"/>
          </a:xfrm>
          <a:prstGeom prst="rect">
            <a:avLst/>
          </a:prstGeom>
          <a:noFill/>
        </p:spPr>
        <p:txBody>
          <a:bodyPr wrap="square" rtlCol="0">
            <a:spAutoFit/>
          </a:bodyPr>
          <a:lstStyle/>
          <a:p>
            <a:r>
              <a:rPr lang="zh-CN" altLang="en-US" sz="3200" b="1" dirty="0">
                <a:solidFill>
                  <a:srgbClr val="FFFF00"/>
                </a:solidFill>
                <a:latin typeface="宋体" panose="02010600030101010101" pitchFamily="2" charset="-122"/>
                <a:ea typeface="宋体" panose="02010600030101010101" pitchFamily="2" charset="-122"/>
              </a:rPr>
              <a:t>静态变量的内存解析</a:t>
            </a:r>
          </a:p>
        </p:txBody>
      </p:sp>
    </p:spTree>
    <p:extLst>
      <p:ext uri="{BB962C8B-B14F-4D97-AF65-F5344CB8AC3E}">
        <p14:creationId xmlns:p14="http://schemas.microsoft.com/office/powerpoint/2010/main" val="4258675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471718" y="764704"/>
            <a:ext cx="4496512" cy="790614"/>
          </a:xfrm>
        </p:spPr>
        <p:txBody>
          <a:bodyPr/>
          <a:lstStyle/>
          <a:p>
            <a:pPr eaLnBrk="1" hangingPunct="1">
              <a:defRPr/>
            </a:pPr>
            <a:r>
              <a:rPr lang="zh-CN" altLang="en-US" b="1" dirty="0">
                <a:latin typeface="+mn-lt"/>
                <a:ea typeface="宋体" pitchFamily="2" charset="-122"/>
                <a:cs typeface="Times New Roman" pitchFamily="18" charset="0"/>
              </a:rPr>
              <a:t>接口应用举例</a:t>
            </a:r>
            <a:r>
              <a:rPr lang="en-US" altLang="zh-CN" b="1" dirty="0">
                <a:latin typeface="+mn-lt"/>
                <a:ea typeface="宋体" pitchFamily="2" charset="-122"/>
                <a:cs typeface="Times New Roman" pitchFamily="18" charset="0"/>
              </a:rPr>
              <a:t>(1)</a:t>
            </a:r>
          </a:p>
        </p:txBody>
      </p:sp>
      <p:graphicFrame>
        <p:nvGraphicFramePr>
          <p:cNvPr id="287747" name="Group 3"/>
          <p:cNvGraphicFramePr>
            <a:graphicFrameLocks noGrp="1"/>
          </p:cNvGraphicFramePr>
          <p:nvPr>
            <p:extLst>
              <p:ext uri="{D42A27DB-BD31-4B8C-83A1-F6EECF244321}">
                <p14:modId xmlns:p14="http://schemas.microsoft.com/office/powerpoint/2010/main" val="38059362"/>
              </p:ext>
            </p:extLst>
          </p:nvPr>
        </p:nvGraphicFramePr>
        <p:xfrm>
          <a:off x="3919518" y="1931943"/>
          <a:ext cx="1524000" cy="1789875"/>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lt"/>
                          <a:ea typeface="宋体" pitchFamily="2" charset="-122"/>
                        </a:rPr>
                        <a:t>&lt;&lt;interface&gt;&gt;</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mn-lt"/>
                          <a:ea typeface="宋体" pitchFamily="2" charset="-122"/>
                        </a:rPr>
                        <a:t>Runner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stop()</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87757" name="Group 13"/>
          <p:cNvGraphicFramePr>
            <a:graphicFrameLocks noGrp="1"/>
          </p:cNvGraphicFramePr>
          <p:nvPr>
            <p:extLst>
              <p:ext uri="{D42A27DB-BD31-4B8C-83A1-F6EECF244321}">
                <p14:modId xmlns:p14="http://schemas.microsoft.com/office/powerpoint/2010/main" val="41542715"/>
              </p:ext>
            </p:extLst>
          </p:nvPr>
        </p:nvGraphicFramePr>
        <p:xfrm>
          <a:off x="1785918" y="4370343"/>
          <a:ext cx="1524000" cy="1597851"/>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mn-lt"/>
                          <a:ea typeface="宋体" pitchFamily="2"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dance()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87767" name="Group 23"/>
          <p:cNvGraphicFramePr>
            <a:graphicFrameLocks noGrp="1"/>
          </p:cNvGraphicFramePr>
          <p:nvPr>
            <p:extLst>
              <p:ext uri="{D42A27DB-BD31-4B8C-83A1-F6EECF244321}">
                <p14:modId xmlns:p14="http://schemas.microsoft.com/office/powerpoint/2010/main" val="3016392279"/>
              </p:ext>
            </p:extLst>
          </p:nvPr>
        </p:nvGraphicFramePr>
        <p:xfrm>
          <a:off x="3919518" y="4370343"/>
          <a:ext cx="1524000" cy="1844739"/>
        </p:xfrm>
        <a:graphic>
          <a:graphicData uri="http://schemas.openxmlformats.org/drawingml/2006/table">
            <a:tbl>
              <a:tblPr/>
              <a:tblGrid>
                <a:gridCol w="15240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mn-lt"/>
                          <a:ea typeface="宋体" pitchFamily="2" charset="-122"/>
                        </a:rPr>
                        <a:t>Car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dirty="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err="1">
                          <a:ln>
                            <a:noFill/>
                          </a:ln>
                          <a:solidFill>
                            <a:schemeClr val="tx1"/>
                          </a:solidFill>
                          <a:effectLst/>
                          <a:latin typeface="+mn-lt"/>
                          <a:ea typeface="宋体" pitchFamily="2" charset="-122"/>
                        </a:rPr>
                        <a:t>fillFuel</a:t>
                      </a:r>
                      <a:r>
                        <a:rPr kumimoji="1" lang="en-US" altLang="zh-CN" sz="1800" b="0" i="0" u="none" strike="noStrike" cap="none" normalizeH="0" baseline="0" dirty="0">
                          <a:ln>
                            <a:noFill/>
                          </a:ln>
                          <a:solidFill>
                            <a:schemeClr val="tx1"/>
                          </a:solidFill>
                          <a:effectLst/>
                          <a:latin typeface="+mn-lt"/>
                          <a:ea typeface="宋体" pitchFamily="2" charset="-122"/>
                        </a:rPr>
                        <a: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crack()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287777" name="Group 33"/>
          <p:cNvGraphicFramePr>
            <a:graphicFrameLocks noGrp="1"/>
          </p:cNvGraphicFramePr>
          <p:nvPr>
            <p:extLst>
              <p:ext uri="{D42A27DB-BD31-4B8C-83A1-F6EECF244321}">
                <p14:modId xmlns:p14="http://schemas.microsoft.com/office/powerpoint/2010/main" val="3037388935"/>
              </p:ext>
            </p:extLst>
          </p:nvPr>
        </p:nvGraphicFramePr>
        <p:xfrm>
          <a:off x="5976918" y="4390981"/>
          <a:ext cx="1752600" cy="1597851"/>
        </p:xfrm>
        <a:graphic>
          <a:graphicData uri="http://schemas.openxmlformats.org/drawingml/2006/table">
            <a:tbl>
              <a:tblPr/>
              <a:tblGrid>
                <a:gridCol w="1752600">
                  <a:extLst>
                    <a:ext uri="{9D8B030D-6E8A-4147-A177-3AD203B41FA5}">
                      <a16:colId xmlns:a16="http://schemas.microsoft.com/office/drawing/2014/main" val="20000"/>
                    </a:ext>
                  </a:extLst>
                </a:gridCol>
              </a:tblGrid>
              <a:tr h="207963">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mn-lt"/>
                          <a:ea typeface="宋体" pitchFamily="2" charset="-122"/>
                        </a:rPr>
                        <a:t>Bird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500" b="0" i="0" u="none" strike="noStrike" cap="none" normalizeH="0" baseline="0" dirty="0">
                        <a:ln>
                          <a:noFill/>
                        </a:ln>
                        <a:solidFill>
                          <a:schemeClr val="tx1"/>
                        </a:solidFill>
                        <a:effectLst/>
                        <a:latin typeface="+mn-lt"/>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07963">
                <a:tc>
                  <a:txBody>
                    <a:bodyPr/>
                    <a:lstStyle/>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start()</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run()</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stop()</a:t>
                      </a:r>
                    </a:p>
                    <a:p>
                      <a:pPr marL="0" marR="0" lvl="0" indent="0" algn="just" defTabSz="914400" rtl="0" eaLnBrk="1" fontAlgn="base" latinLnBrk="0" hangingPunct="1">
                        <a:lnSpc>
                          <a:spcPct val="90000"/>
                        </a:lnSpc>
                        <a:spcBef>
                          <a:spcPct val="0"/>
                        </a:spcBef>
                        <a:spcAft>
                          <a:spcPct val="0"/>
                        </a:spcAft>
                        <a:buClrTx/>
                        <a:buSzTx/>
                        <a:buFontTx/>
                        <a:buNone/>
                        <a:tabLst/>
                      </a:pPr>
                      <a:r>
                        <a:rPr kumimoji="1" lang="en-US" altLang="zh-CN" sz="1800" b="0" i="0" u="none" strike="noStrike" cap="none" normalizeH="0" baseline="0" dirty="0">
                          <a:ln>
                            <a:noFill/>
                          </a:ln>
                          <a:solidFill>
                            <a:srgbClr val="BD6FBF"/>
                          </a:solidFill>
                          <a:effectLst/>
                          <a:latin typeface="+mn-lt"/>
                          <a:ea typeface="宋体" pitchFamily="2" charset="-122"/>
                        </a:rPr>
                        <a:t>+</a:t>
                      </a:r>
                      <a:r>
                        <a:rPr kumimoji="1" lang="en-US" altLang="zh-CN" sz="1800" b="0" i="0" u="none" strike="noStrike" cap="none" normalizeH="0" baseline="0" dirty="0">
                          <a:ln>
                            <a:noFill/>
                          </a:ln>
                          <a:solidFill>
                            <a:schemeClr val="tx1"/>
                          </a:solidFill>
                          <a:effectLst/>
                          <a:latin typeface="+mn-lt"/>
                          <a:ea typeface="宋体" pitchFamily="2" charset="-122"/>
                        </a:rPr>
                        <a:t>fly()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30763" name="Line 43"/>
          <p:cNvSpPr>
            <a:spLocks noChangeShapeType="1"/>
          </p:cNvSpPr>
          <p:nvPr/>
        </p:nvSpPr>
        <p:spPr bwMode="auto">
          <a:xfrm>
            <a:off x="2471718" y="3989343"/>
            <a:ext cx="4267200" cy="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4" name="Line 44"/>
          <p:cNvSpPr>
            <a:spLocks noChangeShapeType="1"/>
          </p:cNvSpPr>
          <p:nvPr/>
        </p:nvSpPr>
        <p:spPr bwMode="auto">
          <a:xfrm>
            <a:off x="2471718" y="3989343"/>
            <a:ext cx="0" cy="38100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5" name="Line 45"/>
          <p:cNvSpPr>
            <a:spLocks noChangeShapeType="1"/>
          </p:cNvSpPr>
          <p:nvPr/>
        </p:nvSpPr>
        <p:spPr bwMode="auto">
          <a:xfrm>
            <a:off x="6738918" y="3989343"/>
            <a:ext cx="0" cy="381000"/>
          </a:xfrm>
          <a:prstGeom prst="line">
            <a:avLst/>
          </a:prstGeom>
          <a:noFill/>
          <a:ln w="9525">
            <a:solidFill>
              <a:schemeClr val="tx1"/>
            </a:solidFill>
            <a:prstDash val="sysDot"/>
            <a:round/>
            <a:headEnd/>
            <a:tailEnd/>
          </a:ln>
        </p:spPr>
        <p:txBody>
          <a:bodyPr/>
          <a:lstStyle/>
          <a:p>
            <a:endParaRPr lang="zh-CN" altLang="en-US">
              <a:cs typeface="Times New Roman" pitchFamily="18" charset="0"/>
            </a:endParaRPr>
          </a:p>
        </p:txBody>
      </p:sp>
      <p:sp>
        <p:nvSpPr>
          <p:cNvPr id="30766" name="Line 46"/>
          <p:cNvSpPr>
            <a:spLocks noChangeShapeType="1"/>
          </p:cNvSpPr>
          <p:nvPr/>
        </p:nvSpPr>
        <p:spPr bwMode="auto">
          <a:xfrm flipV="1">
            <a:off x="4605318" y="3455943"/>
            <a:ext cx="0" cy="914400"/>
          </a:xfrm>
          <a:prstGeom prst="line">
            <a:avLst/>
          </a:prstGeom>
          <a:noFill/>
          <a:ln w="9525">
            <a:solidFill>
              <a:schemeClr val="tx1"/>
            </a:solidFill>
            <a:prstDash val="sysDot"/>
            <a:round/>
            <a:headEnd/>
            <a:tailEnd type="triangle" w="lg" len="lg"/>
          </a:ln>
        </p:spPr>
        <p:txBody>
          <a:bodyPr/>
          <a:lstStyle/>
          <a:p>
            <a:endParaRPr lang="zh-CN" altLang="en-US">
              <a:cs typeface="Times New Roman" pitchFamily="18" charset="0"/>
            </a:endParaRPr>
          </a:p>
        </p:txBody>
      </p:sp>
    </p:spTree>
    <p:extLst>
      <p:ext uri="{BB962C8B-B14F-4D97-AF65-F5344CB8AC3E}">
        <p14:creationId xmlns:p14="http://schemas.microsoft.com/office/powerpoint/2010/main" val="4042928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3275856" y="620688"/>
            <a:ext cx="5218964" cy="840148"/>
          </a:xfrm>
        </p:spPr>
        <p:txBody>
          <a:bodyPr/>
          <a:lstStyle/>
          <a:p>
            <a:pPr eaLnBrk="1" hangingPunct="1">
              <a:defRPr/>
            </a:pPr>
            <a:r>
              <a:rPr lang="zh-CN" altLang="en-US" b="1" dirty="0">
                <a:latin typeface="+mn-lt"/>
                <a:ea typeface="宋体" pitchFamily="2" charset="-122"/>
                <a:cs typeface="Times New Roman" pitchFamily="18" charset="0"/>
              </a:rPr>
              <a:t>接口应用举例</a:t>
            </a:r>
            <a:r>
              <a:rPr lang="en-US" altLang="zh-CN" b="1" dirty="0">
                <a:latin typeface="+mn-lt"/>
                <a:ea typeface="宋体" pitchFamily="2" charset="-122"/>
                <a:cs typeface="Times New Roman" pitchFamily="18" charset="0"/>
              </a:rPr>
              <a:t>(1)</a:t>
            </a:r>
          </a:p>
        </p:txBody>
      </p:sp>
      <p:sp>
        <p:nvSpPr>
          <p:cNvPr id="29699" name="Rectangle 3"/>
          <p:cNvSpPr>
            <a:spLocks noChangeArrowheads="1"/>
          </p:cNvSpPr>
          <p:nvPr/>
        </p:nvSpPr>
        <p:spPr bwMode="auto">
          <a:xfrm>
            <a:off x="323528" y="908720"/>
            <a:ext cx="8568952" cy="5743111"/>
          </a:xfrm>
          <a:prstGeom prst="rect">
            <a:avLst/>
          </a:prstGeom>
          <a:noFill/>
          <a:ln w="9525">
            <a:noFill/>
            <a:miter lim="800000"/>
            <a:headEnd/>
            <a:tailEnd/>
          </a:ln>
        </p:spPr>
        <p:txBody>
          <a:bodyPr wrap="square">
            <a:spAutoFit/>
          </a:bodyPr>
          <a:lstStyle/>
          <a:p>
            <a:pPr>
              <a:lnSpc>
                <a:spcPct val="90000"/>
              </a:lnSpc>
            </a:pPr>
            <a:r>
              <a:rPr lang="en-US" altLang="zh-CN" sz="2400" dirty="0">
                <a:solidFill>
                  <a:srgbClr val="C00000"/>
                </a:solidFill>
                <a:ea typeface="宋体" pitchFamily="2" charset="-122"/>
                <a:cs typeface="Times New Roman" pitchFamily="18" charset="0"/>
              </a:rPr>
              <a:t>public interface Runner {</a:t>
            </a:r>
          </a:p>
          <a:p>
            <a:pPr>
              <a:lnSpc>
                <a:spcPct val="90000"/>
              </a:lnSpc>
            </a:pPr>
            <a:r>
              <a:rPr lang="en-US" altLang="zh-CN" sz="2400" dirty="0">
                <a:solidFill>
                  <a:srgbClr val="C00000"/>
                </a:solidFill>
                <a:ea typeface="宋体" pitchFamily="2" charset="-122"/>
                <a:cs typeface="Times New Roman" pitchFamily="18" charset="0"/>
              </a:rPr>
              <a:t>	public void start();</a:t>
            </a:r>
          </a:p>
          <a:p>
            <a:pPr>
              <a:lnSpc>
                <a:spcPct val="90000"/>
              </a:lnSpc>
            </a:pPr>
            <a:r>
              <a:rPr lang="en-US" altLang="zh-CN" sz="2400" dirty="0">
                <a:solidFill>
                  <a:srgbClr val="C00000"/>
                </a:solidFill>
                <a:ea typeface="宋体" pitchFamily="2" charset="-122"/>
                <a:cs typeface="Times New Roman" pitchFamily="18" charset="0"/>
              </a:rPr>
              <a:t>	public void run();</a:t>
            </a:r>
          </a:p>
          <a:p>
            <a:pPr>
              <a:lnSpc>
                <a:spcPct val="90000"/>
              </a:lnSpc>
            </a:pPr>
            <a:r>
              <a:rPr lang="en-US" altLang="zh-CN" sz="2400" dirty="0">
                <a:solidFill>
                  <a:srgbClr val="C00000"/>
                </a:solidFill>
                <a:ea typeface="宋体" pitchFamily="2" charset="-122"/>
                <a:cs typeface="Times New Roman" pitchFamily="18" charset="0"/>
              </a:rPr>
              <a:t>	public void stop();</a:t>
            </a:r>
          </a:p>
          <a:p>
            <a:pPr>
              <a:lnSpc>
                <a:spcPct val="90000"/>
              </a:lnSpc>
            </a:pP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public class Person implements Runner {</a:t>
            </a:r>
          </a:p>
          <a:p>
            <a:pPr>
              <a:lnSpc>
                <a:spcPct val="90000"/>
              </a:lnSpc>
            </a:pPr>
            <a:r>
              <a:rPr lang="en-US" altLang="zh-CN" sz="2400" dirty="0">
                <a:solidFill>
                  <a:srgbClr val="C00000"/>
                </a:solidFill>
                <a:ea typeface="宋体" pitchFamily="2" charset="-122"/>
                <a:cs typeface="Times New Roman" pitchFamily="18" charset="0"/>
              </a:rPr>
              <a:t>	public void start()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准备工作：弯腰、蹬腿、咬牙、瞪眼			</a:t>
            </a:r>
            <a:r>
              <a:rPr lang="en-US" altLang="zh-CN" sz="2400" dirty="0">
                <a:solidFill>
                  <a:srgbClr val="0000FF"/>
                </a:solidFill>
                <a:ea typeface="宋体" pitchFamily="2" charset="-122"/>
                <a:cs typeface="Times New Roman" pitchFamily="18" charset="0"/>
              </a:rPr>
              <a:t>	// </a:t>
            </a:r>
            <a:r>
              <a:rPr lang="zh-CN" altLang="en-US" sz="2400" dirty="0">
                <a:solidFill>
                  <a:srgbClr val="0000FF"/>
                </a:solidFill>
                <a:ea typeface="宋体" pitchFamily="2" charset="-122"/>
                <a:cs typeface="Times New Roman" pitchFamily="18" charset="0"/>
              </a:rPr>
              <a:t>开跑</a:t>
            </a:r>
          </a:p>
          <a:p>
            <a:pPr>
              <a:lnSpc>
                <a:spcPct val="90000"/>
              </a:lnSpc>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	public void run()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摆动手臂</a:t>
            </a:r>
          </a:p>
          <a:p>
            <a:pPr>
              <a:lnSpc>
                <a:spcPct val="90000"/>
              </a:lnSpc>
            </a:pPr>
            <a:r>
              <a:rPr lang="zh-CN" altLang="en-US" sz="2400" dirty="0">
                <a:solidFill>
                  <a:srgbClr val="0000FF"/>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维持直线方向</a:t>
            </a:r>
          </a:p>
          <a:p>
            <a:pPr>
              <a:lnSpc>
                <a:spcPct val="90000"/>
              </a:lnSpc>
            </a:pPr>
            <a:r>
              <a:rPr lang="zh-CN" altLang="en-US"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a:lnSpc>
                <a:spcPct val="90000"/>
              </a:lnSpc>
            </a:pPr>
            <a:r>
              <a:rPr lang="en-US" altLang="zh-CN" sz="2400" dirty="0">
                <a:solidFill>
                  <a:srgbClr val="C00000"/>
                </a:solidFill>
                <a:ea typeface="宋体" pitchFamily="2" charset="-122"/>
                <a:cs typeface="Times New Roman" pitchFamily="18" charset="0"/>
              </a:rPr>
              <a:t>	public void stop() {</a:t>
            </a:r>
          </a:p>
          <a:p>
            <a:pPr>
              <a:lnSpc>
                <a:spcPct val="90000"/>
              </a:lnSpc>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减速直至停止、喝水。</a:t>
            </a:r>
          </a:p>
          <a:p>
            <a:pPr>
              <a:lnSpc>
                <a:spcPct val="90000"/>
              </a:lnSpc>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a:t>
            </a:r>
          </a:p>
        </p:txBody>
      </p:sp>
    </p:spTree>
    <p:extLst>
      <p:ext uri="{BB962C8B-B14F-4D97-AF65-F5344CB8AC3E}">
        <p14:creationId xmlns:p14="http://schemas.microsoft.com/office/powerpoint/2010/main" val="4107612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28600" y="762000"/>
            <a:ext cx="838200" cy="5029200"/>
          </a:xfrm>
        </p:spPr>
        <p:txBody>
          <a:bodyPr/>
          <a:lstStyle/>
          <a:p>
            <a:pPr eaLnBrk="1" hangingPunct="1">
              <a:defRPr/>
            </a:pPr>
            <a:r>
              <a:rPr lang="zh-CN" altLang="en-US" b="1" dirty="0">
                <a:latin typeface="+mn-lt"/>
                <a:ea typeface="宋体" pitchFamily="2" charset="-122"/>
                <a:cs typeface="Times New Roman" pitchFamily="18" charset="0"/>
              </a:rPr>
              <a:t>接口应用举例</a:t>
            </a:r>
            <a:r>
              <a:rPr lang="en-US" altLang="zh-CN" b="1" dirty="0">
                <a:latin typeface="+mn-lt"/>
                <a:ea typeface="宋体" pitchFamily="2" charset="-122"/>
                <a:cs typeface="Times New Roman" pitchFamily="18" charset="0"/>
              </a:rPr>
              <a:t>(2)</a:t>
            </a:r>
          </a:p>
        </p:txBody>
      </p:sp>
      <p:sp>
        <p:nvSpPr>
          <p:cNvPr id="31747" name="Rectangle 3"/>
          <p:cNvSpPr>
            <a:spLocks noGrp="1" noChangeArrowheads="1"/>
          </p:cNvSpPr>
          <p:nvPr>
            <p:ph idx="1"/>
          </p:nvPr>
        </p:nvSpPr>
        <p:spPr>
          <a:xfrm>
            <a:off x="1403648" y="892014"/>
            <a:ext cx="7086600" cy="5417306"/>
          </a:xfrm>
        </p:spPr>
        <p:txBody>
          <a:bodyPr>
            <a:normAutofit fontScale="92500" lnSpcReduction="10000"/>
          </a:bodyPr>
          <a:lstStyle/>
          <a:p>
            <a:pPr eaLnBrk="1" hangingPunct="1">
              <a:lnSpc>
                <a:spcPct val="90000"/>
              </a:lnSpc>
              <a:spcBef>
                <a:spcPct val="50000"/>
              </a:spcBef>
              <a:buFont typeface="Wingdings" pitchFamily="2" charset="2"/>
              <a:buChar char="l"/>
            </a:pPr>
            <a:r>
              <a:rPr lang="en-US" altLang="zh-CN" sz="1800" dirty="0">
                <a:ea typeface="宋体" pitchFamily="2" charset="-122"/>
                <a:cs typeface="Times New Roman" pitchFamily="18" charset="0"/>
              </a:rPr>
              <a:t> </a:t>
            </a:r>
            <a:r>
              <a:rPr lang="zh-CN" altLang="en-US" sz="1800" dirty="0">
                <a:ea typeface="宋体" pitchFamily="2" charset="-122"/>
                <a:cs typeface="Times New Roman" pitchFamily="18" charset="0"/>
              </a:rPr>
              <a:t>一个类可以实现多个无关的接口</a:t>
            </a:r>
            <a:endParaRPr lang="zh-CN" altLang="en-US" sz="1800" dirty="0">
              <a:solidFill>
                <a:schemeClr val="accent2"/>
              </a:solidFill>
              <a:ea typeface="宋体" pitchFamily="2" charset="-122"/>
              <a:cs typeface="Times New Roman" pitchFamily="18" charset="0"/>
            </a:endParaRPr>
          </a:p>
          <a:p>
            <a:pPr eaLnBrk="1" hangingPunct="1">
              <a:lnSpc>
                <a:spcPct val="90000"/>
              </a:lnSpc>
              <a:buFontTx/>
              <a:buNone/>
            </a:pPr>
            <a:r>
              <a:rPr lang="en-US" altLang="zh-CN" sz="1800" dirty="0">
                <a:solidFill>
                  <a:srgbClr val="C00000"/>
                </a:solidFill>
                <a:ea typeface="宋体" pitchFamily="2" charset="-122"/>
                <a:cs typeface="Times New Roman" pitchFamily="18" charset="0"/>
              </a:rPr>
              <a:t>interface Runner { public void run();}</a:t>
            </a:r>
          </a:p>
          <a:p>
            <a:pPr eaLnBrk="1" hangingPunct="1">
              <a:lnSpc>
                <a:spcPct val="90000"/>
              </a:lnSpc>
              <a:buFontTx/>
              <a:buNone/>
            </a:pPr>
            <a:r>
              <a:rPr lang="en-US" altLang="zh-CN" sz="1800" dirty="0">
                <a:solidFill>
                  <a:srgbClr val="C00000"/>
                </a:solidFill>
                <a:ea typeface="宋体" pitchFamily="2" charset="-122"/>
                <a:cs typeface="Times New Roman" pitchFamily="18" charset="0"/>
              </a:rPr>
              <a:t>interface Swimmer {public double swim();}</a:t>
            </a:r>
          </a:p>
          <a:p>
            <a:pPr eaLnBrk="1" hangingPunct="1">
              <a:lnSpc>
                <a:spcPct val="90000"/>
              </a:lnSpc>
              <a:buFontTx/>
              <a:buNone/>
            </a:pPr>
            <a:r>
              <a:rPr lang="en-US" altLang="zh-CN" sz="1800" dirty="0">
                <a:solidFill>
                  <a:srgbClr val="C00000"/>
                </a:solidFill>
                <a:ea typeface="宋体" pitchFamily="2" charset="-122"/>
                <a:cs typeface="Times New Roman" pitchFamily="18" charset="0"/>
              </a:rPr>
              <a:t>class Creator{public </a:t>
            </a:r>
            <a:r>
              <a:rPr lang="en-US" altLang="zh-CN" sz="1800" dirty="0" err="1">
                <a:solidFill>
                  <a:srgbClr val="C00000"/>
                </a:solidFill>
                <a:ea typeface="宋体" pitchFamily="2" charset="-122"/>
                <a:cs typeface="Times New Roman" pitchFamily="18" charset="0"/>
              </a:rPr>
              <a:t>int</a:t>
            </a:r>
            <a:r>
              <a:rPr lang="en-US" altLang="zh-CN" sz="1800" dirty="0">
                <a:solidFill>
                  <a:srgbClr val="C00000"/>
                </a:solidFill>
                <a:ea typeface="宋体" pitchFamily="2" charset="-122"/>
                <a:cs typeface="Times New Roman" pitchFamily="18" charset="0"/>
              </a:rPr>
              <a:t> eat(){…}} </a:t>
            </a:r>
          </a:p>
          <a:p>
            <a:pPr eaLnBrk="1" hangingPunct="1">
              <a:lnSpc>
                <a:spcPct val="90000"/>
              </a:lnSpc>
              <a:buFontTx/>
              <a:buNone/>
            </a:pPr>
            <a:r>
              <a:rPr lang="en-US" altLang="zh-CN" sz="1800" dirty="0">
                <a:solidFill>
                  <a:srgbClr val="C00000"/>
                </a:solidFill>
                <a:ea typeface="宋体" pitchFamily="2" charset="-122"/>
                <a:cs typeface="Times New Roman" pitchFamily="18" charset="0"/>
              </a:rPr>
              <a:t>class Man </a:t>
            </a:r>
            <a:r>
              <a:rPr lang="en-US" altLang="zh-CN" sz="1800" b="1" dirty="0">
                <a:solidFill>
                  <a:srgbClr val="C00000"/>
                </a:solidFill>
                <a:ea typeface="宋体" pitchFamily="2" charset="-122"/>
                <a:cs typeface="Times New Roman" pitchFamily="18" charset="0"/>
              </a:rPr>
              <a:t>extends Creator implements</a:t>
            </a:r>
            <a:r>
              <a:rPr lang="en-US" altLang="zh-CN" sz="1800" dirty="0">
                <a:solidFill>
                  <a:srgbClr val="C00000"/>
                </a:solidFill>
                <a:ea typeface="宋体" pitchFamily="2" charset="-122"/>
                <a:cs typeface="Times New Roman" pitchFamily="18" charset="0"/>
              </a:rPr>
              <a:t> Runner ,Swimmer{</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void run()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double swim()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a:t>
            </a:r>
            <a:r>
              <a:rPr lang="en-US" altLang="zh-CN" sz="1800" dirty="0" err="1">
                <a:solidFill>
                  <a:srgbClr val="C00000"/>
                </a:solidFill>
                <a:ea typeface="宋体" pitchFamily="2" charset="-122"/>
                <a:cs typeface="Times New Roman" pitchFamily="18" charset="0"/>
              </a:rPr>
              <a:t>int</a:t>
            </a:r>
            <a:r>
              <a:rPr lang="en-US" altLang="zh-CN" sz="1800" dirty="0">
                <a:solidFill>
                  <a:srgbClr val="C00000"/>
                </a:solidFill>
                <a:ea typeface="宋体" pitchFamily="2" charset="-122"/>
                <a:cs typeface="Times New Roman" pitchFamily="18" charset="0"/>
              </a:rPr>
              <a:t> eat()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a:t>
            </a:r>
          </a:p>
          <a:p>
            <a:pPr eaLnBrk="1" hangingPunct="1">
              <a:lnSpc>
                <a:spcPct val="90000"/>
              </a:lnSpc>
              <a:spcBef>
                <a:spcPct val="50000"/>
              </a:spcBef>
              <a:buFont typeface="Wingdings" pitchFamily="2" charset="2"/>
              <a:buChar char="l"/>
            </a:pPr>
            <a:r>
              <a:rPr lang="zh-CN" altLang="en-US" sz="2000" b="1" dirty="0">
                <a:solidFill>
                  <a:srgbClr val="0000FF"/>
                </a:solidFill>
                <a:ea typeface="宋体" pitchFamily="2" charset="-122"/>
                <a:cs typeface="Times New Roman" pitchFamily="18" charset="0"/>
              </a:rPr>
              <a:t>与继承关系类似，接口与实现类之间存在多态性</a:t>
            </a:r>
          </a:p>
          <a:p>
            <a:pPr eaLnBrk="1" hangingPunct="1">
              <a:lnSpc>
                <a:spcPct val="90000"/>
              </a:lnSpc>
              <a:buFontTx/>
              <a:buNone/>
            </a:pPr>
            <a:r>
              <a:rPr lang="en-US" altLang="zh-CN" sz="1800" dirty="0">
                <a:solidFill>
                  <a:srgbClr val="C00000"/>
                </a:solidFill>
                <a:ea typeface="宋体" pitchFamily="2" charset="-122"/>
                <a:cs typeface="Times New Roman" pitchFamily="18" charset="0"/>
              </a:rPr>
              <a:t>public class Test{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static void main(String </a:t>
            </a:r>
            <a:r>
              <a:rPr lang="en-US" altLang="zh-CN" sz="1800" dirty="0" err="1">
                <a:solidFill>
                  <a:srgbClr val="C00000"/>
                </a:solidFill>
                <a:ea typeface="宋体" pitchFamily="2" charset="-122"/>
                <a:cs typeface="Times New Roman" pitchFamily="18" charset="0"/>
              </a:rPr>
              <a:t>args</a:t>
            </a:r>
            <a:r>
              <a:rPr lang="en-US" altLang="zh-CN" sz="18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Test t = new Test();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Man m = new Man();</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t.m1(m);</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t.m2(m);</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t.m3(m);</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String m1(Runner f) { </a:t>
            </a:r>
            <a:r>
              <a:rPr lang="en-US" altLang="zh-CN" sz="1800" dirty="0" err="1">
                <a:solidFill>
                  <a:srgbClr val="C00000"/>
                </a:solidFill>
                <a:ea typeface="宋体" pitchFamily="2" charset="-122"/>
                <a:cs typeface="Times New Roman" pitchFamily="18" charset="0"/>
              </a:rPr>
              <a:t>f.run</a:t>
            </a:r>
            <a:r>
              <a:rPr lang="en-US" altLang="zh-CN" sz="1800" dirty="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void  m2(Swimmer s) {</a:t>
            </a:r>
            <a:r>
              <a:rPr lang="en-US" altLang="zh-CN" sz="1800" dirty="0" err="1">
                <a:solidFill>
                  <a:srgbClr val="C00000"/>
                </a:solidFill>
                <a:ea typeface="宋体" pitchFamily="2" charset="-122"/>
                <a:cs typeface="Times New Roman" pitchFamily="18" charset="0"/>
              </a:rPr>
              <a:t>s.swim</a:t>
            </a:r>
            <a:r>
              <a:rPr lang="en-US" altLang="zh-CN" sz="18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	public void  m3(Creator a) {a.eat();}</a:t>
            </a:r>
          </a:p>
          <a:p>
            <a:pPr eaLnBrk="1" hangingPunct="1">
              <a:lnSpc>
                <a:spcPct val="90000"/>
              </a:lnSpc>
              <a:spcBef>
                <a:spcPct val="0"/>
              </a:spcBef>
              <a:buFontTx/>
              <a:buNone/>
            </a:pPr>
            <a:r>
              <a:rPr lang="en-US" altLang="zh-CN" sz="18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30284219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771800" y="0"/>
            <a:ext cx="5616624" cy="764704"/>
          </a:xfrm>
        </p:spPr>
        <p:txBody>
          <a:bodyPr>
            <a:normAutofit/>
          </a:bodyPr>
          <a:lstStyle/>
          <a:p>
            <a:pPr eaLnBrk="1" hangingPunct="1">
              <a:defRPr/>
            </a:pPr>
            <a:r>
              <a:rPr lang="zh-CN" altLang="en-US" b="1" dirty="0">
                <a:solidFill>
                  <a:srgbClr val="FFFF00"/>
                </a:solidFill>
                <a:latin typeface="+mn-lt"/>
                <a:ea typeface="宋体" pitchFamily="2" charset="-122"/>
                <a:cs typeface="Times New Roman" pitchFamily="18" charset="0"/>
              </a:rPr>
              <a:t>接口的其他问题</a:t>
            </a:r>
          </a:p>
        </p:txBody>
      </p:sp>
      <p:sp>
        <p:nvSpPr>
          <p:cNvPr id="32771" name="Rectangle 3"/>
          <p:cNvSpPr>
            <a:spLocks noGrp="1" noChangeArrowheads="1"/>
          </p:cNvSpPr>
          <p:nvPr>
            <p:ph idx="1"/>
          </p:nvPr>
        </p:nvSpPr>
        <p:spPr>
          <a:xfrm>
            <a:off x="100244" y="1124744"/>
            <a:ext cx="9036496" cy="5256584"/>
          </a:xfrm>
        </p:spPr>
        <p:txBody>
          <a:bodyPr>
            <a:noAutofit/>
          </a:bodyPr>
          <a:lstStyle/>
          <a:p>
            <a:pPr algn="just" eaLnBrk="1" hangingPunct="1">
              <a:lnSpc>
                <a:spcPct val="90000"/>
              </a:lnSpc>
              <a:spcBef>
                <a:spcPct val="50000"/>
              </a:spcBef>
              <a:buFont typeface="Wingdings" pitchFamily="2" charset="2"/>
              <a:buChar char="l"/>
            </a:pPr>
            <a:r>
              <a:rPr lang="zh-CN" altLang="en-US" sz="2000" dirty="0">
                <a:ea typeface="宋体" pitchFamily="2" charset="-122"/>
                <a:cs typeface="Times New Roman" pitchFamily="18" charset="0"/>
              </a:rPr>
              <a:t>如果实现接口的类中没有实现接口中的全部方法，必须将此类定义为抽象类 </a:t>
            </a:r>
          </a:p>
          <a:p>
            <a:pPr eaLnBrk="1" hangingPunct="1">
              <a:lnSpc>
                <a:spcPct val="90000"/>
              </a:lnSpc>
              <a:spcBef>
                <a:spcPct val="50000"/>
              </a:spcBef>
              <a:buClr>
                <a:schemeClr val="accent2"/>
              </a:buClr>
              <a:buFont typeface="Wingdings" pitchFamily="2" charset="2"/>
              <a:buChar char="l"/>
            </a:pPr>
            <a:r>
              <a:rPr lang="zh-CN" altLang="en-US" sz="2000" dirty="0">
                <a:ea typeface="宋体" pitchFamily="2" charset="-122"/>
                <a:cs typeface="Times New Roman" pitchFamily="18" charset="0"/>
              </a:rPr>
              <a:t>接口也可以继承另一个接口，使用</a:t>
            </a:r>
            <a:r>
              <a:rPr lang="en-US" altLang="zh-CN" sz="2000" dirty="0">
                <a:ea typeface="宋体" pitchFamily="2" charset="-122"/>
                <a:cs typeface="Times New Roman" pitchFamily="18" charset="0"/>
              </a:rPr>
              <a:t>extends</a:t>
            </a:r>
            <a:r>
              <a:rPr lang="zh-CN" altLang="en-US" sz="2000" dirty="0">
                <a:ea typeface="宋体" pitchFamily="2" charset="-122"/>
                <a:cs typeface="Times New Roman" pitchFamily="18" charset="0"/>
              </a:rPr>
              <a:t>关键字。</a:t>
            </a:r>
          </a:p>
          <a:p>
            <a:pPr eaLnBrk="1" hangingPunct="1">
              <a:lnSpc>
                <a:spcPct val="70000"/>
              </a:lnSpc>
              <a:spcBef>
                <a:spcPct val="50000"/>
              </a:spcBef>
              <a:buClr>
                <a:schemeClr val="accent2"/>
              </a:buClr>
              <a:buFont typeface="Wingdings" pitchFamily="2" charset="2"/>
              <a:buChar char="l"/>
            </a:pPr>
            <a:r>
              <a:rPr lang="en-US" altLang="zh-CN" sz="2000" dirty="0">
                <a:solidFill>
                  <a:srgbClr val="C00000"/>
                </a:solidFill>
                <a:ea typeface="宋体" pitchFamily="2" charset="-122"/>
                <a:cs typeface="Times New Roman" pitchFamily="18" charset="0"/>
              </a:rPr>
              <a:t>interface </a:t>
            </a:r>
            <a:r>
              <a:rPr lang="en-US" altLang="zh-CN" sz="2000" dirty="0" err="1">
                <a:solidFill>
                  <a:srgbClr val="C00000"/>
                </a:solidFill>
                <a:ea typeface="宋体" pitchFamily="2" charset="-122"/>
                <a:cs typeface="Times New Roman" pitchFamily="18" charset="0"/>
              </a:rPr>
              <a:t>MyInterface</a:t>
            </a:r>
            <a:r>
              <a:rPr lang="en-US" altLang="zh-CN" sz="2000" dirty="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String s=“</a:t>
            </a:r>
            <a:r>
              <a:rPr lang="en-US" altLang="zh-CN" sz="2000" dirty="0" err="1">
                <a:solidFill>
                  <a:srgbClr val="C00000"/>
                </a:solidFill>
                <a:ea typeface="宋体" pitchFamily="2" charset="-122"/>
                <a:cs typeface="Times New Roman" pitchFamily="18" charset="0"/>
              </a:rPr>
              <a:t>MyInterface</a:t>
            </a:r>
            <a:r>
              <a:rPr lang="en-US" altLang="zh-CN" sz="2000" dirty="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void absM1();</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interface </a:t>
            </a:r>
            <a:r>
              <a:rPr lang="en-US" altLang="zh-CN" sz="2000" dirty="0" err="1">
                <a:solidFill>
                  <a:srgbClr val="C00000"/>
                </a:solidFill>
                <a:ea typeface="宋体" pitchFamily="2" charset="-122"/>
                <a:cs typeface="Times New Roman" pitchFamily="18" charset="0"/>
              </a:rPr>
              <a:t>SubInterface</a:t>
            </a:r>
            <a:r>
              <a:rPr lang="en-US" altLang="zh-CN" sz="2000" dirty="0">
                <a:solidFill>
                  <a:srgbClr val="C00000"/>
                </a:solidFill>
                <a:ea typeface="宋体" pitchFamily="2" charset="-122"/>
                <a:cs typeface="Times New Roman" pitchFamily="18" charset="0"/>
              </a:rPr>
              <a:t> extends </a:t>
            </a:r>
            <a:r>
              <a:rPr lang="en-US" altLang="zh-CN" sz="2000" dirty="0" err="1">
                <a:solidFill>
                  <a:srgbClr val="C00000"/>
                </a:solidFill>
                <a:ea typeface="宋体" pitchFamily="2" charset="-122"/>
                <a:cs typeface="Times New Roman" pitchFamily="18" charset="0"/>
              </a:rPr>
              <a:t>MyInterface</a:t>
            </a:r>
            <a:r>
              <a:rPr lang="en-US" altLang="zh-CN" sz="2000" dirty="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void absM2();</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class </a:t>
            </a:r>
            <a:r>
              <a:rPr lang="en-US" altLang="zh-CN" sz="2000" dirty="0" err="1">
                <a:solidFill>
                  <a:srgbClr val="C00000"/>
                </a:solidFill>
                <a:ea typeface="宋体" pitchFamily="2" charset="-122"/>
                <a:cs typeface="Times New Roman" pitchFamily="18" charset="0"/>
              </a:rPr>
              <a:t>SubAdapter</a:t>
            </a:r>
            <a:r>
              <a:rPr lang="en-US" altLang="zh-CN" sz="2000" dirty="0">
                <a:solidFill>
                  <a:srgbClr val="C00000"/>
                </a:solidFill>
                <a:ea typeface="宋体" pitchFamily="2" charset="-122"/>
                <a:cs typeface="Times New Roman" pitchFamily="18" charset="0"/>
              </a:rPr>
              <a:t> implements </a:t>
            </a:r>
            <a:r>
              <a:rPr lang="en-US" altLang="zh-CN" sz="2000" dirty="0" err="1">
                <a:solidFill>
                  <a:srgbClr val="C00000"/>
                </a:solidFill>
                <a:ea typeface="宋体" pitchFamily="2" charset="-122"/>
                <a:cs typeface="Times New Roman" pitchFamily="18" charset="0"/>
              </a:rPr>
              <a:t>SubInterface</a:t>
            </a:r>
            <a:r>
              <a:rPr lang="en-US" altLang="zh-CN" sz="2000" dirty="0">
                <a:solidFill>
                  <a:srgbClr val="C00000"/>
                </a:solidFill>
                <a:ea typeface="宋体" pitchFamily="2" charset="-122"/>
                <a:cs typeface="Times New Roman" pitchFamily="18" charset="0"/>
              </a:rPr>
              <a:t>{</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void absM1(){</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(“absM1”);}</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public void absM2(){</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(“absM2”);}</a:t>
            </a:r>
          </a:p>
          <a:p>
            <a:pPr eaLnBrk="1" hangingPunct="1">
              <a:lnSpc>
                <a:spcPct val="60000"/>
              </a:lnSpc>
              <a:spcBef>
                <a:spcPct val="50000"/>
              </a:spcBef>
              <a:buClr>
                <a:schemeClr val="accent2"/>
              </a:buClr>
              <a:buFont typeface="Wingdings" pitchFamily="2" charset="2"/>
              <a:buNone/>
            </a:pPr>
            <a:r>
              <a:rPr lang="en-US" altLang="zh-CN" sz="2000" dirty="0">
                <a:solidFill>
                  <a:srgbClr val="C00000"/>
                </a:solidFill>
                <a:ea typeface="宋体" pitchFamily="2" charset="-122"/>
                <a:cs typeface="Times New Roman" pitchFamily="18" charset="0"/>
              </a:rPr>
              <a:t>	}</a:t>
            </a:r>
            <a:endParaRPr lang="en-US" altLang="zh-CN" sz="1800" dirty="0">
              <a:solidFill>
                <a:srgbClr val="FF0000"/>
              </a:solidFill>
              <a:ea typeface="宋体" pitchFamily="2" charset="-122"/>
              <a:cs typeface="Times New Roman" pitchFamily="18" charset="0"/>
            </a:endParaRPr>
          </a:p>
          <a:p>
            <a:pPr marL="0" eaLnBrk="1" hangingPunct="1">
              <a:lnSpc>
                <a:spcPct val="85000"/>
              </a:lnSpc>
              <a:spcBef>
                <a:spcPct val="50000"/>
              </a:spcBef>
              <a:buClr>
                <a:schemeClr val="accent2"/>
              </a:buClr>
              <a:buFont typeface="Wingdings" pitchFamily="2" charset="2"/>
              <a:buNone/>
            </a:pPr>
            <a:r>
              <a:rPr lang="zh-CN" altLang="en-US" sz="2000" dirty="0">
                <a:ea typeface="宋体" pitchFamily="2" charset="-122"/>
                <a:cs typeface="Times New Roman" pitchFamily="18" charset="0"/>
              </a:rPr>
              <a:t>实现类</a:t>
            </a:r>
            <a:r>
              <a:rPr lang="en-US" altLang="zh-CN" sz="2000" dirty="0" err="1">
                <a:ea typeface="宋体" pitchFamily="2" charset="-122"/>
                <a:cs typeface="Times New Roman" pitchFamily="18" charset="0"/>
              </a:rPr>
              <a:t>SubAdapter</a:t>
            </a:r>
            <a:r>
              <a:rPr lang="zh-CN" altLang="en-US" sz="2000" dirty="0">
                <a:ea typeface="宋体" pitchFamily="2" charset="-122"/>
                <a:cs typeface="Times New Roman" pitchFamily="18" charset="0"/>
              </a:rPr>
              <a:t>必须给出接口</a:t>
            </a:r>
            <a:r>
              <a:rPr lang="en-US" altLang="zh-CN" sz="2000" dirty="0" err="1">
                <a:ea typeface="宋体" pitchFamily="2" charset="-122"/>
                <a:cs typeface="Times New Roman" pitchFamily="18" charset="0"/>
              </a:rPr>
              <a:t>SubInterface</a:t>
            </a:r>
            <a:r>
              <a:rPr lang="zh-CN" altLang="en-US" sz="2000" dirty="0">
                <a:ea typeface="宋体" pitchFamily="2" charset="-122"/>
                <a:cs typeface="Times New Roman" pitchFamily="18" charset="0"/>
              </a:rPr>
              <a:t>以及父接口</a:t>
            </a:r>
            <a:r>
              <a:rPr lang="en-US" altLang="zh-CN" sz="2000" dirty="0" err="1">
                <a:ea typeface="宋体" pitchFamily="2" charset="-122"/>
                <a:cs typeface="Times New Roman" pitchFamily="18" charset="0"/>
              </a:rPr>
              <a:t>MyInterface</a:t>
            </a:r>
            <a:r>
              <a:rPr lang="zh-CN" altLang="en-US" sz="2000" dirty="0">
                <a:ea typeface="宋体" pitchFamily="2" charset="-122"/>
                <a:cs typeface="Times New Roman" pitchFamily="18" charset="0"/>
              </a:rPr>
              <a:t>中所有方法的实现。</a:t>
            </a:r>
          </a:p>
        </p:txBody>
      </p:sp>
    </p:spTree>
    <p:extLst>
      <p:ext uri="{BB962C8B-B14F-4D97-AF65-F5344CB8AC3E}">
        <p14:creationId xmlns:p14="http://schemas.microsoft.com/office/powerpoint/2010/main" val="1702026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483768" y="764704"/>
            <a:ext cx="4355976" cy="862630"/>
          </a:xfrm>
        </p:spPr>
        <p:txBody>
          <a:bodyPr/>
          <a:lstStyle/>
          <a:p>
            <a:pPr eaLnBrk="1" hangingPunct="1">
              <a:defRPr/>
            </a:pPr>
            <a:r>
              <a:rPr lang="zh-CN" altLang="en-US" b="1" dirty="0">
                <a:latin typeface="Times New Roman" pitchFamily="18" charset="0"/>
                <a:ea typeface="宋体" pitchFamily="2" charset="-122"/>
                <a:cs typeface="Times New Roman" pitchFamily="18" charset="0"/>
              </a:rPr>
              <a:t>接口用法总结</a:t>
            </a:r>
          </a:p>
        </p:txBody>
      </p:sp>
      <p:sp>
        <p:nvSpPr>
          <p:cNvPr id="33795" name="Rectangle 3"/>
          <p:cNvSpPr>
            <a:spLocks noGrp="1" noChangeArrowheads="1"/>
          </p:cNvSpPr>
          <p:nvPr>
            <p:ph idx="1"/>
          </p:nvPr>
        </p:nvSpPr>
        <p:spPr>
          <a:xfrm>
            <a:off x="323528" y="1988840"/>
            <a:ext cx="8534752" cy="2940928"/>
          </a:xfrm>
        </p:spPr>
        <p:txBody>
          <a:bodyPr>
            <a:normAutofit/>
          </a:bodyPr>
          <a:lstStyle/>
          <a:p>
            <a:pPr algn="just" eaLnBrk="1" hangingPunct="1">
              <a:spcBef>
                <a:spcPct val="50000"/>
              </a:spcBef>
              <a:buFont typeface="Wingdings" pitchFamily="2" charset="2"/>
              <a:buChar char="l"/>
            </a:pPr>
            <a:r>
              <a:rPr lang="zh-CN" altLang="en-US" dirty="0">
                <a:latin typeface="Times New Roman" pitchFamily="18" charset="0"/>
                <a:ea typeface="宋体" pitchFamily="2" charset="-122"/>
                <a:cs typeface="Times New Roman" pitchFamily="18" charset="0"/>
              </a:rPr>
              <a:t>通过接口可以实现不相关类的相同行为，而不需要考虑这些类之间的层次关系。</a:t>
            </a:r>
          </a:p>
          <a:p>
            <a:pPr algn="just" eaLnBrk="1" hangingPunct="1">
              <a:spcBef>
                <a:spcPct val="50000"/>
              </a:spcBef>
              <a:buFont typeface="Wingdings" pitchFamily="2" charset="2"/>
              <a:buChar char="l"/>
            </a:pPr>
            <a:r>
              <a:rPr lang="zh-CN" altLang="en-US" dirty="0">
                <a:latin typeface="Times New Roman" pitchFamily="18" charset="0"/>
                <a:ea typeface="宋体" pitchFamily="2" charset="-122"/>
                <a:cs typeface="Times New Roman" pitchFamily="18" charset="0"/>
              </a:rPr>
              <a:t>通过接口可以指明多个类需要实现的方法，一般用于定义对象的扩张功能。</a:t>
            </a:r>
          </a:p>
          <a:p>
            <a:pPr algn="just" eaLnBrk="1" hangingPunct="1">
              <a:spcBef>
                <a:spcPct val="50000"/>
              </a:spcBef>
              <a:buFont typeface="Wingdings" pitchFamily="2" charset="2"/>
              <a:buChar char="l"/>
            </a:pPr>
            <a:r>
              <a:rPr lang="zh-CN" altLang="en-US" dirty="0">
                <a:latin typeface="Times New Roman" pitchFamily="18" charset="0"/>
                <a:ea typeface="宋体" pitchFamily="2" charset="-122"/>
                <a:cs typeface="Times New Roman" pitchFamily="18" charset="0"/>
              </a:rPr>
              <a:t>接口主要用来定义规范。解除耦合关系。</a:t>
            </a:r>
          </a:p>
        </p:txBody>
      </p:sp>
    </p:spTree>
    <p:extLst>
      <p:ext uri="{BB962C8B-B14F-4D97-AF65-F5344CB8AC3E}">
        <p14:creationId xmlns:p14="http://schemas.microsoft.com/office/powerpoint/2010/main" val="172723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1115345"/>
            <a:ext cx="2664296" cy="461665"/>
          </a:xfrm>
          <a:prstGeom prst="rect">
            <a:avLst/>
          </a:prstGeom>
          <a:noFill/>
        </p:spPr>
        <p:txBody>
          <a:bodyPr wrap="square" rtlCol="0">
            <a:spAutoFit/>
          </a:bodyPr>
          <a:lstStyle/>
          <a:p>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面试题</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排错</a:t>
            </a:r>
            <a:r>
              <a:rPr lang="zh-CN" altLang="en-US" sz="2400" b="1" dirty="0">
                <a:latin typeface="新宋体" panose="02010609030101010101" pitchFamily="49" charset="-122"/>
                <a:ea typeface="新宋体" panose="02010609030101010101" pitchFamily="49" charset="-122"/>
              </a:rPr>
              <a:t>：</a:t>
            </a:r>
            <a:endParaRPr lang="en-US" altLang="zh-CN" sz="2400" b="1" dirty="0">
              <a:latin typeface="新宋体" panose="02010609030101010101" pitchFamily="49" charset="-122"/>
              <a:ea typeface="新宋体" panose="02010609030101010101" pitchFamily="49" charset="-122"/>
            </a:endParaRPr>
          </a:p>
        </p:txBody>
      </p:sp>
      <p:sp>
        <p:nvSpPr>
          <p:cNvPr id="8" name="矩形 7"/>
          <p:cNvSpPr/>
          <p:nvPr/>
        </p:nvSpPr>
        <p:spPr>
          <a:xfrm>
            <a:off x="539552" y="1823335"/>
            <a:ext cx="7776864" cy="4197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629706" y="1988840"/>
            <a:ext cx="7686709" cy="3888432"/>
          </a:xfrm>
          <a:prstGeom prst="rect">
            <a:avLst/>
          </a:prstGeom>
          <a:noFill/>
        </p:spPr>
        <p:txBody>
          <a:bodyPr wrap="square" rtlCol="0">
            <a:spAutoFit/>
          </a:bodyPr>
          <a:lstStyle/>
          <a:p>
            <a:r>
              <a:rPr lang="en-US" altLang="zh-CN" sz="2400" dirty="0"/>
              <a:t>interface A{ </a:t>
            </a:r>
          </a:p>
          <a:p>
            <a:r>
              <a:rPr lang="en-US" altLang="zh-CN" sz="2400" dirty="0"/>
              <a:t>	</a:t>
            </a:r>
            <a:r>
              <a:rPr lang="en-US" altLang="zh-CN" sz="2400" dirty="0" err="1"/>
              <a:t>int</a:t>
            </a:r>
            <a:r>
              <a:rPr lang="en-US" altLang="zh-CN" sz="2400" dirty="0"/>
              <a:t> x = 0; } </a:t>
            </a:r>
          </a:p>
          <a:p>
            <a:r>
              <a:rPr lang="en-US" altLang="zh-CN" sz="2400" dirty="0"/>
              <a:t>class B{ </a:t>
            </a:r>
          </a:p>
          <a:p>
            <a:r>
              <a:rPr lang="en-US" altLang="zh-CN" sz="2400" dirty="0"/>
              <a:t>	</a:t>
            </a:r>
            <a:r>
              <a:rPr lang="en-US" altLang="zh-CN" sz="2400" dirty="0" err="1"/>
              <a:t>int</a:t>
            </a:r>
            <a:r>
              <a:rPr lang="en-US" altLang="zh-CN" sz="2400" dirty="0"/>
              <a:t> x =1; } </a:t>
            </a:r>
          </a:p>
          <a:p>
            <a:r>
              <a:rPr lang="en-US" altLang="zh-CN" sz="2400" dirty="0"/>
              <a:t>class C extends B implements A { </a:t>
            </a:r>
          </a:p>
          <a:p>
            <a:r>
              <a:rPr lang="en-US" altLang="zh-CN" sz="2400" dirty="0"/>
              <a:t>	public void </a:t>
            </a:r>
            <a:r>
              <a:rPr lang="en-US" altLang="zh-CN" sz="2400" dirty="0" err="1"/>
              <a:t>pX</a:t>
            </a:r>
            <a:r>
              <a:rPr lang="en-US" altLang="zh-CN" sz="2400" dirty="0"/>
              <a:t>(){ </a:t>
            </a:r>
          </a:p>
          <a:p>
            <a:r>
              <a:rPr lang="en-US" altLang="zh-CN" sz="2400" dirty="0"/>
              <a:t>		</a:t>
            </a:r>
            <a:r>
              <a:rPr lang="en-US" altLang="zh-CN" sz="2400" dirty="0" err="1"/>
              <a:t>System.out.println</a:t>
            </a:r>
            <a:r>
              <a:rPr lang="en-US" altLang="zh-CN" sz="2400" dirty="0"/>
              <a:t>(x); } </a:t>
            </a:r>
          </a:p>
          <a:p>
            <a:r>
              <a:rPr lang="en-US" altLang="zh-CN" sz="2400" dirty="0"/>
              <a:t>	public static void main(String[] </a:t>
            </a:r>
            <a:r>
              <a:rPr lang="en-US" altLang="zh-CN" sz="2400" dirty="0" err="1"/>
              <a:t>args</a:t>
            </a:r>
            <a:r>
              <a:rPr lang="en-US" altLang="zh-CN" sz="2400" dirty="0"/>
              <a:t>) { </a:t>
            </a:r>
          </a:p>
          <a:p>
            <a:r>
              <a:rPr lang="en-US" altLang="zh-CN" sz="2400" dirty="0"/>
              <a:t>		new C().</a:t>
            </a:r>
            <a:r>
              <a:rPr lang="en-US" altLang="zh-CN" sz="2400" dirty="0" err="1"/>
              <a:t>pX</a:t>
            </a:r>
            <a:r>
              <a:rPr lang="en-US" altLang="zh-CN" sz="2400" dirty="0"/>
              <a:t>();  </a:t>
            </a:r>
          </a:p>
          <a:p>
            <a:r>
              <a:rPr lang="en-US" altLang="zh-CN" sz="2400" dirty="0"/>
              <a:t>}  } </a:t>
            </a:r>
            <a:endParaRPr lang="zh-CN" altLang="en-US" sz="2400" dirty="0"/>
          </a:p>
        </p:txBody>
      </p:sp>
    </p:spTree>
    <p:extLst>
      <p:ext uri="{BB962C8B-B14F-4D97-AF65-F5344CB8AC3E}">
        <p14:creationId xmlns:p14="http://schemas.microsoft.com/office/powerpoint/2010/main" val="1131620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1326694"/>
            <a:ext cx="8640960" cy="5126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327310" y="1386301"/>
            <a:ext cx="4847828" cy="3139321"/>
          </a:xfrm>
          <a:prstGeom prst="rect">
            <a:avLst/>
          </a:prstGeom>
          <a:noFill/>
        </p:spPr>
        <p:txBody>
          <a:bodyPr wrap="square" rtlCol="0">
            <a:spAutoFit/>
          </a:bodyPr>
          <a:lstStyle/>
          <a:p>
            <a:r>
              <a:rPr lang="en-US" altLang="zh-CN" dirty="0"/>
              <a:t>interface Playable {</a:t>
            </a:r>
            <a:endParaRPr lang="zh-CN" altLang="zh-CN" dirty="0"/>
          </a:p>
          <a:p>
            <a:r>
              <a:rPr lang="en-US" altLang="zh-CN" dirty="0"/>
              <a:t>    void play();</a:t>
            </a:r>
            <a:endParaRPr lang="zh-CN" altLang="zh-CN" dirty="0"/>
          </a:p>
          <a:p>
            <a:r>
              <a:rPr lang="en-US" altLang="zh-CN" dirty="0"/>
              <a:t>}</a:t>
            </a:r>
            <a:endParaRPr lang="zh-CN" altLang="zh-CN" dirty="0"/>
          </a:p>
          <a:p>
            <a:r>
              <a:rPr lang="en-US" altLang="zh-CN" dirty="0"/>
              <a:t>interface </a:t>
            </a:r>
            <a:r>
              <a:rPr lang="en-US" altLang="zh-CN" dirty="0" err="1"/>
              <a:t>Bounceable</a:t>
            </a:r>
            <a:r>
              <a:rPr lang="en-US" altLang="zh-CN" dirty="0"/>
              <a:t> {</a:t>
            </a:r>
            <a:endParaRPr lang="zh-CN" altLang="zh-CN" dirty="0"/>
          </a:p>
          <a:p>
            <a:r>
              <a:rPr lang="en-US" altLang="zh-CN" dirty="0"/>
              <a:t>    void play();</a:t>
            </a:r>
            <a:endParaRPr lang="zh-CN" altLang="zh-CN" dirty="0"/>
          </a:p>
          <a:p>
            <a:r>
              <a:rPr lang="en-US" altLang="zh-CN" dirty="0"/>
              <a:t>}</a:t>
            </a:r>
            <a:endParaRPr lang="zh-CN" altLang="zh-CN" dirty="0"/>
          </a:p>
          <a:p>
            <a:r>
              <a:rPr lang="en-US" altLang="zh-CN" dirty="0"/>
              <a:t>interface </a:t>
            </a:r>
            <a:r>
              <a:rPr lang="en-US" altLang="zh-CN" dirty="0" err="1"/>
              <a:t>Rollable</a:t>
            </a:r>
            <a:r>
              <a:rPr lang="en-US" altLang="zh-CN" dirty="0"/>
              <a:t> extends Playable, </a:t>
            </a:r>
            <a:r>
              <a:rPr lang="en-US" altLang="zh-CN" dirty="0" err="1"/>
              <a:t>Bounceable</a:t>
            </a:r>
            <a:r>
              <a:rPr lang="en-US" altLang="zh-CN" dirty="0"/>
              <a:t> {</a:t>
            </a:r>
            <a:endParaRPr lang="zh-CN" altLang="zh-CN" dirty="0"/>
          </a:p>
          <a:p>
            <a:r>
              <a:rPr lang="en-US" altLang="zh-CN" dirty="0"/>
              <a:t>    Ball </a:t>
            </a:r>
            <a:r>
              <a:rPr lang="en-US" altLang="zh-CN" dirty="0" err="1"/>
              <a:t>ball</a:t>
            </a:r>
            <a:r>
              <a:rPr lang="en-US" altLang="zh-CN" dirty="0"/>
              <a:t> = new Ball("</a:t>
            </a:r>
            <a:r>
              <a:rPr lang="en-US" altLang="zh-CN" dirty="0" err="1"/>
              <a:t>PingPang</a:t>
            </a:r>
            <a:r>
              <a:rPr lang="en-US" altLang="zh-CN" dirty="0"/>
              <a:t>");</a:t>
            </a:r>
          </a:p>
          <a:p>
            <a:endParaRPr lang="en-US" altLang="zh-CN" dirty="0"/>
          </a:p>
          <a:p>
            <a:r>
              <a:rPr lang="en-US" altLang="zh-CN" dirty="0"/>
              <a:t>}</a:t>
            </a:r>
            <a:endParaRPr lang="zh-CN" altLang="zh-CN" dirty="0"/>
          </a:p>
          <a:p>
            <a:endParaRPr lang="zh-CN" altLang="en-US" dirty="0"/>
          </a:p>
        </p:txBody>
      </p:sp>
      <p:sp>
        <p:nvSpPr>
          <p:cNvPr id="2" name="矩形 1"/>
          <p:cNvSpPr/>
          <p:nvPr/>
        </p:nvSpPr>
        <p:spPr>
          <a:xfrm>
            <a:off x="4924922" y="2755407"/>
            <a:ext cx="4104456" cy="3693319"/>
          </a:xfrm>
          <a:prstGeom prst="rect">
            <a:avLst/>
          </a:prstGeom>
        </p:spPr>
        <p:txBody>
          <a:bodyPr wrap="square">
            <a:spAutoFit/>
          </a:bodyPr>
          <a:lstStyle/>
          <a:p>
            <a:r>
              <a:rPr lang="en-US" altLang="zh-CN" dirty="0"/>
              <a:t>class Ball implements </a:t>
            </a:r>
            <a:r>
              <a:rPr lang="en-US" altLang="zh-CN" dirty="0" err="1"/>
              <a:t>Rollable</a:t>
            </a:r>
            <a:r>
              <a:rPr lang="en-US" altLang="zh-CN" dirty="0"/>
              <a:t> {</a:t>
            </a:r>
            <a:endParaRPr lang="zh-CN" altLang="zh-CN" dirty="0"/>
          </a:p>
          <a:p>
            <a:r>
              <a:rPr lang="en-US" altLang="zh-CN" dirty="0"/>
              <a:t>    private String name;</a:t>
            </a:r>
            <a:endParaRPr lang="zh-CN" altLang="zh-CN" dirty="0"/>
          </a:p>
          <a:p>
            <a:r>
              <a:rPr lang="en-US" altLang="zh-CN" dirty="0"/>
              <a:t>    public String </a:t>
            </a:r>
            <a:r>
              <a:rPr lang="en-US" altLang="zh-CN" dirty="0" err="1"/>
              <a:t>getName</a:t>
            </a:r>
            <a:r>
              <a:rPr lang="en-US" altLang="zh-CN" dirty="0"/>
              <a:t>() {</a:t>
            </a:r>
            <a:endParaRPr lang="zh-CN" altLang="zh-CN" dirty="0"/>
          </a:p>
          <a:p>
            <a:r>
              <a:rPr lang="en-US" altLang="zh-CN" dirty="0"/>
              <a:t>        return name;</a:t>
            </a:r>
            <a:endParaRPr lang="zh-CN" altLang="zh-CN" dirty="0"/>
          </a:p>
          <a:p>
            <a:r>
              <a:rPr lang="en-US" altLang="zh-CN" dirty="0"/>
              <a:t>    }</a:t>
            </a:r>
            <a:endParaRPr lang="zh-CN" altLang="zh-CN" dirty="0"/>
          </a:p>
          <a:p>
            <a:r>
              <a:rPr lang="en-US" altLang="zh-CN" dirty="0"/>
              <a:t>    public Ball(String name) {</a:t>
            </a:r>
            <a:endParaRPr lang="zh-CN" altLang="zh-CN" dirty="0"/>
          </a:p>
          <a:p>
            <a:r>
              <a:rPr lang="en-US" altLang="zh-CN" dirty="0"/>
              <a:t>        this.name = name;        </a:t>
            </a:r>
            <a:endParaRPr lang="zh-CN" altLang="zh-CN" dirty="0"/>
          </a:p>
          <a:p>
            <a:r>
              <a:rPr lang="en-US" altLang="zh-CN" dirty="0"/>
              <a:t>    }</a:t>
            </a:r>
            <a:endParaRPr lang="zh-CN" altLang="zh-CN" dirty="0"/>
          </a:p>
          <a:p>
            <a:r>
              <a:rPr lang="en-US" altLang="zh-CN" dirty="0"/>
              <a:t>   public void play() {</a:t>
            </a:r>
            <a:endParaRPr lang="zh-CN" altLang="zh-CN" dirty="0"/>
          </a:p>
          <a:p>
            <a:r>
              <a:rPr lang="en-US" altLang="zh-CN" dirty="0"/>
              <a:t>        ball = new Ball("Football");</a:t>
            </a:r>
            <a:endParaRPr lang="zh-CN" altLang="zh-CN" dirty="0"/>
          </a:p>
          <a:p>
            <a:r>
              <a:rPr lang="en-US" altLang="zh-CN" dirty="0"/>
              <a:t>        </a:t>
            </a:r>
            <a:r>
              <a:rPr lang="en-US" altLang="zh-CN" dirty="0" err="1"/>
              <a:t>System.out.println</a:t>
            </a:r>
            <a:r>
              <a:rPr lang="en-US" altLang="zh-CN" dirty="0"/>
              <a:t>(</a:t>
            </a:r>
            <a:r>
              <a:rPr lang="en-US" altLang="zh-CN" dirty="0" err="1"/>
              <a:t>ball.getName</a:t>
            </a:r>
            <a:r>
              <a:rPr lang="en-US" altLang="zh-CN" dirty="0"/>
              <a:t>());</a:t>
            </a:r>
            <a:endParaRPr lang="zh-CN" altLang="zh-CN" dirty="0"/>
          </a:p>
          <a:p>
            <a:r>
              <a:rPr lang="en-US" altLang="zh-CN" dirty="0"/>
              <a:t>    }</a:t>
            </a:r>
            <a:endParaRPr lang="zh-CN" altLang="zh-CN" dirty="0"/>
          </a:p>
          <a:p>
            <a:r>
              <a:rPr lang="en-US" altLang="zh-CN" dirty="0"/>
              <a:t>}</a:t>
            </a:r>
            <a:endParaRPr lang="zh-CN" altLang="zh-CN" dirty="0"/>
          </a:p>
        </p:txBody>
      </p:sp>
      <p:sp>
        <p:nvSpPr>
          <p:cNvPr id="6" name="TextBox 5"/>
          <p:cNvSpPr txBox="1"/>
          <p:nvPr/>
        </p:nvSpPr>
        <p:spPr>
          <a:xfrm>
            <a:off x="755576" y="807095"/>
            <a:ext cx="2664296" cy="461665"/>
          </a:xfrm>
          <a:prstGeom prst="rect">
            <a:avLst/>
          </a:prstGeom>
          <a:noFill/>
        </p:spPr>
        <p:txBody>
          <a:bodyPr wrap="square" rtlCol="0">
            <a:spAutoFit/>
          </a:bodyPr>
          <a:lstStyle/>
          <a:p>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面试题</a:t>
            </a:r>
            <a:r>
              <a:rPr lang="en-US" altLang="zh-CN" sz="2400" b="1">
                <a:latin typeface="新宋体" panose="02010609030101010101" pitchFamily="49" charset="-122"/>
                <a:ea typeface="新宋体" panose="02010609030101010101" pitchFamily="49" charset="-122"/>
              </a:rPr>
              <a:t>】</a:t>
            </a:r>
            <a:r>
              <a:rPr lang="zh-CN" altLang="en-US" sz="2400" b="1">
                <a:latin typeface="新宋体" panose="02010609030101010101" pitchFamily="49" charset="-122"/>
                <a:ea typeface="新宋体" panose="02010609030101010101" pitchFamily="49" charset="-122"/>
              </a:rPr>
              <a:t>排错</a:t>
            </a:r>
            <a:r>
              <a:rPr lang="zh-CN" altLang="en-US" sz="2400" b="1" dirty="0">
                <a:latin typeface="新宋体" panose="02010609030101010101" pitchFamily="49" charset="-122"/>
                <a:ea typeface="新宋体" panose="02010609030101010101" pitchFamily="49" charset="-122"/>
              </a:rPr>
              <a:t>：</a:t>
            </a:r>
            <a:endParaRPr lang="en-US" altLang="zh-CN" sz="2400" b="1"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0323021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clrChange>
              <a:clrFrom>
                <a:srgbClr val="F8F8F8"/>
              </a:clrFrom>
              <a:clrTo>
                <a:srgbClr val="F8F8F8">
                  <a:alpha val="0"/>
                </a:srgbClr>
              </a:clrTo>
            </a:clrChange>
          </a:blip>
          <a:srcRect/>
          <a:stretch>
            <a:fillRect/>
          </a:stretch>
        </p:blipFill>
        <p:spPr bwMode="auto">
          <a:xfrm>
            <a:off x="3237273" y="3284984"/>
            <a:ext cx="5577852" cy="3189219"/>
          </a:xfrm>
          <a:prstGeom prst="rect">
            <a:avLst/>
          </a:prstGeom>
          <a:noFill/>
          <a:ln w="9525">
            <a:noFill/>
            <a:miter lim="800000"/>
            <a:headEnd/>
            <a:tailEnd/>
          </a:ln>
          <a:effectLst/>
        </p:spPr>
      </p:pic>
      <p:pic>
        <p:nvPicPr>
          <p:cNvPr id="5" name="图片 4" descr="捕获.JPG"/>
          <p:cNvPicPr>
            <a:picLocks noChangeAspect="1"/>
          </p:cNvPicPr>
          <p:nvPr/>
        </p:nvPicPr>
        <p:blipFill>
          <a:blip r:embed="rId3" cstate="print">
            <a:clrChange>
              <a:clrFrom>
                <a:srgbClr val="FEFEFE"/>
              </a:clrFrom>
              <a:clrTo>
                <a:srgbClr val="FEFEFE">
                  <a:alpha val="0"/>
                </a:srgbClr>
              </a:clrTo>
            </a:clrChange>
          </a:blip>
          <a:stretch>
            <a:fillRect/>
          </a:stretch>
        </p:blipFill>
        <p:spPr>
          <a:xfrm>
            <a:off x="14344" y="1071545"/>
            <a:ext cx="3990475" cy="2418807"/>
          </a:xfrm>
          <a:prstGeom prst="rect">
            <a:avLst/>
          </a:prstGeom>
        </p:spPr>
      </p:pic>
      <p:sp>
        <p:nvSpPr>
          <p:cNvPr id="2" name="TextBox 1"/>
          <p:cNvSpPr txBox="1"/>
          <p:nvPr/>
        </p:nvSpPr>
        <p:spPr>
          <a:xfrm>
            <a:off x="4481162" y="620688"/>
            <a:ext cx="3090074" cy="584775"/>
          </a:xfrm>
          <a:prstGeom prst="rect">
            <a:avLst/>
          </a:prstGeom>
          <a:noFill/>
        </p:spPr>
        <p:txBody>
          <a:bodyPr wrap="square" rtlCol="0">
            <a:spAutoFit/>
          </a:bodyPr>
          <a:lstStyle/>
          <a:p>
            <a:r>
              <a:rPr lang="zh-CN" altLang="en-US" sz="3200" b="1" dirty="0">
                <a:latin typeface="宋体" pitchFamily="2" charset="-122"/>
                <a:ea typeface="宋体" pitchFamily="2" charset="-122"/>
              </a:rPr>
              <a:t>接口的应用体会</a:t>
            </a:r>
          </a:p>
        </p:txBody>
      </p:sp>
      <p:cxnSp>
        <p:nvCxnSpPr>
          <p:cNvPr id="7" name="直接连接符 6"/>
          <p:cNvCxnSpPr/>
          <p:nvPr/>
        </p:nvCxnSpPr>
        <p:spPr>
          <a:xfrm flipH="1">
            <a:off x="611560" y="1556792"/>
            <a:ext cx="5414639" cy="367240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9848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8794" y="0"/>
            <a:ext cx="8229600" cy="857256"/>
          </a:xfrm>
        </p:spPr>
        <p:txBody>
          <a:bodyPr/>
          <a:lstStyle/>
          <a:p>
            <a:r>
              <a:rPr lang="zh-CN" altLang="en-US" dirty="0"/>
              <a:t>练习</a:t>
            </a:r>
          </a:p>
        </p:txBody>
      </p:sp>
      <p:sp>
        <p:nvSpPr>
          <p:cNvPr id="3" name="内容占位符 2"/>
          <p:cNvSpPr>
            <a:spLocks noGrp="1"/>
          </p:cNvSpPr>
          <p:nvPr>
            <p:ph idx="1"/>
          </p:nvPr>
        </p:nvSpPr>
        <p:spPr/>
        <p:txBody>
          <a:bodyPr>
            <a:normAutofit/>
          </a:bodyPr>
          <a:lstStyle/>
          <a:p>
            <a:r>
              <a:rPr lang="zh-CN" altLang="en-US" dirty="0"/>
              <a:t>请使用接口编码实现如下需求：乐器（</a:t>
            </a:r>
            <a:r>
              <a:rPr lang="en-US" altLang="zh-CN" dirty="0"/>
              <a:t>Instrument</a:t>
            </a:r>
            <a:r>
              <a:rPr lang="zh-CN" altLang="en-US" dirty="0"/>
              <a:t>）接口  </a:t>
            </a:r>
          </a:p>
          <a:p>
            <a:endParaRPr lang="zh-CN" altLang="en-US" dirty="0"/>
          </a:p>
          <a:p>
            <a:r>
              <a:rPr lang="zh-CN" altLang="en-US" dirty="0"/>
              <a:t>分为：钢琴</a:t>
            </a:r>
            <a:r>
              <a:rPr lang="en-US" altLang="zh-CN" dirty="0"/>
              <a:t>(Piano)</a:t>
            </a:r>
            <a:r>
              <a:rPr lang="zh-CN" altLang="en-US" dirty="0"/>
              <a:t>、小提琴</a:t>
            </a:r>
            <a:r>
              <a:rPr lang="en-US" altLang="zh-CN" dirty="0"/>
              <a:t>(Violin).</a:t>
            </a:r>
            <a:r>
              <a:rPr lang="zh-CN" altLang="en-US" dirty="0"/>
              <a:t>各种乐器的弹奏（ </a:t>
            </a:r>
            <a:r>
              <a:rPr lang="en-US" altLang="zh-CN" dirty="0"/>
              <a:t>play </a:t>
            </a:r>
            <a:r>
              <a:rPr lang="zh-CN" altLang="en-US" dirty="0"/>
              <a:t>）方法各不相同。钢琴多了个</a:t>
            </a:r>
            <a:r>
              <a:rPr lang="en-US" altLang="zh-CN" dirty="0"/>
              <a:t>sound</a:t>
            </a:r>
            <a:r>
              <a:rPr lang="zh-CN" altLang="en-US" dirty="0"/>
              <a:t>属性，小提琴多了个</a:t>
            </a:r>
            <a:r>
              <a:rPr lang="en-US" altLang="zh-CN" dirty="0" err="1"/>
              <a:t>volumn</a:t>
            </a:r>
            <a:r>
              <a:rPr lang="zh-CN" altLang="en-US" dirty="0"/>
              <a:t>属性</a:t>
            </a:r>
          </a:p>
          <a:p>
            <a:r>
              <a:rPr lang="zh-CN" altLang="en-US" dirty="0"/>
              <a:t>进阶：</a:t>
            </a:r>
          </a:p>
          <a:p>
            <a:endParaRPr lang="zh-CN" altLang="en-US" dirty="0"/>
          </a:p>
          <a:p>
            <a:r>
              <a:rPr lang="zh-CN" altLang="en-US" dirty="0"/>
              <a:t>编写一个测试类</a:t>
            </a:r>
            <a:r>
              <a:rPr lang="en-US" altLang="zh-CN" dirty="0" err="1"/>
              <a:t>InstrumentTest</a:t>
            </a:r>
            <a:r>
              <a:rPr lang="zh-CN" altLang="en-US" dirty="0"/>
              <a:t>，要求：编写方法</a:t>
            </a:r>
            <a:r>
              <a:rPr lang="en-US" altLang="zh-CN" dirty="0" err="1"/>
              <a:t>testPlay</a:t>
            </a:r>
            <a:r>
              <a:rPr lang="zh-CN" altLang="en-US" dirty="0"/>
              <a:t>，对各种乐器进行弹奏测试。要依据乐器的不同，进行相应的弹奏。在</a:t>
            </a:r>
            <a:r>
              <a:rPr lang="en-US" altLang="zh-CN" dirty="0"/>
              <a:t>main</a:t>
            </a:r>
            <a:r>
              <a:rPr lang="zh-CN" altLang="en-US" dirty="0"/>
              <a:t>方法中创建不同的乐器对象，通过</a:t>
            </a:r>
            <a:r>
              <a:rPr lang="en-US" altLang="zh-CN" dirty="0" err="1"/>
              <a:t>testPlay</a:t>
            </a:r>
            <a:r>
              <a:rPr lang="zh-CN" altLang="en-US" dirty="0"/>
              <a:t>的弹奏测试方法进行测试。并打印钢琴的</a:t>
            </a:r>
            <a:r>
              <a:rPr lang="en-US" altLang="zh-CN" dirty="0"/>
              <a:t>sound</a:t>
            </a:r>
            <a:r>
              <a:rPr lang="zh-CN" altLang="en-US" dirty="0"/>
              <a:t>属性值或小提琴的</a:t>
            </a:r>
            <a:r>
              <a:rPr lang="en-US" altLang="zh-CN" dirty="0" err="1"/>
              <a:t>volumn</a:t>
            </a:r>
            <a:r>
              <a:rPr lang="zh-CN" altLang="en-US" dirty="0"/>
              <a:t>属性值</a:t>
            </a:r>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3923928" y="10525"/>
            <a:ext cx="2706816" cy="659132"/>
          </a:xfrm>
        </p:spPr>
        <p:txBody>
          <a:bodyPr/>
          <a:lstStyle/>
          <a:p>
            <a:pPr eaLnBrk="1" hangingPunct="1">
              <a:defRPr/>
            </a:pPr>
            <a:r>
              <a:rPr lang="zh-CN" altLang="en-US" b="1" dirty="0">
                <a:solidFill>
                  <a:srgbClr val="FFFF00"/>
                </a:solidFill>
                <a:latin typeface="+mn-lt"/>
                <a:ea typeface="宋体" pitchFamily="2" charset="-122"/>
                <a:cs typeface="Times New Roman" pitchFamily="18" charset="0"/>
              </a:rPr>
              <a:t>练习</a:t>
            </a:r>
            <a:r>
              <a:rPr lang="en-US" altLang="zh-CN" b="1" dirty="0">
                <a:solidFill>
                  <a:srgbClr val="FFFF00"/>
                </a:solidFill>
                <a:latin typeface="+mn-lt"/>
                <a:ea typeface="宋体" pitchFamily="2" charset="-122"/>
                <a:cs typeface="Times New Roman" pitchFamily="18" charset="0"/>
              </a:rPr>
              <a:t>3</a:t>
            </a:r>
          </a:p>
        </p:txBody>
      </p:sp>
      <p:sp>
        <p:nvSpPr>
          <p:cNvPr id="34819" name="Rectangle 3"/>
          <p:cNvSpPr>
            <a:spLocks noGrp="1" noChangeArrowheads="1"/>
          </p:cNvSpPr>
          <p:nvPr>
            <p:ph idx="1"/>
          </p:nvPr>
        </p:nvSpPr>
        <p:spPr>
          <a:xfrm>
            <a:off x="251520" y="1124744"/>
            <a:ext cx="8677058" cy="5256584"/>
          </a:xfrm>
        </p:spPr>
        <p:txBody>
          <a:bodyPr>
            <a:noAutofit/>
          </a:bodyPr>
          <a:lstStyle/>
          <a:p>
            <a:pPr algn="just" eaLnBrk="1" hangingPunct="1">
              <a:spcBef>
                <a:spcPct val="50000"/>
              </a:spcBef>
              <a:buFont typeface="Wingdings" pitchFamily="2" charset="2"/>
              <a:buChar char="l"/>
            </a:pPr>
            <a:r>
              <a:rPr lang="zh-CN" altLang="en-US" sz="2000" b="1" dirty="0">
                <a:ea typeface="宋体" pitchFamily="2" charset="-122"/>
                <a:cs typeface="Times New Roman" pitchFamily="18" charset="0"/>
              </a:rPr>
              <a:t>定义一个接口用来实现两个对象的比较。</a:t>
            </a:r>
          </a:p>
          <a:p>
            <a:pPr lvl="1" algn="just" eaLnBrk="1" hangingPunct="1">
              <a:lnSpc>
                <a:spcPct val="65000"/>
              </a:lnSpc>
              <a:spcBef>
                <a:spcPct val="50000"/>
              </a:spcBef>
              <a:buFont typeface="Wingdings" pitchFamily="2" charset="2"/>
              <a:buChar char="Ø"/>
            </a:pPr>
            <a:r>
              <a:rPr lang="en-US" altLang="zh-CN" sz="2000" b="1" dirty="0">
                <a:solidFill>
                  <a:srgbClr val="C00000"/>
                </a:solidFill>
                <a:ea typeface="宋体" pitchFamily="2" charset="-122"/>
                <a:cs typeface="Times New Roman" pitchFamily="18" charset="0"/>
              </a:rPr>
              <a:t>interface </a:t>
            </a:r>
            <a:r>
              <a:rPr lang="en-US" altLang="zh-CN" sz="2000" b="1" dirty="0" err="1">
                <a:solidFill>
                  <a:srgbClr val="C00000"/>
                </a:solidFill>
                <a:ea typeface="宋体" pitchFamily="2" charset="-122"/>
                <a:cs typeface="Times New Roman" pitchFamily="18" charset="0"/>
              </a:rPr>
              <a:t>CompareObject</a:t>
            </a:r>
            <a:r>
              <a:rPr lang="en-US" altLang="zh-CN" sz="2000" b="1" dirty="0">
                <a:solidFill>
                  <a:srgbClr val="C00000"/>
                </a:solidFill>
                <a:ea typeface="宋体" pitchFamily="2" charset="-122"/>
                <a:cs typeface="Times New Roman" pitchFamily="18" charset="0"/>
              </a:rPr>
              <a:t>{</a:t>
            </a:r>
          </a:p>
          <a:p>
            <a:pPr lvl="1" algn="just" eaLnBrk="1" hangingPunct="1">
              <a:spcBef>
                <a:spcPct val="50000"/>
              </a:spcBef>
              <a:buFont typeface="Wingdings" pitchFamily="2" charset="2"/>
              <a:buNone/>
            </a:pPr>
            <a:r>
              <a:rPr lang="en-US" altLang="zh-CN" sz="2000" b="1" dirty="0">
                <a:solidFill>
                  <a:srgbClr val="C00000"/>
                </a:solidFill>
                <a:ea typeface="宋体" pitchFamily="2" charset="-122"/>
                <a:cs typeface="Times New Roman" pitchFamily="18" charset="0"/>
              </a:rPr>
              <a:t>	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compareTo</a:t>
            </a:r>
            <a:r>
              <a:rPr lang="en-US" altLang="zh-CN" sz="2000" b="1" dirty="0">
                <a:solidFill>
                  <a:srgbClr val="C00000"/>
                </a:solidFill>
                <a:ea typeface="宋体" pitchFamily="2" charset="-122"/>
                <a:cs typeface="Times New Roman" pitchFamily="18" charset="0"/>
              </a:rPr>
              <a:t>(Object o);   //</a:t>
            </a:r>
            <a:r>
              <a:rPr lang="zh-CN" altLang="en-US" sz="2000" b="1" dirty="0">
                <a:solidFill>
                  <a:srgbClr val="C00000"/>
                </a:solidFill>
                <a:ea typeface="宋体" pitchFamily="2" charset="-122"/>
                <a:cs typeface="Times New Roman" pitchFamily="18" charset="0"/>
              </a:rPr>
              <a:t>若返回值是 </a:t>
            </a:r>
            <a:r>
              <a:rPr lang="en-US" altLang="zh-CN" sz="2000" b="1" dirty="0">
                <a:solidFill>
                  <a:srgbClr val="C00000"/>
                </a:solidFill>
                <a:ea typeface="宋体" pitchFamily="2" charset="-122"/>
                <a:cs typeface="Times New Roman" pitchFamily="18" charset="0"/>
              </a:rPr>
              <a:t>0 , </a:t>
            </a:r>
            <a:r>
              <a:rPr lang="zh-CN" altLang="en-US" sz="2000" b="1" dirty="0">
                <a:solidFill>
                  <a:srgbClr val="C00000"/>
                </a:solidFill>
                <a:ea typeface="宋体" pitchFamily="2" charset="-122"/>
                <a:cs typeface="Times New Roman" pitchFamily="18" charset="0"/>
              </a:rPr>
              <a:t>代表相等</a:t>
            </a:r>
            <a:r>
              <a:rPr lang="en-US" altLang="zh-CN" sz="2000" b="1" dirty="0">
                <a:solidFill>
                  <a:srgbClr val="C00000"/>
                </a:solidFill>
                <a:ea typeface="宋体" pitchFamily="2" charset="-122"/>
                <a:cs typeface="Times New Roman" pitchFamily="18" charset="0"/>
              </a:rPr>
              <a:t>; </a:t>
            </a:r>
            <a:r>
              <a:rPr lang="zh-CN" altLang="en-US" sz="2000" b="1" dirty="0">
                <a:solidFill>
                  <a:srgbClr val="C00000"/>
                </a:solidFill>
                <a:ea typeface="宋体" pitchFamily="2" charset="-122"/>
                <a:cs typeface="Times New Roman" pitchFamily="18" charset="0"/>
              </a:rPr>
              <a:t>若为正数，代表当前对象大；负数代表当前对象小</a:t>
            </a:r>
            <a:endParaRPr lang="en-US" altLang="zh-CN" sz="2000" b="1" dirty="0">
              <a:solidFill>
                <a:srgbClr val="C00000"/>
              </a:solidFill>
              <a:ea typeface="宋体" pitchFamily="2" charset="-122"/>
              <a:cs typeface="Times New Roman" pitchFamily="18" charset="0"/>
            </a:endParaRPr>
          </a:p>
          <a:p>
            <a:pPr lvl="1" algn="just" eaLnBrk="1" hangingPunct="1">
              <a:lnSpc>
                <a:spcPct val="65000"/>
              </a:lnSpc>
              <a:spcBef>
                <a:spcPct val="50000"/>
              </a:spcBef>
              <a:buFont typeface="Wingdings" pitchFamily="2" charset="2"/>
              <a:buNone/>
            </a:pPr>
            <a:r>
              <a:rPr lang="en-US" altLang="zh-CN" sz="2000" b="1" dirty="0">
                <a:solidFill>
                  <a:srgbClr val="C00000"/>
                </a:solidFill>
                <a:ea typeface="宋体" pitchFamily="2" charset="-122"/>
                <a:cs typeface="Times New Roman" pitchFamily="18" charset="0"/>
              </a:rPr>
              <a:t> }</a:t>
            </a:r>
          </a:p>
          <a:p>
            <a:pPr algn="just" eaLnBrk="1" hangingPunct="1">
              <a:spcBef>
                <a:spcPct val="50000"/>
              </a:spcBef>
              <a:buFont typeface="Wingdings" pitchFamily="2" charset="2"/>
              <a:buChar char="l"/>
            </a:pPr>
            <a:r>
              <a:rPr lang="zh-CN" altLang="en-US" sz="2000" b="1" dirty="0">
                <a:ea typeface="宋体" pitchFamily="2" charset="-122"/>
                <a:cs typeface="Times New Roman" pitchFamily="18" charset="0"/>
              </a:rPr>
              <a:t>定义一个</a:t>
            </a:r>
            <a:r>
              <a:rPr lang="en-US" altLang="zh-CN" sz="2000" b="1" dirty="0">
                <a:ea typeface="宋体" pitchFamily="2" charset="-122"/>
                <a:cs typeface="Times New Roman" pitchFamily="18" charset="0"/>
              </a:rPr>
              <a:t>Circle</a:t>
            </a:r>
            <a:r>
              <a:rPr lang="zh-CN" altLang="en-US" sz="2000" b="1" dirty="0">
                <a:ea typeface="宋体" pitchFamily="2" charset="-122"/>
                <a:cs typeface="Times New Roman" pitchFamily="18" charset="0"/>
              </a:rPr>
              <a:t>类。</a:t>
            </a:r>
          </a:p>
          <a:p>
            <a:pPr algn="just" eaLnBrk="1" hangingPunct="1">
              <a:spcBef>
                <a:spcPct val="50000"/>
              </a:spcBef>
              <a:buFont typeface="Wingdings" pitchFamily="2" charset="2"/>
              <a:buChar char="l"/>
            </a:pPr>
            <a:r>
              <a:rPr lang="zh-CN" altLang="en-US" sz="2000" b="1" dirty="0">
                <a:ea typeface="宋体" pitchFamily="2" charset="-122"/>
                <a:cs typeface="Times New Roman" pitchFamily="18" charset="0"/>
              </a:rPr>
              <a:t>定义一个</a:t>
            </a:r>
            <a:r>
              <a:rPr lang="en-US" altLang="zh-CN" sz="2000" b="1" dirty="0" err="1">
                <a:ea typeface="宋体" pitchFamily="2" charset="-122"/>
                <a:cs typeface="Times New Roman" pitchFamily="18" charset="0"/>
              </a:rPr>
              <a:t>ComparableCircle</a:t>
            </a:r>
            <a:r>
              <a:rPr lang="zh-CN" altLang="en-US" sz="2000" b="1" dirty="0">
                <a:ea typeface="宋体" pitchFamily="2" charset="-122"/>
                <a:cs typeface="Times New Roman" pitchFamily="18" charset="0"/>
              </a:rPr>
              <a:t>类，继承</a:t>
            </a:r>
            <a:r>
              <a:rPr lang="en-US" altLang="zh-CN" sz="2000" b="1" dirty="0">
                <a:ea typeface="宋体" pitchFamily="2" charset="-122"/>
                <a:cs typeface="Times New Roman" pitchFamily="18" charset="0"/>
              </a:rPr>
              <a:t>Circle</a:t>
            </a:r>
            <a:r>
              <a:rPr lang="zh-CN" altLang="en-US" sz="2000" b="1" dirty="0">
                <a:ea typeface="宋体" pitchFamily="2" charset="-122"/>
                <a:cs typeface="Times New Roman" pitchFamily="18" charset="0"/>
              </a:rPr>
              <a:t>类并且实现</a:t>
            </a:r>
            <a:r>
              <a:rPr lang="en-US" altLang="zh-CN" sz="2000" b="1" dirty="0" err="1">
                <a:ea typeface="宋体" pitchFamily="2" charset="-122"/>
                <a:cs typeface="Times New Roman" pitchFamily="18" charset="0"/>
              </a:rPr>
              <a:t>CompareObject</a:t>
            </a:r>
            <a:r>
              <a:rPr lang="zh-CN" altLang="en-US" sz="2000" b="1" dirty="0">
                <a:ea typeface="宋体" pitchFamily="2" charset="-122"/>
                <a:cs typeface="Times New Roman" pitchFamily="18" charset="0"/>
              </a:rPr>
              <a:t>接口。在</a:t>
            </a:r>
            <a:r>
              <a:rPr lang="en-US" altLang="zh-CN" sz="2000" b="1" dirty="0" err="1">
                <a:ea typeface="宋体" pitchFamily="2" charset="-122"/>
                <a:cs typeface="Times New Roman" pitchFamily="18" charset="0"/>
              </a:rPr>
              <a:t>ComparableCircle</a:t>
            </a:r>
            <a:r>
              <a:rPr lang="zh-CN" altLang="en-US" sz="2000" b="1" dirty="0">
                <a:ea typeface="宋体" pitchFamily="2" charset="-122"/>
                <a:cs typeface="Times New Roman" pitchFamily="18" charset="0"/>
              </a:rPr>
              <a:t>类中给出接口中方法</a:t>
            </a:r>
            <a:r>
              <a:rPr lang="en-US" altLang="zh-CN" sz="2000" b="1" dirty="0" err="1">
                <a:ea typeface="宋体" pitchFamily="2" charset="-122"/>
                <a:cs typeface="Times New Roman" pitchFamily="18" charset="0"/>
              </a:rPr>
              <a:t>compareTo</a:t>
            </a:r>
            <a:r>
              <a:rPr lang="zh-CN" altLang="en-US" sz="2000" b="1" dirty="0">
                <a:ea typeface="宋体" pitchFamily="2" charset="-122"/>
                <a:cs typeface="Times New Roman" pitchFamily="18" charset="0"/>
              </a:rPr>
              <a:t>的实现体，用来比较两个圆的面积大小。</a:t>
            </a:r>
          </a:p>
          <a:p>
            <a:pPr algn="just" eaLnBrk="1" hangingPunct="1">
              <a:spcBef>
                <a:spcPct val="50000"/>
              </a:spcBef>
              <a:buFont typeface="Wingdings" pitchFamily="2" charset="2"/>
              <a:buChar char="l"/>
            </a:pPr>
            <a:r>
              <a:rPr lang="zh-CN" altLang="en-US" sz="2000" b="1" dirty="0">
                <a:ea typeface="宋体" pitchFamily="2" charset="-122"/>
                <a:cs typeface="Times New Roman" pitchFamily="18" charset="0"/>
              </a:rPr>
              <a:t>定义一个测试类</a:t>
            </a:r>
            <a:r>
              <a:rPr lang="en-US" altLang="zh-CN" sz="2000" b="1" dirty="0" err="1">
                <a:ea typeface="宋体" pitchFamily="2" charset="-122"/>
                <a:cs typeface="Times New Roman" pitchFamily="18" charset="0"/>
              </a:rPr>
              <a:t>InterfaceTest</a:t>
            </a:r>
            <a:r>
              <a:rPr lang="zh-CN" altLang="en-US" sz="2000" b="1" dirty="0">
                <a:ea typeface="宋体" pitchFamily="2" charset="-122"/>
                <a:cs typeface="Times New Roman" pitchFamily="18" charset="0"/>
              </a:rPr>
              <a:t>，创建两个</a:t>
            </a:r>
            <a:r>
              <a:rPr lang="en-US" altLang="zh-CN" sz="2000" b="1" dirty="0" err="1">
                <a:ea typeface="宋体" pitchFamily="2" charset="-122"/>
                <a:cs typeface="Times New Roman" pitchFamily="18" charset="0"/>
              </a:rPr>
              <a:t>ComparableCircle</a:t>
            </a:r>
            <a:r>
              <a:rPr lang="zh-CN" altLang="en-US" sz="2000" b="1" dirty="0">
                <a:ea typeface="宋体" pitchFamily="2" charset="-122"/>
                <a:cs typeface="Times New Roman" pitchFamily="18" charset="0"/>
              </a:rPr>
              <a:t>对象，调用</a:t>
            </a:r>
            <a:r>
              <a:rPr lang="en-US" altLang="zh-CN" sz="2000" b="1" dirty="0" err="1">
                <a:ea typeface="宋体" pitchFamily="2" charset="-122"/>
                <a:cs typeface="Times New Roman" pitchFamily="18" charset="0"/>
              </a:rPr>
              <a:t>compareTo</a:t>
            </a:r>
            <a:r>
              <a:rPr lang="zh-CN" altLang="en-US" sz="2000" b="1" dirty="0">
                <a:ea typeface="宋体" pitchFamily="2" charset="-122"/>
                <a:cs typeface="Times New Roman" pitchFamily="18" charset="0"/>
              </a:rPr>
              <a:t>方法比较两个类的半径大小。</a:t>
            </a:r>
          </a:p>
          <a:p>
            <a:pPr algn="just">
              <a:spcBef>
                <a:spcPct val="50000"/>
              </a:spcBef>
              <a:buFont typeface="Wingdings" pitchFamily="2" charset="2"/>
              <a:buChar char="l"/>
            </a:pPr>
            <a:r>
              <a:rPr lang="zh-CN" altLang="en-US" sz="2000" b="1" dirty="0">
                <a:solidFill>
                  <a:srgbClr val="800080"/>
                </a:solidFill>
                <a:ea typeface="宋体" pitchFamily="2" charset="-122"/>
                <a:cs typeface="Times New Roman" pitchFamily="18" charset="0"/>
              </a:rPr>
              <a:t>思考：参照上述做法定矩形类</a:t>
            </a:r>
            <a:r>
              <a:rPr lang="en-US" altLang="zh-CN" sz="2000" b="1" dirty="0">
                <a:solidFill>
                  <a:srgbClr val="800080"/>
                </a:solidFill>
                <a:ea typeface="宋体" pitchFamily="2" charset="-122"/>
                <a:cs typeface="Times New Roman" pitchFamily="18" charset="0"/>
              </a:rPr>
              <a:t>Rectangle</a:t>
            </a:r>
            <a:r>
              <a:rPr lang="zh-CN" altLang="en-US" sz="2000" b="1" dirty="0">
                <a:solidFill>
                  <a:srgbClr val="800080"/>
                </a:solidFill>
                <a:ea typeface="宋体" pitchFamily="2" charset="-122"/>
                <a:cs typeface="Times New Roman" pitchFamily="18" charset="0"/>
              </a:rPr>
              <a:t>和</a:t>
            </a:r>
            <a:r>
              <a:rPr lang="en-US" altLang="zh-CN" sz="2000" b="1" dirty="0" err="1">
                <a:solidFill>
                  <a:srgbClr val="800080"/>
                </a:solidFill>
                <a:ea typeface="宋体" pitchFamily="2" charset="-122"/>
                <a:cs typeface="Times New Roman" pitchFamily="18" charset="0"/>
              </a:rPr>
              <a:t>ComparableRectangle</a:t>
            </a:r>
            <a:r>
              <a:rPr lang="zh-CN" altLang="en-US" sz="2000" b="1" dirty="0">
                <a:solidFill>
                  <a:srgbClr val="800080"/>
                </a:solidFill>
                <a:ea typeface="宋体" pitchFamily="2" charset="-122"/>
                <a:cs typeface="Times New Roman" pitchFamily="18" charset="0"/>
              </a:rPr>
              <a:t>类，在</a:t>
            </a:r>
            <a:r>
              <a:rPr lang="en-US" altLang="zh-CN" sz="2000" b="1" dirty="0" err="1">
                <a:solidFill>
                  <a:srgbClr val="800080"/>
                </a:solidFill>
                <a:ea typeface="宋体" pitchFamily="2" charset="-122"/>
                <a:cs typeface="Times New Roman" pitchFamily="18" charset="0"/>
              </a:rPr>
              <a:t>ComparableRectangle</a:t>
            </a:r>
            <a:r>
              <a:rPr lang="zh-CN" altLang="en-US" sz="2000" b="1" dirty="0">
                <a:solidFill>
                  <a:srgbClr val="800080"/>
                </a:solidFill>
                <a:ea typeface="宋体" pitchFamily="2" charset="-122"/>
                <a:cs typeface="Times New Roman" pitchFamily="18" charset="0"/>
              </a:rPr>
              <a:t>类中给出</a:t>
            </a:r>
            <a:r>
              <a:rPr lang="en-US" altLang="zh-CN" sz="2000" b="1" dirty="0" err="1">
                <a:solidFill>
                  <a:srgbClr val="800080"/>
                </a:solidFill>
                <a:ea typeface="宋体" pitchFamily="2" charset="-122"/>
                <a:cs typeface="Times New Roman" pitchFamily="18" charset="0"/>
              </a:rPr>
              <a:t>compareTo</a:t>
            </a:r>
            <a:r>
              <a:rPr lang="zh-CN" altLang="en-US" sz="2000" b="1" dirty="0">
                <a:solidFill>
                  <a:srgbClr val="800080"/>
                </a:solidFill>
                <a:ea typeface="宋体" pitchFamily="2" charset="-122"/>
                <a:cs typeface="Times New Roman" pitchFamily="18" charset="0"/>
              </a:rPr>
              <a:t>方法的实现，比较两个矩形的面积大小。</a:t>
            </a:r>
          </a:p>
          <a:p>
            <a:pPr algn="just" eaLnBrk="1" hangingPunct="1">
              <a:spcBef>
                <a:spcPct val="50000"/>
              </a:spcBef>
              <a:buFont typeface="Wingdings" pitchFamily="2" charset="2"/>
              <a:buChar char="l"/>
            </a:pPr>
            <a:r>
              <a:rPr lang="zh-CN" altLang="en-US" sz="2000" b="1" dirty="0">
                <a:solidFill>
                  <a:srgbClr val="800080"/>
                </a:solidFill>
                <a:ea typeface="宋体" pitchFamily="2" charset="-122"/>
                <a:cs typeface="Times New Roman" pitchFamily="18" charset="0"/>
              </a:rPr>
              <a:t>义</a:t>
            </a:r>
          </a:p>
        </p:txBody>
      </p:sp>
    </p:spTree>
    <p:extLst>
      <p:ext uri="{BB962C8B-B14F-4D97-AF65-F5344CB8AC3E}">
        <p14:creationId xmlns:p14="http://schemas.microsoft.com/office/powerpoint/2010/main" val="258208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03848" y="692696"/>
            <a:ext cx="3491342" cy="724610"/>
          </a:xfrm>
        </p:spPr>
        <p:txBody>
          <a:bodyPr/>
          <a:lstStyle/>
          <a:p>
            <a:pPr eaLnBrk="1" hangingPunct="1">
              <a:defRPr/>
            </a:pPr>
            <a:r>
              <a:rPr lang="zh-CN" altLang="en-US" sz="3600" b="1" dirty="0">
                <a:latin typeface="+mn-lt"/>
                <a:ea typeface="宋体" pitchFamily="2" charset="-122"/>
                <a:cs typeface="Times New Roman" pitchFamily="18" charset="0"/>
              </a:rPr>
              <a:t>关键字</a:t>
            </a:r>
            <a:r>
              <a:rPr lang="en-US" altLang="zh-CN" sz="3600" b="1" dirty="0">
                <a:solidFill>
                  <a:srgbClr val="C00000"/>
                </a:solidFill>
                <a:latin typeface="+mn-lt"/>
                <a:ea typeface="宋体" pitchFamily="2" charset="-122"/>
                <a:cs typeface="Times New Roman" pitchFamily="18" charset="0"/>
              </a:rPr>
              <a:t>static</a:t>
            </a:r>
          </a:p>
        </p:txBody>
      </p:sp>
      <p:sp>
        <p:nvSpPr>
          <p:cNvPr id="5123" name="Rectangle 3"/>
          <p:cNvSpPr>
            <a:spLocks noGrp="1" noChangeArrowheads="1"/>
          </p:cNvSpPr>
          <p:nvPr>
            <p:ph idx="1"/>
          </p:nvPr>
        </p:nvSpPr>
        <p:spPr>
          <a:xfrm>
            <a:off x="500034" y="1275928"/>
            <a:ext cx="7978775" cy="5105400"/>
          </a:xfrm>
        </p:spPr>
        <p:txBody>
          <a:bodyPr/>
          <a:lstStyle/>
          <a:p>
            <a:pPr algn="just" eaLnBrk="1" hangingPunct="1">
              <a:lnSpc>
                <a:spcPct val="80000"/>
              </a:lnSpc>
              <a:spcBef>
                <a:spcPct val="40000"/>
              </a:spcBef>
              <a:buFont typeface="Wingdings" pitchFamily="2" charset="2"/>
              <a:buChar char="l"/>
            </a:pPr>
            <a:r>
              <a:rPr lang="en-US" altLang="zh-CN" sz="2000" dirty="0">
                <a:solidFill>
                  <a:srgbClr val="C00000"/>
                </a:solidFill>
                <a:ea typeface="宋体" pitchFamily="2" charset="-122"/>
                <a:cs typeface="Times New Roman" pitchFamily="18" charset="0"/>
              </a:rPr>
              <a:t>class Circle{</a:t>
            </a:r>
          </a:p>
          <a:p>
            <a:pPr algn="just" eaLnBrk="1" hangingPunct="1">
              <a:lnSpc>
                <a:spcPct val="65000"/>
              </a:lnSpc>
              <a:spcBef>
                <a:spcPct val="40000"/>
              </a:spcBef>
              <a:buFont typeface="Wingdings" pitchFamily="2" charset="2"/>
              <a:buNone/>
            </a:pPr>
            <a:r>
              <a:rPr lang="en-US" altLang="zh-CN" sz="2000" dirty="0">
                <a:solidFill>
                  <a:srgbClr val="C00000"/>
                </a:solidFill>
                <a:ea typeface="宋体" pitchFamily="2" charset="-122"/>
                <a:cs typeface="Times New Roman" pitchFamily="18" charset="0"/>
              </a:rPr>
              <a:t>		private double radius;</a:t>
            </a:r>
          </a:p>
          <a:p>
            <a:pPr algn="just" eaLnBrk="1" hangingPunct="1">
              <a:lnSpc>
                <a:spcPct val="80000"/>
              </a:lnSpc>
              <a:spcBef>
                <a:spcPct val="40000"/>
              </a:spcBef>
              <a:buFont typeface="Wingdings" pitchFamily="2" charset="2"/>
              <a:buNone/>
            </a:pPr>
            <a:r>
              <a:rPr lang="en-US" altLang="zh-CN" sz="2000" dirty="0">
                <a:solidFill>
                  <a:srgbClr val="C00000"/>
                </a:solidFill>
                <a:ea typeface="宋体" pitchFamily="2" charset="-122"/>
                <a:cs typeface="Times New Roman" pitchFamily="18" charset="0"/>
              </a:rPr>
              <a:t>		public Circle(double radius){</a:t>
            </a:r>
            <a:r>
              <a:rPr lang="en-US" altLang="zh-CN" sz="2000" dirty="0" err="1">
                <a:solidFill>
                  <a:srgbClr val="C00000"/>
                </a:solidFill>
                <a:ea typeface="宋体" pitchFamily="2" charset="-122"/>
                <a:cs typeface="Times New Roman" pitchFamily="18" charset="0"/>
              </a:rPr>
              <a:t>this.radius</a:t>
            </a:r>
            <a:r>
              <a:rPr lang="en-US" altLang="zh-CN" sz="2000" dirty="0">
                <a:solidFill>
                  <a:srgbClr val="C00000"/>
                </a:solidFill>
                <a:ea typeface="宋体" pitchFamily="2" charset="-122"/>
                <a:cs typeface="Times New Roman" pitchFamily="18" charset="0"/>
              </a:rPr>
              <a:t>=radius;}</a:t>
            </a:r>
          </a:p>
          <a:p>
            <a:pPr algn="just" eaLnBrk="1" hangingPunct="1">
              <a:lnSpc>
                <a:spcPct val="80000"/>
              </a:lnSpc>
              <a:spcBef>
                <a:spcPct val="40000"/>
              </a:spcBef>
              <a:buFont typeface="Wingdings" pitchFamily="2" charset="2"/>
              <a:buNone/>
            </a:pPr>
            <a:r>
              <a:rPr lang="en-US" altLang="zh-CN" sz="2000" dirty="0">
                <a:solidFill>
                  <a:srgbClr val="C00000"/>
                </a:solidFill>
                <a:ea typeface="宋体" pitchFamily="2" charset="-122"/>
                <a:cs typeface="Times New Roman" pitchFamily="18" charset="0"/>
              </a:rPr>
              <a:t>		public double </a:t>
            </a:r>
            <a:r>
              <a:rPr lang="en-US" altLang="zh-CN" sz="2000" dirty="0" err="1">
                <a:solidFill>
                  <a:srgbClr val="C00000"/>
                </a:solidFill>
                <a:ea typeface="宋体" pitchFamily="2" charset="-122"/>
                <a:cs typeface="Times New Roman" pitchFamily="18" charset="0"/>
              </a:rPr>
              <a:t>findArea</a:t>
            </a:r>
            <a:r>
              <a:rPr lang="en-US" altLang="zh-CN" sz="2000" dirty="0">
                <a:solidFill>
                  <a:srgbClr val="C00000"/>
                </a:solidFill>
                <a:ea typeface="宋体" pitchFamily="2" charset="-122"/>
                <a:cs typeface="Times New Roman" pitchFamily="18" charset="0"/>
              </a:rPr>
              <a:t>(){return </a:t>
            </a:r>
            <a:r>
              <a:rPr lang="en-US" altLang="zh-CN" sz="2000" dirty="0" err="1">
                <a:solidFill>
                  <a:srgbClr val="C00000"/>
                </a:solidFill>
                <a:ea typeface="宋体" pitchFamily="2" charset="-122"/>
                <a:cs typeface="Times New Roman" pitchFamily="18" charset="0"/>
              </a:rPr>
              <a:t>Math.PI</a:t>
            </a:r>
            <a:r>
              <a:rPr lang="en-US" altLang="zh-CN" sz="2000" dirty="0">
                <a:solidFill>
                  <a:srgbClr val="C00000"/>
                </a:solidFill>
                <a:ea typeface="宋体" pitchFamily="2" charset="-122"/>
                <a:cs typeface="Times New Roman" pitchFamily="18" charset="0"/>
              </a:rPr>
              <a:t>*radius*radius;}}</a:t>
            </a:r>
          </a:p>
          <a:p>
            <a:pPr algn="just" eaLnBrk="1" hangingPunct="1">
              <a:lnSpc>
                <a:spcPct val="90000"/>
              </a:lnSpc>
              <a:spcBef>
                <a:spcPct val="40000"/>
              </a:spcBef>
              <a:buFont typeface="Wingdings" pitchFamily="2" charset="2"/>
              <a:buChar char="l"/>
            </a:pPr>
            <a:r>
              <a:rPr lang="zh-CN" altLang="en-US" sz="2000" dirty="0">
                <a:ea typeface="宋体" pitchFamily="2" charset="-122"/>
                <a:cs typeface="Times New Roman" pitchFamily="18" charset="0"/>
              </a:rPr>
              <a:t>创建两个</a:t>
            </a:r>
            <a:r>
              <a:rPr lang="en-US" altLang="zh-CN" sz="2000" dirty="0">
                <a:ea typeface="宋体" pitchFamily="2" charset="-122"/>
                <a:cs typeface="Times New Roman" pitchFamily="18" charset="0"/>
              </a:rPr>
              <a:t>Circle</a:t>
            </a:r>
            <a:r>
              <a:rPr lang="zh-CN" altLang="en-US" sz="2000" dirty="0">
                <a:ea typeface="宋体" pitchFamily="2" charset="-122"/>
                <a:cs typeface="Times New Roman" pitchFamily="18" charset="0"/>
              </a:rPr>
              <a:t>对象</a:t>
            </a:r>
          </a:p>
          <a:p>
            <a:pPr lvl="1" algn="just" eaLnBrk="1" hangingPunct="1">
              <a:lnSpc>
                <a:spcPct val="90000"/>
              </a:lnSpc>
              <a:spcBef>
                <a:spcPct val="40000"/>
              </a:spcBef>
              <a:buFont typeface="Wingdings" pitchFamily="2" charset="2"/>
              <a:buChar char="Ø"/>
            </a:pPr>
            <a:r>
              <a:rPr lang="en-US" altLang="zh-CN" sz="2000" dirty="0">
                <a:solidFill>
                  <a:srgbClr val="C00000"/>
                </a:solidFill>
                <a:ea typeface="宋体" pitchFamily="2" charset="-122"/>
                <a:cs typeface="Times New Roman" pitchFamily="18" charset="0"/>
              </a:rPr>
              <a:t>Circle c1=new Circle(2.0);	//c1.radius=2.0</a:t>
            </a:r>
          </a:p>
          <a:p>
            <a:pPr lvl="1" algn="just" eaLnBrk="1" hangingPunct="1">
              <a:lnSpc>
                <a:spcPct val="90000"/>
              </a:lnSpc>
              <a:spcBef>
                <a:spcPct val="40000"/>
              </a:spcBef>
              <a:buFont typeface="Wingdings" pitchFamily="2" charset="2"/>
              <a:buChar char="Ø"/>
            </a:pPr>
            <a:r>
              <a:rPr lang="en-US" altLang="zh-CN" sz="2000" dirty="0">
                <a:solidFill>
                  <a:srgbClr val="C00000"/>
                </a:solidFill>
                <a:ea typeface="宋体" pitchFamily="2" charset="-122"/>
                <a:cs typeface="Times New Roman" pitchFamily="18" charset="0"/>
              </a:rPr>
              <a:t>Circle c2=new Circle(3.0);	//c2.radius=3.0</a:t>
            </a:r>
          </a:p>
          <a:p>
            <a:pPr algn="just" eaLnBrk="1" hangingPunct="1">
              <a:lnSpc>
                <a:spcPct val="90000"/>
              </a:lnSpc>
              <a:spcBef>
                <a:spcPct val="40000"/>
              </a:spcBef>
              <a:buFont typeface="Wingdings" pitchFamily="2" charset="2"/>
              <a:buChar char="l"/>
            </a:pPr>
            <a:r>
              <a:rPr lang="en-US" altLang="zh-CN" sz="2400" dirty="0">
                <a:ea typeface="宋体" pitchFamily="2" charset="-122"/>
                <a:cs typeface="Times New Roman" pitchFamily="18" charset="0"/>
              </a:rPr>
              <a:t>Circle</a:t>
            </a:r>
            <a:r>
              <a:rPr lang="zh-CN" altLang="en-US" sz="2400" dirty="0">
                <a:ea typeface="宋体" pitchFamily="2" charset="-122"/>
                <a:cs typeface="Times New Roman" pitchFamily="18" charset="0"/>
              </a:rPr>
              <a:t>类中的变量</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是一个</a:t>
            </a:r>
            <a:r>
              <a:rPr lang="zh-CN" altLang="en-US" sz="2400" dirty="0">
                <a:solidFill>
                  <a:schemeClr val="accent2"/>
                </a:solidFill>
                <a:ea typeface="宋体" pitchFamily="2" charset="-122"/>
                <a:cs typeface="Times New Roman" pitchFamily="18" charset="0"/>
              </a:rPr>
              <a:t>实例变量</a:t>
            </a:r>
            <a:r>
              <a:rPr lang="en-US" altLang="zh-CN" sz="2400" dirty="0">
                <a:ea typeface="宋体" pitchFamily="2" charset="-122"/>
                <a:cs typeface="Times New Roman" pitchFamily="18" charset="0"/>
              </a:rPr>
              <a:t>(instance variable)</a:t>
            </a:r>
            <a:r>
              <a:rPr lang="zh-CN" altLang="en-US" sz="2400" dirty="0">
                <a:ea typeface="宋体" pitchFamily="2" charset="-122"/>
                <a:cs typeface="Times New Roman" pitchFamily="18" charset="0"/>
              </a:rPr>
              <a:t>，它属于类的每一个对象，不能被同一个类的不同对象所共享。</a:t>
            </a:r>
          </a:p>
          <a:p>
            <a:pPr algn="just" eaLnBrk="1" hangingPunct="1">
              <a:lnSpc>
                <a:spcPct val="90000"/>
              </a:lnSpc>
              <a:spcBef>
                <a:spcPct val="40000"/>
              </a:spcBef>
              <a:buFont typeface="Wingdings" pitchFamily="2" charset="2"/>
              <a:buChar char="l"/>
            </a:pPr>
            <a:r>
              <a:rPr lang="zh-CN" altLang="en-US" sz="2400" dirty="0">
                <a:ea typeface="宋体" pitchFamily="2" charset="-122"/>
                <a:cs typeface="Times New Roman" pitchFamily="18" charset="0"/>
              </a:rPr>
              <a:t>上例中</a:t>
            </a:r>
            <a:r>
              <a:rPr lang="en-US" altLang="zh-CN" sz="2400" dirty="0">
                <a:ea typeface="宋体" pitchFamily="2" charset="-122"/>
                <a:cs typeface="Times New Roman" pitchFamily="18" charset="0"/>
              </a:rPr>
              <a:t>c1</a:t>
            </a:r>
            <a:r>
              <a:rPr lang="zh-CN" altLang="en-US" sz="2400" dirty="0">
                <a:ea typeface="宋体" pitchFamily="2" charset="-122"/>
                <a:cs typeface="Times New Roman" pitchFamily="18" charset="0"/>
              </a:rPr>
              <a:t>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独立于</a:t>
            </a:r>
            <a:r>
              <a:rPr lang="en-US" altLang="zh-CN" sz="2400" dirty="0">
                <a:ea typeface="宋体" pitchFamily="2" charset="-122"/>
                <a:cs typeface="Times New Roman" pitchFamily="18" charset="0"/>
              </a:rPr>
              <a:t>c2</a:t>
            </a:r>
            <a:r>
              <a:rPr lang="zh-CN" altLang="en-US" sz="2400" dirty="0">
                <a:ea typeface="宋体" pitchFamily="2" charset="-122"/>
                <a:cs typeface="Times New Roman" pitchFamily="18" charset="0"/>
              </a:rPr>
              <a:t>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，存储在不同的空间。</a:t>
            </a:r>
            <a:r>
              <a:rPr lang="en-US" altLang="zh-CN" sz="2400" dirty="0">
                <a:ea typeface="宋体" pitchFamily="2" charset="-122"/>
                <a:cs typeface="Times New Roman" pitchFamily="18" charset="0"/>
              </a:rPr>
              <a:t>c1</a:t>
            </a:r>
            <a:r>
              <a:rPr lang="zh-CN" altLang="en-US" sz="2400" dirty="0">
                <a:ea typeface="宋体" pitchFamily="2" charset="-122"/>
                <a:cs typeface="Times New Roman" pitchFamily="18" charset="0"/>
              </a:rPr>
              <a:t>中的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变化不会影响</a:t>
            </a:r>
            <a:r>
              <a:rPr lang="en-US" altLang="zh-CN" sz="2400" dirty="0">
                <a:ea typeface="宋体" pitchFamily="2" charset="-122"/>
                <a:cs typeface="Times New Roman" pitchFamily="18" charset="0"/>
              </a:rPr>
              <a:t>c2</a:t>
            </a:r>
            <a:r>
              <a:rPr lang="zh-CN" altLang="en-US" sz="2400" dirty="0">
                <a:ea typeface="宋体" pitchFamily="2" charset="-122"/>
                <a:cs typeface="Times New Roman" pitchFamily="18" charset="0"/>
              </a:rPr>
              <a:t>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，反之亦然。</a:t>
            </a:r>
          </a:p>
        </p:txBody>
      </p:sp>
      <p:sp>
        <p:nvSpPr>
          <p:cNvPr id="262148" name="Text Box 4"/>
          <p:cNvSpPr txBox="1">
            <a:spLocks noChangeArrowheads="1"/>
          </p:cNvSpPr>
          <p:nvPr/>
        </p:nvSpPr>
        <p:spPr bwMode="auto">
          <a:xfrm>
            <a:off x="755576" y="5965381"/>
            <a:ext cx="7086600" cy="400110"/>
          </a:xfrm>
          <a:prstGeom prst="rect">
            <a:avLst/>
          </a:prstGeom>
          <a:noFill/>
          <a:ln w="9525">
            <a:solidFill>
              <a:srgbClr val="800080"/>
            </a:solidFill>
            <a:miter lim="800000"/>
            <a:headEnd/>
            <a:tailEnd/>
          </a:ln>
        </p:spPr>
        <p:txBody>
          <a:bodyPr>
            <a:spAutoFit/>
          </a:bodyPr>
          <a:lstStyle/>
          <a:p>
            <a:pPr>
              <a:spcBef>
                <a:spcPct val="50000"/>
              </a:spcBef>
            </a:pPr>
            <a:r>
              <a:rPr lang="zh-CN" altLang="en-US" sz="2000" b="1" dirty="0">
                <a:solidFill>
                  <a:srgbClr val="FF0000"/>
                </a:solidFill>
                <a:ea typeface="宋体" pitchFamily="2" charset="-122"/>
                <a:cs typeface="Times New Roman" pitchFamily="18" charset="0"/>
              </a:rPr>
              <a:t>如果想让一个类的所有实例共享数据，就用类变量！</a:t>
            </a:r>
          </a:p>
        </p:txBody>
      </p:sp>
    </p:spTree>
    <p:extLst>
      <p:ext uri="{BB962C8B-B14F-4D97-AF65-F5344CB8AC3E}">
        <p14:creationId xmlns:p14="http://schemas.microsoft.com/office/powerpoint/2010/main" val="15673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0"/>
            <a:ext cx="5616624" cy="646331"/>
          </a:xfrm>
          <a:prstGeom prst="rect">
            <a:avLst/>
          </a:prstGeom>
          <a:noFill/>
        </p:spPr>
        <p:txBody>
          <a:bodyPr wrap="square" rtlCol="0">
            <a:spAutoFit/>
          </a:bodyPr>
          <a:lstStyle/>
          <a:p>
            <a:r>
              <a:rPr lang="zh-CN" altLang="en-US" sz="3600" b="1" dirty="0">
                <a:solidFill>
                  <a:srgbClr val="FFFF00"/>
                </a:solidFill>
                <a:latin typeface="宋体" pitchFamily="2" charset="-122"/>
                <a:ea typeface="宋体" pitchFamily="2" charset="-122"/>
              </a:rPr>
              <a:t>接口和抽象类之间的关系</a:t>
            </a:r>
          </a:p>
        </p:txBody>
      </p:sp>
      <p:sp>
        <p:nvSpPr>
          <p:cNvPr id="4" name="TextBox 3"/>
          <p:cNvSpPr txBox="1"/>
          <p:nvPr/>
        </p:nvSpPr>
        <p:spPr>
          <a:xfrm>
            <a:off x="467544" y="5733256"/>
            <a:ext cx="8358246" cy="769441"/>
          </a:xfrm>
          <a:prstGeom prst="rect">
            <a:avLst/>
          </a:prstGeom>
          <a:noFill/>
        </p:spPr>
        <p:txBody>
          <a:bodyPr wrap="square" rtlCol="0">
            <a:spAutoFit/>
          </a:bodyPr>
          <a:lstStyle/>
          <a:p>
            <a:r>
              <a:rPr lang="zh-CN" altLang="en-US" sz="2200" dirty="0">
                <a:latin typeface="宋体" pitchFamily="2" charset="-122"/>
                <a:ea typeface="宋体" pitchFamily="2" charset="-122"/>
              </a:rPr>
              <a:t>在开发</a:t>
            </a:r>
            <a:r>
              <a:rPr lang="zh-CN" altLang="en-US" sz="2200">
                <a:latin typeface="宋体" pitchFamily="2" charset="-122"/>
                <a:ea typeface="宋体" pitchFamily="2" charset="-122"/>
              </a:rPr>
              <a:t>中，常看到一</a:t>
            </a:r>
            <a:r>
              <a:rPr lang="zh-CN" altLang="en-US" sz="2200" dirty="0">
                <a:latin typeface="宋体" pitchFamily="2" charset="-122"/>
                <a:ea typeface="宋体" pitchFamily="2" charset="-122"/>
              </a:rPr>
              <a:t>个</a:t>
            </a:r>
            <a:r>
              <a:rPr lang="zh-CN" altLang="en-US" sz="2200">
                <a:latin typeface="宋体" pitchFamily="2" charset="-122"/>
                <a:ea typeface="宋体" pitchFamily="2" charset="-122"/>
              </a:rPr>
              <a:t>类不是去</a:t>
            </a:r>
            <a:r>
              <a:rPr lang="zh-CN" altLang="en-US" sz="2200" dirty="0">
                <a:latin typeface="宋体" pitchFamily="2" charset="-122"/>
                <a:ea typeface="宋体" pitchFamily="2" charset="-122"/>
              </a:rPr>
              <a:t>继承一个已经实现好的</a:t>
            </a:r>
            <a:r>
              <a:rPr lang="zh-CN" altLang="en-US" sz="2200">
                <a:latin typeface="宋体" pitchFamily="2" charset="-122"/>
                <a:ea typeface="宋体" pitchFamily="2" charset="-122"/>
              </a:rPr>
              <a:t>类，而是要么</a:t>
            </a:r>
            <a:r>
              <a:rPr lang="zh-CN" altLang="en-US" sz="2200" dirty="0">
                <a:latin typeface="宋体" pitchFamily="2" charset="-122"/>
                <a:ea typeface="宋体" pitchFamily="2" charset="-122"/>
              </a:rPr>
              <a:t>继承抽象类，要么实现接口。</a:t>
            </a:r>
          </a:p>
        </p:txBody>
      </p:sp>
      <p:graphicFrame>
        <p:nvGraphicFramePr>
          <p:cNvPr id="5" name="表格 4"/>
          <p:cNvGraphicFramePr>
            <a:graphicFrameLocks noGrp="1"/>
          </p:cNvGraphicFramePr>
          <p:nvPr>
            <p:extLst>
              <p:ext uri="{D42A27DB-BD31-4B8C-83A1-F6EECF244321}">
                <p14:modId xmlns:p14="http://schemas.microsoft.com/office/powerpoint/2010/main" val="1357953979"/>
              </p:ext>
            </p:extLst>
          </p:nvPr>
        </p:nvGraphicFramePr>
        <p:xfrm>
          <a:off x="342832" y="1045981"/>
          <a:ext cx="8495113" cy="4184126"/>
        </p:xfrm>
        <a:graphic>
          <a:graphicData uri="http://schemas.openxmlformats.org/drawingml/2006/table">
            <a:tbl>
              <a:tblPr firstRow="1" bandRow="1">
                <a:tableStyleId>{69C7853C-536D-4A76-A0AE-DD22124D55A5}</a:tableStyleId>
              </a:tblPr>
              <a:tblGrid>
                <a:gridCol w="50405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gridCol w="3958609">
                  <a:extLst>
                    <a:ext uri="{9D8B030D-6E8A-4147-A177-3AD203B41FA5}">
                      <a16:colId xmlns:a16="http://schemas.microsoft.com/office/drawing/2014/main" val="20003"/>
                    </a:ext>
                  </a:extLst>
                </a:gridCol>
              </a:tblGrid>
              <a:tr h="412409">
                <a:tc>
                  <a:txBody>
                    <a:bodyPr/>
                    <a:lstStyle/>
                    <a:p>
                      <a:pPr algn="ctr"/>
                      <a:r>
                        <a:rPr lang="en-US" altLang="zh-CN" sz="1550" dirty="0">
                          <a:latin typeface="+mn-lt"/>
                          <a:ea typeface="宋体" pitchFamily="2" charset="-122"/>
                          <a:cs typeface="Times New Roman" pitchFamily="18" charset="0"/>
                        </a:rPr>
                        <a:t>No.</a:t>
                      </a:r>
                      <a:endParaRPr lang="zh-CN" altLang="en-US" sz="1550" b="1" dirty="0">
                        <a:latin typeface="+mn-lt"/>
                        <a:ea typeface="宋体" pitchFamily="2" charset="-122"/>
                        <a:cs typeface="Times New Roman" pitchFamily="18" charset="0"/>
                      </a:endParaRPr>
                    </a:p>
                  </a:txBody>
                  <a:tcPr anchor="ctr"/>
                </a:tc>
                <a:tc>
                  <a:txBody>
                    <a:bodyPr/>
                    <a:lstStyle/>
                    <a:p>
                      <a:pPr algn="ctr"/>
                      <a:r>
                        <a:rPr lang="zh-CN" altLang="en-US" sz="1550" dirty="0">
                          <a:latin typeface="+mn-lt"/>
                          <a:ea typeface="宋体" pitchFamily="2" charset="-122"/>
                          <a:cs typeface="Times New Roman" pitchFamily="18" charset="0"/>
                        </a:rPr>
                        <a:t>区别点</a:t>
                      </a:r>
                      <a:endParaRPr lang="zh-CN" altLang="en-US" sz="1550" b="1" dirty="0">
                        <a:latin typeface="+mn-lt"/>
                        <a:ea typeface="宋体" pitchFamily="2" charset="-122"/>
                        <a:cs typeface="Times New Roman" pitchFamily="18" charset="0"/>
                      </a:endParaRPr>
                    </a:p>
                  </a:txBody>
                  <a:tcPr anchor="ctr"/>
                </a:tc>
                <a:tc>
                  <a:txBody>
                    <a:bodyPr/>
                    <a:lstStyle/>
                    <a:p>
                      <a:pPr algn="ctr"/>
                      <a:r>
                        <a:rPr lang="zh-CN" altLang="en-US" sz="1550" dirty="0">
                          <a:latin typeface="+mn-lt"/>
                          <a:ea typeface="宋体" pitchFamily="2" charset="-122"/>
                          <a:cs typeface="Times New Roman" pitchFamily="18" charset="0"/>
                        </a:rPr>
                        <a:t>抽象类</a:t>
                      </a:r>
                      <a:endParaRPr lang="zh-CN" altLang="en-US" sz="1550" b="1" dirty="0">
                        <a:latin typeface="+mn-lt"/>
                        <a:ea typeface="宋体" pitchFamily="2" charset="-122"/>
                        <a:cs typeface="Times New Roman" pitchFamily="18" charset="0"/>
                      </a:endParaRPr>
                    </a:p>
                  </a:txBody>
                  <a:tcPr anchor="ctr"/>
                </a:tc>
                <a:tc>
                  <a:txBody>
                    <a:bodyPr/>
                    <a:lstStyle/>
                    <a:p>
                      <a:pPr algn="ctr"/>
                      <a:r>
                        <a:rPr lang="zh-CN" altLang="en-US" sz="1550" dirty="0">
                          <a:latin typeface="+mn-lt"/>
                          <a:ea typeface="宋体" pitchFamily="2" charset="-122"/>
                          <a:cs typeface="Times New Roman" pitchFamily="18" charset="0"/>
                        </a:rPr>
                        <a:t>接口</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0"/>
                  </a:ext>
                </a:extLst>
              </a:tr>
              <a:tr h="412409">
                <a:tc>
                  <a:txBody>
                    <a:bodyPr/>
                    <a:lstStyle/>
                    <a:p>
                      <a:r>
                        <a:rPr lang="en-US" altLang="zh-CN" sz="1550" dirty="0">
                          <a:latin typeface="+mn-lt"/>
                          <a:ea typeface="宋体" pitchFamily="2" charset="-122"/>
                          <a:cs typeface="Times New Roman" pitchFamily="18" charset="0"/>
                        </a:rPr>
                        <a:t>1</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定义</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a:latin typeface="+mn-lt"/>
                          <a:ea typeface="宋体" pitchFamily="2" charset="-122"/>
                          <a:cs typeface="Times New Roman" pitchFamily="18" charset="0"/>
                        </a:rPr>
                        <a:t>包含抽象方法</a:t>
                      </a:r>
                      <a:r>
                        <a:rPr lang="zh-CN" altLang="en-US" sz="1550" dirty="0">
                          <a:latin typeface="+mn-lt"/>
                          <a:ea typeface="宋体" pitchFamily="2" charset="-122"/>
                          <a:cs typeface="Times New Roman" pitchFamily="18" charset="0"/>
                        </a:rPr>
                        <a:t>的类</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a:latin typeface="+mn-lt"/>
                          <a:ea typeface="宋体" pitchFamily="2" charset="-122"/>
                          <a:cs typeface="Times New Roman" pitchFamily="18" charset="0"/>
                        </a:rPr>
                        <a:t>主要是抽象方法</a:t>
                      </a:r>
                      <a:r>
                        <a:rPr lang="zh-CN" altLang="en-US" sz="1550" dirty="0">
                          <a:latin typeface="+mn-lt"/>
                          <a:ea typeface="宋体" pitchFamily="2" charset="-122"/>
                          <a:cs typeface="Times New Roman" pitchFamily="18" charset="0"/>
                        </a:rPr>
                        <a:t>和全局常量的集合</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1"/>
                  </a:ext>
                </a:extLst>
              </a:tr>
              <a:tr h="412409">
                <a:tc>
                  <a:txBody>
                    <a:bodyPr/>
                    <a:lstStyle/>
                    <a:p>
                      <a:r>
                        <a:rPr lang="en-US" altLang="zh-CN" sz="1550" dirty="0">
                          <a:latin typeface="+mn-lt"/>
                          <a:ea typeface="宋体" pitchFamily="2" charset="-122"/>
                          <a:cs typeface="Times New Roman" pitchFamily="18" charset="0"/>
                        </a:rPr>
                        <a:t>2</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组成</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构造方法、抽象方法、普通方法、常量、变量</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常量</a:t>
                      </a:r>
                      <a:r>
                        <a:rPr lang="zh-CN" altLang="en-US" sz="1550">
                          <a:latin typeface="+mn-lt"/>
                          <a:ea typeface="宋体" pitchFamily="2" charset="-122"/>
                          <a:cs typeface="Times New Roman" pitchFamily="18" charset="0"/>
                        </a:rPr>
                        <a:t>、抽象方法、</a:t>
                      </a:r>
                      <a:r>
                        <a:rPr lang="en-US" altLang="zh-CN" sz="1550">
                          <a:latin typeface="+mn-lt"/>
                          <a:ea typeface="宋体" pitchFamily="2" charset="-122"/>
                          <a:cs typeface="Times New Roman" pitchFamily="18" charset="0"/>
                        </a:rPr>
                        <a:t>(jdk8.0:</a:t>
                      </a:r>
                      <a:r>
                        <a:rPr lang="zh-CN" altLang="en-US" sz="1550">
                          <a:latin typeface="+mn-lt"/>
                          <a:ea typeface="宋体" pitchFamily="2" charset="-122"/>
                          <a:cs typeface="Times New Roman" pitchFamily="18" charset="0"/>
                        </a:rPr>
                        <a:t>默认方法、静态方法</a:t>
                      </a:r>
                      <a:r>
                        <a:rPr lang="en-US" altLang="zh-CN" sz="1550">
                          <a:latin typeface="+mn-lt"/>
                          <a:ea typeface="宋体" pitchFamily="2" charset="-122"/>
                          <a:cs typeface="Times New Roman" pitchFamily="18" charset="0"/>
                        </a:rPr>
                        <a:t>)</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2"/>
                  </a:ext>
                </a:extLst>
              </a:tr>
              <a:tr h="412409">
                <a:tc>
                  <a:txBody>
                    <a:bodyPr/>
                    <a:lstStyle/>
                    <a:p>
                      <a:r>
                        <a:rPr lang="en-US" altLang="zh-CN" sz="1550" dirty="0">
                          <a:latin typeface="+mn-lt"/>
                          <a:ea typeface="宋体" pitchFamily="2" charset="-122"/>
                          <a:cs typeface="Times New Roman" pitchFamily="18" charset="0"/>
                        </a:rPr>
                        <a:t>3</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使用</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子类继承抽象类</a:t>
                      </a:r>
                      <a:r>
                        <a:rPr lang="en-US" altLang="zh-CN" sz="1550" dirty="0">
                          <a:latin typeface="+mn-lt"/>
                          <a:ea typeface="宋体" pitchFamily="2" charset="-122"/>
                          <a:cs typeface="Times New Roman" pitchFamily="18" charset="0"/>
                        </a:rPr>
                        <a:t>(extends)</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子类实现接口</a:t>
                      </a:r>
                      <a:r>
                        <a:rPr lang="en-US" altLang="zh-CN" sz="1550" dirty="0">
                          <a:latin typeface="+mn-lt"/>
                          <a:ea typeface="宋体" pitchFamily="2" charset="-122"/>
                          <a:cs typeface="Times New Roman" pitchFamily="18" charset="0"/>
                        </a:rPr>
                        <a:t>(implements)</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3"/>
                  </a:ext>
                </a:extLst>
              </a:tr>
              <a:tr h="581912">
                <a:tc>
                  <a:txBody>
                    <a:bodyPr/>
                    <a:lstStyle/>
                    <a:p>
                      <a:r>
                        <a:rPr lang="en-US" altLang="zh-CN" sz="1550" dirty="0">
                          <a:latin typeface="+mn-lt"/>
                          <a:ea typeface="宋体" pitchFamily="2" charset="-122"/>
                          <a:cs typeface="Times New Roman" pitchFamily="18" charset="0"/>
                        </a:rPr>
                        <a:t>4</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关系</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抽象类可以实现多个接口</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接口不能继承抽象类，但允许继承多个接口</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4"/>
                  </a:ext>
                </a:extLst>
              </a:tr>
              <a:tr h="412409">
                <a:tc>
                  <a:txBody>
                    <a:bodyPr/>
                    <a:lstStyle/>
                    <a:p>
                      <a:r>
                        <a:rPr lang="en-US" altLang="zh-CN" sz="1550" dirty="0">
                          <a:latin typeface="+mn-lt"/>
                          <a:ea typeface="宋体" pitchFamily="2" charset="-122"/>
                          <a:cs typeface="Times New Roman" pitchFamily="18" charset="0"/>
                        </a:rPr>
                        <a:t>5</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对象</a:t>
                      </a:r>
                      <a:endParaRPr lang="zh-CN" altLang="en-US" sz="1550" b="1" dirty="0">
                        <a:latin typeface="+mn-lt"/>
                        <a:ea typeface="宋体" pitchFamily="2" charset="-122"/>
                        <a:cs typeface="Times New Roman" pitchFamily="18" charset="0"/>
                      </a:endParaRPr>
                    </a:p>
                  </a:txBody>
                  <a:tcPr anchor="ctr"/>
                </a:tc>
                <a:tc gridSpan="2">
                  <a:txBody>
                    <a:bodyPr/>
                    <a:lstStyle/>
                    <a:p>
                      <a:r>
                        <a:rPr lang="zh-CN" altLang="en-US" sz="1550" dirty="0">
                          <a:latin typeface="+mn-lt"/>
                          <a:ea typeface="宋体" pitchFamily="2" charset="-122"/>
                          <a:cs typeface="Times New Roman" pitchFamily="18" charset="0"/>
                        </a:rPr>
                        <a:t>都通过对象的多态性产生实例化对象</a:t>
                      </a:r>
                      <a:endParaRPr lang="zh-CN" altLang="en-US" sz="1550" b="1" dirty="0">
                        <a:latin typeface="+mn-lt"/>
                        <a:ea typeface="宋体" pitchFamily="2" charset="-122"/>
                        <a:cs typeface="Times New Roman" pitchFamily="18" charset="0"/>
                      </a:endParaRPr>
                    </a:p>
                  </a:txBody>
                  <a:tcPr anchor="ctr"/>
                </a:tc>
                <a:tc hMerge="1">
                  <a:txBody>
                    <a:bodyPr/>
                    <a:lstStyle/>
                    <a:p>
                      <a:endParaRPr lang="zh-CN" altLang="en-US"/>
                    </a:p>
                  </a:txBody>
                  <a:tcPr/>
                </a:tc>
                <a:extLst>
                  <a:ext uri="{0D108BD9-81ED-4DB2-BD59-A6C34878D82A}">
                    <a16:rowId xmlns:a16="http://schemas.microsoft.com/office/drawing/2014/main" val="10005"/>
                  </a:ext>
                </a:extLst>
              </a:tr>
              <a:tr h="412409">
                <a:tc>
                  <a:txBody>
                    <a:bodyPr/>
                    <a:lstStyle/>
                    <a:p>
                      <a:r>
                        <a:rPr lang="en-US" altLang="zh-CN" sz="1550" dirty="0">
                          <a:latin typeface="+mn-lt"/>
                          <a:ea typeface="宋体" pitchFamily="2" charset="-122"/>
                          <a:cs typeface="Times New Roman" pitchFamily="18" charset="0"/>
                        </a:rPr>
                        <a:t>6</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局限</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抽象类有单继承的局限</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接口没有此局限</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6"/>
                  </a:ext>
                </a:extLst>
              </a:tr>
              <a:tr h="412409">
                <a:tc>
                  <a:txBody>
                    <a:bodyPr/>
                    <a:lstStyle/>
                    <a:p>
                      <a:r>
                        <a:rPr lang="en-US" altLang="zh-CN" sz="1550" dirty="0">
                          <a:latin typeface="+mn-lt"/>
                          <a:ea typeface="宋体" pitchFamily="2" charset="-122"/>
                          <a:cs typeface="Times New Roman" pitchFamily="18" charset="0"/>
                        </a:rPr>
                        <a:t>7</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实际</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作为一个模板</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是作为一个标准或是表示一种能力</a:t>
                      </a:r>
                      <a:endParaRPr lang="zh-CN" altLang="en-US" sz="1550" b="1" dirty="0">
                        <a:latin typeface="+mn-lt"/>
                        <a:ea typeface="宋体" pitchFamily="2" charset="-122"/>
                        <a:cs typeface="Times New Roman" pitchFamily="18" charset="0"/>
                      </a:endParaRPr>
                    </a:p>
                  </a:txBody>
                  <a:tcPr anchor="ctr"/>
                </a:tc>
                <a:extLst>
                  <a:ext uri="{0D108BD9-81ED-4DB2-BD59-A6C34878D82A}">
                    <a16:rowId xmlns:a16="http://schemas.microsoft.com/office/drawing/2014/main" val="10007"/>
                  </a:ext>
                </a:extLst>
              </a:tr>
              <a:tr h="412409">
                <a:tc>
                  <a:txBody>
                    <a:bodyPr/>
                    <a:lstStyle/>
                    <a:p>
                      <a:r>
                        <a:rPr lang="en-US" altLang="zh-CN" sz="1550" dirty="0">
                          <a:latin typeface="+mn-lt"/>
                          <a:ea typeface="宋体" pitchFamily="2" charset="-122"/>
                          <a:cs typeface="Times New Roman" pitchFamily="18" charset="0"/>
                        </a:rPr>
                        <a:t>8</a:t>
                      </a:r>
                      <a:endParaRPr lang="zh-CN" altLang="en-US" sz="1550" b="1" dirty="0">
                        <a:latin typeface="+mn-lt"/>
                        <a:ea typeface="宋体" pitchFamily="2" charset="-122"/>
                        <a:cs typeface="Times New Roman" pitchFamily="18" charset="0"/>
                      </a:endParaRPr>
                    </a:p>
                  </a:txBody>
                  <a:tcPr anchor="ctr"/>
                </a:tc>
                <a:tc>
                  <a:txBody>
                    <a:bodyPr/>
                    <a:lstStyle/>
                    <a:p>
                      <a:r>
                        <a:rPr lang="zh-CN" altLang="en-US" sz="1550" dirty="0">
                          <a:latin typeface="+mn-lt"/>
                          <a:ea typeface="宋体" pitchFamily="2" charset="-122"/>
                          <a:cs typeface="Times New Roman" pitchFamily="18" charset="0"/>
                        </a:rPr>
                        <a:t>选择</a:t>
                      </a:r>
                      <a:endParaRPr lang="zh-CN" altLang="en-US" sz="1550" b="1" dirty="0">
                        <a:latin typeface="+mn-lt"/>
                        <a:ea typeface="宋体" pitchFamily="2" charset="-122"/>
                        <a:cs typeface="Times New Roman" pitchFamily="18" charset="0"/>
                      </a:endParaRPr>
                    </a:p>
                  </a:txBody>
                  <a:tcPr anchor="ctr"/>
                </a:tc>
                <a:tc gridSpan="2">
                  <a:txBody>
                    <a:bodyPr/>
                    <a:lstStyle/>
                    <a:p>
                      <a:r>
                        <a:rPr lang="zh-CN" altLang="en-US" sz="1550" dirty="0">
                          <a:latin typeface="+mn-lt"/>
                          <a:ea typeface="宋体" pitchFamily="2" charset="-122"/>
                          <a:cs typeface="Times New Roman" pitchFamily="18" charset="0"/>
                        </a:rPr>
                        <a:t>如果抽象类和接口都可以使用的话，优先使用接口，因为避免单继承的局限</a:t>
                      </a:r>
                      <a:endParaRPr lang="zh-CN" altLang="en-US" sz="1550" b="1" dirty="0">
                        <a:latin typeface="+mn-lt"/>
                        <a:ea typeface="宋体" pitchFamily="2" charset="-122"/>
                        <a:cs typeface="Times New Roman" pitchFamily="18" charset="0"/>
                      </a:endParaRPr>
                    </a:p>
                  </a:txBody>
                  <a:tcPr anchor="ct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9691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6490" y="836712"/>
            <a:ext cx="5256584" cy="584775"/>
          </a:xfrm>
          <a:prstGeom prst="rect">
            <a:avLst/>
          </a:prstGeom>
          <a:noFill/>
        </p:spPr>
        <p:txBody>
          <a:bodyPr wrap="square" rtlCol="0">
            <a:spAutoFit/>
          </a:bodyPr>
          <a:lstStyle/>
          <a:p>
            <a:r>
              <a:rPr lang="en-US" altLang="zh-CN" sz="3200" b="1">
                <a:ea typeface="宋体" pitchFamily="2" charset="-122"/>
              </a:rPr>
              <a:t>Java 8</a:t>
            </a:r>
            <a:r>
              <a:rPr lang="zh-CN" altLang="en-US" sz="3200" b="1">
                <a:ea typeface="宋体" pitchFamily="2" charset="-122"/>
              </a:rPr>
              <a:t>中关于接口的改进</a:t>
            </a:r>
            <a:endParaRPr lang="zh-CN" altLang="en-US" sz="3200" b="1" dirty="0">
              <a:ea typeface="宋体" pitchFamily="2" charset="-122"/>
            </a:endParaRPr>
          </a:p>
        </p:txBody>
      </p:sp>
      <p:sp>
        <p:nvSpPr>
          <p:cNvPr id="5" name="TextBox 4"/>
          <p:cNvSpPr txBox="1"/>
          <p:nvPr/>
        </p:nvSpPr>
        <p:spPr>
          <a:xfrm>
            <a:off x="467544" y="1412776"/>
            <a:ext cx="8352928" cy="5262979"/>
          </a:xfrm>
          <a:prstGeom prst="rect">
            <a:avLst/>
          </a:prstGeom>
          <a:noFill/>
        </p:spPr>
        <p:txBody>
          <a:bodyPr wrap="square" rtlCol="0">
            <a:spAutoFit/>
          </a:bodyPr>
          <a:lstStyle/>
          <a:p>
            <a:r>
              <a:rPr lang="en-US" altLang="zh-CN" sz="2400" dirty="0">
                <a:ea typeface="宋体" panose="02010600030101010101" pitchFamily="2" charset="-122"/>
              </a:rPr>
              <a:t>Java 8</a:t>
            </a:r>
            <a:r>
              <a:rPr lang="zh-CN" altLang="en-US" sz="2400" dirty="0">
                <a:ea typeface="宋体" panose="02010600030101010101" pitchFamily="2" charset="-122"/>
              </a:rPr>
              <a:t>中，你可以为接口添加</a:t>
            </a:r>
            <a:r>
              <a:rPr lang="zh-CN" altLang="en-US" sz="2400" dirty="0">
                <a:solidFill>
                  <a:srgbClr val="0000FF"/>
                </a:solidFill>
                <a:ea typeface="宋体" panose="02010600030101010101" pitchFamily="2" charset="-122"/>
              </a:rPr>
              <a:t>静态方法</a:t>
            </a:r>
            <a:r>
              <a:rPr lang="zh-CN" altLang="en-US" sz="2400" dirty="0">
                <a:ea typeface="宋体" panose="02010600030101010101" pitchFamily="2" charset="-122"/>
              </a:rPr>
              <a:t>和</a:t>
            </a:r>
            <a:r>
              <a:rPr lang="zh-CN" altLang="en-US" sz="2400" dirty="0">
                <a:solidFill>
                  <a:srgbClr val="0000FF"/>
                </a:solidFill>
                <a:ea typeface="宋体" panose="02010600030101010101" pitchFamily="2" charset="-122"/>
              </a:rPr>
              <a:t>默认方法</a:t>
            </a:r>
            <a:r>
              <a:rPr lang="zh-CN" altLang="en-US" sz="2400" dirty="0">
                <a:ea typeface="宋体" panose="02010600030101010101" pitchFamily="2" charset="-122"/>
              </a:rPr>
              <a:t>。从技术角度来说，这是完全合法的，只是它看起来违反了接口作为一个抽象定义的理念。</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b="1" dirty="0">
                <a:ea typeface="宋体" panose="02010600030101010101" pitchFamily="2" charset="-122"/>
              </a:rPr>
              <a:t>静态方法：</a:t>
            </a:r>
            <a:r>
              <a:rPr lang="zh-CN" altLang="en-US" sz="2400" dirty="0">
                <a:ea typeface="宋体" panose="02010600030101010101" pitchFamily="2" charset="-122"/>
              </a:rPr>
              <a:t>使用 </a:t>
            </a:r>
            <a:r>
              <a:rPr lang="en-US" altLang="zh-CN" sz="2400" dirty="0">
                <a:solidFill>
                  <a:srgbClr val="FF0000"/>
                </a:solidFill>
                <a:ea typeface="宋体" panose="02010600030101010101" pitchFamily="2" charset="-122"/>
              </a:rPr>
              <a:t>static</a:t>
            </a:r>
            <a:r>
              <a:rPr lang="en-US" altLang="zh-CN" sz="2400" dirty="0">
                <a:ea typeface="宋体" panose="02010600030101010101" pitchFamily="2" charset="-122"/>
              </a:rPr>
              <a:t> </a:t>
            </a:r>
            <a:r>
              <a:rPr lang="zh-CN" altLang="en-US" sz="2400" dirty="0">
                <a:ea typeface="宋体" panose="02010600030101010101" pitchFamily="2" charset="-122"/>
              </a:rPr>
              <a:t>关键字修饰。可以通过接口直接调用静态方法，并执行其方法体。我们经常在相互一起使用的类中使用静态方法。你可以在标准库中找到像</a:t>
            </a:r>
            <a:r>
              <a:rPr lang="en-US" altLang="zh-CN" sz="2400" dirty="0">
                <a:ea typeface="宋体" panose="02010600030101010101" pitchFamily="2" charset="-122"/>
              </a:rPr>
              <a:t>Collection/Collections</a:t>
            </a:r>
            <a:r>
              <a:rPr lang="zh-CN" altLang="en-US" sz="2400" dirty="0">
                <a:ea typeface="宋体" panose="02010600030101010101" pitchFamily="2" charset="-122"/>
              </a:rPr>
              <a:t>或者</a:t>
            </a:r>
            <a:r>
              <a:rPr lang="en-US" altLang="zh-CN" sz="2400" dirty="0">
                <a:ea typeface="宋体" panose="02010600030101010101" pitchFamily="2" charset="-122"/>
              </a:rPr>
              <a:t>Path/Paths</a:t>
            </a:r>
            <a:r>
              <a:rPr lang="zh-CN" altLang="en-US" sz="2400" dirty="0">
                <a:ea typeface="宋体" panose="02010600030101010101" pitchFamily="2" charset="-122"/>
              </a:rPr>
              <a:t>这样成对的接口和类。</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b="1" dirty="0">
                <a:ea typeface="宋体" panose="02010600030101010101" pitchFamily="2" charset="-122"/>
              </a:rPr>
              <a:t>默认方法：</a:t>
            </a:r>
            <a:r>
              <a:rPr lang="zh-CN" altLang="en-US" sz="2400" dirty="0">
                <a:ea typeface="宋体" panose="02010600030101010101" pitchFamily="2" charset="-122"/>
              </a:rPr>
              <a:t>默认方法使用 </a:t>
            </a:r>
            <a:r>
              <a:rPr lang="en-US" altLang="zh-CN" sz="2400" dirty="0">
                <a:solidFill>
                  <a:srgbClr val="FF0000"/>
                </a:solidFill>
                <a:ea typeface="宋体" panose="02010600030101010101" pitchFamily="2" charset="-122"/>
              </a:rPr>
              <a:t>default</a:t>
            </a:r>
            <a:r>
              <a:rPr lang="en-US" altLang="zh-CN" sz="2400" dirty="0">
                <a:ea typeface="宋体" panose="02010600030101010101" pitchFamily="2" charset="-122"/>
              </a:rPr>
              <a:t> </a:t>
            </a:r>
            <a:r>
              <a:rPr lang="zh-CN" altLang="en-US" sz="2400" dirty="0">
                <a:ea typeface="宋体" panose="02010600030101010101" pitchFamily="2" charset="-122"/>
              </a:rPr>
              <a:t>关键字修饰。可以通过实现类对象来调用。我们在已有的接口中提供新方法的同时，还保持了与旧版本代码的兼容性。</a:t>
            </a:r>
            <a:endParaRPr lang="en-US" altLang="zh-CN" sz="2400" dirty="0">
              <a:ea typeface="宋体" panose="02010600030101010101" pitchFamily="2" charset="-122"/>
            </a:endParaRPr>
          </a:p>
          <a:p>
            <a:r>
              <a:rPr lang="zh-CN" altLang="en-US" sz="2400" dirty="0">
                <a:ea typeface="宋体" panose="02010600030101010101" pitchFamily="2" charset="-122"/>
              </a:rPr>
              <a:t>比如：</a:t>
            </a:r>
            <a:r>
              <a:rPr lang="en-US" altLang="zh-CN" sz="2400" dirty="0">
                <a:ea typeface="宋体" panose="02010600030101010101" pitchFamily="2" charset="-122"/>
              </a:rPr>
              <a:t>java 8 API</a:t>
            </a:r>
            <a:r>
              <a:rPr lang="zh-CN" altLang="en-US" sz="2400" dirty="0">
                <a:ea typeface="宋体" panose="02010600030101010101" pitchFamily="2" charset="-122"/>
              </a:rPr>
              <a:t>中对</a:t>
            </a:r>
            <a:r>
              <a:rPr lang="en-US" altLang="zh-CN" sz="2400" dirty="0">
                <a:ea typeface="宋体" panose="02010600030101010101" pitchFamily="2" charset="-122"/>
              </a:rPr>
              <a:t>Collection</a:t>
            </a:r>
            <a:r>
              <a:rPr lang="zh-CN" altLang="en-US" sz="2400" dirty="0">
                <a:ea typeface="宋体" panose="02010600030101010101" pitchFamily="2" charset="-122"/>
              </a:rPr>
              <a:t>、</a:t>
            </a:r>
            <a:r>
              <a:rPr lang="en-US" altLang="zh-CN" sz="2400" dirty="0">
                <a:ea typeface="宋体" panose="02010600030101010101" pitchFamily="2" charset="-122"/>
              </a:rPr>
              <a:t>List</a:t>
            </a:r>
            <a:r>
              <a:rPr lang="zh-CN" altLang="en-US" sz="2400" dirty="0">
                <a:ea typeface="宋体" panose="02010600030101010101" pitchFamily="2" charset="-122"/>
              </a:rPr>
              <a:t>、</a:t>
            </a:r>
            <a:r>
              <a:rPr lang="en-US" altLang="zh-CN" sz="2400" dirty="0">
                <a:ea typeface="宋体" panose="02010600030101010101" pitchFamily="2" charset="-122"/>
              </a:rPr>
              <a:t>Comparator</a:t>
            </a:r>
            <a:r>
              <a:rPr lang="zh-CN" altLang="en-US" sz="2400" dirty="0">
                <a:ea typeface="宋体" panose="02010600030101010101" pitchFamily="2" charset="-122"/>
              </a:rPr>
              <a:t>等接口提供了丰富的默认方法。</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971607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80728"/>
            <a:ext cx="8136904" cy="5632311"/>
          </a:xfrm>
          <a:prstGeom prst="rect">
            <a:avLst/>
          </a:prstGeom>
          <a:noFill/>
        </p:spPr>
        <p:txBody>
          <a:bodyPr wrap="square" rtlCol="0">
            <a:spAutoFit/>
          </a:bodyPr>
          <a:lstStyle/>
          <a:p>
            <a:r>
              <a:rPr lang="en-US" altLang="zh-CN" sz="2400" b="1" dirty="0">
                <a:solidFill>
                  <a:srgbClr val="0000FF"/>
                </a:solidFill>
                <a:ea typeface="宋体" panose="02010600030101010101" pitchFamily="2" charset="-122"/>
              </a:rPr>
              <a:t>public interface AA {</a:t>
            </a:r>
          </a:p>
          <a:p>
            <a:r>
              <a:rPr lang="en-US" altLang="zh-CN" sz="2400" b="1" dirty="0">
                <a:solidFill>
                  <a:srgbClr val="0000FF"/>
                </a:solidFill>
                <a:ea typeface="宋体" panose="02010600030101010101" pitchFamily="2" charset="-122"/>
              </a:rPr>
              <a:t>       double PI = 3.14;</a:t>
            </a:r>
          </a:p>
          <a:p>
            <a:endParaRPr lang="zh-CN" altLang="en-US" sz="2400" dirty="0">
              <a:solidFill>
                <a:srgbClr val="0000FF"/>
              </a:solidFill>
              <a:ea typeface="宋体" panose="02010600030101010101" pitchFamily="2" charset="-122"/>
            </a:endParaRPr>
          </a:p>
          <a:p>
            <a:pPr lvl="1"/>
            <a:r>
              <a:rPr lang="en-US" altLang="zh-CN" sz="2400" b="1" dirty="0">
                <a:solidFill>
                  <a:srgbClr val="FF0000"/>
                </a:solidFill>
                <a:ea typeface="宋体" panose="02010600030101010101" pitchFamily="2" charset="-122"/>
              </a:rPr>
              <a:t>public default void method() {</a:t>
            </a:r>
          </a:p>
          <a:p>
            <a:pPr lvl="1"/>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System.</a:t>
            </a:r>
            <a:r>
              <a:rPr lang="en-US" altLang="zh-CN" sz="2400" b="1" dirty="0" err="1">
                <a:solidFill>
                  <a:srgbClr val="0000FF"/>
                </a:solidFill>
                <a:ea typeface="宋体" panose="02010600030101010101" pitchFamily="2" charset="-122"/>
              </a:rPr>
              <a:t>out.println</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北京</a:t>
            </a:r>
            <a:r>
              <a:rPr lang="en-US" altLang="zh-CN" sz="2400" b="1" dirty="0">
                <a:solidFill>
                  <a:srgbClr val="0000FF"/>
                </a:solidFill>
                <a:ea typeface="宋体" panose="02010600030101010101" pitchFamily="2" charset="-122"/>
              </a:rPr>
              <a:t>");</a:t>
            </a:r>
          </a:p>
          <a:p>
            <a:pPr lvl="1"/>
            <a:r>
              <a:rPr lang="en-US" altLang="zh-CN" sz="2400" dirty="0">
                <a:solidFill>
                  <a:srgbClr val="0000FF"/>
                </a:solidFill>
                <a:ea typeface="宋体" panose="02010600030101010101" pitchFamily="2" charset="-122"/>
              </a:rPr>
              <a:t>}</a:t>
            </a:r>
          </a:p>
          <a:p>
            <a:endParaRPr lang="zh-CN" altLang="en-US" sz="2400" dirty="0">
              <a:solidFill>
                <a:srgbClr val="0000FF"/>
              </a:solidFill>
              <a:ea typeface="宋体" panose="02010600030101010101" pitchFamily="2" charset="-122"/>
            </a:endParaRPr>
          </a:p>
          <a:p>
            <a:pPr lvl="1"/>
            <a:r>
              <a:rPr lang="en-US" altLang="zh-CN" sz="2400" b="1" dirty="0">
                <a:solidFill>
                  <a:srgbClr val="FF0000"/>
                </a:solidFill>
                <a:ea typeface="宋体" panose="02010600030101010101" pitchFamily="2" charset="-122"/>
              </a:rPr>
              <a:t>default String method1() {</a:t>
            </a:r>
          </a:p>
          <a:p>
            <a:pPr lvl="1"/>
            <a:r>
              <a:rPr lang="en-US" altLang="zh-CN" sz="2400" b="1" dirty="0">
                <a:solidFill>
                  <a:srgbClr val="0000FF"/>
                </a:solidFill>
                <a:ea typeface="宋体" panose="02010600030101010101" pitchFamily="2" charset="-122"/>
              </a:rPr>
              <a:t>	return "</a:t>
            </a:r>
            <a:r>
              <a:rPr lang="zh-CN" altLang="en-US" sz="2400" b="1" dirty="0">
                <a:solidFill>
                  <a:srgbClr val="0000FF"/>
                </a:solidFill>
                <a:ea typeface="宋体" panose="02010600030101010101" pitchFamily="2" charset="-122"/>
              </a:rPr>
              <a:t>上海</a:t>
            </a:r>
            <a:r>
              <a:rPr lang="en-US" altLang="zh-CN" sz="2400" b="1" dirty="0">
                <a:solidFill>
                  <a:srgbClr val="0000FF"/>
                </a:solidFill>
                <a:ea typeface="宋体" panose="02010600030101010101" pitchFamily="2" charset="-122"/>
              </a:rPr>
              <a:t>";</a:t>
            </a:r>
          </a:p>
          <a:p>
            <a:pPr lvl="1"/>
            <a:r>
              <a:rPr lang="en-US" altLang="zh-CN" sz="2400" dirty="0">
                <a:solidFill>
                  <a:srgbClr val="0000FF"/>
                </a:solidFill>
                <a:ea typeface="宋体" panose="02010600030101010101" pitchFamily="2" charset="-122"/>
              </a:rPr>
              <a:t>}</a:t>
            </a:r>
          </a:p>
          <a:p>
            <a:endParaRPr lang="zh-CN" altLang="en-US" sz="2400" dirty="0">
              <a:solidFill>
                <a:srgbClr val="0000FF"/>
              </a:solidFill>
              <a:ea typeface="宋体" panose="02010600030101010101" pitchFamily="2" charset="-122"/>
            </a:endParaRPr>
          </a:p>
          <a:p>
            <a:pPr lvl="1"/>
            <a:r>
              <a:rPr lang="en-US" altLang="zh-CN" sz="2400" b="1" dirty="0">
                <a:solidFill>
                  <a:srgbClr val="FF0000"/>
                </a:solidFill>
                <a:ea typeface="宋体" panose="02010600030101010101" pitchFamily="2" charset="-122"/>
              </a:rPr>
              <a:t>public static void method2() {</a:t>
            </a:r>
          </a:p>
          <a:p>
            <a:pPr lvl="1"/>
            <a:r>
              <a:rPr lang="en-US" altLang="zh-CN" sz="2400" dirty="0">
                <a:solidFill>
                  <a:srgbClr val="0000FF"/>
                </a:solidFill>
                <a:ea typeface="宋体" panose="02010600030101010101" pitchFamily="2" charset="-122"/>
              </a:rPr>
              <a:t>	</a:t>
            </a:r>
            <a:r>
              <a:rPr lang="en-US" altLang="zh-CN" sz="2400" dirty="0" err="1">
                <a:solidFill>
                  <a:srgbClr val="0000FF"/>
                </a:solidFill>
                <a:ea typeface="宋体" panose="02010600030101010101" pitchFamily="2" charset="-122"/>
              </a:rPr>
              <a:t>System.</a:t>
            </a:r>
            <a:r>
              <a:rPr lang="en-US" altLang="zh-CN" sz="2400" b="1" dirty="0" err="1">
                <a:solidFill>
                  <a:srgbClr val="0000FF"/>
                </a:solidFill>
                <a:ea typeface="宋体" panose="02010600030101010101" pitchFamily="2" charset="-122"/>
              </a:rPr>
              <a:t>out.println</a:t>
            </a:r>
            <a:r>
              <a:rPr lang="en-US" altLang="zh-CN" sz="2400" b="1" dirty="0">
                <a:solidFill>
                  <a:srgbClr val="0000FF"/>
                </a:solidFill>
                <a:ea typeface="宋体" panose="02010600030101010101" pitchFamily="2" charset="-122"/>
              </a:rPr>
              <a:t>(“hello lambda!");</a:t>
            </a:r>
          </a:p>
          <a:p>
            <a:pPr lvl="1"/>
            <a:r>
              <a:rPr lang="en-US" altLang="zh-CN" sz="2400" dirty="0">
                <a:solidFill>
                  <a:srgbClr val="0000FF"/>
                </a:solidFill>
                <a:ea typeface="宋体" panose="02010600030101010101" pitchFamily="2" charset="-122"/>
              </a:rPr>
              <a:t>}</a:t>
            </a:r>
          </a:p>
          <a:p>
            <a:r>
              <a:rPr lang="en-US" altLang="zh-CN" sz="2400" dirty="0">
                <a:solidFill>
                  <a:srgbClr val="0000FF"/>
                </a:solidFill>
                <a:ea typeface="宋体" panose="02010600030101010101" pitchFamily="2" charset="-122"/>
              </a:rPr>
              <a:t>}</a:t>
            </a:r>
            <a:endParaRPr lang="zh-CN" altLang="en-US" sz="2400" dirty="0">
              <a:solidFill>
                <a:srgbClr val="0000FF"/>
              </a:solidFill>
              <a:ea typeface="宋体" panose="02010600030101010101" pitchFamily="2" charset="-122"/>
            </a:endParaRPr>
          </a:p>
        </p:txBody>
      </p:sp>
    </p:spTree>
    <p:extLst>
      <p:ext uri="{BB962C8B-B14F-4D97-AF65-F5344CB8AC3E}">
        <p14:creationId xmlns:p14="http://schemas.microsoft.com/office/powerpoint/2010/main" val="2718521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763688" y="692696"/>
            <a:ext cx="5445418" cy="792088"/>
          </a:xfrm>
        </p:spPr>
        <p:txBody>
          <a:bodyPr>
            <a:normAutofit/>
          </a:bodyPr>
          <a:lstStyle/>
          <a:p>
            <a:r>
              <a:rPr kumimoji="1" lang="zh-CN" altLang="en-US" b="1">
                <a:solidFill>
                  <a:schemeClr val="tx1"/>
                </a:solidFill>
                <a:latin typeface="+mn-lt"/>
                <a:ea typeface="宋体" pitchFamily="2" charset="-122"/>
              </a:rPr>
              <a:t>接口中的默认方法</a:t>
            </a:r>
          </a:p>
        </p:txBody>
      </p:sp>
      <p:sp>
        <p:nvSpPr>
          <p:cNvPr id="2" name="文本框 1"/>
          <p:cNvSpPr txBox="1"/>
          <p:nvPr/>
        </p:nvSpPr>
        <p:spPr>
          <a:xfrm>
            <a:off x="323528" y="1700808"/>
            <a:ext cx="8640960" cy="4196020"/>
          </a:xfrm>
          <a:prstGeom prst="rect">
            <a:avLst/>
          </a:prstGeom>
          <a:noFill/>
        </p:spPr>
        <p:txBody>
          <a:bodyPr wrap="square" rtlCol="0">
            <a:spAutoFit/>
          </a:bodyPr>
          <a:lstStyle/>
          <a:p>
            <a:pPr>
              <a:lnSpc>
                <a:spcPts val="4000"/>
              </a:lnSpc>
            </a:pPr>
            <a:r>
              <a:rPr lang="zh-CN" altLang="zh-CN" sz="2800" b="1" dirty="0">
                <a:latin typeface="宋体" panose="02010600030101010101" pitchFamily="2" charset="-122"/>
                <a:ea typeface="宋体" panose="02010600030101010101" pitchFamily="2" charset="-122"/>
              </a:rPr>
              <a:t>接口默认方法的</a:t>
            </a:r>
            <a:r>
              <a:rPr lang="zh-CN" altLang="en-US"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类优先</a:t>
            </a:r>
            <a:r>
              <a:rPr lang="en-US" altLang="zh-CN"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原则</a:t>
            </a:r>
            <a:endParaRPr lang="en-US" altLang="zh-CN" sz="2800" b="1" dirty="0">
              <a:latin typeface="宋体" panose="02010600030101010101" pitchFamily="2" charset="-122"/>
              <a:ea typeface="宋体" panose="02010600030101010101" pitchFamily="2" charset="-122"/>
            </a:endParaRPr>
          </a:p>
          <a:p>
            <a:pPr>
              <a:lnSpc>
                <a:spcPts val="4000"/>
              </a:lnSpc>
            </a:pPr>
            <a:r>
              <a:rPr lang="zh-CN" altLang="en-US" sz="2400" dirty="0">
                <a:latin typeface="宋体" panose="02010600030101010101" pitchFamily="2" charset="-122"/>
                <a:ea typeface="宋体" panose="02010600030101010101" pitchFamily="2" charset="-122"/>
              </a:rPr>
              <a:t>若一个接口中定义了一个默认方法，而另外一个父类或接口中又定义了一个同名的方法时</a:t>
            </a:r>
          </a:p>
          <a:p>
            <a:pPr marL="342900" indent="-342900">
              <a:lnSpc>
                <a:spcPts val="4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选择父类中的方法。如果一个父类提供了具体的实现，那么接口中具有相同名称和参数的默认方法会被忽略。</a:t>
            </a:r>
          </a:p>
          <a:p>
            <a:pPr marL="342900" indent="-342900">
              <a:lnSpc>
                <a:spcPts val="4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接口冲突。如果一个父接口提供一个默认方法，而另一个接口也提供了一个具有相同名称和参数列表的方法（不管方法是否是默认方法），那么实现类必须覆盖该方法来解决冲突</a:t>
            </a:r>
          </a:p>
        </p:txBody>
      </p:sp>
    </p:spTree>
    <p:extLst>
      <p:ext uri="{BB962C8B-B14F-4D97-AF65-F5344CB8AC3E}">
        <p14:creationId xmlns:p14="http://schemas.microsoft.com/office/powerpoint/2010/main" val="36623376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763688" y="692696"/>
            <a:ext cx="6120680" cy="792088"/>
          </a:xfrm>
        </p:spPr>
        <p:txBody>
          <a:bodyPr>
            <a:normAutofit/>
          </a:bodyPr>
          <a:lstStyle/>
          <a:p>
            <a:r>
              <a:rPr kumimoji="1" lang="zh-CN" altLang="en-US" b="1">
                <a:latin typeface="+mn-lt"/>
                <a:ea typeface="宋体" pitchFamily="2" charset="-122"/>
              </a:rPr>
              <a:t>接口冲突的解决方式</a:t>
            </a:r>
            <a:endParaRPr kumimoji="1" lang="zh-CN" altLang="en-US" b="1">
              <a:solidFill>
                <a:schemeClr val="tx1"/>
              </a:solidFill>
              <a:latin typeface="+mn-lt"/>
              <a:ea typeface="宋体" pitchFamily="2" charset="-122"/>
            </a:endParaRPr>
          </a:p>
        </p:txBody>
      </p:sp>
      <p:pic>
        <p:nvPicPr>
          <p:cNvPr id="3" name="图片 2"/>
          <p:cNvPicPr>
            <a:picLocks noChangeAspect="1"/>
          </p:cNvPicPr>
          <p:nvPr/>
        </p:nvPicPr>
        <p:blipFill>
          <a:blip r:embed="rId2" cstate="print"/>
          <a:stretch>
            <a:fillRect/>
          </a:stretch>
        </p:blipFill>
        <p:spPr>
          <a:xfrm>
            <a:off x="1691680" y="1532055"/>
            <a:ext cx="5328592" cy="5136265"/>
          </a:xfrm>
          <a:prstGeom prst="rect">
            <a:avLst/>
          </a:prstGeom>
        </p:spPr>
      </p:pic>
      <p:sp>
        <p:nvSpPr>
          <p:cNvPr id="4" name="矩形 3"/>
          <p:cNvSpPr/>
          <p:nvPr/>
        </p:nvSpPr>
        <p:spPr>
          <a:xfrm>
            <a:off x="3419872" y="5733256"/>
            <a:ext cx="295232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51038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1184957" y="1988840"/>
            <a:ext cx="6984776" cy="1569660"/>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第六节 类的成员之五：</a:t>
            </a:r>
            <a:endParaRPr lang="en-US" altLang="zh-CN" sz="4800" dirty="0">
              <a:solidFill>
                <a:schemeClr val="accent6">
                  <a:lumMod val="75000"/>
                </a:schemeClr>
              </a:solidFill>
              <a:ea typeface="隶书" panose="02010509060101010101" pitchFamily="49" charset="-122"/>
            </a:endParaRPr>
          </a:p>
          <a:p>
            <a:pPr algn="ctr"/>
            <a:r>
              <a:rPr lang="zh-CN" altLang="en-US" sz="4800" dirty="0">
                <a:solidFill>
                  <a:schemeClr val="accent6">
                    <a:lumMod val="75000"/>
                  </a:schemeClr>
                </a:solidFill>
                <a:ea typeface="隶书" panose="02010509060101010101" pitchFamily="49" charset="-122"/>
              </a:rPr>
              <a:t>内部类</a:t>
            </a:r>
          </a:p>
        </p:txBody>
      </p:sp>
    </p:spTree>
    <p:extLst>
      <p:ext uri="{BB962C8B-B14F-4D97-AF65-F5344CB8AC3E}">
        <p14:creationId xmlns:p14="http://schemas.microsoft.com/office/powerpoint/2010/main" val="286032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979712" y="620688"/>
            <a:ext cx="5760640" cy="853814"/>
          </a:xfrm>
        </p:spPr>
        <p:txBody>
          <a:bodyPr>
            <a:noAutofit/>
          </a:bodyPr>
          <a:lstStyle/>
          <a:p>
            <a:pPr eaLnBrk="1" hangingPunct="1">
              <a:defRPr/>
            </a:pPr>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类的成员之五：内部类</a:t>
            </a:r>
          </a:p>
        </p:txBody>
      </p:sp>
      <p:sp>
        <p:nvSpPr>
          <p:cNvPr id="35843" name="Rectangle 3"/>
          <p:cNvSpPr>
            <a:spLocks noGrp="1" noChangeArrowheads="1"/>
          </p:cNvSpPr>
          <p:nvPr>
            <p:ph idx="1"/>
          </p:nvPr>
        </p:nvSpPr>
        <p:spPr>
          <a:xfrm>
            <a:off x="17749" y="1556792"/>
            <a:ext cx="8972520" cy="5040560"/>
          </a:xfrm>
        </p:spPr>
        <p:txBody>
          <a:bodyPr>
            <a:normAutofit/>
          </a:bodyPr>
          <a:lstStyle/>
          <a:p>
            <a:pPr eaLnBrk="1" hangingPunct="1">
              <a:buFont typeface="Wingdings" pitchFamily="2" charset="2"/>
              <a:buChar char="l"/>
            </a:pPr>
            <a:r>
              <a:rPr lang="zh-CN" altLang="en-US" sz="2400" dirty="0">
                <a:ea typeface="宋体" pitchFamily="2" charset="-122"/>
                <a:cs typeface="Times New Roman" pitchFamily="18" charset="0"/>
              </a:rPr>
              <a:t>在</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中，允许一个类的定义位于另一个类的内部，前者称为内部类，后者称为外部类。</a:t>
            </a:r>
          </a:p>
          <a:p>
            <a:pPr eaLnBrk="1" hangingPunct="1">
              <a:spcBef>
                <a:spcPct val="50000"/>
              </a:spcBef>
              <a:buFont typeface="Wingdings" pitchFamily="2" charset="2"/>
              <a:buChar char="l"/>
            </a:pPr>
            <a:r>
              <a:rPr lang="en-US" altLang="zh-CN" sz="2400" dirty="0">
                <a:ea typeface="宋体" pitchFamily="2" charset="-122"/>
                <a:cs typeface="Times New Roman" pitchFamily="18" charset="0"/>
              </a:rPr>
              <a:t>Inner class</a:t>
            </a:r>
            <a:r>
              <a:rPr lang="zh-CN" altLang="en-US" sz="2400" dirty="0">
                <a:ea typeface="宋体" pitchFamily="2" charset="-122"/>
                <a:cs typeface="Times New Roman" pitchFamily="18" charset="0"/>
              </a:rPr>
              <a:t>一般用在定义它的类或语句块之内，在外部引用它时必须给出完整的名称。</a:t>
            </a:r>
            <a:endParaRPr lang="en-US" altLang="zh-CN" sz="2400" dirty="0">
              <a:ea typeface="宋体" pitchFamily="2" charset="-122"/>
              <a:cs typeface="Times New Roman" pitchFamily="18" charset="0"/>
            </a:endParaRPr>
          </a:p>
          <a:p>
            <a:pPr lvl="1">
              <a:spcBef>
                <a:spcPct val="50000"/>
              </a:spcBef>
              <a:buFont typeface="Wingdings" pitchFamily="2" charset="2"/>
              <a:buChar char="Ø"/>
            </a:pPr>
            <a:r>
              <a:rPr lang="en-US" altLang="zh-CN" sz="2000" dirty="0">
                <a:solidFill>
                  <a:srgbClr val="0000FF"/>
                </a:solidFill>
                <a:ea typeface="宋体" pitchFamily="2" charset="-122"/>
                <a:cs typeface="Times New Roman" pitchFamily="18" charset="0"/>
              </a:rPr>
              <a:t>Inner class</a:t>
            </a:r>
            <a:r>
              <a:rPr lang="zh-CN" altLang="en-US" sz="2000" dirty="0">
                <a:solidFill>
                  <a:srgbClr val="0000FF"/>
                </a:solidFill>
                <a:ea typeface="宋体" pitchFamily="2" charset="-122"/>
                <a:cs typeface="Times New Roman" pitchFamily="18" charset="0"/>
              </a:rPr>
              <a:t>的名字不能与包含它的类名相同；</a:t>
            </a:r>
          </a:p>
          <a:p>
            <a:pPr>
              <a:spcBef>
                <a:spcPts val="1200"/>
              </a:spcBef>
              <a:buFont typeface="Wingdings" pitchFamily="2" charset="2"/>
              <a:buChar char="l"/>
            </a:pPr>
            <a:r>
              <a:rPr lang="en-US" altLang="zh-CN" sz="2400" dirty="0">
                <a:solidFill>
                  <a:srgbClr val="C00000"/>
                </a:solidFill>
                <a:ea typeface="宋体" pitchFamily="2" charset="-122"/>
                <a:cs typeface="Times New Roman" pitchFamily="18" charset="0"/>
              </a:rPr>
              <a:t>Inner class</a:t>
            </a:r>
            <a:r>
              <a:rPr lang="zh-CN" altLang="en-US" sz="2400" dirty="0">
                <a:solidFill>
                  <a:srgbClr val="C00000"/>
                </a:solidFill>
                <a:ea typeface="宋体" pitchFamily="2" charset="-122"/>
                <a:cs typeface="Times New Roman" pitchFamily="18" charset="0"/>
              </a:rPr>
              <a:t>可以使用外部类的私有数据</a:t>
            </a:r>
            <a:r>
              <a:rPr lang="zh-CN" altLang="en-US" sz="2400" dirty="0">
                <a:ea typeface="宋体" pitchFamily="2" charset="-122"/>
                <a:cs typeface="Times New Roman" pitchFamily="18" charset="0"/>
              </a:rPr>
              <a:t>，因为它是外部类的成员，同一个类的成员之间可相互访问。而</a:t>
            </a:r>
            <a:r>
              <a:rPr lang="zh-CN" altLang="en-US" sz="2400" dirty="0">
                <a:solidFill>
                  <a:srgbClr val="C00000"/>
                </a:solidFill>
                <a:ea typeface="宋体" pitchFamily="2" charset="-122"/>
                <a:cs typeface="Times New Roman" pitchFamily="18" charset="0"/>
              </a:rPr>
              <a:t>外部类要访问内部类中的成员需要</a:t>
            </a:r>
            <a:r>
              <a:rPr lang="zh-CN" altLang="en-US" sz="2400" b="1"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内部类.成员或者内部类对象.成员。</a:t>
            </a:r>
            <a:endParaRPr lang="en-US" altLang="zh-CN" sz="2400" dirty="0">
              <a:solidFill>
                <a:srgbClr val="C00000"/>
              </a:solidFill>
              <a:ea typeface="宋体" pitchFamily="2" charset="-122"/>
              <a:cs typeface="Times New Roman" pitchFamily="18" charset="0"/>
            </a:endParaRPr>
          </a:p>
          <a:p>
            <a:pPr>
              <a:spcBef>
                <a:spcPts val="1200"/>
              </a:spcBef>
              <a:buFont typeface="Wingdings" pitchFamily="2" charset="2"/>
              <a:buChar char="l"/>
            </a:pPr>
            <a:r>
              <a:rPr lang="zh-CN" altLang="en-US" sz="2400" b="1" dirty="0">
                <a:ea typeface="宋体" pitchFamily="2" charset="-122"/>
                <a:cs typeface="Times New Roman" pitchFamily="18" charset="0"/>
              </a:rPr>
              <a:t>分类：成员内部类</a:t>
            </a:r>
            <a:r>
              <a:rPr lang="zh-CN" altLang="en-US" sz="2400" dirty="0">
                <a:ea typeface="宋体" pitchFamily="2" charset="-122"/>
                <a:cs typeface="Times New Roman" pitchFamily="18" charset="0"/>
              </a:rPr>
              <a:t>（static成员内部类和非static成员内部类）</a:t>
            </a:r>
          </a:p>
          <a:p>
            <a:pPr marL="0" indent="0">
              <a:buNone/>
            </a:pPr>
            <a:r>
              <a:rPr lang="en-US" altLang="zh-CN" sz="2400" dirty="0">
                <a:ea typeface="宋体" pitchFamily="2" charset="-122"/>
                <a:cs typeface="Times New Roman" pitchFamily="18" charset="0"/>
              </a:rPr>
              <a:t>	     </a:t>
            </a:r>
            <a:r>
              <a:rPr lang="zh-CN" altLang="en-US" sz="2400" b="1" dirty="0">
                <a:ea typeface="宋体" pitchFamily="2" charset="-122"/>
                <a:cs typeface="Times New Roman" pitchFamily="18" charset="0"/>
              </a:rPr>
              <a:t>局部内部类</a:t>
            </a:r>
            <a:r>
              <a:rPr lang="zh-CN" altLang="en-US" sz="2400" dirty="0">
                <a:ea typeface="宋体" pitchFamily="2" charset="-122"/>
                <a:cs typeface="Times New Roman" pitchFamily="18" charset="0"/>
              </a:rPr>
              <a:t>（不谈修饰符）、匿名内部类</a:t>
            </a:r>
          </a:p>
        </p:txBody>
      </p:sp>
    </p:spTree>
    <p:extLst>
      <p:ext uri="{BB962C8B-B14F-4D97-AF65-F5344CB8AC3E}">
        <p14:creationId xmlns:p14="http://schemas.microsoft.com/office/powerpoint/2010/main" val="37289150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627784" y="548680"/>
            <a:ext cx="5508104" cy="840156"/>
          </a:xfrm>
        </p:spPr>
        <p:txBody>
          <a:bodyPr/>
          <a:lstStyle/>
          <a:p>
            <a:pPr eaLnBrk="1" hangingPunct="1">
              <a:defRPr/>
            </a:pPr>
            <a:r>
              <a:rPr lang="zh-CN" altLang="en-US" b="1" dirty="0">
                <a:latin typeface="+mn-lt"/>
                <a:ea typeface="宋体" pitchFamily="2" charset="-122"/>
                <a:cs typeface="Times New Roman" pitchFamily="18" charset="0"/>
              </a:rPr>
              <a:t>内部类举例 </a:t>
            </a:r>
            <a:r>
              <a:rPr lang="en-US" altLang="zh-CN" b="1" dirty="0">
                <a:latin typeface="+mn-lt"/>
                <a:ea typeface="宋体" pitchFamily="2" charset="-122"/>
                <a:cs typeface="Times New Roman" pitchFamily="18" charset="0"/>
              </a:rPr>
              <a:t>(1)</a:t>
            </a:r>
          </a:p>
        </p:txBody>
      </p:sp>
      <p:sp>
        <p:nvSpPr>
          <p:cNvPr id="36867" name="Rectangle 3"/>
          <p:cNvSpPr>
            <a:spLocks noChangeArrowheads="1"/>
          </p:cNvSpPr>
          <p:nvPr/>
        </p:nvSpPr>
        <p:spPr bwMode="auto">
          <a:xfrm>
            <a:off x="323528" y="1124744"/>
            <a:ext cx="8280920" cy="5122621"/>
          </a:xfrm>
          <a:prstGeom prst="rect">
            <a:avLst/>
          </a:prstGeom>
          <a:noFill/>
          <a:ln w="9525">
            <a:noFill/>
            <a:miter lim="800000"/>
            <a:headEnd/>
            <a:tailEnd/>
          </a:ln>
        </p:spPr>
        <p:txBody>
          <a:bodyPr wrap="square">
            <a:spAutoFit/>
          </a:bodyPr>
          <a:lstStyle/>
          <a:p>
            <a:pPr>
              <a:lnSpc>
                <a:spcPct val="80000"/>
              </a:lnSpc>
            </a:pPr>
            <a:r>
              <a:rPr lang="en-US" altLang="zh-CN" sz="22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 class A {</a:t>
            </a:r>
          </a:p>
          <a:p>
            <a:pPr>
              <a:lnSpc>
                <a:spcPct val="80000"/>
              </a:lnSpc>
            </a:pPr>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a:t>
            </a:r>
          </a:p>
          <a:p>
            <a:pPr>
              <a:lnSpc>
                <a:spcPct val="80000"/>
              </a:lnSpc>
            </a:pPr>
            <a:r>
              <a:rPr lang="en-US" altLang="zh-CN" sz="2400" dirty="0">
                <a:solidFill>
                  <a:srgbClr val="C00000"/>
                </a:solidFill>
                <a:ea typeface="宋体" pitchFamily="2" charset="-122"/>
                <a:cs typeface="Times New Roman" pitchFamily="18" charset="0"/>
              </a:rPr>
              <a:t>	public class B{</a:t>
            </a:r>
          </a:p>
          <a:p>
            <a:pPr>
              <a:lnSpc>
                <a:spcPct val="80000"/>
              </a:lnSpc>
            </a:pPr>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 {</a:t>
            </a:r>
          </a:p>
          <a:p>
            <a:pPr>
              <a:lnSpc>
                <a:spcPct val="80000"/>
              </a:lnSpc>
            </a:pPr>
            <a:r>
              <a:rPr lang="en-US" altLang="zh-CN" sz="2400" dirty="0">
                <a:solidFill>
                  <a:srgbClr val="C00000"/>
                </a:solidFill>
                <a:ea typeface="宋体" pitchFamily="2" charset="-122"/>
                <a:cs typeface="Times New Roman" pitchFamily="18" charset="0"/>
              </a:rPr>
              <a:t>		s = 100;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在内部类</a:t>
            </a:r>
            <a:r>
              <a:rPr lang="en-US" altLang="zh-CN" sz="2400" dirty="0">
                <a:solidFill>
                  <a:srgbClr val="C00000"/>
                </a:solidFill>
                <a:ea typeface="宋体" pitchFamily="2" charset="-122"/>
                <a:cs typeface="Times New Roman" pitchFamily="18" charset="0"/>
              </a:rPr>
              <a:t>B</a:t>
            </a:r>
            <a:r>
              <a:rPr lang="zh-CN" altLang="en-US" sz="2400" dirty="0">
                <a:solidFill>
                  <a:srgbClr val="C00000"/>
                </a:solidFill>
                <a:ea typeface="宋体" pitchFamily="2" charset="-122"/>
                <a:cs typeface="Times New Roman" pitchFamily="18" charset="0"/>
              </a:rPr>
              <a:t>中</a:t>
            </a:r>
            <a:r>
              <a:rPr lang="en-US" altLang="zh-CN" sz="2400" dirty="0">
                <a:solidFill>
                  <a:srgbClr val="C00000"/>
                </a:solidFill>
                <a:ea typeface="宋体" pitchFamily="2" charset="-122"/>
                <a:cs typeface="Times New Roman" pitchFamily="18" charset="0"/>
              </a:rPr>
              <a:t>s=" + s);</a:t>
            </a:r>
          </a:p>
          <a:p>
            <a:pPr>
              <a:lnSpc>
                <a:spcPct val="80000"/>
              </a:lnSpc>
            </a:pPr>
            <a:r>
              <a:rPr lang="en-US" altLang="zh-CN" sz="2400" dirty="0">
                <a:solidFill>
                  <a:srgbClr val="C00000"/>
                </a:solidFill>
                <a:ea typeface="宋体" pitchFamily="2" charset="-122"/>
                <a:cs typeface="Times New Roman" pitchFamily="18" charset="0"/>
              </a:rPr>
              <a:t>	        }  }</a:t>
            </a:r>
          </a:p>
          <a:p>
            <a:pPr>
              <a:lnSpc>
                <a:spcPct val="80000"/>
              </a:lnSpc>
            </a:pPr>
            <a:r>
              <a:rPr lang="en-US" altLang="zh-CN" sz="2400" dirty="0">
                <a:solidFill>
                  <a:srgbClr val="C00000"/>
                </a:solidFill>
                <a:ea typeface="宋体" pitchFamily="2" charset="-122"/>
                <a:cs typeface="Times New Roman" pitchFamily="18" charset="0"/>
              </a:rPr>
              <a:t>	public void ma() {</a:t>
            </a:r>
          </a:p>
          <a:p>
            <a:pPr>
              <a:lnSpc>
                <a:spcPct val="80000"/>
              </a:lnSpc>
            </a:pPr>
            <a:r>
              <a:rPr lang="en-US" altLang="zh-CN" sz="2400" dirty="0">
                <a:solidFill>
                  <a:srgbClr val="C00000"/>
                </a:solidFill>
                <a:ea typeface="宋体" pitchFamily="2" charset="-122"/>
                <a:cs typeface="Times New Roman" pitchFamily="18" charset="0"/>
              </a:rPr>
              <a:t>		B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new B();</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i.mb</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  }</a:t>
            </a:r>
          </a:p>
          <a:p>
            <a:pPr>
              <a:lnSpc>
                <a:spcPct val="80000"/>
              </a:lnSpc>
            </a:pPr>
            <a:endParaRPr lang="en-US" altLang="zh-CN" sz="2400" dirty="0">
              <a:solidFill>
                <a:srgbClr val="C00000"/>
              </a:solidFill>
              <a:ea typeface="宋体" pitchFamily="2" charset="-122"/>
              <a:cs typeface="Times New Roman" pitchFamily="18" charset="0"/>
            </a:endParaRPr>
          </a:p>
          <a:p>
            <a:pPr>
              <a:lnSpc>
                <a:spcPct val="80000"/>
              </a:lnSpc>
            </a:pPr>
            <a:r>
              <a:rPr lang="en-US" altLang="zh-CN" sz="2400" dirty="0">
                <a:solidFill>
                  <a:srgbClr val="C00000"/>
                </a:solidFill>
                <a:ea typeface="宋体" pitchFamily="2" charset="-122"/>
                <a:cs typeface="Times New Roman" pitchFamily="18" charset="0"/>
              </a:rPr>
              <a:t>       public class Test {	</a:t>
            </a:r>
          </a:p>
          <a:p>
            <a:pPr>
              <a:lnSpc>
                <a:spcPct val="80000"/>
              </a:lnSpc>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A o = new A();</a:t>
            </a:r>
          </a:p>
          <a:p>
            <a:pPr>
              <a:lnSpc>
                <a:spcPct val="80000"/>
              </a:lnSpc>
            </a:pPr>
            <a:r>
              <a:rPr lang="en-US" altLang="zh-CN" sz="2400" dirty="0">
                <a:solidFill>
                  <a:srgbClr val="C00000"/>
                </a:solidFill>
                <a:ea typeface="宋体" pitchFamily="2" charset="-122"/>
                <a:cs typeface="Times New Roman" pitchFamily="18" charset="0"/>
              </a:rPr>
              <a:t>	        o.ma();</a:t>
            </a:r>
          </a:p>
          <a:p>
            <a:pPr>
              <a:lnSpc>
                <a:spcPct val="80000"/>
              </a:lnSpc>
            </a:pPr>
            <a:r>
              <a:rPr lang="en-US" altLang="zh-CN" sz="2400" dirty="0">
                <a:solidFill>
                  <a:srgbClr val="C00000"/>
                </a:solidFill>
                <a:ea typeface="宋体" pitchFamily="2" charset="-122"/>
                <a:cs typeface="Times New Roman" pitchFamily="18" charset="0"/>
              </a:rPr>
              <a:t>	}   } </a:t>
            </a:r>
          </a:p>
        </p:txBody>
      </p:sp>
    </p:spTree>
    <p:extLst>
      <p:ext uri="{BB962C8B-B14F-4D97-AF65-F5344CB8AC3E}">
        <p14:creationId xmlns:p14="http://schemas.microsoft.com/office/powerpoint/2010/main" val="38664607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059832" y="595163"/>
            <a:ext cx="4716048" cy="840156"/>
          </a:xfrm>
        </p:spPr>
        <p:txBody>
          <a:bodyPr/>
          <a:lstStyle/>
          <a:p>
            <a:pPr eaLnBrk="1" hangingPunct="1">
              <a:defRPr/>
            </a:pPr>
            <a:r>
              <a:rPr lang="zh-CN" altLang="en-US" b="1" dirty="0">
                <a:latin typeface="+mn-lt"/>
                <a:ea typeface="宋体" pitchFamily="2" charset="-122"/>
                <a:cs typeface="Times New Roman" pitchFamily="18" charset="0"/>
              </a:rPr>
              <a:t>内部类举例 </a:t>
            </a:r>
            <a:r>
              <a:rPr lang="en-US" altLang="zh-CN" b="1" dirty="0">
                <a:latin typeface="+mn-lt"/>
                <a:ea typeface="宋体" pitchFamily="2" charset="-122"/>
                <a:cs typeface="Times New Roman" pitchFamily="18" charset="0"/>
              </a:rPr>
              <a:t>(2)</a:t>
            </a:r>
          </a:p>
        </p:txBody>
      </p:sp>
      <p:sp>
        <p:nvSpPr>
          <p:cNvPr id="37891" name="Rectangle 3"/>
          <p:cNvSpPr>
            <a:spLocks noChangeArrowheads="1"/>
          </p:cNvSpPr>
          <p:nvPr/>
        </p:nvSpPr>
        <p:spPr bwMode="auto">
          <a:xfrm>
            <a:off x="251520" y="1124744"/>
            <a:ext cx="8640960" cy="5632311"/>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A{</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111;</a:t>
            </a:r>
          </a:p>
          <a:p>
            <a:r>
              <a:rPr lang="en-US" altLang="zh-CN" sz="2400" dirty="0">
                <a:solidFill>
                  <a:srgbClr val="C00000"/>
                </a:solidFill>
                <a:ea typeface="宋体" pitchFamily="2" charset="-122"/>
                <a:cs typeface="Times New Roman" pitchFamily="18" charset="0"/>
              </a:rPr>
              <a:t>        public class B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222;</a:t>
            </a:r>
          </a:p>
          <a:p>
            <a:pPr lvl="1"/>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a:solidFill>
                  <a:srgbClr val="C00000"/>
                </a:solidFill>
                <a:ea typeface="宋体" pitchFamily="2" charset="-122"/>
                <a:cs typeface="Times New Roman" pitchFamily="18" charset="0"/>
              </a:rPr>
              <a:t>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局部变量</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内部类对象的属性</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A.this.s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外层类对象属性</a:t>
            </a:r>
            <a:r>
              <a:rPr lang="en-US" altLang="zh-CN" sz="2400" dirty="0">
                <a:solidFill>
                  <a:srgbClr val="0000FF"/>
                </a:solidFill>
                <a:ea typeface="宋体" pitchFamily="2" charset="-122"/>
                <a:cs typeface="Times New Roman" pitchFamily="18" charset="0"/>
              </a:rPr>
              <a:t>s</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r>
              <a:rPr lang="en-US" altLang="zh-CN" sz="2400" dirty="0">
                <a:solidFill>
                  <a:schemeClr val="accent2"/>
                </a:solidFill>
                <a:ea typeface="宋体" pitchFamily="2" charset="-122"/>
                <a:cs typeface="Times New Roman" pitchFamily="18" charset="0"/>
              </a:rPr>
              <a:t>	</a:t>
            </a:r>
            <a:r>
              <a:rPr lang="en-US" altLang="zh-CN" sz="2400" b="1" dirty="0">
                <a:solidFill>
                  <a:srgbClr val="00B0F0"/>
                </a:solidFill>
                <a:ea typeface="宋体" pitchFamily="2" charset="-122"/>
                <a:cs typeface="Times New Roman" pitchFamily="18" charset="0"/>
              </a:rPr>
              <a:t>A </a:t>
            </a:r>
            <a:r>
              <a:rPr lang="en-US" altLang="zh-CN" sz="2400" b="1" dirty="0" err="1">
                <a:solidFill>
                  <a:srgbClr val="00B0F0"/>
                </a:solidFill>
                <a:ea typeface="宋体" pitchFamily="2" charset="-122"/>
                <a:cs typeface="Times New Roman" pitchFamily="18" charset="0"/>
              </a:rPr>
              <a:t>a</a:t>
            </a:r>
            <a:r>
              <a:rPr lang="en-US" altLang="zh-CN" sz="2400" b="1" dirty="0">
                <a:solidFill>
                  <a:srgbClr val="00B0F0"/>
                </a:solidFill>
                <a:ea typeface="宋体" pitchFamily="2" charset="-122"/>
                <a:cs typeface="Times New Roman" pitchFamily="18" charset="0"/>
              </a:rPr>
              <a:t> = new A();</a:t>
            </a:r>
          </a:p>
          <a:p>
            <a:r>
              <a:rPr lang="en-US" altLang="zh-CN" sz="2400" b="1" dirty="0">
                <a:solidFill>
                  <a:srgbClr val="00B0F0"/>
                </a:solidFill>
                <a:ea typeface="宋体" pitchFamily="2" charset="-122"/>
                <a:cs typeface="Times New Roman" pitchFamily="18" charset="0"/>
              </a:rPr>
              <a:t>	A.B b = </a:t>
            </a:r>
            <a:r>
              <a:rPr lang="en-US" altLang="zh-CN" sz="2400" b="1" dirty="0" err="1">
                <a:solidFill>
                  <a:srgbClr val="00B0F0"/>
                </a:solidFill>
                <a:ea typeface="宋体" pitchFamily="2" charset="-122"/>
                <a:cs typeface="Times New Roman" pitchFamily="18" charset="0"/>
              </a:rPr>
              <a:t>a.new</a:t>
            </a:r>
            <a:r>
              <a:rPr lang="en-US" altLang="zh-CN" sz="2400" b="1" dirty="0">
                <a:solidFill>
                  <a:srgbClr val="00B0F0"/>
                </a:solidFill>
                <a:ea typeface="宋体" pitchFamily="2" charset="-122"/>
                <a:cs typeface="Times New Roman" pitchFamily="18" charset="0"/>
              </a:rPr>
              <a:t> B();</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b.mb</a:t>
            </a:r>
            <a:r>
              <a:rPr lang="en-US" altLang="zh-CN" sz="2400" dirty="0">
                <a:solidFill>
                  <a:srgbClr val="C00000"/>
                </a:solidFill>
                <a:ea typeface="宋体" pitchFamily="2" charset="-122"/>
                <a:cs typeface="Times New Roman" pitchFamily="18" charset="0"/>
              </a:rPr>
              <a:t>(333); </a:t>
            </a:r>
          </a:p>
          <a:p>
            <a:r>
              <a:rPr lang="en-US" altLang="zh-CN" sz="2400" dirty="0">
                <a:solidFill>
                  <a:srgbClr val="C00000"/>
                </a:solidFill>
                <a:ea typeface="宋体" pitchFamily="2" charset="-122"/>
                <a:cs typeface="Times New Roman" pitchFamily="18" charset="0"/>
              </a:rPr>
              <a:t>        }}</a:t>
            </a:r>
          </a:p>
        </p:txBody>
      </p:sp>
    </p:spTree>
    <p:extLst>
      <p:ext uri="{BB962C8B-B14F-4D97-AF65-F5344CB8AC3E}">
        <p14:creationId xmlns:p14="http://schemas.microsoft.com/office/powerpoint/2010/main" val="15684203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2627784" y="548680"/>
            <a:ext cx="4932072" cy="997830"/>
          </a:xfrm>
        </p:spPr>
        <p:txBody>
          <a:bodyPr/>
          <a:lstStyle/>
          <a:p>
            <a:pPr eaLnBrk="1" hangingPunct="1">
              <a:defRPr/>
            </a:pPr>
            <a:r>
              <a:rPr lang="zh-CN" altLang="en-US" b="1" dirty="0">
                <a:latin typeface="+mn-lt"/>
                <a:ea typeface="宋体" pitchFamily="2" charset="-122"/>
                <a:cs typeface="Times New Roman" pitchFamily="18" charset="0"/>
              </a:rPr>
              <a:t>内部类特性</a:t>
            </a:r>
          </a:p>
        </p:txBody>
      </p:sp>
      <p:sp>
        <p:nvSpPr>
          <p:cNvPr id="38915" name="Rectangle 3"/>
          <p:cNvSpPr>
            <a:spLocks noChangeArrowheads="1"/>
          </p:cNvSpPr>
          <p:nvPr/>
        </p:nvSpPr>
        <p:spPr bwMode="auto">
          <a:xfrm>
            <a:off x="335824" y="1628800"/>
            <a:ext cx="8429684" cy="4524315"/>
          </a:xfrm>
          <a:prstGeom prst="rect">
            <a:avLst/>
          </a:prstGeom>
          <a:noFill/>
          <a:ln w="9525">
            <a:noFill/>
            <a:miter lim="800000"/>
            <a:headEnd/>
            <a:tailEnd/>
          </a:ln>
        </p:spPr>
        <p:txBody>
          <a:bodyPr wrap="square">
            <a:spAutoFit/>
          </a:bodyPr>
          <a:lstStyle/>
          <a:p>
            <a:pPr marL="457200" indent="-457200" algn="just">
              <a:spcBef>
                <a:spcPct val="50000"/>
              </a:spcBef>
              <a:buFont typeface="Wingdings" pitchFamily="2" charset="2"/>
              <a:buChar char="l"/>
            </a:pPr>
            <a:r>
              <a:rPr lang="en-US" altLang="zh-CN" sz="2400" b="1" dirty="0">
                <a:solidFill>
                  <a:srgbClr val="C00000"/>
                </a:solidFill>
                <a:ea typeface="宋体" pitchFamily="2" charset="-122"/>
                <a:cs typeface="Times New Roman" pitchFamily="18" charset="0"/>
              </a:rPr>
              <a:t>Inner class</a:t>
            </a:r>
            <a:r>
              <a:rPr lang="zh-CN" altLang="en-US" sz="2400" b="1" dirty="0">
                <a:solidFill>
                  <a:srgbClr val="C00000"/>
                </a:solidFill>
                <a:ea typeface="宋体" pitchFamily="2" charset="-122"/>
                <a:cs typeface="Times New Roman" pitchFamily="18" charset="0"/>
              </a:rPr>
              <a:t>作为类的成员：</a:t>
            </a:r>
            <a:endParaRPr lang="en-US" altLang="zh-CN" sz="2400" b="1" dirty="0">
              <a:solidFill>
                <a:srgbClr val="C00000"/>
              </a:solidFill>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final</a:t>
            </a:r>
            <a:r>
              <a:rPr lang="zh-CN" altLang="en-US" sz="2400" dirty="0">
                <a:ea typeface="宋体" pitchFamily="2" charset="-122"/>
                <a:cs typeface="Times New Roman" pitchFamily="18" charset="0"/>
              </a:rPr>
              <a:t>的</a:t>
            </a:r>
            <a:endParaRPr lang="en-US" altLang="zh-CN" sz="2400" dirty="0">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a:ea typeface="宋体" pitchFamily="2" charset="-122"/>
                <a:cs typeface="Times New Roman" pitchFamily="18" charset="0"/>
              </a:rPr>
              <a:t>和外部类不同，</a:t>
            </a:r>
            <a:r>
              <a:rPr lang="en-US" altLang="zh-CN" sz="2400" dirty="0">
                <a:ea typeface="宋体" pitchFamily="2" charset="-122"/>
                <a:cs typeface="Times New Roman" pitchFamily="18" charset="0"/>
              </a:rPr>
              <a:t>Inner class</a:t>
            </a:r>
            <a:r>
              <a:rPr lang="zh-CN" altLang="en-US" sz="2400" dirty="0">
                <a:ea typeface="宋体" pitchFamily="2" charset="-122"/>
                <a:cs typeface="Times New Roman" pitchFamily="18" charset="0"/>
              </a:rPr>
              <a:t>可声明为</a:t>
            </a:r>
            <a:r>
              <a:rPr lang="en-US" altLang="zh-CN" sz="2400" b="1" dirty="0">
                <a:solidFill>
                  <a:srgbClr val="0000FF"/>
                </a:solidFill>
                <a:ea typeface="宋体" pitchFamily="2" charset="-122"/>
                <a:cs typeface="Times New Roman" pitchFamily="18" charset="0"/>
              </a:rPr>
              <a:t>private</a:t>
            </a:r>
            <a:r>
              <a:rPr lang="zh-CN" altLang="en-US" sz="2400" dirty="0">
                <a:ea typeface="宋体" pitchFamily="2" charset="-122"/>
                <a:cs typeface="Times New Roman" pitchFamily="18" charset="0"/>
              </a:rPr>
              <a:t>或</a:t>
            </a:r>
            <a:r>
              <a:rPr lang="en-US" altLang="zh-CN" sz="2400" b="1" dirty="0">
                <a:solidFill>
                  <a:srgbClr val="0000FF"/>
                </a:solidFill>
                <a:ea typeface="宋体" pitchFamily="2" charset="-122"/>
                <a:cs typeface="Times New Roman" pitchFamily="18" charset="0"/>
              </a:rPr>
              <a:t>protected</a:t>
            </a:r>
            <a:r>
              <a:rPr lang="zh-CN" altLang="en-US" sz="2400" dirty="0">
                <a:ea typeface="宋体" pitchFamily="2" charset="-122"/>
                <a:cs typeface="Times New Roman" pitchFamily="18" charset="0"/>
              </a:rPr>
              <a:t>；</a:t>
            </a:r>
          </a:p>
          <a:p>
            <a:pPr marL="914400" lvl="1" indent="-457200" algn="just">
              <a:spcBef>
                <a:spcPct val="50000"/>
              </a:spcBef>
              <a:buFont typeface="Wingdings" pitchFamily="2" charset="2"/>
              <a:buChar char="Ø"/>
            </a:pPr>
            <a:r>
              <a:rPr lang="en-US" altLang="zh-CN" sz="2400" dirty="0">
                <a:ea typeface="宋体" pitchFamily="2" charset="-122"/>
                <a:cs typeface="Times New Roman" pitchFamily="18" charset="0"/>
              </a:rPr>
              <a:t>Inner class </a:t>
            </a: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static</a:t>
            </a:r>
            <a:r>
              <a:rPr lang="zh-CN" altLang="en-US" sz="2400" dirty="0">
                <a:ea typeface="宋体" pitchFamily="2" charset="-122"/>
                <a:cs typeface="Times New Roman" pitchFamily="18" charset="0"/>
              </a:rPr>
              <a:t>的，但此时就不能再使用外层类的非</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的成员变量；</a:t>
            </a:r>
          </a:p>
          <a:p>
            <a:pPr marL="0" lvl="1" indent="-457200" algn="just">
              <a:spcBef>
                <a:spcPct val="50000"/>
              </a:spcBef>
              <a:buFont typeface="Wingdings" pitchFamily="2" charset="2"/>
              <a:buChar char="l"/>
            </a:pPr>
            <a:r>
              <a:rPr lang="en-US" altLang="zh-CN" sz="2400" b="1" dirty="0">
                <a:solidFill>
                  <a:srgbClr val="C00000"/>
                </a:solidFill>
                <a:ea typeface="宋体" pitchFamily="2" charset="-122"/>
                <a:cs typeface="Times New Roman" pitchFamily="18" charset="0"/>
              </a:rPr>
              <a:t>Inner class</a:t>
            </a:r>
            <a:r>
              <a:rPr lang="zh-CN" altLang="en-US" sz="2400" b="1" dirty="0">
                <a:solidFill>
                  <a:srgbClr val="C00000"/>
                </a:solidFill>
                <a:ea typeface="宋体" pitchFamily="2" charset="-122"/>
                <a:cs typeface="Times New Roman" pitchFamily="18" charset="0"/>
              </a:rPr>
              <a:t>作为类：</a:t>
            </a:r>
            <a:endParaRPr lang="en-US" altLang="zh-CN" sz="2400" b="1" dirty="0">
              <a:solidFill>
                <a:srgbClr val="C00000"/>
              </a:solidFill>
              <a:ea typeface="宋体" pitchFamily="2" charset="-122"/>
              <a:cs typeface="Times New Roman" pitchFamily="18" charset="0"/>
            </a:endParaRPr>
          </a:p>
          <a:p>
            <a:pPr marL="914400" lvl="3" indent="-457200" algn="just">
              <a:spcBef>
                <a:spcPct val="50000"/>
              </a:spcBef>
              <a:buFont typeface="Wingdings" pitchFamily="2" charset="2"/>
              <a:buChar char="Ø"/>
            </a:pP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abstract</a:t>
            </a:r>
            <a:r>
              <a:rPr lang="zh-CN" altLang="en-US" sz="2400" dirty="0">
                <a:ea typeface="宋体" pitchFamily="2" charset="-122"/>
                <a:cs typeface="Times New Roman" pitchFamily="18" charset="0"/>
              </a:rPr>
              <a:t>类 ，因此可以被其它的内部类继承</a:t>
            </a:r>
          </a:p>
          <a:p>
            <a:pPr algn="just">
              <a:spcBef>
                <a:spcPct val="50000"/>
              </a:spcBef>
            </a:pP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注意</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非</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的内部类中的成员不能声明为</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的，只有在外部类或</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的内部类中才可声明</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成员。</a:t>
            </a:r>
          </a:p>
        </p:txBody>
      </p:sp>
    </p:spTree>
    <p:extLst>
      <p:ext uri="{BB962C8B-B14F-4D97-AF65-F5344CB8AC3E}">
        <p14:creationId xmlns:p14="http://schemas.microsoft.com/office/powerpoint/2010/main" val="381849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550876" y="764704"/>
            <a:ext cx="6114256" cy="832698"/>
          </a:xfrm>
        </p:spPr>
        <p:txBody>
          <a:bodyPr/>
          <a:lstStyle/>
          <a:p>
            <a:pPr eaLnBrk="1" hangingPunct="1">
              <a:defRPr/>
            </a:pPr>
            <a:r>
              <a:rPr lang="zh-CN" altLang="en-US" b="1" dirty="0">
                <a:latin typeface="Times New Roman" pitchFamily="18" charset="0"/>
                <a:ea typeface="宋体" pitchFamily="2" charset="-122"/>
                <a:cs typeface="Times New Roman" pitchFamily="18" charset="0"/>
              </a:rPr>
              <a:t>类属性、类方法的设计思想</a:t>
            </a:r>
          </a:p>
        </p:txBody>
      </p:sp>
      <p:sp>
        <p:nvSpPr>
          <p:cNvPr id="13315" name="Rectangle 3"/>
          <p:cNvSpPr>
            <a:spLocks noChangeArrowheads="1"/>
          </p:cNvSpPr>
          <p:nvPr/>
        </p:nvSpPr>
        <p:spPr bwMode="auto">
          <a:xfrm>
            <a:off x="611560" y="1916832"/>
            <a:ext cx="7992888" cy="3539430"/>
          </a:xfrm>
          <a:prstGeom prst="rect">
            <a:avLst/>
          </a:prstGeom>
          <a:noFill/>
          <a:ln w="9525">
            <a:noFill/>
            <a:miter lim="800000"/>
            <a:headEnd/>
            <a:tailEnd/>
          </a:ln>
        </p:spPr>
        <p:txBody>
          <a:bodyPr wrap="square">
            <a:spAutoFit/>
          </a:bodyPr>
          <a:lstStyle/>
          <a:p>
            <a:pPr marL="342900" indent="-342900">
              <a:buFont typeface="Wingdings" pitchFamily="2" charset="2"/>
              <a:buChar char="l"/>
            </a:pPr>
            <a:r>
              <a:rPr lang="zh-CN" altLang="en-US" sz="2800" dirty="0">
                <a:latin typeface="Times New Roman" pitchFamily="18" charset="0"/>
                <a:ea typeface="宋体" pitchFamily="2" charset="-122"/>
                <a:cs typeface="Times New Roman" pitchFamily="18" charset="0"/>
              </a:rPr>
              <a:t>类属性作为该类各个对象之间共享的变量。</a:t>
            </a:r>
            <a:r>
              <a:rPr lang="zh-CN" altLang="en-US" sz="2800" b="1" dirty="0">
                <a:solidFill>
                  <a:srgbClr val="C00000"/>
                </a:solidFill>
                <a:latin typeface="Times New Roman" pitchFamily="18" charset="0"/>
                <a:ea typeface="宋体" pitchFamily="2" charset="-122"/>
                <a:cs typeface="Times New Roman" pitchFamily="18" charset="0"/>
              </a:rPr>
              <a:t>在设计类时</a:t>
            </a:r>
            <a:r>
              <a:rPr lang="en-US" altLang="zh-CN" sz="2800" b="1" dirty="0">
                <a:solidFill>
                  <a:srgbClr val="C00000"/>
                </a:solidFill>
                <a:latin typeface="Times New Roman" pitchFamily="18" charset="0"/>
                <a:ea typeface="宋体" pitchFamily="2" charset="-122"/>
                <a:cs typeface="Times New Roman" pitchFamily="18" charset="0"/>
              </a:rPr>
              <a:t>,</a:t>
            </a:r>
            <a:r>
              <a:rPr lang="zh-CN" altLang="en-US" sz="2800" b="1" dirty="0">
                <a:solidFill>
                  <a:srgbClr val="C00000"/>
                </a:solidFill>
                <a:latin typeface="Times New Roman" pitchFamily="18" charset="0"/>
                <a:ea typeface="宋体" pitchFamily="2" charset="-122"/>
                <a:cs typeface="Times New Roman" pitchFamily="18" charset="0"/>
              </a:rPr>
              <a:t>分析哪些类属性</a:t>
            </a:r>
            <a:r>
              <a:rPr lang="zh-CN" altLang="en-US" sz="2800" b="1" dirty="0">
                <a:solidFill>
                  <a:srgbClr val="0000FF"/>
                </a:solidFill>
                <a:latin typeface="Times New Roman" pitchFamily="18" charset="0"/>
                <a:ea typeface="宋体" pitchFamily="2" charset="-122"/>
                <a:cs typeface="Times New Roman" pitchFamily="18" charset="0"/>
              </a:rPr>
              <a:t>不因对象的不同而改变</a:t>
            </a:r>
            <a:r>
              <a:rPr lang="zh-CN" altLang="en-US" sz="2800" b="1" dirty="0">
                <a:solidFill>
                  <a:srgbClr val="C00000"/>
                </a:solidFill>
                <a:latin typeface="Times New Roman" pitchFamily="18" charset="0"/>
                <a:ea typeface="宋体" pitchFamily="2" charset="-122"/>
                <a:cs typeface="Times New Roman" pitchFamily="18" charset="0"/>
              </a:rPr>
              <a:t>，将这些属性设置为类属性。相应的方法设置为类方法。</a:t>
            </a:r>
            <a:endParaRPr lang="en-US" altLang="zh-CN" sz="2800" b="1" dirty="0">
              <a:solidFill>
                <a:srgbClr val="C00000"/>
              </a:solidFill>
              <a:latin typeface="Times New Roman" pitchFamily="18" charset="0"/>
              <a:ea typeface="宋体" pitchFamily="2" charset="-122"/>
              <a:cs typeface="Times New Roman" pitchFamily="18" charset="0"/>
            </a:endParaRPr>
          </a:p>
          <a:p>
            <a:endParaRPr lang="zh-CN" altLang="en-US" sz="2800" b="1" dirty="0">
              <a:solidFill>
                <a:srgbClr val="C00000"/>
              </a:solidFill>
              <a:latin typeface="Times New Roman" pitchFamily="18" charset="0"/>
              <a:ea typeface="宋体" pitchFamily="2" charset="-122"/>
              <a:cs typeface="Times New Roman" pitchFamily="18" charset="0"/>
            </a:endParaRPr>
          </a:p>
          <a:p>
            <a:pPr marL="342900" indent="-342900">
              <a:buFont typeface="Wingdings" pitchFamily="2" charset="2"/>
              <a:buChar char="l"/>
            </a:pPr>
            <a:r>
              <a:rPr lang="zh-CN" altLang="en-US" sz="2800" b="1" dirty="0">
                <a:solidFill>
                  <a:srgbClr val="C00000"/>
                </a:solidFill>
                <a:latin typeface="Times New Roman" pitchFamily="18" charset="0"/>
                <a:ea typeface="宋体" pitchFamily="2" charset="-122"/>
                <a:cs typeface="Times New Roman" pitchFamily="18" charset="0"/>
              </a:rPr>
              <a:t>如果方法与调用者无关，则这样的方法通常被声明为类方法，由于不需要创建对象就可以调用类方法，从而简化了方法的调用</a:t>
            </a:r>
            <a:endParaRPr lang="zh-CN" altLang="en-US" sz="2800" dirty="0">
              <a:solidFill>
                <a:srgbClr val="C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4006941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00200" y="1654175"/>
            <a:ext cx="6069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5" name="Text Box 3"/>
          <p:cNvSpPr txBox="1">
            <a:spLocks noChangeArrowheads="1"/>
          </p:cNvSpPr>
          <p:nvPr/>
        </p:nvSpPr>
        <p:spPr bwMode="auto">
          <a:xfrm>
            <a:off x="1546225" y="1844675"/>
            <a:ext cx="5046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6" name="Text Box 4"/>
          <p:cNvSpPr txBox="1">
            <a:spLocks noChangeArrowheads="1"/>
          </p:cNvSpPr>
          <p:nvPr/>
        </p:nvSpPr>
        <p:spPr bwMode="auto">
          <a:xfrm>
            <a:off x="315441" y="2019300"/>
            <a:ext cx="863853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dirty="0">
                <a:latin typeface="+mn-lt"/>
                <a:ea typeface="宋体" pitchFamily="2" charset="-122"/>
                <a:cs typeface="Times New Roman" pitchFamily="18" charset="0"/>
              </a:rPr>
              <a:t>匿名内部类不能定义任何静态成员、方法和类，只能创建匿名内部类的一个实例。一个匿名内部类一定是在</a:t>
            </a:r>
            <a:r>
              <a:rPr lang="en-US" altLang="zh-CN" sz="2800" dirty="0">
                <a:latin typeface="+mn-lt"/>
                <a:ea typeface="宋体" pitchFamily="2" charset="-122"/>
                <a:cs typeface="Times New Roman" pitchFamily="18" charset="0"/>
              </a:rPr>
              <a:t>new</a:t>
            </a:r>
            <a:r>
              <a:rPr lang="zh-CN" altLang="en-US" sz="2800" dirty="0">
                <a:latin typeface="+mn-lt"/>
                <a:ea typeface="宋体" pitchFamily="2" charset="-122"/>
                <a:cs typeface="Times New Roman" pitchFamily="18" charset="0"/>
              </a:rPr>
              <a:t>的后面，用其隐含实现一个接口或实现一个类。</a:t>
            </a:r>
          </a:p>
          <a:p>
            <a:pPr eaLnBrk="1" hangingPunct="1"/>
            <a:endParaRPr lang="en-US" altLang="zh-CN" sz="2400" b="1" dirty="0">
              <a:latin typeface="+mn-lt"/>
              <a:ea typeface="宋体" pitchFamily="2" charset="-122"/>
              <a:cs typeface="Times New Roman" pitchFamily="18" charset="0"/>
            </a:endParaRPr>
          </a:p>
          <a:p>
            <a:pPr eaLnBrk="1" hangingPunct="1"/>
            <a:r>
              <a:rPr lang="zh-CN" altLang="en-US" sz="2400" b="1" dirty="0">
                <a:solidFill>
                  <a:srgbClr val="C00000"/>
                </a:solidFill>
                <a:latin typeface="+mn-lt"/>
                <a:ea typeface="宋体" pitchFamily="2" charset="-122"/>
                <a:cs typeface="Times New Roman" pitchFamily="18" charset="0"/>
              </a:rPr>
              <a:t>new 父类构造器（实参列表）|实现接口(){</a:t>
            </a:r>
          </a:p>
          <a:p>
            <a:pPr eaLnBrk="1" hangingPunct="1"/>
            <a:r>
              <a:rPr lang="zh-CN" altLang="en-US" sz="2400" b="1" dirty="0">
                <a:solidFill>
                  <a:srgbClr val="C00000"/>
                </a:solidFill>
                <a:latin typeface="+mn-lt"/>
                <a:ea typeface="宋体" pitchFamily="2" charset="-122"/>
                <a:cs typeface="Times New Roman" pitchFamily="18" charset="0"/>
              </a:rPr>
              <a:t>    </a:t>
            </a:r>
            <a:r>
              <a:rPr lang="zh-CN" altLang="en-US" sz="2100" b="1" dirty="0">
                <a:solidFill>
                  <a:srgbClr val="C00000"/>
                </a:solidFill>
                <a:latin typeface="+mn-lt"/>
                <a:ea typeface="宋体" pitchFamily="2" charset="-122"/>
                <a:cs typeface="Times New Roman" pitchFamily="18" charset="0"/>
              </a:rPr>
              <a:t>//匿名内部类的类体部分</a:t>
            </a:r>
          </a:p>
          <a:p>
            <a:pPr eaLnBrk="1" hangingPunct="1"/>
            <a:r>
              <a:rPr lang="zh-CN" altLang="en-US" sz="2400" b="1" dirty="0">
                <a:solidFill>
                  <a:srgbClr val="C00000"/>
                </a:solidFill>
                <a:latin typeface="+mn-lt"/>
                <a:ea typeface="宋体" pitchFamily="2" charset="-122"/>
                <a:cs typeface="Times New Roman" pitchFamily="18" charset="0"/>
              </a:rPr>
              <a:t>}</a:t>
            </a: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p:txBody>
      </p:sp>
      <p:sp>
        <p:nvSpPr>
          <p:cNvPr id="33797" name="Text Box 5"/>
          <p:cNvSpPr txBox="1">
            <a:spLocks noChangeArrowheads="1"/>
          </p:cNvSpPr>
          <p:nvPr/>
        </p:nvSpPr>
        <p:spPr bwMode="auto">
          <a:xfrm>
            <a:off x="5292080" y="5772524"/>
            <a:ext cx="370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mn-lt"/>
                <a:ea typeface="宋体" pitchFamily="2" charset="-122"/>
              </a:rPr>
              <a:t>AnonymousTest.java</a:t>
            </a:r>
          </a:p>
        </p:txBody>
      </p:sp>
      <p:sp>
        <p:nvSpPr>
          <p:cNvPr id="2" name="TextBox 1"/>
          <p:cNvSpPr txBox="1"/>
          <p:nvPr/>
        </p:nvSpPr>
        <p:spPr>
          <a:xfrm>
            <a:off x="3635896" y="836712"/>
            <a:ext cx="2736304"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匿名内部类</a:t>
            </a:r>
            <a:endParaRPr lang="en-US" altLang="zh-CN" sz="3600" b="1" dirty="0">
              <a:ea typeface="宋体" pitchFamily="2" charset="-122"/>
              <a:cs typeface="Times New Roman" pitchFamily="18" charset="0"/>
            </a:endParaRPr>
          </a:p>
        </p:txBody>
      </p:sp>
      <p:sp>
        <p:nvSpPr>
          <p:cNvPr id="3" name="矩形 2"/>
          <p:cNvSpPr/>
          <p:nvPr/>
        </p:nvSpPr>
        <p:spPr>
          <a:xfrm>
            <a:off x="5292080" y="5772524"/>
            <a:ext cx="3312368" cy="4572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宋体" pitchFamily="2" charset="-122"/>
            </a:endParaRPr>
          </a:p>
        </p:txBody>
      </p:sp>
    </p:spTree>
    <p:extLst>
      <p:ext uri="{BB962C8B-B14F-4D97-AF65-F5344CB8AC3E}">
        <p14:creationId xmlns:p14="http://schemas.microsoft.com/office/powerpoint/2010/main" val="802195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64704"/>
            <a:ext cx="9036496" cy="5909310"/>
          </a:xfrm>
          <a:prstGeom prst="rect">
            <a:avLst/>
          </a:prstGeom>
          <a:noFill/>
        </p:spPr>
        <p:txBody>
          <a:bodyPr wrap="square" rtlCol="0">
            <a:spAutoFit/>
          </a:bodyPr>
          <a:lstStyle/>
          <a:p>
            <a:r>
              <a:rPr lang="en-US" altLang="zh-CN" sz="2400" dirty="0">
                <a:solidFill>
                  <a:srgbClr val="C00000"/>
                </a:solidFill>
                <a:ea typeface="宋体" pitchFamily="2" charset="-122"/>
              </a:rPr>
              <a:t>interface  A{</a:t>
            </a:r>
          </a:p>
          <a:p>
            <a:r>
              <a:rPr lang="en-US" altLang="zh-CN" sz="2400" dirty="0">
                <a:solidFill>
                  <a:srgbClr val="C00000"/>
                </a:solidFill>
                <a:ea typeface="宋体" pitchFamily="2" charset="-122"/>
              </a:rPr>
              <a:t>	public  abstract void fun1();</a:t>
            </a:r>
          </a:p>
          <a:p>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public class Outer{</a:t>
            </a: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new Outer().</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(new A(){</a:t>
            </a:r>
          </a:p>
          <a:p>
            <a:r>
              <a:rPr lang="en-US" altLang="zh-CN" dirty="0">
                <a:solidFill>
                  <a:srgbClr val="0000FF"/>
                </a:solidFill>
                <a:ea typeface="宋体" pitchFamily="2" charset="-122"/>
              </a:rPr>
              <a:t>               //</a:t>
            </a:r>
            <a:r>
              <a:rPr lang="zh-CN" altLang="en-US" dirty="0">
                <a:solidFill>
                  <a:srgbClr val="0000FF"/>
                </a:solidFill>
                <a:ea typeface="宋体" pitchFamily="2" charset="-122"/>
              </a:rPr>
              <a:t>接口是不能</a:t>
            </a:r>
            <a:r>
              <a:rPr lang="en-US" altLang="zh-CN" dirty="0">
                <a:solidFill>
                  <a:srgbClr val="0000FF"/>
                </a:solidFill>
                <a:ea typeface="宋体" pitchFamily="2" charset="-122"/>
              </a:rPr>
              <a:t>new</a:t>
            </a:r>
            <a:r>
              <a:rPr lang="zh-CN" altLang="en-US" dirty="0">
                <a:solidFill>
                  <a:srgbClr val="0000FF"/>
                </a:solidFill>
                <a:ea typeface="宋体" pitchFamily="2" charset="-122"/>
              </a:rPr>
              <a:t>但此处比较特殊是子类对象实现接口，只不过没有为对象取名</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public void fun1() {</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(“implement for fun1");</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a:t>
            </a:r>
            <a:r>
              <a:rPr lang="en-US" altLang="zh-CN" sz="2000" dirty="0">
                <a:solidFill>
                  <a:srgbClr val="0000FF"/>
                </a:solidFill>
                <a:ea typeface="宋体" pitchFamily="2" charset="-122"/>
              </a:rPr>
              <a:t>// </a:t>
            </a:r>
            <a:r>
              <a:rPr lang="zh-CN" altLang="en-US" sz="2000" dirty="0">
                <a:solidFill>
                  <a:srgbClr val="0000FF"/>
                </a:solidFill>
                <a:ea typeface="宋体" pitchFamily="2" charset="-122"/>
              </a:rPr>
              <a:t>两步写成一步了</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public void </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(A a) {</a:t>
            </a:r>
          </a:p>
          <a:p>
            <a:r>
              <a:rPr lang="en-US" altLang="zh-CN" sz="2400" dirty="0">
                <a:solidFill>
                  <a:srgbClr val="C00000"/>
                </a:solidFill>
                <a:ea typeface="宋体" pitchFamily="2" charset="-122"/>
              </a:rPr>
              <a:t>		a.fun1();</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a:t>
            </a:r>
            <a:endParaRPr lang="zh-CN" altLang="en-US" sz="2400" dirty="0">
              <a:solidFill>
                <a:srgbClr val="C00000"/>
              </a:solidFill>
              <a:ea typeface="宋体" pitchFamily="2" charset="-122"/>
            </a:endParaRPr>
          </a:p>
        </p:txBody>
      </p:sp>
    </p:spTree>
    <p:extLst>
      <p:ext uri="{BB962C8B-B14F-4D97-AF65-F5344CB8AC3E}">
        <p14:creationId xmlns:p14="http://schemas.microsoft.com/office/powerpoint/2010/main" val="40712599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40" y="2518156"/>
            <a:ext cx="4680520" cy="3477875"/>
          </a:xfrm>
          <a:prstGeom prst="rect">
            <a:avLst/>
          </a:prstGeom>
          <a:noFill/>
        </p:spPr>
        <p:txBody>
          <a:bodyPr wrap="square" rtlCol="0">
            <a:spAutoFit/>
          </a:bodyPr>
          <a:lstStyle/>
          <a:p>
            <a:r>
              <a:rPr lang="en-US" altLang="zh-CN" sz="2200" b="1" dirty="0"/>
              <a:t>public class Test {</a:t>
            </a:r>
          </a:p>
          <a:p>
            <a:r>
              <a:rPr lang="en-US" altLang="zh-CN" sz="2200" b="1" dirty="0"/>
              <a:t>     public Test() {</a:t>
            </a:r>
          </a:p>
          <a:p>
            <a:r>
              <a:rPr lang="en-US" altLang="zh-CN" sz="2200" dirty="0"/>
              <a:t>          Inner s1 = </a:t>
            </a:r>
            <a:r>
              <a:rPr lang="en-US" altLang="zh-CN" sz="2200" b="1" dirty="0"/>
              <a:t>new Inner();</a:t>
            </a:r>
          </a:p>
          <a:p>
            <a:r>
              <a:rPr lang="en-US" altLang="zh-CN" sz="2200" dirty="0"/>
              <a:t>          s1.a = 10;</a:t>
            </a:r>
          </a:p>
          <a:p>
            <a:r>
              <a:rPr lang="en-US" altLang="zh-CN" sz="2200" dirty="0"/>
              <a:t>          Inner s2 = </a:t>
            </a:r>
            <a:r>
              <a:rPr lang="en-US" altLang="zh-CN" sz="2200" b="1" dirty="0"/>
              <a:t>new Inner();</a:t>
            </a:r>
          </a:p>
          <a:p>
            <a:r>
              <a:rPr lang="en-US" altLang="zh-CN" sz="2200" dirty="0"/>
              <a:t>          s2.a = 20;</a:t>
            </a:r>
          </a:p>
          <a:p>
            <a:r>
              <a:rPr lang="en-US" altLang="zh-CN" sz="2200" dirty="0"/>
              <a:t>          </a:t>
            </a:r>
            <a:r>
              <a:rPr lang="en-US" altLang="zh-CN" sz="2200" dirty="0" err="1"/>
              <a:t>Test.Inner</a:t>
            </a:r>
            <a:r>
              <a:rPr lang="en-US" altLang="zh-CN" sz="2200" dirty="0"/>
              <a:t> s3 = </a:t>
            </a:r>
            <a:r>
              <a:rPr lang="en-US" altLang="zh-CN" sz="2200" b="1" dirty="0"/>
              <a:t>new </a:t>
            </a:r>
            <a:r>
              <a:rPr lang="en-US" altLang="zh-CN" sz="2200" b="1" dirty="0" err="1"/>
              <a:t>Test.Inner</a:t>
            </a:r>
            <a:r>
              <a:rPr lang="en-US" altLang="zh-CN" sz="2200" b="1" dirty="0"/>
              <a:t>();</a:t>
            </a:r>
          </a:p>
          <a:p>
            <a:r>
              <a:rPr lang="en-US" altLang="zh-CN" sz="2200" dirty="0"/>
              <a:t>          </a:t>
            </a:r>
            <a:r>
              <a:rPr lang="en-US" altLang="zh-CN" sz="2200" dirty="0" err="1"/>
              <a:t>System.</a:t>
            </a:r>
            <a:r>
              <a:rPr lang="en-US" altLang="zh-CN" sz="2200" i="1" dirty="0" err="1"/>
              <a:t>out.println</a:t>
            </a:r>
            <a:r>
              <a:rPr lang="en-US" altLang="zh-CN" sz="2200" i="1" dirty="0"/>
              <a:t>(s3.a);</a:t>
            </a:r>
          </a:p>
          <a:p>
            <a:r>
              <a:rPr lang="en-US" altLang="zh-CN" sz="2200" dirty="0"/>
              <a:t>     }</a:t>
            </a:r>
          </a:p>
          <a:p>
            <a:endParaRPr lang="zh-CN" altLang="en-US" sz="2200" dirty="0"/>
          </a:p>
        </p:txBody>
      </p:sp>
      <p:sp>
        <p:nvSpPr>
          <p:cNvPr id="5" name="TextBox 4"/>
          <p:cNvSpPr txBox="1"/>
          <p:nvPr/>
        </p:nvSpPr>
        <p:spPr>
          <a:xfrm>
            <a:off x="4067944" y="651792"/>
            <a:ext cx="2448272" cy="646331"/>
          </a:xfrm>
          <a:prstGeom prst="rect">
            <a:avLst/>
          </a:prstGeom>
          <a:noFill/>
        </p:spPr>
        <p:txBody>
          <a:bodyPr wrap="square" rtlCol="0">
            <a:spAutoFit/>
          </a:bodyPr>
          <a:lstStyle/>
          <a:p>
            <a:r>
              <a:rPr lang="zh-CN" altLang="en-US" sz="3600" b="1" dirty="0">
                <a:ea typeface="宋体" pitchFamily="2" charset="-122"/>
              </a:rPr>
              <a:t>练习</a:t>
            </a:r>
            <a:r>
              <a:rPr lang="en-US" altLang="zh-CN" sz="3600" b="1" dirty="0">
                <a:ea typeface="宋体" pitchFamily="2" charset="-122"/>
              </a:rPr>
              <a:t>4</a:t>
            </a:r>
            <a:endParaRPr lang="zh-CN" altLang="en-US" sz="3600" b="1" dirty="0">
              <a:ea typeface="宋体" pitchFamily="2" charset="-122"/>
            </a:endParaRPr>
          </a:p>
        </p:txBody>
      </p:sp>
      <p:sp>
        <p:nvSpPr>
          <p:cNvPr id="6" name="TextBox 5"/>
          <p:cNvSpPr txBox="1"/>
          <p:nvPr/>
        </p:nvSpPr>
        <p:spPr>
          <a:xfrm>
            <a:off x="323528" y="1366311"/>
            <a:ext cx="3240360" cy="461665"/>
          </a:xfrm>
          <a:prstGeom prst="rect">
            <a:avLst/>
          </a:prstGeom>
          <a:noFill/>
        </p:spPr>
        <p:txBody>
          <a:bodyPr wrap="square" rtlCol="0">
            <a:spAutoFit/>
          </a:bodyPr>
          <a:lstStyle/>
          <a:p>
            <a:r>
              <a:rPr lang="zh-CN" altLang="en-US" sz="2400" b="1" dirty="0">
                <a:latin typeface="宋体" pitchFamily="2" charset="-122"/>
                <a:ea typeface="宋体" pitchFamily="2" charset="-122"/>
              </a:rPr>
              <a:t>判断输出结果为何？</a:t>
            </a:r>
          </a:p>
        </p:txBody>
      </p:sp>
      <p:sp>
        <p:nvSpPr>
          <p:cNvPr id="2" name="矩形 1"/>
          <p:cNvSpPr/>
          <p:nvPr/>
        </p:nvSpPr>
        <p:spPr>
          <a:xfrm>
            <a:off x="4067944" y="2348880"/>
            <a:ext cx="4932040" cy="3477875"/>
          </a:xfrm>
          <a:prstGeom prst="rect">
            <a:avLst/>
          </a:prstGeom>
        </p:spPr>
        <p:txBody>
          <a:bodyPr wrap="square">
            <a:spAutoFit/>
          </a:bodyPr>
          <a:lstStyle/>
          <a:p>
            <a:r>
              <a:rPr lang="en-US" altLang="zh-CN" sz="2200" b="1" dirty="0"/>
              <a:t> class Inner {</a:t>
            </a:r>
          </a:p>
          <a:p>
            <a:r>
              <a:rPr lang="en-US" altLang="zh-CN" sz="2200" b="1" dirty="0"/>
              <a:t>          public </a:t>
            </a:r>
            <a:r>
              <a:rPr lang="en-US" altLang="zh-CN" sz="2200" b="1" dirty="0" err="1"/>
              <a:t>int</a:t>
            </a:r>
            <a:r>
              <a:rPr lang="en-US" altLang="zh-CN" sz="2200" b="1" dirty="0"/>
              <a:t> a = 5;</a:t>
            </a:r>
          </a:p>
          <a:p>
            <a:r>
              <a:rPr lang="en-US" altLang="zh-CN" sz="2200" dirty="0"/>
              <a:t>     }</a:t>
            </a:r>
          </a:p>
          <a:p>
            <a:endParaRPr lang="zh-CN" altLang="en-US" sz="2200" dirty="0"/>
          </a:p>
          <a:p>
            <a:r>
              <a:rPr lang="en-US" altLang="zh-CN" sz="2200" b="1" dirty="0"/>
              <a:t>     public static void main(String[] </a:t>
            </a:r>
            <a:r>
              <a:rPr lang="en-US" altLang="zh-CN" sz="2200" b="1" dirty="0" err="1"/>
              <a:t>args</a:t>
            </a:r>
            <a:r>
              <a:rPr lang="en-US" altLang="zh-CN" sz="2200" b="1" dirty="0"/>
              <a:t>) {</a:t>
            </a:r>
          </a:p>
          <a:p>
            <a:r>
              <a:rPr lang="en-US" altLang="zh-CN" sz="2200" dirty="0"/>
              <a:t>          Test t = </a:t>
            </a:r>
            <a:r>
              <a:rPr lang="en-US" altLang="zh-CN" sz="2200" b="1" dirty="0"/>
              <a:t>new Test();</a:t>
            </a:r>
          </a:p>
          <a:p>
            <a:r>
              <a:rPr lang="en-US" altLang="zh-CN" sz="2200" dirty="0"/>
              <a:t>          Inner r = </a:t>
            </a:r>
            <a:r>
              <a:rPr lang="en-US" altLang="zh-CN" sz="2200" dirty="0" err="1"/>
              <a:t>t.</a:t>
            </a:r>
            <a:r>
              <a:rPr lang="en-US" altLang="zh-CN" sz="2200" b="1" dirty="0" err="1"/>
              <a:t>new</a:t>
            </a:r>
            <a:r>
              <a:rPr lang="en-US" altLang="zh-CN" sz="2200" b="1" dirty="0"/>
              <a:t> Inner();</a:t>
            </a:r>
          </a:p>
          <a:p>
            <a:r>
              <a:rPr lang="en-US" altLang="zh-CN" sz="2200" dirty="0"/>
              <a:t>          </a:t>
            </a:r>
            <a:r>
              <a:rPr lang="en-US" altLang="zh-CN" sz="2200" dirty="0" err="1"/>
              <a:t>System.</a:t>
            </a:r>
            <a:r>
              <a:rPr lang="en-US" altLang="zh-CN" sz="2200" i="1" dirty="0" err="1"/>
              <a:t>out.println</a:t>
            </a:r>
            <a:r>
              <a:rPr lang="en-US" altLang="zh-CN" sz="2200" i="1" dirty="0"/>
              <a:t>(</a:t>
            </a:r>
            <a:r>
              <a:rPr lang="en-US" altLang="zh-CN" sz="2200" i="1" dirty="0" err="1"/>
              <a:t>r.a</a:t>
            </a:r>
            <a:r>
              <a:rPr lang="en-US" altLang="zh-CN" sz="2200" i="1" dirty="0"/>
              <a:t>);</a:t>
            </a:r>
          </a:p>
          <a:p>
            <a:r>
              <a:rPr lang="en-US" altLang="zh-CN" sz="2200" dirty="0"/>
              <a:t>         }</a:t>
            </a:r>
          </a:p>
          <a:p>
            <a:r>
              <a:rPr lang="en-US" altLang="zh-CN" sz="2200" dirty="0"/>
              <a:t>      }</a:t>
            </a:r>
            <a:endParaRPr lang="zh-CN" altLang="en-US" sz="2200" dirty="0"/>
          </a:p>
        </p:txBody>
      </p:sp>
    </p:spTree>
    <p:extLst>
      <p:ext uri="{BB962C8B-B14F-4D97-AF65-F5344CB8AC3E}">
        <p14:creationId xmlns:p14="http://schemas.microsoft.com/office/powerpoint/2010/main" val="30167803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64704"/>
            <a:ext cx="5256584" cy="720080"/>
          </a:xfrm>
        </p:spPr>
        <p:txBody>
          <a:bodyPr/>
          <a:lstStyle/>
          <a:p>
            <a:r>
              <a:rPr lang="zh-CN" altLang="en-US" b="1" dirty="0">
                <a:latin typeface="宋体" pitchFamily="2" charset="-122"/>
                <a:ea typeface="宋体" pitchFamily="2" charset="-122"/>
              </a:rPr>
              <a:t>面向对象内容总结</a:t>
            </a:r>
          </a:p>
        </p:txBody>
      </p:sp>
      <p:pic>
        <p:nvPicPr>
          <p:cNvPr id="1026" name="Picture 2" descr="D:\Teach\javaSE\面向对象.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3140968"/>
            <a:ext cx="8732606"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1700808"/>
            <a:ext cx="8064896" cy="954107"/>
          </a:xfrm>
          <a:prstGeom prst="rect">
            <a:avLst/>
          </a:prstGeom>
          <a:noFill/>
        </p:spPr>
        <p:txBody>
          <a:bodyPr wrap="square" rtlCol="0">
            <a:spAutoFit/>
          </a:bodyPr>
          <a:lstStyle/>
          <a:p>
            <a:r>
              <a:rPr lang="zh-CN" altLang="en-US" sz="2800" dirty="0">
                <a:latin typeface="Times New Roman" pitchFamily="18" charset="0"/>
                <a:ea typeface="宋体" pitchFamily="2" charset="-122"/>
                <a:cs typeface="Times New Roman" pitchFamily="18" charset="0"/>
              </a:rPr>
              <a:t>面向对象特性，是</a:t>
            </a:r>
            <a:r>
              <a:rPr lang="en-US" altLang="zh-CN" sz="2800" dirty="0">
                <a:latin typeface="Times New Roman" pitchFamily="18" charset="0"/>
                <a:ea typeface="宋体" pitchFamily="2" charset="-122"/>
                <a:cs typeface="Times New Roman" pitchFamily="18" charset="0"/>
              </a:rPr>
              <a:t>java</a:t>
            </a:r>
            <a:r>
              <a:rPr lang="zh-CN" altLang="en-US" sz="2800" dirty="0">
                <a:latin typeface="Times New Roman" pitchFamily="18" charset="0"/>
                <a:ea typeface="宋体" pitchFamily="2" charset="-122"/>
                <a:cs typeface="Times New Roman" pitchFamily="18" charset="0"/>
              </a:rPr>
              <a:t>学习的</a:t>
            </a:r>
            <a:r>
              <a:rPr lang="zh-CN" altLang="en-US" sz="2800" b="1" dirty="0">
                <a:solidFill>
                  <a:srgbClr val="FF0000"/>
                </a:solidFill>
                <a:latin typeface="Times New Roman" pitchFamily="18" charset="0"/>
                <a:ea typeface="宋体" pitchFamily="2" charset="-122"/>
                <a:cs typeface="Times New Roman" pitchFamily="18" charset="0"/>
              </a:rPr>
              <a:t>核心、重头戏</a:t>
            </a:r>
            <a:r>
              <a:rPr lang="zh-CN" altLang="en-US" sz="2800" dirty="0">
                <a:latin typeface="Times New Roman" pitchFamily="18" charset="0"/>
                <a:ea typeface="宋体" pitchFamily="2" charset="-122"/>
                <a:cs typeface="Times New Roman" pitchFamily="18" charset="0"/>
              </a:rPr>
              <a:t>。希望大家及时地梳理、总结 </a:t>
            </a:r>
          </a:p>
        </p:txBody>
      </p:sp>
    </p:spTree>
    <p:extLst>
      <p:ext uri="{BB962C8B-B14F-4D97-AF65-F5344CB8AC3E}">
        <p14:creationId xmlns:p14="http://schemas.microsoft.com/office/powerpoint/2010/main" val="13976928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4" cstate="print"/>
          <a:stretch>
            <a:fillRect/>
          </a:stretch>
        </p:blipFill>
        <p:spPr>
          <a:xfrm>
            <a:off x="0" y="548680"/>
            <a:ext cx="9144000" cy="6309320"/>
          </a:xfrm>
          <a:prstGeom prst="rect">
            <a:avLst/>
          </a:prstGeom>
        </p:spPr>
      </p:pic>
      <p:sp>
        <p:nvSpPr>
          <p:cNvPr id="6" name="矩形 5"/>
          <p:cNvSpPr/>
          <p:nvPr/>
        </p:nvSpPr>
        <p:spPr>
          <a:xfrm>
            <a:off x="2843808" y="2780928"/>
            <a:ext cx="5669280" cy="584775"/>
          </a:xfrm>
          <a:prstGeom prst="rect">
            <a:avLst/>
          </a:prstGeom>
          <a:noFill/>
          <a:ln>
            <a:noFill/>
          </a:ln>
        </p:spPr>
        <p:txBody>
          <a:bodyPr wrap="square" rtlCol="0" anchor="t">
            <a:spAutoFit/>
          </a:bodyPr>
          <a:lstStyle/>
          <a:p>
            <a:pPr algn="ctr"/>
            <a:r>
              <a:rPr lang="zh-CN" altLang="en-US" sz="3200" dirty="0">
                <a:ln/>
                <a:solidFill>
                  <a:srgbClr val="006450"/>
                </a:solidFill>
                <a:effectLst>
                  <a:outerShdw blurRad="38100" dist="19050" dir="2700000" algn="tl" rotWithShape="0">
                    <a:schemeClr val="dk1">
                      <a:alpha val="40000"/>
                    </a:schemeClr>
                  </a:outerShdw>
                </a:effectLst>
              </a:rPr>
              <a:t>天下没有难学的技术！</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2627784" y="764704"/>
            <a:ext cx="4152510" cy="648072"/>
          </a:xfrm>
        </p:spPr>
        <p:txBody>
          <a:bodyPr/>
          <a:lstStyle/>
          <a:p>
            <a:pPr eaLnBrk="1" hangingPunct="1">
              <a:defRPr/>
            </a:pPr>
            <a:r>
              <a:rPr lang="zh-CN" altLang="en-US" b="1" dirty="0">
                <a:latin typeface="+mn-lt"/>
                <a:ea typeface="宋体" pitchFamily="2" charset="-122"/>
                <a:cs typeface="Times New Roman" pitchFamily="18" charset="0"/>
              </a:rPr>
              <a:t>关键字</a:t>
            </a:r>
            <a:r>
              <a:rPr lang="en-US" altLang="zh-CN" b="1" dirty="0">
                <a:solidFill>
                  <a:srgbClr val="C00000"/>
                </a:solidFill>
                <a:latin typeface="+mn-lt"/>
                <a:ea typeface="宋体" pitchFamily="2" charset="-122"/>
                <a:cs typeface="Times New Roman" pitchFamily="18" charset="0"/>
              </a:rPr>
              <a:t>static</a:t>
            </a:r>
          </a:p>
        </p:txBody>
      </p:sp>
      <p:sp>
        <p:nvSpPr>
          <p:cNvPr id="6147" name="Rectangle 3"/>
          <p:cNvSpPr>
            <a:spLocks noGrp="1" noChangeArrowheads="1"/>
          </p:cNvSpPr>
          <p:nvPr>
            <p:ph idx="1"/>
          </p:nvPr>
        </p:nvSpPr>
        <p:spPr>
          <a:xfrm>
            <a:off x="467544" y="1556792"/>
            <a:ext cx="8424936" cy="4536504"/>
          </a:xfrm>
        </p:spPr>
        <p:txBody>
          <a:bodyPr>
            <a:normAutofit/>
          </a:bodyPr>
          <a:lstStyle/>
          <a:p>
            <a:pPr algn="just">
              <a:spcBef>
                <a:spcPct val="40000"/>
              </a:spcBef>
              <a:buFont typeface="Wingdings" pitchFamily="2" charset="2"/>
              <a:buChar char="l"/>
            </a:pPr>
            <a:r>
              <a:rPr lang="zh-CN" altLang="en-US" dirty="0">
                <a:ea typeface="宋体" pitchFamily="2" charset="-122"/>
                <a:cs typeface="Times New Roman" pitchFamily="18" charset="0"/>
              </a:rPr>
              <a:t>使用范围：</a:t>
            </a:r>
            <a:endParaRPr lang="en-US" altLang="zh-CN" dirty="0">
              <a:ea typeface="宋体" pitchFamily="2" charset="-122"/>
              <a:cs typeface="Times New Roman" pitchFamily="18" charset="0"/>
            </a:endParaRPr>
          </a:p>
          <a:p>
            <a:pPr marL="540000" lvl="1" algn="just">
              <a:spcBef>
                <a:spcPct val="40000"/>
              </a:spcBef>
              <a:buFont typeface="Wingdings" pitchFamily="2" charset="2"/>
              <a:buChar char="Ø"/>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类中，可用</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修饰</a:t>
            </a:r>
            <a:r>
              <a:rPr lang="zh-CN" altLang="en-US" dirty="0">
                <a:solidFill>
                  <a:srgbClr val="C00000"/>
                </a:solidFill>
                <a:ea typeface="宋体" pitchFamily="2" charset="-122"/>
                <a:cs typeface="Times New Roman" pitchFamily="18" charset="0"/>
              </a:rPr>
              <a:t>属性、方法</a:t>
            </a:r>
            <a:r>
              <a:rPr lang="zh-CN" altLang="en-US" dirty="0">
                <a:ea typeface="宋体" pitchFamily="2" charset="-122"/>
                <a:cs typeface="Times New Roman" pitchFamily="18" charset="0"/>
              </a:rPr>
              <a:t>、</a:t>
            </a:r>
            <a:r>
              <a:rPr lang="zh-CN" altLang="en-US" dirty="0">
                <a:solidFill>
                  <a:srgbClr val="C00000"/>
                </a:solidFill>
                <a:ea typeface="宋体" pitchFamily="2" charset="-122"/>
                <a:cs typeface="Times New Roman" pitchFamily="18" charset="0"/>
              </a:rPr>
              <a:t>代码块、内部类</a:t>
            </a:r>
            <a:endParaRPr lang="en-US" altLang="zh-CN" dirty="0">
              <a:solidFill>
                <a:srgbClr val="C00000"/>
              </a:solidFill>
              <a:ea typeface="宋体" pitchFamily="2" charset="-122"/>
              <a:cs typeface="Times New Roman" pitchFamily="18" charset="0"/>
            </a:endParaRPr>
          </a:p>
          <a:p>
            <a:pPr marL="457200" lvl="1" indent="0" algn="just">
              <a:spcBef>
                <a:spcPct val="40000"/>
              </a:spcBef>
              <a:buNone/>
            </a:pPr>
            <a:endParaRPr lang="en-US" altLang="zh-CN" dirty="0">
              <a:ea typeface="宋体" pitchFamily="2" charset="-122"/>
            </a:endParaRPr>
          </a:p>
          <a:p>
            <a:pPr>
              <a:buFont typeface="Wingdings" pitchFamily="2" charset="2"/>
              <a:buChar char="l"/>
            </a:pPr>
            <a:r>
              <a:rPr lang="zh-CN" altLang="en-US" dirty="0">
                <a:ea typeface="宋体" pitchFamily="2" charset="-122"/>
              </a:rPr>
              <a:t>被修饰后的成员具备以下特点：</a:t>
            </a:r>
          </a:p>
          <a:p>
            <a:pPr lvl="1">
              <a:spcBef>
                <a:spcPts val="1800"/>
              </a:spcBef>
              <a:buFont typeface="Wingdings" pitchFamily="2" charset="2"/>
              <a:buChar char="Ø"/>
            </a:pPr>
            <a:r>
              <a:rPr lang="zh-CN" altLang="en-US" sz="2500" dirty="0">
                <a:ea typeface="宋体" pitchFamily="2" charset="-122"/>
              </a:rPr>
              <a:t>随着类的加载而加载</a:t>
            </a:r>
            <a:endParaRPr lang="en-US" altLang="zh-CN" sz="2500" dirty="0">
              <a:ea typeface="宋体" pitchFamily="2" charset="-122"/>
            </a:endParaRPr>
          </a:p>
          <a:p>
            <a:pPr lvl="1">
              <a:spcBef>
                <a:spcPts val="1800"/>
              </a:spcBef>
              <a:buFont typeface="Wingdings" pitchFamily="2" charset="2"/>
              <a:buChar char="Ø"/>
            </a:pPr>
            <a:r>
              <a:rPr lang="zh-CN" altLang="en-US" sz="2500" dirty="0">
                <a:ea typeface="宋体" pitchFamily="2" charset="-122"/>
              </a:rPr>
              <a:t>优先于对象存在</a:t>
            </a:r>
          </a:p>
          <a:p>
            <a:pPr lvl="1">
              <a:spcBef>
                <a:spcPts val="1800"/>
              </a:spcBef>
              <a:buFont typeface="Wingdings" pitchFamily="2" charset="2"/>
              <a:buChar char="Ø"/>
            </a:pPr>
            <a:r>
              <a:rPr lang="zh-CN" altLang="en-US" sz="2500" dirty="0">
                <a:ea typeface="宋体" pitchFamily="2" charset="-122"/>
              </a:rPr>
              <a:t>修饰的成员，被所有对象所共享</a:t>
            </a:r>
          </a:p>
          <a:p>
            <a:pPr lvl="1">
              <a:spcBef>
                <a:spcPts val="1800"/>
              </a:spcBef>
              <a:buFont typeface="Wingdings" pitchFamily="2" charset="2"/>
              <a:buChar char="Ø"/>
            </a:pPr>
            <a:r>
              <a:rPr lang="zh-CN" altLang="en-US" sz="2500" dirty="0">
                <a:ea typeface="宋体" pitchFamily="2" charset="-122"/>
              </a:rPr>
              <a:t>访问权限允许时，可不创建对象，直接被类调用</a:t>
            </a:r>
          </a:p>
        </p:txBody>
      </p:sp>
    </p:spTree>
    <p:extLst>
      <p:ext uri="{BB962C8B-B14F-4D97-AF65-F5344CB8AC3E}">
        <p14:creationId xmlns:p14="http://schemas.microsoft.com/office/powerpoint/2010/main" val="113139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5040560" cy="5632311"/>
          </a:xfrm>
          <a:prstGeom prst="rect">
            <a:avLst/>
          </a:prstGeom>
          <a:noFill/>
        </p:spPr>
        <p:txBody>
          <a:bodyPr wrap="square" rtlCol="0">
            <a:spAutoFit/>
          </a:bodyPr>
          <a:lstStyle/>
          <a:p>
            <a:r>
              <a:rPr lang="en-US" altLang="zh-CN" sz="2400" dirty="0"/>
              <a:t>class Circle {</a:t>
            </a:r>
          </a:p>
          <a:p>
            <a:r>
              <a:rPr lang="en-US" altLang="zh-CN" sz="2400" dirty="0"/>
              <a:t>private  static double radius;</a:t>
            </a:r>
          </a:p>
          <a:p>
            <a:r>
              <a:rPr lang="en-US" altLang="zh-CN" sz="2400" dirty="0"/>
              <a:t>public  static String name = "</a:t>
            </a:r>
            <a:r>
              <a:rPr lang="zh-CN" altLang="en-US" sz="2400" dirty="0"/>
              <a:t>这是一个圆</a:t>
            </a:r>
            <a:r>
              <a:rPr lang="en-US" altLang="zh-CN" sz="2400" dirty="0"/>
              <a:t>";</a:t>
            </a:r>
          </a:p>
          <a:p>
            <a:r>
              <a:rPr lang="en-US" altLang="zh-CN" sz="2400" dirty="0"/>
              <a:t>public static String </a:t>
            </a:r>
            <a:r>
              <a:rPr lang="en-US" altLang="zh-CN" sz="2400" dirty="0" err="1"/>
              <a:t>getName</a:t>
            </a:r>
            <a:r>
              <a:rPr lang="en-US" altLang="zh-CN" sz="2400" dirty="0"/>
              <a:t>(){</a:t>
            </a:r>
          </a:p>
          <a:p>
            <a:r>
              <a:rPr lang="en-US" altLang="zh-CN" sz="2400" dirty="0"/>
              <a:t>return </a:t>
            </a:r>
            <a:r>
              <a:rPr lang="en-US" altLang="zh-CN" sz="2400" i="1" dirty="0"/>
              <a:t>name;</a:t>
            </a:r>
            <a:r>
              <a:rPr lang="en-US" altLang="zh-CN" sz="2400" dirty="0"/>
              <a:t>}</a:t>
            </a:r>
          </a:p>
          <a:p>
            <a:r>
              <a:rPr lang="en-US" altLang="zh-CN" sz="2400" dirty="0"/>
              <a:t>public Circle(double radius) {</a:t>
            </a:r>
          </a:p>
          <a:p>
            <a:r>
              <a:rPr lang="en-US" altLang="zh-CN" sz="2400" i="1" dirty="0" err="1"/>
              <a:t>getName</a:t>
            </a:r>
            <a:r>
              <a:rPr lang="en-US" altLang="zh-CN" sz="2400" i="1" dirty="0"/>
              <a:t>();</a:t>
            </a:r>
          </a:p>
          <a:p>
            <a:r>
              <a:rPr lang="en-US" altLang="zh-CN" sz="2400" dirty="0" err="1"/>
              <a:t>this.radius</a:t>
            </a:r>
            <a:r>
              <a:rPr lang="en-US" altLang="zh-CN" sz="2400" dirty="0"/>
              <a:t> = radius;}</a:t>
            </a:r>
            <a:endParaRPr lang="zh-CN" altLang="en-US" sz="2400" dirty="0"/>
          </a:p>
          <a:p>
            <a:r>
              <a:rPr lang="en-US" altLang="zh-CN" sz="2400" dirty="0"/>
              <a:t>public double </a:t>
            </a:r>
            <a:r>
              <a:rPr lang="en-US" altLang="zh-CN" sz="2400" dirty="0" err="1"/>
              <a:t>findArea</a:t>
            </a:r>
            <a:r>
              <a:rPr lang="en-US" altLang="zh-CN" sz="2400" dirty="0"/>
              <a:t>() {</a:t>
            </a:r>
          </a:p>
          <a:p>
            <a:r>
              <a:rPr lang="en-US" altLang="zh-CN" sz="2400" dirty="0"/>
              <a:t>return </a:t>
            </a:r>
            <a:r>
              <a:rPr lang="en-US" altLang="zh-CN" sz="2400" dirty="0" err="1"/>
              <a:t>Math.</a:t>
            </a:r>
            <a:r>
              <a:rPr lang="en-US" altLang="zh-CN" sz="2400" i="1" dirty="0" err="1"/>
              <a:t>PI</a:t>
            </a:r>
            <a:r>
              <a:rPr lang="en-US" altLang="zh-CN" sz="2400" i="1" dirty="0"/>
              <a:t> * radius * radius;</a:t>
            </a:r>
            <a:r>
              <a:rPr lang="en-US" altLang="zh-CN" sz="2400" dirty="0"/>
              <a:t>}</a:t>
            </a:r>
          </a:p>
          <a:p>
            <a:r>
              <a:rPr lang="en-US" altLang="zh-CN" sz="2400" dirty="0"/>
              <a:t>public void display(){</a:t>
            </a:r>
          </a:p>
          <a:p>
            <a:r>
              <a:rPr lang="en-US" altLang="zh-CN" sz="2400" dirty="0" err="1"/>
              <a:t>System.</a:t>
            </a:r>
            <a:r>
              <a:rPr lang="en-US" altLang="zh-CN" sz="2400" i="1" dirty="0" err="1"/>
              <a:t>out.println</a:t>
            </a:r>
            <a:r>
              <a:rPr lang="en-US" altLang="zh-CN" sz="2400" i="1" dirty="0"/>
              <a:t>("name:"+</a:t>
            </a:r>
            <a:r>
              <a:rPr lang="en-US" altLang="zh-CN" sz="2400" i="1" dirty="0" err="1"/>
              <a:t>name+"radius</a:t>
            </a:r>
            <a:r>
              <a:rPr lang="en-US" altLang="zh-CN" sz="2400" i="1" dirty="0"/>
              <a:t>:"+radius);</a:t>
            </a:r>
          </a:p>
          <a:p>
            <a:r>
              <a:rPr lang="en-US" altLang="zh-CN" sz="2400" dirty="0"/>
              <a:t>}}</a:t>
            </a:r>
            <a:endParaRPr lang="zh-CN" altLang="en-US" sz="2400" dirty="0"/>
          </a:p>
        </p:txBody>
      </p:sp>
      <p:sp>
        <p:nvSpPr>
          <p:cNvPr id="2" name="TextBox 1"/>
          <p:cNvSpPr txBox="1"/>
          <p:nvPr/>
        </p:nvSpPr>
        <p:spPr>
          <a:xfrm>
            <a:off x="5157606" y="1102357"/>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p>
          <a:p>
            <a:r>
              <a:rPr lang="en-US" altLang="zh-CN" sz="2400" dirty="0"/>
              <a:t>public static void main(String[] </a:t>
            </a:r>
            <a:r>
              <a:rPr lang="en-US" altLang="zh-CN" sz="2400" dirty="0" err="1"/>
              <a:t>args</a:t>
            </a:r>
            <a:r>
              <a:rPr lang="en-US" altLang="zh-CN" sz="2400" dirty="0"/>
              <a:t>) {</a:t>
            </a:r>
          </a:p>
          <a:p>
            <a:r>
              <a:rPr lang="en-US" altLang="zh-CN" sz="2400" dirty="0"/>
              <a:t>Circle c1 = new Circle(2.0);</a:t>
            </a:r>
          </a:p>
          <a:p>
            <a:r>
              <a:rPr lang="en-US" altLang="zh-CN" sz="2400" dirty="0"/>
              <a:t>Circle c2 = new Circle(3.0);</a:t>
            </a:r>
          </a:p>
          <a:p>
            <a:r>
              <a:rPr lang="en-US" altLang="zh-CN" sz="2400" dirty="0"/>
              <a:t>c1.display();</a:t>
            </a:r>
          </a:p>
          <a:p>
            <a:r>
              <a:rPr lang="en-US" altLang="zh-CN" sz="2400" dirty="0"/>
              <a:t>c2.display();</a:t>
            </a:r>
          </a:p>
          <a:p>
            <a:r>
              <a:rPr lang="en-US" altLang="zh-CN" sz="2400" dirty="0"/>
              <a:t>}</a:t>
            </a:r>
          </a:p>
          <a:p>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4031115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新课件模板-新logo">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新课件模板-新logo</Template>
  <TotalTime>13893</TotalTime>
  <Words>4778</Words>
  <Application>Microsoft Office PowerPoint</Application>
  <PresentationFormat>全屏显示(4:3)</PresentationFormat>
  <Paragraphs>891</Paragraphs>
  <Slides>74</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74</vt:i4>
      </vt:variant>
    </vt:vector>
  </HeadingPairs>
  <TitlesOfParts>
    <vt:vector size="85" baseType="lpstr">
      <vt:lpstr>Arial Unicode MS</vt:lpstr>
      <vt:lpstr>Batang</vt:lpstr>
      <vt:lpstr>隶书</vt:lpstr>
      <vt:lpstr>宋体</vt:lpstr>
      <vt:lpstr>微软雅黑</vt:lpstr>
      <vt:lpstr>新宋体</vt:lpstr>
      <vt:lpstr>Arial</vt:lpstr>
      <vt:lpstr>Calibri</vt:lpstr>
      <vt:lpstr>Times New Roman</vt:lpstr>
      <vt:lpstr>Wingdings</vt:lpstr>
      <vt:lpstr>新课件模板-新logo</vt:lpstr>
      <vt:lpstr>PowerPoint 演示文稿</vt:lpstr>
      <vt:lpstr>本章内容</vt:lpstr>
      <vt:lpstr>PowerPoint 演示文稿</vt:lpstr>
      <vt:lpstr>6.1  关键字static</vt:lpstr>
      <vt:lpstr>PowerPoint 演示文稿</vt:lpstr>
      <vt:lpstr>关键字static</vt:lpstr>
      <vt:lpstr>类属性、类方法的设计思想</vt:lpstr>
      <vt:lpstr>关键字static</vt:lpstr>
      <vt:lpstr>PowerPoint 演示文稿</vt:lpstr>
      <vt:lpstr>案例</vt:lpstr>
      <vt:lpstr>类变量(class Variable)</vt:lpstr>
      <vt:lpstr>类变量应用举例</vt:lpstr>
      <vt:lpstr>类方法(class Method) </vt:lpstr>
      <vt:lpstr>类方法</vt:lpstr>
      <vt:lpstr>练习1</vt:lpstr>
      <vt:lpstr>练习2</vt:lpstr>
      <vt:lpstr>单例 (Singleton)设计模式</vt:lpstr>
      <vt:lpstr>单例(Singleton)设计模式-饿汉式</vt:lpstr>
      <vt:lpstr>单例(Singleton)设计模式-懒汉式</vt:lpstr>
      <vt:lpstr>PowerPoint 演示文稿</vt:lpstr>
      <vt:lpstr>PowerPoint 演示文稿</vt:lpstr>
      <vt:lpstr>6.4  关键字：final</vt:lpstr>
      <vt:lpstr>PowerPoint 演示文稿</vt:lpstr>
      <vt:lpstr>PowerPoint 演示文稿</vt:lpstr>
      <vt:lpstr>PowerPoint 演示文稿</vt:lpstr>
      <vt:lpstr>关键字final应用举例</vt:lpstr>
      <vt:lpstr>PowerPoint 演示文稿</vt:lpstr>
      <vt:lpstr>6.3  类的成员之四：初始化块</vt:lpstr>
      <vt:lpstr>6.3  类的成员之四：初始化块</vt:lpstr>
      <vt:lpstr>6.3  类的成员之四：初始化块</vt:lpstr>
      <vt:lpstr>静态初始化块举例</vt:lpstr>
      <vt:lpstr>PowerPoint 演示文稿</vt:lpstr>
      <vt:lpstr>练习</vt:lpstr>
      <vt:lpstr>写出以下程序的打印结果 </vt:lpstr>
      <vt:lpstr>PowerPoint 演示文稿</vt:lpstr>
      <vt:lpstr>抽象类(abstract class)</vt:lpstr>
      <vt:lpstr>抽象类</vt:lpstr>
      <vt:lpstr>抽象类举例</vt:lpstr>
      <vt:lpstr>抽象类应用</vt:lpstr>
      <vt:lpstr>抽象类应用</vt:lpstr>
      <vt:lpstr>PowerPoint 演示文稿</vt:lpstr>
      <vt:lpstr>练 习2</vt:lpstr>
      <vt:lpstr>PowerPoint 演示文稿</vt:lpstr>
      <vt:lpstr>PowerPoint 演示文稿</vt:lpstr>
      <vt:lpstr>PowerPoint 演示文稿</vt:lpstr>
      <vt:lpstr>接 口(2)</vt:lpstr>
      <vt:lpstr>6.6  接 口(1)</vt:lpstr>
      <vt:lpstr>接 口(3)</vt:lpstr>
      <vt:lpstr>接 口(4)</vt:lpstr>
      <vt:lpstr>接口应用举例(1)</vt:lpstr>
      <vt:lpstr>接口应用举例(1)</vt:lpstr>
      <vt:lpstr>接口应用举例(2)</vt:lpstr>
      <vt:lpstr>接口的其他问题</vt:lpstr>
      <vt:lpstr>接口用法总结</vt:lpstr>
      <vt:lpstr>PowerPoint 演示文稿</vt:lpstr>
      <vt:lpstr>PowerPoint 演示文稿</vt:lpstr>
      <vt:lpstr>PowerPoint 演示文稿</vt:lpstr>
      <vt:lpstr>练习</vt:lpstr>
      <vt:lpstr>练习3</vt:lpstr>
      <vt:lpstr>PowerPoint 演示文稿</vt:lpstr>
      <vt:lpstr>PowerPoint 演示文稿</vt:lpstr>
      <vt:lpstr>PowerPoint 演示文稿</vt:lpstr>
      <vt:lpstr>接口中的默认方法</vt:lpstr>
      <vt:lpstr>接口冲突的解决方式</vt:lpstr>
      <vt:lpstr>PowerPoint 演示文稿</vt:lpstr>
      <vt:lpstr> 类的成员之五：内部类</vt:lpstr>
      <vt:lpstr>内部类举例 (1)</vt:lpstr>
      <vt:lpstr>内部类举例 (2)</vt:lpstr>
      <vt:lpstr>内部类特性</vt:lpstr>
      <vt:lpstr>PowerPoint 演示文稿</vt:lpstr>
      <vt:lpstr>PowerPoint 演示文稿</vt:lpstr>
      <vt:lpstr>PowerPoint 演示文稿</vt:lpstr>
      <vt:lpstr>面向对象内容总结</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admin</cp:lastModifiedBy>
  <cp:revision>909</cp:revision>
  <dcterms:created xsi:type="dcterms:W3CDTF">2012-08-05T14:09:30Z</dcterms:created>
  <dcterms:modified xsi:type="dcterms:W3CDTF">2018-10-30T09:19:58Z</dcterms:modified>
</cp:coreProperties>
</file>