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623" r:id="rId2"/>
    <p:sldId id="604" r:id="rId3"/>
    <p:sldId id="608" r:id="rId4"/>
    <p:sldId id="609" r:id="rId5"/>
    <p:sldId id="577" r:id="rId6"/>
    <p:sldId id="594" r:id="rId7"/>
    <p:sldId id="528" r:id="rId8"/>
    <p:sldId id="529" r:id="rId9"/>
    <p:sldId id="614" r:id="rId10"/>
    <p:sldId id="615" r:id="rId11"/>
    <p:sldId id="616" r:id="rId12"/>
    <p:sldId id="617" r:id="rId13"/>
    <p:sldId id="618" r:id="rId14"/>
    <p:sldId id="619" r:id="rId15"/>
    <p:sldId id="621" r:id="rId16"/>
    <p:sldId id="589" r:id="rId17"/>
    <p:sldId id="620" r:id="rId18"/>
    <p:sldId id="583" r:id="rId19"/>
    <p:sldId id="575" r:id="rId20"/>
    <p:sldId id="578" r:id="rId21"/>
    <p:sldId id="587" r:id="rId22"/>
    <p:sldId id="588" r:id="rId23"/>
    <p:sldId id="596" r:id="rId24"/>
    <p:sldId id="534" r:id="rId25"/>
    <p:sldId id="535" r:id="rId26"/>
    <p:sldId id="536" r:id="rId27"/>
    <p:sldId id="572" r:id="rId28"/>
    <p:sldId id="538" r:id="rId29"/>
    <p:sldId id="557" r:id="rId30"/>
    <p:sldId id="540" r:id="rId31"/>
    <p:sldId id="593" r:id="rId32"/>
    <p:sldId id="622" r:id="rId33"/>
    <p:sldId id="541" r:id="rId34"/>
    <p:sldId id="542" r:id="rId35"/>
    <p:sldId id="543" r:id="rId36"/>
    <p:sldId id="585" r:id="rId37"/>
    <p:sldId id="598" r:id="rId38"/>
    <p:sldId id="544" r:id="rId39"/>
    <p:sldId id="559" r:id="rId40"/>
    <p:sldId id="590" r:id="rId41"/>
    <p:sldId id="573" r:id="rId42"/>
    <p:sldId id="561" r:id="rId43"/>
    <p:sldId id="600" r:id="rId44"/>
    <p:sldId id="562" r:id="rId45"/>
    <p:sldId id="563" r:id="rId46"/>
    <p:sldId id="591" r:id="rId47"/>
    <p:sldId id="601" r:id="rId48"/>
    <p:sldId id="547" r:id="rId49"/>
    <p:sldId id="548" r:id="rId50"/>
    <p:sldId id="564" r:id="rId51"/>
    <p:sldId id="605" r:id="rId52"/>
    <p:sldId id="606" r:id="rId53"/>
    <p:sldId id="602" r:id="rId54"/>
    <p:sldId id="549" r:id="rId55"/>
    <p:sldId id="566" r:id="rId56"/>
    <p:sldId id="603" r:id="rId57"/>
    <p:sldId id="592" r:id="rId58"/>
    <p:sldId id="550" r:id="rId59"/>
    <p:sldId id="568" r:id="rId60"/>
    <p:sldId id="567" r:id="rId61"/>
    <p:sldId id="624"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99" autoAdjust="0"/>
    <p:restoredTop sz="73098" autoAdjust="0"/>
  </p:normalViewPr>
  <p:slideViewPr>
    <p:cSldViewPr>
      <p:cViewPr varScale="1">
        <p:scale>
          <a:sx n="59" d="100"/>
          <a:sy n="59" d="100"/>
        </p:scale>
        <p:origin x="5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3DD06-80E0-4FE6-81F6-66C068209E61}" type="datetimeFigureOut">
              <a:rPr lang="zh-CN" altLang="en-US" smtClean="0"/>
              <a:pPr/>
              <a:t>2018/10/15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79F713-E591-4BAA-98DC-A77FB579BE6A}" type="slidenum">
              <a:rPr lang="zh-CN" altLang="en-US" smtClean="0"/>
              <a:pPr/>
              <a:t>‹#›</a:t>
            </a:fld>
            <a:endParaRPr lang="zh-CN" altLang="en-US"/>
          </a:p>
        </p:txBody>
      </p:sp>
    </p:spTree>
    <p:extLst>
      <p:ext uri="{BB962C8B-B14F-4D97-AF65-F5344CB8AC3E}">
        <p14:creationId xmlns:p14="http://schemas.microsoft.com/office/powerpoint/2010/main" val="3895941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pPr marL="0" marR="0" lvl="0" indent="0" algn="r" defTabSz="914400" eaLnBrk="0" fontAlgn="base" latinLnBrk="0" hangingPunct="0">
                <a:lnSpc>
                  <a:spcPct val="100000"/>
                </a:lnSpc>
                <a:spcBef>
                  <a:spcPct val="0"/>
                </a:spcBef>
                <a:spcAft>
                  <a:spcPct val="0"/>
                </a:spcAft>
                <a:buClrTx/>
                <a:buSzTx/>
                <a:buFontTx/>
                <a:buNone/>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TIOBE </a:t>
            </a:r>
            <a:r>
              <a:rPr lang="zh-CN" altLang="en-US" sz="1200" b="0" i="0" kern="1200" dirty="0">
                <a:solidFill>
                  <a:schemeClr val="tx1"/>
                </a:solidFill>
                <a:effectLst/>
                <a:latin typeface="+mn-lt"/>
                <a:ea typeface="+mn-ea"/>
                <a:cs typeface="+mn-cs"/>
              </a:rPr>
              <a:t>是一个流行编程语言排行。每月更新。排名权重 基于世界范围内 工程师数量，课程数量，和第三方供应商数量。</a:t>
            </a:r>
            <a:r>
              <a:rPr lang="en-US" altLang="zh-CN" sz="1200" b="0" i="0" kern="1200" dirty="0">
                <a:solidFill>
                  <a:schemeClr val="tx1"/>
                </a:solidFill>
                <a:effectLst/>
                <a:latin typeface="+mn-lt"/>
                <a:ea typeface="+mn-ea"/>
                <a:cs typeface="+mn-cs"/>
              </a:rPr>
              <a:t>Google Bing Yahoo! Wikipedia Amazon </a:t>
            </a:r>
            <a:r>
              <a:rPr lang="en-US" altLang="zh-CN" sz="1200" b="0" i="0" kern="1200" dirty="0" err="1">
                <a:solidFill>
                  <a:schemeClr val="tx1"/>
                </a:solidFill>
                <a:effectLst/>
                <a:latin typeface="+mn-lt"/>
                <a:ea typeface="+mn-ea"/>
                <a:cs typeface="+mn-cs"/>
              </a:rPr>
              <a:t>Youtube</a:t>
            </a:r>
            <a:r>
              <a:rPr lang="zh-CN" altLang="en-US" sz="1200" b="0" i="0" kern="1200" dirty="0">
                <a:solidFill>
                  <a:schemeClr val="tx1"/>
                </a:solidFill>
                <a:effectLst/>
                <a:latin typeface="+mn-lt"/>
                <a:ea typeface="+mn-ea"/>
                <a:cs typeface="+mn-cs"/>
              </a:rPr>
              <a:t>和百度这些主流的搜索引擎，也将作为排名权重的参考指标。声明：</a:t>
            </a:r>
            <a:r>
              <a:rPr lang="en-US" altLang="zh-CN" sz="1200" b="0" i="0" kern="1200" dirty="0">
                <a:solidFill>
                  <a:schemeClr val="tx1"/>
                </a:solidFill>
                <a:effectLst/>
                <a:latin typeface="+mn-lt"/>
                <a:ea typeface="+mn-ea"/>
                <a:cs typeface="+mn-cs"/>
              </a:rPr>
              <a:t>TIOBE</a:t>
            </a:r>
            <a:r>
              <a:rPr lang="zh-CN" altLang="en-US" sz="1200" b="0" i="0" kern="1200" dirty="0">
                <a:solidFill>
                  <a:schemeClr val="tx1"/>
                </a:solidFill>
                <a:effectLst/>
                <a:latin typeface="+mn-lt"/>
                <a:ea typeface="+mn-ea"/>
                <a:cs typeface="+mn-cs"/>
              </a:rPr>
              <a:t>排名既无关最好的编程语言，也无关被书写了最多行代码的编程语言。</a:t>
            </a:r>
            <a:endParaRPr lang="zh-CN" altLang="en-US" dirty="0"/>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a:t>Java</a:t>
            </a:r>
            <a:r>
              <a:rPr lang="zh-CN" altLang="en-US"/>
              <a:t>程序可以内嵌在</a:t>
            </a:r>
            <a:r>
              <a:rPr lang="en-US" altLang="zh-CN"/>
              <a:t>HTML</a:t>
            </a:r>
            <a:r>
              <a:rPr lang="zh-CN" altLang="en-US"/>
              <a:t>网页中，通过</a:t>
            </a:r>
            <a:r>
              <a:rPr lang="en-US" altLang="zh-CN"/>
              <a:t>Web</a:t>
            </a:r>
            <a:r>
              <a:rPr lang="zh-CN" altLang="en-US"/>
              <a:t>浏览器下载，给</a:t>
            </a:r>
            <a:r>
              <a:rPr lang="en-US" altLang="zh-CN"/>
              <a:t>Web</a:t>
            </a:r>
            <a:r>
              <a:rPr lang="zh-CN" altLang="en-US"/>
              <a:t>客户带来生动的动画和灵活的交互性。</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16</a:t>
            </a:fld>
            <a:endParaRPr lang="zh-CN" altLang="en-US"/>
          </a:p>
        </p:txBody>
      </p:sp>
    </p:spTree>
    <p:extLst>
      <p:ext uri="{BB962C8B-B14F-4D97-AF65-F5344CB8AC3E}">
        <p14:creationId xmlns:p14="http://schemas.microsoft.com/office/powerpoint/2010/main" val="282700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18</a:t>
            </a:fld>
            <a:endParaRPr lang="zh-CN" altLang="en-US"/>
          </a:p>
        </p:txBody>
      </p:sp>
    </p:spTree>
    <p:extLst>
      <p:ext uri="{BB962C8B-B14F-4D97-AF65-F5344CB8AC3E}">
        <p14:creationId xmlns:p14="http://schemas.microsoft.com/office/powerpoint/2010/main" val="197033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28</a:t>
            </a:fld>
            <a:endParaRPr lang="zh-CN" altLang="en-US"/>
          </a:p>
        </p:txBody>
      </p:sp>
    </p:spTree>
    <p:extLst>
      <p:ext uri="{BB962C8B-B14F-4D97-AF65-F5344CB8AC3E}">
        <p14:creationId xmlns:p14="http://schemas.microsoft.com/office/powerpoint/2010/main" val="1605550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编译器，是将源程序翻译成机器语言程序的软件。</a:t>
            </a:r>
          </a:p>
        </p:txBody>
      </p:sp>
      <p:sp>
        <p:nvSpPr>
          <p:cNvPr id="4" name="灯片编号占位符 3"/>
          <p:cNvSpPr>
            <a:spLocks noGrp="1"/>
          </p:cNvSpPr>
          <p:nvPr>
            <p:ph type="sldNum" sz="quarter" idx="10"/>
          </p:nvPr>
        </p:nvSpPr>
        <p:spPr/>
        <p:txBody>
          <a:bodyPr/>
          <a:lstStyle/>
          <a:p>
            <a:fld id="{0979F713-E591-4BAA-98DC-A77FB579BE6A}" type="slidenum">
              <a:rPr lang="zh-CN" altLang="en-US" smtClean="0"/>
              <a:pPr/>
              <a:t>38</a:t>
            </a:fld>
            <a:endParaRPr lang="zh-CN" altLang="en-US"/>
          </a:p>
        </p:txBody>
      </p:sp>
    </p:spTree>
    <p:extLst>
      <p:ext uri="{BB962C8B-B14F-4D97-AF65-F5344CB8AC3E}">
        <p14:creationId xmlns:p14="http://schemas.microsoft.com/office/powerpoint/2010/main" val="2418821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754063"/>
            <a:ext cx="4391025" cy="3294062"/>
          </a:xfrm>
        </p:spPr>
      </p:sp>
      <p:sp>
        <p:nvSpPr>
          <p:cNvPr id="63491" name="Rectangle 3"/>
          <p:cNvSpPr>
            <a:spLocks noGrp="1" noChangeArrowheads="1"/>
          </p:cNvSpPr>
          <p:nvPr>
            <p:ph type="body" idx="1"/>
          </p:nvPr>
        </p:nvSpPr>
        <p:spPr>
          <a:noFill/>
        </p:spPr>
        <p:txBody>
          <a:bodyPr/>
          <a:lstStyle/>
          <a:p>
            <a:pPr eaLnBrk="1" hangingPunct="1"/>
            <a:r>
              <a:rPr lang="zh-CN" altLang="en-US">
                <a:ea typeface="宋体" charset="-122"/>
              </a:rPr>
              <a:t>Hello World：代表学习计算机语言的第一个入门小程序。现在泛指接触新事物的第一步。</a:t>
            </a:r>
          </a:p>
          <a:p>
            <a:pPr eaLnBrk="1" hangingPunct="1"/>
            <a:r>
              <a:rPr lang="zh-CN" altLang="en-US">
                <a:ea typeface="宋体" charset="-122"/>
              </a:rPr>
              <a:t>class ：是java中的关键字，用于定义类，java语言的程序代码都需要定义在类中。</a:t>
            </a:r>
          </a:p>
          <a:p>
            <a:pPr eaLnBrk="1" hangingPunct="1"/>
            <a:r>
              <a:rPr lang="zh-CN" altLang="en-US">
                <a:ea typeface="宋体" charset="-122"/>
              </a:rPr>
              <a:t>关键字：被java语言赋予了特殊含义的单词。</a:t>
            </a:r>
          </a:p>
          <a:p>
            <a:pPr eaLnBrk="1" hangingPunct="1"/>
            <a:r>
              <a:rPr lang="zh-CN" altLang="en-US">
                <a:ea typeface="宋体" charset="-122"/>
              </a:rPr>
              <a:t>Demo：为了方便使用这个类，给类自定义的类名。</a:t>
            </a:r>
          </a:p>
          <a:p>
            <a:pPr eaLnBrk="1" hangingPunct="1"/>
            <a:r>
              <a:rPr lang="zh-CN" altLang="en-US">
                <a:ea typeface="宋体" charset="-122"/>
              </a:rPr>
              <a:t>{  }：定义该类中代码的范围。</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41413" y="754063"/>
            <a:ext cx="4391025" cy="3294062"/>
          </a:xfrm>
        </p:spPr>
      </p:sp>
      <p:sp>
        <p:nvSpPr>
          <p:cNvPr id="63491"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41413" y="754063"/>
            <a:ext cx="4391025" cy="3294062"/>
          </a:xfrm>
        </p:spPr>
      </p:sp>
      <p:sp>
        <p:nvSpPr>
          <p:cNvPr id="64515" name="Rectangle 3"/>
          <p:cNvSpPr>
            <a:spLocks noGrp="1" noChangeArrowheads="1"/>
          </p:cNvSpPr>
          <p:nvPr>
            <p:ph type="body" idx="1"/>
          </p:nvPr>
        </p:nvSpPr>
        <p:spPr>
          <a:noFill/>
        </p:spPr>
        <p:txBody>
          <a:bodyPr/>
          <a:lstStyle/>
          <a:p>
            <a:pPr eaLnBrk="1" hangingPunct="1"/>
            <a:r>
              <a:rPr lang="zh-CN" altLang="en-US">
                <a:ea typeface="宋体" charset="-122"/>
              </a:rPr>
              <a:t>main方法：作用在于保证一个类可以独立运行。因为它是程序的入口。</a:t>
            </a:r>
          </a:p>
          <a:p>
            <a:pPr eaLnBrk="1" hangingPunct="1"/>
            <a:r>
              <a:rPr lang="zh-CN" altLang="en-US">
                <a:ea typeface="宋体" charset="-122"/>
              </a:rPr>
              <a:t>System.out.println():系统输出打印数据，可以将()中的内容打印在控制台上。可以直接在控制台看到jvm运行java程序后的结果</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854525"/>
            <a:ext cx="6858000" cy="1656052"/>
          </a:xfrm>
        </p:spPr>
        <p:txBody>
          <a:bodyPr anchor="b">
            <a:normAutofit/>
          </a:bodyPr>
          <a:lstStyle>
            <a:lvl1pPr algn="ctr">
              <a:defRPr sz="5400" b="0"/>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143000" y="3602669"/>
            <a:ext cx="6858000" cy="1656052"/>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0622A005-7BAC-41B7-B544-3070F00E0B35}" type="datetimeFigureOut">
              <a:rPr lang="zh-CN" altLang="en-US"/>
              <a:pPr>
                <a:defRPr/>
              </a:pPr>
              <a:t>2018/10/15</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22AA12DE-ECA0-438F-AB97-101CB61F9D2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640"/>
            <a:ext cx="7886700" cy="55599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3"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8C71CC80-9A64-4A5A-A9DB-F92E3ABE93B3}" type="datetimeFigureOut">
              <a:rPr lang="zh-CN" altLang="en-US"/>
              <a:pPr>
                <a:defRPr/>
              </a:pPr>
              <a:t>2018/10/15</a:t>
            </a:fld>
            <a:endParaRPr lang="zh-CN" altLang="en-US"/>
          </a:p>
        </p:txBody>
      </p:sp>
      <p:sp>
        <p:nvSpPr>
          <p:cNvPr id="4"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27C5BE8C-E17C-4407-A10F-BC65B12CD41C}"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endParaRPr lang="zh-CN" altLang="en-US" dirty="0"/>
          </a:p>
        </p:txBody>
      </p:sp>
      <p:sp>
        <p:nvSpPr>
          <p:cNvPr id="3" name="内容占位符 2"/>
          <p:cNvSpPr>
            <a:spLocks noGrp="1"/>
          </p:cNvSpPr>
          <p:nvPr>
            <p:ph idx="1"/>
          </p:nvPr>
        </p:nvSpPr>
        <p:spPr>
          <a:xfrm>
            <a:off x="628650" y="1838644"/>
            <a:ext cx="7886700" cy="4352099"/>
          </a:xfrm>
        </p:spPr>
        <p:txBody>
          <a:bodyPr/>
          <a:lstStyle>
            <a:lvl1pPr>
              <a:defRPr sz="1800"/>
            </a:lvl1pPr>
            <a:lvl2pPr>
              <a:defRPr sz="1500"/>
            </a:lvl2pPr>
            <a:lvl3pPr>
              <a:defRPr sz="135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35D2F7F9-9F24-4502-8ADB-6931FD313E17}" type="datetimeFigureOut">
              <a:rPr lang="zh-CN" altLang="en-US"/>
              <a:pPr>
                <a:defRPr/>
              </a:pPr>
              <a:t>2018/10/15</a:t>
            </a:fld>
            <a:endParaRPr lang="zh-CN" altLang="en-US" dirty="0"/>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B43060FD-0AAD-4477-ACE9-0FFEDF3A931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5" name="标题 4"/>
          <p:cNvSpPr>
            <a:spLocks noGrp="1"/>
          </p:cNvSpPr>
          <p:nvPr>
            <p:ph type="title"/>
          </p:nvPr>
        </p:nvSpPr>
        <p:spPr>
          <a:xfrm>
            <a:off x="628650" y="2187826"/>
            <a:ext cx="7886700" cy="2483549"/>
          </a:xfrm>
        </p:spPr>
        <p:txBody>
          <a:bodyPr>
            <a:normAutofit/>
          </a:bodyPr>
          <a:lstStyle>
            <a:lvl1pPr algn="ctr">
              <a:defRPr sz="4500" b="0"/>
            </a:lvl1pPr>
          </a:lstStyle>
          <a:p>
            <a:r>
              <a:rPr lang="zh-CN" altLang="en-US"/>
              <a:t>单击此处编辑母版标题样式</a:t>
            </a:r>
            <a:endParaRPr lang="zh-CN" altLang="en-US" dirty="0"/>
          </a:p>
        </p:txBody>
      </p:sp>
      <p:sp>
        <p:nvSpPr>
          <p:cNvPr id="3"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3CA79461-4377-4255-ACF7-CEFFEF7D9458}" type="datetimeFigureOut">
              <a:rPr lang="zh-CN" altLang="en-US"/>
              <a:pPr>
                <a:defRPr/>
              </a:pPr>
              <a:t>2018/10/15</a:t>
            </a:fld>
            <a:endParaRPr lang="zh-CN" altLang="en-US"/>
          </a:p>
        </p:txBody>
      </p:sp>
      <p:sp>
        <p:nvSpPr>
          <p:cNvPr id="4"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7812D2DE-C0B3-41DA-8007-3B13D602CC7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89"/>
            <a:ext cx="7886700" cy="1325795"/>
          </a:xfrm>
        </p:spPr>
        <p:txBody>
          <a:bodyPr anchor="ctr" anchorCtr="0"/>
          <a:lstStyle/>
          <a:p>
            <a:r>
              <a:rPr lang="zh-CN" altLang="en-US"/>
              <a:t>单击此处编辑母版标题样式</a:t>
            </a:r>
          </a:p>
        </p:txBody>
      </p:sp>
      <p:sp>
        <p:nvSpPr>
          <p:cNvPr id="3" name="内容占位符 2"/>
          <p:cNvSpPr>
            <a:spLocks noGrp="1"/>
          </p:cNvSpPr>
          <p:nvPr>
            <p:ph sz="half" idx="1"/>
          </p:nvPr>
        </p:nvSpPr>
        <p:spPr>
          <a:xfrm>
            <a:off x="6286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29150" y="1825944"/>
            <a:ext cx="3886200" cy="435209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54F8F11B-B7AF-4490-8B7C-B6E90E0D465D}" type="datetimeFigureOut">
              <a:rPr lang="zh-CN" altLang="en-US"/>
              <a:pPr>
                <a:defRPr/>
              </a:pPr>
              <a:t>2018/10/15</a:t>
            </a:fld>
            <a:endParaRPr lang="zh-CN" altLang="en-US"/>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6AC05C68-8AB6-48A4-B834-10E25681258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89"/>
            <a:ext cx="7886700" cy="1325795"/>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629841" y="1745267"/>
            <a:ext cx="3868340"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1" y="2616067"/>
            <a:ext cx="3868340"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nvPr>
        </p:nvSpPr>
        <p:spPr>
          <a:xfrm>
            <a:off x="4629151" y="1745267"/>
            <a:ext cx="3887391" cy="824056"/>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616067"/>
            <a:ext cx="3887391" cy="35746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8D5432FD-900D-4E2D-81A4-7D2DA1CAB1F2}" type="datetimeFigureOut">
              <a:rPr lang="zh-CN" altLang="en-US"/>
              <a:pPr>
                <a:defRPr/>
              </a:pPr>
              <a:t>2018/10/15</a:t>
            </a:fld>
            <a:endParaRPr lang="zh-CN" altLang="en-US"/>
          </a:p>
        </p:txBody>
      </p:sp>
      <p:sp>
        <p:nvSpPr>
          <p:cNvPr id="8" name="页脚占位符 7"/>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9771349C-0EEC-4F44-893F-7065DBE6896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428875" y="2159378"/>
            <a:ext cx="4286250" cy="1382692"/>
          </a:xfrm>
        </p:spPr>
        <p:txBody>
          <a:bodyPr anchor="b" anchorCtr="0">
            <a:normAutofit/>
          </a:bodyPr>
          <a:lstStyle>
            <a:lvl1pPr algn="ctr">
              <a:defRPr sz="6000" b="0">
                <a:solidFill>
                  <a:schemeClr val="tx1"/>
                </a:solidFill>
              </a:defRPr>
            </a:lvl1pPr>
          </a:lstStyle>
          <a:p>
            <a:r>
              <a:rPr lang="zh-CN" altLang="en-US"/>
              <a:t>单击此处编辑母版标题样式</a:t>
            </a:r>
            <a:endParaRPr lang="zh-CN" altLang="en-US" dirty="0"/>
          </a:p>
        </p:txBody>
      </p:sp>
      <p:sp>
        <p:nvSpPr>
          <p:cNvPr id="37" name="内容占位符 36"/>
          <p:cNvSpPr>
            <a:spLocks noGrp="1"/>
          </p:cNvSpPr>
          <p:nvPr>
            <p:ph sz="quarter" idx="13"/>
          </p:nvPr>
        </p:nvSpPr>
        <p:spPr>
          <a:xfrm>
            <a:off x="2428875" y="3733855"/>
            <a:ext cx="4286250" cy="1186144"/>
          </a:xfrm>
        </p:spPr>
        <p:txBody>
          <a:bodyPr>
            <a:normAutofit/>
          </a:bodyPr>
          <a:lstStyle>
            <a:lvl1pPr marL="0" indent="0" algn="ctr">
              <a:buNone/>
              <a:defRPr sz="2400">
                <a:solidFill>
                  <a:schemeClr val="tx1"/>
                </a:solidFill>
              </a:defRPr>
            </a:lvl1pPr>
          </a:lstStyle>
          <a:p>
            <a:pPr lvl="0"/>
            <a:r>
              <a:rPr lang="zh-CN" altLang="en-US"/>
              <a:t>单击此处编辑母版文本样式</a:t>
            </a:r>
          </a:p>
        </p:txBody>
      </p:sp>
      <p:sp>
        <p:nvSpPr>
          <p:cNvPr id="4" name="日期占位符 2"/>
          <p:cNvSpPr>
            <a:spLocks noGrp="1"/>
          </p:cNvSpPr>
          <p:nvPr>
            <p:ph type="dt" sz="half" idx="14"/>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B20951BF-90CE-45C0-8512-0FF41F49BBDD}" type="datetimeFigureOut">
              <a:rPr lang="zh-CN" altLang="en-US"/>
              <a:pPr>
                <a:defRPr/>
              </a:pPr>
              <a:t>2018/10/15</a:t>
            </a:fld>
            <a:endParaRPr lang="zh-CN" altLang="en-US"/>
          </a:p>
        </p:txBody>
      </p:sp>
      <p:sp>
        <p:nvSpPr>
          <p:cNvPr id="5" name="页脚占位符 3"/>
          <p:cNvSpPr>
            <a:spLocks noGrp="1"/>
          </p:cNvSpPr>
          <p:nvPr>
            <p:ph type="ftr" sz="quarter" idx="15"/>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853249A2-7A20-4F95-98F8-A19C2AA56E09}"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1F720BBD-E5D4-4A0C-8A23-3B7705843A7F}" type="datetimeFigureOut">
              <a:rPr lang="zh-CN" altLang="en-US"/>
              <a:pPr>
                <a:defRPr/>
              </a:pPr>
              <a:t>2018/10/15</a:t>
            </a:fld>
            <a:endParaRPr lang="zh-CN" altLang="en-US"/>
          </a:p>
        </p:txBody>
      </p:sp>
      <p:sp>
        <p:nvSpPr>
          <p:cNvPr id="3" name="页脚占位符 2"/>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1BCCEFA1-FFDC-4F83-993E-66B4D4C0971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1" y="713797"/>
            <a:ext cx="3511241" cy="1428411"/>
          </a:xfrm>
        </p:spPr>
        <p:txBody>
          <a:bodyPr anchor="t" anchorCtr="0">
            <a:normAutofit/>
          </a:bodyPr>
          <a:lstStyle>
            <a:lvl1pPr>
              <a:defRPr sz="2700"/>
            </a:lvl1pPr>
          </a:lstStyle>
          <a:p>
            <a:r>
              <a:rPr lang="zh-CN" altLang="en-US"/>
              <a:t>单击此处编辑母版标题样式</a:t>
            </a:r>
            <a:endParaRPr lang="zh-CN" altLang="en-US" dirty="0"/>
          </a:p>
        </p:txBody>
      </p:sp>
      <p:sp>
        <p:nvSpPr>
          <p:cNvPr id="3" name="图片占位符 2"/>
          <p:cNvSpPr>
            <a:spLocks noGrp="1" noChangeAspect="1"/>
          </p:cNvSpPr>
          <p:nvPr>
            <p:ph type="pic" idx="1"/>
          </p:nvPr>
        </p:nvSpPr>
        <p:spPr>
          <a:xfrm>
            <a:off x="4231888" y="713798"/>
            <a:ext cx="4283912" cy="540454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r>
              <a:rPr lang="zh-CN" altLang="en-US" noProof="0"/>
              <a:t>单击图标添加图片</a:t>
            </a:r>
            <a:endParaRPr lang="zh-CN" altLang="en-US" noProof="0" dirty="0"/>
          </a:p>
        </p:txBody>
      </p:sp>
      <p:sp>
        <p:nvSpPr>
          <p:cNvPr id="4" name="文本占位符 3"/>
          <p:cNvSpPr>
            <a:spLocks noGrp="1"/>
          </p:cNvSpPr>
          <p:nvPr>
            <p:ph type="body" sz="half" idx="2"/>
          </p:nvPr>
        </p:nvSpPr>
        <p:spPr>
          <a:xfrm>
            <a:off x="628651" y="2314278"/>
            <a:ext cx="3511241" cy="3812255"/>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9DF425F7-580E-4318-A44A-14FF4A99754D}" type="datetimeFigureOut">
              <a:rPr lang="zh-CN" altLang="en-US"/>
              <a:pPr>
                <a:defRPr/>
              </a:pPr>
              <a:t>2018/10/15</a:t>
            </a:fld>
            <a:endParaRPr lang="zh-CN" altLang="en-US" dirty="0"/>
          </a:p>
        </p:txBody>
      </p:sp>
      <p:sp>
        <p:nvSpPr>
          <p:cNvPr id="6" name="页脚占位符 5"/>
          <p:cNvSpPr>
            <a:spLocks noGrp="1"/>
          </p:cNvSpPr>
          <p:nvPr>
            <p:ph type="ftr" sz="quarter" idx="11"/>
          </p:nvPr>
        </p:nvSpPr>
        <p:spPr>
          <a:xfrm>
            <a:off x="3028950" y="6358467"/>
            <a:ext cx="3086100" cy="364067"/>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A91BB8BE-1604-4F6A-B517-B01C99C0D7E6}"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3674" y="365190"/>
            <a:ext cx="681676" cy="5812855"/>
          </a:xfrm>
        </p:spPr>
        <p:txBody>
          <a:bodyPr vert="eaVert">
            <a:normAutofit/>
          </a:bodyPr>
          <a:lstStyle>
            <a:lvl1pPr>
              <a:defRPr sz="3300"/>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628649" y="365190"/>
            <a:ext cx="7084832" cy="581285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a:xfrm>
            <a:off x="628650" y="6358467"/>
            <a:ext cx="2057400" cy="364067"/>
          </a:xfrm>
        </p:spPr>
        <p:txBody>
          <a:bodyPr/>
          <a:lstStyle>
            <a:lvl1pPr fontAlgn="auto">
              <a:spcBef>
                <a:spcPts val="0"/>
              </a:spcBef>
              <a:spcAft>
                <a:spcPts val="0"/>
              </a:spcAft>
              <a:defRPr>
                <a:latin typeface="+mn-lt"/>
                <a:ea typeface="+mn-ea"/>
              </a:defRPr>
            </a:lvl1pPr>
          </a:lstStyle>
          <a:p>
            <a:pPr>
              <a:defRPr/>
            </a:pPr>
            <a:fld id="{3BFD3050-F14E-470B-AA27-09F98A45D7D6}" type="datetimeFigureOut">
              <a:rPr lang="zh-CN" altLang="en-US"/>
              <a:pPr>
                <a:defRPr/>
              </a:pPr>
              <a:t>2018/10/15</a:t>
            </a:fld>
            <a:endParaRPr lang="zh-CN" altLang="en-US"/>
          </a:p>
        </p:txBody>
      </p:sp>
      <p:sp>
        <p:nvSpPr>
          <p:cNvPr id="5" name="页脚占位符 4"/>
          <p:cNvSpPr>
            <a:spLocks noGrp="1"/>
          </p:cNvSpPr>
          <p:nvPr>
            <p:ph type="ftr" sz="quarter" idx="11"/>
          </p:nvPr>
        </p:nvSpPr>
        <p:spPr>
          <a:xfrm>
            <a:off x="3028950" y="6358467"/>
            <a:ext cx="3086100" cy="364067"/>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467475" y="6383867"/>
            <a:ext cx="2057400" cy="364067"/>
          </a:xfrm>
        </p:spPr>
        <p:txBody>
          <a:bodyPr/>
          <a:lstStyle>
            <a:lvl1pPr fontAlgn="auto">
              <a:spcBef>
                <a:spcPts val="0"/>
              </a:spcBef>
              <a:spcAft>
                <a:spcPts val="0"/>
              </a:spcAft>
              <a:defRPr>
                <a:latin typeface="+mn-lt"/>
                <a:ea typeface="+mn-ea"/>
              </a:defRPr>
            </a:lvl1pPr>
          </a:lstStyle>
          <a:p>
            <a:pPr>
              <a:defRPr/>
            </a:pPr>
            <a:fld id="{078A298C-401E-4C5A-B52F-37D909F3F32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2pPr>
      <a:lvl3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3pPr>
      <a:lvl4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4pPr>
      <a:lvl5pPr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5pPr>
      <a:lvl6pPr marL="4572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6pPr>
      <a:lvl7pPr marL="9144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7pPr>
      <a:lvl8pPr marL="13716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8pPr>
      <a:lvl9pPr marL="1828800" algn="l" defTabSz="685800" rtl="0" eaLnBrk="1" fontAlgn="base" hangingPunct="1">
        <a:lnSpc>
          <a:spcPct val="90000"/>
        </a:lnSpc>
        <a:spcBef>
          <a:spcPct val="0"/>
        </a:spcBef>
        <a:spcAft>
          <a:spcPct val="0"/>
        </a:spcAft>
        <a:defRPr sz="3300">
          <a:solidFill>
            <a:schemeClr val="tx1"/>
          </a:solidFill>
          <a:latin typeface="Arial" pitchFamily="34" charset="0"/>
          <a:ea typeface="微软雅黑" pitchFamily="34" charset="-122"/>
        </a:defRPr>
      </a:lvl9pPr>
    </p:titleStyle>
    <p:bodyStyle>
      <a:lvl1pPr marL="171450" indent="-171450" algn="l" defTabSz="685800" rtl="0" eaLnBrk="1" fontAlgn="base" hangingPunct="1">
        <a:lnSpc>
          <a:spcPct val="90000"/>
        </a:lnSpc>
        <a:spcBef>
          <a:spcPts val="750"/>
        </a:spcBef>
        <a:spcAft>
          <a:spcPct val="0"/>
        </a:spcAft>
        <a:buFont typeface="Arial" pitchFamily="34" charset="0"/>
        <a:buChar char="•"/>
        <a:defRPr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5" name="矩形 4"/>
          <p:cNvSpPr/>
          <p:nvPr/>
        </p:nvSpPr>
        <p:spPr>
          <a:xfrm>
            <a:off x="2627784" y="2132856"/>
            <a:ext cx="5669280" cy="830997"/>
          </a:xfrm>
          <a:prstGeom prst="rect">
            <a:avLst/>
          </a:prstGeom>
          <a:noFill/>
          <a:ln>
            <a:noFill/>
          </a:ln>
        </p:spPr>
        <p:txBody>
          <a:bodyPr wrap="square" rtlCol="0" anchor="t">
            <a:spAutoFit/>
          </a:bodyPr>
          <a:lstStyle/>
          <a:p>
            <a:pPr algn="ctr"/>
            <a:r>
              <a:rPr lang="en-US" altLang="zh-CN" sz="4800" b="1" dirty="0">
                <a:ln/>
                <a:solidFill>
                  <a:srgbClr val="006450"/>
                </a:solidFill>
                <a:effectLst>
                  <a:outerShdw blurRad="38100" dist="19050" dir="2700000" algn="tl" rotWithShape="0">
                    <a:schemeClr val="dk1">
                      <a:alpha val="40000"/>
                    </a:schemeClr>
                  </a:outerShdw>
                </a:effectLst>
              </a:rPr>
              <a:t>Java</a:t>
            </a:r>
            <a:r>
              <a:rPr lang="zh-CN" altLang="en-US" sz="4800" b="1" dirty="0">
                <a:ln/>
                <a:solidFill>
                  <a:srgbClr val="006450"/>
                </a:solidFill>
                <a:effectLst>
                  <a:outerShdw blurRad="38100" dist="19050" dir="2700000" algn="tl" rotWithShape="0">
                    <a:schemeClr val="dk1">
                      <a:alpha val="40000"/>
                    </a:schemeClr>
                  </a:outerShdw>
                </a:effectLst>
              </a:rPr>
              <a:t>语言概述</a:t>
            </a:r>
          </a:p>
        </p:txBody>
      </p:sp>
      <p:sp>
        <p:nvSpPr>
          <p:cNvPr id="6" name="矩形 5"/>
          <p:cNvSpPr/>
          <p:nvPr/>
        </p:nvSpPr>
        <p:spPr>
          <a:xfrm>
            <a:off x="2987824" y="4005064"/>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讲师：王飞龙</a:t>
            </a:r>
            <a:endParaRPr lang="en-US" altLang="zh-CN" sz="3200" dirty="0">
              <a:ln/>
              <a:solidFill>
                <a:srgbClr val="006450"/>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422900" y="2846388"/>
            <a:ext cx="1360488" cy="1462087"/>
            <a:chOff x="4286" y="3022"/>
            <a:chExt cx="1355" cy="1095"/>
          </a:xfrm>
        </p:grpSpPr>
        <p:graphicFrame>
          <p:nvGraphicFramePr>
            <p:cNvPr id="5123" name="Object 3"/>
            <p:cNvGraphicFramePr>
              <a:graphicFrameLocks noChangeAspect="1"/>
            </p:cNvGraphicFramePr>
            <p:nvPr/>
          </p:nvGraphicFramePr>
          <p:xfrm>
            <a:off x="4286" y="3022"/>
            <a:ext cx="977" cy="996"/>
          </p:xfrm>
          <a:graphic>
            <a:graphicData uri="http://schemas.openxmlformats.org/presentationml/2006/ole">
              <mc:AlternateContent xmlns:mc="http://schemas.openxmlformats.org/markup-compatibility/2006">
                <mc:Choice xmlns:v="urn:schemas-microsoft-com:vml" Requires="v">
                  <p:oleObj spid="_x0000_s1027" name="Image" r:id="rId3" imgW="2615873" imgH="2666667" progId="">
                    <p:embed/>
                  </p:oleObj>
                </mc:Choice>
                <mc:Fallback>
                  <p:oleObj name="Image" r:id="rId3" imgW="2615873" imgH="2666667" progId="">
                    <p:embed/>
                    <p:pic>
                      <p:nvPicPr>
                        <p:cNvPr id="0" name="Picture 2" descr="imag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3022"/>
                          <a:ext cx="977" cy="9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24" name="Picture 4" descr="TowerCase"/>
            <p:cNvPicPr>
              <a:picLocks noChangeAspect="1" noChangeArrowheads="1"/>
            </p:cNvPicPr>
            <p:nvPr/>
          </p:nvPicPr>
          <p:blipFill>
            <a:blip r:embed="rId5" cstate="print"/>
            <a:srcRect/>
            <a:stretch>
              <a:fillRect/>
            </a:stretch>
          </p:blipFill>
          <p:spPr bwMode="auto">
            <a:xfrm>
              <a:off x="4967" y="3113"/>
              <a:ext cx="674" cy="1004"/>
            </a:xfrm>
            <a:prstGeom prst="rect">
              <a:avLst/>
            </a:prstGeom>
            <a:noFill/>
          </p:spPr>
        </p:pic>
      </p:grpSp>
      <p:sp>
        <p:nvSpPr>
          <p:cNvPr id="5125" name="Rectangle 5"/>
          <p:cNvSpPr>
            <a:spLocks noGrp="1" noChangeArrowheads="1"/>
          </p:cNvSpPr>
          <p:nvPr>
            <p:ph type="title"/>
          </p:nvPr>
        </p:nvSpPr>
        <p:spPr>
          <a:xfrm>
            <a:off x="733425" y="766763"/>
            <a:ext cx="7800975" cy="476250"/>
          </a:xfrm>
        </p:spPr>
        <p:txBody>
          <a:bodyPr>
            <a:normAutofit fontScale="90000"/>
          </a:bodyPr>
          <a:lstStyle/>
          <a:p>
            <a:r>
              <a:rPr lang="zh-CN" altLang="en-US">
                <a:ea typeface="宋体" charset="-122"/>
              </a:rPr>
              <a:t>计算机中的程序</a:t>
            </a:r>
          </a:p>
        </p:txBody>
      </p:sp>
      <p:pic>
        <p:nvPicPr>
          <p:cNvPr id="5150" name="Picture 30" descr="客人1"/>
          <p:cNvPicPr>
            <a:picLocks noGrp="1" noChangeAspect="1" noChangeArrowheads="1"/>
          </p:cNvPicPr>
          <p:nvPr>
            <p:ph idx="1"/>
          </p:nvPr>
        </p:nvPicPr>
        <p:blipFill>
          <a:blip r:embed="rId6" cstate="print"/>
          <a:srcRect/>
          <a:stretch>
            <a:fillRect/>
          </a:stretch>
        </p:blipFill>
        <p:spPr>
          <a:xfrm>
            <a:off x="5651500" y="2692400"/>
            <a:ext cx="1287463" cy="1862138"/>
          </a:xfrm>
          <a:noFill/>
        </p:spPr>
      </p:pic>
      <p:sp>
        <p:nvSpPr>
          <p:cNvPr id="5126" name="WordArt 6"/>
          <p:cNvSpPr>
            <a:spLocks noChangeArrowheads="1" noChangeShapeType="1" noTextEdit="1"/>
          </p:cNvSpPr>
          <p:nvPr/>
        </p:nvSpPr>
        <p:spPr bwMode="auto">
          <a:xfrm>
            <a:off x="2982913" y="3284538"/>
            <a:ext cx="3028950" cy="504825"/>
          </a:xfrm>
          <a:prstGeom prst="rect">
            <a:avLst/>
          </a:prstGeom>
        </p:spPr>
        <p:txBody>
          <a:bodyPr wrap="none" fromWordArt="1">
            <a:prstTxWarp prst="textPlain">
              <a:avLst>
                <a:gd name="adj" fmla="val 50000"/>
              </a:avLst>
            </a:prstTxWarp>
          </a:bodyPr>
          <a:lstStyle/>
          <a:p>
            <a:pPr algn="ctr"/>
            <a:r>
              <a:rPr lang="zh-CN" altLang="en-US" sz="4400" b="1" kern="10">
                <a:ln w="9525">
                  <a:solidFill>
                    <a:srgbClr val="0033CC"/>
                  </a:solidFill>
                  <a:round/>
                </a:ln>
                <a:gradFill rotWithShape="1">
                  <a:gsLst>
                    <a:gs pos="0">
                      <a:srgbClr val="3366FF"/>
                    </a:gs>
                    <a:gs pos="50000">
                      <a:srgbClr val="3366FF">
                        <a:gamma/>
                        <a:tint val="27843"/>
                        <a:invGamma/>
                      </a:srgbClr>
                    </a:gs>
                    <a:gs pos="100000">
                      <a:srgbClr val="3366FF"/>
                    </a:gs>
                  </a:gsLst>
                  <a:lin ang="5400000" scaled="1"/>
                </a:gradFill>
                <a:latin typeface="黑体"/>
                <a:ea typeface="黑体"/>
              </a:rPr>
              <a:t>什么是指令？</a:t>
            </a:r>
          </a:p>
        </p:txBody>
      </p:sp>
      <p:sp>
        <p:nvSpPr>
          <p:cNvPr id="5127" name="AutoShape 7"/>
          <p:cNvSpPr>
            <a:spLocks noChangeArrowheads="1"/>
          </p:cNvSpPr>
          <p:nvPr/>
        </p:nvSpPr>
        <p:spPr bwMode="auto">
          <a:xfrm>
            <a:off x="2463800" y="1595438"/>
            <a:ext cx="2695575" cy="1014412"/>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ln>
          <a:effectLst>
            <a:outerShdw dist="107763" dir="2700000" algn="ctr" rotWithShape="0">
              <a:schemeClr val="bg2">
                <a:alpha val="50000"/>
              </a:schemeClr>
            </a:outerShdw>
          </a:effectLst>
        </p:spPr>
        <p:txBody>
          <a:bodyPr wrap="none">
            <a:spAutoFit/>
          </a:bodyPr>
          <a:lstStyle/>
          <a:p>
            <a:pPr marL="457200" indent="-457200" fontAlgn="ctr"/>
            <a:r>
              <a:rPr lang="en-US" altLang="zh-CN" b="1">
                <a:ea typeface="黑体" pitchFamily="2" charset="-122"/>
              </a:rPr>
              <a:t>1</a:t>
            </a:r>
            <a:r>
              <a:rPr lang="zh-CN" altLang="en-US" b="1">
                <a:ea typeface="黑体" pitchFamily="2" charset="-122"/>
              </a:rPr>
              <a:t>、做口述笔记</a:t>
            </a:r>
            <a:r>
              <a:rPr lang="en-US" altLang="zh-CN" b="1">
                <a:ea typeface="黑体" pitchFamily="2" charset="-122"/>
              </a:rPr>
              <a:t>……</a:t>
            </a:r>
          </a:p>
          <a:p>
            <a:pPr marL="457200" indent="-457200" fontAlgn="ctr"/>
            <a:r>
              <a:rPr lang="en-US" altLang="zh-CN" b="1">
                <a:ea typeface="黑体" pitchFamily="2" charset="-122"/>
              </a:rPr>
              <a:t>2</a:t>
            </a:r>
            <a:r>
              <a:rPr lang="zh-CN" altLang="en-US" b="1">
                <a:ea typeface="黑体" pitchFamily="2" charset="-122"/>
              </a:rPr>
              <a:t>、键入信函的内容</a:t>
            </a:r>
            <a:r>
              <a:rPr lang="en-US" altLang="zh-CN" b="1">
                <a:ea typeface="黑体" pitchFamily="2" charset="-122"/>
              </a:rPr>
              <a:t>……</a:t>
            </a:r>
          </a:p>
          <a:p>
            <a:pPr marL="457200" indent="-457200" fontAlgn="ctr"/>
            <a:r>
              <a:rPr lang="en-US" altLang="zh-CN" b="1">
                <a:ea typeface="黑体" pitchFamily="2" charset="-122"/>
              </a:rPr>
              <a:t>3</a:t>
            </a:r>
            <a:r>
              <a:rPr lang="zh-CN" altLang="en-US" b="1">
                <a:ea typeface="黑体" pitchFamily="2" charset="-122"/>
              </a:rPr>
              <a:t>、发送传真</a:t>
            </a:r>
            <a:r>
              <a:rPr lang="en-US" altLang="zh-CN" b="1">
                <a:ea typeface="黑体" pitchFamily="2" charset="-122"/>
              </a:rPr>
              <a:t>……</a:t>
            </a:r>
          </a:p>
        </p:txBody>
      </p:sp>
      <p:grpSp>
        <p:nvGrpSpPr>
          <p:cNvPr id="3" name="Group 8"/>
          <p:cNvGrpSpPr/>
          <p:nvPr/>
        </p:nvGrpSpPr>
        <p:grpSpPr bwMode="auto">
          <a:xfrm>
            <a:off x="7092950" y="1341438"/>
            <a:ext cx="1309688" cy="695325"/>
            <a:chOff x="4465" y="1152"/>
            <a:chExt cx="825" cy="438"/>
          </a:xfrm>
        </p:grpSpPr>
        <p:sp>
          <p:nvSpPr>
            <p:cNvPr id="5129" name="AutoShape 9"/>
            <p:cNvSpPr>
              <a:spLocks noChangeArrowheads="1"/>
            </p:cNvSpPr>
            <p:nvPr/>
          </p:nvSpPr>
          <p:spPr bwMode="auto">
            <a:xfrm>
              <a:off x="4529" y="1334"/>
              <a:ext cx="761" cy="256"/>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ln>
            <a:effectLst>
              <a:outerShdw dist="107763" dir="2700000" algn="ctr" rotWithShape="0">
                <a:schemeClr val="bg2">
                  <a:alpha val="50000"/>
                </a:schemeClr>
              </a:outerShdw>
            </a:effectLst>
          </p:spPr>
          <p:txBody>
            <a:bodyPr>
              <a:spAutoFit/>
            </a:bodyPr>
            <a:lstStyle/>
            <a:p>
              <a:pPr marL="233680" indent="-233680"/>
              <a:r>
                <a:rPr lang="en-US" altLang="zh-CN" b="1">
                  <a:ea typeface="黑体" pitchFamily="2" charset="-122"/>
                </a:rPr>
                <a:t>1</a:t>
              </a:r>
              <a:r>
                <a:rPr lang="zh-CN" altLang="en-US" b="1">
                  <a:ea typeface="黑体" pitchFamily="2" charset="-122"/>
                </a:rPr>
                <a:t>、口述</a:t>
              </a:r>
            </a:p>
          </p:txBody>
        </p:sp>
        <p:sp>
          <p:nvSpPr>
            <p:cNvPr id="5130" name="Line 10"/>
            <p:cNvSpPr>
              <a:spLocks noChangeShapeType="1"/>
            </p:cNvSpPr>
            <p:nvPr/>
          </p:nvSpPr>
          <p:spPr bwMode="auto">
            <a:xfrm>
              <a:off x="4465" y="1344"/>
              <a:ext cx="96" cy="96"/>
            </a:xfrm>
            <a:prstGeom prst="line">
              <a:avLst/>
            </a:prstGeom>
            <a:noFill/>
            <a:ln w="38100">
              <a:solidFill>
                <a:schemeClr val="hlink"/>
              </a:solidFill>
              <a:round/>
            </a:ln>
            <a:effectLst>
              <a:outerShdw dist="107763" dir="2700000" algn="ctr" rotWithShape="0">
                <a:schemeClr val="bg2">
                  <a:alpha val="50000"/>
                </a:schemeClr>
              </a:outerShdw>
            </a:effectLst>
          </p:spPr>
          <p:txBody>
            <a:bodyPr anchor="ctr">
              <a:spAutoFit/>
            </a:bodyPr>
            <a:lstStyle/>
            <a:p>
              <a:endParaRPr lang="zh-CN" altLang="en-US"/>
            </a:p>
          </p:txBody>
        </p:sp>
        <p:sp>
          <p:nvSpPr>
            <p:cNvPr id="5131" name="Line 11"/>
            <p:cNvSpPr>
              <a:spLocks noChangeShapeType="1"/>
            </p:cNvSpPr>
            <p:nvPr/>
          </p:nvSpPr>
          <p:spPr bwMode="auto">
            <a:xfrm flipV="1">
              <a:off x="4561" y="1152"/>
              <a:ext cx="144" cy="288"/>
            </a:xfrm>
            <a:prstGeom prst="line">
              <a:avLst/>
            </a:prstGeom>
            <a:noFill/>
            <a:ln w="38100">
              <a:solidFill>
                <a:schemeClr val="hlink"/>
              </a:solidFill>
              <a:round/>
            </a:ln>
            <a:effectLst>
              <a:outerShdw dist="107763" dir="2700000" algn="ctr" rotWithShape="0">
                <a:schemeClr val="bg2">
                  <a:alpha val="50000"/>
                </a:schemeClr>
              </a:outerShdw>
            </a:effectLst>
          </p:spPr>
          <p:txBody>
            <a:bodyPr anchor="ctr">
              <a:spAutoFit/>
            </a:bodyPr>
            <a:lstStyle/>
            <a:p>
              <a:endParaRPr lang="zh-CN" altLang="en-US"/>
            </a:p>
          </p:txBody>
        </p:sp>
      </p:grpSp>
      <p:grpSp>
        <p:nvGrpSpPr>
          <p:cNvPr id="4" name="Group 12"/>
          <p:cNvGrpSpPr/>
          <p:nvPr/>
        </p:nvGrpSpPr>
        <p:grpSpPr bwMode="auto">
          <a:xfrm>
            <a:off x="7078663" y="1874838"/>
            <a:ext cx="1309687" cy="619125"/>
            <a:chOff x="4465" y="1488"/>
            <a:chExt cx="825" cy="390"/>
          </a:xfrm>
        </p:grpSpPr>
        <p:sp>
          <p:nvSpPr>
            <p:cNvPr id="5133" name="AutoShape 13"/>
            <p:cNvSpPr>
              <a:spLocks noChangeArrowheads="1"/>
            </p:cNvSpPr>
            <p:nvPr/>
          </p:nvSpPr>
          <p:spPr bwMode="auto">
            <a:xfrm>
              <a:off x="4551" y="1622"/>
              <a:ext cx="739" cy="256"/>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ln>
            <a:effectLst>
              <a:outerShdw dist="107763" dir="2700000" algn="ctr" rotWithShape="0">
                <a:schemeClr val="bg2">
                  <a:alpha val="50000"/>
                </a:schemeClr>
              </a:outerShdw>
            </a:effectLst>
          </p:spPr>
          <p:txBody>
            <a:bodyPr>
              <a:spAutoFit/>
            </a:bodyPr>
            <a:lstStyle/>
            <a:p>
              <a:pPr marL="457200" indent="-457200"/>
              <a:r>
                <a:rPr lang="en-US" altLang="zh-CN" b="1">
                  <a:ea typeface="黑体" pitchFamily="2" charset="-122"/>
                </a:rPr>
                <a:t>2</a:t>
              </a:r>
              <a:r>
                <a:rPr lang="zh-CN" altLang="en-US" b="1">
                  <a:ea typeface="黑体" pitchFamily="2" charset="-122"/>
                </a:rPr>
                <a:t>、信函</a:t>
              </a:r>
            </a:p>
          </p:txBody>
        </p:sp>
        <p:sp>
          <p:nvSpPr>
            <p:cNvPr id="5134" name="Line 14"/>
            <p:cNvSpPr>
              <a:spLocks noChangeShapeType="1"/>
            </p:cNvSpPr>
            <p:nvPr/>
          </p:nvSpPr>
          <p:spPr bwMode="auto">
            <a:xfrm>
              <a:off x="4465" y="1680"/>
              <a:ext cx="96" cy="96"/>
            </a:xfrm>
            <a:prstGeom prst="line">
              <a:avLst/>
            </a:prstGeom>
            <a:noFill/>
            <a:ln w="38100">
              <a:solidFill>
                <a:schemeClr val="hlink"/>
              </a:solidFill>
              <a:round/>
            </a:ln>
            <a:effectLst>
              <a:outerShdw dist="107763" dir="2700000" algn="ctr" rotWithShape="0">
                <a:schemeClr val="bg2">
                  <a:alpha val="50000"/>
                </a:schemeClr>
              </a:outerShdw>
            </a:effectLst>
          </p:spPr>
          <p:txBody>
            <a:bodyPr anchor="ctr">
              <a:spAutoFit/>
            </a:bodyPr>
            <a:lstStyle/>
            <a:p>
              <a:endParaRPr lang="zh-CN" altLang="en-US"/>
            </a:p>
          </p:txBody>
        </p:sp>
        <p:sp>
          <p:nvSpPr>
            <p:cNvPr id="5135" name="Line 15"/>
            <p:cNvSpPr>
              <a:spLocks noChangeShapeType="1"/>
            </p:cNvSpPr>
            <p:nvPr/>
          </p:nvSpPr>
          <p:spPr bwMode="auto">
            <a:xfrm flipV="1">
              <a:off x="4561" y="1488"/>
              <a:ext cx="144" cy="288"/>
            </a:xfrm>
            <a:prstGeom prst="line">
              <a:avLst/>
            </a:prstGeom>
            <a:noFill/>
            <a:ln w="38100">
              <a:solidFill>
                <a:schemeClr val="hlink"/>
              </a:solidFill>
              <a:round/>
            </a:ln>
            <a:effectLst>
              <a:outerShdw dist="107763" dir="2700000" algn="ctr" rotWithShape="0">
                <a:schemeClr val="bg2">
                  <a:alpha val="50000"/>
                </a:schemeClr>
              </a:outerShdw>
            </a:effectLst>
          </p:spPr>
          <p:txBody>
            <a:bodyPr anchor="ctr">
              <a:spAutoFit/>
            </a:bodyPr>
            <a:lstStyle/>
            <a:p>
              <a:endParaRPr lang="zh-CN" altLang="en-US"/>
            </a:p>
          </p:txBody>
        </p:sp>
      </p:grpSp>
      <p:cxnSp>
        <p:nvCxnSpPr>
          <p:cNvPr id="5136" name="AutoShape 16"/>
          <p:cNvCxnSpPr>
            <a:cxnSpLocks noChangeShapeType="1"/>
          </p:cNvCxnSpPr>
          <p:nvPr/>
        </p:nvCxnSpPr>
        <p:spPr bwMode="auto">
          <a:xfrm rot="16200000">
            <a:off x="1423194" y="1753394"/>
            <a:ext cx="744537" cy="1216025"/>
          </a:xfrm>
          <a:prstGeom prst="curvedConnector2">
            <a:avLst/>
          </a:prstGeom>
          <a:noFill/>
          <a:ln w="38100">
            <a:solidFill>
              <a:schemeClr val="tx2"/>
            </a:solidFill>
            <a:round/>
            <a:tailEnd type="triangle" w="med" len="med"/>
          </a:ln>
          <a:effectLst>
            <a:outerShdw dist="35921" dir="2700000" algn="ctr" rotWithShape="0">
              <a:schemeClr val="bg2"/>
            </a:outerShdw>
          </a:effectLst>
        </p:spPr>
      </p:cxnSp>
      <p:cxnSp>
        <p:nvCxnSpPr>
          <p:cNvPr id="5137" name="AutoShape 17"/>
          <p:cNvCxnSpPr>
            <a:cxnSpLocks noChangeShapeType="1"/>
          </p:cNvCxnSpPr>
          <p:nvPr/>
        </p:nvCxnSpPr>
        <p:spPr bwMode="auto">
          <a:xfrm>
            <a:off x="5108575" y="2235200"/>
            <a:ext cx="1119188" cy="546100"/>
          </a:xfrm>
          <a:prstGeom prst="curvedConnector2">
            <a:avLst/>
          </a:prstGeom>
          <a:noFill/>
          <a:ln w="38100">
            <a:solidFill>
              <a:schemeClr val="tx2"/>
            </a:solidFill>
            <a:round/>
            <a:tailEnd type="triangle" w="med" len="med"/>
          </a:ln>
          <a:effectLst>
            <a:outerShdw dist="35921" dir="2700000" algn="ctr" rotWithShape="0">
              <a:schemeClr val="bg2"/>
            </a:outerShdw>
          </a:effectLst>
        </p:spPr>
      </p:cxnSp>
      <p:sp>
        <p:nvSpPr>
          <p:cNvPr id="5138" name="AutoShape 18"/>
          <p:cNvSpPr>
            <a:spLocks noChangeArrowheads="1"/>
          </p:cNvSpPr>
          <p:nvPr/>
        </p:nvSpPr>
        <p:spPr bwMode="auto">
          <a:xfrm>
            <a:off x="1835150" y="1625600"/>
            <a:ext cx="3970338" cy="1011238"/>
          </a:xfrm>
          <a:prstGeom prst="roundRect">
            <a:avLst>
              <a:gd name="adj" fmla="val 16667"/>
            </a:avLst>
          </a:prstGeom>
          <a:gradFill rotWithShape="1">
            <a:gsLst>
              <a:gs pos="0">
                <a:srgbClr val="CCFFFF"/>
              </a:gs>
              <a:gs pos="100000">
                <a:srgbClr val="CCFFFF">
                  <a:gamma/>
                  <a:tint val="0"/>
                  <a:invGamma/>
                </a:srgbClr>
              </a:gs>
            </a:gsLst>
            <a:lin ang="5400000" scaled="1"/>
          </a:gradFill>
          <a:ln w="6350">
            <a:solidFill>
              <a:srgbClr val="008080"/>
            </a:solidFill>
            <a:round/>
          </a:ln>
          <a:effectLst/>
        </p:spPr>
        <p:txBody>
          <a:bodyPr>
            <a:spAutoFit/>
          </a:bodyPr>
          <a:lstStyle/>
          <a:p>
            <a:pPr marL="457200" indent="-457200"/>
            <a:r>
              <a:rPr lang="en-US" altLang="zh-CN" b="1">
                <a:ea typeface="黑体" pitchFamily="2" charset="-122"/>
              </a:rPr>
              <a:t>System.out.println(</a:t>
            </a:r>
            <a:r>
              <a:rPr lang="en-US" altLang="zh-CN" b="1"/>
              <a:t>"</a:t>
            </a:r>
            <a:r>
              <a:rPr lang="zh-CN" altLang="en-US" b="1">
                <a:ea typeface="黑体" pitchFamily="2" charset="-122"/>
              </a:rPr>
              <a:t>口述</a:t>
            </a:r>
            <a:r>
              <a:rPr lang="en-US" altLang="zh-CN" b="1"/>
              <a:t>"</a:t>
            </a:r>
            <a:r>
              <a:rPr lang="en-US" altLang="zh-CN" b="1">
                <a:ea typeface="黑体" pitchFamily="2" charset="-122"/>
              </a:rPr>
              <a:t>);</a:t>
            </a:r>
          </a:p>
          <a:p>
            <a:pPr marL="457200" indent="-457200"/>
            <a:r>
              <a:rPr lang="en-US" altLang="zh-CN" b="1">
                <a:ea typeface="黑体" pitchFamily="2" charset="-122"/>
              </a:rPr>
              <a:t>System.out.println(</a:t>
            </a:r>
            <a:r>
              <a:rPr lang="en-US" altLang="zh-CN" b="1"/>
              <a:t>"</a:t>
            </a:r>
            <a:r>
              <a:rPr lang="zh-CN" altLang="en-US" b="1">
                <a:ea typeface="黑体" pitchFamily="2" charset="-122"/>
              </a:rPr>
              <a:t>信函</a:t>
            </a:r>
            <a:r>
              <a:rPr lang="en-US" altLang="zh-CN" b="1"/>
              <a:t>"</a:t>
            </a:r>
            <a:r>
              <a:rPr lang="en-US" altLang="zh-CN" b="1">
                <a:ea typeface="黑体" pitchFamily="2" charset="-122"/>
              </a:rPr>
              <a:t>);</a:t>
            </a:r>
          </a:p>
          <a:p>
            <a:pPr marL="457200" indent="-457200"/>
            <a:r>
              <a:rPr lang="en-US" altLang="zh-CN" b="1">
                <a:ea typeface="黑体" pitchFamily="2" charset="-122"/>
              </a:rPr>
              <a:t>System.out.println(</a:t>
            </a:r>
            <a:r>
              <a:rPr lang="en-US" altLang="zh-CN" b="1"/>
              <a:t>"</a:t>
            </a:r>
            <a:r>
              <a:rPr lang="zh-CN" altLang="en-US" b="1">
                <a:ea typeface="黑体" pitchFamily="2" charset="-122"/>
              </a:rPr>
              <a:t>传真</a:t>
            </a:r>
            <a:r>
              <a:rPr lang="en-US" altLang="zh-CN" b="1"/>
              <a:t>"</a:t>
            </a:r>
            <a:r>
              <a:rPr lang="en-US" altLang="zh-CN" b="1">
                <a:ea typeface="黑体" pitchFamily="2" charset="-122"/>
              </a:rPr>
              <a:t>);</a:t>
            </a:r>
          </a:p>
        </p:txBody>
      </p:sp>
      <p:sp>
        <p:nvSpPr>
          <p:cNvPr id="5139" name="AutoShape 19"/>
          <p:cNvSpPr>
            <a:spLocks noChangeArrowheads="1"/>
          </p:cNvSpPr>
          <p:nvPr/>
        </p:nvSpPr>
        <p:spPr bwMode="auto">
          <a:xfrm>
            <a:off x="7019925" y="3336925"/>
            <a:ext cx="2065338" cy="406400"/>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ln>
          <a:effectLst>
            <a:outerShdw dist="107763" dir="2700000" algn="ctr" rotWithShape="0">
              <a:schemeClr val="bg2">
                <a:alpha val="50000"/>
              </a:schemeClr>
            </a:outerShdw>
          </a:effectLst>
        </p:spPr>
        <p:txBody>
          <a:bodyPr>
            <a:spAutoFit/>
          </a:bodyPr>
          <a:lstStyle/>
          <a:p>
            <a:r>
              <a:rPr lang="zh-CN" altLang="en-US" b="1">
                <a:ea typeface="黑体" pitchFamily="2" charset="-122"/>
              </a:rPr>
              <a:t>指令被逐条执行</a:t>
            </a:r>
          </a:p>
        </p:txBody>
      </p:sp>
      <p:sp>
        <p:nvSpPr>
          <p:cNvPr id="5140" name="Text Box 20"/>
          <p:cNvSpPr txBox="1">
            <a:spLocks noChangeArrowheads="1"/>
          </p:cNvSpPr>
          <p:nvPr/>
        </p:nvSpPr>
        <p:spPr bwMode="auto">
          <a:xfrm>
            <a:off x="611188" y="4527550"/>
            <a:ext cx="1358900" cy="366713"/>
          </a:xfrm>
          <a:prstGeom prst="rect">
            <a:avLst/>
          </a:prstGeom>
          <a:solidFill>
            <a:schemeClr val="bg1"/>
          </a:solidFill>
          <a:ln w="9525">
            <a:noFill/>
            <a:miter lim="800000"/>
          </a:ln>
          <a:effectLst/>
        </p:spPr>
        <p:txBody>
          <a:bodyPr>
            <a:spAutoFit/>
          </a:bodyPr>
          <a:lstStyle/>
          <a:p>
            <a:pPr algn="ctr"/>
            <a:r>
              <a:rPr lang="zh-CN" altLang="en-US" b="1">
                <a:ea typeface="黑体" pitchFamily="2" charset="-122"/>
              </a:rPr>
              <a:t>程序员</a:t>
            </a:r>
          </a:p>
        </p:txBody>
      </p:sp>
      <p:sp>
        <p:nvSpPr>
          <p:cNvPr id="5141" name="Text Box 21"/>
          <p:cNvSpPr txBox="1">
            <a:spLocks noChangeArrowheads="1"/>
          </p:cNvSpPr>
          <p:nvPr/>
        </p:nvSpPr>
        <p:spPr bwMode="auto">
          <a:xfrm>
            <a:off x="539750" y="4508500"/>
            <a:ext cx="1219200" cy="366713"/>
          </a:xfrm>
          <a:prstGeom prst="rect">
            <a:avLst/>
          </a:prstGeom>
          <a:solidFill>
            <a:schemeClr val="bg1"/>
          </a:solidFill>
          <a:ln w="9525">
            <a:noFill/>
            <a:miter lim="800000"/>
          </a:ln>
          <a:effectLst/>
        </p:spPr>
        <p:txBody>
          <a:bodyPr>
            <a:spAutoFit/>
          </a:bodyPr>
          <a:lstStyle/>
          <a:p>
            <a:pPr algn="ctr"/>
            <a:r>
              <a:rPr lang="zh-CN" altLang="en-US" b="1">
                <a:ea typeface="黑体" pitchFamily="2" charset="-122"/>
              </a:rPr>
              <a:t>老板</a:t>
            </a:r>
          </a:p>
        </p:txBody>
      </p:sp>
      <p:sp>
        <p:nvSpPr>
          <p:cNvPr id="5142" name="Text Box 22"/>
          <p:cNvSpPr txBox="1">
            <a:spLocks noChangeArrowheads="1"/>
          </p:cNvSpPr>
          <p:nvPr/>
        </p:nvSpPr>
        <p:spPr bwMode="auto">
          <a:xfrm>
            <a:off x="5508625" y="4527550"/>
            <a:ext cx="1522413" cy="366713"/>
          </a:xfrm>
          <a:prstGeom prst="rect">
            <a:avLst/>
          </a:prstGeom>
          <a:noFill/>
          <a:ln w="9525">
            <a:noFill/>
            <a:miter lim="800000"/>
          </a:ln>
          <a:effectLst/>
        </p:spPr>
        <p:txBody>
          <a:bodyPr>
            <a:spAutoFit/>
          </a:bodyPr>
          <a:lstStyle/>
          <a:p>
            <a:pPr algn="ctr"/>
            <a:r>
              <a:rPr lang="zh-CN" altLang="en-US" b="1">
                <a:ea typeface="黑体" pitchFamily="2" charset="-122"/>
              </a:rPr>
              <a:t>秘书</a:t>
            </a:r>
          </a:p>
        </p:txBody>
      </p:sp>
      <p:sp>
        <p:nvSpPr>
          <p:cNvPr id="5143" name="AutoShape 23"/>
          <p:cNvSpPr>
            <a:spLocks noChangeArrowheads="1"/>
          </p:cNvSpPr>
          <p:nvPr/>
        </p:nvSpPr>
        <p:spPr bwMode="auto">
          <a:xfrm>
            <a:off x="1800225" y="5211763"/>
            <a:ext cx="6078538" cy="709612"/>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6600"/>
            </a:solidFill>
            <a:round/>
          </a:ln>
          <a:effectLst>
            <a:outerShdw dist="107763" dir="2700000" algn="ctr" rotWithShape="0">
              <a:schemeClr val="bg2">
                <a:alpha val="50000"/>
              </a:schemeClr>
            </a:outerShdw>
          </a:effectLst>
        </p:spPr>
        <p:txBody>
          <a:bodyPr>
            <a:spAutoFit/>
          </a:bodyPr>
          <a:lstStyle/>
          <a:p>
            <a:r>
              <a:rPr lang="zh-CN" altLang="en-US" b="1" dirty="0">
                <a:ea typeface="黑体" pitchFamily="2" charset="-122"/>
              </a:rPr>
              <a:t>程序：为了让计算机执行某些操作或解决某个问题而编写的一系列有序指令的集合                                                          </a:t>
            </a:r>
          </a:p>
        </p:txBody>
      </p:sp>
      <p:sp>
        <p:nvSpPr>
          <p:cNvPr id="5144" name="Text Box 24"/>
          <p:cNvSpPr txBox="1">
            <a:spLocks noChangeArrowheads="1"/>
          </p:cNvSpPr>
          <p:nvPr/>
        </p:nvSpPr>
        <p:spPr bwMode="auto">
          <a:xfrm>
            <a:off x="2024063" y="2708275"/>
            <a:ext cx="3124200" cy="366713"/>
          </a:xfrm>
          <a:prstGeom prst="rect">
            <a:avLst/>
          </a:prstGeom>
          <a:noFill/>
          <a:ln w="9525">
            <a:noFill/>
            <a:miter lim="800000"/>
          </a:ln>
          <a:effectLst/>
        </p:spPr>
        <p:txBody>
          <a:bodyPr>
            <a:spAutoFit/>
          </a:bodyPr>
          <a:lstStyle/>
          <a:p>
            <a:pPr algn="ctr"/>
            <a:r>
              <a:rPr lang="zh-CN" altLang="en-US" b="1">
                <a:ea typeface="黑体" pitchFamily="2" charset="-122"/>
              </a:rPr>
              <a:t>要执行的一组指令</a:t>
            </a:r>
          </a:p>
        </p:txBody>
      </p:sp>
      <p:sp>
        <p:nvSpPr>
          <p:cNvPr id="5145" name="WordArt 25"/>
          <p:cNvSpPr>
            <a:spLocks noChangeArrowheads="1" noChangeShapeType="1" noTextEdit="1"/>
          </p:cNvSpPr>
          <p:nvPr/>
        </p:nvSpPr>
        <p:spPr bwMode="auto">
          <a:xfrm>
            <a:off x="3276600" y="1844675"/>
            <a:ext cx="1009650" cy="504825"/>
          </a:xfrm>
          <a:prstGeom prst="rect">
            <a:avLst/>
          </a:prstGeom>
        </p:spPr>
        <p:txBody>
          <a:bodyPr wrap="none" fromWordArt="1">
            <a:prstTxWarp prst="textPlain">
              <a:avLst>
                <a:gd name="adj" fmla="val 50000"/>
              </a:avLst>
            </a:prstTxWarp>
          </a:bodyPr>
          <a:lstStyle/>
          <a:p>
            <a:pPr algn="ctr"/>
            <a:r>
              <a:rPr lang="zh-CN" altLang="en-US" sz="4400" b="1" kern="10">
                <a:ln w="9525">
                  <a:solidFill>
                    <a:srgbClr val="0033CC"/>
                  </a:solidFill>
                  <a:round/>
                </a:ln>
                <a:gradFill rotWithShape="1">
                  <a:gsLst>
                    <a:gs pos="0">
                      <a:srgbClr val="3366FF"/>
                    </a:gs>
                    <a:gs pos="50000">
                      <a:srgbClr val="3366FF">
                        <a:gamma/>
                        <a:tint val="27843"/>
                        <a:invGamma/>
                      </a:srgbClr>
                    </a:gs>
                    <a:gs pos="100000">
                      <a:srgbClr val="3366FF"/>
                    </a:gs>
                  </a:gsLst>
                  <a:lin ang="5400000" scaled="1"/>
                </a:gradFill>
                <a:latin typeface="黑体"/>
                <a:ea typeface="黑体"/>
              </a:rPr>
              <a:t>程序</a:t>
            </a:r>
          </a:p>
        </p:txBody>
      </p:sp>
      <p:grpSp>
        <p:nvGrpSpPr>
          <p:cNvPr id="5" name="Group 26"/>
          <p:cNvGrpSpPr/>
          <p:nvPr/>
        </p:nvGrpSpPr>
        <p:grpSpPr bwMode="auto">
          <a:xfrm>
            <a:off x="6991350" y="2519363"/>
            <a:ext cx="1397000" cy="406400"/>
            <a:chOff x="4417" y="1904"/>
            <a:chExt cx="880" cy="256"/>
          </a:xfrm>
        </p:grpSpPr>
        <p:sp>
          <p:nvSpPr>
            <p:cNvPr id="5147" name="AutoShape 27"/>
            <p:cNvSpPr>
              <a:spLocks noChangeArrowheads="1"/>
            </p:cNvSpPr>
            <p:nvPr/>
          </p:nvSpPr>
          <p:spPr bwMode="auto">
            <a:xfrm>
              <a:off x="4558" y="1904"/>
              <a:ext cx="739" cy="256"/>
            </a:xfrm>
            <a:prstGeom prst="roundRect">
              <a:avLst>
                <a:gd name="adj" fmla="val 16667"/>
              </a:avLst>
            </a:prstGeom>
            <a:gradFill rotWithShape="1">
              <a:gsLst>
                <a:gs pos="0">
                  <a:srgbClr val="FFFF99"/>
                </a:gs>
                <a:gs pos="100000">
                  <a:srgbClr val="FFFF99">
                    <a:gamma/>
                    <a:tint val="0"/>
                    <a:invGamma/>
                  </a:srgbClr>
                </a:gs>
              </a:gsLst>
              <a:lin ang="5400000" scaled="1"/>
            </a:gradFill>
            <a:ln w="9525">
              <a:solidFill>
                <a:srgbClr val="FF9900"/>
              </a:solidFill>
              <a:round/>
            </a:ln>
            <a:effectLst>
              <a:outerShdw dist="107763" dir="2700000" algn="ctr" rotWithShape="0">
                <a:schemeClr val="bg2">
                  <a:alpha val="50000"/>
                </a:schemeClr>
              </a:outerShdw>
            </a:effectLst>
          </p:spPr>
          <p:txBody>
            <a:bodyPr>
              <a:spAutoFit/>
            </a:bodyPr>
            <a:lstStyle/>
            <a:p>
              <a:r>
                <a:rPr lang="en-US" altLang="zh-CN" b="1">
                  <a:ea typeface="黑体" pitchFamily="2" charset="-122"/>
                </a:rPr>
                <a:t>3</a:t>
              </a:r>
              <a:r>
                <a:rPr lang="zh-CN" altLang="en-US" b="1">
                  <a:ea typeface="黑体" pitchFamily="2" charset="-122"/>
                </a:rPr>
                <a:t>、传真</a:t>
              </a:r>
            </a:p>
          </p:txBody>
        </p:sp>
        <p:sp>
          <p:nvSpPr>
            <p:cNvPr id="5148" name="Line 28"/>
            <p:cNvSpPr>
              <a:spLocks noChangeShapeType="1"/>
            </p:cNvSpPr>
            <p:nvPr/>
          </p:nvSpPr>
          <p:spPr bwMode="auto">
            <a:xfrm>
              <a:off x="4417" y="2016"/>
              <a:ext cx="192" cy="0"/>
            </a:xfrm>
            <a:prstGeom prst="line">
              <a:avLst/>
            </a:prstGeom>
            <a:noFill/>
            <a:ln w="57150">
              <a:solidFill>
                <a:schemeClr val="hlink"/>
              </a:solidFill>
              <a:round/>
              <a:tailEnd type="triangle" w="med" len="med"/>
            </a:ln>
            <a:effectLst>
              <a:outerShdw dist="107763" dir="2700000" algn="ctr" rotWithShape="0">
                <a:schemeClr val="bg2">
                  <a:alpha val="50000"/>
                </a:schemeClr>
              </a:outerShdw>
            </a:effectLst>
          </p:spPr>
          <p:txBody>
            <a:bodyPr anchor="ctr">
              <a:spAutoFit/>
            </a:bodyPr>
            <a:lstStyle/>
            <a:p>
              <a:endParaRPr lang="zh-CN" altLang="en-US"/>
            </a:p>
          </p:txBody>
        </p:sp>
      </p:grpSp>
      <p:pic>
        <p:nvPicPr>
          <p:cNvPr id="5149" name="Picture 29" descr="computerman"/>
          <p:cNvPicPr>
            <a:picLocks noChangeAspect="1" noChangeArrowheads="1"/>
          </p:cNvPicPr>
          <p:nvPr/>
        </p:nvPicPr>
        <p:blipFill>
          <a:blip r:embed="rId7" cstate="print"/>
          <a:srcRect/>
          <a:stretch>
            <a:fillRect/>
          </a:stretch>
        </p:blipFill>
        <p:spPr bwMode="auto">
          <a:xfrm>
            <a:off x="423863" y="2708275"/>
            <a:ext cx="1700212" cy="17287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43"/>
                                        </p:tgtEl>
                                        <p:attrNameLst>
                                          <p:attrName>style.visibility</p:attrName>
                                        </p:attrNameLst>
                                      </p:cBhvr>
                                      <p:to>
                                        <p:strVal val="visible"/>
                                      </p:to>
                                    </p:set>
                                    <p:animEffect transition="in" filter="wipe(left)">
                                      <p:cBhvr>
                                        <p:cTn id="7" dur="500"/>
                                        <p:tgtEl>
                                          <p:spTgt spid="51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left)">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1" nodeType="clickEffect">
                                  <p:stCondLst>
                                    <p:cond delay="0"/>
                                  </p:stCondLst>
                                  <p:childTnLst>
                                    <p:animEffect transition="out" filter="checkerboard(across)">
                                      <p:cBhvr>
                                        <p:cTn id="16" dur="500"/>
                                        <p:tgtEl>
                                          <p:spTgt spid="5126"/>
                                        </p:tgtEl>
                                      </p:cBhvr>
                                    </p:animEffect>
                                    <p:set>
                                      <p:cBhvr>
                                        <p:cTn id="17" dur="1" fill="hold">
                                          <p:stCondLst>
                                            <p:cond delay="499"/>
                                          </p:stCondLst>
                                        </p:cTn>
                                        <p:tgtEl>
                                          <p:spTgt spid="5126"/>
                                        </p:tgtEl>
                                        <p:attrNameLst>
                                          <p:attrName>style.visibility</p:attrName>
                                        </p:attrNameLst>
                                      </p:cBhvr>
                                      <p:to>
                                        <p:strVal val="hidden"/>
                                      </p:to>
                                    </p:set>
                                  </p:childTnLst>
                                </p:cTn>
                              </p:par>
                            </p:childTnLst>
                          </p:cTn>
                        </p:par>
                        <p:par>
                          <p:cTn id="18" fill="hold">
                            <p:stCondLst>
                              <p:cond delay="500"/>
                            </p:stCondLst>
                            <p:childTnLst>
                              <p:par>
                                <p:cTn id="19" presetID="5" presetClass="entr" presetSubtype="10" fill="hold" nodeType="afterEffect">
                                  <p:stCondLst>
                                    <p:cond delay="0"/>
                                  </p:stCondLst>
                                  <p:childTnLst>
                                    <p:set>
                                      <p:cBhvr>
                                        <p:cTn id="20" dur="1" fill="hold">
                                          <p:stCondLst>
                                            <p:cond delay="0"/>
                                          </p:stCondLst>
                                        </p:cTn>
                                        <p:tgtEl>
                                          <p:spTgt spid="5149"/>
                                        </p:tgtEl>
                                        <p:attrNameLst>
                                          <p:attrName>style.visibility</p:attrName>
                                        </p:attrNameLst>
                                      </p:cBhvr>
                                      <p:to>
                                        <p:strVal val="visible"/>
                                      </p:to>
                                    </p:set>
                                    <p:animEffect transition="in" filter="checkerboard(across)">
                                      <p:cBhvr>
                                        <p:cTn id="21" dur="500"/>
                                        <p:tgtEl>
                                          <p:spTgt spid="5149"/>
                                        </p:tgtEl>
                                      </p:cBhvr>
                                    </p:animEffect>
                                  </p:childTnLst>
                                </p:cTn>
                              </p:par>
                              <p:par>
                                <p:cTn id="22" presetID="5" presetClass="entr" presetSubtype="10" fill="hold" nodeType="withEffect">
                                  <p:stCondLst>
                                    <p:cond delay="0"/>
                                  </p:stCondLst>
                                  <p:childTnLst>
                                    <p:set>
                                      <p:cBhvr>
                                        <p:cTn id="23" dur="1" fill="hold">
                                          <p:stCondLst>
                                            <p:cond delay="0"/>
                                          </p:stCondLst>
                                        </p:cTn>
                                        <p:tgtEl>
                                          <p:spTgt spid="5150"/>
                                        </p:tgtEl>
                                        <p:attrNameLst>
                                          <p:attrName>style.visibility</p:attrName>
                                        </p:attrNameLst>
                                      </p:cBhvr>
                                      <p:to>
                                        <p:strVal val="visible"/>
                                      </p:to>
                                    </p:set>
                                    <p:animEffect transition="in" filter="checkerboard(across)">
                                      <p:cBhvr>
                                        <p:cTn id="24" dur="500"/>
                                        <p:tgtEl>
                                          <p:spTgt spid="515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142"/>
                                        </p:tgtEl>
                                        <p:attrNameLst>
                                          <p:attrName>style.visibility</p:attrName>
                                        </p:attrNameLst>
                                      </p:cBhvr>
                                      <p:to>
                                        <p:strVal val="visible"/>
                                      </p:to>
                                    </p:set>
                                    <p:animEffect transition="in" filter="wipe(left)">
                                      <p:cBhvr>
                                        <p:cTn id="27" dur="500"/>
                                        <p:tgtEl>
                                          <p:spTgt spid="514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141"/>
                                        </p:tgtEl>
                                        <p:attrNameLst>
                                          <p:attrName>style.visibility</p:attrName>
                                        </p:attrNameLst>
                                      </p:cBhvr>
                                      <p:to>
                                        <p:strVal val="visible"/>
                                      </p:to>
                                    </p:set>
                                    <p:animEffect transition="in" filter="wipe(left)">
                                      <p:cBhvr>
                                        <p:cTn id="30" dur="500"/>
                                        <p:tgtEl>
                                          <p:spTgt spid="5141"/>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136"/>
                                        </p:tgtEl>
                                        <p:attrNameLst>
                                          <p:attrName>style.visibility</p:attrName>
                                        </p:attrNameLst>
                                      </p:cBhvr>
                                      <p:to>
                                        <p:strVal val="visible"/>
                                      </p:to>
                                    </p:set>
                                    <p:animEffect transition="in" filter="wipe(left)">
                                      <p:cBhvr>
                                        <p:cTn id="34" dur="500"/>
                                        <p:tgtEl>
                                          <p:spTgt spid="5136"/>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0"/>
                                  </p:iterate>
                                  <p:childTnLst>
                                    <p:set>
                                      <p:cBhvr>
                                        <p:cTn id="37" dur="1" fill="hold">
                                          <p:stCondLst>
                                            <p:cond delay="0"/>
                                          </p:stCondLst>
                                        </p:cTn>
                                        <p:tgtEl>
                                          <p:spTgt spid="5127"/>
                                        </p:tgtEl>
                                        <p:attrNameLst>
                                          <p:attrName>style.visibility</p:attrName>
                                        </p:attrNameLst>
                                      </p:cBhvr>
                                      <p:to>
                                        <p:strVal val="visible"/>
                                      </p:to>
                                    </p:set>
                                    <p:animEffect transition="in" filter="wipe(left)">
                                      <p:cBhvr>
                                        <p:cTn id="38" dur="500"/>
                                        <p:tgtEl>
                                          <p:spTgt spid="512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144"/>
                                        </p:tgtEl>
                                        <p:attrNameLst>
                                          <p:attrName>style.visibility</p:attrName>
                                        </p:attrNameLst>
                                      </p:cBhvr>
                                      <p:to>
                                        <p:strVal val="visible"/>
                                      </p:to>
                                    </p:set>
                                    <p:animEffect transition="in" filter="wipe(left)">
                                      <p:cBhvr>
                                        <p:cTn id="41" dur="500"/>
                                        <p:tgtEl>
                                          <p:spTgt spid="5144"/>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5137"/>
                                        </p:tgtEl>
                                        <p:attrNameLst>
                                          <p:attrName>style.visibility</p:attrName>
                                        </p:attrNameLst>
                                      </p:cBhvr>
                                      <p:to>
                                        <p:strVal val="visible"/>
                                      </p:to>
                                    </p:set>
                                    <p:animEffect transition="in" filter="wipe(left)">
                                      <p:cBhvr>
                                        <p:cTn id="45" dur="500"/>
                                        <p:tgtEl>
                                          <p:spTgt spid="5137"/>
                                        </p:tgtEl>
                                      </p:cBhvr>
                                    </p:animEffect>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left)">
                                      <p:cBhvr>
                                        <p:cTn id="49" dur="500"/>
                                        <p:tgtEl>
                                          <p:spTgt spid="3"/>
                                        </p:tgtEl>
                                      </p:cBhvr>
                                    </p:animEffect>
                                  </p:childTnLst>
                                </p:cTn>
                              </p:par>
                            </p:childTnLst>
                          </p:cTn>
                        </p:par>
                        <p:par>
                          <p:cTn id="50" fill="hold">
                            <p:stCondLst>
                              <p:cond delay="3000"/>
                            </p:stCondLst>
                            <p:childTnLst>
                              <p:par>
                                <p:cTn id="51" presetID="22" presetClass="entr" presetSubtype="8"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5142"/>
                                        </p:tgtEl>
                                      </p:cBhvr>
                                    </p:animEffect>
                                    <p:set>
                                      <p:cBhvr>
                                        <p:cTn id="62" dur="1" fill="hold">
                                          <p:stCondLst>
                                            <p:cond delay="499"/>
                                          </p:stCondLst>
                                        </p:cTn>
                                        <p:tgtEl>
                                          <p:spTgt spid="5142"/>
                                        </p:tgtEl>
                                        <p:attrNameLst>
                                          <p:attrName>style.visibility</p:attrName>
                                        </p:attrNameLst>
                                      </p:cBhvr>
                                      <p:to>
                                        <p:strVal val="hidden"/>
                                      </p:to>
                                    </p:set>
                                  </p:childTnLst>
                                </p:cTn>
                              </p:par>
                              <p:par>
                                <p:cTn id="63" presetID="5" presetClass="exit" presetSubtype="10" fill="hold" grpId="1" nodeType="withEffect">
                                  <p:stCondLst>
                                    <p:cond delay="0"/>
                                  </p:stCondLst>
                                  <p:childTnLst>
                                    <p:animEffect transition="out" filter="checkerboard(across)">
                                      <p:cBhvr>
                                        <p:cTn id="64" dur="500"/>
                                        <p:tgtEl>
                                          <p:spTgt spid="5141"/>
                                        </p:tgtEl>
                                      </p:cBhvr>
                                    </p:animEffect>
                                    <p:set>
                                      <p:cBhvr>
                                        <p:cTn id="65" dur="1" fill="hold">
                                          <p:stCondLst>
                                            <p:cond delay="499"/>
                                          </p:stCondLst>
                                        </p:cTn>
                                        <p:tgtEl>
                                          <p:spTgt spid="5141"/>
                                        </p:tgtEl>
                                        <p:attrNameLst>
                                          <p:attrName>style.visibility</p:attrName>
                                        </p:attrNameLst>
                                      </p:cBhvr>
                                      <p:to>
                                        <p:strVal val="hidden"/>
                                      </p:to>
                                    </p:set>
                                  </p:childTnLst>
                                </p:cTn>
                              </p:par>
                              <p:par>
                                <p:cTn id="66" presetID="5" presetClass="exit" presetSubtype="10" fill="hold" nodeType="withEffect">
                                  <p:stCondLst>
                                    <p:cond delay="0"/>
                                  </p:stCondLst>
                                  <p:childTnLst>
                                    <p:animEffect transition="out" filter="checkerboard(across)">
                                      <p:cBhvr>
                                        <p:cTn id="67" dur="500"/>
                                        <p:tgtEl>
                                          <p:spTgt spid="5150"/>
                                        </p:tgtEl>
                                      </p:cBhvr>
                                    </p:animEffect>
                                    <p:set>
                                      <p:cBhvr>
                                        <p:cTn id="68" dur="1" fill="hold">
                                          <p:stCondLst>
                                            <p:cond delay="499"/>
                                          </p:stCondLst>
                                        </p:cTn>
                                        <p:tgtEl>
                                          <p:spTgt spid="5150"/>
                                        </p:tgtEl>
                                        <p:attrNameLst>
                                          <p:attrName>style.visibility</p:attrName>
                                        </p:attrNameLst>
                                      </p:cBhvr>
                                      <p:to>
                                        <p:strVal val="hidden"/>
                                      </p:to>
                                    </p:set>
                                  </p:childTnLst>
                                </p:cTn>
                              </p:par>
                              <p:par>
                                <p:cTn id="69" presetID="5" presetClass="exit" presetSubtype="10" fill="hold" nodeType="withEffect">
                                  <p:stCondLst>
                                    <p:cond delay="0"/>
                                  </p:stCondLst>
                                  <p:childTnLst>
                                    <p:animEffect transition="out" filter="checkerboard(across)">
                                      <p:cBhvr>
                                        <p:cTn id="70" dur="500"/>
                                        <p:tgtEl>
                                          <p:spTgt spid="5136"/>
                                        </p:tgtEl>
                                      </p:cBhvr>
                                    </p:animEffect>
                                    <p:set>
                                      <p:cBhvr>
                                        <p:cTn id="71" dur="1" fill="hold">
                                          <p:stCondLst>
                                            <p:cond delay="499"/>
                                          </p:stCondLst>
                                        </p:cTn>
                                        <p:tgtEl>
                                          <p:spTgt spid="5136"/>
                                        </p:tgtEl>
                                        <p:attrNameLst>
                                          <p:attrName>style.visibility</p:attrName>
                                        </p:attrNameLst>
                                      </p:cBhvr>
                                      <p:to>
                                        <p:strVal val="hidden"/>
                                      </p:to>
                                    </p:set>
                                  </p:childTnLst>
                                </p:cTn>
                              </p:par>
                              <p:par>
                                <p:cTn id="72" presetID="5" presetClass="exit" presetSubtype="10" fill="hold" nodeType="withEffect">
                                  <p:stCondLst>
                                    <p:cond delay="0"/>
                                  </p:stCondLst>
                                  <p:childTnLst>
                                    <p:animEffect transition="out" filter="checkerboard(across)">
                                      <p:cBhvr>
                                        <p:cTn id="73" dur="500"/>
                                        <p:tgtEl>
                                          <p:spTgt spid="5137"/>
                                        </p:tgtEl>
                                      </p:cBhvr>
                                    </p:animEffect>
                                    <p:set>
                                      <p:cBhvr>
                                        <p:cTn id="74" dur="1" fill="hold">
                                          <p:stCondLst>
                                            <p:cond delay="499"/>
                                          </p:stCondLst>
                                        </p:cTn>
                                        <p:tgtEl>
                                          <p:spTgt spid="5137"/>
                                        </p:tgtEl>
                                        <p:attrNameLst>
                                          <p:attrName>style.visibility</p:attrName>
                                        </p:attrNameLst>
                                      </p:cBhvr>
                                      <p:to>
                                        <p:strVal val="hidden"/>
                                      </p:to>
                                    </p:set>
                                  </p:childTnLst>
                                </p:cTn>
                              </p:par>
                              <p:par>
                                <p:cTn id="75" presetID="5" presetClass="exit" presetSubtype="10" fill="hold" grpId="1" nodeType="withEffect">
                                  <p:stCondLst>
                                    <p:cond delay="0"/>
                                  </p:stCondLst>
                                  <p:iterate type="lt">
                                    <p:tmPct val="0"/>
                                  </p:iterate>
                                  <p:childTnLst>
                                    <p:animEffect transition="out" filter="checkerboard(across)">
                                      <p:cBhvr>
                                        <p:cTn id="76" dur="500"/>
                                        <p:tgtEl>
                                          <p:spTgt spid="5127"/>
                                        </p:tgtEl>
                                      </p:cBhvr>
                                    </p:animEffect>
                                    <p:set>
                                      <p:cBhvr>
                                        <p:cTn id="77" dur="1" fill="hold">
                                          <p:stCondLst>
                                            <p:cond delay="499"/>
                                          </p:stCondLst>
                                        </p:cTn>
                                        <p:tgtEl>
                                          <p:spTgt spid="5127"/>
                                        </p:tgtEl>
                                        <p:attrNameLst>
                                          <p:attrName>style.visibility</p:attrName>
                                        </p:attrNameLst>
                                      </p:cBhvr>
                                      <p:to>
                                        <p:strVal val="hidden"/>
                                      </p:to>
                                    </p:set>
                                  </p:childTnLst>
                                </p:cTn>
                              </p:par>
                              <p:par>
                                <p:cTn id="78" presetID="5" presetClass="exit" presetSubtype="10" fill="hold" nodeType="withEffect">
                                  <p:stCondLst>
                                    <p:cond delay="0"/>
                                  </p:stCondLst>
                                  <p:childTnLst>
                                    <p:animEffect transition="out" filter="checkerboard(across)">
                                      <p:cBhvr>
                                        <p:cTn id="79" dur="500"/>
                                        <p:tgtEl>
                                          <p:spTgt spid="3"/>
                                        </p:tgtEl>
                                      </p:cBhvr>
                                    </p:animEffect>
                                    <p:set>
                                      <p:cBhvr>
                                        <p:cTn id="80" dur="1" fill="hold">
                                          <p:stCondLst>
                                            <p:cond delay="499"/>
                                          </p:stCondLst>
                                        </p:cTn>
                                        <p:tgtEl>
                                          <p:spTgt spid="3"/>
                                        </p:tgtEl>
                                        <p:attrNameLst>
                                          <p:attrName>style.visibility</p:attrName>
                                        </p:attrNameLst>
                                      </p:cBhvr>
                                      <p:to>
                                        <p:strVal val="hidden"/>
                                      </p:to>
                                    </p:set>
                                  </p:childTnLst>
                                </p:cTn>
                              </p:par>
                              <p:par>
                                <p:cTn id="81" presetID="5" presetClass="exit" presetSubtype="10" fill="hold" nodeType="withEffect">
                                  <p:stCondLst>
                                    <p:cond delay="0"/>
                                  </p:stCondLst>
                                  <p:childTnLst>
                                    <p:animEffect transition="out" filter="checkerboard(across)">
                                      <p:cBhvr>
                                        <p:cTn id="82" dur="500"/>
                                        <p:tgtEl>
                                          <p:spTgt spid="4"/>
                                        </p:tgtEl>
                                      </p:cBhvr>
                                    </p:animEffect>
                                    <p:set>
                                      <p:cBhvr>
                                        <p:cTn id="83" dur="1" fill="hold">
                                          <p:stCondLst>
                                            <p:cond delay="499"/>
                                          </p:stCondLst>
                                        </p:cTn>
                                        <p:tgtEl>
                                          <p:spTgt spid="4"/>
                                        </p:tgtEl>
                                        <p:attrNameLst>
                                          <p:attrName>style.visibility</p:attrName>
                                        </p:attrNameLst>
                                      </p:cBhvr>
                                      <p:to>
                                        <p:strVal val="hidden"/>
                                      </p:to>
                                    </p:set>
                                  </p:childTnLst>
                                </p:cTn>
                              </p:par>
                              <p:par>
                                <p:cTn id="84" presetID="5" presetClass="exit" presetSubtype="10" fill="hold" nodeType="withEffect">
                                  <p:stCondLst>
                                    <p:cond delay="0"/>
                                  </p:stCondLst>
                                  <p:childTnLst>
                                    <p:animEffect transition="out" filter="checkerboard(across)">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childTnLst>
                          </p:cTn>
                        </p:par>
                        <p:par>
                          <p:cTn id="87" fill="hold">
                            <p:stCondLst>
                              <p:cond delay="500"/>
                            </p:stCondLst>
                            <p:childTnLst>
                              <p:par>
                                <p:cTn id="88" presetID="5" presetClass="entr" presetSubtype="10" fill="hold" nodeType="after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checkerboard(across)">
                                      <p:cBhvr>
                                        <p:cTn id="90" dur="500"/>
                                        <p:tgtEl>
                                          <p:spTgt spid="2"/>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5140"/>
                                        </p:tgtEl>
                                        <p:attrNameLst>
                                          <p:attrName>style.visibility</p:attrName>
                                        </p:attrNameLst>
                                      </p:cBhvr>
                                      <p:to>
                                        <p:strVal val="visible"/>
                                      </p:to>
                                    </p:set>
                                    <p:animEffect transition="in" filter="wipe(left)">
                                      <p:cBhvr>
                                        <p:cTn id="93" dur="500"/>
                                        <p:tgtEl>
                                          <p:spTgt spid="5140"/>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5136"/>
                                        </p:tgtEl>
                                        <p:attrNameLst>
                                          <p:attrName>style.visibility</p:attrName>
                                        </p:attrNameLst>
                                      </p:cBhvr>
                                      <p:to>
                                        <p:strVal val="visible"/>
                                      </p:to>
                                    </p:set>
                                    <p:animEffect transition="in" filter="wipe(left)">
                                      <p:cBhvr>
                                        <p:cTn id="97" dur="500"/>
                                        <p:tgtEl>
                                          <p:spTgt spid="5136"/>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5138"/>
                                        </p:tgtEl>
                                        <p:attrNameLst>
                                          <p:attrName>style.visibility</p:attrName>
                                        </p:attrNameLst>
                                      </p:cBhvr>
                                      <p:to>
                                        <p:strVal val="visible"/>
                                      </p:to>
                                    </p:set>
                                    <p:animEffect transition="in" filter="wipe(left)">
                                      <p:cBhvr>
                                        <p:cTn id="100" dur="500"/>
                                        <p:tgtEl>
                                          <p:spTgt spid="5138"/>
                                        </p:tgtEl>
                                      </p:cBhvr>
                                    </p:animEffect>
                                  </p:childTnLst>
                                </p:cTn>
                              </p:par>
                            </p:childTnLst>
                          </p:cTn>
                        </p:par>
                        <p:par>
                          <p:cTn id="101" fill="hold">
                            <p:stCondLst>
                              <p:cond delay="1500"/>
                            </p:stCondLst>
                            <p:childTnLst>
                              <p:par>
                                <p:cTn id="102" presetID="22" presetClass="entr" presetSubtype="8" fill="hold" nodeType="afterEffect">
                                  <p:stCondLst>
                                    <p:cond delay="0"/>
                                  </p:stCondLst>
                                  <p:childTnLst>
                                    <p:set>
                                      <p:cBhvr>
                                        <p:cTn id="103" dur="1" fill="hold">
                                          <p:stCondLst>
                                            <p:cond delay="0"/>
                                          </p:stCondLst>
                                        </p:cTn>
                                        <p:tgtEl>
                                          <p:spTgt spid="5137"/>
                                        </p:tgtEl>
                                        <p:attrNameLst>
                                          <p:attrName>style.visibility</p:attrName>
                                        </p:attrNameLst>
                                      </p:cBhvr>
                                      <p:to>
                                        <p:strVal val="visible"/>
                                      </p:to>
                                    </p:set>
                                    <p:animEffect transition="in" filter="wipe(left)">
                                      <p:cBhvr>
                                        <p:cTn id="104" dur="500"/>
                                        <p:tgtEl>
                                          <p:spTgt spid="5137"/>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145"/>
                                        </p:tgtEl>
                                        <p:attrNameLst>
                                          <p:attrName>style.visibility</p:attrName>
                                        </p:attrNameLst>
                                      </p:cBhvr>
                                      <p:to>
                                        <p:strVal val="visible"/>
                                      </p:to>
                                    </p:set>
                                    <p:animEffect transition="in" filter="wipe(left)">
                                      <p:cBhvr>
                                        <p:cTn id="107" dur="500"/>
                                        <p:tgtEl>
                                          <p:spTgt spid="5145"/>
                                        </p:tgtEl>
                                      </p:cBhvr>
                                    </p:animEffect>
                                  </p:childTnLst>
                                </p:cTn>
                              </p:par>
                            </p:childTnLst>
                          </p:cTn>
                        </p:par>
                        <p:par>
                          <p:cTn id="108" fill="hold">
                            <p:stCondLst>
                              <p:cond delay="2000"/>
                            </p:stCondLst>
                            <p:childTnLst>
                              <p:par>
                                <p:cTn id="109" presetID="22" presetClass="entr" presetSubtype="8" fill="hold" grpId="0" nodeType="afterEffect">
                                  <p:stCondLst>
                                    <p:cond delay="0"/>
                                  </p:stCondLst>
                                  <p:childTnLst>
                                    <p:set>
                                      <p:cBhvr>
                                        <p:cTn id="110" dur="1" fill="hold">
                                          <p:stCondLst>
                                            <p:cond delay="0"/>
                                          </p:stCondLst>
                                        </p:cTn>
                                        <p:tgtEl>
                                          <p:spTgt spid="5139"/>
                                        </p:tgtEl>
                                        <p:attrNameLst>
                                          <p:attrName>style.visibility</p:attrName>
                                        </p:attrNameLst>
                                      </p:cBhvr>
                                      <p:to>
                                        <p:strVal val="visible"/>
                                      </p:to>
                                    </p:set>
                                    <p:animEffect transition="in" filter="wipe(left)">
                                      <p:cBhvr>
                                        <p:cTn id="111" dur="500"/>
                                        <p:tgtEl>
                                          <p:spTgt spid="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nimBg="1"/>
      <p:bldP spid="5126" grpId="1" animBg="1"/>
      <p:bldP spid="5127" grpId="0" animBg="1"/>
      <p:bldP spid="5127" grpId="1" animBg="1"/>
      <p:bldP spid="5138" grpId="0" animBg="1"/>
      <p:bldP spid="5139" grpId="0" animBg="1"/>
      <p:bldP spid="5140" grpId="0" animBg="1"/>
      <p:bldP spid="5141" grpId="0" animBg="1"/>
      <p:bldP spid="5141" grpId="1" animBg="1"/>
      <p:bldP spid="5142" grpId="0"/>
      <p:bldP spid="5142" grpId="1"/>
      <p:bldP spid="5143" grpId="0" animBg="1"/>
      <p:bldP spid="5144" grpId="0"/>
      <p:bldP spid="51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75856" y="836712"/>
            <a:ext cx="4320480" cy="707886"/>
          </a:xfrm>
          <a:prstGeom prst="rect">
            <a:avLst/>
          </a:prstGeom>
        </p:spPr>
        <p:txBody>
          <a:bodyPr wrap="square">
            <a:spAutoFit/>
          </a:bodyPr>
          <a:lstStyle/>
          <a:p>
            <a:pPr algn="r"/>
            <a:r>
              <a:rPr lang="en-US" altLang="zh-CN" sz="4000" b="1" dirty="0">
                <a:ea typeface="宋体" pitchFamily="2" charset="-122"/>
                <a:cs typeface="Times New Roman" pitchFamily="18" charset="0"/>
              </a:rPr>
              <a:t>Java</a:t>
            </a:r>
            <a:r>
              <a:rPr lang="zh-CN" altLang="en-US" sz="4000" b="1" dirty="0">
                <a:ea typeface="宋体" pitchFamily="2" charset="-122"/>
                <a:cs typeface="Times New Roman" pitchFamily="18" charset="0"/>
              </a:rPr>
              <a:t>语言概述</a:t>
            </a:r>
          </a:p>
        </p:txBody>
      </p:sp>
      <p:sp>
        <p:nvSpPr>
          <p:cNvPr id="5" name="TextBox 5"/>
          <p:cNvSpPr txBox="1">
            <a:spLocks noChangeArrowheads="1"/>
          </p:cNvSpPr>
          <p:nvPr/>
        </p:nvSpPr>
        <p:spPr bwMode="auto">
          <a:xfrm>
            <a:off x="971600" y="1772816"/>
            <a:ext cx="720248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b="1" dirty="0">
                <a:latin typeface="+mn-lt"/>
                <a:ea typeface="宋体" pitchFamily="2" charset="-122"/>
                <a:cs typeface="Times New Roman" pitchFamily="18" charset="0"/>
              </a:rPr>
              <a:t>第一代语言</a:t>
            </a:r>
            <a:endParaRPr lang="en-US" sz="2400" dirty="0">
              <a:latin typeface="+mn-lt"/>
              <a:ea typeface="宋体" pitchFamily="2" charset="-122"/>
              <a:cs typeface="Times New Roman" pitchFamily="18" charset="0"/>
            </a:endParaRPr>
          </a:p>
          <a:p>
            <a:pPr marL="1085850" lvl="1" indent="-342900" eaLnBrk="1" hangingPunct="1">
              <a:buFont typeface="Wingdings" pitchFamily="2" charset="2"/>
              <a:buChar char="Ø"/>
            </a:pPr>
            <a:r>
              <a:rPr lang="zh-CN" altLang="en-US" sz="2400" dirty="0">
                <a:latin typeface="+mn-lt"/>
                <a:ea typeface="宋体" pitchFamily="2" charset="-122"/>
                <a:cs typeface="Times New Roman" pitchFamily="18" charset="0"/>
              </a:rPr>
              <a:t>打孔机</a:t>
            </a:r>
            <a:r>
              <a:rPr lang="en-US" altLang="zh-CN" sz="2400" dirty="0">
                <a:latin typeface="+mn-lt"/>
                <a:ea typeface="宋体" pitchFamily="2" charset="-122"/>
                <a:cs typeface="Times New Roman" pitchFamily="18" charset="0"/>
              </a:rPr>
              <a:t>——</a:t>
            </a:r>
            <a:r>
              <a:rPr lang="zh-CN" altLang="en-US" sz="2400" dirty="0">
                <a:latin typeface="+mn-lt"/>
                <a:ea typeface="宋体" pitchFamily="2" charset="-122"/>
                <a:cs typeface="Times New Roman" pitchFamily="18" charset="0"/>
              </a:rPr>
              <a:t>纯机器语言</a:t>
            </a:r>
            <a:endParaRPr lang="en-US" sz="2400" dirty="0">
              <a:latin typeface="+mn-lt"/>
              <a:ea typeface="宋体" pitchFamily="2" charset="-122"/>
              <a:cs typeface="Times New Roman" pitchFamily="18" charset="0"/>
            </a:endParaRPr>
          </a:p>
          <a:p>
            <a:pPr marL="342900" indent="-342900" eaLnBrk="1" hangingPunct="1">
              <a:buFont typeface="Wingdings" pitchFamily="2" charset="2"/>
              <a:buChar char="l"/>
            </a:pPr>
            <a:r>
              <a:rPr lang="zh-CN" altLang="en-US" sz="2400" b="1" dirty="0">
                <a:latin typeface="+mn-lt"/>
                <a:ea typeface="宋体" pitchFamily="2" charset="-122"/>
                <a:cs typeface="Times New Roman" pitchFamily="18" charset="0"/>
              </a:rPr>
              <a:t>第二代语言</a:t>
            </a:r>
            <a:endParaRPr lang="en-US" sz="2400" dirty="0">
              <a:latin typeface="+mn-lt"/>
              <a:ea typeface="宋体" pitchFamily="2" charset="-122"/>
              <a:cs typeface="Times New Roman" pitchFamily="18" charset="0"/>
            </a:endParaRPr>
          </a:p>
          <a:p>
            <a:pPr marL="1085850" lvl="1" indent="-342900" eaLnBrk="1" hangingPunct="1">
              <a:buFont typeface="Wingdings" pitchFamily="2" charset="2"/>
              <a:buChar char="Ø"/>
            </a:pPr>
            <a:r>
              <a:rPr lang="zh-CN" altLang="en-US" sz="2400" dirty="0">
                <a:latin typeface="+mn-lt"/>
                <a:ea typeface="宋体" pitchFamily="2" charset="-122"/>
                <a:cs typeface="Times New Roman" pitchFamily="18" charset="0"/>
              </a:rPr>
              <a:t>汇编</a:t>
            </a:r>
          </a:p>
          <a:p>
            <a:pPr marL="342900" indent="-342900" eaLnBrk="1" hangingPunct="1">
              <a:buFont typeface="Wingdings" pitchFamily="2" charset="2"/>
              <a:buChar char="l"/>
            </a:pPr>
            <a:r>
              <a:rPr lang="zh-CN" altLang="en-US" sz="2400" b="1" dirty="0">
                <a:latin typeface="+mn-lt"/>
                <a:ea typeface="宋体" pitchFamily="2" charset="-122"/>
                <a:cs typeface="Times New Roman" pitchFamily="18" charset="0"/>
              </a:rPr>
              <a:t>第三代语言</a:t>
            </a:r>
          </a:p>
          <a:p>
            <a:pPr marL="1085850" lvl="1" indent="-342900" eaLnBrk="1" hangingPunct="1">
              <a:buFont typeface="Wingdings" pitchFamily="2" charset="2"/>
              <a:buChar char="Ø"/>
            </a:pPr>
            <a:r>
              <a:rPr lang="en-US" altLang="zh-CN" sz="2400" dirty="0">
                <a:latin typeface="+mn-lt"/>
                <a:ea typeface="宋体" pitchFamily="2" charset="-122"/>
                <a:cs typeface="Times New Roman" pitchFamily="18" charset="0"/>
              </a:rPr>
              <a:t>C</a:t>
            </a:r>
            <a:r>
              <a:rPr lang="zh-CN" altLang="en-US" sz="2400" dirty="0">
                <a:latin typeface="+mn-lt"/>
                <a:ea typeface="宋体" pitchFamily="2" charset="-122"/>
                <a:cs typeface="Times New Roman" pitchFamily="18" charset="0"/>
              </a:rPr>
              <a:t>、</a:t>
            </a:r>
            <a:r>
              <a:rPr lang="en-US" altLang="zh-CN" sz="2400" dirty="0">
                <a:latin typeface="+mn-lt"/>
                <a:ea typeface="宋体" pitchFamily="2" charset="-122"/>
                <a:cs typeface="Times New Roman" pitchFamily="18" charset="0"/>
              </a:rPr>
              <a:t>Pascal</a:t>
            </a:r>
            <a:r>
              <a:rPr lang="zh-CN" altLang="en-US" sz="2400" dirty="0">
                <a:latin typeface="+mn-lt"/>
                <a:ea typeface="宋体" pitchFamily="2" charset="-122"/>
                <a:cs typeface="Times New Roman" pitchFamily="18" charset="0"/>
              </a:rPr>
              <a:t>、</a:t>
            </a:r>
            <a:r>
              <a:rPr lang="en-US" altLang="zh-CN" sz="2400" dirty="0">
                <a:latin typeface="+mn-lt"/>
                <a:ea typeface="宋体" pitchFamily="2" charset="-122"/>
                <a:cs typeface="Times New Roman" pitchFamily="18" charset="0"/>
              </a:rPr>
              <a:t>Fortran</a:t>
            </a:r>
            <a:r>
              <a:rPr lang="zh-CN" altLang="en-US" sz="2400" dirty="0">
                <a:latin typeface="+mn-lt"/>
                <a:ea typeface="宋体" pitchFamily="2" charset="-122"/>
                <a:cs typeface="Times New Roman" pitchFamily="18" charset="0"/>
              </a:rPr>
              <a:t>面向过程的语言</a:t>
            </a:r>
            <a:endParaRPr lang="en-US" sz="2400" dirty="0">
              <a:latin typeface="+mn-lt"/>
              <a:ea typeface="宋体" pitchFamily="2" charset="-122"/>
              <a:cs typeface="Times New Roman" pitchFamily="18" charset="0"/>
            </a:endParaRPr>
          </a:p>
          <a:p>
            <a:pPr marL="1085850" lvl="1" indent="-342900" eaLnBrk="1" hangingPunct="1">
              <a:buFont typeface="Wingdings" pitchFamily="2" charset="2"/>
              <a:buChar char="Ø"/>
            </a:pPr>
            <a:r>
              <a:rPr lang="en-US" altLang="zh-CN" sz="2400" dirty="0">
                <a:latin typeface="+mn-lt"/>
                <a:ea typeface="宋体" pitchFamily="2" charset="-122"/>
                <a:cs typeface="Times New Roman" pitchFamily="18" charset="0"/>
              </a:rPr>
              <a:t>C++</a:t>
            </a:r>
            <a:r>
              <a:rPr lang="zh-CN" altLang="en-US" sz="2400" dirty="0">
                <a:latin typeface="+mn-lt"/>
                <a:ea typeface="宋体" pitchFamily="2" charset="-122"/>
                <a:cs typeface="Times New Roman" pitchFamily="18" charset="0"/>
              </a:rPr>
              <a:t>面向过程</a:t>
            </a:r>
            <a:r>
              <a:rPr lang="en-US" altLang="zh-CN" sz="2400" dirty="0">
                <a:latin typeface="+mn-lt"/>
                <a:ea typeface="宋体" pitchFamily="2" charset="-122"/>
                <a:cs typeface="Times New Roman" pitchFamily="18" charset="0"/>
              </a:rPr>
              <a:t>/</a:t>
            </a:r>
            <a:r>
              <a:rPr lang="zh-CN" altLang="en-US" sz="2400" dirty="0">
                <a:latin typeface="+mn-lt"/>
                <a:ea typeface="宋体" pitchFamily="2" charset="-122"/>
                <a:cs typeface="Times New Roman" pitchFamily="18" charset="0"/>
              </a:rPr>
              <a:t>面向对象</a:t>
            </a:r>
            <a:endParaRPr lang="en-US" sz="2400" dirty="0">
              <a:latin typeface="+mn-lt"/>
              <a:ea typeface="宋体" pitchFamily="2" charset="-122"/>
              <a:cs typeface="Times New Roman" pitchFamily="18" charset="0"/>
            </a:endParaRPr>
          </a:p>
          <a:p>
            <a:pPr marL="1085850" lvl="1" indent="-342900" eaLnBrk="1" hangingPunct="1">
              <a:buFont typeface="Wingdings" pitchFamily="2" charset="2"/>
              <a:buChar char="Ø"/>
            </a:pPr>
            <a:r>
              <a:rPr lang="en-US" altLang="zh-CN" sz="2400" b="1" dirty="0">
                <a:latin typeface="+mn-lt"/>
                <a:ea typeface="宋体" pitchFamily="2" charset="-122"/>
                <a:cs typeface="Times New Roman" pitchFamily="18" charset="0"/>
              </a:rPr>
              <a:t>Java</a:t>
            </a:r>
            <a:r>
              <a:rPr lang="zh-CN" altLang="en-US" sz="2400" b="1" dirty="0">
                <a:latin typeface="+mn-lt"/>
                <a:ea typeface="宋体" pitchFamily="2" charset="-122"/>
                <a:cs typeface="Times New Roman" pitchFamily="18" charset="0"/>
              </a:rPr>
              <a:t>跨平台的纯面向对象的语言</a:t>
            </a:r>
            <a:endParaRPr lang="en-US" sz="2400" b="1" dirty="0">
              <a:latin typeface="+mn-lt"/>
              <a:ea typeface="宋体" pitchFamily="2" charset="-122"/>
              <a:cs typeface="Times New Roman" pitchFamily="18" charset="0"/>
            </a:endParaRPr>
          </a:p>
          <a:p>
            <a:pPr marL="1085850" lvl="1" indent="-342900" eaLnBrk="1" hangingPunct="1">
              <a:buFont typeface="Wingdings" pitchFamily="2" charset="2"/>
              <a:buChar char="Ø"/>
            </a:pPr>
            <a:r>
              <a:rPr lang="en-US" altLang="zh-CN" sz="2400" dirty="0">
                <a:latin typeface="+mn-lt"/>
                <a:ea typeface="宋体" pitchFamily="2" charset="-122"/>
                <a:cs typeface="Times New Roman" pitchFamily="18" charset="0"/>
              </a:rPr>
              <a:t>.NET</a:t>
            </a:r>
            <a:r>
              <a:rPr lang="zh-CN" altLang="en-US" sz="2400" dirty="0">
                <a:latin typeface="+mn-lt"/>
                <a:ea typeface="宋体" pitchFamily="2" charset="-122"/>
                <a:cs typeface="Times New Roman" pitchFamily="18" charset="0"/>
              </a:rPr>
              <a:t>跨语言的平台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kstart\Desktop\1898853977.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294" t="4431" r="8694" b="4814"/>
          <a:stretch>
            <a:fillRect/>
          </a:stretch>
        </p:blipFill>
        <p:spPr bwMode="auto">
          <a:xfrm>
            <a:off x="1972380" y="1601870"/>
            <a:ext cx="5271247" cy="3065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7924" y="1628800"/>
            <a:ext cx="7848872" cy="2554545"/>
          </a:xfrm>
          <a:prstGeom prst="rect">
            <a:avLst/>
          </a:prstGeom>
          <a:noFill/>
        </p:spPr>
        <p:txBody>
          <a:bodyPr wrap="square" rtlCol="0">
            <a:spAutoFit/>
          </a:bodyPr>
          <a:lstStyle/>
          <a:p>
            <a:endParaRPr lang="en-US" altLang="zh-CN" sz="8000" b="1" dirty="0">
              <a:latin typeface="Courier New" pitchFamily="49" charset="0"/>
              <a:cs typeface="Courier New" pitchFamily="49" charset="0"/>
            </a:endParaRPr>
          </a:p>
          <a:p>
            <a:r>
              <a:rPr lang="en-US" altLang="zh-CN" sz="8000" b="1" dirty="0">
                <a:latin typeface="Courier New" pitchFamily="49" charset="0"/>
                <a:cs typeface="Courier New" pitchFamily="49" charset="0"/>
              </a:rPr>
              <a:t>Why is </a:t>
            </a:r>
            <a:r>
              <a:rPr lang="en-US" altLang="zh-CN" sz="8000" b="1" dirty="0">
                <a:solidFill>
                  <a:srgbClr val="FF0000"/>
                </a:solidFill>
                <a:latin typeface="Courier New" pitchFamily="49" charset="0"/>
                <a:cs typeface="Courier New" pitchFamily="49" charset="0"/>
              </a:rPr>
              <a:t>    </a:t>
            </a:r>
            <a:r>
              <a:rPr lang="en-US" altLang="zh-CN" sz="8000" b="1" dirty="0">
                <a:latin typeface="Courier New" pitchFamily="49" charset="0"/>
                <a:cs typeface="Courier New" pitchFamily="49" charset="0"/>
              </a:rPr>
              <a:t>?</a:t>
            </a:r>
            <a:endParaRPr lang="zh-CN" altLang="en-US" sz="8000" b="1" dirty="0">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7172" y="937274"/>
            <a:ext cx="2232248" cy="1384995"/>
          </a:xfrm>
          <a:prstGeom prst="rect">
            <a:avLst/>
          </a:prstGeom>
          <a:noFill/>
        </p:spPr>
        <p:txBody>
          <a:bodyPr wrap="square" rtlCol="0">
            <a:spAutoFit/>
          </a:bodyPr>
          <a:lstStyle/>
          <a:p>
            <a:r>
              <a:rPr lang="en-US" altLang="zh-CN" sz="2800" b="1" dirty="0">
                <a:latin typeface="Courier New" pitchFamily="49" charset="0"/>
                <a:ea typeface="宋体" pitchFamily="2" charset="-122"/>
                <a:cs typeface="Courier New" pitchFamily="49" charset="0"/>
              </a:rPr>
              <a:t>1.</a:t>
            </a:r>
            <a:r>
              <a:rPr lang="zh-CN" altLang="en-US" sz="2800" b="1" dirty="0">
                <a:latin typeface="Courier New" pitchFamily="49" charset="0"/>
                <a:ea typeface="宋体" pitchFamily="2" charset="-122"/>
                <a:cs typeface="Courier New" pitchFamily="49" charset="0"/>
              </a:rPr>
              <a:t>从</a:t>
            </a:r>
            <a:r>
              <a:rPr lang="en-US" altLang="zh-CN" sz="2800" b="1" dirty="0">
                <a:latin typeface="Courier New" pitchFamily="49" charset="0"/>
                <a:ea typeface="宋体" pitchFamily="2" charset="-122"/>
                <a:cs typeface="Courier New" pitchFamily="49" charset="0"/>
              </a:rPr>
              <a:t>java</a:t>
            </a:r>
            <a:r>
              <a:rPr lang="zh-CN" altLang="en-US" sz="2800" b="1" dirty="0">
                <a:latin typeface="Courier New" pitchFamily="49" charset="0"/>
                <a:ea typeface="宋体" pitchFamily="2" charset="-122"/>
                <a:cs typeface="Courier New" pitchFamily="49" charset="0"/>
              </a:rPr>
              <a:t>语言的市场需求来看</a:t>
            </a:r>
          </a:p>
        </p:txBody>
      </p:sp>
      <p:pic>
        <p:nvPicPr>
          <p:cNvPr id="80898" name="Picture 2" descr="640?wx_fmt=png"/>
          <p:cNvPicPr>
            <a:picLocks noChangeAspect="1" noChangeArrowheads="1"/>
          </p:cNvPicPr>
          <p:nvPr/>
        </p:nvPicPr>
        <p:blipFill>
          <a:blip r:embed="rId3" cstate="print"/>
          <a:srcRect/>
          <a:stretch>
            <a:fillRect/>
          </a:stretch>
        </p:blipFill>
        <p:spPr bwMode="auto">
          <a:xfrm>
            <a:off x="1369247" y="1052736"/>
            <a:ext cx="6803153" cy="496785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1691680" y="2492896"/>
            <a:ext cx="6097880" cy="769441"/>
          </a:xfrm>
          <a:prstGeom prst="rect">
            <a:avLst/>
          </a:prstGeom>
          <a:noFill/>
        </p:spPr>
        <p:txBody>
          <a:bodyPr wrap="square" rtlCol="0">
            <a:spAutoFit/>
          </a:bodyPr>
          <a:lstStyle/>
          <a:p>
            <a:r>
              <a:rPr lang="zh-CN" altLang="en-US" sz="4400" dirty="0">
                <a:solidFill>
                  <a:schemeClr val="accent6">
                    <a:lumMod val="75000"/>
                  </a:schemeClr>
                </a:solidFill>
              </a:rPr>
              <a:t>第二节 走进</a:t>
            </a:r>
            <a:r>
              <a:rPr lang="en-US" altLang="zh-CN" sz="4400" dirty="0">
                <a:solidFill>
                  <a:schemeClr val="accent6">
                    <a:lumMod val="75000"/>
                  </a:schemeClr>
                </a:solidFill>
              </a:rPr>
              <a:t>Java</a:t>
            </a:r>
            <a:r>
              <a:rPr lang="zh-CN" altLang="en-US" sz="4400" dirty="0">
                <a:solidFill>
                  <a:schemeClr val="accent6">
                    <a:lumMod val="75000"/>
                  </a:schemeClr>
                </a:solidFill>
              </a:rPr>
              <a:t>语言</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6112" y="937275"/>
            <a:ext cx="7599955" cy="523220"/>
          </a:xfrm>
          <a:prstGeom prst="rect">
            <a:avLst/>
          </a:prstGeom>
          <a:noFill/>
        </p:spPr>
        <p:txBody>
          <a:bodyPr wrap="square" rtlCol="0">
            <a:spAutoFit/>
          </a:bodyPr>
          <a:lstStyle/>
          <a:p>
            <a:r>
              <a:rPr lang="en-US" altLang="zh-CN" sz="2800" b="1">
                <a:latin typeface="Courier New" panose="02070309020205020404" pitchFamily="49" charset="0"/>
                <a:ea typeface="新宋体" panose="02010609030101010101" pitchFamily="49" charset="-122"/>
                <a:cs typeface="Courier New" panose="02070309020205020404" pitchFamily="49" charset="0"/>
              </a:rPr>
              <a:t>java</a:t>
            </a:r>
            <a:r>
              <a:rPr lang="zh-CN" altLang="en-US" sz="2800" b="1" dirty="0">
                <a:latin typeface="Courier New" panose="02070309020205020404" pitchFamily="49" charset="0"/>
                <a:ea typeface="新宋体" panose="02010609030101010101" pitchFamily="49" charset="-122"/>
                <a:cs typeface="Courier New" panose="02070309020205020404" pitchFamily="49" charset="0"/>
              </a:rPr>
              <a:t>语言</a:t>
            </a:r>
            <a:r>
              <a:rPr lang="zh-CN" altLang="en-US" sz="2800" b="1">
                <a:latin typeface="Courier New" panose="02070309020205020404" pitchFamily="49" charset="0"/>
                <a:ea typeface="新宋体" panose="02010609030101010101" pitchFamily="49" charset="-122"/>
                <a:cs typeface="Courier New" panose="02070309020205020404" pitchFamily="49" charset="0"/>
              </a:rPr>
              <a:t>的诞生历史</a:t>
            </a:r>
            <a:endParaRPr lang="zh-CN" altLang="en-US" sz="2800" b="1"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2" name="TextBox 1"/>
          <p:cNvSpPr txBox="1"/>
          <p:nvPr/>
        </p:nvSpPr>
        <p:spPr>
          <a:xfrm>
            <a:off x="347531" y="1693257"/>
            <a:ext cx="8544949" cy="1015663"/>
          </a:xfrm>
          <a:prstGeom prst="rect">
            <a:avLst/>
          </a:prstGeom>
          <a:noFill/>
        </p:spPr>
        <p:txBody>
          <a:bodyPr wrap="square" rtlCol="0">
            <a:spAutoFit/>
          </a:bodyPr>
          <a:lstStyle/>
          <a:p>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之父</a:t>
            </a:r>
            <a:r>
              <a:rPr lang="en-US" altLang="zh-CN" sz="2000" dirty="0" err="1">
                <a:latin typeface="Courier New" panose="02070309020205020404" pitchFamily="49" charset="0"/>
                <a:ea typeface="新宋体" panose="02010609030101010101" pitchFamily="49" charset="-122"/>
                <a:cs typeface="Courier New" panose="02070309020205020404" pitchFamily="49" charset="0"/>
              </a:rPr>
              <a:t>Jgosling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团队在开发</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”Green”</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项目时，发现</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缺少垃圾回收系统，还有可移植的安全性、分布程序设计、和多线程功能。最后，他们想要一种易于移植到各种设备上的平台。</a:t>
            </a:r>
          </a:p>
        </p:txBody>
      </p:sp>
      <p:sp>
        <p:nvSpPr>
          <p:cNvPr id="3" name="矩形 2"/>
          <p:cNvSpPr/>
          <p:nvPr/>
        </p:nvSpPr>
        <p:spPr>
          <a:xfrm>
            <a:off x="373091" y="2852936"/>
            <a:ext cx="6168685" cy="3785652"/>
          </a:xfrm>
          <a:prstGeom prst="rect">
            <a:avLst/>
          </a:prstGeom>
        </p:spPr>
        <p:txBody>
          <a:bodyPr wrap="square">
            <a:spAutoFit/>
          </a:bodyPr>
          <a:lstStyle/>
          <a:p>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确实是从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语言继承了许多成份，甚至可以将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看成是</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语言</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发展和衍生的产物。比如</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语言的变量声明，操作符形式，参数传递，流程控制等方面和</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语言完全相同。但同时，</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是一个</a:t>
            </a:r>
            <a:r>
              <a:rPr lang="zh-CN" altLang="en-US" sz="2000" b="1" dirty="0">
                <a:latin typeface="Courier New" panose="02070309020205020404" pitchFamily="49" charset="0"/>
                <a:ea typeface="新宋体" panose="02010609030101010101" pitchFamily="49" charset="-122"/>
                <a:cs typeface="Courier New" panose="02070309020205020404" pitchFamily="49" charset="0"/>
              </a:rPr>
              <a:t>纯粹的面向对象</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的程序设计语言，它继承了 </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语言面向对象技术的核心。</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舍弃了</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语言中容易引起错误的指针（以引用取代）、运算符重载（</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operator overloading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）、多重继承（以接口取代）等特性，增加了垃圾回收器功能用于回收不再被引用的对象所占据的内存空间。</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JDK1.5</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又引入了泛型编程（</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Generic Programming</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）、类型安全的枚举、不定长参数和自动装</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拆箱</a:t>
            </a:r>
          </a:p>
        </p:txBody>
      </p:sp>
      <p:pic>
        <p:nvPicPr>
          <p:cNvPr id="1026" name="Picture 2" descr="C:\Users\Administrator\Desktop\tim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208" y="2670359"/>
            <a:ext cx="2652754" cy="3989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15232" y="836712"/>
            <a:ext cx="4076792" cy="707886"/>
          </a:xfrm>
          <a:prstGeom prst="rect">
            <a:avLst/>
          </a:prstGeom>
        </p:spPr>
        <p:txBody>
          <a:bodyPr wrap="square">
            <a:spAutoFit/>
          </a:bodyPr>
          <a:lstStyle/>
          <a:p>
            <a:r>
              <a:rPr lang="en-US" altLang="zh-CN" sz="4000" b="1" dirty="0">
                <a:ea typeface="宋体" pitchFamily="2" charset="-122"/>
                <a:cs typeface="Times New Roman" pitchFamily="18" charset="0"/>
              </a:rPr>
              <a:t>Java</a:t>
            </a:r>
            <a:r>
              <a:rPr lang="zh-CN" altLang="en-US" sz="4000" b="1" dirty="0">
                <a:ea typeface="宋体" pitchFamily="2" charset="-122"/>
                <a:cs typeface="Times New Roman" pitchFamily="18" charset="0"/>
              </a:rPr>
              <a:t>语言概述</a:t>
            </a:r>
          </a:p>
        </p:txBody>
      </p:sp>
      <p:sp>
        <p:nvSpPr>
          <p:cNvPr id="5" name="TextBox 6"/>
          <p:cNvSpPr txBox="1">
            <a:spLocks noChangeArrowheads="1"/>
          </p:cNvSpPr>
          <p:nvPr/>
        </p:nvSpPr>
        <p:spPr bwMode="auto">
          <a:xfrm>
            <a:off x="323528" y="1700808"/>
            <a:ext cx="8208912" cy="474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dirty="0">
                <a:latin typeface="+mn-lt"/>
                <a:ea typeface="宋体" pitchFamily="2" charset="-122"/>
                <a:cs typeface="Times New Roman" pitchFamily="18" charset="0"/>
              </a:rPr>
              <a:t>是</a:t>
            </a:r>
            <a:r>
              <a:rPr lang="en-US" altLang="zh-CN" sz="2400" dirty="0">
                <a:latin typeface="+mn-lt"/>
                <a:ea typeface="宋体" pitchFamily="2" charset="-122"/>
                <a:cs typeface="Times New Roman" pitchFamily="18" charset="0"/>
              </a:rPr>
              <a:t>SUN(</a:t>
            </a:r>
            <a:r>
              <a:rPr lang="en-US" altLang="zh-CN" sz="2400" dirty="0">
                <a:solidFill>
                  <a:srgbClr val="CC3300"/>
                </a:solidFill>
                <a:latin typeface="+mn-lt"/>
                <a:ea typeface="宋体" pitchFamily="2" charset="-122"/>
                <a:cs typeface="Times New Roman" pitchFamily="18" charset="0"/>
              </a:rPr>
              <a:t>S</a:t>
            </a:r>
            <a:r>
              <a:rPr lang="en-US" altLang="zh-CN" sz="2400" dirty="0">
                <a:latin typeface="+mn-lt"/>
                <a:ea typeface="宋体" pitchFamily="2" charset="-122"/>
                <a:cs typeface="Times New Roman" pitchFamily="18" charset="0"/>
              </a:rPr>
              <a:t>tanford </a:t>
            </a:r>
            <a:r>
              <a:rPr lang="en-US" altLang="zh-CN" sz="2400" dirty="0">
                <a:solidFill>
                  <a:srgbClr val="CC3300"/>
                </a:solidFill>
                <a:latin typeface="+mn-lt"/>
                <a:ea typeface="宋体" pitchFamily="2" charset="-122"/>
                <a:cs typeface="Times New Roman" pitchFamily="18" charset="0"/>
              </a:rPr>
              <a:t>U</a:t>
            </a:r>
            <a:r>
              <a:rPr lang="en-US" altLang="zh-CN" sz="2400" dirty="0">
                <a:latin typeface="+mn-lt"/>
                <a:ea typeface="宋体" pitchFamily="2" charset="-122"/>
                <a:cs typeface="Times New Roman" pitchFamily="18" charset="0"/>
              </a:rPr>
              <a:t>niversity </a:t>
            </a:r>
            <a:r>
              <a:rPr lang="en-US" altLang="zh-CN" sz="2400" dirty="0">
                <a:solidFill>
                  <a:srgbClr val="CC3300"/>
                </a:solidFill>
                <a:latin typeface="+mn-lt"/>
                <a:ea typeface="宋体" pitchFamily="2" charset="-122"/>
                <a:cs typeface="Times New Roman" pitchFamily="18" charset="0"/>
              </a:rPr>
              <a:t>N</a:t>
            </a:r>
            <a:r>
              <a:rPr lang="en-US" altLang="zh-CN" sz="2400" dirty="0">
                <a:latin typeface="+mn-lt"/>
                <a:ea typeface="宋体" pitchFamily="2" charset="-122"/>
                <a:cs typeface="Times New Roman" pitchFamily="18" charset="0"/>
              </a:rPr>
              <a:t>etwork</a:t>
            </a:r>
            <a:r>
              <a:rPr lang="zh-CN" altLang="en-US" sz="2400" dirty="0">
                <a:latin typeface="+mn-lt"/>
                <a:ea typeface="宋体" pitchFamily="2" charset="-122"/>
                <a:cs typeface="Times New Roman" pitchFamily="18" charset="0"/>
              </a:rPr>
              <a:t>，斯坦福大学网络公司 </a:t>
            </a:r>
            <a:r>
              <a:rPr lang="en-US" altLang="zh-CN" sz="2400" dirty="0">
                <a:latin typeface="+mn-lt"/>
                <a:ea typeface="宋体" pitchFamily="2" charset="-122"/>
                <a:cs typeface="Times New Roman" pitchFamily="18" charset="0"/>
              </a:rPr>
              <a:t>) 1995</a:t>
            </a:r>
            <a:r>
              <a:rPr lang="zh-CN" altLang="en-US" sz="2400" dirty="0">
                <a:latin typeface="+mn-lt"/>
                <a:ea typeface="宋体" pitchFamily="2" charset="-122"/>
                <a:cs typeface="Times New Roman" pitchFamily="18" charset="0"/>
              </a:rPr>
              <a:t>年推出的一门高级编程语言。</a:t>
            </a:r>
          </a:p>
          <a:p>
            <a:pPr marL="1028700" lvl="1" eaLnBrk="1" hangingPunct="1">
              <a:lnSpc>
                <a:spcPts val="2700"/>
              </a:lnSpc>
              <a:spcBef>
                <a:spcPts val="600"/>
              </a:spcBef>
              <a:buFont typeface="Wingdings" pitchFamily="2" charset="2"/>
              <a:buChar char="Ø"/>
            </a:pPr>
            <a:r>
              <a:rPr lang="zh-CN" altLang="en-US" sz="2000" dirty="0">
                <a:latin typeface="+mn-lt"/>
                <a:ea typeface="宋体" pitchFamily="2" charset="-122"/>
                <a:cs typeface="Times New Roman" pitchFamily="18" charset="0"/>
              </a:rPr>
              <a:t>最初命名为</a:t>
            </a:r>
            <a:r>
              <a:rPr lang="en-US" altLang="zh-CN" sz="2000" dirty="0">
                <a:latin typeface="+mn-lt"/>
                <a:ea typeface="宋体" pitchFamily="2" charset="-122"/>
                <a:cs typeface="Times New Roman" pitchFamily="18" charset="0"/>
              </a:rPr>
              <a:t>Oak (</a:t>
            </a:r>
            <a:r>
              <a:rPr lang="zh-CN" altLang="en-US" sz="2000" dirty="0">
                <a:latin typeface="+mn-lt"/>
                <a:ea typeface="宋体" pitchFamily="2" charset="-122"/>
                <a:cs typeface="Times New Roman" pitchFamily="18" charset="0"/>
              </a:rPr>
              <a:t>橡树</a:t>
            </a:r>
            <a:r>
              <a:rPr lang="en-US" altLang="zh-CN" sz="2000" dirty="0">
                <a:latin typeface="+mn-lt"/>
                <a:ea typeface="宋体" pitchFamily="2" charset="-122"/>
                <a:cs typeface="Times New Roman" pitchFamily="18" charset="0"/>
              </a:rPr>
              <a:t>)</a:t>
            </a:r>
          </a:p>
          <a:p>
            <a:pPr marL="1028700" lvl="1" eaLnBrk="1" hangingPunct="1">
              <a:lnSpc>
                <a:spcPts val="2700"/>
              </a:lnSpc>
              <a:buFont typeface="Wingdings" pitchFamily="2" charset="2"/>
              <a:buChar char="Ø"/>
            </a:pPr>
            <a:r>
              <a:rPr lang="zh-CN" altLang="en-US" sz="2000" dirty="0">
                <a:latin typeface="+mn-lt"/>
                <a:ea typeface="宋体" pitchFamily="2" charset="-122"/>
                <a:cs typeface="Times New Roman" pitchFamily="18" charset="0"/>
              </a:rPr>
              <a:t>最初的目的：与家电一起使用</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1994</a:t>
            </a:r>
            <a:r>
              <a:rPr lang="zh-CN" altLang="en-US" sz="2000" dirty="0">
                <a:latin typeface="+mn-lt"/>
                <a:ea typeface="宋体" pitchFamily="2" charset="-122"/>
                <a:cs typeface="Times New Roman" pitchFamily="18" charset="0"/>
              </a:rPr>
              <a:t>年，开发组意识到</a:t>
            </a:r>
            <a:r>
              <a:rPr lang="en-US" altLang="zh-CN" sz="2000" dirty="0">
                <a:latin typeface="+mn-lt"/>
                <a:ea typeface="宋体" pitchFamily="2" charset="-122"/>
                <a:cs typeface="Times New Roman" pitchFamily="18" charset="0"/>
              </a:rPr>
              <a:t>Oak </a:t>
            </a:r>
            <a:r>
              <a:rPr lang="zh-CN" altLang="en-US" sz="2000" dirty="0">
                <a:latin typeface="+mn-lt"/>
                <a:ea typeface="宋体" pitchFamily="2" charset="-122"/>
                <a:cs typeface="Times New Roman" pitchFamily="18" charset="0"/>
              </a:rPr>
              <a:t>非常适合于互联网</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a:t>
            </a:r>
            <a:r>
              <a:rPr lang="zh-CN" altLang="en-US" sz="2000" dirty="0">
                <a:latin typeface="+mn-lt"/>
                <a:ea typeface="宋体" pitchFamily="2" charset="-122"/>
                <a:cs typeface="Times New Roman" pitchFamily="18" charset="0"/>
              </a:rPr>
              <a:t>95年，SUN发布JDK 1.0</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1996</a:t>
            </a:r>
            <a:r>
              <a:rPr lang="zh-CN" altLang="en-US" sz="2000" dirty="0">
                <a:latin typeface="+mn-lt"/>
                <a:ea typeface="宋体" pitchFamily="2" charset="-122"/>
                <a:cs typeface="Times New Roman" pitchFamily="18" charset="0"/>
              </a:rPr>
              <a:t>年，发布正式版</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en-US" altLang="zh-CN" sz="2000" dirty="0">
                <a:latin typeface="+mn-lt"/>
                <a:ea typeface="宋体" pitchFamily="2" charset="-122"/>
                <a:cs typeface="Times New Roman" pitchFamily="18" charset="0"/>
              </a:rPr>
              <a:t>19</a:t>
            </a:r>
            <a:r>
              <a:rPr lang="zh-CN" altLang="en-US" sz="2000" dirty="0">
                <a:latin typeface="+mn-lt"/>
                <a:ea typeface="宋体" pitchFamily="2" charset="-122"/>
                <a:cs typeface="Times New Roman" pitchFamily="18" charset="0"/>
              </a:rPr>
              <a:t>98年，JDK1.2，后续JDK1.3， 1.4，1.5（更名为Java5.0）</a:t>
            </a:r>
            <a:endParaRPr lang="en-US" altLang="zh-CN" sz="2000" dirty="0">
              <a:latin typeface="+mn-lt"/>
              <a:ea typeface="宋体" pitchFamily="2" charset="-122"/>
              <a:cs typeface="Times New Roman" pitchFamily="18" charset="0"/>
            </a:endParaRPr>
          </a:p>
          <a:p>
            <a:pPr marL="1028700" lvl="1" eaLnBrk="1" hangingPunct="1">
              <a:lnSpc>
                <a:spcPts val="2700"/>
              </a:lnSpc>
              <a:buFont typeface="Wingdings" pitchFamily="2" charset="2"/>
              <a:buChar char="Ø"/>
            </a:pPr>
            <a:r>
              <a:rPr lang="zh-CN" altLang="en-US" sz="2000" dirty="0">
                <a:latin typeface="+mn-lt"/>
                <a:ea typeface="宋体" pitchFamily="2" charset="-122"/>
                <a:cs typeface="Times New Roman" pitchFamily="18" charset="0"/>
              </a:rPr>
              <a:t>最新版本为 JDK </a:t>
            </a:r>
            <a:r>
              <a:rPr lang="en-US" altLang="zh-CN" sz="2000" dirty="0">
                <a:latin typeface="+mn-lt"/>
                <a:ea typeface="宋体" pitchFamily="2" charset="-122"/>
                <a:cs typeface="Times New Roman" pitchFamily="18" charset="0"/>
              </a:rPr>
              <a:t>8</a:t>
            </a:r>
            <a:r>
              <a:rPr lang="zh-CN" altLang="en-US" sz="2000" dirty="0">
                <a:latin typeface="+mn-lt"/>
                <a:ea typeface="宋体" pitchFamily="2" charset="-122"/>
                <a:cs typeface="Times New Roman" pitchFamily="18" charset="0"/>
              </a:rPr>
              <a:t>。</a:t>
            </a:r>
            <a:endParaRPr lang="zh-CN" altLang="en-US" sz="2400" dirty="0">
              <a:latin typeface="+mn-lt"/>
              <a:ea typeface="宋体" pitchFamily="2" charset="-122"/>
              <a:cs typeface="Times New Roman" pitchFamily="18" charset="0"/>
            </a:endParaRPr>
          </a:p>
          <a:p>
            <a:pPr marL="342900" indent="-342900" eaLnBrk="1" hangingPunct="1">
              <a:spcBef>
                <a:spcPts val="1200"/>
              </a:spcBef>
              <a:buFont typeface="Wingdings" pitchFamily="2" charset="2"/>
              <a:buChar char="l"/>
            </a:pPr>
            <a:r>
              <a:rPr lang="zh-CN" altLang="en-US" sz="2400" dirty="0">
                <a:latin typeface="+mn-lt"/>
                <a:ea typeface="宋体" pitchFamily="2" charset="-122"/>
                <a:cs typeface="Times New Roman" pitchFamily="18" charset="0"/>
              </a:rPr>
              <a:t>是一种面向</a:t>
            </a:r>
            <a:r>
              <a:rPr lang="en-US" altLang="zh-CN" sz="2400" dirty="0">
                <a:latin typeface="+mn-lt"/>
                <a:ea typeface="宋体" pitchFamily="2" charset="-122"/>
                <a:cs typeface="Times New Roman" pitchFamily="18" charset="0"/>
              </a:rPr>
              <a:t>Internet</a:t>
            </a:r>
            <a:r>
              <a:rPr lang="zh-CN" altLang="en-US" sz="2400" dirty="0">
                <a:latin typeface="+mn-lt"/>
                <a:ea typeface="宋体" pitchFamily="2" charset="-122"/>
                <a:cs typeface="Times New Roman" pitchFamily="18" charset="0"/>
              </a:rPr>
              <a:t>的编程语言。</a:t>
            </a:r>
          </a:p>
          <a:p>
            <a:pPr marL="342900" indent="-342900" eaLnBrk="1" hangingPunct="1">
              <a:spcBef>
                <a:spcPts val="1200"/>
              </a:spcBef>
              <a:buFont typeface="Wingdings" pitchFamily="2" charset="2"/>
              <a:buChar char="l"/>
            </a:pPr>
            <a:r>
              <a:rPr lang="zh-CN" altLang="en-US" sz="2400" dirty="0">
                <a:latin typeface="+mn-lt"/>
                <a:ea typeface="宋体" pitchFamily="2" charset="-122"/>
                <a:cs typeface="Times New Roman" pitchFamily="18" charset="0"/>
              </a:rPr>
              <a:t>随着</a:t>
            </a:r>
            <a:r>
              <a:rPr lang="en-US" altLang="zh-CN" sz="2400" dirty="0">
                <a:latin typeface="+mn-lt"/>
                <a:ea typeface="宋体" pitchFamily="2" charset="-122"/>
                <a:cs typeface="Times New Roman" pitchFamily="18" charset="0"/>
              </a:rPr>
              <a:t>Java</a:t>
            </a:r>
            <a:r>
              <a:rPr lang="zh-CN" altLang="en-US" sz="2400" dirty="0">
                <a:latin typeface="+mn-lt"/>
                <a:ea typeface="宋体" pitchFamily="2" charset="-122"/>
                <a:cs typeface="Times New Roman" pitchFamily="18" charset="0"/>
              </a:rPr>
              <a:t>技术在</a:t>
            </a:r>
            <a:r>
              <a:rPr lang="en-US" altLang="zh-CN" sz="2400" dirty="0">
                <a:latin typeface="+mn-lt"/>
                <a:ea typeface="宋体" pitchFamily="2" charset="-122"/>
                <a:cs typeface="Times New Roman" pitchFamily="18" charset="0"/>
              </a:rPr>
              <a:t>web</a:t>
            </a:r>
            <a:r>
              <a:rPr lang="zh-CN" altLang="en-US" sz="2400" dirty="0">
                <a:latin typeface="+mn-lt"/>
                <a:ea typeface="宋体" pitchFamily="2" charset="-122"/>
                <a:cs typeface="Times New Roman" pitchFamily="18" charset="0"/>
              </a:rPr>
              <a:t>方面的不断成熟，已经成为</a:t>
            </a:r>
            <a:r>
              <a:rPr lang="en-US" altLang="zh-CN" sz="2400" dirty="0">
                <a:latin typeface="+mn-lt"/>
                <a:ea typeface="宋体" pitchFamily="2" charset="-122"/>
                <a:cs typeface="Times New Roman" pitchFamily="18" charset="0"/>
              </a:rPr>
              <a:t>Web</a:t>
            </a:r>
            <a:r>
              <a:rPr lang="zh-CN" altLang="en-US" sz="2400" dirty="0">
                <a:latin typeface="+mn-lt"/>
                <a:ea typeface="宋体" pitchFamily="2" charset="-122"/>
                <a:cs typeface="Times New Roman" pitchFamily="18" charset="0"/>
              </a:rPr>
              <a:t>应用程序的首选开发语言。</a:t>
            </a:r>
          </a:p>
        </p:txBody>
      </p:sp>
    </p:spTree>
    <p:extLst>
      <p:ext uri="{BB962C8B-B14F-4D97-AF65-F5344CB8AC3E}">
        <p14:creationId xmlns:p14="http://schemas.microsoft.com/office/powerpoint/2010/main" val="239611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1.png"/>
          <p:cNvPicPr>
            <a:picLocks noChangeAspect="1"/>
          </p:cNvPicPr>
          <p:nvPr/>
        </p:nvPicPr>
        <p:blipFill>
          <a:blip r:embed="rId2" cstate="print"/>
          <a:stretch>
            <a:fillRect/>
          </a:stretch>
        </p:blipFill>
        <p:spPr>
          <a:xfrm>
            <a:off x="0" y="714356"/>
            <a:ext cx="9184610" cy="56436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3865"/>
          <a:stretch>
            <a:fillRect/>
          </a:stretch>
        </p:blipFill>
        <p:spPr bwMode="auto">
          <a:xfrm>
            <a:off x="395536" y="1709649"/>
            <a:ext cx="3008371" cy="2892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3"/>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23750" b="27435"/>
          <a:stretch>
            <a:fillRect/>
          </a:stretch>
        </p:blipFill>
        <p:spPr bwMode="auto">
          <a:xfrm>
            <a:off x="4653628" y="1803312"/>
            <a:ext cx="3662788" cy="1788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4"/>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3928" y="4221088"/>
            <a:ext cx="4844656"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51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322263" y="1087016"/>
            <a:ext cx="4467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u"/>
            </a:pPr>
            <a:r>
              <a:rPr lang="en-US" altLang="zh-CN" sz="2800" b="1" dirty="0">
                <a:solidFill>
                  <a:srgbClr val="C00000"/>
                </a:solidFill>
                <a:latin typeface="+mn-lt"/>
                <a:ea typeface="宋体" pitchFamily="2" charset="-122"/>
              </a:rPr>
              <a:t>Java</a:t>
            </a:r>
            <a:r>
              <a:rPr lang="zh-CN" altLang="en-US" sz="2800" b="1" dirty="0">
                <a:solidFill>
                  <a:srgbClr val="C00000"/>
                </a:solidFill>
                <a:latin typeface="+mn-lt"/>
                <a:ea typeface="宋体" pitchFamily="2" charset="-122"/>
              </a:rPr>
              <a:t>技术体系平台</a:t>
            </a:r>
          </a:p>
        </p:txBody>
      </p:sp>
      <p:graphicFrame>
        <p:nvGraphicFramePr>
          <p:cNvPr id="5" name="表格 4"/>
          <p:cNvGraphicFramePr>
            <a:graphicFrameLocks noGrp="1"/>
          </p:cNvGraphicFramePr>
          <p:nvPr>
            <p:extLst>
              <p:ext uri="{D42A27DB-BD31-4B8C-83A1-F6EECF244321}">
                <p14:modId xmlns:p14="http://schemas.microsoft.com/office/powerpoint/2010/main" val="1432597764"/>
              </p:ext>
            </p:extLst>
          </p:nvPr>
        </p:nvGraphicFramePr>
        <p:xfrm>
          <a:off x="311883" y="1916624"/>
          <a:ext cx="8570217" cy="3632508"/>
        </p:xfrm>
        <a:graphic>
          <a:graphicData uri="http://schemas.openxmlformats.org/drawingml/2006/table">
            <a:tbl>
              <a:tblPr firstRow="1" bandRow="1">
                <a:tableStyleId>{8799B23B-EC83-4686-B30A-512413B5E67A}</a:tableStyleId>
              </a:tblPr>
              <a:tblGrid>
                <a:gridCol w="8570217">
                  <a:extLst>
                    <a:ext uri="{9D8B030D-6E8A-4147-A177-3AD203B41FA5}">
                      <a16:colId xmlns:a16="http://schemas.microsoft.com/office/drawing/2014/main" val="20000"/>
                    </a:ext>
                  </a:extLst>
                </a:gridCol>
              </a:tblGrid>
              <a:tr h="43204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J</a:t>
                      </a:r>
                      <a:r>
                        <a:rPr kumimoji="0" lang="en-US" altLang="zh-CN" sz="2000" b="1" i="0" u="none" strike="noStrike" cap="none" normalizeH="0" baseline="0" dirty="0" err="1">
                          <a:ln>
                            <a:noFill/>
                          </a:ln>
                          <a:solidFill>
                            <a:srgbClr val="C00000"/>
                          </a:solidFill>
                          <a:effectLst/>
                          <a:latin typeface="+mn-lt"/>
                          <a:ea typeface="宋体" pitchFamily="2" charset="-122"/>
                          <a:cs typeface="Arial Unicode MS" pitchFamily="34" charset="-122"/>
                          <a:sym typeface="Calibri" pitchFamily="34" charset="0"/>
                        </a:rPr>
                        <a:t>ava</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 </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SE</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Java Standard Edition</a:t>
                      </a:r>
                      <a:r>
                        <a:rPr kumimoji="0" lang="en-US" altLang="zh-CN"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a:t>
                      </a:r>
                      <a:r>
                        <a:rPr kumimoji="0" lang="zh-CN" altLang="en-US" sz="2000" b="1" i="0" u="none" strike="noStrike" cap="none" normalizeH="0" baseline="0" dirty="0">
                          <a:ln>
                            <a:noFill/>
                          </a:ln>
                          <a:solidFill>
                            <a:srgbClr val="C00000"/>
                          </a:solidFill>
                          <a:effectLst/>
                          <a:latin typeface="+mn-lt"/>
                          <a:ea typeface="宋体" pitchFamily="2" charset="-122"/>
                          <a:cs typeface="Arial Unicode MS" pitchFamily="34" charset="-122"/>
                          <a:sym typeface="Calibri" pitchFamily="34" charset="0"/>
                        </a:rPr>
                        <a:t>标准版</a:t>
                      </a:r>
                    </a:p>
                  </a:txBody>
                  <a:tcPr marL="91442" marR="91442" marT="45726" marB="45726" horzOverflow="overflow"/>
                </a:tc>
                <a:extLst>
                  <a:ext uri="{0D108BD9-81ED-4DB2-BD59-A6C34878D82A}">
                    <a16:rowId xmlns:a16="http://schemas.microsoft.com/office/drawing/2014/main" val="10000"/>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支持面向桌面级应用（如</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Windows</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下的应用程序）的</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平台，提供了完整的</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核心</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API</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，此版本以前称为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J2SE</a:t>
                      </a:r>
                      <a:endParaRPr kumimoji="0" lang="zh-CN" altLang="en-US"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endParaRPr>
                    </a:p>
                  </a:txBody>
                  <a:tcPr marL="91442" marR="91442" marT="45726" marB="45726" horzOverflow="overflow"/>
                </a:tc>
                <a:extLst>
                  <a:ext uri="{0D108BD9-81ED-4DB2-BD59-A6C34878D82A}">
                    <a16:rowId xmlns:a16="http://schemas.microsoft.com/office/drawing/2014/main" val="10001"/>
                  </a:ext>
                </a:extLst>
              </a:tr>
              <a:tr h="37906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J</a:t>
                      </a:r>
                      <a:r>
                        <a:rPr kumimoji="0" lang="en-US" altLang="zh-CN" sz="2000" b="1" i="0" u="none" strike="noStrike" kern="1200" cap="none" normalizeH="0" baseline="0" dirty="0" err="1">
                          <a:ln>
                            <a:noFill/>
                          </a:ln>
                          <a:solidFill>
                            <a:srgbClr val="C00000"/>
                          </a:solidFill>
                          <a:effectLst/>
                          <a:latin typeface="+mn-lt"/>
                          <a:ea typeface="宋体" pitchFamily="2" charset="-122"/>
                          <a:cs typeface="Arial Unicode MS" pitchFamily="34" charset="-122"/>
                          <a:sym typeface="Calibri" pitchFamily="34" charset="0"/>
                        </a:rPr>
                        <a:t>ava</a:t>
                      </a:r>
                      <a:r>
                        <a:rPr kumimoji="0" lang="en-US" altLang="zh-CN"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 </a:t>
                      </a: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EE(Java Enterprise Edition)企业版</a:t>
                      </a:r>
                    </a:p>
                  </a:txBody>
                  <a:tcPr marL="91442" marR="91442" marT="45726" marB="45726" horzOverflow="overflow"/>
                </a:tc>
                <a:extLst>
                  <a:ext uri="{0D108BD9-81ED-4DB2-BD59-A6C34878D82A}">
                    <a16:rowId xmlns:a16="http://schemas.microsoft.com/office/drawing/2014/main" val="10002"/>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是为开发企业环境下的应用程序提供的一套解决方案。该技术体系中包含的技术如</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Servlet 、Jsp等，主要针对于Web应用程序开发。版本以前称为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J2EE</a:t>
                      </a:r>
                    </a:p>
                  </a:txBody>
                  <a:tcPr marL="91442" marR="91442" marT="45726" marB="45726" horzOverflow="overflow"/>
                </a:tc>
                <a:extLst>
                  <a:ext uri="{0D108BD9-81ED-4DB2-BD59-A6C34878D82A}">
                    <a16:rowId xmlns:a16="http://schemas.microsoft.com/office/drawing/2014/main" val="10003"/>
                  </a:ext>
                </a:extLst>
              </a:tr>
              <a:tr h="146068">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en-US" altLang="zh-CN"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Java </a:t>
                      </a:r>
                      <a:r>
                        <a:rPr kumimoji="0" lang="zh-CN" altLang="en-US" sz="2000" b="1" i="0" u="none" strike="noStrike" kern="1200" cap="none" normalizeH="0" baseline="0" dirty="0">
                          <a:ln>
                            <a:noFill/>
                          </a:ln>
                          <a:solidFill>
                            <a:srgbClr val="C00000"/>
                          </a:solidFill>
                          <a:effectLst/>
                          <a:latin typeface="+mn-lt"/>
                          <a:ea typeface="宋体" pitchFamily="2" charset="-122"/>
                          <a:cs typeface="Arial Unicode MS" pitchFamily="34" charset="-122"/>
                          <a:sym typeface="Calibri" pitchFamily="34" charset="0"/>
                        </a:rPr>
                        <a:t>ME(Java Micro Edition)小型版</a:t>
                      </a:r>
                    </a:p>
                  </a:txBody>
                  <a:tcPr marL="91442" marR="91442" marT="45726" marB="45726" horzOverflow="overflow"/>
                </a:tc>
                <a:extLst>
                  <a:ext uri="{0D108BD9-81ED-4DB2-BD59-A6C34878D82A}">
                    <a16:rowId xmlns:a16="http://schemas.microsoft.com/office/drawing/2014/main" val="10004"/>
                  </a:ext>
                </a:extLst>
              </a:tr>
              <a:tr h="558062">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支持</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程序运行在移动终端（手机、</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PDA</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）上的平台，对</a:t>
                      </a:r>
                      <a:r>
                        <a:rPr kumimoji="0" lang="en-US" altLang="zh-CN"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Java API</a:t>
                      </a:r>
                      <a:r>
                        <a:rPr kumimoji="0" lang="zh-CN" altLang="en-US" sz="2000" b="0" i="0" u="none" strike="noStrike" cap="none" normalizeH="0" baseline="0" dirty="0">
                          <a:ln>
                            <a:noFill/>
                          </a:ln>
                          <a:solidFill>
                            <a:schemeClr val="tx1"/>
                          </a:solidFill>
                          <a:effectLst/>
                          <a:latin typeface="+mn-lt"/>
                          <a:ea typeface="宋体" pitchFamily="2" charset="-122"/>
                          <a:cs typeface="Arial Unicode MS" pitchFamily="34" charset="-122"/>
                          <a:sym typeface="Calibri" pitchFamily="34" charset="0"/>
                        </a:rPr>
                        <a:t>有所精简，并加入了针对移动终端的支持，此版本以前称为</a:t>
                      </a:r>
                      <a:r>
                        <a:rPr kumimoji="0" lang="en-US" alt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rPr>
                        <a:t>J2ME</a:t>
                      </a:r>
                      <a:endParaRPr kumimoji="0" lang="zh-CN" sz="2000" b="1" i="0" u="none" strike="noStrike" cap="none" normalizeH="0" baseline="0" dirty="0">
                        <a:ln>
                          <a:noFill/>
                        </a:ln>
                        <a:solidFill>
                          <a:srgbClr val="0000FF"/>
                        </a:solidFill>
                        <a:effectLst/>
                        <a:latin typeface="+mn-lt"/>
                        <a:ea typeface="宋体" pitchFamily="2" charset="-122"/>
                        <a:cs typeface="Arial Unicode MS" pitchFamily="34" charset="-122"/>
                        <a:sym typeface="Calibri" pitchFamily="34" charset="0"/>
                      </a:endParaRPr>
                    </a:p>
                  </a:txBody>
                  <a:tcPr marL="91442" marR="91442" marT="45726" marB="45726"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5312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827584" y="2492896"/>
            <a:ext cx="753413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lnSpc>
                <a:spcPct val="150000"/>
              </a:lnSpc>
            </a:pP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Java</a:t>
            </a:r>
            <a:r>
              <a:rPr lang="zh-CN" altLang="en-US"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基础是学习</a:t>
            </a:r>
            <a:r>
              <a:rPr lang="en-US" altLang="zh-CN" sz="36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JavaEE</a:t>
            </a:r>
            <a:r>
              <a:rPr lang="zh-CN" altLang="en-US"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、大数据、</a:t>
            </a:r>
            <a:r>
              <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Android</a:t>
            </a:r>
            <a:r>
              <a:rPr lang="zh-CN" altLang="en-US"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rPr>
              <a:t>开发的基石！</a:t>
            </a:r>
            <a:endParaRPr lang="en-US" altLang="zh-CN" sz="36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680924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11560" y="692696"/>
            <a:ext cx="8186682" cy="875156"/>
          </a:xfrm>
        </p:spPr>
        <p:txBody>
          <a:bodyPr>
            <a:norm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在各领域中的应用</a:t>
            </a:r>
            <a:endParaRPr lang="zh-CN" altLang="en-US" sz="3200" dirty="0">
              <a:latin typeface="Courier New" panose="02070309020205020404" pitchFamily="49" charset="0"/>
              <a:ea typeface="新宋体" panose="02010609030101010101" pitchFamily="49" charset="-122"/>
              <a:cs typeface="Courier New" panose="02070309020205020404" pitchFamily="49" charset="0"/>
            </a:endParaRPr>
          </a:p>
        </p:txBody>
      </p:sp>
      <p:sp>
        <p:nvSpPr>
          <p:cNvPr id="5" name="内容占位符 2"/>
          <p:cNvSpPr>
            <a:spLocks noGrp="1"/>
          </p:cNvSpPr>
          <p:nvPr>
            <p:ph idx="1"/>
          </p:nvPr>
        </p:nvSpPr>
        <p:spPr>
          <a:xfrm>
            <a:off x="428596" y="1600199"/>
            <a:ext cx="8215137" cy="3845025"/>
          </a:xfrm>
        </p:spPr>
        <p:txBody>
          <a:bodyPr>
            <a:noAutofit/>
          </a:bodyPr>
          <a:lstStyle/>
          <a:p>
            <a:r>
              <a:rPr lang="zh-CN" altLang="en-US" sz="2400" dirty="0">
                <a:latin typeface="Courier New" panose="02070309020205020404" pitchFamily="49" charset="0"/>
                <a:ea typeface="新宋体" panose="02010609030101010101" pitchFamily="49" charset="-122"/>
                <a:cs typeface="Courier New" panose="02070309020205020404" pitchFamily="49" charset="0"/>
              </a:rPr>
              <a:t>从</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的应用领域来分，</a:t>
            </a:r>
            <a:r>
              <a:rPr lang="en-US" altLang="zh-CN" sz="24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400" dirty="0">
                <a:latin typeface="Courier New" panose="02070309020205020404" pitchFamily="49" charset="0"/>
                <a:ea typeface="新宋体" panose="02010609030101010101" pitchFamily="49" charset="-122"/>
                <a:cs typeface="Courier New" panose="02070309020205020404" pitchFamily="49" charset="0"/>
              </a:rPr>
              <a:t>语言的应用方向主要表现在以下几个方面：</a:t>
            </a:r>
            <a:endParaRPr lang="en-US" altLang="zh-CN" sz="2400" dirty="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企业级应用</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：主要指复杂的大企业的软件系统、各种类型的网站。</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的安全机制以及它的跨平台的优势，使它在分布式系统领域开发中有广泛应用。应用领域包括金融、电信、交通、电子商务等。</a:t>
            </a:r>
            <a:endParaRPr lang="en-US" altLang="zh-CN" sz="2000" dirty="0">
              <a:latin typeface="Courier New" panose="02070309020205020404" pitchFamily="49" charset="0"/>
              <a:ea typeface="新宋体" panose="02010609030101010101" pitchFamily="49" charset="-122"/>
              <a:cs typeface="Courier New" panose="02070309020205020404" pitchFamily="49" charset="0"/>
            </a:endParaRPr>
          </a:p>
          <a:p>
            <a:pPr lvl="1"/>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平台应用</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应用程序使用</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语言编写。</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Android</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开发水平的高低很大程度上取决于</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语言核心能力是否扎实。</a:t>
            </a:r>
            <a:endParaRPr lang="en-US" altLang="zh-CN" sz="2000" dirty="0">
              <a:latin typeface="Courier New" panose="02070309020205020404" pitchFamily="49" charset="0"/>
              <a:ea typeface="新宋体" panose="02010609030101010101" pitchFamily="49" charset="-122"/>
              <a:cs typeface="Courier New" panose="02070309020205020404" pitchFamily="49" charset="0"/>
            </a:endParaRPr>
          </a:p>
          <a:p>
            <a:pPr lvl="1"/>
            <a:r>
              <a:rPr lang="zh-CN" altLang="en-US" sz="2000" dirty="0">
                <a:latin typeface="Courier New" panose="02070309020205020404" pitchFamily="49" charset="0"/>
                <a:ea typeface="新宋体" panose="02010609030101010101" pitchFamily="49" charset="-122"/>
                <a:cs typeface="Courier New" panose="02070309020205020404" pitchFamily="49" charset="0"/>
              </a:rPr>
              <a:t>移动领域应用，主要表现在消费和嵌入式领域，是指在各种小型设备上的应用，包括手机、</a:t>
            </a:r>
            <a:r>
              <a:rPr lang="en-US" altLang="zh-CN" sz="2000" dirty="0">
                <a:latin typeface="Courier New" panose="02070309020205020404" pitchFamily="49" charset="0"/>
                <a:ea typeface="新宋体" panose="02010609030101010101" pitchFamily="49" charset="-122"/>
                <a:cs typeface="Courier New" panose="02070309020205020404" pitchFamily="49" charset="0"/>
              </a:rPr>
              <a:t>PDA</a:t>
            </a:r>
            <a:r>
              <a:rPr lang="zh-CN" altLang="en-US" sz="2000" dirty="0">
                <a:latin typeface="Courier New" panose="02070309020205020404" pitchFamily="49" charset="0"/>
                <a:ea typeface="新宋体" panose="02010609030101010101" pitchFamily="49" charset="-122"/>
                <a:cs typeface="Courier New" panose="02070309020205020404" pitchFamily="49" charset="0"/>
              </a:rPr>
              <a:t>、机顶盒、汽车通信设备等。</a:t>
            </a:r>
          </a:p>
        </p:txBody>
      </p:sp>
    </p:spTree>
    <p:extLst>
      <p:ext uri="{BB962C8B-B14F-4D97-AF65-F5344CB8AC3E}">
        <p14:creationId xmlns:p14="http://schemas.microsoft.com/office/powerpoint/2010/main" val="2390087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语言是易学的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语言的语法与</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语言和</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语言很接近，使得大多数程序员很容易学习和使用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语言是强制面向对象的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语言提供类、接口和继承等原语，为了简单起见，只支持类之间的单继承，但支持接口之间的多继承，并支持类与接口之间的实现机制（关键字为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implements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语言是分布式的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语言支持</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Internet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应用的开发，在基本的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应用编程接口中有一个网络应用编程接口（</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 net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），它提供了用于网络应用编程的类库，包括</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URL</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URLConnection</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ServerSocket</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等。</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RMI</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（远程方法激活）机制也是开发分布式应用的重要手段。</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语言是健壮的。</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的强类型机制、异常处理、垃圾的自动收集等是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程序健壮性的重要保证。对指针的丢弃是</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的明智选择。</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200" dirty="0">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645032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1043" y="744268"/>
            <a:ext cx="4032448" cy="584775"/>
          </a:xfrm>
          <a:prstGeom prst="rect">
            <a:avLst/>
          </a:prstGeom>
          <a:noFill/>
        </p:spPr>
        <p:txBody>
          <a:bodyPr wrap="square" rtlCol="0">
            <a:spAutoFit/>
          </a:bodyPr>
          <a:lstStyle/>
          <a:p>
            <a:r>
              <a:rPr lang="en-US" altLang="zh-CN" sz="3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3200" b="1" dirty="0">
                <a:latin typeface="Courier New" panose="02070309020205020404" pitchFamily="49" charset="0"/>
                <a:ea typeface="新宋体" panose="02010609030101010101" pitchFamily="49" charset="-122"/>
                <a:cs typeface="Courier New" panose="02070309020205020404" pitchFamily="49" charset="0"/>
              </a:rPr>
              <a:t>语言的主要特性</a:t>
            </a:r>
          </a:p>
        </p:txBody>
      </p:sp>
      <p:sp>
        <p:nvSpPr>
          <p:cNvPr id="3" name="TextBox 2"/>
          <p:cNvSpPr txBox="1"/>
          <p:nvPr/>
        </p:nvSpPr>
        <p:spPr>
          <a:xfrm>
            <a:off x="323528" y="1362888"/>
            <a:ext cx="8712968" cy="5293757"/>
          </a:xfrm>
          <a:prstGeom prst="rect">
            <a:avLst/>
          </a:prstGeom>
          <a:noFill/>
        </p:spPr>
        <p:txBody>
          <a:bodyPr wrap="square" rtlCol="0">
            <a:spAutoFit/>
          </a:bodyPr>
          <a:lstStyle/>
          <a:p>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语言是安全的</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通常被用在网络环境中，为此，</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提供了一个安全机制以防恶意代码的攻击。如：安全防范机制（类</a:t>
            </a:r>
            <a:r>
              <a:rPr lang="en-US" altLang="zh-CN" sz="2200" dirty="0" err="1">
                <a:latin typeface="Courier New" panose="02070309020205020404" pitchFamily="49" charset="0"/>
                <a:ea typeface="新宋体" panose="02010609030101010101" pitchFamily="49" charset="-122"/>
                <a:cs typeface="Courier New" panose="02070309020205020404" pitchFamily="49" charset="0"/>
              </a:rPr>
              <a:t>ClassLoader</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），如分配不同的名字空间以防替代本地的同名类、字节代码检查。</a:t>
            </a:r>
            <a:endParaRPr lang="en-US" altLang="zh-CN" sz="2200" b="1"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语言是跨平台性的</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平台上被编译为体系结构中立的字节码格式（后缀为</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class</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的文件），然后可以在实现这个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平台的任何系统中运行。</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语言是解释型的。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如前所述，</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程序在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平台上被编译为字节码格式，然后可以在实现这个</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平台的任何系统的解释器中运行。</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是性能略高的。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与那些解释型的高级脚本语言相比，</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的性能还是较优的。</a:t>
            </a:r>
            <a:endParaRPr lang="en-US" altLang="zh-CN" sz="2200" dirty="0">
              <a:latin typeface="Courier New" panose="02070309020205020404" pitchFamily="49" charset="0"/>
              <a:ea typeface="新宋体" panose="02010609030101010101" pitchFamily="49" charset="-122"/>
              <a:cs typeface="Courier New" panose="02070309020205020404" pitchFamily="49" charset="0"/>
            </a:endParaRPr>
          </a:p>
          <a:p>
            <a:pPr>
              <a:spcBef>
                <a:spcPts val="1200"/>
              </a:spcBef>
            </a:pPr>
            <a:r>
              <a:rPr lang="en-US" altLang="zh-CN" sz="2200" b="1"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b="1" dirty="0">
                <a:latin typeface="Courier New" panose="02070309020205020404" pitchFamily="49" charset="0"/>
                <a:ea typeface="新宋体" panose="02010609030101010101" pitchFamily="49" charset="-122"/>
                <a:cs typeface="Courier New" panose="02070309020205020404" pitchFamily="49" charset="0"/>
              </a:rPr>
              <a:t>语言是原生支持多线程的。</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在</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Java</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语言中，线程是一种特殊的对象，它必须由</a:t>
            </a:r>
            <a:r>
              <a:rPr lang="en-US" altLang="zh-CN" sz="2200" dirty="0">
                <a:latin typeface="Courier New" panose="02070309020205020404" pitchFamily="49" charset="0"/>
                <a:ea typeface="新宋体" panose="02010609030101010101" pitchFamily="49" charset="-122"/>
                <a:cs typeface="Courier New" panose="02070309020205020404" pitchFamily="49" charset="0"/>
              </a:rPr>
              <a:t>Thread</a:t>
            </a:r>
            <a:r>
              <a:rPr lang="zh-CN" altLang="en-US" sz="2200" dirty="0">
                <a:latin typeface="Courier New" panose="02070309020205020404" pitchFamily="49" charset="0"/>
                <a:ea typeface="新宋体" panose="02010609030101010101" pitchFamily="49" charset="-122"/>
                <a:cs typeface="Courier New" panose="02070309020205020404" pitchFamily="49" charset="0"/>
              </a:rPr>
              <a:t>类或其子（孙）类来创建。</a:t>
            </a:r>
          </a:p>
        </p:txBody>
      </p:sp>
    </p:spTree>
    <p:extLst>
      <p:ext uri="{BB962C8B-B14F-4D97-AF65-F5344CB8AC3E}">
        <p14:creationId xmlns:p14="http://schemas.microsoft.com/office/powerpoint/2010/main" val="202798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755576" y="1988840"/>
            <a:ext cx="7416824" cy="1569660"/>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第三节</a:t>
            </a:r>
            <a:r>
              <a:rPr lang="en-US" altLang="zh-CN" sz="4800" dirty="0">
                <a:solidFill>
                  <a:schemeClr val="accent6">
                    <a:lumMod val="75000"/>
                  </a:schemeClr>
                </a:solidFill>
                <a:ea typeface="隶书" panose="02010509060101010101" pitchFamily="49" charset="-122"/>
              </a:rPr>
              <a:t> Java</a:t>
            </a:r>
            <a:r>
              <a:rPr lang="zh-CN" altLang="en-US" sz="4800" dirty="0">
                <a:solidFill>
                  <a:schemeClr val="accent6">
                    <a:lumMod val="75000"/>
                  </a:schemeClr>
                </a:solidFill>
                <a:ea typeface="隶书" panose="02010509060101010101" pitchFamily="49" charset="-122"/>
              </a:rPr>
              <a:t>程序运行机制</a:t>
            </a:r>
            <a:endParaRPr lang="en-US" altLang="zh-CN" sz="4800" dirty="0">
              <a:solidFill>
                <a:schemeClr val="accent6">
                  <a:lumMod val="75000"/>
                </a:schemeClr>
              </a:solidFill>
              <a:ea typeface="隶书" panose="02010509060101010101" pitchFamily="49" charset="-122"/>
            </a:endParaRPr>
          </a:p>
          <a:p>
            <a:pPr algn="ctr"/>
            <a:r>
              <a:rPr lang="zh-CN" altLang="en-US" sz="4800" dirty="0">
                <a:solidFill>
                  <a:schemeClr val="accent6">
                    <a:lumMod val="75000"/>
                  </a:schemeClr>
                </a:solidFill>
                <a:ea typeface="隶书" panose="02010509060101010101" pitchFamily="49" charset="-122"/>
              </a:rPr>
              <a:t>及运行过程</a:t>
            </a:r>
          </a:p>
        </p:txBody>
      </p:sp>
    </p:spTree>
    <p:extLst>
      <p:ext uri="{BB962C8B-B14F-4D97-AF65-F5344CB8AC3E}">
        <p14:creationId xmlns:p14="http://schemas.microsoft.com/office/powerpoint/2010/main" val="134572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26" y="1453952"/>
            <a:ext cx="5814656" cy="572278"/>
          </a:xfrm>
        </p:spPr>
        <p:txBody>
          <a:bodyPr>
            <a:normAutofit/>
          </a:bodyPr>
          <a:lstStyle/>
          <a:p>
            <a:pPr marL="457200" indent="-457200">
              <a:buFont typeface="Wingdings" panose="05000000000000000000" pitchFamily="2" charset="2"/>
              <a:buChar char="l"/>
            </a:pPr>
            <a:r>
              <a:rPr lang="en-US" altLang="zh-CN" sz="2800" b="1" dirty="0">
                <a:solidFill>
                  <a:srgbClr val="C00000"/>
                </a:solidFill>
                <a:latin typeface="+mn-lt"/>
                <a:ea typeface="宋体" pitchFamily="2" charset="-122"/>
                <a:cs typeface="Times New Roman" pitchFamily="18" charset="0"/>
              </a:rPr>
              <a:t>Java</a:t>
            </a:r>
            <a:r>
              <a:rPr lang="zh-CN" altLang="en-US" sz="2800" b="1" dirty="0">
                <a:solidFill>
                  <a:srgbClr val="C00000"/>
                </a:solidFill>
                <a:latin typeface="+mn-lt"/>
                <a:ea typeface="宋体" pitchFamily="2" charset="-122"/>
                <a:cs typeface="Times New Roman" pitchFamily="18" charset="0"/>
              </a:rPr>
              <a:t>语言的特点：跨平台性</a:t>
            </a:r>
          </a:p>
        </p:txBody>
      </p:sp>
      <p:sp>
        <p:nvSpPr>
          <p:cNvPr id="3" name="内容占位符 2"/>
          <p:cNvSpPr>
            <a:spLocks noGrp="1"/>
          </p:cNvSpPr>
          <p:nvPr>
            <p:ph idx="1"/>
          </p:nvPr>
        </p:nvSpPr>
        <p:spPr>
          <a:xfrm>
            <a:off x="485804" y="5545543"/>
            <a:ext cx="8229600" cy="907793"/>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因为有了</a:t>
            </a:r>
            <a:r>
              <a:rPr lang="en-US" altLang="zh-CN" sz="2400" dirty="0">
                <a:ea typeface="宋体" pitchFamily="2" charset="-122"/>
                <a:cs typeface="Times New Roman" pitchFamily="18" charset="0"/>
              </a:rPr>
              <a:t>JVM</a:t>
            </a:r>
            <a:r>
              <a:rPr lang="zh-CN" altLang="en-US" sz="2400" dirty="0">
                <a:ea typeface="宋体" pitchFamily="2" charset="-122"/>
                <a:cs typeface="Times New Roman" pitchFamily="18" charset="0"/>
              </a:rPr>
              <a:t>，同一个</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程序在三个不同的操作系统中都可以执行。这样就实现了</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程序的跨平台性。</a:t>
            </a:r>
          </a:p>
        </p:txBody>
      </p:sp>
      <p:sp>
        <p:nvSpPr>
          <p:cNvPr id="4" name="矩形 5"/>
          <p:cNvSpPr>
            <a:spLocks noChangeArrowheads="1"/>
          </p:cNvSpPr>
          <p:nvPr/>
        </p:nvSpPr>
        <p:spPr bwMode="auto">
          <a:xfrm>
            <a:off x="3563938" y="2235603"/>
            <a:ext cx="1944687" cy="57626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5" name="矩形 6"/>
          <p:cNvSpPr>
            <a:spLocks noChangeArrowheads="1"/>
          </p:cNvSpPr>
          <p:nvPr/>
        </p:nvSpPr>
        <p:spPr bwMode="auto">
          <a:xfrm>
            <a:off x="682625" y="3748490"/>
            <a:ext cx="2447925"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6" name="矩形 7"/>
          <p:cNvSpPr>
            <a:spLocks noChangeArrowheads="1"/>
          </p:cNvSpPr>
          <p:nvPr/>
        </p:nvSpPr>
        <p:spPr bwMode="auto">
          <a:xfrm>
            <a:off x="3419475" y="3748490"/>
            <a:ext cx="2449513"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7" name="矩形 8"/>
          <p:cNvSpPr>
            <a:spLocks noChangeArrowheads="1"/>
          </p:cNvSpPr>
          <p:nvPr/>
        </p:nvSpPr>
        <p:spPr bwMode="auto">
          <a:xfrm>
            <a:off x="6156325" y="3748490"/>
            <a:ext cx="2449513" cy="1439863"/>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8" name="椭圆 9"/>
          <p:cNvSpPr>
            <a:spLocks noChangeArrowheads="1"/>
          </p:cNvSpPr>
          <p:nvPr/>
        </p:nvSpPr>
        <p:spPr bwMode="auto">
          <a:xfrm>
            <a:off x="1042988" y="3843557"/>
            <a:ext cx="1728787" cy="719137"/>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9" name="椭圆 10"/>
          <p:cNvSpPr>
            <a:spLocks noChangeArrowheads="1"/>
          </p:cNvSpPr>
          <p:nvPr/>
        </p:nvSpPr>
        <p:spPr bwMode="auto">
          <a:xfrm>
            <a:off x="3779838" y="3843557"/>
            <a:ext cx="1728787" cy="719137"/>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a:solidFill>
                <a:srgbClr val="FFFFFF"/>
              </a:solidFill>
              <a:ea typeface="宋体" pitchFamily="2" charset="-122"/>
              <a:cs typeface="Times New Roman" pitchFamily="18" charset="0"/>
            </a:endParaRPr>
          </a:p>
        </p:txBody>
      </p:sp>
      <p:sp>
        <p:nvSpPr>
          <p:cNvPr id="10" name="椭圆 11"/>
          <p:cNvSpPr>
            <a:spLocks noChangeArrowheads="1"/>
          </p:cNvSpPr>
          <p:nvPr/>
        </p:nvSpPr>
        <p:spPr bwMode="auto">
          <a:xfrm>
            <a:off x="6516688" y="3843557"/>
            <a:ext cx="1728787" cy="720725"/>
          </a:xfrm>
          <a:prstGeom prst="ellipse">
            <a:avLst/>
          </a:prstGeom>
          <a:ln>
            <a:headEnd/>
            <a:tailEnd/>
          </a:ln>
        </p:spPr>
        <p:style>
          <a:lnRef idx="1">
            <a:schemeClr val="dk1"/>
          </a:lnRef>
          <a:fillRef idx="2">
            <a:schemeClr val="dk1"/>
          </a:fillRef>
          <a:effectRef idx="1">
            <a:schemeClr val="dk1"/>
          </a:effectRef>
          <a:fontRef idx="minor">
            <a:schemeClr val="dk1"/>
          </a:fontRef>
        </p:style>
        <p:txBody>
          <a:bodyPr anchor="ctr"/>
          <a:lstStyle/>
          <a:p>
            <a:pPr algn="ctr"/>
            <a:endParaRPr lang="zh-CN" altLang="en-US" sz="2400">
              <a:solidFill>
                <a:srgbClr val="FFFFFF"/>
              </a:solidFill>
              <a:ea typeface="宋体" pitchFamily="2" charset="-122"/>
              <a:cs typeface="Times New Roman" pitchFamily="18" charset="0"/>
            </a:endParaRPr>
          </a:p>
        </p:txBody>
      </p:sp>
      <p:sp>
        <p:nvSpPr>
          <p:cNvPr id="11" name="TextBox 12"/>
          <p:cNvSpPr txBox="1">
            <a:spLocks noChangeArrowheads="1"/>
          </p:cNvSpPr>
          <p:nvPr/>
        </p:nvSpPr>
        <p:spPr bwMode="auto">
          <a:xfrm>
            <a:off x="3804890" y="2298233"/>
            <a:ext cx="1800225" cy="457200"/>
          </a:xfrm>
          <a:prstGeom prst="rect">
            <a:avLst/>
          </a:prstGeom>
          <a:noFill/>
          <a:ln w="9525">
            <a:noFill/>
            <a:miter lim="800000"/>
            <a:headEnd/>
            <a:tailEnd/>
          </a:ln>
        </p:spPr>
        <p:txBody>
          <a:bodyPr>
            <a:spAutoFit/>
          </a:bodyPr>
          <a:lstStyle/>
          <a:p>
            <a:r>
              <a:rPr lang="en-US" altLang="zh-CN" sz="2400" b="1">
                <a:solidFill>
                  <a:schemeClr val="bg1"/>
                </a:solidFill>
                <a:ea typeface="宋体" pitchFamily="2" charset="-122"/>
                <a:cs typeface="Times New Roman" pitchFamily="18" charset="0"/>
              </a:rPr>
              <a:t>JAVA</a:t>
            </a:r>
            <a:r>
              <a:rPr lang="zh-CN" altLang="en-US" sz="2400" b="1">
                <a:solidFill>
                  <a:schemeClr val="bg1"/>
                </a:solidFill>
                <a:ea typeface="宋体" pitchFamily="2" charset="-122"/>
                <a:cs typeface="Times New Roman" pitchFamily="18" charset="0"/>
              </a:rPr>
              <a:t>程序</a:t>
            </a:r>
            <a:endParaRPr lang="zh-CN" altLang="en-US" sz="2400" b="1" dirty="0">
              <a:solidFill>
                <a:schemeClr val="bg1"/>
              </a:solidFill>
              <a:ea typeface="宋体" pitchFamily="2" charset="-122"/>
              <a:cs typeface="Times New Roman" pitchFamily="18" charset="0"/>
            </a:endParaRPr>
          </a:p>
        </p:txBody>
      </p:sp>
      <p:sp>
        <p:nvSpPr>
          <p:cNvPr id="12" name="TextBox 13"/>
          <p:cNvSpPr txBox="1">
            <a:spLocks noChangeArrowheads="1"/>
          </p:cNvSpPr>
          <p:nvPr/>
        </p:nvSpPr>
        <p:spPr bwMode="auto">
          <a:xfrm>
            <a:off x="923740" y="4731501"/>
            <a:ext cx="2089150" cy="369887"/>
          </a:xfrm>
          <a:prstGeom prst="rect">
            <a:avLst/>
          </a:prstGeom>
          <a:noFill/>
          <a:ln w="9525">
            <a:noFill/>
            <a:miter lim="800000"/>
            <a:headEnd/>
            <a:tailEnd/>
          </a:ln>
        </p:spPr>
        <p:txBody>
          <a:bodyPr>
            <a:spAutoFit/>
          </a:bodyPr>
          <a:lstStyle/>
          <a:p>
            <a:r>
              <a:rPr lang="en-US" altLang="zh-CN" b="1" dirty="0">
                <a:solidFill>
                  <a:schemeClr val="bg1"/>
                </a:solidFill>
                <a:ea typeface="宋体" pitchFamily="2" charset="-122"/>
                <a:cs typeface="Times New Roman" pitchFamily="18" charset="0"/>
              </a:rPr>
              <a:t>Windows</a:t>
            </a:r>
            <a:r>
              <a:rPr lang="zh-CN" altLang="en-US" b="1" dirty="0">
                <a:solidFill>
                  <a:schemeClr val="bg1"/>
                </a:solidFill>
                <a:ea typeface="宋体" pitchFamily="2" charset="-122"/>
                <a:cs typeface="Times New Roman" pitchFamily="18" charset="0"/>
              </a:rPr>
              <a:t>操作系统</a:t>
            </a:r>
          </a:p>
        </p:txBody>
      </p:sp>
      <p:sp>
        <p:nvSpPr>
          <p:cNvPr id="13" name="TextBox 14"/>
          <p:cNvSpPr txBox="1">
            <a:spLocks noChangeArrowheads="1"/>
          </p:cNvSpPr>
          <p:nvPr/>
        </p:nvSpPr>
        <p:spPr bwMode="auto">
          <a:xfrm>
            <a:off x="3983048" y="4725865"/>
            <a:ext cx="1731960" cy="369887"/>
          </a:xfrm>
          <a:prstGeom prst="rect">
            <a:avLst/>
          </a:prstGeom>
          <a:noFill/>
          <a:ln w="9525">
            <a:noFill/>
            <a:miter lim="800000"/>
            <a:headEnd/>
            <a:tailEnd/>
          </a:ln>
        </p:spPr>
        <p:txBody>
          <a:bodyPr wrap="square">
            <a:spAutoFit/>
          </a:bodyPr>
          <a:lstStyle/>
          <a:p>
            <a:r>
              <a:rPr lang="en-US" altLang="zh-CN" b="1" dirty="0">
                <a:solidFill>
                  <a:schemeClr val="bg1"/>
                </a:solidFill>
                <a:ea typeface="宋体" pitchFamily="2" charset="-122"/>
                <a:cs typeface="Times New Roman" pitchFamily="18" charset="0"/>
              </a:rPr>
              <a:t>Linux</a:t>
            </a:r>
            <a:r>
              <a:rPr lang="zh-CN" altLang="en-US" b="1" dirty="0">
                <a:solidFill>
                  <a:schemeClr val="bg1"/>
                </a:solidFill>
                <a:ea typeface="宋体" pitchFamily="2" charset="-122"/>
                <a:cs typeface="Times New Roman" pitchFamily="18" charset="0"/>
              </a:rPr>
              <a:t>操作系统</a:t>
            </a:r>
          </a:p>
        </p:txBody>
      </p:sp>
      <p:sp>
        <p:nvSpPr>
          <p:cNvPr id="14" name="TextBox 15"/>
          <p:cNvSpPr txBox="1">
            <a:spLocks noChangeArrowheads="1"/>
          </p:cNvSpPr>
          <p:nvPr/>
        </p:nvSpPr>
        <p:spPr bwMode="auto">
          <a:xfrm>
            <a:off x="6718476" y="4731501"/>
            <a:ext cx="1627212" cy="369887"/>
          </a:xfrm>
          <a:prstGeom prst="rect">
            <a:avLst/>
          </a:prstGeom>
          <a:noFill/>
          <a:ln w="9525">
            <a:noFill/>
            <a:miter lim="800000"/>
            <a:headEnd/>
            <a:tailEnd/>
          </a:ln>
        </p:spPr>
        <p:txBody>
          <a:bodyPr wrap="square">
            <a:spAutoFit/>
          </a:bodyPr>
          <a:lstStyle/>
          <a:p>
            <a:r>
              <a:rPr lang="en-US" altLang="zh-CN" b="1" dirty="0">
                <a:solidFill>
                  <a:schemeClr val="bg1"/>
                </a:solidFill>
                <a:ea typeface="宋体" pitchFamily="2" charset="-122"/>
                <a:cs typeface="Times New Roman" pitchFamily="18" charset="0"/>
              </a:rPr>
              <a:t>Mac</a:t>
            </a:r>
            <a:r>
              <a:rPr lang="zh-CN" altLang="en-US" b="1" dirty="0">
                <a:solidFill>
                  <a:schemeClr val="bg1"/>
                </a:solidFill>
                <a:ea typeface="宋体" pitchFamily="2" charset="-122"/>
                <a:cs typeface="Times New Roman" pitchFamily="18" charset="0"/>
              </a:rPr>
              <a:t>操作系统</a:t>
            </a:r>
          </a:p>
        </p:txBody>
      </p:sp>
      <p:sp>
        <p:nvSpPr>
          <p:cNvPr id="15" name="TextBox 16"/>
          <p:cNvSpPr txBox="1">
            <a:spLocks noChangeArrowheads="1"/>
          </p:cNvSpPr>
          <p:nvPr/>
        </p:nvSpPr>
        <p:spPr bwMode="auto">
          <a:xfrm>
            <a:off x="1142812" y="4024010"/>
            <a:ext cx="1512888" cy="369887"/>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Win</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sp>
        <p:nvSpPr>
          <p:cNvPr id="16" name="TextBox 17"/>
          <p:cNvSpPr txBox="1">
            <a:spLocks noChangeArrowheads="1"/>
          </p:cNvSpPr>
          <p:nvPr/>
        </p:nvSpPr>
        <p:spPr bwMode="auto">
          <a:xfrm>
            <a:off x="3914782" y="4029638"/>
            <a:ext cx="1728788" cy="369887"/>
          </a:xfrm>
          <a:prstGeom prst="rect">
            <a:avLst/>
          </a:prstGeom>
          <a:noFill/>
          <a:ln w="9525">
            <a:noFill/>
            <a:miter lim="800000"/>
            <a:headEnd/>
            <a:tailEnd/>
          </a:ln>
        </p:spPr>
        <p:txBody>
          <a:bodyPr>
            <a:spAutoFit/>
          </a:bodyPr>
          <a:lstStyle/>
          <a:p>
            <a:r>
              <a:rPr lang="en-US" altLang="zh-CN" dirty="0" err="1">
                <a:ea typeface="宋体" pitchFamily="2" charset="-122"/>
                <a:cs typeface="Times New Roman" pitchFamily="18" charset="0"/>
              </a:rPr>
              <a:t>linux</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sp>
        <p:nvSpPr>
          <p:cNvPr id="17" name="TextBox 18"/>
          <p:cNvSpPr txBox="1">
            <a:spLocks noChangeArrowheads="1"/>
          </p:cNvSpPr>
          <p:nvPr/>
        </p:nvSpPr>
        <p:spPr bwMode="auto">
          <a:xfrm>
            <a:off x="6673676" y="4009353"/>
            <a:ext cx="1657350" cy="369888"/>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Mac</a:t>
            </a:r>
            <a:r>
              <a:rPr lang="zh-CN" altLang="en-US" dirty="0">
                <a:ea typeface="宋体" pitchFamily="2" charset="-122"/>
                <a:cs typeface="Times New Roman" pitchFamily="18" charset="0"/>
              </a:rPr>
              <a:t>版的</a:t>
            </a:r>
            <a:r>
              <a:rPr lang="en-US" altLang="zh-CN" dirty="0">
                <a:ea typeface="宋体" pitchFamily="2" charset="-122"/>
                <a:cs typeface="Times New Roman" pitchFamily="18" charset="0"/>
              </a:rPr>
              <a:t>JVM</a:t>
            </a:r>
            <a:endParaRPr lang="zh-CN" altLang="en-US" dirty="0">
              <a:ea typeface="宋体" pitchFamily="2" charset="-122"/>
              <a:cs typeface="Times New Roman" pitchFamily="18" charset="0"/>
            </a:endParaRPr>
          </a:p>
        </p:txBody>
      </p:sp>
      <p:cxnSp>
        <p:nvCxnSpPr>
          <p:cNvPr id="22" name="直接箭头连接符 21"/>
          <p:cNvCxnSpPr>
            <a:stCxn id="4" idx="2"/>
            <a:endCxn id="8" idx="0"/>
          </p:cNvCxnSpPr>
          <p:nvPr/>
        </p:nvCxnSpPr>
        <p:spPr>
          <a:xfrm rot="5400000">
            <a:off x="2705986" y="2013261"/>
            <a:ext cx="1031692" cy="26289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9" idx="0"/>
          </p:cNvCxnSpPr>
          <p:nvPr/>
        </p:nvCxnSpPr>
        <p:spPr>
          <a:xfrm rot="16200000" flipH="1">
            <a:off x="4074411" y="3273736"/>
            <a:ext cx="1031692" cy="107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4" idx="2"/>
            <a:endCxn id="10" idx="0"/>
          </p:cNvCxnSpPr>
          <p:nvPr/>
        </p:nvCxnSpPr>
        <p:spPr>
          <a:xfrm rot="16200000" flipH="1">
            <a:off x="5442836" y="1905311"/>
            <a:ext cx="1031692" cy="284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标题 1"/>
          <p:cNvSpPr txBox="1">
            <a:spLocks/>
          </p:cNvSpPr>
          <p:nvPr/>
        </p:nvSpPr>
        <p:spPr>
          <a:xfrm>
            <a:off x="1835696" y="692696"/>
            <a:ext cx="6264696" cy="79208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3600" kern="1200">
                <a:solidFill>
                  <a:schemeClr val="tx1"/>
                </a:solidFill>
                <a:latin typeface="+mj-lt"/>
                <a:ea typeface="+mj-ea"/>
                <a:cs typeface="+mj-cs"/>
              </a:defRPr>
            </a:lvl1p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语言运行机制及运行过程</a:t>
            </a:r>
          </a:p>
        </p:txBody>
      </p:sp>
    </p:spTree>
    <p:extLst>
      <p:ext uri="{BB962C8B-B14F-4D97-AF65-F5344CB8AC3E}">
        <p14:creationId xmlns:p14="http://schemas.microsoft.com/office/powerpoint/2010/main" val="341904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691680" y="764704"/>
            <a:ext cx="6264696" cy="792088"/>
          </a:xfrm>
        </p:spPr>
        <p:txBody>
          <a:bodyPr>
            <a:normAutofit/>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语言运行机制及运行过程</a:t>
            </a:r>
          </a:p>
        </p:txBody>
      </p:sp>
      <p:sp>
        <p:nvSpPr>
          <p:cNvPr id="3" name="内容占位符 2"/>
          <p:cNvSpPr>
            <a:spLocks noGrp="1"/>
          </p:cNvSpPr>
          <p:nvPr>
            <p:ph idx="1"/>
          </p:nvPr>
        </p:nvSpPr>
        <p:spPr>
          <a:xfrm>
            <a:off x="395536" y="2060848"/>
            <a:ext cx="8229600" cy="2043113"/>
          </a:xfrm>
        </p:spPr>
        <p:txBody>
          <a:bodyPr>
            <a:normAutofit fontScale="92500" lnSpcReduction="10000"/>
          </a:bodyPr>
          <a:lstStyle/>
          <a:p>
            <a:pPr>
              <a:buFont typeface="Wingdings" pitchFamily="2" charset="2"/>
              <a:buChar char="l"/>
            </a:pPr>
            <a:r>
              <a:rPr lang="en-US" altLang="zh-CN" sz="3200" dirty="0">
                <a:solidFill>
                  <a:srgbClr val="C00000"/>
                </a:solidFill>
                <a:ea typeface="宋体" pitchFamily="2" charset="-122"/>
                <a:cs typeface="Times New Roman" pitchFamily="18" charset="0"/>
              </a:rPr>
              <a:t>Java</a:t>
            </a:r>
            <a:r>
              <a:rPr lang="zh-CN" altLang="en-US" sz="3200" dirty="0">
                <a:solidFill>
                  <a:srgbClr val="C00000"/>
                </a:solidFill>
                <a:ea typeface="宋体" pitchFamily="2" charset="-122"/>
                <a:cs typeface="Times New Roman" pitchFamily="18" charset="0"/>
              </a:rPr>
              <a:t>两种核心机制</a:t>
            </a:r>
            <a:endParaRPr lang="en-US" altLang="zh-CN" sz="3200" dirty="0">
              <a:solidFill>
                <a:srgbClr val="C00000"/>
              </a:solidFill>
              <a:ea typeface="宋体" pitchFamily="2" charset="-122"/>
              <a:cs typeface="Times New Roman" pitchFamily="18" charset="0"/>
            </a:endParaRPr>
          </a:p>
          <a:p>
            <a:pPr>
              <a:buFont typeface="Wingdings" pitchFamily="2" charset="2"/>
              <a:buChar char="l"/>
            </a:pPr>
            <a:endParaRPr lang="en-US" altLang="zh-CN" sz="3200" dirty="0">
              <a:ea typeface="宋体" pitchFamily="2" charset="-122"/>
              <a:cs typeface="Times New Roman" pitchFamily="18" charset="0"/>
            </a:endParaRPr>
          </a:p>
          <a:p>
            <a:pPr lvl="1">
              <a:buFont typeface="Wingdings" pitchFamily="2" charset="2"/>
              <a:buChar char="Ø"/>
            </a:pPr>
            <a:r>
              <a:rPr lang="en-US" altLang="zh-CN" sz="2800" b="1" dirty="0">
                <a:solidFill>
                  <a:srgbClr val="FF0000"/>
                </a:solidFill>
                <a:ea typeface="宋体" pitchFamily="2" charset="-122"/>
                <a:cs typeface="Times New Roman" pitchFamily="18" charset="0"/>
              </a:rPr>
              <a:t>Java</a:t>
            </a:r>
            <a:r>
              <a:rPr lang="zh-CN" altLang="en-US" sz="2800" b="1" dirty="0">
                <a:solidFill>
                  <a:srgbClr val="FF0000"/>
                </a:solidFill>
                <a:ea typeface="宋体" pitchFamily="2" charset="-122"/>
                <a:cs typeface="Times New Roman" pitchFamily="18" charset="0"/>
              </a:rPr>
              <a:t>虚拟机  </a:t>
            </a:r>
            <a:r>
              <a:rPr lang="en-US" altLang="zh-CN" sz="2800" b="1" dirty="0">
                <a:solidFill>
                  <a:srgbClr val="FF0000"/>
                </a:solidFill>
                <a:ea typeface="宋体" pitchFamily="2" charset="-122"/>
                <a:cs typeface="Times New Roman" pitchFamily="18" charset="0"/>
              </a:rPr>
              <a:t>(Java </a:t>
            </a:r>
            <a:r>
              <a:rPr lang="en-US" altLang="zh-CN" sz="2800" b="1" dirty="0" err="1">
                <a:solidFill>
                  <a:srgbClr val="FF0000"/>
                </a:solidFill>
                <a:ea typeface="宋体" pitchFamily="2" charset="-122"/>
                <a:cs typeface="Times New Roman" pitchFamily="18" charset="0"/>
              </a:rPr>
              <a:t>Virtal</a:t>
            </a:r>
            <a:r>
              <a:rPr lang="en-US" altLang="zh-CN" sz="2800" b="1" dirty="0">
                <a:solidFill>
                  <a:srgbClr val="FF0000"/>
                </a:solidFill>
                <a:ea typeface="宋体" pitchFamily="2" charset="-122"/>
                <a:cs typeface="Times New Roman" pitchFamily="18" charset="0"/>
              </a:rPr>
              <a:t> Machine)</a:t>
            </a:r>
          </a:p>
          <a:p>
            <a:pPr lvl="1">
              <a:buFont typeface="Wingdings" pitchFamily="2" charset="2"/>
              <a:buChar char="Ø"/>
            </a:pPr>
            <a:endParaRPr lang="en-US" altLang="zh-CN" sz="2800" dirty="0">
              <a:ea typeface="宋体" pitchFamily="2" charset="-122"/>
              <a:cs typeface="Times New Roman" pitchFamily="18" charset="0"/>
            </a:endParaRPr>
          </a:p>
          <a:p>
            <a:pPr lvl="1">
              <a:buFont typeface="Wingdings" pitchFamily="2" charset="2"/>
              <a:buChar char="Ø"/>
            </a:pPr>
            <a:r>
              <a:rPr lang="zh-CN" altLang="en-US" sz="2800" dirty="0">
                <a:ea typeface="宋体" pitchFamily="2" charset="-122"/>
                <a:cs typeface="Times New Roman" pitchFamily="18" charset="0"/>
              </a:rPr>
              <a:t>垃圾收集机制  </a:t>
            </a:r>
            <a:r>
              <a:rPr lang="en-US" altLang="zh-CN" sz="2800" dirty="0">
                <a:ea typeface="宋体" pitchFamily="2" charset="-122"/>
                <a:cs typeface="Times New Roman" pitchFamily="18" charset="0"/>
              </a:rPr>
              <a:t>(Garbage Collection)</a:t>
            </a:r>
            <a:endParaRPr lang="zh-CN" altLang="en-US" sz="2800" dirty="0">
              <a:ea typeface="宋体" pitchFamily="2" charset="-122"/>
              <a:cs typeface="Times New Roman" pitchFamily="18" charset="0"/>
            </a:endParaRPr>
          </a:p>
        </p:txBody>
      </p:sp>
    </p:spTree>
    <p:extLst>
      <p:ext uri="{BB962C8B-B14F-4D97-AF65-F5344CB8AC3E}">
        <p14:creationId xmlns:p14="http://schemas.microsoft.com/office/powerpoint/2010/main" val="2110242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052736"/>
            <a:ext cx="4608512" cy="648072"/>
          </a:xfrm>
        </p:spPr>
        <p:txBody>
          <a:bodyPr>
            <a:noAutofit/>
          </a:bodyPr>
          <a:lstStyle/>
          <a:p>
            <a:pPr algn="l"/>
            <a:r>
              <a:rPr lang="zh-CN" altLang="en-US" sz="2800" b="1" dirty="0">
                <a:solidFill>
                  <a:srgbClr val="C00000"/>
                </a:solidFill>
                <a:latin typeface="+mn-lt"/>
                <a:ea typeface="宋体" pitchFamily="2" charset="-122"/>
                <a:cs typeface="Times New Roman" pitchFamily="18" charset="0"/>
              </a:rPr>
              <a:t>核心机制</a:t>
            </a:r>
            <a:r>
              <a:rPr lang="en-US" altLang="zh-CN" sz="2800" b="1" dirty="0">
                <a:solidFill>
                  <a:srgbClr val="C00000"/>
                </a:solidFill>
                <a:latin typeface="+mn-lt"/>
                <a:ea typeface="宋体" pitchFamily="2" charset="-122"/>
                <a:cs typeface="Times New Roman" pitchFamily="18" charset="0"/>
              </a:rPr>
              <a:t>—Java</a:t>
            </a:r>
            <a:r>
              <a:rPr lang="zh-CN" altLang="en-US" sz="2800" b="1" dirty="0">
                <a:solidFill>
                  <a:srgbClr val="C00000"/>
                </a:solidFill>
                <a:latin typeface="+mn-lt"/>
                <a:ea typeface="宋体" pitchFamily="2" charset="-122"/>
                <a:cs typeface="Times New Roman" pitchFamily="18" charset="0"/>
              </a:rPr>
              <a:t>虚拟机</a:t>
            </a:r>
          </a:p>
        </p:txBody>
      </p:sp>
      <p:sp>
        <p:nvSpPr>
          <p:cNvPr id="3" name="内容占位符 2"/>
          <p:cNvSpPr>
            <a:spLocks noGrp="1"/>
          </p:cNvSpPr>
          <p:nvPr>
            <p:ph idx="1"/>
          </p:nvPr>
        </p:nvSpPr>
        <p:spPr>
          <a:xfrm>
            <a:off x="485804" y="1781751"/>
            <a:ext cx="8229600" cy="2257428"/>
          </a:xfrm>
        </p:spPr>
        <p:txBody>
          <a:bodyPr>
            <a:normAutofit/>
          </a:bodyPr>
          <a:lstStyle/>
          <a:p>
            <a:pPr>
              <a:buFont typeface="Wingdings" pitchFamily="2" charset="2"/>
              <a:buChar char="l"/>
            </a:pPr>
            <a:r>
              <a:rPr lang="en-US" altLang="zh-CN" sz="2400" b="1" dirty="0">
                <a:solidFill>
                  <a:srgbClr val="0000FF"/>
                </a:solidFill>
                <a:ea typeface="宋体" pitchFamily="2" charset="-122"/>
                <a:cs typeface="Times New Roman" pitchFamily="18" charset="0"/>
              </a:rPr>
              <a:t>JVM</a:t>
            </a:r>
            <a:r>
              <a:rPr lang="zh-CN" altLang="en-US" sz="2400" b="1" dirty="0">
                <a:solidFill>
                  <a:srgbClr val="0000FF"/>
                </a:solidFill>
                <a:ea typeface="宋体" pitchFamily="2" charset="-122"/>
                <a:cs typeface="Times New Roman" pitchFamily="18" charset="0"/>
              </a:rPr>
              <a:t>是一个虚拟的计算机，具有指令集并使用不同的存储区域。负责执行指令，管理数据、内存、寄存器</a:t>
            </a:r>
            <a:r>
              <a:rPr lang="zh-CN" altLang="en-US" sz="2400" dirty="0">
                <a:ea typeface="宋体" pitchFamily="2" charset="-122"/>
                <a:cs typeface="Times New Roman" pitchFamily="18" charset="0"/>
              </a:rPr>
              <a:t>。</a:t>
            </a:r>
          </a:p>
          <a:p>
            <a:pPr>
              <a:buFont typeface="Wingdings" pitchFamily="2" charset="2"/>
              <a:buChar char="l"/>
            </a:pPr>
            <a:r>
              <a:rPr lang="zh-CN" altLang="en-US" sz="2400" dirty="0">
                <a:ea typeface="宋体" pitchFamily="2" charset="-122"/>
                <a:cs typeface="Times New Roman" pitchFamily="18" charset="0"/>
              </a:rPr>
              <a:t>对于不同的平台，有不同的虚拟机。</a:t>
            </a:r>
          </a:p>
          <a:p>
            <a:pPr>
              <a:buFont typeface="Wingdings" pitchFamily="2" charset="2"/>
              <a:buChar char="l"/>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虚拟机机制屏蔽了底层运行平台的差别，实现了“</a:t>
            </a:r>
            <a:r>
              <a:rPr lang="zh-CN" altLang="en-US" sz="2400" dirty="0">
                <a:solidFill>
                  <a:srgbClr val="C00000"/>
                </a:solidFill>
                <a:ea typeface="宋体" pitchFamily="2" charset="-122"/>
                <a:cs typeface="Times New Roman" pitchFamily="18" charset="0"/>
              </a:rPr>
              <a:t>一次编译，到处运行</a:t>
            </a:r>
            <a:r>
              <a:rPr lang="zh-CN" altLang="en-US" sz="2400" dirty="0">
                <a:ea typeface="宋体" pitchFamily="2" charset="-122"/>
                <a:cs typeface="Times New Roman" pitchFamily="18" charset="0"/>
              </a:rPr>
              <a:t>”</a:t>
            </a:r>
            <a:r>
              <a:rPr lang="zh-CN" altLang="en-US" sz="1200" dirty="0">
                <a:ea typeface="宋体" pitchFamily="2" charset="-122"/>
                <a:cs typeface="Times New Roman" pitchFamily="18" charset="0"/>
              </a:rPr>
              <a:t>（</a:t>
            </a:r>
            <a:r>
              <a:rPr lang="en-US" altLang="zh-CN" sz="1200" dirty="0">
                <a:ea typeface="宋体" pitchFamily="2" charset="-122"/>
                <a:cs typeface="Times New Roman" pitchFamily="18" charset="0"/>
              </a:rPr>
              <a:t>35</a:t>
            </a:r>
            <a:r>
              <a:rPr lang="zh-CN" altLang="en-US" sz="1200" dirty="0">
                <a:ea typeface="宋体" pitchFamily="2" charset="-122"/>
                <a:cs typeface="Times New Roman" pitchFamily="18" charset="0"/>
              </a:rPr>
              <a:t>）</a:t>
            </a:r>
          </a:p>
        </p:txBody>
      </p:sp>
      <p:pic>
        <p:nvPicPr>
          <p:cNvPr id="4" name="Picture 7" descr="捕获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a:xfrm>
            <a:off x="763616" y="3933056"/>
            <a:ext cx="7951788" cy="2447925"/>
          </a:xfrm>
          <a:prstGeom prst="rect">
            <a:avLst/>
          </a:prstGeom>
          <a:noFill/>
        </p:spPr>
      </p:pic>
    </p:spTree>
    <p:extLst>
      <p:ext uri="{BB962C8B-B14F-4D97-AF65-F5344CB8AC3E}">
        <p14:creationId xmlns:p14="http://schemas.microsoft.com/office/powerpoint/2010/main" val="1529941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971600" y="980728"/>
            <a:ext cx="7560840" cy="5184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ea typeface="宋体" pitchFamily="2" charset="-122"/>
            </a:endParaRPr>
          </a:p>
        </p:txBody>
      </p:sp>
      <p:sp>
        <p:nvSpPr>
          <p:cNvPr id="9" name="矩形 8"/>
          <p:cNvSpPr/>
          <p:nvPr/>
        </p:nvSpPr>
        <p:spPr>
          <a:xfrm>
            <a:off x="1691680" y="1556792"/>
            <a:ext cx="6192688" cy="41044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a typeface="宋体" pitchFamily="2" charset="-122"/>
            </a:endParaRPr>
          </a:p>
        </p:txBody>
      </p:sp>
      <p:sp>
        <p:nvSpPr>
          <p:cNvPr id="7" name="矩形 6"/>
          <p:cNvSpPr/>
          <p:nvPr/>
        </p:nvSpPr>
        <p:spPr>
          <a:xfrm>
            <a:off x="2195736" y="2204864"/>
            <a:ext cx="504056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a:solidFill>
                <a:schemeClr val="bg1"/>
              </a:solidFill>
              <a:ea typeface="宋体" pitchFamily="2" charset="-122"/>
            </a:endParaRPr>
          </a:p>
        </p:txBody>
      </p:sp>
      <p:sp>
        <p:nvSpPr>
          <p:cNvPr id="5" name="矩形 4"/>
          <p:cNvSpPr/>
          <p:nvPr/>
        </p:nvSpPr>
        <p:spPr>
          <a:xfrm>
            <a:off x="2771800" y="2708920"/>
            <a:ext cx="3744416" cy="1800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a typeface="宋体" pitchFamily="2" charset="-122"/>
            </a:endParaRPr>
          </a:p>
        </p:txBody>
      </p:sp>
      <p:sp>
        <p:nvSpPr>
          <p:cNvPr id="4" name="矩形 3"/>
          <p:cNvSpPr/>
          <p:nvPr/>
        </p:nvSpPr>
        <p:spPr>
          <a:xfrm>
            <a:off x="3419872" y="3284984"/>
            <a:ext cx="252028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ea typeface="宋体" pitchFamily="2" charset="-122"/>
              </a:rPr>
              <a:t>硬件</a:t>
            </a:r>
          </a:p>
        </p:txBody>
      </p:sp>
      <p:sp>
        <p:nvSpPr>
          <p:cNvPr id="6" name="TextBox 5"/>
          <p:cNvSpPr txBox="1"/>
          <p:nvPr/>
        </p:nvSpPr>
        <p:spPr>
          <a:xfrm>
            <a:off x="3203848" y="2708920"/>
            <a:ext cx="2736304" cy="369332"/>
          </a:xfrm>
          <a:prstGeom prst="rect">
            <a:avLst/>
          </a:prstGeom>
          <a:noFill/>
        </p:spPr>
        <p:txBody>
          <a:bodyPr wrap="square" rtlCol="0">
            <a:spAutoFit/>
          </a:bodyPr>
          <a:lstStyle/>
          <a:p>
            <a:r>
              <a:rPr lang="zh-CN" altLang="en-US" b="1" dirty="0">
                <a:solidFill>
                  <a:schemeClr val="bg1"/>
                </a:solidFill>
                <a:ea typeface="宋体" pitchFamily="2" charset="-122"/>
              </a:rPr>
              <a:t>操作系统</a:t>
            </a:r>
          </a:p>
        </p:txBody>
      </p:sp>
      <p:sp>
        <p:nvSpPr>
          <p:cNvPr id="8" name="TextBox 7"/>
          <p:cNvSpPr txBox="1"/>
          <p:nvPr/>
        </p:nvSpPr>
        <p:spPr>
          <a:xfrm>
            <a:off x="3203848" y="2204864"/>
            <a:ext cx="2952328" cy="369332"/>
          </a:xfrm>
          <a:prstGeom prst="rect">
            <a:avLst/>
          </a:prstGeom>
          <a:noFill/>
        </p:spPr>
        <p:txBody>
          <a:bodyPr wrap="square" rtlCol="0">
            <a:spAutoFit/>
          </a:bodyPr>
          <a:lstStyle/>
          <a:p>
            <a:r>
              <a:rPr lang="en-US" altLang="zh-CN" b="1" dirty="0">
                <a:solidFill>
                  <a:schemeClr val="bg1"/>
                </a:solidFill>
                <a:ea typeface="宋体" pitchFamily="2" charset="-122"/>
              </a:rPr>
              <a:t>JVM</a:t>
            </a:r>
            <a:endParaRPr lang="zh-CN" altLang="en-US" b="1" dirty="0">
              <a:solidFill>
                <a:schemeClr val="bg1"/>
              </a:solidFill>
              <a:ea typeface="宋体" pitchFamily="2" charset="-122"/>
            </a:endParaRPr>
          </a:p>
        </p:txBody>
      </p:sp>
      <p:sp>
        <p:nvSpPr>
          <p:cNvPr id="10" name="TextBox 9"/>
          <p:cNvSpPr txBox="1"/>
          <p:nvPr/>
        </p:nvSpPr>
        <p:spPr>
          <a:xfrm>
            <a:off x="3059832" y="1619508"/>
            <a:ext cx="3312368" cy="369332"/>
          </a:xfrm>
          <a:prstGeom prst="rect">
            <a:avLst/>
          </a:prstGeom>
          <a:noFill/>
        </p:spPr>
        <p:txBody>
          <a:bodyPr wrap="square" rtlCol="0">
            <a:spAutoFit/>
          </a:bodyPr>
          <a:lstStyle/>
          <a:p>
            <a:r>
              <a:rPr lang="zh-CN" altLang="en-US" b="1" dirty="0">
                <a:solidFill>
                  <a:schemeClr val="bg1"/>
                </a:solidFill>
                <a:ea typeface="宋体" pitchFamily="2" charset="-122"/>
              </a:rPr>
              <a:t>字节码文件</a:t>
            </a:r>
          </a:p>
        </p:txBody>
      </p:sp>
      <p:sp>
        <p:nvSpPr>
          <p:cNvPr id="12" name="TextBox 11"/>
          <p:cNvSpPr txBox="1"/>
          <p:nvPr/>
        </p:nvSpPr>
        <p:spPr>
          <a:xfrm>
            <a:off x="2627784" y="1043444"/>
            <a:ext cx="2160240" cy="369332"/>
          </a:xfrm>
          <a:prstGeom prst="rect">
            <a:avLst/>
          </a:prstGeom>
          <a:noFill/>
        </p:spPr>
        <p:txBody>
          <a:bodyPr wrap="square" rtlCol="0">
            <a:spAutoFit/>
          </a:bodyPr>
          <a:lstStyle/>
          <a:p>
            <a:r>
              <a:rPr lang="zh-CN" altLang="en-US" b="1" dirty="0">
                <a:solidFill>
                  <a:schemeClr val="bg1"/>
                </a:solidFill>
                <a:ea typeface="宋体" pitchFamily="2" charset="-122"/>
              </a:rPr>
              <a:t>用户 </a:t>
            </a:r>
            <a:r>
              <a:rPr lang="en-US" altLang="zh-CN" b="1" dirty="0">
                <a:solidFill>
                  <a:schemeClr val="bg1"/>
                </a:solidFill>
                <a:ea typeface="宋体" pitchFamily="2" charset="-122"/>
              </a:rPr>
              <a:t>user</a:t>
            </a:r>
            <a:endParaRPr lang="zh-CN" altLang="en-US" b="1" dirty="0">
              <a:solidFill>
                <a:schemeClr val="bg1"/>
              </a:solidFill>
              <a:ea typeface="宋体" pitchFamily="2" charset="-122"/>
            </a:endParaRPr>
          </a:p>
        </p:txBody>
      </p:sp>
    </p:spTree>
    <p:extLst>
      <p:ext uri="{BB962C8B-B14F-4D97-AF65-F5344CB8AC3E}">
        <p14:creationId xmlns:p14="http://schemas.microsoft.com/office/powerpoint/2010/main" val="2430746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764704"/>
            <a:ext cx="6525918" cy="709806"/>
          </a:xfrm>
        </p:spPr>
        <p:txBody>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语言的环境搭建</a:t>
            </a:r>
          </a:p>
        </p:txBody>
      </p:sp>
      <p:sp>
        <p:nvSpPr>
          <p:cNvPr id="3" name="内容占位符 2"/>
          <p:cNvSpPr>
            <a:spLocks noGrp="1"/>
          </p:cNvSpPr>
          <p:nvPr>
            <p:ph idx="1"/>
          </p:nvPr>
        </p:nvSpPr>
        <p:spPr>
          <a:xfrm>
            <a:off x="357158" y="1600201"/>
            <a:ext cx="8572560" cy="4257692"/>
          </a:xfrm>
        </p:spPr>
        <p:txBody>
          <a:bodyPr>
            <a:normAutofit/>
          </a:bodyPr>
          <a:lstStyle/>
          <a:p>
            <a:pPr>
              <a:buFont typeface="Wingdings" pitchFamily="2" charset="2"/>
              <a:buChar char="l"/>
            </a:pPr>
            <a:r>
              <a:rPr lang="zh-CN" altLang="en-US" dirty="0">
                <a:ea typeface="宋体" pitchFamily="2" charset="-122"/>
                <a:cs typeface="Times New Roman" pitchFamily="18" charset="0"/>
              </a:rPr>
              <a:t>明确什么是</a:t>
            </a:r>
            <a:r>
              <a:rPr lang="en-US" altLang="zh-CN" dirty="0">
                <a:ea typeface="宋体" pitchFamily="2" charset="-122"/>
                <a:cs typeface="Times New Roman" pitchFamily="18" charset="0"/>
              </a:rPr>
              <a:t>JDK, JRE</a:t>
            </a:r>
          </a:p>
          <a:p>
            <a:pPr>
              <a:buFont typeface="Wingdings" pitchFamily="2" charset="2"/>
              <a:buChar char="l"/>
            </a:pPr>
            <a:r>
              <a:rPr lang="zh-CN" altLang="en-US" dirty="0">
                <a:ea typeface="宋体" pitchFamily="2" charset="-122"/>
                <a:cs typeface="Times New Roman" pitchFamily="18" charset="0"/>
              </a:rPr>
              <a:t>下载 </a:t>
            </a:r>
            <a:r>
              <a:rPr lang="en-US" altLang="zh-CN" dirty="0">
                <a:ea typeface="宋体" pitchFamily="2" charset="-122"/>
                <a:cs typeface="Times New Roman" pitchFamily="18" charset="0"/>
              </a:rPr>
              <a:t>JDK</a:t>
            </a:r>
          </a:p>
          <a:p>
            <a:pPr>
              <a:buFont typeface="Wingdings" pitchFamily="2" charset="2"/>
              <a:buChar char="l"/>
            </a:pPr>
            <a:r>
              <a:rPr lang="zh-CN" altLang="en-US" dirty="0">
                <a:ea typeface="宋体" pitchFamily="2" charset="-122"/>
                <a:cs typeface="Times New Roman" pitchFamily="18" charset="0"/>
              </a:rPr>
              <a:t>安装 </a:t>
            </a:r>
            <a:r>
              <a:rPr lang="en-US" altLang="zh-CN" dirty="0">
                <a:ea typeface="宋体" pitchFamily="2" charset="-122"/>
                <a:cs typeface="Times New Roman" pitchFamily="18" charset="0"/>
              </a:rPr>
              <a:t>JDK</a:t>
            </a:r>
          </a:p>
          <a:p>
            <a:pPr>
              <a:buFont typeface="Wingdings" pitchFamily="2" charset="2"/>
              <a:buChar char="l"/>
            </a:pPr>
            <a:r>
              <a:rPr lang="zh-CN" altLang="en-US" dirty="0">
                <a:ea typeface="宋体" pitchFamily="2" charset="-122"/>
                <a:cs typeface="Times New Roman" pitchFamily="18" charset="0"/>
              </a:rPr>
              <a:t>配置环境变量</a:t>
            </a:r>
          </a:p>
          <a:p>
            <a:pPr lvl="1">
              <a:buFont typeface="Wingdings" pitchFamily="2" charset="2"/>
              <a:buChar char="Ø"/>
            </a:pPr>
            <a:r>
              <a:rPr lang="en-US" altLang="zh-CN" b="1" dirty="0">
                <a:solidFill>
                  <a:srgbClr val="C00000"/>
                </a:solidFill>
                <a:ea typeface="宋体" pitchFamily="2" charset="-122"/>
                <a:cs typeface="Times New Roman" pitchFamily="18" charset="0"/>
              </a:rPr>
              <a:t>path</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windows</a:t>
            </a:r>
            <a:r>
              <a:rPr lang="zh-CN" altLang="en-US" dirty="0">
                <a:ea typeface="宋体" pitchFamily="2" charset="-122"/>
                <a:cs typeface="Times New Roman" pitchFamily="18" charset="0"/>
              </a:rPr>
              <a:t>系统执行命令时要搜寻的路径。</a:t>
            </a:r>
            <a:endParaRPr lang="en-US" altLang="zh-CN" dirty="0">
              <a:ea typeface="宋体" pitchFamily="2" charset="-122"/>
              <a:cs typeface="Times New Roman" pitchFamily="18" charset="0"/>
            </a:endParaRPr>
          </a:p>
          <a:p>
            <a:pPr>
              <a:buFont typeface="Wingdings" pitchFamily="2" charset="2"/>
              <a:buChar char="l"/>
            </a:pPr>
            <a:r>
              <a:rPr lang="zh-CN" altLang="en-US">
                <a:ea typeface="宋体" pitchFamily="2" charset="-122"/>
                <a:cs typeface="Times New Roman" pitchFamily="18" charset="0"/>
              </a:rPr>
              <a:t>验证</a:t>
            </a:r>
            <a:r>
              <a:rPr lang="zh-CN" altLang="en-US" dirty="0">
                <a:ea typeface="宋体" pitchFamily="2" charset="-122"/>
                <a:cs typeface="Times New Roman" pitchFamily="18" charset="0"/>
              </a:rPr>
              <a:t>是否成功：</a:t>
            </a:r>
            <a:r>
              <a:rPr lang="en-US" altLang="zh-CN" dirty="0" err="1">
                <a:ea typeface="宋体" pitchFamily="2" charset="-122"/>
                <a:cs typeface="Times New Roman" pitchFamily="18" charset="0"/>
              </a:rPr>
              <a:t>javac</a:t>
            </a:r>
            <a:r>
              <a:rPr lang="en-US" altLang="zh-CN" dirty="0">
                <a:ea typeface="宋体" pitchFamily="2" charset="-122"/>
                <a:cs typeface="Times New Roman" pitchFamily="18" charset="0"/>
              </a:rPr>
              <a:t>   java</a:t>
            </a:r>
          </a:p>
          <a:p>
            <a:pPr>
              <a:buFont typeface="Wingdings" pitchFamily="2" charset="2"/>
              <a:buChar char="l"/>
            </a:pPr>
            <a:r>
              <a:rPr lang="zh-CN" altLang="en-US" dirty="0">
                <a:ea typeface="宋体" pitchFamily="2" charset="-122"/>
                <a:cs typeface="Times New Roman" pitchFamily="18" charset="0"/>
              </a:rPr>
              <a:t>选择合适的文本编辑器或 </a:t>
            </a:r>
            <a:r>
              <a:rPr lang="en-US" altLang="zh-CN" dirty="0">
                <a:ea typeface="宋体" pitchFamily="2" charset="-122"/>
                <a:cs typeface="Times New Roman" pitchFamily="18" charset="0"/>
              </a:rPr>
              <a:t>IDE </a:t>
            </a:r>
            <a:r>
              <a:rPr lang="zh-CN" altLang="en-US" dirty="0">
                <a:ea typeface="宋体" pitchFamily="2" charset="-122"/>
                <a:cs typeface="Times New Roman" pitchFamily="18" charset="0"/>
              </a:rPr>
              <a:t>开发</a:t>
            </a:r>
          </a:p>
          <a:p>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22163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86" y="908720"/>
            <a:ext cx="3340486" cy="709806"/>
          </a:xfrm>
        </p:spPr>
        <p:txBody>
          <a:bodyPr>
            <a:normAutofit/>
          </a:bodyPr>
          <a:lstStyle/>
          <a:p>
            <a:r>
              <a:rPr lang="zh-CN" altLang="en-US" sz="2800" b="1" dirty="0">
                <a:solidFill>
                  <a:srgbClr val="C00000"/>
                </a:solidFill>
                <a:latin typeface="+mn-lt"/>
                <a:ea typeface="宋体" pitchFamily="2" charset="-122"/>
                <a:cs typeface="Times New Roman" pitchFamily="18" charset="0"/>
              </a:rPr>
              <a:t>什么是</a:t>
            </a:r>
            <a:r>
              <a:rPr lang="en-US" altLang="zh-CN" sz="2800" b="1" dirty="0">
                <a:solidFill>
                  <a:srgbClr val="C00000"/>
                </a:solidFill>
                <a:latin typeface="+mn-lt"/>
                <a:ea typeface="宋体" pitchFamily="2" charset="-122"/>
                <a:cs typeface="Times New Roman" pitchFamily="18" charset="0"/>
              </a:rPr>
              <a:t>JDK</a:t>
            </a:r>
            <a:r>
              <a:rPr lang="zh-CN" altLang="en-US" sz="2800" b="1" dirty="0">
                <a:solidFill>
                  <a:srgbClr val="C00000"/>
                </a:solidFill>
                <a:latin typeface="+mn-lt"/>
                <a:ea typeface="宋体" pitchFamily="2" charset="-122"/>
                <a:cs typeface="Times New Roman" pitchFamily="18" charset="0"/>
              </a:rPr>
              <a:t>，</a:t>
            </a:r>
            <a:r>
              <a:rPr lang="en-US" altLang="zh-CN" sz="2800" b="1" dirty="0">
                <a:solidFill>
                  <a:srgbClr val="C00000"/>
                </a:solidFill>
                <a:latin typeface="+mn-lt"/>
                <a:ea typeface="宋体" pitchFamily="2" charset="-122"/>
                <a:cs typeface="Times New Roman" pitchFamily="18" charset="0"/>
              </a:rPr>
              <a:t>JRE</a:t>
            </a:r>
            <a:endParaRPr lang="zh-CN" altLang="en-US" sz="2800" b="1" dirty="0">
              <a:solidFill>
                <a:srgbClr val="C00000"/>
              </a:solidFill>
              <a:latin typeface="+mn-lt"/>
              <a:ea typeface="宋体" pitchFamily="2" charset="-122"/>
              <a:cs typeface="Times New Roman" pitchFamily="18" charset="0"/>
            </a:endParaRPr>
          </a:p>
        </p:txBody>
      </p:sp>
      <p:graphicFrame>
        <p:nvGraphicFramePr>
          <p:cNvPr id="5" name="Group 5"/>
          <p:cNvGraphicFramePr>
            <a:graphicFrameLocks noGrp="1"/>
          </p:cNvGraphicFramePr>
          <p:nvPr>
            <p:extLst>
              <p:ext uri="{D42A27DB-BD31-4B8C-83A1-F6EECF244321}">
                <p14:modId xmlns:p14="http://schemas.microsoft.com/office/powerpoint/2010/main" val="535657306"/>
              </p:ext>
            </p:extLst>
          </p:nvPr>
        </p:nvGraphicFramePr>
        <p:xfrm>
          <a:off x="466725" y="1847850"/>
          <a:ext cx="8425755" cy="3885406"/>
        </p:xfrm>
        <a:graphic>
          <a:graphicData uri="http://schemas.openxmlformats.org/drawingml/2006/table">
            <a:tbl>
              <a:tblPr/>
              <a:tblGrid>
                <a:gridCol w="8425755">
                  <a:extLst>
                    <a:ext uri="{9D8B030D-6E8A-4147-A177-3AD203B41FA5}">
                      <a16:colId xmlns:a16="http://schemas.microsoft.com/office/drawing/2014/main" val="20000"/>
                    </a:ext>
                  </a:extLst>
                </a:gridCol>
              </a:tblGrid>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JDK(</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D</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evelopment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K</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it    Java开发工具包)</a:t>
                      </a:r>
                      <a:endParaRPr kumimoji="0" lang="zh-CN" altLang="en-US" sz="2400" b="1"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0"/>
                  </a:ext>
                </a:extLst>
              </a:tr>
              <a:tr h="134403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JDK是提供给Java开发人员使用的，其中包含了java的开发工具，也包括了JRE。所以安装了JDK，就不用在单独安装JRE了。</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Ø"/>
                        <a:tabLst/>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其中的开发工具：编译工具(javac.exe)  打包工具(jar.exe)等</a:t>
                      </a: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6969">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JRE(</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R</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untime </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E</a:t>
                      </a:r>
                      <a:r>
                        <a:rPr kumimoji="0" lang="zh-CN" altLang="en-US" sz="2400" b="1"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nvironment    Java运行环境) </a:t>
                      </a:r>
                      <a:endParaRPr kumimoji="0" lang="zh-CN" altLang="en-US" sz="2400" b="1"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56743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defRPr/>
                      </a:pP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包括Java虚拟机(JVM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J</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ava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V</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irtual </a:t>
                      </a:r>
                      <a:r>
                        <a:rPr kumimoji="0" lang="zh-CN" altLang="en-US" sz="2400" b="0"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M</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achine)和Java程序所需的核心类库等，如果想要</a:t>
                      </a:r>
                      <a:r>
                        <a:rPr kumimoji="0" lang="zh-CN" altLang="en-US" sz="2400" b="1" i="0" u="none" strike="noStrike" cap="none" normalizeH="0" baseline="0" dirty="0">
                          <a:ln>
                            <a:noFill/>
                          </a:ln>
                          <a:solidFill>
                            <a:srgbClr val="FF0000"/>
                          </a:solidFill>
                          <a:effectLst/>
                          <a:latin typeface="Calibri" pitchFamily="34" charset="0"/>
                          <a:ea typeface="宋体" pitchFamily="2" charset="-122"/>
                          <a:cs typeface="Arial Unicode MS" pitchFamily="34" charset="-122"/>
                          <a:sym typeface="Calibri" pitchFamily="34" charset="0"/>
                        </a:rPr>
                        <a:t>运行</a:t>
                      </a:r>
                      <a:r>
                        <a:rPr kumimoji="0" lang="zh-CN" altLang="en-US" sz="2400" b="0" i="0" u="none" strike="noStrike" cap="none" normalizeH="0" baseline="0" dirty="0">
                          <a:ln>
                            <a:noFill/>
                          </a:ln>
                          <a:solidFill>
                            <a:schemeClr val="tx1"/>
                          </a:solidFill>
                          <a:effectLst/>
                          <a:latin typeface="Calibri" pitchFamily="34" charset="0"/>
                          <a:ea typeface="宋体" pitchFamily="2" charset="-122"/>
                          <a:cs typeface="Arial Unicode MS" pitchFamily="34" charset="-122"/>
                          <a:sym typeface="Calibri" pitchFamily="34" charset="0"/>
                        </a:rPr>
                        <a:t>一个开发好的Java程序，计算机中只需要安装JRE即可。</a:t>
                      </a:r>
                      <a:endParaRPr kumimoji="0" lang="zh-CN" altLang="en-US" sz="2400" b="0" i="0" u="none" strike="noStrike" cap="none" normalizeH="0" baseline="0" dirty="0">
                        <a:ln>
                          <a:noFill/>
                        </a:ln>
                        <a:solidFill>
                          <a:schemeClr val="tx1"/>
                        </a:solidFill>
                        <a:effectLst/>
                        <a:latin typeface="Calibri" pitchFamily="34" charset="0"/>
                        <a:ea typeface="Arial Unicode MS" pitchFamily="34" charset="-122"/>
                        <a:cs typeface="Arial Unicode MS" pitchFamily="34" charset="-122"/>
                        <a:sym typeface="Calibri" pitchFamily="34" charset="0"/>
                      </a:endParaRPr>
                    </a:p>
                  </a:txBody>
                  <a:tcPr marT="45722" marB="45722"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
        <p:nvSpPr>
          <p:cNvPr id="6" name="Text Box 23"/>
          <p:cNvSpPr txBox="1">
            <a:spLocks noChangeArrowheads="1"/>
          </p:cNvSpPr>
          <p:nvPr/>
        </p:nvSpPr>
        <p:spPr bwMode="auto">
          <a:xfrm>
            <a:off x="393700" y="5920050"/>
            <a:ext cx="785070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2000" b="1" dirty="0">
                <a:solidFill>
                  <a:srgbClr val="0000FF"/>
                </a:solidFill>
                <a:latin typeface="+mn-lt"/>
                <a:ea typeface="宋体" pitchFamily="2" charset="-122"/>
                <a:cs typeface="Times New Roman" pitchFamily="18" charset="0"/>
              </a:rPr>
              <a:t>简单而言，使用JDK的开发工具完成的java程序，交给JRE去运行。</a:t>
            </a:r>
          </a:p>
        </p:txBody>
      </p:sp>
    </p:spTree>
    <p:extLst>
      <p:ext uri="{BB962C8B-B14F-4D97-AF65-F5344CB8AC3E}">
        <p14:creationId xmlns:p14="http://schemas.microsoft.com/office/powerpoint/2010/main" val="422906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44"/>
          <p:cNvSpPr>
            <a:spLocks noGrp="1"/>
          </p:cNvSpPr>
          <p:nvPr>
            <p:ph type="title"/>
          </p:nvPr>
        </p:nvSpPr>
        <p:spPr>
          <a:xfrm>
            <a:off x="2195735" y="980728"/>
            <a:ext cx="4762811" cy="576064"/>
          </a:xfrm>
          <a:prstGeom prst="rect">
            <a:avLst/>
          </a:prstGeom>
        </p:spPr>
        <p:txBody>
          <a:bodyPr>
            <a:normAutofit fontScale="90000"/>
          </a:bodyPr>
          <a:lstStyle/>
          <a:p>
            <a:r>
              <a:rPr lang="zh-CN" altLang="en-US" sz="2800" b="1">
                <a:latin typeface="+mn-lt"/>
                <a:ea typeface="宋体" panose="02010600030101010101" pitchFamily="2" charset="-122"/>
              </a:rPr>
              <a:t>举例：</a:t>
            </a:r>
            <a:r>
              <a:rPr lang="en-US" altLang="zh-CN" sz="2800" b="1">
                <a:latin typeface="+mn-lt"/>
                <a:ea typeface="宋体" panose="02010600030101010101" pitchFamily="2" charset="-122"/>
              </a:rPr>
              <a:t>Spring </a:t>
            </a:r>
            <a:r>
              <a:rPr lang="en-US" altLang="zh-CN" sz="2800" b="1" dirty="0">
                <a:latin typeface="+mn-lt"/>
                <a:ea typeface="宋体" panose="02010600030101010101" pitchFamily="2" charset="-122"/>
              </a:rPr>
              <a:t>– Rest(Spring MVC)</a:t>
            </a:r>
            <a:endParaRPr sz="2800" b="1" dirty="0">
              <a:latin typeface="+mn-lt"/>
              <a:ea typeface="宋体" panose="02010600030101010101" pitchFamily="2" charset="-122"/>
            </a:endParaRPr>
          </a:p>
        </p:txBody>
      </p:sp>
      <p:pic>
        <p:nvPicPr>
          <p:cNvPr id="5" name="图片 4"/>
          <p:cNvPicPr>
            <a:picLocks noChangeAspect="1"/>
          </p:cNvPicPr>
          <p:nvPr/>
        </p:nvPicPr>
        <p:blipFill>
          <a:blip r:embed="rId2" cstate="print"/>
          <a:stretch>
            <a:fillRect/>
          </a:stretch>
        </p:blipFill>
        <p:spPr>
          <a:xfrm>
            <a:off x="827584" y="1844824"/>
            <a:ext cx="1903250" cy="1656000"/>
          </a:xfrm>
          <a:prstGeom prst="rect">
            <a:avLst/>
          </a:prstGeom>
        </p:spPr>
      </p:pic>
      <p:pic>
        <p:nvPicPr>
          <p:cNvPr id="6" name="图片 5"/>
          <p:cNvPicPr>
            <a:picLocks noChangeAspect="1"/>
          </p:cNvPicPr>
          <p:nvPr/>
        </p:nvPicPr>
        <p:blipFill>
          <a:blip r:embed="rId3" cstate="print"/>
          <a:stretch>
            <a:fillRect/>
          </a:stretch>
        </p:blipFill>
        <p:spPr>
          <a:xfrm>
            <a:off x="5076056" y="1815553"/>
            <a:ext cx="2994687" cy="1569593"/>
          </a:xfrm>
          <a:prstGeom prst="rect">
            <a:avLst/>
          </a:prstGeom>
        </p:spPr>
      </p:pic>
      <p:sp>
        <p:nvSpPr>
          <p:cNvPr id="7" name="右箭头 6"/>
          <p:cNvSpPr/>
          <p:nvPr/>
        </p:nvSpPr>
        <p:spPr>
          <a:xfrm>
            <a:off x="3203848" y="2384792"/>
            <a:ext cx="1517309" cy="576064"/>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Shape 644"/>
          <p:cNvSpPr txBox="1">
            <a:spLocks/>
          </p:cNvSpPr>
          <p:nvPr/>
        </p:nvSpPr>
        <p:spPr>
          <a:xfrm>
            <a:off x="817676" y="3558286"/>
            <a:ext cx="2736304"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zh-CN" altLang="en-US" sz="2800" b="1" dirty="0">
                <a:solidFill>
                  <a:srgbClr val="FF0000"/>
                </a:solidFill>
                <a:latin typeface="微软雅黑" panose="020B0503020204020204" pitchFamily="34" charset="-122"/>
                <a:ea typeface="微软雅黑" panose="020B0503020204020204" pitchFamily="34" charset="-122"/>
              </a:rPr>
              <a:t>核心代码：</a:t>
            </a:r>
            <a:endParaRPr lang="en-US" sz="2800" b="1" dirty="0">
              <a:solidFill>
                <a:srgbClr val="FF0000"/>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cstate="print"/>
          <a:stretch>
            <a:fillRect/>
          </a:stretch>
        </p:blipFill>
        <p:spPr>
          <a:xfrm>
            <a:off x="444822" y="4098254"/>
            <a:ext cx="3501827" cy="2346736"/>
          </a:xfrm>
          <a:prstGeom prst="rect">
            <a:avLst/>
          </a:prstGeom>
        </p:spPr>
      </p:pic>
      <p:pic>
        <p:nvPicPr>
          <p:cNvPr id="10" name="图片 9"/>
          <p:cNvPicPr>
            <a:picLocks noChangeAspect="1"/>
          </p:cNvPicPr>
          <p:nvPr/>
        </p:nvPicPr>
        <p:blipFill>
          <a:blip r:embed="rId5" cstate="print"/>
          <a:stretch>
            <a:fillRect/>
          </a:stretch>
        </p:blipFill>
        <p:spPr>
          <a:xfrm>
            <a:off x="4139952" y="3500824"/>
            <a:ext cx="2446320" cy="2990463"/>
          </a:xfrm>
          <a:prstGeom prst="rect">
            <a:avLst/>
          </a:prstGeom>
        </p:spPr>
      </p:pic>
    </p:spTree>
    <p:extLst>
      <p:ext uri="{BB962C8B-B14F-4D97-AF65-F5344CB8AC3E}">
        <p14:creationId xmlns:p14="http://schemas.microsoft.com/office/powerpoint/2010/main" val="94516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teach\01_javaSE\_尚硅谷_xxxx班_JavaSE\尚硅谷_JAVASE课件\尚硅谷_宋红康_第1章_Java语言概述\java8.0_platform.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963711"/>
            <a:ext cx="8429625" cy="54387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3672397" y="116632"/>
            <a:ext cx="4680520" cy="504056"/>
          </a:xfrm>
        </p:spPr>
        <p:txBody>
          <a:bodyPr>
            <a:noAutofit/>
          </a:bodyPr>
          <a:lstStyle/>
          <a:p>
            <a:r>
              <a:rPr lang="en-US" altLang="zh-CN" b="1">
                <a:solidFill>
                  <a:srgbClr val="FFFF00"/>
                </a:solidFill>
                <a:latin typeface="+mn-lt"/>
                <a:ea typeface="宋体" pitchFamily="2" charset="-122"/>
                <a:cs typeface="Times New Roman" pitchFamily="18" charset="0"/>
              </a:rPr>
              <a:t>JDK</a:t>
            </a:r>
            <a:r>
              <a:rPr lang="zh-CN" altLang="en-US" b="1">
                <a:solidFill>
                  <a:srgbClr val="FFFF00"/>
                </a:solidFill>
                <a:latin typeface="+mn-lt"/>
                <a:ea typeface="宋体" pitchFamily="2" charset="-122"/>
                <a:cs typeface="Times New Roman" pitchFamily="18" charset="0"/>
              </a:rPr>
              <a:t>、</a:t>
            </a:r>
            <a:r>
              <a:rPr lang="en-US" altLang="zh-CN" b="1">
                <a:solidFill>
                  <a:srgbClr val="FFFF00"/>
                </a:solidFill>
                <a:latin typeface="+mn-lt"/>
                <a:ea typeface="宋体" pitchFamily="2" charset="-122"/>
                <a:cs typeface="Times New Roman" pitchFamily="18" charset="0"/>
              </a:rPr>
              <a:t>JRE</a:t>
            </a:r>
            <a:r>
              <a:rPr lang="zh-CN" altLang="en-US" b="1">
                <a:solidFill>
                  <a:srgbClr val="FFFF00"/>
                </a:solidFill>
                <a:latin typeface="+mn-lt"/>
                <a:ea typeface="宋体" pitchFamily="2" charset="-122"/>
                <a:cs typeface="Times New Roman" pitchFamily="18" charset="0"/>
              </a:rPr>
              <a:t>、</a:t>
            </a:r>
            <a:r>
              <a:rPr lang="en-US" altLang="zh-CN" b="1">
                <a:solidFill>
                  <a:srgbClr val="FFFF00"/>
                </a:solidFill>
                <a:latin typeface="+mn-lt"/>
                <a:ea typeface="宋体" pitchFamily="2" charset="-122"/>
                <a:cs typeface="Times New Roman" pitchFamily="18" charset="0"/>
              </a:rPr>
              <a:t>JVM</a:t>
            </a:r>
            <a:r>
              <a:rPr lang="zh-CN" altLang="en-US" b="1">
                <a:solidFill>
                  <a:srgbClr val="FFFF00"/>
                </a:solidFill>
                <a:latin typeface="+mn-lt"/>
                <a:ea typeface="宋体" pitchFamily="2" charset="-122"/>
                <a:cs typeface="Times New Roman" pitchFamily="18" charset="0"/>
              </a:rPr>
              <a:t>关系</a:t>
            </a:r>
            <a:endParaRPr lang="zh-CN" altLang="en-US" b="1" dirty="0">
              <a:solidFill>
                <a:srgbClr val="FFFF00"/>
              </a:solidFill>
              <a:latin typeface="+mn-lt"/>
              <a:ea typeface="宋体" pitchFamily="2" charset="-122"/>
              <a:cs typeface="Times New Roman" pitchFamily="18" charset="0"/>
            </a:endParaRPr>
          </a:p>
        </p:txBody>
      </p:sp>
      <p:sp>
        <p:nvSpPr>
          <p:cNvPr id="5" name="矩形 4"/>
          <p:cNvSpPr/>
          <p:nvPr/>
        </p:nvSpPr>
        <p:spPr>
          <a:xfrm>
            <a:off x="325366" y="3556098"/>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p:cNvSpPr/>
          <p:nvPr/>
        </p:nvSpPr>
        <p:spPr>
          <a:xfrm>
            <a:off x="719066" y="4276079"/>
            <a:ext cx="393700"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p:nvSpPr>
        <p:spPr>
          <a:xfrm>
            <a:off x="1043608" y="6004271"/>
            <a:ext cx="1224136" cy="25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TextBox 7"/>
          <p:cNvSpPr txBox="1"/>
          <p:nvPr/>
        </p:nvSpPr>
        <p:spPr>
          <a:xfrm>
            <a:off x="2771800" y="6258271"/>
            <a:ext cx="4536504" cy="369332"/>
          </a:xfrm>
          <a:prstGeom prst="rect">
            <a:avLst/>
          </a:prstGeom>
          <a:noFill/>
        </p:spPr>
        <p:txBody>
          <a:bodyPr wrap="square" rtlCol="0">
            <a:spAutoFit/>
          </a:bodyPr>
          <a:lstStyle/>
          <a:p>
            <a:pPr algn="ctr"/>
            <a:r>
              <a:rPr lang="en-US" altLang="zh-CN" b="1"/>
              <a:t>Java 8.0 Platform</a:t>
            </a:r>
            <a:endParaRPr lang="zh-CN" altLang="en-US" b="1"/>
          </a:p>
        </p:txBody>
      </p:sp>
    </p:spTree>
    <p:extLst>
      <p:ext uri="{BB962C8B-B14F-4D97-AF65-F5344CB8AC3E}">
        <p14:creationId xmlns:p14="http://schemas.microsoft.com/office/powerpoint/2010/main" val="606732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72397" y="116632"/>
            <a:ext cx="4680520" cy="504056"/>
          </a:xfrm>
        </p:spPr>
        <p:txBody>
          <a:bodyPr>
            <a:noAutofit/>
          </a:bodyPr>
          <a:lstStyle/>
          <a:p>
            <a:r>
              <a:rPr lang="en-US" altLang="zh-CN" b="1">
                <a:solidFill>
                  <a:srgbClr val="FFFF00"/>
                </a:solidFill>
                <a:latin typeface="+mn-lt"/>
                <a:ea typeface="宋体" pitchFamily="2" charset="-122"/>
                <a:cs typeface="Times New Roman" pitchFamily="18" charset="0"/>
              </a:rPr>
              <a:t>JDK</a:t>
            </a:r>
            <a:r>
              <a:rPr lang="zh-CN" altLang="en-US" b="1">
                <a:solidFill>
                  <a:srgbClr val="FFFF00"/>
                </a:solidFill>
                <a:latin typeface="+mn-lt"/>
                <a:ea typeface="宋体" pitchFamily="2" charset="-122"/>
                <a:cs typeface="Times New Roman" pitchFamily="18" charset="0"/>
              </a:rPr>
              <a:t>、</a:t>
            </a:r>
            <a:r>
              <a:rPr lang="en-US" altLang="zh-CN" b="1">
                <a:solidFill>
                  <a:srgbClr val="FFFF00"/>
                </a:solidFill>
                <a:latin typeface="+mn-lt"/>
                <a:ea typeface="宋体" pitchFamily="2" charset="-122"/>
                <a:cs typeface="Times New Roman" pitchFamily="18" charset="0"/>
              </a:rPr>
              <a:t>JRE</a:t>
            </a:r>
            <a:r>
              <a:rPr lang="zh-CN" altLang="en-US" b="1">
                <a:solidFill>
                  <a:srgbClr val="FFFF00"/>
                </a:solidFill>
                <a:latin typeface="+mn-lt"/>
                <a:ea typeface="宋体" pitchFamily="2" charset="-122"/>
                <a:cs typeface="Times New Roman" pitchFamily="18" charset="0"/>
              </a:rPr>
              <a:t>、</a:t>
            </a:r>
            <a:r>
              <a:rPr lang="en-US" altLang="zh-CN" b="1">
                <a:solidFill>
                  <a:srgbClr val="FFFF00"/>
                </a:solidFill>
                <a:latin typeface="+mn-lt"/>
                <a:ea typeface="宋体" pitchFamily="2" charset="-122"/>
                <a:cs typeface="Times New Roman" pitchFamily="18" charset="0"/>
              </a:rPr>
              <a:t>JVM</a:t>
            </a:r>
            <a:r>
              <a:rPr lang="zh-CN" altLang="en-US" b="1">
                <a:solidFill>
                  <a:srgbClr val="FFFF00"/>
                </a:solidFill>
                <a:latin typeface="+mn-lt"/>
                <a:ea typeface="宋体" pitchFamily="2" charset="-122"/>
                <a:cs typeface="Times New Roman" pitchFamily="18" charset="0"/>
              </a:rPr>
              <a:t>关系</a:t>
            </a:r>
            <a:endParaRPr lang="zh-CN" altLang="en-US" b="1" dirty="0">
              <a:solidFill>
                <a:srgbClr val="FFFF00"/>
              </a:solidFill>
              <a:latin typeface="+mn-lt"/>
              <a:ea typeface="宋体" pitchFamily="2" charset="-122"/>
              <a:cs typeface="Times New Roman" pitchFamily="18" charset="0"/>
            </a:endParaRPr>
          </a:p>
        </p:txBody>
      </p:sp>
      <p:sp>
        <p:nvSpPr>
          <p:cNvPr id="10" name="内容占位符 2"/>
          <p:cNvSpPr>
            <a:spLocks noGrp="1"/>
          </p:cNvSpPr>
          <p:nvPr>
            <p:ph idx="1"/>
          </p:nvPr>
        </p:nvSpPr>
        <p:spPr>
          <a:xfrm>
            <a:off x="683568" y="4725144"/>
            <a:ext cx="6789614" cy="858837"/>
          </a:xfrm>
        </p:spPr>
        <p:txBody>
          <a:bodyPr>
            <a:noAutofit/>
          </a:bodyPr>
          <a:lstStyle/>
          <a:p>
            <a:pPr marL="361950" indent="-361950">
              <a:defRPr/>
            </a:pPr>
            <a:r>
              <a:rPr lang="en-US" altLang="zh-CN" sz="2400">
                <a:latin typeface="+mj-lt"/>
                <a:ea typeface="宋体" pitchFamily="2" charset="-122"/>
              </a:rPr>
              <a:t>JDK = JRE </a:t>
            </a:r>
            <a:r>
              <a:rPr lang="en-US" altLang="zh-CN" sz="2400" dirty="0">
                <a:latin typeface="+mj-lt"/>
                <a:ea typeface="宋体" pitchFamily="2" charset="-122"/>
              </a:rPr>
              <a:t>+ </a:t>
            </a:r>
            <a:r>
              <a:rPr lang="zh-CN" altLang="en-US" sz="2400" dirty="0">
                <a:latin typeface="+mj-lt"/>
                <a:ea typeface="宋体" pitchFamily="2" charset="-122"/>
              </a:rPr>
              <a:t>开发工具集（例如</a:t>
            </a:r>
            <a:r>
              <a:rPr lang="en-US" altLang="zh-CN" sz="2400" dirty="0" err="1">
                <a:latin typeface="+mj-lt"/>
                <a:ea typeface="宋体" pitchFamily="2" charset="-122"/>
              </a:rPr>
              <a:t>Javac</a:t>
            </a:r>
            <a:r>
              <a:rPr lang="zh-CN" altLang="en-US" sz="2400" dirty="0">
                <a:latin typeface="+mj-lt"/>
                <a:ea typeface="宋体" pitchFamily="2" charset="-122"/>
              </a:rPr>
              <a:t>编译工具</a:t>
            </a:r>
            <a:r>
              <a:rPr lang="zh-CN" altLang="en-US" sz="2400">
                <a:latin typeface="+mj-lt"/>
                <a:ea typeface="宋体" pitchFamily="2" charset="-122"/>
              </a:rPr>
              <a:t>等）</a:t>
            </a:r>
            <a:endParaRPr lang="en-US" altLang="zh-CN" sz="2400">
              <a:latin typeface="+mj-lt"/>
              <a:ea typeface="宋体" pitchFamily="2" charset="-122"/>
            </a:endParaRPr>
          </a:p>
          <a:p>
            <a:pPr marL="361950" indent="-361950">
              <a:defRPr/>
            </a:pPr>
            <a:r>
              <a:rPr lang="en-US" altLang="zh-CN" sz="2400">
                <a:ea typeface="宋体" pitchFamily="2" charset="-122"/>
              </a:rPr>
              <a:t>JRE = JVM + Java SE</a:t>
            </a:r>
            <a:r>
              <a:rPr lang="zh-CN" altLang="en-US" sz="2400">
                <a:ea typeface="宋体" pitchFamily="2" charset="-122"/>
              </a:rPr>
              <a:t>标准类库</a:t>
            </a:r>
          </a:p>
        </p:txBody>
      </p:sp>
      <p:pic>
        <p:nvPicPr>
          <p:cNvPr id="9" name="Picture 2"/>
          <p:cNvPicPr>
            <a:picLocks noChangeAspect="1" noChangeArrowheads="1"/>
          </p:cNvPicPr>
          <p:nvPr/>
        </p:nvPicPr>
        <p:blipFill>
          <a:blip r:embed="rId2" cstate="print"/>
          <a:srcRect/>
          <a:stretch>
            <a:fillRect/>
          </a:stretch>
        </p:blipFill>
        <p:spPr bwMode="auto">
          <a:xfrm>
            <a:off x="2843808" y="980728"/>
            <a:ext cx="3600400" cy="3390855"/>
          </a:xfrm>
          <a:prstGeom prst="rect">
            <a:avLst/>
          </a:prstGeom>
          <a:noFill/>
          <a:ln w="9525">
            <a:noFill/>
            <a:miter lim="800000"/>
            <a:headEnd/>
            <a:tailEnd/>
          </a:ln>
        </p:spPr>
      </p:pic>
    </p:spTree>
    <p:extLst>
      <p:ext uri="{BB962C8B-B14F-4D97-AF65-F5344CB8AC3E}">
        <p14:creationId xmlns:p14="http://schemas.microsoft.com/office/powerpoint/2010/main" val="143936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755576" y="1988840"/>
            <a:ext cx="7416824"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第四节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搭建</a:t>
            </a:r>
            <a:r>
              <a:rPr lang="en-US" altLang="zh-CN" sz="4800" dirty="0">
                <a:solidFill>
                  <a:schemeClr val="accent6">
                    <a:lumMod val="75000"/>
                  </a:schemeClr>
                </a:solidFill>
                <a:ea typeface="隶书" panose="02010509060101010101" pitchFamily="49" charset="-122"/>
              </a:rPr>
              <a:t>Java</a:t>
            </a:r>
            <a:r>
              <a:rPr lang="zh-CN" altLang="en-US" sz="4800" dirty="0">
                <a:solidFill>
                  <a:schemeClr val="accent6">
                    <a:lumMod val="75000"/>
                  </a:schemeClr>
                </a:solidFill>
                <a:ea typeface="隶书" panose="02010509060101010101" pitchFamily="49" charset="-122"/>
              </a:rPr>
              <a:t>语言环境</a:t>
            </a:r>
          </a:p>
        </p:txBody>
      </p:sp>
    </p:spTree>
    <p:extLst>
      <p:ext uri="{BB962C8B-B14F-4D97-AF65-F5344CB8AC3E}">
        <p14:creationId xmlns:p14="http://schemas.microsoft.com/office/powerpoint/2010/main" val="1345722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096" y="980728"/>
            <a:ext cx="3744416" cy="648072"/>
          </a:xfrm>
        </p:spPr>
        <p:txBody>
          <a:bodyPr>
            <a:normAutofit/>
          </a:bodyPr>
          <a:lstStyle/>
          <a:p>
            <a:pPr marL="457200" indent="-457200">
              <a:buFont typeface="Wingdings" panose="05000000000000000000" pitchFamily="2" charset="2"/>
              <a:buChar char="l"/>
            </a:pPr>
            <a:r>
              <a:rPr lang="zh-CN" altLang="en-US" sz="2800" b="1" dirty="0">
                <a:solidFill>
                  <a:srgbClr val="C00000"/>
                </a:solidFill>
                <a:latin typeface="+mn-lt"/>
                <a:ea typeface="宋体" pitchFamily="2" charset="-122"/>
                <a:cs typeface="Times New Roman" pitchFamily="18" charset="0"/>
              </a:rPr>
              <a:t>下载、安装</a:t>
            </a:r>
            <a:r>
              <a:rPr lang="en-US" altLang="zh-CN" sz="2800" b="1" dirty="0">
                <a:solidFill>
                  <a:srgbClr val="C00000"/>
                </a:solidFill>
                <a:latin typeface="+mn-lt"/>
                <a:ea typeface="宋体" pitchFamily="2" charset="-122"/>
                <a:cs typeface="Times New Roman" pitchFamily="18" charset="0"/>
              </a:rPr>
              <a:t>JDK</a:t>
            </a:r>
            <a:endParaRPr lang="zh-CN" altLang="en-US" sz="28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57200" y="1756756"/>
            <a:ext cx="8229600" cy="4336540"/>
          </a:xfrm>
        </p:spPr>
        <p:txBody>
          <a:bodyPr>
            <a:normAutofit/>
          </a:bodyPr>
          <a:lstStyle/>
          <a:p>
            <a:pPr>
              <a:buFont typeface="Wingdings" pitchFamily="2" charset="2"/>
              <a:buChar char="l"/>
            </a:pPr>
            <a:r>
              <a:rPr lang="zh-CN" altLang="en-US" dirty="0">
                <a:ea typeface="宋体" pitchFamily="2" charset="-122"/>
                <a:cs typeface="Times New Roman" pitchFamily="18" charset="0"/>
              </a:rPr>
              <a:t>官方网址：</a:t>
            </a:r>
            <a:endParaRPr lang="en-US" altLang="zh-CN" dirty="0">
              <a:ea typeface="宋体" pitchFamily="2" charset="-122"/>
              <a:cs typeface="Times New Roman" pitchFamily="18" charset="0"/>
            </a:endParaRPr>
          </a:p>
          <a:p>
            <a:pPr lvl="1">
              <a:buFont typeface="Wingdings" pitchFamily="2" charset="2"/>
              <a:buChar char="Ø"/>
            </a:pPr>
            <a:r>
              <a:rPr lang="en-US" altLang="zh-CN" dirty="0">
                <a:ea typeface="宋体" pitchFamily="2" charset="-122"/>
                <a:cs typeface="Times New Roman" pitchFamily="18" charset="0"/>
              </a:rPr>
              <a:t>www.oracle.com</a:t>
            </a:r>
          </a:p>
          <a:p>
            <a:pPr lvl="1">
              <a:buFont typeface="Wingdings" pitchFamily="2" charset="2"/>
              <a:buChar char="Ø"/>
            </a:pPr>
            <a:r>
              <a:rPr lang="en-US" altLang="zh-CN" dirty="0">
                <a:ea typeface="宋体" pitchFamily="2" charset="-122"/>
                <a:cs typeface="Times New Roman" pitchFamily="18" charset="0"/>
              </a:rPr>
              <a:t>java.sun.com</a:t>
            </a:r>
          </a:p>
          <a:p>
            <a:pPr>
              <a:buFont typeface="Wingdings" pitchFamily="2" charset="2"/>
              <a:buChar char="l"/>
            </a:pPr>
            <a:endParaRPr lang="en-US" altLang="zh-CN">
              <a:ea typeface="宋体" pitchFamily="2" charset="-122"/>
              <a:cs typeface="Times New Roman" pitchFamily="18" charset="0"/>
            </a:endParaRPr>
          </a:p>
          <a:p>
            <a:pPr>
              <a:buFont typeface="Wingdings" pitchFamily="2" charset="2"/>
              <a:buChar char="l"/>
            </a:pPr>
            <a:r>
              <a:rPr lang="zh-CN" altLang="en-US">
                <a:ea typeface="宋体" pitchFamily="2" charset="-122"/>
                <a:cs typeface="Times New Roman" pitchFamily="18" charset="0"/>
              </a:rPr>
              <a:t>安装</a:t>
            </a:r>
            <a:r>
              <a:rPr lang="en-US" altLang="zh-CN" dirty="0">
                <a:ea typeface="宋体" pitchFamily="2" charset="-122"/>
                <a:cs typeface="Times New Roman" pitchFamily="18" charset="0"/>
              </a:rPr>
              <a:t>JDK</a:t>
            </a:r>
          </a:p>
          <a:p>
            <a:pPr lvl="1">
              <a:buFont typeface="Wingdings" pitchFamily="2" charset="2"/>
              <a:buChar char="Ø"/>
            </a:pPr>
            <a:r>
              <a:rPr lang="zh-CN" altLang="en-US" dirty="0">
                <a:ea typeface="宋体" pitchFamily="2" charset="-122"/>
                <a:cs typeface="Times New Roman" pitchFamily="18" charset="0"/>
              </a:rPr>
              <a:t>傻瓜式安装，下一步即可。</a:t>
            </a:r>
          </a:p>
          <a:p>
            <a:pPr lvl="1">
              <a:buFont typeface="Wingdings" pitchFamily="2" charset="2"/>
              <a:buChar char="Ø"/>
            </a:pPr>
            <a:r>
              <a:rPr lang="zh-CN" altLang="en-US" dirty="0">
                <a:ea typeface="宋体" pitchFamily="2" charset="-122"/>
                <a:cs typeface="Times New Roman" pitchFamily="18" charset="0"/>
              </a:rPr>
              <a:t>建议：安装路径不要有中文或者特殊符号如空格等。</a:t>
            </a:r>
          </a:p>
          <a:p>
            <a:pPr lvl="1">
              <a:buFont typeface="Wingdings" pitchFamily="2" charset="2"/>
              <a:buChar char="Ø"/>
            </a:pPr>
            <a:r>
              <a:rPr lang="zh-CN" altLang="en-US" dirty="0">
                <a:ea typeface="宋体" pitchFamily="2" charset="-122"/>
                <a:cs typeface="Times New Roman" pitchFamily="18" charset="0"/>
              </a:rPr>
              <a:t>当提示安装 </a:t>
            </a:r>
            <a:r>
              <a:rPr lang="en-US" altLang="zh-CN" dirty="0">
                <a:ea typeface="宋体" pitchFamily="2" charset="-122"/>
                <a:cs typeface="Times New Roman" pitchFamily="18" charset="0"/>
              </a:rPr>
              <a:t>JRE </a:t>
            </a:r>
            <a:r>
              <a:rPr lang="zh-CN" altLang="en-US" dirty="0">
                <a:ea typeface="宋体" pitchFamily="2" charset="-122"/>
                <a:cs typeface="Times New Roman" pitchFamily="18" charset="0"/>
              </a:rPr>
              <a:t>时，可以选择不安装。</a:t>
            </a:r>
          </a:p>
          <a:p>
            <a:pPr lvl="1"/>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4065125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980728"/>
            <a:ext cx="3672408" cy="504056"/>
          </a:xfrm>
        </p:spPr>
        <p:txBody>
          <a:bodyPr>
            <a:noAutofit/>
          </a:bodyPr>
          <a:lstStyle/>
          <a:p>
            <a:pPr algn="l"/>
            <a:r>
              <a:rPr lang="zh-CN" altLang="en-US" sz="2800" b="1" dirty="0">
                <a:solidFill>
                  <a:srgbClr val="C00000"/>
                </a:solidFill>
                <a:latin typeface="+mn-lt"/>
                <a:ea typeface="宋体" pitchFamily="2" charset="-122"/>
                <a:cs typeface="Times New Roman" pitchFamily="18" charset="0"/>
              </a:rPr>
              <a:t>配置环境变量 </a:t>
            </a:r>
            <a:r>
              <a:rPr lang="en-US" altLang="zh-CN" sz="2800" b="1" dirty="0">
                <a:solidFill>
                  <a:srgbClr val="C00000"/>
                </a:solidFill>
                <a:latin typeface="+mn-lt"/>
                <a:ea typeface="宋体" pitchFamily="2" charset="-122"/>
                <a:cs typeface="Times New Roman" pitchFamily="18" charset="0"/>
              </a:rPr>
              <a:t>path</a:t>
            </a:r>
            <a:endParaRPr lang="zh-CN" altLang="en-US" sz="28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67544" y="1500174"/>
            <a:ext cx="8535322" cy="4829196"/>
          </a:xfrm>
        </p:spPr>
        <p:txBody>
          <a:bodyPr>
            <a:normAutofit/>
          </a:bodyPr>
          <a:lstStyle/>
          <a:p>
            <a:pPr>
              <a:buFont typeface="Wingdings" pitchFamily="2" charset="2"/>
              <a:buChar char="l"/>
            </a:pPr>
            <a:r>
              <a:rPr lang="zh-CN" altLang="en-US" sz="2400" dirty="0">
                <a:ea typeface="宋体" pitchFamily="2" charset="-122"/>
                <a:cs typeface="Times New Roman" pitchFamily="18" charset="0"/>
              </a:rPr>
              <a:t>在</a:t>
            </a:r>
            <a:r>
              <a:rPr lang="en-US" altLang="zh-CN" sz="2400" dirty="0">
                <a:ea typeface="宋体" pitchFamily="2" charset="-122"/>
                <a:cs typeface="Times New Roman" pitchFamily="18" charset="0"/>
              </a:rPr>
              <a:t>dos</a:t>
            </a:r>
            <a:r>
              <a:rPr lang="zh-CN" altLang="en-US" sz="2400" dirty="0">
                <a:ea typeface="宋体" pitchFamily="2" charset="-122"/>
                <a:cs typeface="Times New Roman" pitchFamily="18" charset="0"/>
              </a:rPr>
              <a:t>命令行中敲入</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，出现错误提示：</a:t>
            </a: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None/>
            </a:pPr>
            <a:endParaRPr lang="en-US" altLang="zh-CN" sz="2400"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错误原因：当前执行的程序在当前目录下如果不存在，</a:t>
            </a:r>
            <a:r>
              <a:rPr lang="en-US" altLang="zh-CN" sz="2400" dirty="0">
                <a:ea typeface="宋体" pitchFamily="2" charset="-122"/>
                <a:cs typeface="Times New Roman" pitchFamily="18" charset="0"/>
              </a:rPr>
              <a:t>windows</a:t>
            </a:r>
            <a:r>
              <a:rPr lang="zh-CN" altLang="en-US" sz="2400" dirty="0">
                <a:ea typeface="宋体" pitchFamily="2" charset="-122"/>
                <a:cs typeface="Times New Roman" pitchFamily="18" charset="0"/>
              </a:rPr>
              <a:t>系统会在系统中已有的一个名为</a:t>
            </a:r>
            <a:r>
              <a:rPr lang="en-US" altLang="zh-CN" sz="2400" dirty="0">
                <a:ea typeface="宋体" pitchFamily="2" charset="-122"/>
                <a:cs typeface="Times New Roman" pitchFamily="18" charset="0"/>
              </a:rPr>
              <a:t>path</a:t>
            </a:r>
            <a:r>
              <a:rPr lang="zh-CN" altLang="en-US" sz="2400" dirty="0">
                <a:ea typeface="宋体" pitchFamily="2" charset="-122"/>
                <a:cs typeface="Times New Roman" pitchFamily="18" charset="0"/>
              </a:rPr>
              <a:t>的环境变量指定的目录中查找。如果仍未找到，会出现以上的错误提示。所以进入到  </a:t>
            </a:r>
            <a:r>
              <a:rPr lang="en-US" altLang="zh-CN" sz="2400" dirty="0" err="1">
                <a:ea typeface="宋体" pitchFamily="2" charset="-122"/>
                <a:cs typeface="Times New Roman" pitchFamily="18" charset="0"/>
              </a:rPr>
              <a:t>jdk</a:t>
            </a:r>
            <a:r>
              <a:rPr lang="zh-CN" altLang="en-US" sz="2400" dirty="0">
                <a:ea typeface="宋体" pitchFamily="2" charset="-122"/>
                <a:cs typeface="Times New Roman" pitchFamily="18" charset="0"/>
              </a:rPr>
              <a:t>安装路径</a:t>
            </a:r>
            <a:r>
              <a:rPr lang="en-US" altLang="zh-CN" sz="2400" dirty="0">
                <a:ea typeface="宋体" pitchFamily="2" charset="-122"/>
                <a:cs typeface="Times New Roman" pitchFamily="18" charset="0"/>
              </a:rPr>
              <a:t>\bin</a:t>
            </a:r>
            <a:r>
              <a:rPr lang="zh-CN" altLang="en-US" sz="2400" dirty="0">
                <a:ea typeface="宋体" pitchFamily="2" charset="-122"/>
                <a:cs typeface="Times New Roman" pitchFamily="18" charset="0"/>
              </a:rPr>
              <a:t>目录下，执行</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，会看到</a:t>
            </a:r>
            <a:r>
              <a:rPr lang="en-US" altLang="zh-CN" sz="2400" dirty="0" err="1">
                <a:ea typeface="宋体" pitchFamily="2" charset="-122"/>
                <a:cs typeface="Times New Roman" pitchFamily="18" charset="0"/>
              </a:rPr>
              <a:t>javac</a:t>
            </a:r>
            <a:r>
              <a:rPr lang="zh-CN" altLang="en-US" sz="2400" dirty="0">
                <a:ea typeface="宋体" pitchFamily="2" charset="-122"/>
                <a:cs typeface="Times New Roman" pitchFamily="18" charset="0"/>
              </a:rPr>
              <a:t>参数提示信息。</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224" y="2132856"/>
            <a:ext cx="6163048" cy="1141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8935" y="5373216"/>
            <a:ext cx="6503459"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770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179512" y="980728"/>
            <a:ext cx="3672408" cy="504056"/>
          </a:xfrm>
        </p:spPr>
        <p:txBody>
          <a:bodyPr>
            <a:noAutofit/>
          </a:bodyPr>
          <a:lstStyle/>
          <a:p>
            <a:r>
              <a:rPr lang="zh-CN" altLang="en-US" sz="2800" b="1" dirty="0">
                <a:solidFill>
                  <a:srgbClr val="C00000"/>
                </a:solidFill>
                <a:latin typeface="+mn-lt"/>
                <a:ea typeface="宋体" pitchFamily="2" charset="-122"/>
                <a:cs typeface="Times New Roman" pitchFamily="18" charset="0"/>
              </a:rPr>
              <a:t>配置环境变量 </a:t>
            </a:r>
            <a:r>
              <a:rPr lang="en-US" altLang="zh-CN" sz="2800" b="1" dirty="0">
                <a:solidFill>
                  <a:srgbClr val="C00000"/>
                </a:solidFill>
                <a:latin typeface="+mn-lt"/>
                <a:ea typeface="宋体" pitchFamily="2" charset="-122"/>
                <a:cs typeface="Times New Roman" pitchFamily="18" charset="0"/>
              </a:rPr>
              <a:t>path</a:t>
            </a:r>
            <a:endParaRPr lang="zh-CN" altLang="en-US" sz="2800" b="1" dirty="0">
              <a:solidFill>
                <a:srgbClr val="C00000"/>
              </a:solidFill>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507288" cy="4421088"/>
          </a:xfrm>
        </p:spPr>
        <p:txBody>
          <a:bodyPr>
            <a:normAutofit lnSpcReduction="10000"/>
          </a:bodyPr>
          <a:lstStyle/>
          <a:p>
            <a:pPr marL="0" indent="0">
              <a:buNone/>
            </a:pPr>
            <a:r>
              <a:rPr lang="zh-CN" altLang="en-US" sz="2400" dirty="0">
                <a:ea typeface="宋体" pitchFamily="2" charset="-122"/>
                <a:cs typeface="Times New Roman" pitchFamily="18" charset="0"/>
              </a:rPr>
              <a:t>每次执行 </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的工具都要进入到</a:t>
            </a:r>
            <a:r>
              <a:rPr lang="en-US" altLang="zh-CN" sz="2400" dirty="0">
                <a:ea typeface="宋体" pitchFamily="2" charset="-122"/>
                <a:cs typeface="Times New Roman" pitchFamily="18" charset="0"/>
              </a:rPr>
              <a:t>bin</a:t>
            </a:r>
            <a:r>
              <a:rPr lang="zh-CN" altLang="en-US" sz="2400" dirty="0">
                <a:ea typeface="宋体" pitchFamily="2" charset="-122"/>
                <a:cs typeface="Times New Roman" pitchFamily="18" charset="0"/>
              </a:rPr>
              <a:t>目录下，是非常麻烦的。可不可以在任何目录下都可以执行</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的工具呢？</a:t>
            </a:r>
          </a:p>
          <a:p>
            <a:pPr>
              <a:buFont typeface="Wingdings" pitchFamily="2" charset="2"/>
              <a:buChar char="l"/>
            </a:pPr>
            <a:r>
              <a:rPr lang="zh-CN" altLang="en-US" sz="2400" dirty="0">
                <a:ea typeface="宋体" pitchFamily="2" charset="-122"/>
                <a:cs typeface="Times New Roman" pitchFamily="18" charset="0"/>
              </a:rPr>
              <a:t>根据</a:t>
            </a:r>
            <a:r>
              <a:rPr lang="en-US" altLang="zh-CN" sz="2400" dirty="0">
                <a:ea typeface="宋体" pitchFamily="2" charset="-122"/>
                <a:cs typeface="Times New Roman" pitchFamily="18" charset="0"/>
              </a:rPr>
              <a:t>windows</a:t>
            </a:r>
            <a:r>
              <a:rPr lang="zh-CN" altLang="en-US" sz="2400" dirty="0">
                <a:ea typeface="宋体" pitchFamily="2" charset="-122"/>
                <a:cs typeface="Times New Roman" pitchFamily="18" charset="0"/>
              </a:rPr>
              <a:t>系统在查找可执行程序的原理，可以将</a:t>
            </a: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工具所在路径定义到 </a:t>
            </a:r>
            <a:r>
              <a:rPr lang="en-US" altLang="zh-CN" sz="2400" dirty="0">
                <a:ea typeface="宋体" pitchFamily="2" charset="-122"/>
                <a:cs typeface="Times New Roman" pitchFamily="18" charset="0"/>
              </a:rPr>
              <a:t>path </a:t>
            </a:r>
            <a:r>
              <a:rPr lang="zh-CN" altLang="en-US" sz="2400" dirty="0">
                <a:ea typeface="宋体" pitchFamily="2" charset="-122"/>
                <a:cs typeface="Times New Roman" pitchFamily="18" charset="0"/>
              </a:rPr>
              <a:t>环境变量中，让系统帮我们去找运行执行的程序。</a:t>
            </a:r>
            <a:endParaRPr lang="en-US" altLang="zh-CN" sz="2400" dirty="0">
              <a:ea typeface="宋体" pitchFamily="2" charset="-122"/>
              <a:cs typeface="Times New Roman" pitchFamily="18" charset="0"/>
            </a:endParaRPr>
          </a:p>
          <a:p>
            <a:pPr>
              <a:buFont typeface="Wingdings" pitchFamily="2" charset="2"/>
              <a:buChar char="l"/>
            </a:pPr>
            <a:r>
              <a:rPr lang="zh-CN" altLang="en-US" sz="2400" b="1" dirty="0">
                <a:ea typeface="宋体" pitchFamily="2" charset="-122"/>
                <a:cs typeface="Times New Roman" pitchFamily="18" charset="0"/>
              </a:rPr>
              <a:t>配置方法：</a:t>
            </a:r>
            <a:endParaRPr lang="en-US" altLang="zh-CN" sz="2400" b="1" dirty="0">
              <a:ea typeface="宋体" pitchFamily="2" charset="-122"/>
              <a:cs typeface="Times New Roman" pitchFamily="18" charset="0"/>
            </a:endParaRPr>
          </a:p>
          <a:p>
            <a:pPr lvl="1">
              <a:buFont typeface="Wingdings" pitchFamily="2" charset="2"/>
              <a:buChar char="Ø"/>
            </a:pPr>
            <a:r>
              <a:rPr lang="zh-CN" altLang="en-US" sz="2000" dirty="0">
                <a:ea typeface="宋体" pitchFamily="2" charset="-122"/>
                <a:cs typeface="Times New Roman" pitchFamily="18" charset="0"/>
              </a:rPr>
              <a:t>我的电脑</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属性</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高级系统设置</a:t>
            </a:r>
            <a:r>
              <a:rPr lang="en-US" altLang="zh-CN" sz="2000" dirty="0">
                <a:ea typeface="宋体" pitchFamily="2" charset="-122"/>
                <a:cs typeface="Times New Roman" pitchFamily="18" charset="0"/>
              </a:rPr>
              <a:t>--</a:t>
            </a:r>
            <a:r>
              <a:rPr lang="zh-CN" altLang="en-US" sz="2000" dirty="0">
                <a:ea typeface="宋体" pitchFamily="2" charset="-122"/>
                <a:cs typeface="Times New Roman" pitchFamily="18" charset="0"/>
              </a:rPr>
              <a:t>环境变量</a:t>
            </a:r>
          </a:p>
          <a:p>
            <a:pPr lvl="1">
              <a:buFont typeface="Wingdings" pitchFamily="2" charset="2"/>
              <a:buChar char="Ø"/>
            </a:pPr>
            <a:r>
              <a:rPr lang="zh-CN" altLang="en-US" sz="2000" dirty="0">
                <a:ea typeface="宋体" pitchFamily="2" charset="-122"/>
                <a:cs typeface="Times New Roman" pitchFamily="18" charset="0"/>
              </a:rPr>
              <a:t>编辑 </a:t>
            </a:r>
            <a:r>
              <a:rPr lang="en-US" altLang="zh-CN" sz="2000" dirty="0">
                <a:ea typeface="宋体" pitchFamily="2" charset="-122"/>
                <a:cs typeface="Times New Roman" pitchFamily="18" charset="0"/>
              </a:rPr>
              <a:t>path </a:t>
            </a:r>
            <a:r>
              <a:rPr lang="zh-CN" altLang="en-US" sz="2000" dirty="0">
                <a:ea typeface="宋体" pitchFamily="2" charset="-122"/>
                <a:cs typeface="Times New Roman" pitchFamily="18" charset="0"/>
              </a:rPr>
              <a:t>环境变量，在变量值开始处加上</a:t>
            </a:r>
            <a:r>
              <a:rPr lang="en-US" altLang="zh-CN" sz="2000" dirty="0">
                <a:ea typeface="宋体" pitchFamily="2" charset="-122"/>
                <a:cs typeface="Times New Roman" pitchFamily="18" charset="0"/>
              </a:rPr>
              <a:t>java</a:t>
            </a:r>
            <a:r>
              <a:rPr lang="zh-CN" altLang="en-US" sz="2000" dirty="0">
                <a:ea typeface="宋体" pitchFamily="2" charset="-122"/>
                <a:cs typeface="Times New Roman" pitchFamily="18" charset="0"/>
              </a:rPr>
              <a:t>工具所在目录，后面用 “ </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和其他值分隔开即可。</a:t>
            </a:r>
          </a:p>
          <a:p>
            <a:pPr lvl="1">
              <a:buFont typeface="Wingdings" pitchFamily="2" charset="2"/>
              <a:buChar char="Ø"/>
            </a:pPr>
            <a:r>
              <a:rPr lang="zh-CN" altLang="en-US" sz="2000" dirty="0">
                <a:ea typeface="宋体" pitchFamily="2" charset="-122"/>
                <a:cs typeface="Times New Roman" pitchFamily="18" charset="0"/>
              </a:rPr>
              <a:t>打开</a:t>
            </a:r>
            <a:r>
              <a:rPr lang="en-US" altLang="zh-CN" sz="2000" dirty="0">
                <a:ea typeface="宋体" pitchFamily="2" charset="-122"/>
                <a:cs typeface="Times New Roman" pitchFamily="18" charset="0"/>
              </a:rPr>
              <a:t>DOS</a:t>
            </a:r>
            <a:r>
              <a:rPr lang="zh-CN" altLang="en-US" sz="2000" dirty="0">
                <a:ea typeface="宋体" pitchFamily="2" charset="-122"/>
                <a:cs typeface="Times New Roman" pitchFamily="18" charset="0"/>
              </a:rPr>
              <a:t>命令行，任意目录下敲入</a:t>
            </a:r>
            <a:r>
              <a:rPr lang="en-US" altLang="zh-CN" sz="2000" dirty="0" err="1">
                <a:ea typeface="宋体" pitchFamily="2" charset="-122"/>
                <a:cs typeface="Times New Roman" pitchFamily="18" charset="0"/>
              </a:rPr>
              <a:t>javac</a:t>
            </a:r>
            <a:r>
              <a:rPr lang="zh-CN" altLang="en-US" sz="2000" dirty="0">
                <a:ea typeface="宋体" pitchFamily="2" charset="-122"/>
                <a:cs typeface="Times New Roman" pitchFamily="18" charset="0"/>
              </a:rPr>
              <a:t>。如果出现</a:t>
            </a:r>
            <a:r>
              <a:rPr lang="en-US" altLang="zh-CN" sz="2000" dirty="0" err="1">
                <a:ea typeface="宋体" pitchFamily="2" charset="-122"/>
                <a:cs typeface="Times New Roman" pitchFamily="18" charset="0"/>
              </a:rPr>
              <a:t>javac</a:t>
            </a:r>
            <a:r>
              <a:rPr lang="en-US" altLang="zh-CN" sz="2000" dirty="0">
                <a:ea typeface="宋体" pitchFamily="2" charset="-122"/>
                <a:cs typeface="Times New Roman" pitchFamily="18" charset="0"/>
              </a:rPr>
              <a:t> </a:t>
            </a:r>
            <a:r>
              <a:rPr lang="zh-CN" altLang="en-US" sz="2000" dirty="0">
                <a:ea typeface="宋体" pitchFamily="2" charset="-122"/>
                <a:cs typeface="Times New Roman" pitchFamily="18" charset="0"/>
              </a:rPr>
              <a:t>的参数信息，配置成功。</a:t>
            </a:r>
            <a:endParaRPr lang="en-US" altLang="zh-CN" sz="2000" dirty="0">
              <a:ea typeface="宋体" pitchFamily="2" charset="-122"/>
              <a:cs typeface="Times New Roman" pitchFamily="18" charset="0"/>
            </a:endParaRPr>
          </a:p>
          <a:p>
            <a:pPr lvl="1">
              <a:buFont typeface="Wingdings" pitchFamily="2" charset="2"/>
              <a:buChar char="Ø"/>
            </a:pPr>
            <a:endParaRPr lang="zh-CN" altLang="en-US" sz="2000" dirty="0">
              <a:ea typeface="宋体" pitchFamily="2" charset="-122"/>
              <a:cs typeface="Times New Roman" pitchFamily="18" charset="0"/>
            </a:endParaRPr>
          </a:p>
          <a:p>
            <a:pPr marL="0" indent="0">
              <a:buNone/>
            </a:pPr>
            <a:r>
              <a:rPr lang="zh-CN" altLang="en-US" sz="2000" dirty="0">
                <a:ea typeface="宋体" pitchFamily="2" charset="-122"/>
                <a:cs typeface="Times New Roman" pitchFamily="18" charset="0"/>
              </a:rPr>
              <a:t>注：  </a:t>
            </a:r>
            <a:r>
              <a:rPr lang="zh-CN" altLang="en-US" sz="2000" b="1" dirty="0">
                <a:ea typeface="宋体" pitchFamily="2" charset="-122"/>
                <a:cs typeface="Times New Roman" pitchFamily="18" charset="0"/>
              </a:rPr>
              <a:t>具体操作流程，</a:t>
            </a:r>
            <a:r>
              <a:rPr lang="zh-CN" altLang="en-US" sz="2000" b="1">
                <a:ea typeface="宋体" pitchFamily="2" charset="-122"/>
                <a:cs typeface="Times New Roman" pitchFamily="18" charset="0"/>
              </a:rPr>
              <a:t>参看</a:t>
            </a:r>
            <a:r>
              <a:rPr lang="en-US" altLang="zh-CN" sz="2000" b="1">
                <a:ea typeface="宋体" pitchFamily="2" charset="-122"/>
                <a:cs typeface="Times New Roman" pitchFamily="18" charset="0"/>
              </a:rPr>
              <a:t>JDK8</a:t>
            </a:r>
            <a:r>
              <a:rPr lang="zh-CN" altLang="en-US" sz="2000" b="1">
                <a:ea typeface="宋体" pitchFamily="2" charset="-122"/>
                <a:cs typeface="Times New Roman" pitchFamily="18" charset="0"/>
              </a:rPr>
              <a:t>下载</a:t>
            </a:r>
            <a:r>
              <a:rPr lang="en-US" altLang="zh-CN" sz="2000" b="1">
                <a:ea typeface="宋体" pitchFamily="2" charset="-122"/>
                <a:cs typeface="Times New Roman" pitchFamily="18" charset="0"/>
              </a:rPr>
              <a:t>_</a:t>
            </a:r>
            <a:r>
              <a:rPr lang="zh-CN" altLang="en-US" sz="2000" b="1">
                <a:ea typeface="宋体" pitchFamily="2" charset="-122"/>
                <a:cs typeface="Times New Roman" pitchFamily="18" charset="0"/>
              </a:rPr>
              <a:t>安装</a:t>
            </a:r>
            <a:r>
              <a:rPr lang="en-US" altLang="zh-CN" sz="2000" b="1" dirty="0">
                <a:ea typeface="宋体" pitchFamily="2" charset="-122"/>
                <a:cs typeface="Times New Roman" pitchFamily="18" charset="0"/>
              </a:rPr>
              <a:t>_</a:t>
            </a:r>
            <a:r>
              <a:rPr lang="zh-CN" altLang="en-US" sz="2000" b="1">
                <a:ea typeface="宋体" pitchFamily="2" charset="-122"/>
                <a:cs typeface="Times New Roman" pitchFamily="18" charset="0"/>
              </a:rPr>
              <a:t>配置</a:t>
            </a:r>
            <a:r>
              <a:rPr lang="en-US" altLang="zh-CN" sz="2000" b="1" dirty="0">
                <a:ea typeface="宋体" pitchFamily="2" charset="-122"/>
                <a:cs typeface="Times New Roman" pitchFamily="18" charset="0"/>
              </a:rPr>
              <a:t>.doc</a:t>
            </a:r>
          </a:p>
          <a:p>
            <a:pPr marL="0" indent="0">
              <a:buNone/>
            </a:pPr>
            <a:endParaRPr lang="zh-CN" altLang="en-US" sz="2400" dirty="0">
              <a:ea typeface="宋体" pitchFamily="2" charset="-122"/>
              <a:cs typeface="Times New Roman" pitchFamily="18" charset="0"/>
            </a:endParaRPr>
          </a:p>
        </p:txBody>
      </p:sp>
    </p:spTree>
    <p:extLst>
      <p:ext uri="{BB962C8B-B14F-4D97-AF65-F5344CB8AC3E}">
        <p14:creationId xmlns:p14="http://schemas.microsoft.com/office/powerpoint/2010/main" val="2167658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8056" y="3334805"/>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path</a:t>
            </a:r>
            <a:endParaRPr lang="zh-CN" altLang="en-US"/>
          </a:p>
        </p:txBody>
      </p:sp>
      <p:sp>
        <p:nvSpPr>
          <p:cNvPr id="5" name="矩形 4"/>
          <p:cNvSpPr/>
          <p:nvPr/>
        </p:nvSpPr>
        <p:spPr>
          <a:xfrm>
            <a:off x="1835696" y="3512363"/>
            <a:ext cx="4176464" cy="369332"/>
          </a:xfrm>
          <a:prstGeom prst="rect">
            <a:avLst/>
          </a:prstGeom>
        </p:spPr>
        <p:txBody>
          <a:bodyPr wrap="square">
            <a:spAutoFit/>
          </a:bodyPr>
          <a:lstStyle/>
          <a:p>
            <a:r>
              <a:rPr lang="en-US" altLang="zh-CN"/>
              <a:t>D:\developer_tools\Java\jdk1.8.0_131\bin;</a:t>
            </a:r>
            <a:endParaRPr lang="zh-CN" altLang="en-US"/>
          </a:p>
        </p:txBody>
      </p:sp>
      <p:cxnSp>
        <p:nvCxnSpPr>
          <p:cNvPr id="7" name="直接箭头连接符 6"/>
          <p:cNvCxnSpPr>
            <a:stCxn id="4" idx="0"/>
          </p:cNvCxnSpPr>
          <p:nvPr/>
        </p:nvCxnSpPr>
        <p:spPr>
          <a:xfrm flipV="1">
            <a:off x="862132" y="2162474"/>
            <a:ext cx="921695" cy="117233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1680" y="1700808"/>
            <a:ext cx="6012668" cy="923330"/>
          </a:xfrm>
          <a:prstGeom prst="rect">
            <a:avLst/>
          </a:prstGeom>
          <a:noFill/>
        </p:spPr>
        <p:txBody>
          <a:bodyPr wrap="square" rtlCol="0">
            <a:spAutoFit/>
          </a:bodyPr>
          <a:lstStyle/>
          <a:p>
            <a:r>
              <a:rPr lang="en-US" altLang="zh-CN">
                <a:ea typeface="宋体" panose="02010600030101010101" pitchFamily="2" charset="-122"/>
              </a:rPr>
              <a:t>path:window</a:t>
            </a:r>
            <a:r>
              <a:rPr lang="zh-CN" altLang="en-US">
                <a:ea typeface="宋体" panose="02010600030101010101" pitchFamily="2" charset="-122"/>
              </a:rPr>
              <a:t>操作系统执行命令时，所要搜寻的路径</a:t>
            </a:r>
            <a:endParaRPr lang="en-US" altLang="zh-CN">
              <a:ea typeface="宋体" panose="02010600030101010101" pitchFamily="2" charset="-122"/>
            </a:endParaRPr>
          </a:p>
          <a:p>
            <a:r>
              <a:rPr lang="zh-CN" altLang="en-US">
                <a:ea typeface="宋体" panose="02010600030101010101" pitchFamily="2" charset="-122"/>
              </a:rPr>
              <a:t>目的：希望</a:t>
            </a:r>
            <a:r>
              <a:rPr lang="en-US" altLang="zh-CN">
                <a:ea typeface="宋体" panose="02010600030101010101" pitchFamily="2" charset="-122"/>
              </a:rPr>
              <a:t>D:\developer_tools\Java\jdk1.8.0_131</a:t>
            </a:r>
            <a:r>
              <a:rPr lang="zh-CN" altLang="en-US">
                <a:ea typeface="宋体" panose="02010600030101010101" pitchFamily="2" charset="-122"/>
              </a:rPr>
              <a:t>路径下的命令可以在任何文件路径下执行</a:t>
            </a:r>
            <a:endParaRPr lang="zh-CN" altLang="en-US"/>
          </a:p>
        </p:txBody>
      </p:sp>
      <p:sp>
        <p:nvSpPr>
          <p:cNvPr id="10" name="矩形 9"/>
          <p:cNvSpPr/>
          <p:nvPr/>
        </p:nvSpPr>
        <p:spPr>
          <a:xfrm>
            <a:off x="1891134" y="3512363"/>
            <a:ext cx="3616970"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p:nvPr/>
        </p:nvCxnSpPr>
        <p:spPr>
          <a:xfrm>
            <a:off x="3699619" y="3881695"/>
            <a:ext cx="0" cy="715434"/>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91134" y="4597129"/>
            <a:ext cx="3905002" cy="646331"/>
          </a:xfrm>
          <a:prstGeom prst="rect">
            <a:avLst/>
          </a:prstGeom>
          <a:noFill/>
        </p:spPr>
        <p:txBody>
          <a:bodyPr wrap="square" rtlCol="0">
            <a:spAutoFit/>
          </a:bodyPr>
          <a:lstStyle/>
          <a:p>
            <a:r>
              <a:rPr lang="en-US" altLang="zh-CN" dirty="0"/>
              <a:t>JAVA_HOME=</a:t>
            </a:r>
          </a:p>
          <a:p>
            <a:r>
              <a:rPr lang="en-US" altLang="zh-CN" dirty="0"/>
              <a:t>D:\developer_tools\Java\jdk1.8.0_131</a:t>
            </a:r>
            <a:endParaRPr lang="zh-CN" altLang="en-US" dirty="0"/>
          </a:p>
        </p:txBody>
      </p:sp>
      <p:cxnSp>
        <p:nvCxnSpPr>
          <p:cNvPr id="16" name="直接箭头连接符 15"/>
          <p:cNvCxnSpPr/>
          <p:nvPr/>
        </p:nvCxnSpPr>
        <p:spPr>
          <a:xfrm>
            <a:off x="6067598" y="3697030"/>
            <a:ext cx="864096"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948264" y="3358733"/>
            <a:ext cx="2088232"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a:solidFill>
                  <a:schemeClr val="tx1"/>
                </a:solidFill>
              </a:rPr>
              <a:t>%JAVA_HOME%\bin;</a:t>
            </a:r>
            <a:endParaRPr lang="zh-CN" altLang="en-US">
              <a:solidFill>
                <a:schemeClr val="tx1"/>
              </a:solidFill>
            </a:endParaRPr>
          </a:p>
        </p:txBody>
      </p:sp>
    </p:spTree>
    <p:extLst>
      <p:ext uri="{BB962C8B-B14F-4D97-AF65-F5344CB8AC3E}">
        <p14:creationId xmlns:p14="http://schemas.microsoft.com/office/powerpoint/2010/main" val="861061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5" name="TextBox 4"/>
          <p:cNvSpPr txBox="1"/>
          <p:nvPr/>
        </p:nvSpPr>
        <p:spPr>
          <a:xfrm>
            <a:off x="-642974" y="2420888"/>
            <a:ext cx="9786974"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第五节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开发体验</a:t>
            </a:r>
          </a:p>
        </p:txBody>
      </p:sp>
    </p:spTree>
    <p:extLst>
      <p:ext uri="{BB962C8B-B14F-4D97-AF65-F5344CB8AC3E}">
        <p14:creationId xmlns:p14="http://schemas.microsoft.com/office/powerpoint/2010/main" val="134572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折角形 22"/>
          <p:cNvSpPr/>
          <p:nvPr/>
        </p:nvSpPr>
        <p:spPr>
          <a:xfrm>
            <a:off x="6764312" y="4362806"/>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1" name="流程图: 多文档 20"/>
          <p:cNvSpPr/>
          <p:nvPr/>
        </p:nvSpPr>
        <p:spPr>
          <a:xfrm>
            <a:off x="3569020" y="4347208"/>
            <a:ext cx="1785950" cy="857256"/>
          </a:xfrm>
          <a:prstGeom prst="flowChartMultidocument">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9" name="折角形 18"/>
          <p:cNvSpPr/>
          <p:nvPr/>
        </p:nvSpPr>
        <p:spPr>
          <a:xfrm>
            <a:off x="834655" y="4356444"/>
            <a:ext cx="1571636" cy="785818"/>
          </a:xfrm>
          <a:prstGeom prst="foldedCorner">
            <a:avLst/>
          </a:prstGeom>
          <a:gradFill>
            <a:gsLst>
              <a:gs pos="0">
                <a:srgbClr val="DDEBCF"/>
              </a:gs>
              <a:gs pos="50000">
                <a:srgbClr val="9CB86E"/>
              </a:gs>
              <a:gs pos="100000">
                <a:srgbClr val="156B13"/>
              </a:gs>
            </a:gsLst>
            <a:lin ang="16200000" scaled="0"/>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15899" y="1628800"/>
            <a:ext cx="8229600" cy="2257428"/>
          </a:xfrm>
        </p:spPr>
        <p:txBody>
          <a:bodyPr>
            <a:normAutofit/>
          </a:bodyPr>
          <a:lstStyle/>
          <a:p>
            <a:pPr>
              <a:buFont typeface="Wingdings" pitchFamily="2" charset="2"/>
              <a:buChar char="l"/>
            </a:pPr>
            <a:r>
              <a:rPr lang="zh-CN" altLang="en-US" dirty="0">
                <a:ea typeface="宋体" pitchFamily="2" charset="-122"/>
                <a:cs typeface="Times New Roman" pitchFamily="18" charset="0"/>
              </a:rPr>
              <a:t>步骤：</a:t>
            </a:r>
            <a:endParaRPr lang="en-US" altLang="zh-CN" dirty="0">
              <a:ea typeface="宋体" pitchFamily="2" charset="-122"/>
              <a:cs typeface="Times New Roman" pitchFamily="18" charset="0"/>
            </a:endParaRPr>
          </a:p>
          <a:p>
            <a:pPr marL="914400" lvl="1" indent="-457200">
              <a:buFont typeface="+mj-lt"/>
              <a:buAutoNum type="arabicPeriod"/>
            </a:pPr>
            <a:r>
              <a:rPr lang="zh-CN" altLang="en-US" dirty="0">
                <a:ea typeface="宋体" pitchFamily="2" charset="-122"/>
                <a:cs typeface="Times New Roman" pitchFamily="18" charset="0"/>
              </a:rPr>
              <a:t>将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代码</a:t>
            </a:r>
            <a:r>
              <a:rPr lang="zh-CN" altLang="en-US" b="1" dirty="0">
                <a:solidFill>
                  <a:srgbClr val="FF0000"/>
                </a:solidFill>
                <a:ea typeface="宋体" pitchFamily="2" charset="-122"/>
                <a:cs typeface="Times New Roman" pitchFamily="18" charset="0"/>
              </a:rPr>
              <a:t>编写</a:t>
            </a:r>
            <a:r>
              <a:rPr lang="zh-CN" altLang="en-US" dirty="0">
                <a:ea typeface="宋体" pitchFamily="2" charset="-122"/>
                <a:cs typeface="Times New Roman" pitchFamily="18" charset="0"/>
              </a:rPr>
              <a:t>到扩展名为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的文件中。</a:t>
            </a:r>
          </a:p>
          <a:p>
            <a:pPr marL="914400" lvl="1" indent="-457200">
              <a:buFont typeface="+mj-lt"/>
              <a:buAutoNum type="arabicPeriod"/>
            </a:pPr>
            <a:r>
              <a:rPr lang="zh-CN" altLang="en-US" dirty="0">
                <a:ea typeface="宋体" pitchFamily="2" charset="-122"/>
                <a:cs typeface="Times New Roman" pitchFamily="18" charset="0"/>
              </a:rPr>
              <a:t>通过 </a:t>
            </a:r>
            <a:r>
              <a:rPr lang="en-US" altLang="zh-CN" dirty="0" err="1">
                <a:ea typeface="宋体" pitchFamily="2" charset="-122"/>
                <a:cs typeface="Times New Roman" pitchFamily="18" charset="0"/>
              </a:rPr>
              <a:t>javac</a:t>
            </a:r>
            <a:r>
              <a:rPr lang="en-US" altLang="zh-CN" dirty="0">
                <a:ea typeface="宋体" pitchFamily="2" charset="-122"/>
                <a:cs typeface="Times New Roman" pitchFamily="18" charset="0"/>
              </a:rPr>
              <a:t> </a:t>
            </a:r>
            <a:r>
              <a:rPr lang="zh-CN" altLang="en-US" dirty="0">
                <a:ea typeface="宋体" pitchFamily="2" charset="-122"/>
                <a:cs typeface="Times New Roman" pitchFamily="18" charset="0"/>
              </a:rPr>
              <a:t>命令对该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文件进行</a:t>
            </a:r>
            <a:r>
              <a:rPr lang="zh-CN" altLang="en-US" b="1" dirty="0">
                <a:solidFill>
                  <a:srgbClr val="FF0000"/>
                </a:solidFill>
                <a:ea typeface="宋体" pitchFamily="2" charset="-122"/>
                <a:cs typeface="Times New Roman" pitchFamily="18" charset="0"/>
              </a:rPr>
              <a:t>编译</a:t>
            </a:r>
            <a:r>
              <a:rPr lang="zh-CN" altLang="en-US" dirty="0">
                <a:ea typeface="宋体" pitchFamily="2" charset="-122"/>
                <a:cs typeface="Times New Roman" pitchFamily="18" charset="0"/>
              </a:rPr>
              <a:t>。</a:t>
            </a:r>
          </a:p>
          <a:p>
            <a:pPr marL="914400" lvl="1" indent="-457200">
              <a:buFont typeface="+mj-lt"/>
              <a:buAutoNum type="arabicPeriod"/>
            </a:pPr>
            <a:r>
              <a:rPr lang="zh-CN" altLang="en-US" dirty="0">
                <a:ea typeface="宋体" pitchFamily="2" charset="-122"/>
                <a:cs typeface="Times New Roman" pitchFamily="18" charset="0"/>
              </a:rPr>
              <a:t>通过 </a:t>
            </a:r>
            <a:r>
              <a:rPr lang="en-US" altLang="zh-CN" dirty="0">
                <a:ea typeface="宋体" pitchFamily="2" charset="-122"/>
                <a:cs typeface="Times New Roman" pitchFamily="18" charset="0"/>
              </a:rPr>
              <a:t>java </a:t>
            </a:r>
            <a:r>
              <a:rPr lang="zh-CN" altLang="en-US" dirty="0">
                <a:ea typeface="宋体" pitchFamily="2" charset="-122"/>
                <a:cs typeface="Times New Roman" pitchFamily="18" charset="0"/>
              </a:rPr>
              <a:t>命令对生成的 </a:t>
            </a:r>
            <a:r>
              <a:rPr lang="en-US" altLang="zh-CN" dirty="0">
                <a:ea typeface="宋体" pitchFamily="2" charset="-122"/>
                <a:cs typeface="Times New Roman" pitchFamily="18" charset="0"/>
              </a:rPr>
              <a:t>class </a:t>
            </a:r>
            <a:r>
              <a:rPr lang="zh-CN" altLang="en-US" dirty="0">
                <a:ea typeface="宋体" pitchFamily="2" charset="-122"/>
                <a:cs typeface="Times New Roman" pitchFamily="18" charset="0"/>
              </a:rPr>
              <a:t>文件进行</a:t>
            </a:r>
            <a:r>
              <a:rPr lang="zh-CN" altLang="en-US" b="1" dirty="0">
                <a:solidFill>
                  <a:srgbClr val="FF0000"/>
                </a:solidFill>
                <a:ea typeface="宋体" pitchFamily="2" charset="-122"/>
                <a:cs typeface="Times New Roman" pitchFamily="18" charset="0"/>
              </a:rPr>
              <a:t>运行</a:t>
            </a:r>
            <a:r>
              <a:rPr lang="zh-CN" altLang="en-US" dirty="0">
                <a:ea typeface="宋体" pitchFamily="2" charset="-122"/>
                <a:cs typeface="Times New Roman" pitchFamily="18" charset="0"/>
              </a:rPr>
              <a:t>。</a:t>
            </a:r>
          </a:p>
          <a:p>
            <a:pPr lvl="1"/>
            <a:endParaRPr lang="zh-CN" altLang="en-US" dirty="0">
              <a:ea typeface="宋体" pitchFamily="2" charset="-122"/>
              <a:cs typeface="Times New Roman" pitchFamily="18" charset="0"/>
            </a:endParaRPr>
          </a:p>
        </p:txBody>
      </p:sp>
      <p:sp>
        <p:nvSpPr>
          <p:cNvPr id="7" name="TextBox 11"/>
          <p:cNvSpPr txBox="1">
            <a:spLocks noChangeArrowheads="1"/>
          </p:cNvSpPr>
          <p:nvPr/>
        </p:nvSpPr>
        <p:spPr bwMode="auto">
          <a:xfrm>
            <a:off x="928662" y="4518521"/>
            <a:ext cx="1512887" cy="461665"/>
          </a:xfrm>
          <a:prstGeom prst="rect">
            <a:avLst/>
          </a:prstGeom>
          <a:noFill/>
          <a:ln w="9525">
            <a:noFill/>
            <a:miter lim="800000"/>
            <a:headEnd/>
            <a:tailEnd/>
          </a:ln>
        </p:spPr>
        <p:txBody>
          <a:bodyPr>
            <a:spAutoFit/>
          </a:bodyPr>
          <a:lstStyle/>
          <a:p>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文件</a:t>
            </a:r>
          </a:p>
        </p:txBody>
      </p:sp>
      <p:sp>
        <p:nvSpPr>
          <p:cNvPr id="8" name="TextBox 12"/>
          <p:cNvSpPr txBox="1">
            <a:spLocks noChangeArrowheads="1"/>
          </p:cNvSpPr>
          <p:nvPr/>
        </p:nvSpPr>
        <p:spPr bwMode="auto">
          <a:xfrm>
            <a:off x="3667099" y="4518521"/>
            <a:ext cx="1584325" cy="461665"/>
          </a:xfrm>
          <a:prstGeom prst="rect">
            <a:avLst/>
          </a:prstGeom>
          <a:noFill/>
          <a:ln w="9525">
            <a:noFill/>
            <a:miter lim="800000"/>
            <a:headEnd/>
            <a:tailEnd/>
          </a:ln>
        </p:spPr>
        <p:txBody>
          <a:bodyPr>
            <a:spAutoFit/>
          </a:bodyPr>
          <a:lstStyle/>
          <a:p>
            <a:r>
              <a:rPr lang="en-US" altLang="zh-CN" sz="2400" dirty="0">
                <a:ea typeface="宋体" pitchFamily="2" charset="-122"/>
                <a:cs typeface="Times New Roman" pitchFamily="18" charset="0"/>
              </a:rPr>
              <a:t>.class</a:t>
            </a:r>
            <a:r>
              <a:rPr lang="zh-CN" altLang="en-US" sz="2400" dirty="0">
                <a:ea typeface="宋体" pitchFamily="2" charset="-122"/>
                <a:cs typeface="Times New Roman" pitchFamily="18" charset="0"/>
              </a:rPr>
              <a:t>文件</a:t>
            </a:r>
          </a:p>
        </p:txBody>
      </p:sp>
      <p:sp>
        <p:nvSpPr>
          <p:cNvPr id="9" name="TextBox 13"/>
          <p:cNvSpPr txBox="1">
            <a:spLocks noChangeArrowheads="1"/>
          </p:cNvSpPr>
          <p:nvPr/>
        </p:nvSpPr>
        <p:spPr bwMode="auto">
          <a:xfrm>
            <a:off x="6908774" y="4518521"/>
            <a:ext cx="1223963" cy="461962"/>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结  果</a:t>
            </a:r>
          </a:p>
        </p:txBody>
      </p:sp>
      <p:sp>
        <p:nvSpPr>
          <p:cNvPr id="12" name="TextBox 22"/>
          <p:cNvSpPr txBox="1">
            <a:spLocks noChangeArrowheads="1"/>
          </p:cNvSpPr>
          <p:nvPr/>
        </p:nvSpPr>
        <p:spPr bwMode="auto">
          <a:xfrm>
            <a:off x="2514574" y="4293096"/>
            <a:ext cx="1223963" cy="369887"/>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javac.exe</a:t>
            </a:r>
            <a:endParaRPr lang="zh-CN" altLang="en-US" dirty="0">
              <a:ea typeface="宋体" pitchFamily="2" charset="-122"/>
              <a:cs typeface="Times New Roman" pitchFamily="18" charset="0"/>
            </a:endParaRPr>
          </a:p>
        </p:txBody>
      </p:sp>
      <p:sp>
        <p:nvSpPr>
          <p:cNvPr id="13" name="TextBox 24"/>
          <p:cNvSpPr txBox="1">
            <a:spLocks noChangeArrowheads="1"/>
          </p:cNvSpPr>
          <p:nvPr/>
        </p:nvSpPr>
        <p:spPr bwMode="auto">
          <a:xfrm>
            <a:off x="2586012" y="4805858"/>
            <a:ext cx="1223962" cy="461963"/>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编  译</a:t>
            </a:r>
          </a:p>
        </p:txBody>
      </p:sp>
      <p:sp>
        <p:nvSpPr>
          <p:cNvPr id="14" name="TextBox 25"/>
          <p:cNvSpPr txBox="1">
            <a:spLocks noChangeArrowheads="1"/>
          </p:cNvSpPr>
          <p:nvPr/>
        </p:nvSpPr>
        <p:spPr bwMode="auto">
          <a:xfrm>
            <a:off x="5467324" y="4294683"/>
            <a:ext cx="1223963" cy="368300"/>
          </a:xfrm>
          <a:prstGeom prst="rect">
            <a:avLst/>
          </a:prstGeom>
          <a:noFill/>
          <a:ln w="9525">
            <a:noFill/>
            <a:miter lim="800000"/>
            <a:headEnd/>
            <a:tailEnd/>
          </a:ln>
        </p:spPr>
        <p:txBody>
          <a:bodyPr>
            <a:spAutoFit/>
          </a:bodyPr>
          <a:lstStyle/>
          <a:p>
            <a:r>
              <a:rPr lang="en-US" altLang="zh-CN" dirty="0">
                <a:ea typeface="宋体" pitchFamily="2" charset="-122"/>
                <a:cs typeface="Times New Roman" pitchFamily="18" charset="0"/>
              </a:rPr>
              <a:t>java.exe</a:t>
            </a:r>
            <a:endParaRPr lang="zh-CN" altLang="en-US" dirty="0">
              <a:ea typeface="宋体" pitchFamily="2" charset="-122"/>
              <a:cs typeface="Times New Roman" pitchFamily="18" charset="0"/>
            </a:endParaRPr>
          </a:p>
        </p:txBody>
      </p:sp>
      <p:sp>
        <p:nvSpPr>
          <p:cNvPr id="15" name="TextBox 26"/>
          <p:cNvSpPr txBox="1">
            <a:spLocks noChangeArrowheads="1"/>
          </p:cNvSpPr>
          <p:nvPr/>
        </p:nvSpPr>
        <p:spPr bwMode="auto">
          <a:xfrm>
            <a:off x="5538762" y="4734421"/>
            <a:ext cx="1152525" cy="461962"/>
          </a:xfrm>
          <a:prstGeom prst="rect">
            <a:avLst/>
          </a:prstGeom>
          <a:noFill/>
          <a:ln w="9525">
            <a:noFill/>
            <a:miter lim="800000"/>
            <a:headEnd/>
            <a:tailEnd/>
          </a:ln>
        </p:spPr>
        <p:txBody>
          <a:bodyPr>
            <a:spAutoFit/>
          </a:bodyPr>
          <a:lstStyle/>
          <a:p>
            <a:r>
              <a:rPr lang="zh-CN" altLang="en-US" sz="2400" dirty="0">
                <a:ea typeface="宋体" pitchFamily="2" charset="-122"/>
                <a:cs typeface="Times New Roman" pitchFamily="18" charset="0"/>
              </a:rPr>
              <a:t>运  行</a:t>
            </a:r>
          </a:p>
        </p:txBody>
      </p:sp>
      <p:sp>
        <p:nvSpPr>
          <p:cNvPr id="17" name="TextBox 6"/>
          <p:cNvSpPr txBox="1">
            <a:spLocks noChangeArrowheads="1"/>
          </p:cNvSpPr>
          <p:nvPr/>
        </p:nvSpPr>
        <p:spPr bwMode="auto">
          <a:xfrm>
            <a:off x="1163214" y="5481513"/>
            <a:ext cx="1476375" cy="369887"/>
          </a:xfrm>
          <a:prstGeom prst="rect">
            <a:avLst/>
          </a:prstGeom>
          <a:noFill/>
          <a:ln w="9525">
            <a:noFill/>
            <a:miter lim="800000"/>
            <a:headEnd/>
            <a:tailEnd/>
          </a:ln>
        </p:spPr>
        <p:txBody>
          <a:bodyPr>
            <a:spAutoFit/>
          </a:bodyPr>
          <a:lstStyle/>
          <a:p>
            <a:r>
              <a:rPr lang="zh-CN" altLang="en-US" dirty="0">
                <a:ea typeface="宋体" pitchFamily="2" charset="-122"/>
                <a:cs typeface="Times New Roman" pitchFamily="18" charset="0"/>
              </a:rPr>
              <a:t>源文件</a:t>
            </a:r>
          </a:p>
        </p:txBody>
      </p:sp>
      <p:sp>
        <p:nvSpPr>
          <p:cNvPr id="18" name="矩形 17"/>
          <p:cNvSpPr/>
          <p:nvPr/>
        </p:nvSpPr>
        <p:spPr>
          <a:xfrm>
            <a:off x="1163586" y="5505946"/>
            <a:ext cx="936625" cy="3095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itchFamily="2" charset="-122"/>
              <a:cs typeface="Times New Roman" pitchFamily="18" charset="0"/>
            </a:endParaRPr>
          </a:p>
        </p:txBody>
      </p:sp>
      <p:cxnSp>
        <p:nvCxnSpPr>
          <p:cNvPr id="20" name="直接箭头连接符 19"/>
          <p:cNvCxnSpPr/>
          <p:nvPr/>
        </p:nvCxnSpPr>
        <p:spPr>
          <a:xfrm>
            <a:off x="2370112" y="4734421"/>
            <a:ext cx="1368425"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322862" y="4734421"/>
            <a:ext cx="1441450" cy="158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830077" y="816074"/>
            <a:ext cx="4839402" cy="646331"/>
          </a:xfrm>
          <a:prstGeom prst="rect">
            <a:avLst/>
          </a:prstGeom>
        </p:spPr>
        <p:txBody>
          <a:bodyPr wrap="none">
            <a:spAutoFit/>
          </a:bodyPr>
          <a:lstStyle/>
          <a:p>
            <a:r>
              <a:rPr lang="zh-CN" altLang="en-US" sz="3600" b="1" dirty="0">
                <a:ea typeface="宋体" pitchFamily="2" charset="-122"/>
                <a:cs typeface="Times New Roman" pitchFamily="18" charset="0"/>
              </a:rPr>
              <a:t>开发体验 </a:t>
            </a:r>
            <a:r>
              <a:rPr lang="en-US" altLang="zh-CN" sz="3600" b="1" dirty="0">
                <a:ea typeface="宋体" pitchFamily="2" charset="-122"/>
                <a:cs typeface="Times New Roman" pitchFamily="18" charset="0"/>
              </a:rPr>
              <a:t>— </a:t>
            </a:r>
            <a:r>
              <a:rPr lang="en-US" altLang="zh-CN" sz="3600" b="1" dirty="0" err="1">
                <a:ea typeface="宋体" pitchFamily="2" charset="-122"/>
                <a:cs typeface="Times New Roman" pitchFamily="18" charset="0"/>
              </a:rPr>
              <a:t>HelloWorld</a:t>
            </a:r>
            <a:endParaRPr lang="en-US" altLang="zh-CN" sz="3600" b="1" dirty="0">
              <a:ea typeface="宋体" pitchFamily="2" charset="-122"/>
              <a:cs typeface="Times New Roman" pitchFamily="18" charset="0"/>
            </a:endParaRPr>
          </a:p>
        </p:txBody>
      </p:sp>
      <p:sp>
        <p:nvSpPr>
          <p:cNvPr id="2" name="TextBox 1"/>
          <p:cNvSpPr txBox="1"/>
          <p:nvPr/>
        </p:nvSpPr>
        <p:spPr>
          <a:xfrm>
            <a:off x="3809974" y="5505946"/>
            <a:ext cx="1657350" cy="369332"/>
          </a:xfrm>
          <a:prstGeom prst="rect">
            <a:avLst/>
          </a:prstGeom>
          <a:noFill/>
        </p:spPr>
        <p:txBody>
          <a:bodyPr wrap="square" rtlCol="0">
            <a:spAutoFit/>
          </a:bodyPr>
          <a:lstStyle/>
          <a:p>
            <a:r>
              <a:rPr lang="zh-CN" altLang="en-US" dirty="0">
                <a:latin typeface="新宋体" panose="02010609030101010101" pitchFamily="49" charset="-122"/>
                <a:ea typeface="新宋体" panose="02010609030101010101" pitchFamily="49" charset="-122"/>
              </a:rPr>
              <a:t>字节码文件</a:t>
            </a:r>
          </a:p>
        </p:txBody>
      </p:sp>
      <p:sp>
        <p:nvSpPr>
          <p:cNvPr id="24" name="矩形 23"/>
          <p:cNvSpPr/>
          <p:nvPr/>
        </p:nvSpPr>
        <p:spPr>
          <a:xfrm>
            <a:off x="3814836" y="5566271"/>
            <a:ext cx="1261220" cy="309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itchFamily="2" charset="-122"/>
              <a:cs typeface="Times New Roman" pitchFamily="18" charset="0"/>
            </a:endParaRPr>
          </a:p>
        </p:txBody>
      </p:sp>
      <p:cxnSp>
        <p:nvCxnSpPr>
          <p:cNvPr id="5" name="直接箭头连接符 4"/>
          <p:cNvCxnSpPr>
            <a:endCxn id="21" idx="2"/>
          </p:cNvCxnSpPr>
          <p:nvPr/>
        </p:nvCxnSpPr>
        <p:spPr>
          <a:xfrm flipH="1" flipV="1">
            <a:off x="4337805" y="5171999"/>
            <a:ext cx="107641" cy="33394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620473" y="5142262"/>
            <a:ext cx="64632" cy="33925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74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print"/>
          <a:srcRect/>
          <a:stretch>
            <a:fillRect/>
          </a:stretch>
        </p:blipFill>
        <p:spPr bwMode="auto">
          <a:xfrm>
            <a:off x="3143208" y="0"/>
            <a:ext cx="6000792" cy="6906283"/>
          </a:xfrm>
          <a:prstGeom prst="rect">
            <a:avLst/>
          </a:prstGeom>
          <a:noFill/>
          <a:ln w="9525">
            <a:noFill/>
            <a:miter lim="800000"/>
            <a:headEnd/>
            <a:tailEnd/>
          </a:ln>
          <a:effectLst/>
        </p:spPr>
      </p:pic>
      <p:sp>
        <p:nvSpPr>
          <p:cNvPr id="35846" name="TextBox 6"/>
          <p:cNvSpPr txBox="1">
            <a:spLocks noChangeArrowheads="1"/>
          </p:cNvSpPr>
          <p:nvPr/>
        </p:nvSpPr>
        <p:spPr bwMode="auto">
          <a:xfrm>
            <a:off x="323528" y="980728"/>
            <a:ext cx="281968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b="1" dirty="0">
                <a:solidFill>
                  <a:srgbClr val="FF0000"/>
                </a:solidFill>
                <a:ea typeface="宋体" charset="-122"/>
              </a:rPr>
              <a:t>步骤一：编写</a:t>
            </a:r>
          </a:p>
          <a:p>
            <a:pPr marL="504000" lvl="1" indent="-342900" eaLnBrk="1" hangingPunct="1">
              <a:buFont typeface="Wingdings" pitchFamily="2" charset="2"/>
              <a:buChar char="Ø"/>
            </a:pPr>
            <a:r>
              <a:rPr lang="zh-CN" altLang="en-US" sz="2400" dirty="0">
                <a:ea typeface="宋体" charset="-122"/>
              </a:rPr>
              <a:t>选择最简单的编辑器：记事本。</a:t>
            </a:r>
          </a:p>
          <a:p>
            <a:pPr marL="504000" lvl="1" indent="-342900" eaLnBrk="1" hangingPunct="1">
              <a:buFont typeface="Wingdings" pitchFamily="2" charset="2"/>
              <a:buChar char="Ø"/>
            </a:pPr>
            <a:r>
              <a:rPr lang="zh-CN" altLang="en-US" sz="2400" dirty="0">
                <a:ea typeface="宋体" charset="-122"/>
              </a:rPr>
              <a:t>敲入代码    </a:t>
            </a:r>
            <a:r>
              <a:rPr lang="en-US" altLang="zh-CN" sz="2400" dirty="0">
                <a:ea typeface="宋体" charset="-122"/>
              </a:rPr>
              <a:t>class Test{</a:t>
            </a:r>
            <a:r>
              <a:rPr lang="zh-CN" altLang="en-US" sz="2400" dirty="0">
                <a:ea typeface="宋体" charset="-122"/>
              </a:rPr>
              <a:t>  </a:t>
            </a:r>
            <a:r>
              <a:rPr lang="en-US" altLang="zh-CN" sz="2400" dirty="0">
                <a:ea typeface="宋体" charset="-122"/>
              </a:rPr>
              <a:t>}</a:t>
            </a:r>
          </a:p>
          <a:p>
            <a:pPr eaLnBrk="1" hangingPunct="1"/>
            <a:r>
              <a:rPr lang="zh-CN" altLang="en-US" sz="2400" dirty="0">
                <a:ea typeface="宋体" charset="-122"/>
              </a:rPr>
              <a:t> 将文件保存成</a:t>
            </a:r>
            <a:r>
              <a:rPr lang="en-US" altLang="zh-CN" sz="2400" dirty="0">
                <a:ea typeface="宋体" charset="-122"/>
              </a:rPr>
              <a:t>Test.java</a:t>
            </a:r>
            <a:r>
              <a:rPr lang="zh-CN" altLang="en-US" sz="2400" dirty="0">
                <a:ea typeface="宋体" charset="-122"/>
              </a:rPr>
              <a:t>，这个文件是存放</a:t>
            </a:r>
            <a:r>
              <a:rPr lang="en-US" altLang="zh-CN" sz="2400" dirty="0">
                <a:ea typeface="宋体" charset="-122"/>
              </a:rPr>
              <a:t>java</a:t>
            </a:r>
            <a:r>
              <a:rPr lang="zh-CN" altLang="en-US" sz="2400" dirty="0">
                <a:ea typeface="宋体" charset="-122"/>
              </a:rPr>
              <a:t>代码的文件，称为源文件。</a:t>
            </a:r>
          </a:p>
        </p:txBody>
      </p:sp>
      <p:sp>
        <p:nvSpPr>
          <p:cNvPr id="5" name="圆角矩形 4"/>
          <p:cNvSpPr/>
          <p:nvPr/>
        </p:nvSpPr>
        <p:spPr>
          <a:xfrm>
            <a:off x="3939508" y="4470076"/>
            <a:ext cx="2561318" cy="2584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noFill/>
            </a:endParaRPr>
          </a:p>
        </p:txBody>
      </p:sp>
      <p:sp>
        <p:nvSpPr>
          <p:cNvPr id="6" name="TextBox 5"/>
          <p:cNvSpPr txBox="1"/>
          <p:nvPr/>
        </p:nvSpPr>
        <p:spPr>
          <a:xfrm>
            <a:off x="2000200" y="4951046"/>
            <a:ext cx="1143008" cy="369332"/>
          </a:xfrm>
          <a:prstGeom prst="rect">
            <a:avLst/>
          </a:prstGeom>
          <a:solidFill>
            <a:schemeClr val="bg1"/>
          </a:solidFill>
        </p:spPr>
        <p:txBody>
          <a:bodyPr wrap="square" rtlCol="0">
            <a:spAutoFit/>
          </a:bodyPr>
          <a:lstStyle/>
          <a:p>
            <a:r>
              <a:rPr lang="zh-CN" altLang="en-US" b="1" dirty="0">
                <a:latin typeface="宋体" pitchFamily="2" charset="-122"/>
                <a:ea typeface="宋体" pitchFamily="2" charset="-122"/>
                <a:cs typeface="Arial Unicode MS" pitchFamily="34" charset="-122"/>
              </a:rPr>
              <a:t>取消勾选</a:t>
            </a:r>
          </a:p>
        </p:txBody>
      </p:sp>
      <p:cxnSp>
        <p:nvCxnSpPr>
          <p:cNvPr id="3" name="直接箭头连接符 2"/>
          <p:cNvCxnSpPr>
            <a:stCxn id="6" idx="3"/>
          </p:cNvCxnSpPr>
          <p:nvPr/>
        </p:nvCxnSpPr>
        <p:spPr>
          <a:xfrm flipV="1">
            <a:off x="3143208" y="4599304"/>
            <a:ext cx="796300" cy="53640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01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644"/>
          <p:cNvSpPr>
            <a:spLocks noGrp="1"/>
          </p:cNvSpPr>
          <p:nvPr>
            <p:ph type="title"/>
          </p:nvPr>
        </p:nvSpPr>
        <p:spPr>
          <a:xfrm>
            <a:off x="2195736" y="836712"/>
            <a:ext cx="4762811" cy="576064"/>
          </a:xfrm>
          <a:prstGeom prst="rect">
            <a:avLst/>
          </a:prstGeom>
        </p:spPr>
        <p:txBody>
          <a:bodyPr>
            <a:normAutofit fontScale="90000"/>
          </a:bodyPr>
          <a:lstStyle/>
          <a:p>
            <a:r>
              <a:rPr lang="zh-CN" altLang="en-US" sz="2800" b="1">
                <a:latin typeface="+mn-lt"/>
                <a:ea typeface="宋体" panose="02010600030101010101" pitchFamily="2" charset="-122"/>
              </a:rPr>
              <a:t>举例：</a:t>
            </a:r>
            <a:r>
              <a:rPr lang="en-US" altLang="zh-CN" sz="2800" b="1">
                <a:latin typeface="+mn-lt"/>
                <a:ea typeface="宋体" panose="02010600030101010101" pitchFamily="2" charset="-122"/>
              </a:rPr>
              <a:t>Spark </a:t>
            </a:r>
            <a:r>
              <a:rPr lang="en-US" altLang="zh-CN" sz="2800" b="1" dirty="0">
                <a:latin typeface="+mn-lt"/>
                <a:ea typeface="宋体" panose="02010600030101010101" pitchFamily="2" charset="-122"/>
              </a:rPr>
              <a:t>– Spark Streaming</a:t>
            </a:r>
            <a:endParaRPr sz="2800" b="1" dirty="0">
              <a:latin typeface="+mn-lt"/>
              <a:ea typeface="宋体" panose="02010600030101010101" pitchFamily="2" charset="-122"/>
            </a:endParaRPr>
          </a:p>
        </p:txBody>
      </p:sp>
      <p:pic>
        <p:nvPicPr>
          <p:cNvPr id="3" name="Picture 4" descr="“水过滤器”的图片搜索结果"/>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051" t="23129" r="19369" b="1784"/>
          <a:stretch/>
        </p:blipFill>
        <p:spPr bwMode="auto">
          <a:xfrm>
            <a:off x="4647920" y="2539674"/>
            <a:ext cx="942146" cy="1151512"/>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539552" y="1556792"/>
            <a:ext cx="3312368" cy="2592288"/>
          </a:xfrm>
          <a:prstGeom prst="roundRect">
            <a:avLst>
              <a:gd name="adj" fmla="val 7622"/>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39552" y="1855019"/>
            <a:ext cx="3312368"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39552" y="2547335"/>
            <a:ext cx="3312368"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40327" y="3245166"/>
            <a:ext cx="3312368"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0"/>
          <p:cNvSpPr txBox="1"/>
          <p:nvPr/>
        </p:nvSpPr>
        <p:spPr>
          <a:xfrm>
            <a:off x="1294672" y="1887000"/>
            <a:ext cx="1635115" cy="369332"/>
          </a:xfrm>
          <a:prstGeom prst="rect">
            <a:avLst/>
          </a:prstGeom>
          <a:noFill/>
        </p:spPr>
        <p:txBody>
          <a:bodyPr wrap="square" rtlCol="0">
            <a:spAutoFit/>
          </a:bodyPr>
          <a:lstStyle/>
          <a:p>
            <a:r>
              <a:rPr lang="en-US" altLang="zh-CN" dirty="0">
                <a:solidFill>
                  <a:schemeClr val="bg1"/>
                </a:solidFill>
              </a:rPr>
              <a:t>Topic A</a:t>
            </a:r>
            <a:r>
              <a:rPr lang="zh-CN" altLang="en-US" dirty="0">
                <a:solidFill>
                  <a:schemeClr val="bg1"/>
                </a:solidFill>
              </a:rPr>
              <a:t>（水管）</a:t>
            </a:r>
          </a:p>
        </p:txBody>
      </p:sp>
      <p:sp>
        <p:nvSpPr>
          <p:cNvPr id="9" name="文本框 11"/>
          <p:cNvSpPr txBox="1"/>
          <p:nvPr/>
        </p:nvSpPr>
        <p:spPr>
          <a:xfrm>
            <a:off x="1060780" y="2556429"/>
            <a:ext cx="2207944" cy="646331"/>
          </a:xfrm>
          <a:prstGeom prst="rect">
            <a:avLst/>
          </a:prstGeom>
          <a:noFill/>
        </p:spPr>
        <p:txBody>
          <a:bodyPr wrap="square" rtlCol="0">
            <a:spAutoFit/>
          </a:bodyPr>
          <a:lstStyle/>
          <a:p>
            <a:r>
              <a:rPr lang="en-US" altLang="zh-CN" dirty="0">
                <a:solidFill>
                  <a:schemeClr val="bg1"/>
                </a:solidFill>
              </a:rPr>
              <a:t>Topic Process</a:t>
            </a:r>
            <a:r>
              <a:rPr lang="zh-CN" altLang="en-US" dirty="0">
                <a:solidFill>
                  <a:schemeClr val="bg1"/>
                </a:solidFill>
              </a:rPr>
              <a:t>（水管）</a:t>
            </a:r>
          </a:p>
          <a:p>
            <a:endParaRPr lang="zh-CN" altLang="en-US" dirty="0">
              <a:solidFill>
                <a:schemeClr val="bg1"/>
              </a:solidFill>
            </a:endParaRPr>
          </a:p>
        </p:txBody>
      </p:sp>
      <p:sp>
        <p:nvSpPr>
          <p:cNvPr id="10" name="文本框 12"/>
          <p:cNvSpPr txBox="1"/>
          <p:nvPr/>
        </p:nvSpPr>
        <p:spPr>
          <a:xfrm>
            <a:off x="1043609" y="3266348"/>
            <a:ext cx="2361900" cy="369332"/>
          </a:xfrm>
          <a:prstGeom prst="rect">
            <a:avLst/>
          </a:prstGeom>
          <a:noFill/>
        </p:spPr>
        <p:txBody>
          <a:bodyPr wrap="square" rtlCol="0">
            <a:spAutoFit/>
          </a:bodyPr>
          <a:lstStyle/>
          <a:p>
            <a:r>
              <a:rPr lang="en-US" altLang="zh-CN" dirty="0">
                <a:solidFill>
                  <a:schemeClr val="bg1"/>
                </a:solidFill>
              </a:rPr>
              <a:t>Topic </a:t>
            </a:r>
            <a:r>
              <a:rPr lang="en-US" altLang="zh-CN" dirty="0" err="1">
                <a:solidFill>
                  <a:schemeClr val="bg1"/>
                </a:solidFill>
              </a:rPr>
              <a:t>Realtime</a:t>
            </a:r>
            <a:r>
              <a:rPr lang="zh-CN" altLang="en-US" dirty="0">
                <a:solidFill>
                  <a:schemeClr val="bg1"/>
                </a:solidFill>
              </a:rPr>
              <a:t>（水管）</a:t>
            </a:r>
          </a:p>
        </p:txBody>
      </p:sp>
      <p:sp>
        <p:nvSpPr>
          <p:cNvPr id="11" name="文本框 13"/>
          <p:cNvSpPr txBox="1"/>
          <p:nvPr/>
        </p:nvSpPr>
        <p:spPr>
          <a:xfrm>
            <a:off x="4634712" y="1737397"/>
            <a:ext cx="1220224" cy="646331"/>
          </a:xfrm>
          <a:prstGeom prst="rect">
            <a:avLst/>
          </a:prstGeom>
          <a:noFill/>
        </p:spPr>
        <p:txBody>
          <a:bodyPr wrap="square" rtlCol="0">
            <a:spAutoFit/>
          </a:bodyPr>
          <a:lstStyle/>
          <a:p>
            <a:r>
              <a:rPr lang="en-US" altLang="zh-CN" dirty="0"/>
              <a:t>Spark</a:t>
            </a:r>
          </a:p>
          <a:p>
            <a:r>
              <a:rPr lang="en-US" altLang="zh-CN" dirty="0"/>
              <a:t>Streaming</a:t>
            </a:r>
            <a:endParaRPr lang="zh-CN" altLang="en-US" dirty="0"/>
          </a:p>
        </p:txBody>
      </p:sp>
      <p:sp>
        <p:nvSpPr>
          <p:cNvPr id="12" name="右弧形箭头 11"/>
          <p:cNvSpPr/>
          <p:nvPr/>
        </p:nvSpPr>
        <p:spPr>
          <a:xfrm>
            <a:off x="3878347" y="2708350"/>
            <a:ext cx="1224136" cy="958922"/>
          </a:xfrm>
          <a:prstGeom prst="curvedLeftArrow">
            <a:avLst>
              <a:gd name="adj1" fmla="val 12655"/>
              <a:gd name="adj2" fmla="val 50000"/>
              <a:gd name="adj3" fmla="val 25000"/>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Shape 644"/>
          <p:cNvSpPr txBox="1">
            <a:spLocks/>
          </p:cNvSpPr>
          <p:nvPr/>
        </p:nvSpPr>
        <p:spPr>
          <a:xfrm>
            <a:off x="323528" y="4128563"/>
            <a:ext cx="2736304"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r>
              <a:rPr lang="zh-CN" altLang="en-US" sz="2800" b="1" dirty="0">
                <a:solidFill>
                  <a:srgbClr val="FF0000"/>
                </a:solidFill>
                <a:latin typeface="微软雅黑" panose="020B0503020204020204" pitchFamily="34" charset="-122"/>
                <a:ea typeface="微软雅黑" panose="020B0503020204020204" pitchFamily="34" charset="-122"/>
              </a:rPr>
              <a:t>核心代码：</a:t>
            </a:r>
            <a:endParaRPr lang="en-US" sz="2800" b="1" dirty="0">
              <a:solidFill>
                <a:srgbClr val="FF0000"/>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rotWithShape="1">
          <a:blip r:embed="rId3" cstate="print"/>
          <a:srcRect l="16129" t="34663" b="28108"/>
          <a:stretch/>
        </p:blipFill>
        <p:spPr>
          <a:xfrm>
            <a:off x="2123728" y="4263758"/>
            <a:ext cx="6821327" cy="2333594"/>
          </a:xfrm>
          <a:prstGeom prst="rect">
            <a:avLst/>
          </a:prstGeom>
        </p:spPr>
      </p:pic>
    </p:spTree>
    <p:extLst>
      <p:ext uri="{BB962C8B-B14F-4D97-AF65-F5344CB8AC3E}">
        <p14:creationId xmlns:p14="http://schemas.microsoft.com/office/powerpoint/2010/main" val="3091409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214282" y="1428736"/>
            <a:ext cx="7537450" cy="3167558"/>
          </a:xfrm>
          <a:prstGeom prst="rect">
            <a:avLst/>
          </a:prstGeom>
        </p:spPr>
        <p:txBody>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04850" lvl="1" indent="-361950">
              <a:buFont typeface="Times" pitchFamily="18" charset="0"/>
              <a:buNone/>
              <a:defRPr/>
            </a:pPr>
            <a:r>
              <a:rPr lang="en-US" altLang="zh-CN" sz="2400" b="1" dirty="0">
                <a:latin typeface="+mj-lt"/>
                <a:ea typeface="宋体" pitchFamily="2" charset="-122"/>
              </a:rPr>
              <a:t>public class Test{</a:t>
            </a:r>
          </a:p>
          <a:p>
            <a:pPr marL="704850" lvl="1" indent="-361950">
              <a:buFont typeface="Times" pitchFamily="18" charset="0"/>
              <a:buNone/>
              <a:defRPr/>
            </a:pPr>
            <a:r>
              <a:rPr lang="en-US" altLang="zh-CN" dirty="0">
                <a:latin typeface="隶书" pitchFamily="49" charset="-122"/>
                <a:ea typeface="隶书" pitchFamily="49" charset="-122"/>
              </a:rPr>
              <a:t>      public static void main(String[] </a:t>
            </a:r>
            <a:r>
              <a:rPr lang="en-US" altLang="zh-CN" dirty="0" err="1">
                <a:latin typeface="隶书" pitchFamily="49" charset="-122"/>
                <a:ea typeface="隶书" pitchFamily="49" charset="-122"/>
              </a:rPr>
              <a:t>args</a:t>
            </a:r>
            <a:r>
              <a:rPr lang="en-US" altLang="zh-CN" dirty="0">
                <a:latin typeface="隶书" pitchFamily="49" charset="-122"/>
                <a:ea typeface="隶书" pitchFamily="49" charset="-122"/>
              </a:rPr>
              <a:t>) {</a:t>
            </a:r>
          </a:p>
          <a:p>
            <a:pPr marL="704850" lvl="1" indent="-361950">
              <a:buFont typeface="Times" pitchFamily="18" charset="0"/>
              <a:buNone/>
              <a:defRPr/>
            </a:pPr>
            <a:r>
              <a:rPr lang="en-US" altLang="zh-CN" dirty="0">
                <a:latin typeface="隶书" pitchFamily="49" charset="-122"/>
                <a:ea typeface="隶书" pitchFamily="49" charset="-122"/>
              </a:rPr>
              <a:t>             </a:t>
            </a:r>
            <a:r>
              <a:rPr lang="en-US" altLang="zh-CN" dirty="0" err="1">
                <a:latin typeface="隶书" pitchFamily="49" charset="-122"/>
                <a:ea typeface="隶书" pitchFamily="49" charset="-122"/>
              </a:rPr>
              <a:t>System.out.println</a:t>
            </a:r>
            <a:r>
              <a:rPr lang="en-US" altLang="zh-CN" dirty="0">
                <a:latin typeface="隶书" pitchFamily="49" charset="-122"/>
                <a:ea typeface="隶书" pitchFamily="49" charset="-122"/>
              </a:rPr>
              <a:t>(“Hello World!”);</a:t>
            </a:r>
          </a:p>
          <a:p>
            <a:pPr marL="704850" lvl="1" indent="-361950">
              <a:buFont typeface="Times" pitchFamily="18" charset="0"/>
              <a:buNone/>
              <a:defRPr/>
            </a:pPr>
            <a:r>
              <a:rPr lang="en-US" altLang="zh-CN" dirty="0">
                <a:latin typeface="隶书" pitchFamily="49" charset="-122"/>
                <a:ea typeface="隶书" pitchFamily="49" charset="-122"/>
              </a:rPr>
              <a:t>       }</a:t>
            </a:r>
          </a:p>
          <a:p>
            <a:pPr marL="704850" lvl="1" indent="-361950">
              <a:buFont typeface="Times" pitchFamily="18" charset="0"/>
              <a:buNone/>
              <a:defRPr/>
            </a:pPr>
            <a:r>
              <a:rPr lang="en-US" altLang="zh-CN" sz="2400" b="1" dirty="0">
                <a:latin typeface="+mj-lt"/>
                <a:ea typeface="宋体" pitchFamily="2" charset="-122"/>
              </a:rPr>
              <a:t> }</a:t>
            </a:r>
          </a:p>
        </p:txBody>
      </p:sp>
      <p:sp>
        <p:nvSpPr>
          <p:cNvPr id="5" name="TextBox 4"/>
          <p:cNvSpPr txBox="1"/>
          <p:nvPr/>
        </p:nvSpPr>
        <p:spPr>
          <a:xfrm>
            <a:off x="5000628" y="214290"/>
            <a:ext cx="3000396" cy="523220"/>
          </a:xfrm>
          <a:prstGeom prst="rect">
            <a:avLst/>
          </a:prstGeom>
          <a:noFill/>
        </p:spPr>
        <p:txBody>
          <a:bodyPr wrap="square" rtlCol="0">
            <a:spAutoFit/>
          </a:bodyPr>
          <a:lstStyle/>
          <a:p>
            <a:r>
              <a:rPr lang="zh-CN" altLang="en-US" sz="2800" dirty="0"/>
              <a:t>第一个</a:t>
            </a:r>
            <a:r>
              <a:rPr lang="en-US" altLang="zh-CN" sz="2800" dirty="0"/>
              <a:t>JAVA</a:t>
            </a:r>
            <a:r>
              <a:rPr lang="zh-CN" altLang="en-US" sz="2800" dirty="0"/>
              <a:t>程序</a:t>
            </a:r>
          </a:p>
        </p:txBody>
      </p:sp>
    </p:spTree>
    <p:extLst>
      <p:ext uri="{BB962C8B-B14F-4D97-AF65-F5344CB8AC3E}">
        <p14:creationId xmlns:p14="http://schemas.microsoft.com/office/powerpoint/2010/main" val="136979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538245" y="1412776"/>
            <a:ext cx="804451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spcAft>
                <a:spcPts val="1800"/>
              </a:spcAft>
              <a:buFont typeface="Wingdings" pitchFamily="2" charset="2"/>
              <a:buChar char="l"/>
            </a:pPr>
            <a:r>
              <a:rPr lang="zh-CN" altLang="en-US" sz="2400" b="1" dirty="0">
                <a:solidFill>
                  <a:srgbClr val="FF0000"/>
                </a:solidFill>
                <a:ea typeface="宋体" charset="-122"/>
              </a:rPr>
              <a:t>步骤二</a:t>
            </a:r>
            <a:r>
              <a:rPr lang="zh-CN" altLang="en-US" sz="2400" b="1">
                <a:solidFill>
                  <a:srgbClr val="FF0000"/>
                </a:solidFill>
                <a:ea typeface="宋体" charset="-122"/>
              </a:rPr>
              <a:t>：编译</a:t>
            </a:r>
            <a:endParaRPr lang="en-US" altLang="zh-CN" sz="2400" b="1">
              <a:solidFill>
                <a:srgbClr val="FF0000"/>
              </a:solidFill>
              <a:ea typeface="宋体" charset="-122"/>
            </a:endParaRPr>
          </a:p>
          <a:p>
            <a:pPr eaLnBrk="1" hangingPunct="1">
              <a:spcAft>
                <a:spcPts val="1800"/>
              </a:spcAft>
            </a:pPr>
            <a:endParaRPr lang="en-US" altLang="zh-CN" sz="1600">
              <a:solidFill>
                <a:srgbClr val="FF0000"/>
              </a:solidFill>
              <a:ea typeface="宋体" charset="-122"/>
            </a:endParaRPr>
          </a:p>
          <a:p>
            <a:pPr eaLnBrk="1" hangingPunct="1">
              <a:spcAft>
                <a:spcPts val="1800"/>
              </a:spcAft>
            </a:pPr>
            <a:endParaRPr lang="zh-CN" altLang="en-US" dirty="0">
              <a:solidFill>
                <a:srgbClr val="FF0000"/>
              </a:solidFill>
              <a:ea typeface="宋体" charset="-122"/>
            </a:endParaRPr>
          </a:p>
          <a:p>
            <a:pPr marL="342900" indent="-342900" eaLnBrk="1" hangingPunct="1">
              <a:buFont typeface="Wingdings" pitchFamily="2" charset="2"/>
              <a:buChar char="Ø"/>
            </a:pPr>
            <a:r>
              <a:rPr lang="zh-CN" altLang="en-US" sz="2400" dirty="0">
                <a:ea typeface="宋体" charset="-122"/>
              </a:rPr>
              <a:t>有了</a:t>
            </a:r>
            <a:r>
              <a:rPr lang="en-US" altLang="zh-CN" sz="2400" dirty="0">
                <a:ea typeface="宋体" charset="-122"/>
              </a:rPr>
              <a:t>java</a:t>
            </a:r>
            <a:r>
              <a:rPr lang="zh-CN" altLang="en-US" sz="2400" dirty="0">
                <a:ea typeface="宋体" charset="-122"/>
              </a:rPr>
              <a:t>源文件，通过编译器将其编译成</a:t>
            </a:r>
            <a:r>
              <a:rPr lang="en-US" altLang="zh-CN" sz="2400" dirty="0">
                <a:ea typeface="宋体" charset="-122"/>
              </a:rPr>
              <a:t>JVM</a:t>
            </a:r>
            <a:r>
              <a:rPr lang="zh-CN" altLang="en-US" sz="2400" dirty="0">
                <a:ea typeface="宋体" charset="-122"/>
              </a:rPr>
              <a:t>可以识别的字节码文件。</a:t>
            </a:r>
          </a:p>
          <a:p>
            <a:pPr marL="342900" indent="-342900" eaLnBrk="1" hangingPunct="1">
              <a:buFont typeface="Wingdings" pitchFamily="2" charset="2"/>
              <a:buChar char="Ø"/>
            </a:pPr>
            <a:r>
              <a:rPr lang="zh-CN" altLang="en-US" sz="2400" dirty="0">
                <a:ea typeface="宋体" charset="-122"/>
              </a:rPr>
              <a:t>在该源文件目录下，通过</a:t>
            </a:r>
            <a:r>
              <a:rPr lang="en-US" altLang="zh-CN" sz="2400" dirty="0" err="1">
                <a:ea typeface="宋体" charset="-122"/>
              </a:rPr>
              <a:t>javac</a:t>
            </a:r>
            <a:r>
              <a:rPr lang="zh-CN" altLang="en-US" sz="2400" dirty="0">
                <a:ea typeface="宋体" charset="-122"/>
              </a:rPr>
              <a:t>编译工具对</a:t>
            </a:r>
            <a:r>
              <a:rPr lang="en-US" altLang="zh-CN" sz="2400" dirty="0">
                <a:ea typeface="宋体" charset="-122"/>
              </a:rPr>
              <a:t>Test.java</a:t>
            </a:r>
            <a:r>
              <a:rPr lang="zh-CN" altLang="en-US" sz="2400" dirty="0">
                <a:ea typeface="宋体" charset="-122"/>
              </a:rPr>
              <a:t>文件进行编译。</a:t>
            </a:r>
          </a:p>
          <a:p>
            <a:pPr marL="342900" indent="-342900" eaLnBrk="1" hangingPunct="1">
              <a:buFont typeface="Wingdings" pitchFamily="2" charset="2"/>
              <a:buChar char="Ø"/>
            </a:pPr>
            <a:r>
              <a:rPr lang="zh-CN" altLang="en-US" sz="2400" dirty="0">
                <a:ea typeface="宋体" charset="-122"/>
              </a:rPr>
              <a:t>如果程序没有错误，没有任何提示，但在当前目录下会出现一个</a:t>
            </a:r>
            <a:r>
              <a:rPr lang="en-US" altLang="zh-CN" sz="2400" dirty="0" err="1">
                <a:ea typeface="宋体" charset="-122"/>
              </a:rPr>
              <a:t>Test.class</a:t>
            </a:r>
            <a:r>
              <a:rPr lang="zh-CN" altLang="en-US" sz="2400" dirty="0">
                <a:ea typeface="宋体" charset="-122"/>
              </a:rPr>
              <a:t>文件，该文件称为字节码文件，也是可以执行的</a:t>
            </a:r>
            <a:r>
              <a:rPr lang="en-US" altLang="zh-CN" sz="2400" dirty="0">
                <a:ea typeface="宋体" charset="-122"/>
              </a:rPr>
              <a:t>java</a:t>
            </a:r>
            <a:r>
              <a:rPr lang="zh-CN" altLang="en-US" sz="2400" dirty="0">
                <a:ea typeface="宋体" charset="-122"/>
              </a:rPr>
              <a:t>的程序。</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2060848"/>
            <a:ext cx="3825715"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431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Box 6"/>
          <p:cNvSpPr txBox="1">
            <a:spLocks noChangeArrowheads="1"/>
          </p:cNvSpPr>
          <p:nvPr/>
        </p:nvSpPr>
        <p:spPr bwMode="auto">
          <a:xfrm>
            <a:off x="413916" y="908720"/>
            <a:ext cx="69865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pPr>
            <a:r>
              <a:rPr lang="zh-CN" altLang="en-US" sz="2400" b="1" dirty="0">
                <a:solidFill>
                  <a:srgbClr val="FF0000"/>
                </a:solidFill>
                <a:ea typeface="宋体" charset="-122"/>
              </a:rPr>
              <a:t>步骤三：运行</a:t>
            </a:r>
          </a:p>
          <a:p>
            <a:pPr marL="342900" indent="-342900" eaLnBrk="1" hangingPunct="1">
              <a:lnSpc>
                <a:spcPct val="120000"/>
              </a:lnSpc>
              <a:buFont typeface="Wingdings" pitchFamily="2" charset="2"/>
              <a:buChar char="Ø"/>
            </a:pPr>
            <a:r>
              <a:rPr lang="zh-CN" altLang="en-US" sz="2000" dirty="0">
                <a:ea typeface="宋体" charset="-122"/>
              </a:rPr>
              <a:t>有了可执行的</a:t>
            </a:r>
            <a:r>
              <a:rPr lang="en-US" altLang="zh-CN" sz="2000" dirty="0">
                <a:ea typeface="宋体" charset="-122"/>
              </a:rPr>
              <a:t>java</a:t>
            </a:r>
            <a:r>
              <a:rPr lang="zh-CN" altLang="en-US" sz="2000" dirty="0">
                <a:ea typeface="宋体" charset="-122"/>
              </a:rPr>
              <a:t>程序</a:t>
            </a:r>
            <a:r>
              <a:rPr lang="en-US" altLang="zh-CN" sz="2000" dirty="0">
                <a:ea typeface="宋体" charset="-122"/>
              </a:rPr>
              <a:t>(</a:t>
            </a:r>
            <a:r>
              <a:rPr lang="en-US" altLang="zh-CN" sz="2000" dirty="0" err="1">
                <a:ea typeface="宋体" charset="-122"/>
              </a:rPr>
              <a:t>Test.class</a:t>
            </a:r>
            <a:r>
              <a:rPr lang="zh-CN" altLang="en-US" sz="2000" dirty="0">
                <a:ea typeface="宋体" charset="-122"/>
              </a:rPr>
              <a:t>字节码文件</a:t>
            </a:r>
            <a:r>
              <a:rPr lang="en-US" altLang="zh-CN" sz="2000" dirty="0">
                <a:ea typeface="宋体" charset="-122"/>
              </a:rPr>
              <a:t>)</a:t>
            </a:r>
          </a:p>
          <a:p>
            <a:pPr marL="342900" indent="-342900" eaLnBrk="1" hangingPunct="1">
              <a:lnSpc>
                <a:spcPct val="120000"/>
              </a:lnSpc>
              <a:buFont typeface="Wingdings" pitchFamily="2" charset="2"/>
              <a:buChar char="Ø"/>
            </a:pPr>
            <a:r>
              <a:rPr lang="zh-CN" altLang="en-US" sz="2000" dirty="0">
                <a:ea typeface="宋体" charset="-122"/>
              </a:rPr>
              <a:t>通过运行工具</a:t>
            </a:r>
            <a:r>
              <a:rPr lang="en-US" altLang="zh-CN" sz="2000" dirty="0">
                <a:ea typeface="宋体" charset="-122"/>
              </a:rPr>
              <a:t>java.exe</a:t>
            </a:r>
            <a:r>
              <a:rPr lang="zh-CN" altLang="en-US" sz="2000" dirty="0">
                <a:ea typeface="宋体" charset="-122"/>
              </a:rPr>
              <a:t>对字节码文件进行执行。</a:t>
            </a:r>
          </a:p>
          <a:p>
            <a:pPr marL="342900" indent="-342900" eaLnBrk="1" hangingPunct="1">
              <a:lnSpc>
                <a:spcPct val="120000"/>
              </a:lnSpc>
              <a:buFont typeface="Wingdings" pitchFamily="2" charset="2"/>
              <a:buChar char="Ø"/>
            </a:pPr>
            <a:r>
              <a:rPr lang="zh-CN" altLang="en-US" sz="2000" dirty="0">
                <a:ea typeface="宋体" charset="-122"/>
              </a:rPr>
              <a:t>出现提示：缺少一个名称为</a:t>
            </a:r>
            <a:r>
              <a:rPr lang="en-US" altLang="zh-CN" sz="2000" dirty="0">
                <a:ea typeface="宋体" charset="-122"/>
              </a:rPr>
              <a:t>main</a:t>
            </a:r>
            <a:r>
              <a:rPr lang="zh-CN" altLang="en-US" sz="2000" dirty="0">
                <a:ea typeface="宋体" charset="-122"/>
              </a:rPr>
              <a:t>的方法。</a:t>
            </a:r>
            <a:endParaRPr lang="zh-CN" altLang="en-US" sz="2400" dirty="0">
              <a:ea typeface="宋体" charset="-122"/>
            </a:endParaRPr>
          </a:p>
        </p:txBody>
      </p:sp>
      <p:sp>
        <p:nvSpPr>
          <p:cNvPr id="37896" name="TextBox 7"/>
          <p:cNvSpPr txBox="1">
            <a:spLocks noChangeArrowheads="1"/>
          </p:cNvSpPr>
          <p:nvPr/>
        </p:nvSpPr>
        <p:spPr bwMode="auto">
          <a:xfrm>
            <a:off x="251520" y="3356992"/>
            <a:ext cx="871296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lnSpc>
                <a:spcPct val="120000"/>
              </a:lnSpc>
              <a:buFont typeface="Wingdings" pitchFamily="2" charset="2"/>
              <a:buChar char="Ø"/>
            </a:pPr>
            <a:r>
              <a:rPr lang="zh-CN" altLang="en-US" sz="2000" dirty="0">
                <a:ea typeface="宋体" charset="-122"/>
              </a:rPr>
              <a:t>因为一个程序的执行需要一个起始点或者入口，所以在</a:t>
            </a:r>
            <a:r>
              <a:rPr lang="en-US" altLang="zh-CN" sz="2000" dirty="0">
                <a:ea typeface="宋体" charset="-122"/>
              </a:rPr>
              <a:t>Test</a:t>
            </a:r>
            <a:r>
              <a:rPr lang="zh-CN" altLang="en-US" sz="2000" dirty="0">
                <a:ea typeface="宋体" charset="-122"/>
              </a:rPr>
              <a:t>类中的加入</a:t>
            </a:r>
            <a:r>
              <a:rPr lang="en-US" altLang="zh-CN" sz="2000" dirty="0">
                <a:solidFill>
                  <a:srgbClr val="FF0000"/>
                </a:solidFill>
                <a:ea typeface="宋体" charset="-122"/>
              </a:rPr>
              <a:t>public static void main(String[] </a:t>
            </a:r>
            <a:r>
              <a:rPr lang="en-US" altLang="zh-CN" sz="2000" dirty="0" err="1">
                <a:solidFill>
                  <a:srgbClr val="FF0000"/>
                </a:solidFill>
                <a:ea typeface="宋体" charset="-122"/>
              </a:rPr>
              <a:t>args</a:t>
            </a:r>
            <a:r>
              <a:rPr lang="en-US" altLang="zh-CN" sz="2000" dirty="0">
                <a:solidFill>
                  <a:srgbClr val="FF0000"/>
                </a:solidFill>
                <a:ea typeface="宋体" charset="-122"/>
              </a:rPr>
              <a:t>){</a:t>
            </a:r>
            <a:r>
              <a:rPr lang="zh-CN" altLang="en-US" sz="2000" dirty="0">
                <a:solidFill>
                  <a:srgbClr val="FF0000"/>
                </a:solidFill>
                <a:ea typeface="宋体" charset="-122"/>
              </a:rPr>
              <a:t>  </a:t>
            </a:r>
            <a:r>
              <a:rPr lang="en-US" altLang="zh-CN" sz="2000" dirty="0">
                <a:solidFill>
                  <a:srgbClr val="FF0000"/>
                </a:solidFill>
                <a:ea typeface="宋体" charset="-122"/>
              </a:rPr>
              <a:t>}</a:t>
            </a:r>
          </a:p>
          <a:p>
            <a:pPr marL="342900" indent="-342900" eaLnBrk="1" hangingPunct="1">
              <a:lnSpc>
                <a:spcPct val="120000"/>
              </a:lnSpc>
              <a:buFont typeface="Wingdings" pitchFamily="2" charset="2"/>
              <a:buChar char="Ø"/>
            </a:pPr>
            <a:r>
              <a:rPr lang="zh-CN" altLang="en-US" sz="2000" dirty="0">
                <a:ea typeface="宋体" charset="-122"/>
              </a:rPr>
              <a:t>对修改后的</a:t>
            </a:r>
            <a:r>
              <a:rPr lang="en-US" altLang="zh-CN" sz="2000" dirty="0">
                <a:ea typeface="宋体" charset="-122"/>
              </a:rPr>
              <a:t>Test.java</a:t>
            </a:r>
            <a:r>
              <a:rPr lang="zh-CN" altLang="en-US" sz="2000" dirty="0">
                <a:ea typeface="宋体" charset="-122"/>
              </a:rPr>
              <a:t>源文件需要重新编译，生成新的</a:t>
            </a:r>
            <a:r>
              <a:rPr lang="en-US" altLang="zh-CN" sz="2000" dirty="0">
                <a:ea typeface="宋体" charset="-122"/>
              </a:rPr>
              <a:t>class</a:t>
            </a:r>
            <a:r>
              <a:rPr lang="zh-CN" altLang="en-US" sz="2000" dirty="0">
                <a:ea typeface="宋体" charset="-122"/>
              </a:rPr>
              <a:t>文件后，再进行执行。</a:t>
            </a:r>
          </a:p>
          <a:p>
            <a:pPr marL="342900" indent="-342900" eaLnBrk="1" hangingPunct="1">
              <a:lnSpc>
                <a:spcPct val="120000"/>
              </a:lnSpc>
              <a:buFont typeface="Wingdings" pitchFamily="2" charset="2"/>
              <a:buChar char="Ø"/>
            </a:pPr>
            <a:r>
              <a:rPr lang="zh-CN" altLang="en-US" sz="2000" dirty="0">
                <a:ea typeface="宋体" charset="-122"/>
              </a:rPr>
              <a:t>发现没有编译失败，但也没有任何效果，因为并没有告诉</a:t>
            </a:r>
            <a:r>
              <a:rPr lang="en-US" altLang="zh-CN" sz="2000" dirty="0">
                <a:ea typeface="宋体" charset="-122"/>
              </a:rPr>
              <a:t>JVM</a:t>
            </a:r>
            <a:r>
              <a:rPr lang="zh-CN" altLang="en-US" sz="2000" dirty="0">
                <a:ea typeface="宋体" charset="-122"/>
              </a:rPr>
              <a:t>要帮我们做什么事情，也就是没有可以具体执行的语句。</a:t>
            </a:r>
          </a:p>
          <a:p>
            <a:pPr marL="342900" indent="-342900" eaLnBrk="1" hangingPunct="1">
              <a:lnSpc>
                <a:spcPct val="120000"/>
              </a:lnSpc>
              <a:buFont typeface="Wingdings" pitchFamily="2" charset="2"/>
              <a:buChar char="Ø"/>
            </a:pPr>
            <a:r>
              <a:rPr lang="zh-CN" altLang="en-US" sz="2000" dirty="0">
                <a:ea typeface="宋体" charset="-122"/>
              </a:rPr>
              <a:t>想要和</a:t>
            </a:r>
            <a:r>
              <a:rPr lang="en-US" altLang="zh-CN" sz="2000" dirty="0">
                <a:ea typeface="宋体" charset="-122"/>
              </a:rPr>
              <a:t>JVM</a:t>
            </a:r>
            <a:r>
              <a:rPr lang="zh-CN" altLang="en-US" sz="2000" dirty="0">
                <a:ea typeface="宋体" charset="-122"/>
              </a:rPr>
              <a:t>来个互动，只要在</a:t>
            </a:r>
            <a:r>
              <a:rPr lang="en-US" altLang="zh-CN" sz="2000" dirty="0">
                <a:ea typeface="宋体" charset="-122"/>
              </a:rPr>
              <a:t>main</a:t>
            </a:r>
            <a:r>
              <a:rPr lang="zh-CN" altLang="en-US" sz="2000" dirty="0">
                <a:ea typeface="宋体" charset="-122"/>
              </a:rPr>
              <a:t>方法中加入一句</a:t>
            </a:r>
          </a:p>
          <a:p>
            <a:pPr marL="342900" indent="-342900" eaLnBrk="1" hangingPunct="1">
              <a:lnSpc>
                <a:spcPct val="120000"/>
              </a:lnSpc>
              <a:buFont typeface="Wingdings" pitchFamily="2" charset="2"/>
              <a:buChar char="Ø"/>
            </a:pPr>
            <a:r>
              <a:rPr lang="en-US" altLang="zh-CN" sz="2000" dirty="0" err="1">
                <a:solidFill>
                  <a:srgbClr val="FF0000"/>
                </a:solidFill>
                <a:ea typeface="宋体" charset="-122"/>
              </a:rPr>
              <a:t>System.out.println</a:t>
            </a:r>
            <a:r>
              <a:rPr lang="en-US" altLang="zh-CN" sz="2000" dirty="0">
                <a:solidFill>
                  <a:srgbClr val="FF0000"/>
                </a:solidFill>
                <a:ea typeface="宋体" charset="-122"/>
              </a:rPr>
              <a:t>(“Hello World");</a:t>
            </a:r>
            <a:r>
              <a:rPr lang="zh-CN" altLang="en-US" sz="2000" dirty="0">
                <a:ea typeface="宋体" charset="-122"/>
              </a:rPr>
              <a:t>因为程序进行改动，所以再重新编译，运行即可。</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035" y="2460626"/>
            <a:ext cx="6602251" cy="85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475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714348" y="2428868"/>
            <a:ext cx="7743804" cy="830997"/>
          </a:xfrm>
          <a:prstGeom prst="rect">
            <a:avLst/>
          </a:prstGeom>
          <a:noFill/>
        </p:spPr>
        <p:txBody>
          <a:bodyPr wrap="square" rtlCol="0">
            <a:spAutoFit/>
          </a:bodyPr>
          <a:lstStyle/>
          <a:p>
            <a:r>
              <a:rPr lang="zh-CN" altLang="en-US" sz="4800" dirty="0">
                <a:solidFill>
                  <a:schemeClr val="accent6">
                    <a:lumMod val="75000"/>
                  </a:schemeClr>
                </a:solidFill>
                <a:ea typeface="隶书" panose="02010509060101010101" pitchFamily="49" charset="-122"/>
              </a:rPr>
              <a:t>第六节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常见问题及解决方法</a:t>
            </a:r>
          </a:p>
        </p:txBody>
      </p:sp>
    </p:spTree>
    <p:extLst>
      <p:ext uri="{BB962C8B-B14F-4D97-AF65-F5344CB8AC3E}">
        <p14:creationId xmlns:p14="http://schemas.microsoft.com/office/powerpoint/2010/main" val="1345722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07456" y="836712"/>
            <a:ext cx="5472608" cy="646331"/>
          </a:xfrm>
          <a:prstGeom prst="rect">
            <a:avLst/>
          </a:prstGeom>
          <a:noFill/>
        </p:spPr>
        <p:txBody>
          <a:bodyPr wrap="square" rtlCol="0">
            <a:spAutoFit/>
          </a:bodyPr>
          <a:lstStyle/>
          <a:p>
            <a:r>
              <a:rPr lang="en-US" altLang="zh-CN" sz="3600" b="1" dirty="0">
                <a:ea typeface="宋体" pitchFamily="2" charset="-122"/>
              </a:rPr>
              <a:t>1. </a:t>
            </a:r>
            <a:r>
              <a:rPr lang="zh-CN" altLang="en-US" sz="3600" b="1" dirty="0">
                <a:ea typeface="宋体" pitchFamily="2" charset="-122"/>
              </a:rPr>
              <a:t>常见问题及解决方法</a:t>
            </a:r>
          </a:p>
        </p:txBody>
      </p:sp>
      <p:sp>
        <p:nvSpPr>
          <p:cNvPr id="7" name="TextBox 6"/>
          <p:cNvSpPr txBox="1">
            <a:spLocks noChangeArrowheads="1"/>
          </p:cNvSpPr>
          <p:nvPr/>
        </p:nvSpPr>
        <p:spPr bwMode="auto">
          <a:xfrm>
            <a:off x="611560" y="3035391"/>
            <a:ext cx="691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源文件名不存在或者写错，或者当前路径错误。</a:t>
            </a:r>
          </a:p>
        </p:txBody>
      </p:sp>
      <p:sp>
        <p:nvSpPr>
          <p:cNvPr id="9" name="TextBox 8"/>
          <p:cNvSpPr txBox="1">
            <a:spLocks noChangeArrowheads="1"/>
          </p:cNvSpPr>
          <p:nvPr/>
        </p:nvSpPr>
        <p:spPr bwMode="auto">
          <a:xfrm>
            <a:off x="677168" y="5263034"/>
            <a:ext cx="792088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类文件名写错，或者类文件不在当前路径下，或者不在</a:t>
            </a:r>
            <a:r>
              <a:rPr lang="en-US" altLang="zh-CN" sz="2400" dirty="0" err="1">
                <a:ea typeface="宋体" charset="-122"/>
              </a:rPr>
              <a:t>classpath</a:t>
            </a:r>
            <a:r>
              <a:rPr lang="zh-CN" altLang="en-US" sz="2400" dirty="0">
                <a:ea typeface="宋体" charset="-122"/>
              </a:rPr>
              <a:t>指定路径下。</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68" y="1828377"/>
            <a:ext cx="5342813" cy="120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511" y="4357679"/>
            <a:ext cx="539006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7748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12" y="910461"/>
            <a:ext cx="5472608" cy="646331"/>
          </a:xfrm>
          <a:prstGeom prst="rect">
            <a:avLst/>
          </a:prstGeom>
          <a:noFill/>
        </p:spPr>
        <p:txBody>
          <a:bodyPr wrap="square" rtlCol="0">
            <a:spAutoFit/>
          </a:bodyPr>
          <a:lstStyle/>
          <a:p>
            <a:r>
              <a:rPr lang="en-US" altLang="zh-CN" sz="3600" b="1" dirty="0">
                <a:ea typeface="宋体" pitchFamily="2" charset="-122"/>
              </a:rPr>
              <a:t>2. </a:t>
            </a:r>
            <a:r>
              <a:rPr lang="zh-CN" altLang="en-US" sz="3600" b="1" dirty="0">
                <a:ea typeface="宋体" pitchFamily="2" charset="-122"/>
              </a:rPr>
              <a:t>常见问题及解决方法</a:t>
            </a:r>
          </a:p>
        </p:txBody>
      </p:sp>
      <p:sp>
        <p:nvSpPr>
          <p:cNvPr id="6" name="TextBox 6"/>
          <p:cNvSpPr txBox="1">
            <a:spLocks noChangeArrowheads="1"/>
          </p:cNvSpPr>
          <p:nvPr/>
        </p:nvSpPr>
        <p:spPr bwMode="auto">
          <a:xfrm>
            <a:off x="340297" y="5550331"/>
            <a:ext cx="856895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Ø"/>
            </a:pPr>
            <a:r>
              <a:rPr lang="zh-CN" altLang="en-US" sz="2400" dirty="0">
                <a:ea typeface="宋体" charset="-122"/>
              </a:rPr>
              <a:t>编译失败，注意错误出现的行数，再到源代码中指定位置改错</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3" y="1733907"/>
            <a:ext cx="813035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3" y="3156551"/>
            <a:ext cx="8130358" cy="461665"/>
          </a:xfrm>
          <a:prstGeom prst="rect">
            <a:avLst/>
          </a:prstGeom>
          <a:noFill/>
        </p:spPr>
        <p:txBody>
          <a:bodyPr wrap="square" rtlCol="0">
            <a:spAutoFit/>
          </a:bodyPr>
          <a:lstStyle/>
          <a:p>
            <a:pPr marL="285750" indent="-285750">
              <a:buFont typeface="Wingdings" pitchFamily="2" charset="2"/>
              <a:buChar char="Ø"/>
            </a:pPr>
            <a:r>
              <a:rPr lang="zh-CN" altLang="en-US" sz="2400" dirty="0">
                <a:latin typeface="Times New Roman" pitchFamily="18" charset="0"/>
                <a:ea typeface="宋体" pitchFamily="2" charset="-122"/>
                <a:cs typeface="Times New Roman" pitchFamily="18" charset="0"/>
              </a:rPr>
              <a:t>声明为</a:t>
            </a:r>
            <a:r>
              <a:rPr lang="en-US" altLang="zh-CN" sz="2400" dirty="0">
                <a:latin typeface="Times New Roman" pitchFamily="18" charset="0"/>
                <a:ea typeface="宋体" pitchFamily="2" charset="-122"/>
                <a:cs typeface="Times New Roman" pitchFamily="18" charset="0"/>
              </a:rPr>
              <a:t>public</a:t>
            </a:r>
            <a:r>
              <a:rPr lang="zh-CN" altLang="en-US" sz="2400" dirty="0">
                <a:latin typeface="Times New Roman" pitchFamily="18" charset="0"/>
                <a:ea typeface="宋体" pitchFamily="2" charset="-122"/>
                <a:cs typeface="Times New Roman" pitchFamily="18" charset="0"/>
              </a:rPr>
              <a:t>的主类应与文件名一致，否知编译失败</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1" y="3978982"/>
            <a:ext cx="6984777" cy="160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387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2132856"/>
            <a:ext cx="8064896" cy="2954655"/>
          </a:xfrm>
          <a:prstGeom prst="rect">
            <a:avLst/>
          </a:prstGeom>
          <a:noFill/>
        </p:spPr>
        <p:txBody>
          <a:bodyPr wrap="square" rtlCol="0">
            <a:spAutoFit/>
          </a:bodyPr>
          <a:lstStyle/>
          <a:p>
            <a:pPr>
              <a:lnSpc>
                <a:spcPct val="150000"/>
              </a:lnSpc>
            </a:pPr>
            <a:r>
              <a:rPr lang="zh-CN" altLang="en-US" sz="2800" b="1" dirty="0">
                <a:ea typeface="宋体" panose="02010600030101010101" pitchFamily="2" charset="-122"/>
              </a:rPr>
              <a:t>总结：</a:t>
            </a:r>
            <a:endParaRPr lang="en-US" altLang="zh-CN" sz="2800" b="1" dirty="0">
              <a:ea typeface="宋体" panose="02010600030101010101" pitchFamily="2" charset="-122"/>
            </a:endParaRPr>
          </a:p>
          <a:p>
            <a:pPr>
              <a:lnSpc>
                <a:spcPct val="150000"/>
              </a:lnSpc>
            </a:pPr>
            <a:r>
              <a:rPr lang="zh-CN" altLang="en-US" sz="2400" dirty="0">
                <a:ea typeface="宋体" panose="02010600030101010101" pitchFamily="2" charset="-122"/>
              </a:rPr>
              <a:t>学习编程最容易犯的错是</a:t>
            </a:r>
            <a:r>
              <a:rPr lang="zh-CN" altLang="en-US" sz="2400" dirty="0">
                <a:solidFill>
                  <a:srgbClr val="0000FF"/>
                </a:solidFill>
                <a:ea typeface="宋体" panose="02010600030101010101" pitchFamily="2" charset="-122"/>
              </a:rPr>
              <a:t>语法错误</a:t>
            </a:r>
            <a:r>
              <a:rPr lang="zh-CN" altLang="en-US" sz="2400" dirty="0">
                <a:ea typeface="宋体" panose="02010600030101010101" pitchFamily="2" charset="-122"/>
              </a:rPr>
              <a:t>。</a:t>
            </a:r>
            <a:r>
              <a:rPr lang="en-US" altLang="zh-CN" sz="2400" dirty="0">
                <a:ea typeface="宋体" panose="02010600030101010101" pitchFamily="2" charset="-122"/>
              </a:rPr>
              <a:t>Java</a:t>
            </a:r>
            <a:r>
              <a:rPr lang="zh-CN" altLang="en-US" sz="2400" dirty="0">
                <a:ea typeface="宋体" panose="02010600030101010101" pitchFamily="2" charset="-122"/>
              </a:rPr>
              <a:t>要求你必须按照语法规则编写代码。如果你的程序违反了语法规则，例如：忘记了分号、大括号、引号，或者拼错了单词，</a:t>
            </a:r>
            <a:r>
              <a:rPr lang="en-US" altLang="zh-CN" sz="2400" dirty="0">
                <a:ea typeface="宋体" panose="02010600030101010101" pitchFamily="2" charset="-122"/>
              </a:rPr>
              <a:t>java</a:t>
            </a:r>
            <a:r>
              <a:rPr lang="zh-CN" altLang="en-US" sz="2400" dirty="0">
                <a:ea typeface="宋体" panose="02010600030101010101" pitchFamily="2" charset="-122"/>
              </a:rPr>
              <a:t>编译器都会报语法错误。</a:t>
            </a:r>
            <a:r>
              <a:rPr lang="zh-CN" altLang="en-US" sz="2400" dirty="0">
                <a:solidFill>
                  <a:srgbClr val="FF0000"/>
                </a:solidFill>
                <a:ea typeface="宋体" panose="02010600030101010101" pitchFamily="2" charset="-122"/>
              </a:rPr>
              <a:t>尝试着去看懂编译器会报告的错误信息。</a:t>
            </a:r>
          </a:p>
        </p:txBody>
      </p:sp>
    </p:spTree>
    <p:extLst>
      <p:ext uri="{BB962C8B-B14F-4D97-AF65-F5344CB8AC3E}">
        <p14:creationId xmlns:p14="http://schemas.microsoft.com/office/powerpoint/2010/main" val="1931995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214282" y="185736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第七节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注释</a:t>
            </a:r>
          </a:p>
        </p:txBody>
      </p:sp>
    </p:spTree>
    <p:extLst>
      <p:ext uri="{BB962C8B-B14F-4D97-AF65-F5344CB8AC3E}">
        <p14:creationId xmlns:p14="http://schemas.microsoft.com/office/powerpoint/2010/main" val="1345722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92696"/>
            <a:ext cx="4320480" cy="853822"/>
          </a:xfrm>
        </p:spPr>
        <p:txBody>
          <a:bodyPr>
            <a:normAutofit/>
          </a:bodyPr>
          <a:lstStyle/>
          <a:p>
            <a:r>
              <a:rPr lang="zh-CN" altLang="en-US" b="1" dirty="0">
                <a:latin typeface="+mn-lt"/>
                <a:ea typeface="宋体" pitchFamily="2" charset="-122"/>
                <a:cs typeface="Times New Roman" pitchFamily="18" charset="0"/>
              </a:rPr>
              <a:t>注  释</a:t>
            </a:r>
            <a:r>
              <a:rPr lang="en-US" altLang="zh-CN" b="1" dirty="0">
                <a:latin typeface="+mn-lt"/>
                <a:ea typeface="宋体" pitchFamily="2" charset="-122"/>
                <a:cs typeface="Times New Roman" pitchFamily="18" charset="0"/>
              </a:rPr>
              <a:t>(comment)</a:t>
            </a:r>
            <a:endParaRPr lang="zh-CN" altLang="en-US" b="1" dirty="0">
              <a:latin typeface="+mn-lt"/>
              <a:ea typeface="宋体" pitchFamily="2" charset="-122"/>
              <a:cs typeface="Times New Roman" pitchFamily="18" charset="0"/>
            </a:endParaRPr>
          </a:p>
        </p:txBody>
      </p:sp>
      <p:sp>
        <p:nvSpPr>
          <p:cNvPr id="3" name="内容占位符 2"/>
          <p:cNvSpPr>
            <a:spLocks noGrp="1"/>
          </p:cNvSpPr>
          <p:nvPr>
            <p:ph idx="1"/>
          </p:nvPr>
        </p:nvSpPr>
        <p:spPr>
          <a:xfrm>
            <a:off x="457200" y="1600200"/>
            <a:ext cx="8229600" cy="4349080"/>
          </a:xfrm>
        </p:spPr>
        <p:txBody>
          <a:bodyPr>
            <a:normAutofit/>
          </a:bodyPr>
          <a:lstStyle/>
          <a:p>
            <a:pPr>
              <a:buFont typeface="Wingdings" pitchFamily="2" charset="2"/>
              <a:buChar char="l"/>
            </a:pPr>
            <a:r>
              <a:rPr lang="zh-CN" altLang="en-US" dirty="0">
                <a:ea typeface="宋体" pitchFamily="2" charset="-122"/>
                <a:cs typeface="Times New Roman" pitchFamily="18" charset="0"/>
              </a:rPr>
              <a:t>用于注解说明解释程序的文字就是注释。</a:t>
            </a:r>
            <a:endParaRPr lang="en-US" altLang="zh-CN" dirty="0">
              <a:ea typeface="宋体" pitchFamily="2" charset="-122"/>
              <a:cs typeface="Times New Roman" pitchFamily="18" charset="0"/>
            </a:endParaRPr>
          </a:p>
          <a:p>
            <a:pPr>
              <a:buFont typeface="Wingdings" pitchFamily="2" charset="2"/>
              <a:buChar char="l"/>
            </a:pPr>
            <a:r>
              <a:rPr lang="en-US" altLang="zh-CN">
                <a:ea typeface="宋体" pitchFamily="2" charset="-122"/>
                <a:cs typeface="Times New Roman" pitchFamily="18" charset="0"/>
              </a:rPr>
              <a:t>Java</a:t>
            </a:r>
            <a:r>
              <a:rPr lang="zh-CN" altLang="en-US" dirty="0">
                <a:ea typeface="宋体" pitchFamily="2" charset="-122"/>
                <a:cs typeface="Times New Roman" pitchFamily="18" charset="0"/>
              </a:rPr>
              <a:t>中的注释类型：</a:t>
            </a:r>
            <a:endParaRPr lang="en-US" altLang="zh-CN" dirty="0">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单行注释  </a:t>
            </a:r>
            <a:endParaRPr lang="en-US" altLang="zh-CN">
              <a:solidFill>
                <a:srgbClr val="C00000"/>
              </a:solidFill>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多</a:t>
            </a:r>
            <a:r>
              <a:rPr lang="zh-CN" altLang="en-US" dirty="0">
                <a:solidFill>
                  <a:srgbClr val="C00000"/>
                </a:solidFill>
                <a:ea typeface="宋体" pitchFamily="2" charset="-122"/>
                <a:cs typeface="Times New Roman" pitchFamily="18" charset="0"/>
              </a:rPr>
              <a:t>行注释</a:t>
            </a:r>
            <a:endParaRPr lang="en-US" altLang="zh-CN" dirty="0">
              <a:solidFill>
                <a:srgbClr val="C00000"/>
              </a:solidFill>
              <a:ea typeface="宋体" pitchFamily="2" charset="-122"/>
              <a:cs typeface="Times New Roman" pitchFamily="18" charset="0"/>
            </a:endParaRPr>
          </a:p>
          <a:p>
            <a:pPr lvl="1">
              <a:buFont typeface="Wingdings" pitchFamily="2" charset="2"/>
              <a:buChar char="Ø"/>
            </a:pPr>
            <a:r>
              <a:rPr lang="zh-CN" altLang="en-US">
                <a:solidFill>
                  <a:srgbClr val="C00000"/>
                </a:solidFill>
                <a:ea typeface="宋体" pitchFamily="2" charset="-122"/>
                <a:cs typeface="Times New Roman" pitchFamily="18" charset="0"/>
              </a:rPr>
              <a:t>文档注释 </a:t>
            </a:r>
            <a:r>
              <a:rPr lang="en-US" altLang="zh-CN">
                <a:solidFill>
                  <a:srgbClr val="C00000"/>
                </a:solidFill>
                <a:ea typeface="宋体" pitchFamily="2" charset="-122"/>
                <a:cs typeface="Times New Roman" pitchFamily="18" charset="0"/>
              </a:rPr>
              <a:t>(java</a:t>
            </a:r>
            <a:r>
              <a:rPr lang="zh-CN" altLang="en-US">
                <a:solidFill>
                  <a:srgbClr val="C00000"/>
                </a:solidFill>
                <a:ea typeface="宋体" pitchFamily="2" charset="-122"/>
                <a:cs typeface="Times New Roman" pitchFamily="18" charset="0"/>
              </a:rPr>
              <a:t>特有</a:t>
            </a:r>
            <a:r>
              <a:rPr lang="en-US" altLang="zh-CN">
                <a:solidFill>
                  <a:srgbClr val="C00000"/>
                </a:solidFill>
                <a:ea typeface="宋体" pitchFamily="2" charset="-122"/>
                <a:cs typeface="Times New Roman" pitchFamily="18" charset="0"/>
              </a:rPr>
              <a:t>)</a:t>
            </a:r>
            <a:endParaRPr lang="en-US" altLang="zh-CN" dirty="0">
              <a:solidFill>
                <a:srgbClr val="C00000"/>
              </a:solidFill>
              <a:ea typeface="宋体" pitchFamily="2" charset="-122"/>
              <a:cs typeface="Times New Roman" pitchFamily="18" charset="0"/>
            </a:endParaRPr>
          </a:p>
          <a:p>
            <a:pPr>
              <a:buFont typeface="Wingdings" pitchFamily="2" charset="2"/>
              <a:buChar char="l"/>
            </a:pPr>
            <a:r>
              <a:rPr lang="zh-CN" altLang="en-US">
                <a:solidFill>
                  <a:srgbClr val="0000FF"/>
                </a:solidFill>
                <a:ea typeface="宋体" pitchFamily="2" charset="-122"/>
                <a:cs typeface="Times New Roman" pitchFamily="18" charset="0"/>
              </a:rPr>
              <a:t>提高了代码的阅读性；调试程序的重要方法。</a:t>
            </a:r>
            <a:endParaRPr lang="en-US" altLang="zh-CN">
              <a:ea typeface="宋体" pitchFamily="2" charset="-122"/>
              <a:cs typeface="Times New Roman" pitchFamily="18" charset="0"/>
            </a:endParaRPr>
          </a:p>
          <a:p>
            <a:pPr>
              <a:buFont typeface="Wingdings" pitchFamily="2" charset="2"/>
              <a:buChar char="l"/>
            </a:pPr>
            <a:r>
              <a:rPr lang="zh-CN" altLang="en-US">
                <a:ea typeface="宋体" pitchFamily="2" charset="-122"/>
                <a:cs typeface="Times New Roman" pitchFamily="18" charset="0"/>
              </a:rPr>
              <a:t>注释</a:t>
            </a:r>
            <a:r>
              <a:rPr lang="zh-CN" altLang="en-US" dirty="0">
                <a:ea typeface="宋体" pitchFamily="2" charset="-122"/>
                <a:cs typeface="Times New Roman" pitchFamily="18" charset="0"/>
              </a:rPr>
              <a:t>是一个程序员必须要具有的良好编程习惯。</a:t>
            </a:r>
          </a:p>
          <a:p>
            <a:pPr>
              <a:buFont typeface="Wingdings" pitchFamily="2" charset="2"/>
              <a:buChar char="l"/>
            </a:pPr>
            <a:r>
              <a:rPr lang="zh-CN" altLang="en-US" dirty="0">
                <a:ea typeface="宋体" pitchFamily="2" charset="-122"/>
                <a:cs typeface="Times New Roman" pitchFamily="18" charset="0"/>
              </a:rPr>
              <a:t>将自己的思想通过注释先整理出来，再用代码去体现</a:t>
            </a:r>
          </a:p>
        </p:txBody>
      </p:sp>
    </p:spTree>
    <p:extLst>
      <p:ext uri="{BB962C8B-B14F-4D97-AF65-F5344CB8AC3E}">
        <p14:creationId xmlns:p14="http://schemas.microsoft.com/office/powerpoint/2010/main" val="674208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059832" y="764704"/>
            <a:ext cx="2764422" cy="709806"/>
          </a:xfrm>
        </p:spPr>
        <p:txBody>
          <a:bodyPr>
            <a:normAutofit/>
          </a:bodyPr>
          <a:lstStyle/>
          <a:p>
            <a:r>
              <a:rPr lang="en-US" altLang="zh-CN" b="1" dirty="0">
                <a:latin typeface="+mn-lt"/>
                <a:ea typeface="宋体" pitchFamily="2" charset="-122"/>
                <a:cs typeface="Times New Roman" pitchFamily="18" charset="0"/>
              </a:rPr>
              <a:t> </a:t>
            </a:r>
            <a:r>
              <a:rPr lang="zh-CN" altLang="en-US" b="1" dirty="0">
                <a:latin typeface="+mn-lt"/>
                <a:ea typeface="宋体" pitchFamily="2" charset="-122"/>
                <a:cs typeface="Times New Roman" pitchFamily="18" charset="0"/>
              </a:rPr>
              <a:t>注  释</a:t>
            </a:r>
          </a:p>
        </p:txBody>
      </p:sp>
      <p:sp>
        <p:nvSpPr>
          <p:cNvPr id="3" name="内容占位符 2"/>
          <p:cNvSpPr>
            <a:spLocks noGrp="1"/>
          </p:cNvSpPr>
          <p:nvPr>
            <p:ph idx="1"/>
          </p:nvPr>
        </p:nvSpPr>
        <p:spPr>
          <a:xfrm>
            <a:off x="457200" y="1600200"/>
            <a:ext cx="8229600" cy="4277071"/>
          </a:xfrm>
        </p:spPr>
        <p:txBody>
          <a:bodyPr>
            <a:normAutofit/>
          </a:bodyPr>
          <a:lstStyle/>
          <a:p>
            <a:pPr>
              <a:buFont typeface="Wingdings" pitchFamily="2" charset="2"/>
              <a:buChar char="l"/>
            </a:pPr>
            <a:r>
              <a:rPr lang="zh-CN" altLang="en-US" b="1" dirty="0">
                <a:ea typeface="宋体" pitchFamily="2" charset="-122"/>
              </a:rPr>
              <a:t>单行注释</a:t>
            </a:r>
            <a:endParaRPr lang="en-US" altLang="zh-CN" b="1" dirty="0">
              <a:ea typeface="宋体" pitchFamily="2" charset="-122"/>
            </a:endParaRPr>
          </a:p>
          <a:p>
            <a:pPr lvl="1">
              <a:buFont typeface="Wingdings" pitchFamily="2" charset="2"/>
              <a:buChar char="Ø"/>
            </a:pPr>
            <a:r>
              <a:rPr lang="zh-CN" altLang="en-US" dirty="0">
                <a:ea typeface="宋体" pitchFamily="2" charset="-122"/>
              </a:rPr>
              <a:t>格式： </a:t>
            </a:r>
            <a:r>
              <a:rPr lang="en-US" altLang="zh-CN" dirty="0">
                <a:solidFill>
                  <a:srgbClr val="C00000"/>
                </a:solidFill>
                <a:ea typeface="宋体" pitchFamily="2" charset="-122"/>
              </a:rPr>
              <a:t>//</a:t>
            </a:r>
            <a:r>
              <a:rPr lang="zh-CN" altLang="en-US" dirty="0">
                <a:solidFill>
                  <a:srgbClr val="C00000"/>
                </a:solidFill>
                <a:ea typeface="宋体" pitchFamily="2" charset="-122"/>
              </a:rPr>
              <a:t>注释文字 </a:t>
            </a:r>
            <a:endParaRPr lang="en-US" altLang="zh-CN" dirty="0">
              <a:solidFill>
                <a:srgbClr val="C00000"/>
              </a:solidFill>
              <a:ea typeface="宋体" pitchFamily="2" charset="-122"/>
            </a:endParaRPr>
          </a:p>
          <a:p>
            <a:pPr>
              <a:buFont typeface="Wingdings" pitchFamily="2" charset="2"/>
              <a:buChar char="l"/>
            </a:pPr>
            <a:r>
              <a:rPr lang="zh-CN" altLang="en-US" b="1" dirty="0">
                <a:ea typeface="宋体" pitchFamily="2" charset="-122"/>
              </a:rPr>
              <a:t>多行注释</a:t>
            </a:r>
            <a:endParaRPr lang="en-US" altLang="zh-CN" b="1" dirty="0">
              <a:ea typeface="宋体" pitchFamily="2" charset="-122"/>
            </a:endParaRPr>
          </a:p>
          <a:p>
            <a:pPr lvl="1">
              <a:buFont typeface="Wingdings" pitchFamily="2" charset="2"/>
              <a:buChar char="Ø"/>
            </a:pPr>
            <a:r>
              <a:rPr lang="zh-CN" altLang="en-US" dirty="0">
                <a:ea typeface="宋体" pitchFamily="2" charset="-122"/>
              </a:rPr>
              <a:t>格式： </a:t>
            </a:r>
            <a:r>
              <a:rPr lang="en-US" altLang="zh-CN" dirty="0">
                <a:solidFill>
                  <a:srgbClr val="C00000"/>
                </a:solidFill>
                <a:ea typeface="宋体" pitchFamily="2" charset="-122"/>
              </a:rPr>
              <a:t>	/*  </a:t>
            </a:r>
            <a:r>
              <a:rPr lang="zh-CN" altLang="en-US" dirty="0">
                <a:solidFill>
                  <a:srgbClr val="C00000"/>
                </a:solidFill>
                <a:ea typeface="宋体" pitchFamily="2" charset="-122"/>
              </a:rPr>
              <a:t>注释文字 *</a:t>
            </a:r>
            <a:r>
              <a:rPr lang="en-US" altLang="zh-CN" dirty="0">
                <a:solidFill>
                  <a:srgbClr val="C00000"/>
                </a:solidFill>
                <a:ea typeface="宋体" pitchFamily="2" charset="-122"/>
              </a:rPr>
              <a:t>/</a:t>
            </a:r>
          </a:p>
          <a:p>
            <a:pPr>
              <a:buFont typeface="Wingdings" pitchFamily="2" charset="2"/>
              <a:buChar char="l"/>
            </a:pPr>
            <a:endParaRPr lang="en-US" altLang="zh-CN" dirty="0">
              <a:ea typeface="宋体" pitchFamily="2" charset="-122"/>
            </a:endParaRPr>
          </a:p>
          <a:p>
            <a:pPr>
              <a:buFont typeface="Wingdings" pitchFamily="2" charset="2"/>
              <a:buChar char="l"/>
            </a:pPr>
            <a:r>
              <a:rPr lang="zh-CN" altLang="en-US" dirty="0">
                <a:ea typeface="宋体" pitchFamily="2" charset="-122"/>
              </a:rPr>
              <a:t>注：</a:t>
            </a:r>
            <a:endParaRPr lang="en-US" altLang="zh-CN" dirty="0">
              <a:ea typeface="宋体" pitchFamily="2" charset="-122"/>
            </a:endParaRPr>
          </a:p>
          <a:p>
            <a:pPr lvl="1">
              <a:buFont typeface="Wingdings" pitchFamily="2" charset="2"/>
              <a:buChar char="Ø"/>
            </a:pPr>
            <a:r>
              <a:rPr lang="zh-CN" altLang="en-US" dirty="0">
                <a:ea typeface="宋体" pitchFamily="2" charset="-122"/>
              </a:rPr>
              <a:t>对于单行和多行注释，被注释的文字，不会被</a:t>
            </a:r>
            <a:r>
              <a:rPr lang="en-US" altLang="zh-CN" dirty="0">
                <a:ea typeface="宋体" pitchFamily="2" charset="-122"/>
              </a:rPr>
              <a:t>JVM</a:t>
            </a:r>
            <a:r>
              <a:rPr lang="zh-CN" altLang="en-US" dirty="0">
                <a:ea typeface="宋体" pitchFamily="2" charset="-122"/>
              </a:rPr>
              <a:t>（</a:t>
            </a:r>
            <a:r>
              <a:rPr lang="en-US" altLang="zh-CN" dirty="0">
                <a:ea typeface="宋体" pitchFamily="2" charset="-122"/>
              </a:rPr>
              <a:t>java</a:t>
            </a:r>
            <a:r>
              <a:rPr lang="zh-CN" altLang="en-US" dirty="0">
                <a:ea typeface="宋体" pitchFamily="2" charset="-122"/>
              </a:rPr>
              <a:t>虚拟机）解释执行。</a:t>
            </a:r>
          </a:p>
          <a:p>
            <a:pPr lvl="1">
              <a:buFont typeface="Wingdings" pitchFamily="2" charset="2"/>
              <a:buChar char="Ø"/>
            </a:pPr>
            <a:r>
              <a:rPr lang="zh-CN" altLang="en-US" dirty="0">
                <a:ea typeface="宋体" pitchFamily="2" charset="-122"/>
              </a:rPr>
              <a:t>多行注释里面不允许有多行注释嵌套。</a:t>
            </a:r>
          </a:p>
        </p:txBody>
      </p:sp>
    </p:spTree>
    <p:extLst>
      <p:ext uri="{BB962C8B-B14F-4D97-AF65-F5344CB8AC3E}">
        <p14:creationId xmlns:p14="http://schemas.microsoft.com/office/powerpoint/2010/main" val="169372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圆角矩形 150"/>
          <p:cNvSpPr/>
          <p:nvPr/>
        </p:nvSpPr>
        <p:spPr>
          <a:xfrm>
            <a:off x="2098124" y="4149661"/>
            <a:ext cx="772424" cy="712385"/>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5" name="TextBox 4"/>
          <p:cNvSpPr txBox="1"/>
          <p:nvPr/>
        </p:nvSpPr>
        <p:spPr>
          <a:xfrm>
            <a:off x="4635718" y="44624"/>
            <a:ext cx="4316336" cy="646331"/>
          </a:xfrm>
          <a:prstGeom prst="rect">
            <a:avLst/>
          </a:prstGeom>
          <a:noFill/>
        </p:spPr>
        <p:txBody>
          <a:bodyPr wrap="square" rtlCol="0">
            <a:spAutoFit/>
          </a:bodyPr>
          <a:lstStyle/>
          <a:p>
            <a:r>
              <a:rPr lang="en-US" altLang="zh-CN" sz="3600" b="1" dirty="0">
                <a:solidFill>
                  <a:srgbClr val="FFFF00"/>
                </a:solidFill>
                <a:latin typeface="Courier New" panose="02070309020205020404" pitchFamily="49" charset="0"/>
                <a:ea typeface="宋体" pitchFamily="2" charset="-122"/>
                <a:cs typeface="Courier New" panose="02070309020205020404" pitchFamily="49" charset="0"/>
              </a:rPr>
              <a:t>Java</a:t>
            </a:r>
            <a:r>
              <a:rPr lang="zh-CN" altLang="en-US" sz="3600" b="1" dirty="0">
                <a:solidFill>
                  <a:srgbClr val="FFFF00"/>
                </a:solidFill>
                <a:latin typeface="Courier New" panose="02070309020205020404" pitchFamily="49" charset="0"/>
                <a:ea typeface="宋体" pitchFamily="2" charset="-122"/>
                <a:cs typeface="Courier New" panose="02070309020205020404" pitchFamily="49" charset="0"/>
              </a:rPr>
              <a:t>基础知识图解</a:t>
            </a:r>
          </a:p>
        </p:txBody>
      </p:sp>
      <p:sp>
        <p:nvSpPr>
          <p:cNvPr id="101" name="圆角矩形 100"/>
          <p:cNvSpPr/>
          <p:nvPr/>
        </p:nvSpPr>
        <p:spPr>
          <a:xfrm>
            <a:off x="1838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2" name="圆角矩形 101"/>
          <p:cNvSpPr/>
          <p:nvPr/>
        </p:nvSpPr>
        <p:spPr>
          <a:xfrm>
            <a:off x="2056010" y="920552"/>
            <a:ext cx="145536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3" name="圆角矩形 102"/>
          <p:cNvSpPr/>
          <p:nvPr/>
        </p:nvSpPr>
        <p:spPr>
          <a:xfrm>
            <a:off x="5584402" y="908720"/>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4" name="圆角矩形 103"/>
          <p:cNvSpPr/>
          <p:nvPr/>
        </p:nvSpPr>
        <p:spPr>
          <a:xfrm>
            <a:off x="4899776" y="2420888"/>
            <a:ext cx="96836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5" name="圆角矩形 104"/>
          <p:cNvSpPr/>
          <p:nvPr/>
        </p:nvSpPr>
        <p:spPr>
          <a:xfrm>
            <a:off x="6948264" y="2420888"/>
            <a:ext cx="9361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6" name="圆角矩形 105"/>
          <p:cNvSpPr/>
          <p:nvPr/>
        </p:nvSpPr>
        <p:spPr>
          <a:xfrm>
            <a:off x="5951345" y="2420888"/>
            <a:ext cx="852903"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7" name="圆角矩形 106"/>
          <p:cNvSpPr/>
          <p:nvPr/>
        </p:nvSpPr>
        <p:spPr>
          <a:xfrm>
            <a:off x="8013450" y="2420888"/>
            <a:ext cx="73501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8" name="圆角矩形 107"/>
          <p:cNvSpPr/>
          <p:nvPr/>
        </p:nvSpPr>
        <p:spPr>
          <a:xfrm>
            <a:off x="5548670" y="3429000"/>
            <a:ext cx="1800562" cy="4320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09" name="圆角矩形 108"/>
          <p:cNvSpPr/>
          <p:nvPr/>
        </p:nvSpPr>
        <p:spPr>
          <a:xfrm>
            <a:off x="7890449" y="4243927"/>
            <a:ext cx="982318" cy="45595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0" name="圆角矩形 109"/>
          <p:cNvSpPr/>
          <p:nvPr/>
        </p:nvSpPr>
        <p:spPr>
          <a:xfrm>
            <a:off x="4009150" y="4222587"/>
            <a:ext cx="929716" cy="414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1" name="圆角矩形 110"/>
          <p:cNvSpPr/>
          <p:nvPr/>
        </p:nvSpPr>
        <p:spPr>
          <a:xfrm>
            <a:off x="7143489" y="4228965"/>
            <a:ext cx="596863" cy="40762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2" name="圆角矩形 111"/>
          <p:cNvSpPr/>
          <p:nvPr/>
        </p:nvSpPr>
        <p:spPr>
          <a:xfrm>
            <a:off x="6278876" y="4206563"/>
            <a:ext cx="669388" cy="55221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3" name="圆角矩形 112"/>
          <p:cNvSpPr/>
          <p:nvPr/>
        </p:nvSpPr>
        <p:spPr>
          <a:xfrm>
            <a:off x="5080346" y="4246349"/>
            <a:ext cx="973610" cy="39023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5" name="圆角矩形 114"/>
          <p:cNvSpPr/>
          <p:nvPr/>
        </p:nvSpPr>
        <p:spPr>
          <a:xfrm>
            <a:off x="5240809" y="4862046"/>
            <a:ext cx="1440160"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6" name="圆角矩形 115"/>
          <p:cNvSpPr/>
          <p:nvPr/>
        </p:nvSpPr>
        <p:spPr>
          <a:xfrm>
            <a:off x="8173668"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7" name="圆角矩形 116"/>
          <p:cNvSpPr/>
          <p:nvPr/>
        </p:nvSpPr>
        <p:spPr>
          <a:xfrm>
            <a:off x="744958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8" name="圆角矩形 117"/>
          <p:cNvSpPr/>
          <p:nvPr/>
        </p:nvSpPr>
        <p:spPr>
          <a:xfrm>
            <a:off x="6699146" y="5877271"/>
            <a:ext cx="642973" cy="6567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19" name="圆角矩形 118"/>
          <p:cNvSpPr/>
          <p:nvPr/>
        </p:nvSpPr>
        <p:spPr>
          <a:xfrm>
            <a:off x="5771249" y="5877272"/>
            <a:ext cx="81054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0" name="圆角矩形 119"/>
          <p:cNvSpPr/>
          <p:nvPr/>
        </p:nvSpPr>
        <p:spPr>
          <a:xfrm>
            <a:off x="5051169"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2" name="圆角矩形 121"/>
          <p:cNvSpPr/>
          <p:nvPr/>
        </p:nvSpPr>
        <p:spPr>
          <a:xfrm>
            <a:off x="4101491" y="5863217"/>
            <a:ext cx="7939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3" name="圆角矩形 122"/>
          <p:cNvSpPr/>
          <p:nvPr/>
        </p:nvSpPr>
        <p:spPr>
          <a:xfrm>
            <a:off x="3301875" y="5877272"/>
            <a:ext cx="646804"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4" name="圆角矩形 123"/>
          <p:cNvSpPr/>
          <p:nvPr/>
        </p:nvSpPr>
        <p:spPr>
          <a:xfrm>
            <a:off x="2464439" y="5877272"/>
            <a:ext cx="646804"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5" name="圆角矩形 124"/>
          <p:cNvSpPr/>
          <p:nvPr/>
        </p:nvSpPr>
        <p:spPr>
          <a:xfrm>
            <a:off x="226633" y="5877272"/>
            <a:ext cx="1354123" cy="4320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ea typeface="宋体" pitchFamily="2" charset="-122"/>
              <a:cs typeface="Times New Roman" pitchFamily="18" charset="0"/>
            </a:endParaRPr>
          </a:p>
        </p:txBody>
      </p:sp>
      <p:sp>
        <p:nvSpPr>
          <p:cNvPr id="126" name="圆角矩形 125"/>
          <p:cNvSpPr/>
          <p:nvPr/>
        </p:nvSpPr>
        <p:spPr>
          <a:xfrm>
            <a:off x="2098124" y="222216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3" name="TextBox 132"/>
          <p:cNvSpPr txBox="1"/>
          <p:nvPr/>
        </p:nvSpPr>
        <p:spPr>
          <a:xfrm>
            <a:off x="183802" y="955467"/>
            <a:ext cx="1584176" cy="338554"/>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发展</a:t>
            </a:r>
            <a:r>
              <a:rPr lang="zh-CN" altLang="en-US" sz="1600" dirty="0">
                <a:ea typeface="宋体" pitchFamily="2" charset="-122"/>
                <a:cs typeface="Times New Roman" pitchFamily="18" charset="0"/>
              </a:rPr>
              <a:t>历程</a:t>
            </a:r>
          </a:p>
        </p:txBody>
      </p:sp>
      <p:sp>
        <p:nvSpPr>
          <p:cNvPr id="134" name="TextBox 133"/>
          <p:cNvSpPr txBox="1"/>
          <p:nvPr/>
        </p:nvSpPr>
        <p:spPr>
          <a:xfrm>
            <a:off x="2072520" y="972944"/>
            <a:ext cx="1491368" cy="338554"/>
          </a:xfrm>
          <a:prstGeom prst="rect">
            <a:avLst/>
          </a:prstGeom>
          <a:noFill/>
        </p:spPr>
        <p:txBody>
          <a:bodyPr wrap="square" rtlCol="0">
            <a:spAutoFit/>
          </a:bodyPr>
          <a:lstStyle/>
          <a:p>
            <a:r>
              <a:rPr lang="en-US" altLang="zh-CN" sz="1600" dirty="0">
                <a:ea typeface="宋体" pitchFamily="2" charset="-122"/>
                <a:cs typeface="Times New Roman" pitchFamily="18" charset="0"/>
              </a:rPr>
              <a:t>JAVA</a:t>
            </a:r>
            <a:r>
              <a:rPr lang="zh-CN" altLang="en-US" sz="1600" dirty="0">
                <a:ea typeface="宋体" pitchFamily="2" charset="-122"/>
                <a:cs typeface="Times New Roman" pitchFamily="18" charset="0"/>
              </a:rPr>
              <a:t>环境搭建</a:t>
            </a:r>
          </a:p>
        </p:txBody>
      </p:sp>
      <p:sp>
        <p:nvSpPr>
          <p:cNvPr id="135" name="TextBox 134"/>
          <p:cNvSpPr txBox="1"/>
          <p:nvPr/>
        </p:nvSpPr>
        <p:spPr>
          <a:xfrm>
            <a:off x="5638543" y="941365"/>
            <a:ext cx="1440160" cy="338554"/>
          </a:xfrm>
          <a:prstGeom prst="rect">
            <a:avLst/>
          </a:prstGeom>
          <a:noFill/>
        </p:spPr>
        <p:txBody>
          <a:bodyPr wrap="square" rtlCol="0">
            <a:spAutoFit/>
          </a:bodyPr>
          <a:lstStyle/>
          <a:p>
            <a:r>
              <a:rPr lang="zh-CN" altLang="en-US" sz="1600" dirty="0">
                <a:ea typeface="宋体" pitchFamily="2" charset="-122"/>
                <a:cs typeface="Times New Roman" pitchFamily="18" charset="0"/>
              </a:rPr>
              <a:t>基础程序设计</a:t>
            </a:r>
          </a:p>
        </p:txBody>
      </p:sp>
      <p:sp>
        <p:nvSpPr>
          <p:cNvPr id="136" name="TextBox 135"/>
          <p:cNvSpPr txBox="1"/>
          <p:nvPr/>
        </p:nvSpPr>
        <p:spPr>
          <a:xfrm>
            <a:off x="4913261" y="2492896"/>
            <a:ext cx="109889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数据类型</a:t>
            </a:r>
          </a:p>
        </p:txBody>
      </p:sp>
      <p:sp>
        <p:nvSpPr>
          <p:cNvPr id="137" name="TextBox 136"/>
          <p:cNvSpPr txBox="1"/>
          <p:nvPr/>
        </p:nvSpPr>
        <p:spPr>
          <a:xfrm>
            <a:off x="6928225" y="2460555"/>
            <a:ext cx="1109769" cy="338554"/>
          </a:xfrm>
          <a:prstGeom prst="rect">
            <a:avLst/>
          </a:prstGeom>
          <a:noFill/>
        </p:spPr>
        <p:txBody>
          <a:bodyPr wrap="square" rtlCol="0">
            <a:spAutoFit/>
          </a:bodyPr>
          <a:lstStyle/>
          <a:p>
            <a:r>
              <a:rPr lang="zh-CN" altLang="en-US" sz="1600" dirty="0">
                <a:ea typeface="宋体" pitchFamily="2" charset="-122"/>
                <a:cs typeface="Times New Roman" pitchFamily="18" charset="0"/>
              </a:rPr>
              <a:t>流程控制</a:t>
            </a:r>
          </a:p>
        </p:txBody>
      </p:sp>
      <p:sp>
        <p:nvSpPr>
          <p:cNvPr id="138" name="TextBox 137"/>
          <p:cNvSpPr txBox="1"/>
          <p:nvPr/>
        </p:nvSpPr>
        <p:spPr>
          <a:xfrm>
            <a:off x="5968098" y="2460555"/>
            <a:ext cx="913069" cy="338554"/>
          </a:xfrm>
          <a:prstGeom prst="rect">
            <a:avLst/>
          </a:prstGeom>
          <a:noFill/>
        </p:spPr>
        <p:txBody>
          <a:bodyPr wrap="square" rtlCol="0">
            <a:spAutoFit/>
          </a:bodyPr>
          <a:lstStyle/>
          <a:p>
            <a:r>
              <a:rPr lang="zh-CN" altLang="en-US" sz="1600" dirty="0">
                <a:ea typeface="宋体" pitchFamily="2" charset="-122"/>
                <a:cs typeface="Times New Roman" pitchFamily="18" charset="0"/>
              </a:rPr>
              <a:t>运算符</a:t>
            </a:r>
          </a:p>
        </p:txBody>
      </p:sp>
      <p:sp>
        <p:nvSpPr>
          <p:cNvPr id="139" name="TextBox 138"/>
          <p:cNvSpPr txBox="1"/>
          <p:nvPr/>
        </p:nvSpPr>
        <p:spPr>
          <a:xfrm>
            <a:off x="8049725" y="2442374"/>
            <a:ext cx="698739" cy="338554"/>
          </a:xfrm>
          <a:prstGeom prst="rect">
            <a:avLst/>
          </a:prstGeom>
          <a:noFill/>
        </p:spPr>
        <p:txBody>
          <a:bodyPr wrap="square" rtlCol="0">
            <a:spAutoFit/>
          </a:bodyPr>
          <a:lstStyle/>
          <a:p>
            <a:r>
              <a:rPr lang="zh-CN" altLang="en-US" sz="1600" dirty="0">
                <a:ea typeface="宋体" pitchFamily="2" charset="-122"/>
                <a:cs typeface="Times New Roman" pitchFamily="18" charset="0"/>
              </a:rPr>
              <a:t>数组</a:t>
            </a:r>
          </a:p>
        </p:txBody>
      </p:sp>
      <p:sp>
        <p:nvSpPr>
          <p:cNvPr id="140" name="TextBox 139"/>
          <p:cNvSpPr txBox="1"/>
          <p:nvPr/>
        </p:nvSpPr>
        <p:spPr>
          <a:xfrm>
            <a:off x="5652120" y="3504467"/>
            <a:ext cx="1711778" cy="369332"/>
          </a:xfrm>
          <a:prstGeom prst="rect">
            <a:avLst/>
          </a:prstGeom>
          <a:noFill/>
        </p:spPr>
        <p:txBody>
          <a:bodyPr wrap="square" rtlCol="0">
            <a:spAutoFit/>
          </a:bodyPr>
          <a:lstStyle/>
          <a:p>
            <a:r>
              <a:rPr lang="zh-CN" altLang="en-US" dirty="0">
                <a:ea typeface="宋体" pitchFamily="2" charset="-122"/>
                <a:cs typeface="Times New Roman" pitchFamily="18" charset="0"/>
              </a:rPr>
              <a:t>面向对象编程</a:t>
            </a:r>
          </a:p>
        </p:txBody>
      </p:sp>
      <p:sp>
        <p:nvSpPr>
          <p:cNvPr id="141" name="TextBox 140"/>
          <p:cNvSpPr txBox="1"/>
          <p:nvPr/>
        </p:nvSpPr>
        <p:spPr>
          <a:xfrm>
            <a:off x="4041415" y="4286197"/>
            <a:ext cx="932483" cy="338554"/>
          </a:xfrm>
          <a:prstGeom prst="rect">
            <a:avLst/>
          </a:prstGeom>
          <a:noFill/>
        </p:spPr>
        <p:txBody>
          <a:bodyPr wrap="square" rtlCol="0">
            <a:spAutoFit/>
          </a:bodyPr>
          <a:lstStyle/>
          <a:p>
            <a:r>
              <a:rPr lang="zh-CN" altLang="en-US" sz="1600">
                <a:ea typeface="宋体" pitchFamily="2" charset="-122"/>
                <a:cs typeface="Times New Roman" pitchFamily="18" charset="0"/>
              </a:rPr>
              <a:t>类</a:t>
            </a:r>
            <a:r>
              <a:rPr lang="en-US" altLang="zh-CN" sz="1600">
                <a:ea typeface="宋体" pitchFamily="2" charset="-122"/>
                <a:cs typeface="Times New Roman" pitchFamily="18" charset="0"/>
              </a:rPr>
              <a:t>/</a:t>
            </a:r>
            <a:r>
              <a:rPr lang="zh-CN" altLang="en-US" sz="1600">
                <a:ea typeface="宋体" pitchFamily="2" charset="-122"/>
                <a:cs typeface="Times New Roman" pitchFamily="18" charset="0"/>
              </a:rPr>
              <a:t>对象</a:t>
            </a:r>
            <a:endParaRPr lang="zh-CN" altLang="en-US" sz="1600" dirty="0">
              <a:ea typeface="宋体" pitchFamily="2" charset="-122"/>
              <a:cs typeface="Times New Roman" pitchFamily="18" charset="0"/>
            </a:endParaRPr>
          </a:p>
        </p:txBody>
      </p:sp>
      <p:sp>
        <p:nvSpPr>
          <p:cNvPr id="142" name="TextBox 141"/>
          <p:cNvSpPr txBox="1"/>
          <p:nvPr/>
        </p:nvSpPr>
        <p:spPr>
          <a:xfrm>
            <a:off x="5045353" y="4290674"/>
            <a:ext cx="1043596" cy="338554"/>
          </a:xfrm>
          <a:prstGeom prst="rect">
            <a:avLst/>
          </a:prstGeom>
          <a:noFill/>
        </p:spPr>
        <p:txBody>
          <a:bodyPr wrap="square" rtlCol="0">
            <a:spAutoFit/>
          </a:bodyPr>
          <a:lstStyle/>
          <a:p>
            <a:r>
              <a:rPr lang="zh-CN" altLang="en-US" sz="1600">
                <a:ea typeface="宋体" pitchFamily="2" charset="-122"/>
                <a:cs typeface="Times New Roman" pitchFamily="18" charset="0"/>
              </a:rPr>
              <a:t>类的结构</a:t>
            </a:r>
            <a:endParaRPr lang="zh-CN" altLang="en-US" sz="1600" dirty="0">
              <a:ea typeface="宋体" pitchFamily="2" charset="-122"/>
              <a:cs typeface="Times New Roman" pitchFamily="18" charset="0"/>
            </a:endParaRPr>
          </a:p>
        </p:txBody>
      </p:sp>
      <p:sp>
        <p:nvSpPr>
          <p:cNvPr id="144" name="TextBox 143"/>
          <p:cNvSpPr txBox="1"/>
          <p:nvPr/>
        </p:nvSpPr>
        <p:spPr>
          <a:xfrm>
            <a:off x="7884368" y="4293096"/>
            <a:ext cx="1008745" cy="338554"/>
          </a:xfrm>
          <a:prstGeom prst="rect">
            <a:avLst/>
          </a:prstGeom>
          <a:noFill/>
        </p:spPr>
        <p:txBody>
          <a:bodyPr wrap="square" rtlCol="0">
            <a:spAutoFit/>
          </a:bodyPr>
          <a:lstStyle/>
          <a:p>
            <a:r>
              <a:rPr lang="zh-CN" altLang="en-US" sz="1600" dirty="0">
                <a:ea typeface="宋体" pitchFamily="2" charset="-122"/>
                <a:cs typeface="Times New Roman" pitchFamily="18" charset="0"/>
              </a:rPr>
              <a:t>设计模式</a:t>
            </a:r>
          </a:p>
        </p:txBody>
      </p:sp>
      <p:sp>
        <p:nvSpPr>
          <p:cNvPr id="145" name="TextBox 144"/>
          <p:cNvSpPr txBox="1"/>
          <p:nvPr/>
        </p:nvSpPr>
        <p:spPr>
          <a:xfrm>
            <a:off x="7155329" y="427219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接口</a:t>
            </a:r>
          </a:p>
        </p:txBody>
      </p:sp>
      <p:sp>
        <p:nvSpPr>
          <p:cNvPr id="146" name="TextBox 145"/>
          <p:cNvSpPr txBox="1"/>
          <p:nvPr/>
        </p:nvSpPr>
        <p:spPr>
          <a:xfrm>
            <a:off x="6324788" y="4212377"/>
            <a:ext cx="653395" cy="584775"/>
          </a:xfrm>
          <a:prstGeom prst="rect">
            <a:avLst/>
          </a:prstGeom>
          <a:noFill/>
        </p:spPr>
        <p:txBody>
          <a:bodyPr wrap="square" rtlCol="0">
            <a:spAutoFit/>
          </a:bodyPr>
          <a:lstStyle/>
          <a:p>
            <a:r>
              <a:rPr lang="zh-CN" altLang="en-US" sz="1600" dirty="0">
                <a:ea typeface="宋体" pitchFamily="2" charset="-122"/>
                <a:cs typeface="Times New Roman" pitchFamily="18" charset="0"/>
              </a:rPr>
              <a:t>三大特性</a:t>
            </a:r>
          </a:p>
        </p:txBody>
      </p:sp>
      <p:sp>
        <p:nvSpPr>
          <p:cNvPr id="147" name="TextBox 146"/>
          <p:cNvSpPr txBox="1"/>
          <p:nvPr/>
        </p:nvSpPr>
        <p:spPr>
          <a:xfrm>
            <a:off x="5267263" y="4908793"/>
            <a:ext cx="1413706" cy="338554"/>
          </a:xfrm>
          <a:prstGeom prst="rect">
            <a:avLst/>
          </a:prstGeom>
          <a:noFill/>
        </p:spPr>
        <p:txBody>
          <a:bodyPr wrap="square" rtlCol="0">
            <a:spAutoFit/>
          </a:bodyPr>
          <a:lstStyle/>
          <a:p>
            <a:r>
              <a:rPr lang="zh-CN" altLang="en-US" sz="1600" dirty="0">
                <a:ea typeface="宋体" pitchFamily="2" charset="-122"/>
                <a:cs typeface="Times New Roman" pitchFamily="18" charset="0"/>
              </a:rPr>
              <a:t>应用程序开发</a:t>
            </a:r>
          </a:p>
        </p:txBody>
      </p:sp>
      <p:sp>
        <p:nvSpPr>
          <p:cNvPr id="148" name="TextBox 147"/>
          <p:cNvSpPr txBox="1"/>
          <p:nvPr/>
        </p:nvSpPr>
        <p:spPr>
          <a:xfrm>
            <a:off x="2464439" y="5926560"/>
            <a:ext cx="812219" cy="338554"/>
          </a:xfrm>
          <a:prstGeom prst="rect">
            <a:avLst/>
          </a:prstGeom>
          <a:noFill/>
        </p:spPr>
        <p:txBody>
          <a:bodyPr wrap="square" rtlCol="0">
            <a:spAutoFit/>
          </a:bodyPr>
          <a:lstStyle/>
          <a:p>
            <a:r>
              <a:rPr lang="en-US" altLang="zh-CN" sz="1600" dirty="0">
                <a:ea typeface="宋体" pitchFamily="2" charset="-122"/>
                <a:cs typeface="Times New Roman" pitchFamily="18" charset="0"/>
              </a:rPr>
              <a:t>JDBC</a:t>
            </a:r>
            <a:endParaRPr lang="zh-CN" altLang="en-US" sz="1600" dirty="0">
              <a:ea typeface="宋体" pitchFamily="2" charset="-122"/>
              <a:cs typeface="Times New Roman" pitchFamily="18" charset="0"/>
            </a:endParaRPr>
          </a:p>
        </p:txBody>
      </p:sp>
      <p:sp>
        <p:nvSpPr>
          <p:cNvPr id="149" name="TextBox 148"/>
          <p:cNvSpPr txBox="1"/>
          <p:nvPr/>
        </p:nvSpPr>
        <p:spPr>
          <a:xfrm>
            <a:off x="3322977"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集合</a:t>
            </a:r>
          </a:p>
        </p:txBody>
      </p:sp>
      <p:sp>
        <p:nvSpPr>
          <p:cNvPr id="150" name="TextBox 149"/>
          <p:cNvSpPr txBox="1"/>
          <p:nvPr/>
        </p:nvSpPr>
        <p:spPr>
          <a:xfrm>
            <a:off x="4115065" y="5901292"/>
            <a:ext cx="956506" cy="338554"/>
          </a:xfrm>
          <a:prstGeom prst="rect">
            <a:avLst/>
          </a:prstGeom>
          <a:noFill/>
        </p:spPr>
        <p:txBody>
          <a:bodyPr wrap="square" rtlCol="0">
            <a:spAutoFit/>
          </a:bodyPr>
          <a:lstStyle/>
          <a:p>
            <a:r>
              <a:rPr lang="en-US" altLang="zh-CN" sz="1600">
                <a:ea typeface="宋体" pitchFamily="2" charset="-122"/>
                <a:cs typeface="Times New Roman" pitchFamily="18" charset="0"/>
              </a:rPr>
              <a:t>IO/NIO</a:t>
            </a:r>
            <a:endParaRPr lang="zh-CN" altLang="en-US" sz="1600" dirty="0">
              <a:ea typeface="宋体" pitchFamily="2" charset="-122"/>
              <a:cs typeface="Times New Roman" pitchFamily="18" charset="0"/>
            </a:endParaRPr>
          </a:p>
        </p:txBody>
      </p:sp>
      <p:sp>
        <p:nvSpPr>
          <p:cNvPr id="152" name="TextBox 151"/>
          <p:cNvSpPr txBox="1"/>
          <p:nvPr/>
        </p:nvSpPr>
        <p:spPr>
          <a:xfrm>
            <a:off x="5081579" y="5949280"/>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类库</a:t>
            </a:r>
          </a:p>
        </p:txBody>
      </p:sp>
      <p:sp>
        <p:nvSpPr>
          <p:cNvPr id="153" name="TextBox 152"/>
          <p:cNvSpPr txBox="1"/>
          <p:nvPr/>
        </p:nvSpPr>
        <p:spPr>
          <a:xfrm>
            <a:off x="5771249" y="5949280"/>
            <a:ext cx="810226" cy="338554"/>
          </a:xfrm>
          <a:prstGeom prst="rect">
            <a:avLst/>
          </a:prstGeom>
          <a:noFill/>
        </p:spPr>
        <p:txBody>
          <a:bodyPr wrap="square" rtlCol="0">
            <a:spAutoFit/>
          </a:bodyPr>
          <a:lstStyle/>
          <a:p>
            <a:r>
              <a:rPr lang="zh-CN" altLang="en-US" sz="1600" dirty="0">
                <a:ea typeface="宋体" pitchFamily="2" charset="-122"/>
                <a:cs typeface="Times New Roman" pitchFamily="18" charset="0"/>
              </a:rPr>
              <a:t>多线程</a:t>
            </a:r>
          </a:p>
        </p:txBody>
      </p:sp>
      <p:sp>
        <p:nvSpPr>
          <p:cNvPr id="154" name="TextBox 153"/>
          <p:cNvSpPr txBox="1"/>
          <p:nvPr/>
        </p:nvSpPr>
        <p:spPr>
          <a:xfrm>
            <a:off x="6707353" y="5949280"/>
            <a:ext cx="740879" cy="584775"/>
          </a:xfrm>
          <a:prstGeom prst="rect">
            <a:avLst/>
          </a:prstGeom>
          <a:noFill/>
        </p:spPr>
        <p:txBody>
          <a:bodyPr wrap="square" rtlCol="0">
            <a:spAutoFit/>
          </a:bodyPr>
          <a:lstStyle/>
          <a:p>
            <a:r>
              <a:rPr lang="zh-CN" altLang="en-US" sz="1600">
                <a:ea typeface="宋体" pitchFamily="2" charset="-122"/>
                <a:cs typeface="Times New Roman" pitchFamily="18" charset="0"/>
              </a:rPr>
              <a:t>异常处理</a:t>
            </a:r>
            <a:endParaRPr lang="zh-CN" altLang="en-US" sz="1600" dirty="0">
              <a:ea typeface="宋体" pitchFamily="2" charset="-122"/>
              <a:cs typeface="Times New Roman" pitchFamily="18" charset="0"/>
            </a:endParaRPr>
          </a:p>
        </p:txBody>
      </p:sp>
      <p:sp>
        <p:nvSpPr>
          <p:cNvPr id="155" name="TextBox 154"/>
          <p:cNvSpPr txBox="1"/>
          <p:nvPr/>
        </p:nvSpPr>
        <p:spPr>
          <a:xfrm>
            <a:off x="7462133" y="5918181"/>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反射</a:t>
            </a:r>
          </a:p>
        </p:txBody>
      </p:sp>
      <p:sp>
        <p:nvSpPr>
          <p:cNvPr id="156" name="TextBox 155"/>
          <p:cNvSpPr txBox="1"/>
          <p:nvPr/>
        </p:nvSpPr>
        <p:spPr>
          <a:xfrm>
            <a:off x="8177923" y="5924019"/>
            <a:ext cx="617662" cy="338554"/>
          </a:xfrm>
          <a:prstGeom prst="rect">
            <a:avLst/>
          </a:prstGeom>
          <a:noFill/>
        </p:spPr>
        <p:txBody>
          <a:bodyPr wrap="square" rtlCol="0">
            <a:spAutoFit/>
          </a:bodyPr>
          <a:lstStyle/>
          <a:p>
            <a:r>
              <a:rPr lang="zh-CN" altLang="en-US" sz="1600" dirty="0">
                <a:ea typeface="宋体" pitchFamily="2" charset="-122"/>
                <a:cs typeface="Times New Roman" pitchFamily="18" charset="0"/>
              </a:rPr>
              <a:t>网络</a:t>
            </a:r>
          </a:p>
        </p:txBody>
      </p:sp>
      <p:sp>
        <p:nvSpPr>
          <p:cNvPr id="157" name="TextBox 156"/>
          <p:cNvSpPr txBox="1"/>
          <p:nvPr/>
        </p:nvSpPr>
        <p:spPr>
          <a:xfrm>
            <a:off x="154625" y="5949280"/>
            <a:ext cx="1395437" cy="338554"/>
          </a:xfrm>
          <a:prstGeom prst="rect">
            <a:avLst/>
          </a:prstGeom>
          <a:noFill/>
        </p:spPr>
        <p:txBody>
          <a:bodyPr wrap="square" rtlCol="0">
            <a:spAutoFit/>
          </a:bodyPr>
          <a:lstStyle/>
          <a:p>
            <a:r>
              <a:rPr lang="en-US" altLang="zh-CN" sz="1600" dirty="0">
                <a:ea typeface="宋体" pitchFamily="2" charset="-122"/>
                <a:cs typeface="Times New Roman" pitchFamily="18" charset="0"/>
              </a:rPr>
              <a:t>Oracle/MySQL</a:t>
            </a:r>
            <a:endParaRPr lang="zh-CN" altLang="en-US" sz="1600" dirty="0">
              <a:ea typeface="宋体" pitchFamily="2" charset="-122"/>
              <a:cs typeface="Times New Roman" pitchFamily="18" charset="0"/>
            </a:endParaRPr>
          </a:p>
        </p:txBody>
      </p:sp>
      <p:sp>
        <p:nvSpPr>
          <p:cNvPr id="159" name="TextBox 158"/>
          <p:cNvSpPr txBox="1"/>
          <p:nvPr/>
        </p:nvSpPr>
        <p:spPr>
          <a:xfrm>
            <a:off x="2123729" y="4221088"/>
            <a:ext cx="864095" cy="584775"/>
          </a:xfrm>
          <a:prstGeom prst="rect">
            <a:avLst/>
          </a:prstGeom>
          <a:noFill/>
        </p:spPr>
        <p:txBody>
          <a:bodyPr wrap="square" rtlCol="0">
            <a:spAutoFit/>
          </a:bodyPr>
          <a:lstStyle/>
          <a:p>
            <a:r>
              <a:rPr lang="en-US" altLang="zh-CN" sz="1600">
                <a:ea typeface="宋体" pitchFamily="2" charset="-122"/>
                <a:cs typeface="Times New Roman" pitchFamily="18" charset="0"/>
              </a:rPr>
              <a:t>Java</a:t>
            </a:r>
            <a:r>
              <a:rPr lang="zh-CN" altLang="en-US" sz="1600">
                <a:ea typeface="宋体" pitchFamily="2" charset="-122"/>
                <a:cs typeface="Times New Roman" pitchFamily="18" charset="0"/>
              </a:rPr>
              <a:t>新</a:t>
            </a:r>
            <a:r>
              <a:rPr lang="zh-CN" altLang="en-US" sz="1600" dirty="0">
                <a:ea typeface="宋体" pitchFamily="2" charset="-122"/>
                <a:cs typeface="Times New Roman" pitchFamily="18" charset="0"/>
              </a:rPr>
              <a:t>特性</a:t>
            </a:r>
          </a:p>
        </p:txBody>
      </p:sp>
      <p:cxnSp>
        <p:nvCxnSpPr>
          <p:cNvPr id="165" name="直接箭头连接符 164"/>
          <p:cNvCxnSpPr>
            <a:stCxn id="101" idx="3"/>
            <a:endCxn id="102" idx="1"/>
          </p:cNvCxnSpPr>
          <p:nvPr/>
        </p:nvCxnSpPr>
        <p:spPr>
          <a:xfrm>
            <a:off x="1623962" y="1124744"/>
            <a:ext cx="432048" cy="11832"/>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34" idx="3"/>
            <a:endCxn id="103" idx="1"/>
          </p:cNvCxnSpPr>
          <p:nvPr/>
        </p:nvCxnSpPr>
        <p:spPr>
          <a:xfrm flipV="1">
            <a:off x="3563888" y="1124744"/>
            <a:ext cx="2020514" cy="17477"/>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p:nvPr/>
        </p:nvCxnSpPr>
        <p:spPr>
          <a:xfrm>
            <a:off x="6278876" y="1368407"/>
            <a:ext cx="0" cy="1052481"/>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8" name="肘形连接符 167"/>
          <p:cNvCxnSpPr>
            <a:endCxn id="104" idx="0"/>
          </p:cNvCxnSpPr>
          <p:nvPr/>
        </p:nvCxnSpPr>
        <p:spPr>
          <a:xfrm rot="10800000" flipV="1">
            <a:off x="5383960" y="1882928"/>
            <a:ext cx="1456572"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0" name="肘形连接符 169"/>
          <p:cNvCxnSpPr>
            <a:endCxn id="107" idx="0"/>
          </p:cNvCxnSpPr>
          <p:nvPr/>
        </p:nvCxnSpPr>
        <p:spPr>
          <a:xfrm>
            <a:off x="6529953" y="1882929"/>
            <a:ext cx="1851004" cy="537959"/>
          </a:xfrm>
          <a:prstGeom prst="bentConnector2">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1" name="肘形连接符 170"/>
          <p:cNvCxnSpPr/>
          <p:nvPr/>
        </p:nvCxnSpPr>
        <p:spPr>
          <a:xfrm rot="16200000" flipH="1">
            <a:off x="2578947" y="2437978"/>
            <a:ext cx="3957616" cy="1366106"/>
          </a:xfrm>
          <a:prstGeom prst="bentConnector3">
            <a:avLst>
              <a:gd name="adj1" fmla="val 99658"/>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3876037" y="3629784"/>
            <a:ext cx="1677830"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肘形连接符 173"/>
          <p:cNvCxnSpPr>
            <a:stCxn id="108" idx="2"/>
            <a:endCxn id="109" idx="0"/>
          </p:cNvCxnSpPr>
          <p:nvPr/>
        </p:nvCxnSpPr>
        <p:spPr>
          <a:xfrm rot="16200000" flipH="1">
            <a:off x="7223840" y="3086158"/>
            <a:ext cx="382879" cy="1932657"/>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5" name="肘形连接符 174"/>
          <p:cNvCxnSpPr>
            <a:stCxn id="108" idx="2"/>
            <a:endCxn id="113" idx="0"/>
          </p:cNvCxnSpPr>
          <p:nvPr/>
        </p:nvCxnSpPr>
        <p:spPr>
          <a:xfrm rot="5400000">
            <a:off x="5815401" y="3612798"/>
            <a:ext cx="385301" cy="88180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6" name="肘形连接符 175"/>
          <p:cNvCxnSpPr>
            <a:stCxn id="108" idx="2"/>
            <a:endCxn id="110" idx="0"/>
          </p:cNvCxnSpPr>
          <p:nvPr/>
        </p:nvCxnSpPr>
        <p:spPr>
          <a:xfrm rot="5400000">
            <a:off x="5280711" y="3054346"/>
            <a:ext cx="361539" cy="1974943"/>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7" name="肘形连接符 176"/>
          <p:cNvCxnSpPr>
            <a:stCxn id="108" idx="2"/>
            <a:endCxn id="111" idx="0"/>
          </p:cNvCxnSpPr>
          <p:nvPr/>
        </p:nvCxnSpPr>
        <p:spPr>
          <a:xfrm rot="16200000" flipH="1">
            <a:off x="6761478" y="3548521"/>
            <a:ext cx="367917" cy="992970"/>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8" name="肘形连接符 177"/>
          <p:cNvCxnSpPr>
            <a:stCxn id="108" idx="2"/>
            <a:endCxn id="112" idx="0"/>
          </p:cNvCxnSpPr>
          <p:nvPr/>
        </p:nvCxnSpPr>
        <p:spPr>
          <a:xfrm rot="16200000" flipH="1">
            <a:off x="6358503" y="3951495"/>
            <a:ext cx="345515" cy="164619"/>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9" name="肘形连接符 178"/>
          <p:cNvCxnSpPr>
            <a:stCxn id="115" idx="2"/>
            <a:endCxn id="124" idx="0"/>
          </p:cNvCxnSpPr>
          <p:nvPr/>
        </p:nvCxnSpPr>
        <p:spPr>
          <a:xfrm rot="5400000">
            <a:off x="4082776" y="3999159"/>
            <a:ext cx="583178" cy="317304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0" name="肘形连接符 179"/>
          <p:cNvCxnSpPr>
            <a:stCxn id="115" idx="2"/>
            <a:endCxn id="123" idx="0"/>
          </p:cNvCxnSpPr>
          <p:nvPr/>
        </p:nvCxnSpPr>
        <p:spPr>
          <a:xfrm rot="5400000">
            <a:off x="4501494" y="4417877"/>
            <a:ext cx="583178" cy="233561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1" name="肘形连接符 180"/>
          <p:cNvCxnSpPr>
            <a:stCxn id="115" idx="2"/>
            <a:endCxn id="122" idx="0"/>
          </p:cNvCxnSpPr>
          <p:nvPr/>
        </p:nvCxnSpPr>
        <p:spPr>
          <a:xfrm rot="5400000">
            <a:off x="4945105" y="4847432"/>
            <a:ext cx="569123" cy="1462446"/>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3" name="肘形连接符 182"/>
          <p:cNvCxnSpPr>
            <a:stCxn id="115" idx="2"/>
            <a:endCxn id="120" idx="0"/>
          </p:cNvCxnSpPr>
          <p:nvPr/>
        </p:nvCxnSpPr>
        <p:spPr>
          <a:xfrm rot="5400000">
            <a:off x="5376141" y="5292524"/>
            <a:ext cx="583178" cy="586318"/>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4" name="肘形连接符 183"/>
          <p:cNvCxnSpPr>
            <a:stCxn id="115" idx="2"/>
            <a:endCxn id="119" idx="0"/>
          </p:cNvCxnSpPr>
          <p:nvPr/>
        </p:nvCxnSpPr>
        <p:spPr>
          <a:xfrm rot="16200000" flipH="1">
            <a:off x="5777116" y="5477867"/>
            <a:ext cx="583178" cy="21563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5" name="肘形连接符 184"/>
          <p:cNvCxnSpPr>
            <a:stCxn id="115" idx="2"/>
            <a:endCxn id="118" idx="0"/>
          </p:cNvCxnSpPr>
          <p:nvPr/>
        </p:nvCxnSpPr>
        <p:spPr>
          <a:xfrm rot="16200000" flipH="1">
            <a:off x="6199173" y="5055810"/>
            <a:ext cx="583177" cy="105974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6" name="肘形连接符 185"/>
          <p:cNvCxnSpPr>
            <a:stCxn id="115" idx="2"/>
            <a:endCxn id="155" idx="0"/>
          </p:cNvCxnSpPr>
          <p:nvPr/>
        </p:nvCxnSpPr>
        <p:spPr>
          <a:xfrm rot="16200000" flipH="1">
            <a:off x="6553883" y="4701099"/>
            <a:ext cx="624087" cy="1810075"/>
          </a:xfrm>
          <a:prstGeom prst="bentConnector3">
            <a:avLst>
              <a:gd name="adj1" fmla="val 45626"/>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7" name="肘形连接符 186"/>
          <p:cNvCxnSpPr>
            <a:stCxn id="115" idx="2"/>
            <a:endCxn id="116" idx="0"/>
          </p:cNvCxnSpPr>
          <p:nvPr/>
        </p:nvCxnSpPr>
        <p:spPr>
          <a:xfrm rot="16200000" flipH="1">
            <a:off x="6937390" y="4317592"/>
            <a:ext cx="583178" cy="2536181"/>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H="1">
            <a:off x="1580756" y="6068035"/>
            <a:ext cx="883684" cy="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870549" y="4564216"/>
            <a:ext cx="100548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05" idx="0"/>
          </p:cNvCxnSpPr>
          <p:nvPr/>
        </p:nvCxnSpPr>
        <p:spPr>
          <a:xfrm>
            <a:off x="7416316" y="1894647"/>
            <a:ext cx="0" cy="52624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123728" y="2268907"/>
            <a:ext cx="1192390" cy="338554"/>
          </a:xfrm>
          <a:prstGeom prst="rect">
            <a:avLst/>
          </a:prstGeom>
          <a:noFill/>
        </p:spPr>
        <p:txBody>
          <a:bodyPr wrap="square" rtlCol="0">
            <a:spAutoFit/>
          </a:bodyPr>
          <a:lstStyle/>
          <a:p>
            <a:r>
              <a:rPr lang="en-US" altLang="zh-CN" sz="1600" dirty="0">
                <a:ea typeface="宋体" pitchFamily="2" charset="-122"/>
                <a:cs typeface="Times New Roman" pitchFamily="18" charset="0"/>
              </a:rPr>
              <a:t>Eclipse</a:t>
            </a:r>
            <a:r>
              <a:rPr lang="zh-CN" altLang="en-US" sz="1600" dirty="0">
                <a:ea typeface="宋体" pitchFamily="2" charset="-122"/>
                <a:cs typeface="Times New Roman" pitchFamily="18" charset="0"/>
              </a:rPr>
              <a:t>使用</a:t>
            </a:r>
          </a:p>
        </p:txBody>
      </p:sp>
      <p:cxnSp>
        <p:nvCxnSpPr>
          <p:cNvPr id="98" name="直接箭头连接符 97"/>
          <p:cNvCxnSpPr>
            <a:endCxn id="169" idx="3"/>
          </p:cNvCxnSpPr>
          <p:nvPr/>
        </p:nvCxnSpPr>
        <p:spPr>
          <a:xfrm flipH="1">
            <a:off x="3316118" y="242088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2" name="圆角矩形 181"/>
          <p:cNvSpPr/>
          <p:nvPr/>
        </p:nvSpPr>
        <p:spPr>
          <a:xfrm>
            <a:off x="683568" y="1421514"/>
            <a:ext cx="646804" cy="35856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6" name="圆角矩形 195"/>
          <p:cNvSpPr/>
          <p:nvPr/>
        </p:nvSpPr>
        <p:spPr>
          <a:xfrm>
            <a:off x="665483" y="2924944"/>
            <a:ext cx="646804" cy="38178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7" name="圆角矩形 196"/>
          <p:cNvSpPr/>
          <p:nvPr/>
        </p:nvSpPr>
        <p:spPr>
          <a:xfrm>
            <a:off x="305068" y="2420126"/>
            <a:ext cx="1134583" cy="37898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8" name="圆角矩形 197"/>
          <p:cNvSpPr/>
          <p:nvPr/>
        </p:nvSpPr>
        <p:spPr>
          <a:xfrm>
            <a:off x="269066" y="3429000"/>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99" name="圆角矩形 198"/>
          <p:cNvSpPr/>
          <p:nvPr/>
        </p:nvSpPr>
        <p:spPr>
          <a:xfrm>
            <a:off x="333608" y="4009421"/>
            <a:ext cx="1009380" cy="53248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00" name="TextBox 199"/>
          <p:cNvSpPr txBox="1"/>
          <p:nvPr/>
        </p:nvSpPr>
        <p:spPr>
          <a:xfrm>
            <a:off x="683568" y="1441528"/>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泛型</a:t>
            </a:r>
          </a:p>
        </p:txBody>
      </p:sp>
      <p:sp>
        <p:nvSpPr>
          <p:cNvPr id="201" name="TextBox 200"/>
          <p:cNvSpPr txBox="1"/>
          <p:nvPr/>
        </p:nvSpPr>
        <p:spPr>
          <a:xfrm>
            <a:off x="683568" y="2946430"/>
            <a:ext cx="656931" cy="338554"/>
          </a:xfrm>
          <a:prstGeom prst="rect">
            <a:avLst/>
          </a:prstGeom>
          <a:noFill/>
        </p:spPr>
        <p:txBody>
          <a:bodyPr wrap="square" rtlCol="0">
            <a:spAutoFit/>
          </a:bodyPr>
          <a:lstStyle/>
          <a:p>
            <a:r>
              <a:rPr lang="zh-CN" altLang="en-US" sz="1600" dirty="0">
                <a:ea typeface="宋体" pitchFamily="2" charset="-122"/>
                <a:cs typeface="Times New Roman" pitchFamily="18" charset="0"/>
              </a:rPr>
              <a:t>枚举</a:t>
            </a:r>
          </a:p>
        </p:txBody>
      </p:sp>
      <p:sp>
        <p:nvSpPr>
          <p:cNvPr id="202" name="TextBox 201"/>
          <p:cNvSpPr txBox="1"/>
          <p:nvPr/>
        </p:nvSpPr>
        <p:spPr>
          <a:xfrm>
            <a:off x="323528" y="2442374"/>
            <a:ext cx="1098578" cy="338554"/>
          </a:xfrm>
          <a:prstGeom prst="rect">
            <a:avLst/>
          </a:prstGeom>
          <a:noFill/>
        </p:spPr>
        <p:txBody>
          <a:bodyPr wrap="square" rtlCol="0">
            <a:spAutoFit/>
          </a:bodyPr>
          <a:lstStyle/>
          <a:p>
            <a:r>
              <a:rPr lang="zh-CN" altLang="en-US" sz="1600" dirty="0">
                <a:ea typeface="宋体" pitchFamily="2" charset="-122"/>
                <a:cs typeface="Times New Roman" pitchFamily="18" charset="0"/>
              </a:rPr>
              <a:t>装箱</a:t>
            </a:r>
            <a:r>
              <a:rPr lang="en-US" altLang="zh-CN" sz="1600" dirty="0">
                <a:ea typeface="宋体" pitchFamily="2" charset="-122"/>
                <a:cs typeface="Times New Roman" pitchFamily="18" charset="0"/>
              </a:rPr>
              <a:t>/</a:t>
            </a:r>
            <a:r>
              <a:rPr lang="zh-CN" altLang="en-US" sz="1600" dirty="0">
                <a:ea typeface="宋体" pitchFamily="2" charset="-122"/>
                <a:cs typeface="Times New Roman" pitchFamily="18" charset="0"/>
              </a:rPr>
              <a:t>拆箱</a:t>
            </a:r>
          </a:p>
        </p:txBody>
      </p:sp>
      <p:sp>
        <p:nvSpPr>
          <p:cNvPr id="203" name="TextBox 202"/>
          <p:cNvSpPr txBox="1"/>
          <p:nvPr/>
        </p:nvSpPr>
        <p:spPr>
          <a:xfrm>
            <a:off x="323528" y="3501008"/>
            <a:ext cx="1008112" cy="338554"/>
          </a:xfrm>
          <a:prstGeom prst="rect">
            <a:avLst/>
          </a:prstGeom>
          <a:noFill/>
        </p:spPr>
        <p:txBody>
          <a:bodyPr wrap="square" rtlCol="0">
            <a:spAutoFit/>
          </a:bodyPr>
          <a:lstStyle/>
          <a:p>
            <a:r>
              <a:rPr lang="zh-CN" altLang="en-US" sz="1600" dirty="0">
                <a:ea typeface="宋体" pitchFamily="2" charset="-122"/>
                <a:cs typeface="Times New Roman" pitchFamily="18" charset="0"/>
              </a:rPr>
              <a:t>可变参数</a:t>
            </a:r>
          </a:p>
        </p:txBody>
      </p:sp>
      <p:sp>
        <p:nvSpPr>
          <p:cNvPr id="204" name="TextBox 203"/>
          <p:cNvSpPr txBox="1"/>
          <p:nvPr/>
        </p:nvSpPr>
        <p:spPr>
          <a:xfrm>
            <a:off x="431538" y="3996353"/>
            <a:ext cx="972110" cy="584775"/>
          </a:xfrm>
          <a:prstGeom prst="rect">
            <a:avLst/>
          </a:prstGeom>
          <a:noFill/>
        </p:spPr>
        <p:txBody>
          <a:bodyPr wrap="square" rtlCol="0">
            <a:spAutoFit/>
          </a:bodyPr>
          <a:lstStyle/>
          <a:p>
            <a:r>
              <a:rPr lang="en-US" altLang="zh-CN" sz="1600">
                <a:ea typeface="宋体" pitchFamily="2" charset="-122"/>
                <a:cs typeface="Times New Roman" pitchFamily="18" charset="0"/>
              </a:rPr>
              <a:t>Lambda</a:t>
            </a:r>
          </a:p>
          <a:p>
            <a:r>
              <a:rPr lang="zh-CN" altLang="en-US" sz="1600">
                <a:ea typeface="宋体" pitchFamily="2" charset="-122"/>
                <a:cs typeface="Times New Roman" pitchFamily="18" charset="0"/>
              </a:rPr>
              <a:t>表达式</a:t>
            </a:r>
            <a:endParaRPr lang="zh-CN" altLang="en-US" sz="1600" dirty="0">
              <a:ea typeface="宋体" pitchFamily="2" charset="-122"/>
              <a:cs typeface="Times New Roman" pitchFamily="18" charset="0"/>
            </a:endParaRPr>
          </a:p>
        </p:txBody>
      </p:sp>
      <p:cxnSp>
        <p:nvCxnSpPr>
          <p:cNvPr id="205" name="肘形连接符 204"/>
          <p:cNvCxnSpPr>
            <a:stCxn id="159" idx="1"/>
            <a:endCxn id="200" idx="3"/>
          </p:cNvCxnSpPr>
          <p:nvPr/>
        </p:nvCxnSpPr>
        <p:spPr>
          <a:xfrm rot="10800000">
            <a:off x="1340499" y="1610806"/>
            <a:ext cx="783230" cy="2902671"/>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7" name="肘形连接符 206"/>
          <p:cNvCxnSpPr>
            <a:stCxn id="159" idx="1"/>
            <a:endCxn id="201" idx="3"/>
          </p:cNvCxnSpPr>
          <p:nvPr/>
        </p:nvCxnSpPr>
        <p:spPr>
          <a:xfrm rot="10800000">
            <a:off x="1340499" y="3115708"/>
            <a:ext cx="783230" cy="1397769"/>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9" name="肘形连接符 208"/>
          <p:cNvCxnSpPr>
            <a:stCxn id="151" idx="1"/>
            <a:endCxn id="202" idx="3"/>
          </p:cNvCxnSpPr>
          <p:nvPr/>
        </p:nvCxnSpPr>
        <p:spPr>
          <a:xfrm rot="10800000">
            <a:off x="1422106" y="2611652"/>
            <a:ext cx="676018" cy="1894203"/>
          </a:xfrm>
          <a:prstGeom prst="bentConnector3">
            <a:avLst>
              <a:gd name="adj1" fmla="val 54038"/>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1" name="肘形连接符 210"/>
          <p:cNvCxnSpPr>
            <a:stCxn id="159" idx="1"/>
            <a:endCxn id="198" idx="3"/>
          </p:cNvCxnSpPr>
          <p:nvPr/>
        </p:nvCxnSpPr>
        <p:spPr>
          <a:xfrm rot="10800000">
            <a:off x="1330373" y="3633902"/>
            <a:ext cx="793357" cy="879574"/>
          </a:xfrm>
          <a:prstGeom prst="bentConnector3">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13" name="肘形连接符 212"/>
          <p:cNvCxnSpPr>
            <a:stCxn id="151" idx="1"/>
            <a:endCxn id="204" idx="3"/>
          </p:cNvCxnSpPr>
          <p:nvPr/>
        </p:nvCxnSpPr>
        <p:spPr>
          <a:xfrm rot="10800000">
            <a:off x="1403648" y="4288742"/>
            <a:ext cx="694476" cy="217113"/>
          </a:xfrm>
          <a:prstGeom prst="bentConnector3">
            <a:avLst>
              <a:gd name="adj1" fmla="val 53930"/>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7" name="圆角矩形 96"/>
          <p:cNvSpPr/>
          <p:nvPr/>
        </p:nvSpPr>
        <p:spPr>
          <a:xfrm>
            <a:off x="2098124" y="2831450"/>
            <a:ext cx="1190599"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cxnSp>
        <p:nvCxnSpPr>
          <p:cNvPr id="99" name="直接箭头连接符 98"/>
          <p:cNvCxnSpPr/>
          <p:nvPr/>
        </p:nvCxnSpPr>
        <p:spPr>
          <a:xfrm flipH="1">
            <a:off x="3316118" y="3030178"/>
            <a:ext cx="558584" cy="1729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155474" y="2878197"/>
            <a:ext cx="1192390" cy="338554"/>
          </a:xfrm>
          <a:prstGeom prst="rect">
            <a:avLst/>
          </a:prstGeom>
          <a:noFill/>
        </p:spPr>
        <p:txBody>
          <a:bodyPr wrap="square" rtlCol="0">
            <a:spAutoFit/>
          </a:bodyPr>
          <a:lstStyle/>
          <a:p>
            <a:r>
              <a:rPr lang="en-US" altLang="zh-CN" sz="1600">
                <a:ea typeface="宋体" pitchFamily="2" charset="-122"/>
                <a:cs typeface="Times New Roman" pitchFamily="18" charset="0"/>
              </a:rPr>
              <a:t>IDEA </a:t>
            </a:r>
            <a:r>
              <a:rPr lang="zh-CN" altLang="en-US" sz="1600">
                <a:ea typeface="宋体" pitchFamily="2" charset="-122"/>
                <a:cs typeface="Times New Roman" pitchFamily="18" charset="0"/>
              </a:rPr>
              <a:t>使用</a:t>
            </a:r>
            <a:endParaRPr lang="zh-CN" altLang="en-US" sz="1600" dirty="0">
              <a:ea typeface="宋体" pitchFamily="2" charset="-122"/>
              <a:cs typeface="Times New Roman" pitchFamily="18" charset="0"/>
            </a:endParaRPr>
          </a:p>
        </p:txBody>
      </p:sp>
      <p:sp>
        <p:nvSpPr>
          <p:cNvPr id="121" name="圆角矩形 120"/>
          <p:cNvSpPr/>
          <p:nvPr/>
        </p:nvSpPr>
        <p:spPr>
          <a:xfrm>
            <a:off x="8397654" y="3219269"/>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7" name="TextBox 126"/>
          <p:cNvSpPr txBox="1"/>
          <p:nvPr/>
        </p:nvSpPr>
        <p:spPr>
          <a:xfrm>
            <a:off x="8409765" y="3212976"/>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数据结构</a:t>
            </a:r>
            <a:endParaRPr lang="zh-CN" altLang="en-US" sz="1600" dirty="0">
              <a:ea typeface="宋体" pitchFamily="2" charset="-122"/>
              <a:cs typeface="Times New Roman" pitchFamily="18" charset="0"/>
            </a:endParaRPr>
          </a:p>
        </p:txBody>
      </p:sp>
      <p:sp>
        <p:nvSpPr>
          <p:cNvPr id="128" name="圆角矩形 127"/>
          <p:cNvSpPr/>
          <p:nvPr/>
        </p:nvSpPr>
        <p:spPr>
          <a:xfrm>
            <a:off x="7605566" y="3228445"/>
            <a:ext cx="566834" cy="6103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29" name="TextBox 128"/>
          <p:cNvSpPr txBox="1"/>
          <p:nvPr/>
        </p:nvSpPr>
        <p:spPr>
          <a:xfrm>
            <a:off x="7617677" y="3228445"/>
            <a:ext cx="698739" cy="584775"/>
          </a:xfrm>
          <a:prstGeom prst="rect">
            <a:avLst/>
          </a:prstGeom>
          <a:noFill/>
        </p:spPr>
        <p:txBody>
          <a:bodyPr wrap="square" rtlCol="0">
            <a:spAutoFit/>
          </a:bodyPr>
          <a:lstStyle/>
          <a:p>
            <a:r>
              <a:rPr lang="zh-CN" altLang="en-US" sz="1600">
                <a:ea typeface="宋体" pitchFamily="2" charset="-122"/>
                <a:cs typeface="Times New Roman" pitchFamily="18" charset="0"/>
              </a:rPr>
              <a:t>排序算法</a:t>
            </a:r>
            <a:endParaRPr lang="zh-CN" altLang="en-US" sz="1600" dirty="0">
              <a:ea typeface="宋体" pitchFamily="2" charset="-122"/>
              <a:cs typeface="Times New Roman" pitchFamily="18" charset="0"/>
            </a:endParaRPr>
          </a:p>
        </p:txBody>
      </p:sp>
      <p:cxnSp>
        <p:nvCxnSpPr>
          <p:cNvPr id="18" name="肘形连接符 17"/>
          <p:cNvCxnSpPr>
            <a:stCxn id="107" idx="2"/>
            <a:endCxn id="121" idx="0"/>
          </p:cNvCxnSpPr>
          <p:nvPr/>
        </p:nvCxnSpPr>
        <p:spPr>
          <a:xfrm rot="16200000" flipH="1">
            <a:off x="8347848" y="2886045"/>
            <a:ext cx="366333" cy="30011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4" name="圆角矩形 113"/>
          <p:cNvSpPr/>
          <p:nvPr/>
        </p:nvSpPr>
        <p:spPr>
          <a:xfrm>
            <a:off x="4097976" y="2425090"/>
            <a:ext cx="690048" cy="43204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130" name="TextBox 129"/>
          <p:cNvSpPr txBox="1"/>
          <p:nvPr/>
        </p:nvSpPr>
        <p:spPr>
          <a:xfrm>
            <a:off x="4041415" y="2484657"/>
            <a:ext cx="818617" cy="338554"/>
          </a:xfrm>
          <a:prstGeom prst="rect">
            <a:avLst/>
          </a:prstGeom>
          <a:noFill/>
        </p:spPr>
        <p:txBody>
          <a:bodyPr wrap="square" rtlCol="0">
            <a:spAutoFit/>
          </a:bodyPr>
          <a:lstStyle/>
          <a:p>
            <a:r>
              <a:rPr lang="zh-CN" altLang="en-US" sz="1600">
                <a:ea typeface="宋体" pitchFamily="2" charset="-122"/>
                <a:cs typeface="Times New Roman" pitchFamily="18" charset="0"/>
              </a:rPr>
              <a:t>关键字</a:t>
            </a:r>
            <a:endParaRPr lang="zh-CN" altLang="en-US" sz="1600" dirty="0">
              <a:ea typeface="宋体" pitchFamily="2" charset="-122"/>
              <a:cs typeface="Times New Roman" pitchFamily="18" charset="0"/>
            </a:endParaRPr>
          </a:p>
        </p:txBody>
      </p:sp>
      <p:cxnSp>
        <p:nvCxnSpPr>
          <p:cNvPr id="11" name="肘形连接符 10"/>
          <p:cNvCxnSpPr/>
          <p:nvPr/>
        </p:nvCxnSpPr>
        <p:spPr>
          <a:xfrm rot="5400000">
            <a:off x="4816564" y="952188"/>
            <a:ext cx="1084322" cy="1861482"/>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8" name="圆角矩形 207"/>
          <p:cNvSpPr/>
          <p:nvPr/>
        </p:nvSpPr>
        <p:spPr>
          <a:xfrm>
            <a:off x="565723" y="1882049"/>
            <a:ext cx="793467" cy="386858"/>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10" name="TextBox 209"/>
          <p:cNvSpPr txBox="1"/>
          <p:nvPr/>
        </p:nvSpPr>
        <p:spPr>
          <a:xfrm>
            <a:off x="540931" y="1938318"/>
            <a:ext cx="849054" cy="338554"/>
          </a:xfrm>
          <a:prstGeom prst="rect">
            <a:avLst/>
          </a:prstGeom>
          <a:noFill/>
        </p:spPr>
        <p:txBody>
          <a:bodyPr wrap="square" rtlCol="0">
            <a:spAutoFit/>
          </a:bodyPr>
          <a:lstStyle/>
          <a:p>
            <a:r>
              <a:rPr lang="zh-CN" altLang="en-US" sz="1600">
                <a:ea typeface="宋体" pitchFamily="2" charset="-122"/>
                <a:cs typeface="Times New Roman" pitchFamily="18" charset="0"/>
              </a:rPr>
              <a:t>元注解</a:t>
            </a:r>
            <a:endParaRPr lang="zh-CN" altLang="en-US" sz="1600" dirty="0">
              <a:ea typeface="宋体" pitchFamily="2" charset="-122"/>
              <a:cs typeface="Times New Roman" pitchFamily="18" charset="0"/>
            </a:endParaRPr>
          </a:p>
        </p:txBody>
      </p:sp>
      <p:cxnSp>
        <p:nvCxnSpPr>
          <p:cNvPr id="214" name="肘形连接符 213"/>
          <p:cNvCxnSpPr>
            <a:stCxn id="151" idx="1"/>
            <a:endCxn id="210" idx="3"/>
          </p:cNvCxnSpPr>
          <p:nvPr/>
        </p:nvCxnSpPr>
        <p:spPr>
          <a:xfrm rot="10800000">
            <a:off x="1389986" y="2107596"/>
            <a:ext cx="708139" cy="2398259"/>
          </a:xfrm>
          <a:prstGeom prst="bentConnector3">
            <a:avLst>
              <a:gd name="adj1" fmla="val 5192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4" name="肘形连接符 243"/>
          <p:cNvCxnSpPr>
            <a:stCxn id="107" idx="2"/>
            <a:endCxn id="128" idx="0"/>
          </p:cNvCxnSpPr>
          <p:nvPr/>
        </p:nvCxnSpPr>
        <p:spPr>
          <a:xfrm rot="5400000">
            <a:off x="7947216" y="2794703"/>
            <a:ext cx="375509" cy="491974"/>
          </a:xfrm>
          <a:prstGeom prst="bentConnector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5" name="圆角矩形 264"/>
          <p:cNvSpPr/>
          <p:nvPr/>
        </p:nvSpPr>
        <p:spPr>
          <a:xfrm>
            <a:off x="261245" y="4657144"/>
            <a:ext cx="1061306" cy="40980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60" name="TextBox 259"/>
          <p:cNvSpPr txBox="1"/>
          <p:nvPr/>
        </p:nvSpPr>
        <p:spPr>
          <a:xfrm>
            <a:off x="224606" y="4692769"/>
            <a:ext cx="1134584" cy="338554"/>
          </a:xfrm>
          <a:prstGeom prst="rect">
            <a:avLst/>
          </a:prstGeom>
          <a:noFill/>
        </p:spPr>
        <p:txBody>
          <a:bodyPr wrap="square" rtlCol="0">
            <a:spAutoFit/>
          </a:bodyPr>
          <a:lstStyle/>
          <a:p>
            <a:r>
              <a:rPr lang="en-US" altLang="zh-CN" sz="1600">
                <a:ea typeface="宋体" pitchFamily="2" charset="-122"/>
                <a:cs typeface="Times New Roman" pitchFamily="18" charset="0"/>
              </a:rPr>
              <a:t>Stream API</a:t>
            </a:r>
            <a:endParaRPr lang="zh-CN" altLang="en-US" sz="1600" dirty="0">
              <a:ea typeface="宋体" pitchFamily="2" charset="-122"/>
              <a:cs typeface="Times New Roman" pitchFamily="18" charset="0"/>
            </a:endParaRPr>
          </a:p>
        </p:txBody>
      </p:sp>
      <p:sp>
        <p:nvSpPr>
          <p:cNvPr id="269" name="圆角矩形 268"/>
          <p:cNvSpPr/>
          <p:nvPr/>
        </p:nvSpPr>
        <p:spPr>
          <a:xfrm>
            <a:off x="224606" y="5157600"/>
            <a:ext cx="1061306" cy="566536"/>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ea typeface="宋体" pitchFamily="2" charset="-122"/>
              <a:cs typeface="Times New Roman" pitchFamily="18" charset="0"/>
            </a:endParaRPr>
          </a:p>
        </p:txBody>
      </p:sp>
      <p:sp>
        <p:nvSpPr>
          <p:cNvPr id="270" name="TextBox 269"/>
          <p:cNvSpPr txBox="1"/>
          <p:nvPr/>
        </p:nvSpPr>
        <p:spPr>
          <a:xfrm>
            <a:off x="253843" y="5148481"/>
            <a:ext cx="1134584" cy="584775"/>
          </a:xfrm>
          <a:prstGeom prst="rect">
            <a:avLst/>
          </a:prstGeom>
          <a:noFill/>
        </p:spPr>
        <p:txBody>
          <a:bodyPr wrap="square" rtlCol="0">
            <a:spAutoFit/>
          </a:bodyPr>
          <a:lstStyle/>
          <a:p>
            <a:r>
              <a:rPr lang="en-US" altLang="zh-CN" sz="1600">
                <a:ea typeface="宋体" pitchFamily="2" charset="-122"/>
                <a:cs typeface="Times New Roman" pitchFamily="18" charset="0"/>
              </a:rPr>
              <a:t>Date/Time API</a:t>
            </a:r>
            <a:endParaRPr lang="zh-CN" altLang="en-US" sz="1600" dirty="0">
              <a:ea typeface="宋体" pitchFamily="2" charset="-122"/>
              <a:cs typeface="Times New Roman" pitchFamily="18" charset="0"/>
            </a:endParaRPr>
          </a:p>
        </p:txBody>
      </p:sp>
      <p:cxnSp>
        <p:nvCxnSpPr>
          <p:cNvPr id="272" name="肘形连接符 271"/>
          <p:cNvCxnSpPr>
            <a:stCxn id="151" idx="1"/>
            <a:endCxn id="260" idx="3"/>
          </p:cNvCxnSpPr>
          <p:nvPr/>
        </p:nvCxnSpPr>
        <p:spPr>
          <a:xfrm rot="10800000" flipV="1">
            <a:off x="1359190" y="4505854"/>
            <a:ext cx="738934" cy="356192"/>
          </a:xfrm>
          <a:prstGeom prst="bentConnector3">
            <a:avLst>
              <a:gd name="adj1" fmla="val 51847"/>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4" name="肘形连接符 273"/>
          <p:cNvCxnSpPr>
            <a:stCxn id="151" idx="1"/>
            <a:endCxn id="270" idx="3"/>
          </p:cNvCxnSpPr>
          <p:nvPr/>
        </p:nvCxnSpPr>
        <p:spPr>
          <a:xfrm rot="10800000" flipV="1">
            <a:off x="1388428" y="4505853"/>
            <a:ext cx="709697" cy="935015"/>
          </a:xfrm>
          <a:prstGeom prst="bentConnector3">
            <a:avLst>
              <a:gd name="adj1" fmla="val 51923"/>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05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987824" y="764704"/>
            <a:ext cx="2764422" cy="709806"/>
          </a:xfrm>
        </p:spPr>
        <p:txBody>
          <a:bodyPr>
            <a:normAutofit/>
          </a:bodyPr>
          <a:lstStyle/>
          <a:p>
            <a:r>
              <a:rPr lang="zh-CN" altLang="en-US" b="1" dirty="0">
                <a:latin typeface="+mn-lt"/>
                <a:ea typeface="宋体" pitchFamily="2" charset="-122"/>
                <a:cs typeface="Times New Roman" pitchFamily="18" charset="0"/>
              </a:rPr>
              <a:t>注  释</a:t>
            </a:r>
          </a:p>
        </p:txBody>
      </p:sp>
      <p:sp>
        <p:nvSpPr>
          <p:cNvPr id="5" name="TextBox 4"/>
          <p:cNvSpPr txBox="1"/>
          <p:nvPr/>
        </p:nvSpPr>
        <p:spPr>
          <a:xfrm>
            <a:off x="251520" y="1412776"/>
            <a:ext cx="8568952" cy="4585871"/>
          </a:xfrm>
          <a:prstGeom prst="rect">
            <a:avLst/>
          </a:prstGeom>
          <a:noFill/>
        </p:spPr>
        <p:txBody>
          <a:bodyPr wrap="square" rtlCol="0">
            <a:spAutoFit/>
          </a:bodyPr>
          <a:lstStyle/>
          <a:p>
            <a:pPr marL="285750" indent="-285750">
              <a:buFont typeface="Wingdings" pitchFamily="2" charset="2"/>
              <a:buChar char="l"/>
            </a:pPr>
            <a:r>
              <a:rPr lang="zh-CN" altLang="en-US" sz="2800" b="1" dirty="0">
                <a:latin typeface="Times New Roman" pitchFamily="18" charset="0"/>
                <a:ea typeface="宋体" charset="-122"/>
                <a:cs typeface="Times New Roman" pitchFamily="18" charset="0"/>
              </a:rPr>
              <a:t>文档注释（</a:t>
            </a:r>
            <a:r>
              <a:rPr lang="en-US" altLang="zh-CN" sz="2800" b="1" dirty="0">
                <a:latin typeface="Times New Roman" pitchFamily="18" charset="0"/>
                <a:ea typeface="宋体" charset="-122"/>
                <a:cs typeface="Times New Roman" pitchFamily="18" charset="0"/>
              </a:rPr>
              <a:t>java</a:t>
            </a:r>
            <a:r>
              <a:rPr lang="zh-CN" altLang="en-US" sz="2800" b="1" dirty="0">
                <a:latin typeface="Times New Roman" pitchFamily="18" charset="0"/>
                <a:ea typeface="宋体" charset="-122"/>
                <a:cs typeface="Times New Roman" pitchFamily="18" charset="0"/>
              </a:rPr>
              <a:t>特有）</a:t>
            </a:r>
          </a:p>
          <a:p>
            <a:pPr marL="742950" lvl="1" indent="-285750">
              <a:buFont typeface="Wingdings" pitchFamily="2" charset="2"/>
              <a:buChar char="Ø"/>
            </a:pPr>
            <a:r>
              <a:rPr lang="zh-CN" altLang="en-US" sz="2400" b="1" dirty="0">
                <a:solidFill>
                  <a:srgbClr val="C00000"/>
                </a:solidFill>
                <a:latin typeface="Times New Roman" pitchFamily="18" charset="0"/>
                <a:ea typeface="宋体" charset="-122"/>
                <a:cs typeface="Times New Roman" pitchFamily="18" charset="0"/>
              </a:rPr>
              <a:t>格式：</a:t>
            </a:r>
            <a:r>
              <a:rPr lang="en-US" altLang="zh-CN" sz="2400" b="1" dirty="0">
                <a:solidFill>
                  <a:srgbClr val="C00000"/>
                </a:solidFill>
                <a:latin typeface="Times New Roman" pitchFamily="18" charset="0"/>
                <a:ea typeface="宋体" charset="-122"/>
                <a:cs typeface="Times New Roman" pitchFamily="18" charset="0"/>
              </a:rPr>
              <a:t>/**</a:t>
            </a: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r>
              <a:rPr lang="en-US" altLang="zh-CN" sz="2400" b="1" dirty="0">
                <a:solidFill>
                  <a:srgbClr val="C00000"/>
                </a:solidFill>
                <a:latin typeface="Times New Roman" pitchFamily="18" charset="0"/>
                <a:ea typeface="宋体" charset="-122"/>
                <a:cs typeface="Times New Roman" pitchFamily="18" charset="0"/>
              </a:rPr>
              <a:t> @author  </a:t>
            </a:r>
            <a:r>
              <a:rPr lang="zh-CN" altLang="en-US" sz="2400" b="1" dirty="0">
                <a:solidFill>
                  <a:srgbClr val="C00000"/>
                </a:solidFill>
                <a:latin typeface="Times New Roman" pitchFamily="18" charset="0"/>
                <a:ea typeface="宋体" charset="-122"/>
                <a:cs typeface="Times New Roman" pitchFamily="18" charset="0"/>
              </a:rPr>
              <a:t>指定</a:t>
            </a:r>
            <a:r>
              <a:rPr lang="en-US" altLang="zh-CN" sz="2400" b="1" dirty="0">
                <a:solidFill>
                  <a:srgbClr val="C00000"/>
                </a:solidFill>
                <a:latin typeface="Times New Roman" pitchFamily="18" charset="0"/>
                <a:ea typeface="宋体" charset="-122"/>
                <a:cs typeface="Times New Roman" pitchFamily="18" charset="0"/>
              </a:rPr>
              <a:t>java</a:t>
            </a:r>
            <a:r>
              <a:rPr lang="zh-CN" altLang="en-US" sz="2400" b="1" dirty="0">
                <a:solidFill>
                  <a:srgbClr val="C00000"/>
                </a:solidFill>
                <a:latin typeface="Times New Roman" pitchFamily="18" charset="0"/>
                <a:ea typeface="宋体" charset="-122"/>
                <a:cs typeface="Times New Roman" pitchFamily="18" charset="0"/>
              </a:rPr>
              <a:t>程序的作者</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 </a:t>
            </a:r>
            <a:r>
              <a:rPr lang="en-US" altLang="zh-CN" sz="2400" b="1" dirty="0">
                <a:solidFill>
                  <a:srgbClr val="C00000"/>
                </a:solidFill>
                <a:latin typeface="Times New Roman" pitchFamily="18" charset="0"/>
                <a:ea typeface="宋体" charset="-122"/>
                <a:cs typeface="Times New Roman" pitchFamily="18" charset="0"/>
              </a:rPr>
              <a:t>@version  </a:t>
            </a:r>
            <a:r>
              <a:rPr lang="zh-CN" altLang="en-US" sz="2400" b="1" dirty="0">
                <a:solidFill>
                  <a:srgbClr val="C00000"/>
                </a:solidFill>
                <a:latin typeface="Times New Roman" pitchFamily="18" charset="0"/>
                <a:ea typeface="宋体" charset="-122"/>
                <a:cs typeface="Times New Roman" pitchFamily="18" charset="0"/>
              </a:rPr>
              <a:t>指定源文件的版本</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endParaRPr lang="en-US" altLang="zh-CN" sz="2400" b="1" dirty="0">
              <a:solidFill>
                <a:srgbClr val="C00000"/>
              </a:solidFill>
              <a:latin typeface="Times New Roman" pitchFamily="18" charset="0"/>
              <a:ea typeface="宋体" charset="-122"/>
              <a:cs typeface="Times New Roman" pitchFamily="18" charset="0"/>
            </a:endParaRPr>
          </a:p>
          <a:p>
            <a:r>
              <a:rPr lang="en-US" altLang="zh-CN" sz="2400" b="1" dirty="0">
                <a:solidFill>
                  <a:srgbClr val="C00000"/>
                </a:solidFill>
                <a:latin typeface="Times New Roman" pitchFamily="18" charset="0"/>
                <a:ea typeface="宋体" charset="-122"/>
                <a:cs typeface="Times New Roman" pitchFamily="18" charset="0"/>
              </a:rPr>
              <a:t>	            </a:t>
            </a:r>
            <a:r>
              <a:rPr lang="zh-CN" altLang="en-US" sz="2400" b="1" dirty="0">
                <a:solidFill>
                  <a:srgbClr val="C00000"/>
                </a:solidFill>
                <a:latin typeface="Times New Roman" pitchFamily="18" charset="0"/>
                <a:ea typeface="宋体" charset="-122"/>
                <a:cs typeface="Times New Roman" pitchFamily="18" charset="0"/>
              </a:rPr>
              <a:t>*</a:t>
            </a:r>
            <a:r>
              <a:rPr lang="en-US" altLang="zh-CN" sz="2400" b="1" dirty="0">
                <a:solidFill>
                  <a:srgbClr val="C00000"/>
                </a:solidFill>
                <a:latin typeface="Times New Roman" pitchFamily="18" charset="0"/>
                <a:ea typeface="宋体" charset="-122"/>
                <a:cs typeface="Times New Roman" pitchFamily="18" charset="0"/>
              </a:rPr>
              <a:t>/</a:t>
            </a:r>
          </a:p>
          <a:p>
            <a:pPr marL="342900" indent="-342900">
              <a:buFont typeface="Wingdings" pitchFamily="2" charset="2"/>
              <a:buChar char="l"/>
            </a:pPr>
            <a:r>
              <a:rPr lang="zh-CN" altLang="en-US" sz="2400" dirty="0">
                <a:ea typeface="宋体" charset="-122"/>
              </a:rPr>
              <a:t>注释内容可以被</a:t>
            </a:r>
            <a:r>
              <a:rPr lang="en-US" altLang="zh-CN" sz="2400" dirty="0">
                <a:ea typeface="宋体" charset="-122"/>
              </a:rPr>
              <a:t>JDK</a:t>
            </a:r>
            <a:r>
              <a:rPr lang="zh-CN" altLang="en-US" sz="2400" dirty="0">
                <a:ea typeface="宋体" charset="-122"/>
              </a:rPr>
              <a:t>提供的工具 </a:t>
            </a:r>
            <a:r>
              <a:rPr lang="en-US" altLang="zh-CN" sz="2400" dirty="0" err="1">
                <a:ea typeface="宋体" charset="-122"/>
              </a:rPr>
              <a:t>javadoc</a:t>
            </a:r>
            <a:r>
              <a:rPr lang="en-US" altLang="zh-CN" sz="2400" dirty="0">
                <a:ea typeface="宋体" charset="-122"/>
              </a:rPr>
              <a:t> </a:t>
            </a:r>
            <a:r>
              <a:rPr lang="zh-CN" altLang="en-US" sz="2400" dirty="0">
                <a:ea typeface="宋体" charset="-122"/>
              </a:rPr>
              <a:t>所解析，生成一套以网页文件形式体现的该程序的说明文档。</a:t>
            </a:r>
            <a:endParaRPr lang="en-US" altLang="zh-CN" sz="2400" dirty="0">
              <a:ea typeface="宋体" charset="-122"/>
            </a:endParaRPr>
          </a:p>
          <a:p>
            <a:pPr marL="342900" indent="-342900">
              <a:buFont typeface="Wingdings" pitchFamily="2" charset="2"/>
              <a:buChar char="l"/>
            </a:pPr>
            <a:endParaRPr lang="en-US" altLang="zh-CN" sz="2400" dirty="0">
              <a:ea typeface="宋体" charset="-122"/>
            </a:endParaRPr>
          </a:p>
          <a:p>
            <a:pPr marL="342900" indent="-342900">
              <a:buFont typeface="Wingdings" pitchFamily="2" charset="2"/>
              <a:buChar char="l"/>
            </a:pPr>
            <a:r>
              <a:rPr lang="zh-CN" altLang="en-US" sz="2400" dirty="0">
                <a:ea typeface="宋体" charset="-122"/>
              </a:rPr>
              <a:t>操作方式</a:t>
            </a:r>
          </a:p>
          <a:p>
            <a:endParaRPr lang="en-US" altLang="zh-CN" sz="2400" b="1" dirty="0">
              <a:solidFill>
                <a:srgbClr val="C00000"/>
              </a:solidFill>
              <a:latin typeface="Times New Roman" pitchFamily="18" charset="0"/>
              <a:ea typeface="宋体" charset="-122"/>
              <a:cs typeface="Times New Roman" pitchFamily="18" charset="0"/>
            </a:endParaRPr>
          </a:p>
          <a:p>
            <a:endParaRPr lang="zh-CN" altLang="en-US" sz="2400" dirty="0"/>
          </a:p>
        </p:txBody>
      </p:sp>
      <p:pic>
        <p:nvPicPr>
          <p:cNvPr id="6"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5339080"/>
            <a:ext cx="8064896" cy="42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731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043608" y="2420888"/>
            <a:ext cx="7814672"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第八节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小结第一个</a:t>
            </a:r>
            <a:r>
              <a:rPr lang="en-US" altLang="zh-CN" sz="4800" dirty="0">
                <a:solidFill>
                  <a:schemeClr val="accent6">
                    <a:lumMod val="75000"/>
                  </a:schemeClr>
                </a:solidFill>
                <a:ea typeface="隶书" panose="02010509060101010101" pitchFamily="49" charset="-122"/>
              </a:rPr>
              <a:t>Java</a:t>
            </a:r>
            <a:r>
              <a:rPr lang="zh-CN" altLang="en-US" sz="4800" dirty="0">
                <a:solidFill>
                  <a:schemeClr val="accent6">
                    <a:lumMod val="75000"/>
                  </a:schemeClr>
                </a:solidFill>
                <a:ea typeface="隶书" panose="02010509060101010101" pitchFamily="49" charset="-122"/>
              </a:rPr>
              <a:t>程序</a:t>
            </a:r>
          </a:p>
        </p:txBody>
      </p:sp>
    </p:spTree>
    <p:extLst>
      <p:ext uri="{BB962C8B-B14F-4D97-AF65-F5344CB8AC3E}">
        <p14:creationId xmlns:p14="http://schemas.microsoft.com/office/powerpoint/2010/main" val="1763326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764704"/>
            <a:ext cx="4104456" cy="781814"/>
          </a:xfrm>
        </p:spPr>
        <p:txBody>
          <a:bodyPr>
            <a:normAutofit/>
          </a:bodyPr>
          <a:lstStyle/>
          <a:p>
            <a:r>
              <a:rPr lang="zh-CN" altLang="en-US" b="1" dirty="0">
                <a:latin typeface="+mn-lt"/>
                <a:ea typeface="宋体" pitchFamily="2" charset="-122"/>
                <a:cs typeface="Times New Roman" pitchFamily="18" charset="0"/>
              </a:rPr>
              <a:t>小结第一个程序</a:t>
            </a:r>
          </a:p>
        </p:txBody>
      </p:sp>
      <p:sp>
        <p:nvSpPr>
          <p:cNvPr id="3" name="内容占位符 2"/>
          <p:cNvSpPr>
            <a:spLocks noGrp="1"/>
          </p:cNvSpPr>
          <p:nvPr>
            <p:ph idx="1"/>
          </p:nvPr>
        </p:nvSpPr>
        <p:spPr>
          <a:xfrm>
            <a:off x="395536" y="1628800"/>
            <a:ext cx="8496944" cy="4824536"/>
          </a:xfrm>
        </p:spPr>
        <p:txBody>
          <a:bodyPr>
            <a:noAutofit/>
          </a:bodyPr>
          <a:lstStyle/>
          <a:p>
            <a:pPr>
              <a:lnSpc>
                <a:spcPct val="120000"/>
              </a:lnSpc>
              <a:buFont typeface="Wingdings" pitchFamily="2" charset="2"/>
              <a:buChar char="l"/>
            </a:pPr>
            <a:r>
              <a:rPr lang="zh-CN" altLang="en-US" sz="2400" dirty="0">
                <a:ea typeface="宋体" pitchFamily="2" charset="-122"/>
              </a:rPr>
              <a:t>Java源文件以“java”为扩展名。源文件的基本组成部分是类（class），如本类中的Hello</a:t>
            </a:r>
            <a:r>
              <a:rPr lang="en-US" altLang="zh-CN" sz="2400" dirty="0">
                <a:ea typeface="宋体" pitchFamily="2" charset="-122"/>
              </a:rPr>
              <a:t>World</a:t>
            </a:r>
            <a:r>
              <a:rPr lang="zh-CN" altLang="en-US" sz="2400" dirty="0">
                <a:ea typeface="宋体" pitchFamily="2" charset="-122"/>
              </a:rPr>
              <a:t>类。</a:t>
            </a:r>
            <a:endParaRPr lang="en-US" altLang="zh-CN" sz="2400" dirty="0">
              <a:ea typeface="宋体" pitchFamily="2" charset="-122"/>
            </a:endParaRP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应用程序的执行入口是</a:t>
            </a:r>
            <a:r>
              <a:rPr lang="en-US" altLang="zh-CN" sz="2400" dirty="0">
                <a:ea typeface="宋体" pitchFamily="2" charset="-122"/>
              </a:rPr>
              <a:t>main()</a:t>
            </a:r>
            <a:r>
              <a:rPr lang="zh-CN" altLang="en-US" sz="2400" dirty="0">
                <a:ea typeface="宋体" pitchFamily="2" charset="-122"/>
              </a:rPr>
              <a:t>方法。它有固定的书写格式：</a:t>
            </a:r>
            <a:r>
              <a:rPr lang="en-US" altLang="zh-CN" sz="2400" b="1" dirty="0">
                <a:solidFill>
                  <a:srgbClr val="C00000"/>
                </a:solidFill>
                <a:ea typeface="宋体" pitchFamily="2" charset="-122"/>
              </a:rPr>
              <a:t>public static void main(String[] </a:t>
            </a:r>
            <a:r>
              <a:rPr lang="en-US" altLang="zh-CN" sz="2400" b="1" dirty="0" err="1">
                <a:solidFill>
                  <a:srgbClr val="C00000"/>
                </a:solidFill>
                <a:ea typeface="宋体" pitchFamily="2" charset="-122"/>
              </a:rPr>
              <a:t>args</a:t>
            </a:r>
            <a:r>
              <a:rPr lang="en-US" altLang="zh-CN" sz="2400" b="1" dirty="0">
                <a:solidFill>
                  <a:srgbClr val="C00000"/>
                </a:solidFill>
                <a:ea typeface="宋体" pitchFamily="2" charset="-122"/>
              </a:rPr>
              <a:t>)  {...}</a:t>
            </a: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语言严格区分大小写。</a:t>
            </a:r>
          </a:p>
          <a:p>
            <a:pPr>
              <a:lnSpc>
                <a:spcPct val="120000"/>
              </a:lnSpc>
              <a:buFont typeface="Wingdings" pitchFamily="2" charset="2"/>
              <a:buChar char="l"/>
            </a:pPr>
            <a:r>
              <a:rPr lang="en-US" altLang="zh-CN" sz="2400" dirty="0">
                <a:ea typeface="宋体" pitchFamily="2" charset="-122"/>
              </a:rPr>
              <a:t>Java</a:t>
            </a:r>
            <a:r>
              <a:rPr lang="zh-CN" altLang="en-US" sz="2400" dirty="0">
                <a:ea typeface="宋体" pitchFamily="2" charset="-122"/>
              </a:rPr>
              <a:t>方法由一条条语句构成，每个语句以“</a:t>
            </a:r>
            <a:r>
              <a:rPr lang="en-US" altLang="zh-CN" sz="2400" dirty="0">
                <a:ea typeface="宋体" pitchFamily="2" charset="-122"/>
              </a:rPr>
              <a:t>;</a:t>
            </a:r>
            <a:r>
              <a:rPr lang="zh-CN" altLang="en-US" sz="2400" dirty="0">
                <a:ea typeface="宋体" pitchFamily="2" charset="-122"/>
              </a:rPr>
              <a:t>”结束。</a:t>
            </a:r>
            <a:endParaRPr lang="en-US" altLang="zh-CN" sz="2400" dirty="0">
              <a:ea typeface="宋体" pitchFamily="2" charset="-122"/>
            </a:endParaRPr>
          </a:p>
          <a:p>
            <a:pPr>
              <a:lnSpc>
                <a:spcPct val="120000"/>
              </a:lnSpc>
              <a:buFont typeface="Wingdings" pitchFamily="2" charset="2"/>
              <a:buChar char="l"/>
            </a:pPr>
            <a:r>
              <a:rPr lang="zh-CN" altLang="en-US" sz="2400" dirty="0">
                <a:ea typeface="宋体" pitchFamily="2" charset="-122"/>
              </a:rPr>
              <a:t>大括号都是成对出现的，缺一不可。</a:t>
            </a:r>
            <a:endParaRPr lang="en-US" altLang="zh-CN" sz="2400" dirty="0">
              <a:ea typeface="宋体" pitchFamily="2" charset="-122"/>
            </a:endParaRPr>
          </a:p>
          <a:p>
            <a:pPr>
              <a:lnSpc>
                <a:spcPct val="120000"/>
              </a:lnSpc>
              <a:buFont typeface="Wingdings" pitchFamily="2" charset="2"/>
              <a:buChar char="l"/>
            </a:pPr>
            <a:r>
              <a:rPr lang="zh-CN" altLang="en-US" sz="2400" dirty="0">
                <a:ea typeface="宋体" pitchFamily="2" charset="-122"/>
              </a:rPr>
              <a:t>一个源文件中最多只能有一个</a:t>
            </a:r>
            <a:r>
              <a:rPr lang="en-US" altLang="zh-CN" sz="2400" dirty="0">
                <a:ea typeface="宋体" pitchFamily="2" charset="-122"/>
              </a:rPr>
              <a:t>public</a:t>
            </a:r>
            <a:r>
              <a:rPr lang="zh-CN" altLang="en-US" sz="2400" dirty="0">
                <a:ea typeface="宋体" pitchFamily="2" charset="-122"/>
              </a:rPr>
              <a:t>类。其它类的个数不限，如果源文件包含一个</a:t>
            </a:r>
            <a:r>
              <a:rPr lang="en-US" altLang="zh-CN" sz="2400" dirty="0">
                <a:ea typeface="宋体" pitchFamily="2" charset="-122"/>
              </a:rPr>
              <a:t>public</a:t>
            </a:r>
            <a:r>
              <a:rPr lang="zh-CN" altLang="en-US" sz="2400" dirty="0">
                <a:ea typeface="宋体" pitchFamily="2" charset="-122"/>
              </a:rPr>
              <a:t>类，则文件名必须按该类名命名。</a:t>
            </a:r>
          </a:p>
          <a:p>
            <a:pPr>
              <a:lnSpc>
                <a:spcPct val="120000"/>
              </a:lnSpc>
              <a:buFont typeface="Wingdings" pitchFamily="2" charset="2"/>
              <a:buChar char="l"/>
            </a:pPr>
            <a:endParaRPr lang="zh-CN" altLang="en-US" sz="2400" dirty="0">
              <a:ea typeface="宋体" pitchFamily="2" charset="-122"/>
            </a:endParaRPr>
          </a:p>
        </p:txBody>
      </p:sp>
    </p:spTree>
    <p:extLst>
      <p:ext uri="{BB962C8B-B14F-4D97-AF65-F5344CB8AC3E}">
        <p14:creationId xmlns:p14="http://schemas.microsoft.com/office/powerpoint/2010/main" val="3013127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第九节</a:t>
            </a:r>
            <a:r>
              <a:rPr lang="en-US" altLang="zh-CN" sz="4800" dirty="0">
                <a:solidFill>
                  <a:schemeClr val="accent6">
                    <a:lumMod val="75000"/>
                  </a:schemeClr>
                </a:solidFill>
                <a:ea typeface="隶书" panose="02010509060101010101" pitchFamily="49" charset="-122"/>
              </a:rPr>
              <a:t> Java API </a:t>
            </a:r>
            <a:r>
              <a:rPr lang="zh-CN" altLang="en-US" sz="4800" dirty="0">
                <a:solidFill>
                  <a:schemeClr val="accent6">
                    <a:lumMod val="75000"/>
                  </a:schemeClr>
                </a:solidFill>
                <a:ea typeface="隶书" panose="02010509060101010101" pitchFamily="49" charset="-122"/>
              </a:rPr>
              <a:t>文档</a:t>
            </a:r>
          </a:p>
        </p:txBody>
      </p:sp>
    </p:spTree>
    <p:extLst>
      <p:ext uri="{BB962C8B-B14F-4D97-AF65-F5344CB8AC3E}">
        <p14:creationId xmlns:p14="http://schemas.microsoft.com/office/powerpoint/2010/main" val="1345722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83768" y="692696"/>
            <a:ext cx="4924662" cy="720080"/>
          </a:xfrm>
        </p:spPr>
        <p:txBody>
          <a:bodyPr/>
          <a:lstStyle/>
          <a:p>
            <a:r>
              <a:rPr lang="en-US" altLang="zh-CN" b="1" dirty="0">
                <a:latin typeface="+mn-lt"/>
                <a:ea typeface="宋体" pitchFamily="2" charset="-122"/>
                <a:cs typeface="Times New Roman" pitchFamily="18" charset="0"/>
              </a:rPr>
              <a:t> Java</a:t>
            </a:r>
            <a:r>
              <a:rPr lang="zh-CN" altLang="en-US" b="1" dirty="0">
                <a:latin typeface="+mn-lt"/>
                <a:ea typeface="宋体" pitchFamily="2" charset="-122"/>
                <a:cs typeface="Times New Roman" pitchFamily="18" charset="0"/>
              </a:rPr>
              <a:t> </a:t>
            </a:r>
            <a:r>
              <a:rPr lang="en-US" altLang="zh-CN" b="1" dirty="0">
                <a:latin typeface="+mn-lt"/>
                <a:ea typeface="宋体" pitchFamily="2" charset="-122"/>
                <a:cs typeface="Times New Roman" pitchFamily="18" charset="0"/>
              </a:rPr>
              <a:t>API</a:t>
            </a:r>
            <a:r>
              <a:rPr lang="zh-CN" altLang="en-US" b="1" dirty="0">
                <a:latin typeface="+mn-lt"/>
                <a:ea typeface="宋体" pitchFamily="2" charset="-122"/>
                <a:cs typeface="Times New Roman" pitchFamily="18" charset="0"/>
              </a:rPr>
              <a:t>文档</a:t>
            </a:r>
          </a:p>
        </p:txBody>
      </p:sp>
      <p:sp>
        <p:nvSpPr>
          <p:cNvPr id="3" name="内容占位符 2"/>
          <p:cNvSpPr>
            <a:spLocks noGrp="1"/>
          </p:cNvSpPr>
          <p:nvPr>
            <p:ph idx="1"/>
          </p:nvPr>
        </p:nvSpPr>
        <p:spPr>
          <a:xfrm>
            <a:off x="179512" y="1600200"/>
            <a:ext cx="8856984" cy="3989040"/>
          </a:xfrm>
        </p:spPr>
        <p:txBody>
          <a:bodyPr>
            <a:noAutofit/>
          </a:bodyPr>
          <a:lstStyle/>
          <a:p>
            <a:pPr>
              <a:buFont typeface="Wingdings" pitchFamily="2" charset="2"/>
              <a:buChar char="l"/>
            </a:pPr>
            <a:r>
              <a:rPr lang="en-US" altLang="zh-CN" sz="2400" dirty="0">
                <a:ea typeface="宋体" pitchFamily="2" charset="-122"/>
                <a:cs typeface="Times New Roman" pitchFamily="18" charset="0"/>
              </a:rPr>
              <a:t>API </a:t>
            </a:r>
            <a:r>
              <a:rPr lang="zh-CN" altLang="en-US" sz="2400" dirty="0">
                <a:ea typeface="宋体" pitchFamily="2" charset="-122"/>
                <a:cs typeface="Times New Roman" pitchFamily="18" charset="0"/>
              </a:rPr>
              <a:t>（</a:t>
            </a:r>
            <a:r>
              <a:rPr lang="en-US" sz="2400" dirty="0">
                <a:ea typeface="宋体" pitchFamily="2" charset="-122"/>
                <a:cs typeface="Times New Roman" pitchFamily="18" charset="0"/>
              </a:rPr>
              <a:t>Application Programming Interface,</a:t>
            </a:r>
            <a:r>
              <a:rPr lang="zh-CN" altLang="en-US" sz="2400" dirty="0">
                <a:ea typeface="宋体" pitchFamily="2" charset="-122"/>
                <a:cs typeface="Times New Roman" pitchFamily="18" charset="0"/>
              </a:rPr>
              <a:t>应用程序编程接口）是 </a:t>
            </a:r>
            <a:r>
              <a:rPr lang="en-US" altLang="zh-CN" sz="2400" dirty="0">
                <a:ea typeface="宋体" pitchFamily="2" charset="-122"/>
                <a:cs typeface="Times New Roman" pitchFamily="18" charset="0"/>
              </a:rPr>
              <a:t>Java </a:t>
            </a:r>
            <a:r>
              <a:rPr lang="zh-CN" altLang="en-US" sz="2400" dirty="0">
                <a:ea typeface="宋体" pitchFamily="2" charset="-122"/>
                <a:cs typeface="Times New Roman" pitchFamily="18" charset="0"/>
              </a:rPr>
              <a:t>提供的基本编程接口。</a:t>
            </a:r>
          </a:p>
          <a:p>
            <a:pPr>
              <a:buFont typeface="Wingdings" pitchFamily="2" charset="2"/>
              <a:buChar char="l"/>
            </a:pPr>
            <a:r>
              <a:rPr lang="en-US" altLang="zh-CN" sz="2400" dirty="0">
                <a:ea typeface="宋体" pitchFamily="2" charset="-122"/>
                <a:cs typeface="Times New Roman" pitchFamily="18" charset="0"/>
              </a:rPr>
              <a:t>Java</a:t>
            </a:r>
            <a:r>
              <a:rPr lang="zh-CN" altLang="en-US" sz="2400" dirty="0">
                <a:ea typeface="宋体" pitchFamily="2" charset="-122"/>
                <a:cs typeface="Times New Roman" pitchFamily="18" charset="0"/>
              </a:rPr>
              <a:t>语言提供了大量的基础类，因此 </a:t>
            </a:r>
            <a:r>
              <a:rPr lang="en-US" altLang="zh-CN" sz="2400" dirty="0">
                <a:ea typeface="宋体" pitchFamily="2" charset="-122"/>
                <a:cs typeface="Times New Roman" pitchFamily="18" charset="0"/>
              </a:rPr>
              <a:t>Oracle </a:t>
            </a:r>
            <a:r>
              <a:rPr lang="zh-CN" altLang="en-US" sz="2400" dirty="0">
                <a:ea typeface="宋体" pitchFamily="2" charset="-122"/>
                <a:cs typeface="Times New Roman" pitchFamily="18" charset="0"/>
              </a:rPr>
              <a:t>也为这些基础类提供了相应的</a:t>
            </a:r>
            <a:r>
              <a:rPr lang="en-US" altLang="zh-CN" sz="2400" dirty="0">
                <a:ea typeface="宋体" pitchFamily="2" charset="-122"/>
                <a:cs typeface="Times New Roman" pitchFamily="18" charset="0"/>
              </a:rPr>
              <a:t>API</a:t>
            </a:r>
            <a:r>
              <a:rPr lang="zh-CN" altLang="en-US" sz="2400" dirty="0">
                <a:ea typeface="宋体" pitchFamily="2" charset="-122"/>
                <a:cs typeface="Times New Roman" pitchFamily="18" charset="0"/>
              </a:rPr>
              <a:t>文档，用于告诉开发者如何使用这些类，以及这些类里包含的方法。</a:t>
            </a:r>
            <a:endParaRPr lang="en-US" altLang="zh-CN" sz="2400" dirty="0">
              <a:ea typeface="宋体" pitchFamily="2" charset="-122"/>
              <a:cs typeface="Times New Roman" pitchFamily="18" charset="0"/>
            </a:endParaRPr>
          </a:p>
          <a:p>
            <a:pPr>
              <a:buFont typeface="Wingdings" pitchFamily="2" charset="2"/>
              <a:buChar char="l"/>
            </a:pPr>
            <a:r>
              <a:rPr lang="zh-CN" altLang="en-US" sz="2400" dirty="0">
                <a:ea typeface="宋体" pitchFamily="2" charset="-122"/>
                <a:cs typeface="Times New Roman" pitchFamily="18" charset="0"/>
              </a:rPr>
              <a:t>下载</a:t>
            </a:r>
            <a:r>
              <a:rPr lang="en-US" altLang="zh-CN" sz="2400" dirty="0">
                <a:ea typeface="宋体" pitchFamily="2" charset="-122"/>
                <a:cs typeface="Times New Roman" pitchFamily="18" charset="0"/>
              </a:rPr>
              <a:t>API</a:t>
            </a:r>
            <a:r>
              <a:rPr lang="zh-CN" altLang="en-US" sz="2400" dirty="0">
                <a:ea typeface="宋体" pitchFamily="2" charset="-122"/>
                <a:cs typeface="Times New Roman" pitchFamily="18" charset="0"/>
              </a:rPr>
              <a:t>：</a:t>
            </a:r>
            <a:r>
              <a:rPr lang="en-US" altLang="zh-CN" sz="2400" dirty="0">
                <a:solidFill>
                  <a:srgbClr val="C00000"/>
                </a:solidFill>
                <a:ea typeface="宋体" pitchFamily="2" charset="-122"/>
                <a:cs typeface="Times New Roman" pitchFamily="18" charset="0"/>
              </a:rPr>
              <a:t>http://www.oracle.com/technetwork/java/javase/downloads/index.html</a:t>
            </a:r>
          </a:p>
          <a:p>
            <a:pPr lvl="1">
              <a:buFont typeface="Wingdings" pitchFamily="2" charset="2"/>
              <a:buChar char="Ø"/>
            </a:pPr>
            <a:r>
              <a:rPr lang="en-US" altLang="zh-CN" dirty="0">
                <a:ea typeface="宋体" pitchFamily="2" charset="-122"/>
                <a:cs typeface="Times New Roman" pitchFamily="18" charset="0"/>
              </a:rPr>
              <a:t>Additional Resources-Java SE 8 Documentation</a:t>
            </a:r>
            <a:r>
              <a:rPr lang="zh-CN" altLang="en-US" dirty="0">
                <a:ea typeface="宋体" pitchFamily="2" charset="-122"/>
                <a:cs typeface="Times New Roman" pitchFamily="18" charset="0"/>
              </a:rPr>
              <a:t>下载。</a:t>
            </a:r>
            <a:endParaRPr lang="en-US" altLang="zh-CN" dirty="0">
              <a:ea typeface="宋体" pitchFamily="2" charset="-122"/>
              <a:cs typeface="Times New Roman" pitchFamily="18" charset="0"/>
            </a:endParaRPr>
          </a:p>
          <a:p>
            <a:endParaRPr lang="en-US" altLang="zh-CN" sz="2400" dirty="0">
              <a:ea typeface="宋体" pitchFamily="2" charset="-122"/>
              <a:cs typeface="Times New Roman" pitchFamily="18" charset="0"/>
            </a:endParaRPr>
          </a:p>
          <a:p>
            <a:pPr>
              <a:buFont typeface="Wingdings" pitchFamily="2" charset="2"/>
              <a:buChar char="l"/>
            </a:pPr>
            <a:r>
              <a:rPr lang="zh-CN" altLang="en-US" sz="2400" b="1" dirty="0">
                <a:ea typeface="宋体" pitchFamily="2" charset="-122"/>
                <a:cs typeface="Times New Roman" pitchFamily="18" charset="0"/>
              </a:rPr>
              <a:t>详见：</a:t>
            </a:r>
            <a:r>
              <a:rPr lang="en-US" altLang="zh-CN" sz="2400" b="1" dirty="0">
                <a:ea typeface="宋体" pitchFamily="2" charset="-122"/>
                <a:cs typeface="Times New Roman" pitchFamily="18" charset="0"/>
              </a:rPr>
              <a:t>JDK8</a:t>
            </a:r>
            <a:r>
              <a:rPr lang="zh-CN" altLang="en-US" sz="2400" b="1" dirty="0">
                <a:ea typeface="宋体" pitchFamily="2" charset="-122"/>
                <a:cs typeface="Times New Roman" pitchFamily="18" charset="0"/>
              </a:rPr>
              <a:t>的下载</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安装</a:t>
            </a:r>
            <a:r>
              <a:rPr lang="en-US" altLang="zh-CN" sz="2400" b="1" dirty="0">
                <a:ea typeface="宋体" pitchFamily="2" charset="-122"/>
                <a:cs typeface="Times New Roman" pitchFamily="18" charset="0"/>
              </a:rPr>
              <a:t>-</a:t>
            </a:r>
            <a:r>
              <a:rPr lang="zh-CN" altLang="en-US" sz="2400" b="1" dirty="0">
                <a:ea typeface="宋体" pitchFamily="2" charset="-122"/>
                <a:cs typeface="Times New Roman" pitchFamily="18" charset="0"/>
              </a:rPr>
              <a:t>配置</a:t>
            </a:r>
            <a:r>
              <a:rPr lang="en-US" altLang="zh-CN" sz="2400" b="1" dirty="0">
                <a:ea typeface="宋体" pitchFamily="2" charset="-122"/>
                <a:cs typeface="Times New Roman" pitchFamily="18" charset="0"/>
              </a:rPr>
              <a:t>.doc</a:t>
            </a:r>
          </a:p>
        </p:txBody>
      </p:sp>
    </p:spTree>
    <p:extLst>
      <p:ext uri="{BB962C8B-B14F-4D97-AF65-F5344CB8AC3E}">
        <p14:creationId xmlns:p14="http://schemas.microsoft.com/office/powerpoint/2010/main" val="40748083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Box 4"/>
          <p:cNvSpPr txBox="1">
            <a:spLocks noChangeArrowheads="1"/>
          </p:cNvSpPr>
          <p:nvPr/>
        </p:nvSpPr>
        <p:spPr bwMode="auto">
          <a:xfrm>
            <a:off x="3428992" y="714356"/>
            <a:ext cx="4662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en-US" altLang="zh-CN" sz="3600" b="1" dirty="0">
                <a:latin typeface="+mn-lt"/>
                <a:ea typeface="宋体" pitchFamily="2" charset="-122"/>
                <a:cs typeface="Times New Roman" pitchFamily="18" charset="0"/>
              </a:rPr>
              <a:t>Java API</a:t>
            </a:r>
            <a:r>
              <a:rPr lang="zh-CN" altLang="en-US" sz="3600" b="1" dirty="0">
                <a:latin typeface="+mn-lt"/>
                <a:ea typeface="宋体" pitchFamily="2" charset="-122"/>
                <a:cs typeface="Times New Roman" pitchFamily="18" charset="0"/>
              </a:rPr>
              <a:t>文档</a:t>
            </a:r>
          </a:p>
        </p:txBody>
      </p:sp>
      <p:pic>
        <p:nvPicPr>
          <p:cNvPr id="49157"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625" y="1916113"/>
            <a:ext cx="8139113"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676275" y="1916113"/>
            <a:ext cx="1662113" cy="19446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矩形 10"/>
          <p:cNvSpPr/>
          <p:nvPr/>
        </p:nvSpPr>
        <p:spPr>
          <a:xfrm>
            <a:off x="682625" y="4006850"/>
            <a:ext cx="1624013" cy="2365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矩形 11"/>
          <p:cNvSpPr/>
          <p:nvPr/>
        </p:nvSpPr>
        <p:spPr>
          <a:xfrm>
            <a:off x="2411413" y="1916113"/>
            <a:ext cx="6443662" cy="44561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圆角矩形 5"/>
          <p:cNvSpPr/>
          <p:nvPr/>
        </p:nvSpPr>
        <p:spPr>
          <a:xfrm>
            <a:off x="609600" y="1592263"/>
            <a:ext cx="1204913" cy="395287"/>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2" name="TextBox 7"/>
          <p:cNvSpPr txBox="1">
            <a:spLocks noChangeArrowheads="1"/>
          </p:cNvSpPr>
          <p:nvPr/>
        </p:nvSpPr>
        <p:spPr bwMode="auto">
          <a:xfrm>
            <a:off x="609600" y="1619250"/>
            <a:ext cx="120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包列表区</a:t>
            </a:r>
          </a:p>
        </p:txBody>
      </p:sp>
      <p:sp>
        <p:nvSpPr>
          <p:cNvPr id="15" name="圆角矩形 14"/>
          <p:cNvSpPr/>
          <p:nvPr/>
        </p:nvSpPr>
        <p:spPr>
          <a:xfrm>
            <a:off x="53975" y="4329113"/>
            <a:ext cx="1204913"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4" name="TextBox 15"/>
          <p:cNvSpPr txBox="1">
            <a:spLocks noChangeArrowheads="1"/>
          </p:cNvSpPr>
          <p:nvPr/>
        </p:nvSpPr>
        <p:spPr bwMode="auto">
          <a:xfrm>
            <a:off x="53975" y="4356100"/>
            <a:ext cx="120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类列表区</a:t>
            </a:r>
          </a:p>
        </p:txBody>
      </p:sp>
      <p:sp>
        <p:nvSpPr>
          <p:cNvPr id="17" name="圆角矩形 16"/>
          <p:cNvSpPr/>
          <p:nvPr/>
        </p:nvSpPr>
        <p:spPr>
          <a:xfrm>
            <a:off x="6877050" y="2600325"/>
            <a:ext cx="1349375" cy="396875"/>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9166" name="TextBox 17"/>
          <p:cNvSpPr txBox="1">
            <a:spLocks noChangeArrowheads="1"/>
          </p:cNvSpPr>
          <p:nvPr/>
        </p:nvSpPr>
        <p:spPr bwMode="auto">
          <a:xfrm>
            <a:off x="6877050" y="2627313"/>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b="1">
                <a:latin typeface="+mn-lt"/>
                <a:ea typeface="宋体" charset="-122"/>
              </a:rPr>
              <a:t>详细说明区</a:t>
            </a:r>
          </a:p>
        </p:txBody>
      </p:sp>
    </p:spTree>
    <p:extLst>
      <p:ext uri="{BB962C8B-B14F-4D97-AF65-F5344CB8AC3E}">
        <p14:creationId xmlns:p14="http://schemas.microsoft.com/office/powerpoint/2010/main" val="3384454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5" descr="bg2.PNG"/>
          <p:cNvPicPr>
            <a:picLocks noGrp="1" noChangeAspect="1"/>
          </p:cNvPicPr>
          <p:nvPr>
            <p:ph idx="1"/>
          </p:nvPr>
        </p:nvPicPr>
        <p:blipFill>
          <a:blip r:embed="rId2" cstate="print"/>
          <a:stretch>
            <a:fillRect/>
          </a:stretch>
        </p:blipFill>
        <p:spPr>
          <a:xfrm>
            <a:off x="395536" y="1844824"/>
            <a:ext cx="8429684" cy="1928826"/>
          </a:xfrm>
        </p:spPr>
      </p:pic>
      <p:sp>
        <p:nvSpPr>
          <p:cNvPr id="5" name="TextBox 4"/>
          <p:cNvSpPr txBox="1"/>
          <p:nvPr/>
        </p:nvSpPr>
        <p:spPr>
          <a:xfrm>
            <a:off x="1187624" y="2420888"/>
            <a:ext cx="6984776" cy="830997"/>
          </a:xfrm>
          <a:prstGeom prst="rect">
            <a:avLst/>
          </a:prstGeom>
          <a:noFill/>
        </p:spPr>
        <p:txBody>
          <a:bodyPr wrap="square" rtlCol="0">
            <a:spAutoFit/>
          </a:bodyPr>
          <a:lstStyle/>
          <a:p>
            <a:pPr algn="ctr"/>
            <a:r>
              <a:rPr lang="zh-CN" altLang="en-US" sz="4800" dirty="0">
                <a:solidFill>
                  <a:schemeClr val="accent6">
                    <a:lumMod val="75000"/>
                  </a:schemeClr>
                </a:solidFill>
                <a:ea typeface="隶书" panose="02010509060101010101" pitchFamily="49" charset="-122"/>
              </a:rPr>
              <a:t>第十节</a:t>
            </a:r>
            <a:r>
              <a:rPr lang="en-US" altLang="zh-CN" sz="4800" dirty="0">
                <a:solidFill>
                  <a:schemeClr val="accent6">
                    <a:lumMod val="75000"/>
                  </a:schemeClr>
                </a:solidFill>
                <a:ea typeface="隶书" panose="02010509060101010101" pitchFamily="49" charset="-122"/>
              </a:rPr>
              <a:t> </a:t>
            </a:r>
            <a:r>
              <a:rPr lang="zh-CN" altLang="en-US" sz="4800" dirty="0">
                <a:solidFill>
                  <a:schemeClr val="accent6">
                    <a:lumMod val="75000"/>
                  </a:schemeClr>
                </a:solidFill>
                <a:ea typeface="隶书" panose="02010509060101010101" pitchFamily="49" charset="-122"/>
              </a:rPr>
              <a:t>良好的编程风格</a:t>
            </a:r>
          </a:p>
        </p:txBody>
      </p:sp>
    </p:spTree>
    <p:extLst>
      <p:ext uri="{BB962C8B-B14F-4D97-AF65-F5344CB8AC3E}">
        <p14:creationId xmlns:p14="http://schemas.microsoft.com/office/powerpoint/2010/main" val="1345722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2428860" y="642918"/>
            <a:ext cx="4662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3600" b="1" dirty="0">
                <a:latin typeface="+mn-lt"/>
                <a:ea typeface="宋体" pitchFamily="2" charset="-122"/>
                <a:cs typeface="Times New Roman" pitchFamily="18" charset="0"/>
              </a:rPr>
              <a:t>良好的编程风格</a:t>
            </a:r>
          </a:p>
        </p:txBody>
      </p:sp>
      <p:sp>
        <p:nvSpPr>
          <p:cNvPr id="3" name="TextBox 2"/>
          <p:cNvSpPr txBox="1"/>
          <p:nvPr/>
        </p:nvSpPr>
        <p:spPr>
          <a:xfrm>
            <a:off x="263708" y="1340768"/>
            <a:ext cx="7776864" cy="286232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000" b="1">
                <a:ea typeface="宋体" panose="02010600030101010101" pitchFamily="2" charset="-122"/>
              </a:rPr>
              <a:t>正确的注释和注释风格</a:t>
            </a:r>
            <a:endParaRPr lang="en-US" altLang="zh-CN" sz="2000" b="1">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使用文档注释来注释整个类或整个方法。</a:t>
            </a:r>
            <a:endParaRPr lang="en-US" altLang="zh-CN" sz="2000">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如果注释方法中的某一个步骤，使用单行或多行注释。</a:t>
            </a:r>
            <a:endParaRPr lang="en-US" altLang="zh-CN" sz="2000">
              <a:ea typeface="宋体" panose="02010600030101010101" pitchFamily="2" charset="-122"/>
            </a:endParaRPr>
          </a:p>
          <a:p>
            <a:pPr marL="342900" indent="-342900">
              <a:spcBef>
                <a:spcPts val="1200"/>
              </a:spcBef>
              <a:buFont typeface="Wingdings" panose="05000000000000000000" pitchFamily="2" charset="2"/>
              <a:buChar char="l"/>
            </a:pPr>
            <a:r>
              <a:rPr lang="zh-CN" altLang="en-US" sz="2000" b="1">
                <a:ea typeface="宋体" panose="02010600030101010101" pitchFamily="2" charset="-122"/>
              </a:rPr>
              <a:t>正确的缩进和空白</a:t>
            </a:r>
            <a:endParaRPr lang="en-US" altLang="zh-CN" sz="2000" b="1">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使用一次</a:t>
            </a:r>
            <a:r>
              <a:rPr lang="en-US" altLang="zh-CN" sz="2000">
                <a:ea typeface="宋体" panose="02010600030101010101" pitchFamily="2" charset="-122"/>
              </a:rPr>
              <a:t>tab</a:t>
            </a:r>
            <a:r>
              <a:rPr lang="zh-CN" altLang="en-US" sz="2000">
                <a:ea typeface="宋体" panose="02010600030101010101" pitchFamily="2" charset="-122"/>
              </a:rPr>
              <a:t>操作，实现缩进</a:t>
            </a:r>
            <a:endParaRPr lang="en-US" altLang="zh-CN" sz="2000">
              <a:ea typeface="宋体" panose="02010600030101010101" pitchFamily="2" charset="-122"/>
            </a:endParaRPr>
          </a:p>
          <a:p>
            <a:pPr marL="800100" lvl="1" indent="-342900">
              <a:buFont typeface="Wingdings" panose="05000000000000000000" pitchFamily="2" charset="2"/>
              <a:buChar char="Ø"/>
            </a:pPr>
            <a:r>
              <a:rPr lang="zh-CN" altLang="en-US" sz="2000">
                <a:ea typeface="宋体" panose="02010600030101010101" pitchFamily="2" charset="-122"/>
              </a:rPr>
              <a:t>运算符两边习惯性各加一个空格。比如：</a:t>
            </a:r>
            <a:r>
              <a:rPr lang="en-US" altLang="zh-CN" sz="2000">
                <a:ea typeface="宋体" panose="02010600030101010101" pitchFamily="2" charset="-122"/>
              </a:rPr>
              <a:t>2 + 4 </a:t>
            </a:r>
            <a:r>
              <a:rPr lang="zh-CN" altLang="en-US" sz="2000">
                <a:ea typeface="宋体" panose="02010600030101010101" pitchFamily="2" charset="-122"/>
              </a:rPr>
              <a:t>* </a:t>
            </a:r>
            <a:r>
              <a:rPr lang="en-US" altLang="zh-CN" sz="2000">
                <a:ea typeface="宋体" panose="02010600030101010101" pitchFamily="2" charset="-122"/>
              </a:rPr>
              <a:t>5</a:t>
            </a:r>
            <a:r>
              <a:rPr lang="zh-CN" altLang="en-US" sz="2000">
                <a:ea typeface="宋体" panose="02010600030101010101" pitchFamily="2" charset="-122"/>
              </a:rPr>
              <a:t>。</a:t>
            </a:r>
            <a:endParaRPr lang="en-US" altLang="zh-CN" sz="2000">
              <a:ea typeface="宋体" panose="02010600030101010101" pitchFamily="2" charset="-122"/>
            </a:endParaRPr>
          </a:p>
          <a:p>
            <a:pPr marL="342900" indent="-342900">
              <a:spcBef>
                <a:spcPts val="1200"/>
              </a:spcBef>
              <a:buFont typeface="Wingdings" panose="05000000000000000000" pitchFamily="2" charset="2"/>
              <a:buChar char="l"/>
            </a:pPr>
            <a:r>
              <a:rPr lang="zh-CN" altLang="en-US" sz="2000" b="1">
                <a:ea typeface="宋体" panose="02010600030101010101" pitchFamily="2" charset="-122"/>
              </a:rPr>
              <a:t>块的风格</a:t>
            </a:r>
            <a:endParaRPr lang="en-US" altLang="zh-CN" sz="2000" b="1">
              <a:ea typeface="宋体" panose="02010600030101010101" pitchFamily="2" charset="-122"/>
            </a:endParaRPr>
          </a:p>
          <a:p>
            <a:pPr marL="800100" lvl="1" indent="-342900">
              <a:buFont typeface="Wingdings" panose="05000000000000000000" pitchFamily="2" charset="2"/>
              <a:buChar char="Ø"/>
            </a:pPr>
            <a:r>
              <a:rPr lang="en-US" altLang="zh-CN" sz="2000">
                <a:ea typeface="宋体" panose="02010600030101010101" pitchFamily="2" charset="-122"/>
              </a:rPr>
              <a:t>Java API </a:t>
            </a:r>
            <a:r>
              <a:rPr lang="zh-CN" altLang="en-US" sz="2000">
                <a:ea typeface="宋体" panose="02010600030101010101" pitchFamily="2" charset="-122"/>
              </a:rPr>
              <a:t>源代码选择了行尾风格</a:t>
            </a:r>
            <a:endParaRPr lang="en-US" altLang="zh-CN" sz="2000">
              <a:ea typeface="宋体" panose="02010600030101010101" pitchFamily="2" charset="-122"/>
            </a:endParaRPr>
          </a:p>
        </p:txBody>
      </p:sp>
      <p:sp>
        <p:nvSpPr>
          <p:cNvPr id="4" name="矩形 3"/>
          <p:cNvSpPr/>
          <p:nvPr/>
        </p:nvSpPr>
        <p:spPr>
          <a:xfrm>
            <a:off x="296541" y="4205987"/>
            <a:ext cx="4248472" cy="20162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368549" y="4566027"/>
            <a:ext cx="4176464" cy="1477328"/>
          </a:xfrm>
          <a:prstGeom prst="rect">
            <a:avLst/>
          </a:prstGeom>
          <a:noFill/>
        </p:spPr>
        <p:txBody>
          <a:bodyPr wrap="square" rtlCol="0">
            <a:spAutoFit/>
          </a:bodyPr>
          <a:lstStyle/>
          <a:p>
            <a:r>
              <a:rPr lang="en-US" altLang="zh-CN"/>
              <a:t>public class Test {</a:t>
            </a:r>
          </a:p>
          <a:p>
            <a:r>
              <a:rPr lang="en-US" altLang="zh-CN"/>
              <a:t>    public static void main(String[] args) {</a:t>
            </a:r>
          </a:p>
          <a:p>
            <a:r>
              <a:rPr lang="en-US" altLang="zh-CN"/>
              <a:t>        System.out.println("Block Style!");</a:t>
            </a:r>
          </a:p>
          <a:p>
            <a:r>
              <a:rPr lang="en-US" altLang="zh-CN"/>
              <a:t>   }</a:t>
            </a:r>
          </a:p>
          <a:p>
            <a:r>
              <a:rPr lang="en-US" altLang="zh-CN"/>
              <a:t>}</a:t>
            </a:r>
            <a:endParaRPr lang="zh-CN" altLang="en-US"/>
          </a:p>
        </p:txBody>
      </p:sp>
      <p:sp>
        <p:nvSpPr>
          <p:cNvPr id="6" name="矩形 5"/>
          <p:cNvSpPr/>
          <p:nvPr/>
        </p:nvSpPr>
        <p:spPr>
          <a:xfrm>
            <a:off x="4716016" y="4205987"/>
            <a:ext cx="4248472" cy="20081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723687" y="4205987"/>
            <a:ext cx="4176464" cy="2031325"/>
          </a:xfrm>
          <a:prstGeom prst="rect">
            <a:avLst/>
          </a:prstGeom>
          <a:noFill/>
        </p:spPr>
        <p:txBody>
          <a:bodyPr wrap="square" rtlCol="0">
            <a:spAutoFit/>
          </a:bodyPr>
          <a:lstStyle/>
          <a:p>
            <a:r>
              <a:rPr lang="en-US" altLang="zh-CN"/>
              <a:t>public class Test </a:t>
            </a:r>
          </a:p>
          <a:p>
            <a:r>
              <a:rPr lang="en-US" altLang="zh-CN"/>
              <a:t>{</a:t>
            </a:r>
          </a:p>
          <a:p>
            <a:r>
              <a:rPr lang="en-US" altLang="zh-CN"/>
              <a:t>    public static void main(String[] args) </a:t>
            </a:r>
          </a:p>
          <a:p>
            <a:r>
              <a:rPr lang="en-US" altLang="zh-CN"/>
              <a:t>    {</a:t>
            </a:r>
          </a:p>
          <a:p>
            <a:r>
              <a:rPr lang="en-US" altLang="zh-CN"/>
              <a:t>        System.out.println("Block Style!");</a:t>
            </a:r>
          </a:p>
          <a:p>
            <a:r>
              <a:rPr lang="en-US" altLang="zh-CN"/>
              <a:t>   }</a:t>
            </a:r>
          </a:p>
          <a:p>
            <a:r>
              <a:rPr lang="en-US" altLang="zh-CN"/>
              <a:t>}</a:t>
            </a:r>
            <a:endParaRPr lang="zh-CN" altLang="en-US"/>
          </a:p>
        </p:txBody>
      </p:sp>
      <p:sp>
        <p:nvSpPr>
          <p:cNvPr id="8" name="TextBox 7"/>
          <p:cNvSpPr txBox="1"/>
          <p:nvPr/>
        </p:nvSpPr>
        <p:spPr>
          <a:xfrm>
            <a:off x="1664693" y="6300028"/>
            <a:ext cx="1152128"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行尾风格</a:t>
            </a:r>
          </a:p>
        </p:txBody>
      </p:sp>
      <p:sp>
        <p:nvSpPr>
          <p:cNvPr id="9" name="TextBox 8"/>
          <p:cNvSpPr txBox="1"/>
          <p:nvPr/>
        </p:nvSpPr>
        <p:spPr>
          <a:xfrm>
            <a:off x="6235855" y="6300028"/>
            <a:ext cx="1152128" cy="369332"/>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次行风格</a:t>
            </a:r>
          </a:p>
        </p:txBody>
      </p:sp>
    </p:spTree>
    <p:extLst>
      <p:ext uri="{BB962C8B-B14F-4D97-AF65-F5344CB8AC3E}">
        <p14:creationId xmlns:p14="http://schemas.microsoft.com/office/powerpoint/2010/main" val="2182905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692696"/>
            <a:ext cx="5084048" cy="781814"/>
          </a:xfrm>
        </p:spPr>
        <p:txBody>
          <a:bodyPr>
            <a:normAutofit/>
          </a:bodyPr>
          <a:lstStyle/>
          <a:p>
            <a:r>
              <a:rPr lang="zh-CN" altLang="en-US" sz="4000" b="1" dirty="0">
                <a:latin typeface="+mn-lt"/>
                <a:ea typeface="宋体" pitchFamily="2" charset="-122"/>
                <a:cs typeface="Times New Roman" pitchFamily="18" charset="0"/>
              </a:rPr>
              <a:t>作  业</a:t>
            </a:r>
          </a:p>
        </p:txBody>
      </p:sp>
      <p:sp>
        <p:nvSpPr>
          <p:cNvPr id="3" name="内容占位符 2"/>
          <p:cNvSpPr>
            <a:spLocks noGrp="1"/>
          </p:cNvSpPr>
          <p:nvPr>
            <p:ph idx="1"/>
          </p:nvPr>
        </p:nvSpPr>
        <p:spPr>
          <a:xfrm>
            <a:off x="457200" y="1600200"/>
            <a:ext cx="8363272" cy="4637112"/>
          </a:xfrm>
        </p:spPr>
        <p:txBody>
          <a:bodyPr>
            <a:normAutofit/>
          </a:bodyPr>
          <a:lstStyle/>
          <a:p>
            <a:pPr marL="514350" indent="-514350">
              <a:buFont typeface="+mj-lt"/>
              <a:buAutoNum type="arabicPeriod"/>
            </a:pPr>
            <a:r>
              <a:rPr lang="zh-CN" altLang="en-US" dirty="0">
                <a:ea typeface="宋体" pitchFamily="2" charset="-122"/>
                <a:cs typeface="Times New Roman" pitchFamily="18" charset="0"/>
              </a:rPr>
              <a:t>独立编写</a:t>
            </a:r>
            <a:r>
              <a:rPr lang="en-US" altLang="zh-CN" dirty="0" err="1">
                <a:ea typeface="宋体" pitchFamily="2" charset="-122"/>
                <a:cs typeface="Times New Roman" pitchFamily="18" charset="0"/>
              </a:rPr>
              <a:t>HelloJava</a:t>
            </a:r>
            <a:r>
              <a:rPr lang="zh-CN" altLang="en-US" dirty="0">
                <a:ea typeface="宋体" pitchFamily="2" charset="-122"/>
                <a:cs typeface="Times New Roman" pitchFamily="18" charset="0"/>
              </a:rPr>
              <a:t>程序</a:t>
            </a:r>
            <a:endParaRPr lang="en-US" altLang="zh-CN" dirty="0">
              <a:ea typeface="宋体" pitchFamily="2" charset="-122"/>
              <a:cs typeface="Times New Roman" pitchFamily="18" charset="0"/>
            </a:endParaRPr>
          </a:p>
          <a:p>
            <a:pPr marL="514350" indent="-514350">
              <a:buFont typeface="+mj-lt"/>
              <a:buAutoNum type="arabicPeriod"/>
            </a:pPr>
            <a:r>
              <a:rPr lang="zh-CN" altLang="en-US" dirty="0">
                <a:solidFill>
                  <a:srgbClr val="FF0000"/>
                </a:solidFill>
                <a:ea typeface="宋体" pitchFamily="2" charset="-122"/>
                <a:cs typeface="Times New Roman" pitchFamily="18" charset="0"/>
              </a:rPr>
              <a:t>将个人的基本信息（姓名、性别、籍贯、住址）打印到控制台上输出。各条信息分别占一行。</a:t>
            </a:r>
            <a:endParaRPr lang="en-US" altLang="zh-CN" dirty="0">
              <a:solidFill>
                <a:srgbClr val="FF0000"/>
              </a:solidFill>
              <a:ea typeface="宋体" pitchFamily="2" charset="-122"/>
              <a:cs typeface="Times New Roman" pitchFamily="18" charset="0"/>
            </a:endParaRPr>
          </a:p>
          <a:p>
            <a:pPr marL="514350" indent="-514350">
              <a:buFont typeface="+mj-lt"/>
              <a:buAutoNum type="arabicPeriod"/>
            </a:pPr>
            <a:r>
              <a:rPr lang="zh-CN" altLang="en-US" dirty="0">
                <a:ea typeface="宋体" pitchFamily="2" charset="-122"/>
                <a:cs typeface="Times New Roman" pitchFamily="18" charset="0"/>
              </a:rPr>
              <a:t>在控制台打印出如下图所示的效果。</a:t>
            </a:r>
            <a:endParaRPr lang="en-US" altLang="zh-CN" dirty="0">
              <a:ea typeface="宋体" pitchFamily="2" charset="-122"/>
              <a:cs typeface="Times New Roman" pitchFamily="18" charset="0"/>
            </a:endParaRPr>
          </a:p>
          <a:p>
            <a:pPr marL="514350" indent="-514350">
              <a:buFont typeface="+mj-lt"/>
              <a:buAutoNum type="arabicPeriod"/>
            </a:pPr>
            <a:endParaRPr lang="en-US" altLang="zh-CN" dirty="0">
              <a:ea typeface="宋体" pitchFamily="2" charset="-122"/>
              <a:cs typeface="Times New Roman" pitchFamily="18" charset="0"/>
            </a:endParaRPr>
          </a:p>
          <a:p>
            <a:pPr marL="0" indent="0">
              <a:buNone/>
            </a:pPr>
            <a:endParaRPr lang="en-US" altLang="zh-CN" dirty="0">
              <a:ea typeface="宋体" pitchFamily="2" charset="-122"/>
              <a:cs typeface="Times New Roman" pitchFamily="18" charset="0"/>
            </a:endParaRPr>
          </a:p>
        </p:txBody>
      </p:sp>
      <p:pic>
        <p:nvPicPr>
          <p:cNvPr id="102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79712" y="3933056"/>
            <a:ext cx="4896544" cy="230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3933056"/>
            <a:ext cx="5040560" cy="2306114"/>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69414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extBox 5"/>
          <p:cNvSpPr txBox="1">
            <a:spLocks noChangeArrowheads="1"/>
          </p:cNvSpPr>
          <p:nvPr/>
        </p:nvSpPr>
        <p:spPr bwMode="auto">
          <a:xfrm>
            <a:off x="3131840" y="764704"/>
            <a:ext cx="33843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algn="ctr" eaLnBrk="1" hangingPunct="1"/>
            <a:r>
              <a:rPr lang="zh-CN" altLang="en-US" sz="3600" b="1" dirty="0">
                <a:ea typeface="宋体" charset="-122"/>
              </a:rPr>
              <a:t>知识回顾</a:t>
            </a:r>
          </a:p>
        </p:txBody>
      </p:sp>
      <p:sp>
        <p:nvSpPr>
          <p:cNvPr id="55302" name="TextBox 6"/>
          <p:cNvSpPr txBox="1">
            <a:spLocks noChangeArrowheads="1"/>
          </p:cNvSpPr>
          <p:nvPr/>
        </p:nvSpPr>
        <p:spPr bwMode="auto">
          <a:xfrm>
            <a:off x="718567" y="1772816"/>
            <a:ext cx="756285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en-US" altLang="zh-CN" sz="2400" dirty="0">
                <a:ea typeface="宋体" charset="-122"/>
              </a:rPr>
              <a:t>●  JDK,JRE,JVM</a:t>
            </a:r>
            <a:r>
              <a:rPr lang="zh-CN" altLang="en-US" sz="2400" dirty="0">
                <a:ea typeface="宋体" charset="-122"/>
              </a:rPr>
              <a:t>的关系。</a:t>
            </a:r>
          </a:p>
          <a:p>
            <a:pPr eaLnBrk="1" hangingPunct="1"/>
            <a:endParaRPr lang="zh-CN" altLang="en-US" dirty="0">
              <a:ea typeface="宋体" charset="-122"/>
            </a:endParaRPr>
          </a:p>
          <a:p>
            <a:pPr eaLnBrk="1" hangingPunct="1"/>
            <a:r>
              <a:rPr lang="zh-CN" altLang="en-US" sz="2400" dirty="0">
                <a:ea typeface="宋体" charset="-122"/>
              </a:rPr>
              <a:t>●  环境变量</a:t>
            </a:r>
            <a:r>
              <a:rPr lang="en-US" altLang="zh-CN" sz="2400" dirty="0">
                <a:ea typeface="宋体" charset="-122"/>
              </a:rPr>
              <a:t>path</a:t>
            </a:r>
            <a:r>
              <a:rPr lang="zh-CN" altLang="en-US" sz="2400" dirty="0">
                <a:ea typeface="宋体" charset="-122"/>
              </a:rPr>
              <a:t>配置及其作用。</a:t>
            </a:r>
          </a:p>
          <a:p>
            <a:pPr eaLnBrk="1" hangingPunct="1"/>
            <a:endParaRPr lang="en-US" altLang="zh-CN" dirty="0">
              <a:ea typeface="宋体" charset="-122"/>
            </a:endParaRPr>
          </a:p>
          <a:p>
            <a:pPr eaLnBrk="1" hangingPunct="1"/>
            <a:r>
              <a:rPr lang="en-US" altLang="zh-CN" sz="2400" dirty="0">
                <a:ea typeface="宋体" charset="-122"/>
              </a:rPr>
              <a:t>●  Java</a:t>
            </a:r>
            <a:r>
              <a:rPr lang="zh-CN" altLang="en-US" sz="2400" dirty="0">
                <a:ea typeface="宋体" charset="-122"/>
              </a:rPr>
              <a:t>程序的编写、编译、运行步骤：</a:t>
            </a:r>
            <a:endParaRPr lang="en-US" altLang="zh-CN" sz="2400" dirty="0">
              <a:ea typeface="宋体" charset="-122"/>
            </a:endParaRPr>
          </a:p>
          <a:p>
            <a:pPr eaLnBrk="1" hangingPunct="1"/>
            <a:endParaRPr lang="zh-CN" altLang="en-US" sz="2400" dirty="0">
              <a:ea typeface="宋体" charset="-122"/>
            </a:endParaRPr>
          </a:p>
          <a:p>
            <a:pPr eaLnBrk="1" hangingPunct="1"/>
            <a:endParaRPr lang="en-US" altLang="zh-CN" sz="2400" dirty="0">
              <a:ea typeface="宋体" charset="-122"/>
            </a:endParaRPr>
          </a:p>
          <a:p>
            <a:pPr eaLnBrk="1" hangingPunct="1"/>
            <a:endParaRPr lang="en-US" altLang="zh-CN" sz="2400" dirty="0">
              <a:ea typeface="宋体" charset="-122"/>
            </a:endParaRPr>
          </a:p>
          <a:p>
            <a:pPr eaLnBrk="1" hangingPunct="1"/>
            <a:endParaRPr lang="zh-CN" altLang="en-US" dirty="0">
              <a:ea typeface="宋体" charset="-122"/>
            </a:endParaRPr>
          </a:p>
          <a:p>
            <a:pPr eaLnBrk="1" hangingPunct="1"/>
            <a:r>
              <a:rPr lang="en-US" altLang="zh-CN" sz="2400" dirty="0">
                <a:ea typeface="宋体" charset="-122"/>
              </a:rPr>
              <a:t>●  Java</a:t>
            </a:r>
            <a:r>
              <a:rPr lang="zh-CN" altLang="en-US" sz="2400" dirty="0">
                <a:ea typeface="宋体" charset="-122"/>
              </a:rPr>
              <a:t>程序编写的规则。</a:t>
            </a:r>
          </a:p>
          <a:p>
            <a:pPr eaLnBrk="1" hangingPunct="1"/>
            <a:endParaRPr lang="zh-CN" altLang="en-US" dirty="0">
              <a:ea typeface="宋体" charset="-122"/>
            </a:endParaRPr>
          </a:p>
          <a:p>
            <a:pPr eaLnBrk="1" hangingPunct="1"/>
            <a:r>
              <a:rPr lang="zh-CN" altLang="en-US" sz="2400" dirty="0">
                <a:ea typeface="宋体" charset="-122"/>
              </a:rPr>
              <a:t>●  在配置环境、编译、运行各个步骤中常见的错误以</a:t>
            </a:r>
            <a:endParaRPr lang="en-US" altLang="zh-CN" sz="2400" dirty="0">
              <a:ea typeface="宋体" charset="-122"/>
            </a:endParaRPr>
          </a:p>
          <a:p>
            <a:pPr eaLnBrk="1" hangingPunct="1"/>
            <a:r>
              <a:rPr lang="en-US" altLang="zh-CN" sz="2400" dirty="0">
                <a:ea typeface="宋体" charset="-122"/>
              </a:rPr>
              <a:t>      </a:t>
            </a:r>
            <a:r>
              <a:rPr lang="zh-CN" altLang="en-US" sz="2400" dirty="0">
                <a:ea typeface="宋体" charset="-122"/>
              </a:rPr>
              <a:t>及解决方法。</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538433"/>
            <a:ext cx="5135860" cy="108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568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5383" y="836712"/>
            <a:ext cx="7599955" cy="584775"/>
          </a:xfrm>
          <a:prstGeom prst="rect">
            <a:avLst/>
          </a:prstGeom>
          <a:noFill/>
        </p:spPr>
        <p:txBody>
          <a:bodyPr wrap="square" rtlCol="0">
            <a:spAutoFit/>
          </a:bodyPr>
          <a:lstStyle/>
          <a:p>
            <a:pPr algn="ctr"/>
            <a:r>
              <a:rPr lang="en-US" altLang="zh-CN" sz="3200" b="1">
                <a:ea typeface="宋体" panose="02010600030101010101" pitchFamily="2" charset="-122"/>
                <a:cs typeface="Times New Roman" pitchFamily="18" charset="0"/>
              </a:rPr>
              <a:t>Java</a:t>
            </a:r>
            <a:r>
              <a:rPr lang="zh-CN" altLang="en-US" sz="3200" b="1">
                <a:ea typeface="宋体" panose="02010600030101010101" pitchFamily="2" charset="-122"/>
                <a:cs typeface="Times New Roman" pitchFamily="18" charset="0"/>
              </a:rPr>
              <a:t>基础课程</a:t>
            </a:r>
            <a:r>
              <a:rPr lang="zh-CN" altLang="en-US" sz="3200" b="1" dirty="0">
                <a:ea typeface="宋体" panose="02010600030101010101" pitchFamily="2" charset="-122"/>
                <a:cs typeface="Times New Roman" pitchFamily="18" charset="0"/>
              </a:rPr>
              <a:t>概述</a:t>
            </a:r>
          </a:p>
        </p:txBody>
      </p:sp>
      <p:sp>
        <p:nvSpPr>
          <p:cNvPr id="5" name="矩形 4"/>
          <p:cNvSpPr/>
          <p:nvPr/>
        </p:nvSpPr>
        <p:spPr>
          <a:xfrm>
            <a:off x="395536" y="1412776"/>
            <a:ext cx="8424935" cy="5201424"/>
          </a:xfrm>
          <a:prstGeom prst="rect">
            <a:avLst/>
          </a:prstGeom>
        </p:spPr>
        <p:txBody>
          <a:bodyPr wrap="square">
            <a:spAutoFit/>
          </a:bodyPr>
          <a:lstStyle/>
          <a:p>
            <a:pPr marL="357188" indent="-357188">
              <a:defRPr/>
            </a:pPr>
            <a:r>
              <a:rPr lang="zh-CN" altLang="en-US" sz="2400" dirty="0">
                <a:ea typeface="宋体" panose="02010600030101010101" pitchFamily="2" charset="-122"/>
              </a:rPr>
              <a:t>第一部分：编程语言核心结构</a:t>
            </a:r>
            <a:endParaRPr lang="en-US" altLang="zh-CN" sz="2400" dirty="0">
              <a:ea typeface="宋体" panose="02010600030101010101" pitchFamily="2" charset="-122"/>
            </a:endParaRPr>
          </a:p>
          <a:p>
            <a:pPr marL="357188" indent="-357188">
              <a:defRPr/>
            </a:pPr>
            <a:r>
              <a:rPr lang="en-US" altLang="zh-CN" sz="2400" dirty="0">
                <a:ea typeface="宋体" panose="02010600030101010101" pitchFamily="2" charset="-122"/>
              </a:rPr>
              <a:t>	</a:t>
            </a:r>
            <a:r>
              <a:rPr lang="zh-CN" altLang="en-US" sz="2400" dirty="0">
                <a:solidFill>
                  <a:srgbClr val="0000FF"/>
                </a:solidFill>
                <a:ea typeface="宋体" panose="02010600030101010101" pitchFamily="2" charset="-122"/>
              </a:rPr>
              <a:t>主要知识点：变量、基本语法、分支、循环、数组、</a:t>
            </a:r>
            <a:r>
              <a:rPr lang="en-US" altLang="zh-CN" sz="2400" dirty="0">
                <a:solidFill>
                  <a:srgbClr val="0000FF"/>
                </a:solidFill>
                <a:ea typeface="宋体" panose="02010600030101010101" pitchFamily="2" charset="-122"/>
              </a:rPr>
              <a:t>…</a:t>
            </a:r>
          </a:p>
          <a:p>
            <a:pPr marL="357188" indent="-357188">
              <a:spcBef>
                <a:spcPts val="1200"/>
              </a:spcBef>
              <a:defRPr/>
            </a:pPr>
            <a:r>
              <a:rPr lang="zh-CN" altLang="en-US" sz="2400" dirty="0">
                <a:ea typeface="宋体" panose="02010600030101010101" pitchFamily="2" charset="-122"/>
              </a:rPr>
              <a:t>第二部分：</a:t>
            </a:r>
            <a:r>
              <a:rPr lang="en-US" altLang="zh-CN" sz="2400" dirty="0">
                <a:ea typeface="宋体" panose="02010600030101010101" pitchFamily="2" charset="-122"/>
              </a:rPr>
              <a:t>Java</a:t>
            </a:r>
            <a:r>
              <a:rPr lang="zh-CN" altLang="en-US" sz="2400" dirty="0">
                <a:ea typeface="宋体" panose="02010600030101010101" pitchFamily="2" charset="-122"/>
              </a:rPr>
              <a:t>面向对象的核心逻辑</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主要知识点：</a:t>
            </a:r>
            <a:r>
              <a:rPr lang="en-US" altLang="zh-CN" sz="2400" dirty="0">
                <a:solidFill>
                  <a:srgbClr val="0000FF"/>
                </a:solidFill>
                <a:ea typeface="宋体" panose="02010600030101010101" pitchFamily="2" charset="-122"/>
              </a:rPr>
              <a:t>OOP</a:t>
            </a:r>
            <a:r>
              <a:rPr lang="zh-CN" altLang="en-US" sz="2400" dirty="0">
                <a:solidFill>
                  <a:srgbClr val="0000FF"/>
                </a:solidFill>
                <a:ea typeface="宋体" panose="02010600030101010101" pitchFamily="2" charset="-122"/>
              </a:rPr>
              <a:t>、封装、继承、多态、接口、</a:t>
            </a:r>
            <a:r>
              <a:rPr lang="en-US" altLang="zh-CN" sz="2400" dirty="0">
                <a:solidFill>
                  <a:srgbClr val="0000FF"/>
                </a:solidFill>
                <a:ea typeface="宋体" panose="02010600030101010101" pitchFamily="2" charset="-122"/>
              </a:rPr>
              <a:t>…</a:t>
            </a:r>
            <a:endParaRPr lang="zh-CN" altLang="en-US" sz="2400" dirty="0">
              <a:solidFill>
                <a:srgbClr val="0000FF"/>
              </a:solidFill>
              <a:ea typeface="宋体" panose="02010600030101010101" pitchFamily="2" charset="-122"/>
            </a:endParaRPr>
          </a:p>
          <a:p>
            <a:pPr marL="357188" indent="-357188">
              <a:spcBef>
                <a:spcPts val="1200"/>
              </a:spcBef>
              <a:defRPr/>
            </a:pPr>
            <a:r>
              <a:rPr lang="zh-CN" altLang="en-US" sz="2400" dirty="0">
                <a:ea typeface="宋体" panose="02010600030101010101" pitchFamily="2" charset="-122"/>
              </a:rPr>
              <a:t>第三部分：开发</a:t>
            </a:r>
            <a:r>
              <a:rPr lang="en-US" altLang="zh-CN" sz="2400" dirty="0">
                <a:ea typeface="宋体" panose="02010600030101010101" pitchFamily="2" charset="-122"/>
              </a:rPr>
              <a:t>Java SE</a:t>
            </a:r>
            <a:r>
              <a:rPr lang="zh-CN" altLang="en-US" sz="2400" dirty="0">
                <a:ea typeface="宋体" panose="02010600030101010101" pitchFamily="2" charset="-122"/>
              </a:rPr>
              <a:t>高级应用程序</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主要知识点：异常、集合、</a:t>
            </a:r>
            <a:r>
              <a:rPr lang="en-US" altLang="zh-CN" sz="2400" dirty="0">
                <a:solidFill>
                  <a:srgbClr val="0000FF"/>
                </a:solidFill>
                <a:ea typeface="宋体" panose="02010600030101010101" pitchFamily="2" charset="-122"/>
              </a:rPr>
              <a:t>I/O</a:t>
            </a:r>
            <a:r>
              <a:rPr lang="zh-CN" altLang="en-US" sz="2400" dirty="0">
                <a:solidFill>
                  <a:srgbClr val="0000FF"/>
                </a:solidFill>
                <a:ea typeface="宋体" panose="02010600030101010101" pitchFamily="2" charset="-122"/>
              </a:rPr>
              <a:t>、多线程、反射机制、网络</a:t>
            </a:r>
            <a:endParaRPr lang="en-US" altLang="zh-CN" sz="2400" dirty="0">
              <a:solidFill>
                <a:srgbClr val="0000FF"/>
              </a:solidFill>
              <a:ea typeface="宋体" panose="02010600030101010101" pitchFamily="2" charset="-122"/>
            </a:endParaRPr>
          </a:p>
          <a:p>
            <a:pPr marL="700088" lvl="1" indent="-357188">
              <a:defRPr/>
            </a:pPr>
            <a:r>
              <a:rPr lang="en-US" altLang="zh-CN" sz="2400" dirty="0">
                <a:solidFill>
                  <a:srgbClr val="0000FF"/>
                </a:solidFill>
                <a:ea typeface="宋体" panose="02010600030101010101" pitchFamily="2" charset="-122"/>
              </a:rPr>
              <a:t>                           </a:t>
            </a:r>
            <a:r>
              <a:rPr lang="zh-CN" altLang="en-US" sz="2400" dirty="0">
                <a:solidFill>
                  <a:srgbClr val="0000FF"/>
                </a:solidFill>
                <a:ea typeface="宋体" panose="02010600030101010101" pitchFamily="2" charset="-122"/>
              </a:rPr>
              <a:t>编程、</a:t>
            </a:r>
            <a:r>
              <a:rPr lang="en-US" altLang="zh-CN" sz="2400" dirty="0">
                <a:solidFill>
                  <a:srgbClr val="0000FF"/>
                </a:solidFill>
                <a:ea typeface="宋体" panose="02010600030101010101" pitchFamily="2" charset="-122"/>
              </a:rPr>
              <a:t>……</a:t>
            </a:r>
          </a:p>
          <a:p>
            <a:pPr marL="357188" indent="-357188">
              <a:defRPr/>
            </a:pPr>
            <a:r>
              <a:rPr lang="zh-CN" altLang="en-US" sz="2400" dirty="0">
                <a:ea typeface="宋体" panose="02010600030101010101" pitchFamily="2" charset="-122"/>
              </a:rPr>
              <a:t>第四部分：实训项目</a:t>
            </a:r>
            <a:endParaRPr lang="en-US" altLang="zh-CN" sz="2400" dirty="0">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项目一：家庭收支记账软件 </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项目二：客户信息管理软件</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项目三：开发团队人员调度软件 </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附加项目一：银行业务管理软件</a:t>
            </a:r>
            <a:endParaRPr lang="en-US" altLang="zh-CN" sz="2400" dirty="0">
              <a:solidFill>
                <a:srgbClr val="0000FF"/>
              </a:solidFill>
              <a:ea typeface="宋体" panose="02010600030101010101" pitchFamily="2" charset="-122"/>
            </a:endParaRPr>
          </a:p>
          <a:p>
            <a:pPr marL="700088" lvl="1" indent="-357188">
              <a:defRPr/>
            </a:pPr>
            <a:r>
              <a:rPr lang="zh-CN" altLang="en-US" sz="2400" dirty="0">
                <a:solidFill>
                  <a:srgbClr val="0000FF"/>
                </a:solidFill>
                <a:ea typeface="宋体" panose="02010600030101010101" pitchFamily="2" charset="-122"/>
              </a:rPr>
              <a:t>附件项目二：单机考试管理软件</a:t>
            </a:r>
            <a:endParaRPr lang="en-US" altLang="zh-CN" sz="2400" dirty="0">
              <a:solidFill>
                <a:srgbClr val="0000FF"/>
              </a:solidFill>
              <a:ea typeface="宋体" panose="02010600030101010101" pitchFamily="2" charset="-122"/>
            </a:endParaRPr>
          </a:p>
        </p:txBody>
      </p:sp>
    </p:spTree>
    <p:extLst>
      <p:ext uri="{BB962C8B-B14F-4D97-AF65-F5344CB8AC3E}">
        <p14:creationId xmlns:p14="http://schemas.microsoft.com/office/powerpoint/2010/main" val="28667774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Box 4"/>
          <p:cNvSpPr txBox="1">
            <a:spLocks noChangeArrowheads="1"/>
          </p:cNvSpPr>
          <p:nvPr/>
        </p:nvSpPr>
        <p:spPr bwMode="auto">
          <a:xfrm>
            <a:off x="825500" y="1052513"/>
            <a:ext cx="46826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eaLnBrk="1" hangingPunct="1"/>
            <a:r>
              <a:rPr lang="zh-CN" altLang="en-US" sz="2800" b="1" dirty="0">
                <a:latin typeface="+mn-lt"/>
                <a:ea typeface="宋体" pitchFamily="2" charset="-122"/>
                <a:cs typeface="Times New Roman" pitchFamily="18" charset="0"/>
              </a:rPr>
              <a:t>补充：</a:t>
            </a:r>
            <a:r>
              <a:rPr lang="en-US" altLang="zh-CN" sz="2800" b="1" dirty="0">
                <a:latin typeface="+mn-lt"/>
                <a:ea typeface="宋体" pitchFamily="2" charset="-122"/>
                <a:cs typeface="Times New Roman" pitchFamily="18" charset="0"/>
              </a:rPr>
              <a:t>Java</a:t>
            </a:r>
            <a:r>
              <a:rPr lang="zh-CN" altLang="en-US" sz="2800" b="1" dirty="0">
                <a:latin typeface="+mn-lt"/>
                <a:ea typeface="宋体" pitchFamily="2" charset="-122"/>
                <a:cs typeface="Times New Roman" pitchFamily="18" charset="0"/>
              </a:rPr>
              <a:t>开发工具</a:t>
            </a:r>
          </a:p>
        </p:txBody>
      </p:sp>
      <p:sp>
        <p:nvSpPr>
          <p:cNvPr id="4" name="TextBox 5"/>
          <p:cNvSpPr txBox="1">
            <a:spLocks noChangeArrowheads="1"/>
          </p:cNvSpPr>
          <p:nvPr/>
        </p:nvSpPr>
        <p:spPr bwMode="auto">
          <a:xfrm>
            <a:off x="538163" y="2060848"/>
            <a:ext cx="8139112"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Arial Unicode MS" pitchFamily="34" charset="-122"/>
                <a:cs typeface="Arial Unicode MS" pitchFamily="34" charset="-122"/>
              </a:defRPr>
            </a:lvl1pPr>
            <a:lvl2pPr marL="742950" indent="-285750" eaLnBrk="0" hangingPunct="0">
              <a:defRPr>
                <a:solidFill>
                  <a:schemeClr val="tx1"/>
                </a:solidFill>
                <a:latin typeface="Arial" charset="0"/>
                <a:ea typeface="Arial Unicode MS" pitchFamily="34" charset="-122"/>
                <a:cs typeface="Arial Unicode MS" pitchFamily="34" charset="-122"/>
              </a:defRPr>
            </a:lvl2pPr>
            <a:lvl3pPr marL="1143000" indent="-228600" eaLnBrk="0" hangingPunct="0">
              <a:defRPr>
                <a:solidFill>
                  <a:schemeClr val="tx1"/>
                </a:solidFill>
                <a:latin typeface="Arial" charset="0"/>
                <a:ea typeface="Arial Unicode MS" pitchFamily="34" charset="-122"/>
                <a:cs typeface="Arial Unicode MS" pitchFamily="34" charset="-122"/>
              </a:defRPr>
            </a:lvl3pPr>
            <a:lvl4pPr marL="1600200" indent="-228600" eaLnBrk="0" hangingPunct="0">
              <a:defRPr>
                <a:solidFill>
                  <a:schemeClr val="tx1"/>
                </a:solidFill>
                <a:latin typeface="Arial" charset="0"/>
                <a:ea typeface="Arial Unicode MS" pitchFamily="34" charset="-122"/>
                <a:cs typeface="Arial Unicode MS" pitchFamily="34" charset="-122"/>
              </a:defRPr>
            </a:lvl4pPr>
            <a:lvl5pPr marL="2057400" indent="-228600" eaLnBrk="0" hangingPunct="0">
              <a:defRPr>
                <a:solidFill>
                  <a:schemeClr val="tx1"/>
                </a:solidFill>
                <a:latin typeface="Arial" charset="0"/>
                <a:ea typeface="Arial Unicode MS" pitchFamily="34" charset="-122"/>
                <a:cs typeface="Arial Unicode MS" pitchFamily="34" charset="-122"/>
              </a:defRPr>
            </a:lvl5pPr>
            <a:lvl6pPr marL="25146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6pPr>
            <a:lvl7pPr marL="29718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7pPr>
            <a:lvl8pPr marL="34290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8pPr>
            <a:lvl9pPr marL="3886200" indent="-228600" eaLnBrk="0" fontAlgn="base" hangingPunct="0">
              <a:spcBef>
                <a:spcPct val="0"/>
              </a:spcBef>
              <a:spcAft>
                <a:spcPct val="0"/>
              </a:spcAft>
              <a:defRPr>
                <a:solidFill>
                  <a:schemeClr val="tx1"/>
                </a:solidFill>
                <a:latin typeface="Arial" charset="0"/>
                <a:ea typeface="Arial Unicode MS" pitchFamily="34" charset="-122"/>
                <a:cs typeface="Arial Unicode MS" pitchFamily="34" charset="-122"/>
              </a:defRPr>
            </a:lvl9pPr>
          </a:lstStyle>
          <a:p>
            <a:pPr marL="342900" indent="-342900" eaLnBrk="1" hangingPunct="1">
              <a:buFont typeface="Wingdings" pitchFamily="2" charset="2"/>
              <a:buChar char="l"/>
              <a:defRPr/>
            </a:pPr>
            <a:r>
              <a:rPr lang="zh-CN" altLang="en-US" sz="2400" dirty="0">
                <a:latin typeface="+mn-lt"/>
                <a:ea typeface="宋体" panose="02010600030101010101" pitchFamily="2" charset="-122"/>
                <a:cs typeface="Times New Roman" pitchFamily="18" charset="0"/>
              </a:rPr>
              <a:t>文本编辑工具：</a:t>
            </a:r>
            <a:endParaRPr lang="en-US" altLang="zh-CN" sz="2400" dirty="0">
              <a:latin typeface="+mn-lt"/>
              <a:ea typeface="宋体" panose="02010600030101010101" pitchFamily="2" charset="-122"/>
              <a:cs typeface="Times New Roman" pitchFamily="18" charset="0"/>
            </a:endParaRPr>
          </a:p>
          <a:p>
            <a:pPr eaLnBrk="1" hangingPunct="1">
              <a:defRPr/>
            </a:pPr>
            <a:r>
              <a:rPr lang="en-US" altLang="zh-CN" sz="2400" dirty="0">
                <a:latin typeface="+mn-lt"/>
                <a:ea typeface="宋体" panose="02010600030101010101" pitchFamily="2" charset="-122"/>
                <a:cs typeface="Times New Roman" pitchFamily="18" charset="0"/>
              </a:rPr>
              <a:t>     </a:t>
            </a:r>
            <a:r>
              <a:rPr lang="zh-CN" altLang="en-US" sz="2400">
                <a:latin typeface="+mn-lt"/>
                <a:ea typeface="宋体" panose="02010600030101010101" pitchFamily="2" charset="-122"/>
                <a:cs typeface="Times New Roman" pitchFamily="18" charset="0"/>
              </a:rPr>
              <a:t>记事本</a:t>
            </a:r>
            <a:r>
              <a:rPr lang="en-US" altLang="zh-CN" sz="2400">
                <a:latin typeface="+mn-lt"/>
                <a:ea typeface="宋体" panose="02010600030101010101" pitchFamily="2" charset="-122"/>
                <a:cs typeface="Times New Roman" pitchFamily="18" charset="0"/>
              </a:rPr>
              <a:t>                      UltraEdit          EditPlus                                 </a:t>
            </a:r>
          </a:p>
          <a:p>
            <a:pPr eaLnBrk="1" hangingPunct="1">
              <a:defRPr/>
            </a:pPr>
            <a:r>
              <a:rPr lang="en-US" altLang="zh-CN" sz="2400">
                <a:latin typeface="+mn-lt"/>
                <a:ea typeface="宋体" panose="02010600030101010101" pitchFamily="2" charset="-122"/>
                <a:cs typeface="Times New Roman" pitchFamily="18" charset="0"/>
              </a:rPr>
              <a:t>     TextPad		NotePad</a:t>
            </a:r>
            <a:endParaRPr lang="zh-CN" altLang="en-US" sz="2400" dirty="0">
              <a:latin typeface="+mn-lt"/>
              <a:ea typeface="宋体" panose="02010600030101010101" pitchFamily="2" charset="-122"/>
              <a:cs typeface="Times New Roman" pitchFamily="18" charset="0"/>
            </a:endParaRPr>
          </a:p>
          <a:p>
            <a:pPr eaLnBrk="1" hangingPunct="1">
              <a:defRPr/>
            </a:pPr>
            <a:endParaRPr lang="en-US" altLang="zh-CN" sz="2400" dirty="0">
              <a:latin typeface="+mn-lt"/>
              <a:ea typeface="宋体" panose="02010600030101010101" pitchFamily="2" charset="-122"/>
              <a:cs typeface="Times New Roman" pitchFamily="18" charset="0"/>
            </a:endParaRPr>
          </a:p>
          <a:p>
            <a:pPr marL="342900" indent="-342900" eaLnBrk="1" hangingPunct="1">
              <a:buFont typeface="Wingdings" pitchFamily="2" charset="2"/>
              <a:buChar char="l"/>
              <a:defRPr/>
            </a:pPr>
            <a:r>
              <a:rPr lang="en-US" altLang="zh-CN" sz="2400" dirty="0">
                <a:latin typeface="+mn-lt"/>
                <a:ea typeface="宋体" panose="02010600030101010101" pitchFamily="2" charset="-122"/>
                <a:cs typeface="Times New Roman" pitchFamily="18" charset="0"/>
              </a:rPr>
              <a:t>Java</a:t>
            </a:r>
            <a:r>
              <a:rPr lang="zh-CN" altLang="en-US" sz="2400" dirty="0">
                <a:latin typeface="+mn-lt"/>
                <a:ea typeface="宋体" panose="02010600030101010101" pitchFamily="2" charset="-122"/>
                <a:cs typeface="Times New Roman" pitchFamily="18" charset="0"/>
              </a:rPr>
              <a:t>集成开发环境（</a:t>
            </a:r>
            <a:r>
              <a:rPr lang="en-US" altLang="zh-CN" sz="2400" dirty="0">
                <a:latin typeface="+mn-lt"/>
                <a:ea typeface="宋体" panose="02010600030101010101" pitchFamily="2" charset="-122"/>
                <a:cs typeface="Times New Roman" pitchFamily="18" charset="0"/>
              </a:rPr>
              <a:t>IDE)</a:t>
            </a:r>
            <a:r>
              <a:rPr lang="zh-CN" altLang="en-US" sz="2400" dirty="0">
                <a:latin typeface="+mn-lt"/>
                <a:ea typeface="宋体" panose="02010600030101010101" pitchFamily="2" charset="-122"/>
                <a:cs typeface="Times New Roman" pitchFamily="18" charset="0"/>
              </a:rPr>
              <a:t>：</a:t>
            </a:r>
            <a:endParaRPr lang="en-US" altLang="zh-CN" sz="2400" dirty="0">
              <a:latin typeface="+mn-lt"/>
              <a:ea typeface="宋体" panose="02010600030101010101" pitchFamily="2" charset="-122"/>
              <a:cs typeface="Times New Roman" pitchFamily="18" charset="0"/>
            </a:endParaRPr>
          </a:p>
          <a:p>
            <a:pPr eaLnBrk="1" hangingPunct="1">
              <a:defRPr/>
            </a:pPr>
            <a:r>
              <a:rPr lang="en-US" altLang="zh-CN" sz="2400" dirty="0">
                <a:latin typeface="+mn-lt"/>
                <a:ea typeface="宋体" panose="02010600030101010101" pitchFamily="2" charset="-122"/>
                <a:cs typeface="Times New Roman" pitchFamily="18" charset="0"/>
              </a:rPr>
              <a:t>        </a:t>
            </a:r>
            <a:r>
              <a:rPr lang="en-US" altLang="zh-CN" sz="2400" dirty="0" err="1">
                <a:latin typeface="+mn-lt"/>
                <a:ea typeface="宋体" panose="02010600030101010101" pitchFamily="2" charset="-122"/>
                <a:cs typeface="Times New Roman" pitchFamily="18" charset="0"/>
              </a:rPr>
              <a:t>IntelliJ</a:t>
            </a:r>
            <a:r>
              <a:rPr lang="en-US" altLang="zh-CN" sz="2400" dirty="0">
                <a:latin typeface="+mn-lt"/>
                <a:ea typeface="宋体" panose="02010600030101010101" pitchFamily="2" charset="-122"/>
                <a:cs typeface="Times New Roman" pitchFamily="18" charset="0"/>
              </a:rPr>
              <a:t> </a:t>
            </a:r>
            <a:r>
              <a:rPr lang="en-US" altLang="zh-CN" sz="2400">
                <a:latin typeface="+mn-lt"/>
                <a:ea typeface="宋体" panose="02010600030101010101" pitchFamily="2" charset="-122"/>
                <a:cs typeface="Times New Roman" pitchFamily="18" charset="0"/>
              </a:rPr>
              <a:t>IDEA                     Eclipse</a:t>
            </a:r>
            <a:endParaRPr lang="en-US" altLang="zh-CN" sz="2400" dirty="0">
              <a:latin typeface="+mn-lt"/>
              <a:ea typeface="宋体" panose="02010600030101010101" pitchFamily="2" charset="-122"/>
              <a:cs typeface="Times New Roman" pitchFamily="18" charset="0"/>
            </a:endParaRPr>
          </a:p>
          <a:p>
            <a:pPr eaLnBrk="1" hangingPunct="1">
              <a:defRPr/>
            </a:pPr>
            <a:r>
              <a:rPr lang="en-US" altLang="zh-CN" sz="2400">
                <a:latin typeface="+mn-lt"/>
                <a:ea typeface="宋体" panose="02010600030101010101" pitchFamily="2" charset="-122"/>
                <a:cs typeface="Times New Roman" pitchFamily="18" charset="0"/>
              </a:rPr>
              <a:t>        MyEclipse                        NetBeans</a:t>
            </a:r>
            <a:endParaRPr lang="zh-CN" altLang="en-US" sz="2400" dirty="0">
              <a:latin typeface="+mn-lt"/>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076581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1.jpg"/>
          <p:cNvPicPr>
            <a:picLocks noChangeAspect="1"/>
          </p:cNvPicPr>
          <p:nvPr/>
        </p:nvPicPr>
        <p:blipFill>
          <a:blip r:embed="rId4" cstate="print"/>
          <a:stretch>
            <a:fillRect/>
          </a:stretch>
        </p:blipFill>
        <p:spPr>
          <a:xfrm>
            <a:off x="0" y="548680"/>
            <a:ext cx="9144000" cy="6309320"/>
          </a:xfrm>
          <a:prstGeom prst="rect">
            <a:avLst/>
          </a:prstGeom>
        </p:spPr>
      </p:pic>
      <p:sp>
        <p:nvSpPr>
          <p:cNvPr id="6" name="矩形 5"/>
          <p:cNvSpPr/>
          <p:nvPr/>
        </p:nvSpPr>
        <p:spPr>
          <a:xfrm>
            <a:off x="2843808" y="2780928"/>
            <a:ext cx="5669280" cy="584775"/>
          </a:xfrm>
          <a:prstGeom prst="rect">
            <a:avLst/>
          </a:prstGeom>
          <a:noFill/>
          <a:ln>
            <a:noFill/>
          </a:ln>
        </p:spPr>
        <p:txBody>
          <a:bodyPr wrap="square" rtlCol="0" anchor="t">
            <a:spAutoFit/>
          </a:bodyPr>
          <a:lstStyle/>
          <a:p>
            <a:pPr algn="ctr"/>
            <a:r>
              <a:rPr lang="zh-CN" altLang="en-US" sz="3200" dirty="0">
                <a:ln/>
                <a:solidFill>
                  <a:srgbClr val="006450"/>
                </a:solidFill>
                <a:effectLst>
                  <a:outerShdw blurRad="38100" dist="19050" dir="2700000" algn="tl" rotWithShape="0">
                    <a:schemeClr val="dk1">
                      <a:alpha val="40000"/>
                    </a:schemeClr>
                  </a:outerShdw>
                </a:effectLst>
              </a:rPr>
              <a:t>天下没有难学的技术！</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562672"/>
            <a:ext cx="8229600" cy="857256"/>
          </a:xfrm>
        </p:spPr>
        <p:txBody>
          <a:bodyPr>
            <a:normAutofit/>
          </a:bodyPr>
          <a:lstStyle/>
          <a:p>
            <a:r>
              <a:rPr lang="en-US" altLang="zh-CN" b="1" dirty="0">
                <a:latin typeface="+mn-lt"/>
                <a:ea typeface="宋体" pitchFamily="2" charset="-122"/>
                <a:cs typeface="Times New Roman" pitchFamily="18" charset="0"/>
              </a:rPr>
              <a:t>Java</a:t>
            </a:r>
            <a:r>
              <a:rPr lang="zh-CN" altLang="en-US" b="1" dirty="0">
                <a:latin typeface="+mn-lt"/>
                <a:ea typeface="宋体" pitchFamily="2" charset="-122"/>
                <a:cs typeface="Times New Roman" pitchFamily="18" charset="0"/>
              </a:rPr>
              <a:t>基础课程体系</a:t>
            </a:r>
            <a:endParaRPr lang="zh-CN" altLang="en-US" dirty="0">
              <a:latin typeface="+mn-lt"/>
              <a:ea typeface="宋体" pitchFamily="2" charset="-122"/>
              <a:cs typeface="Times New Roman" pitchFamily="18" charset="0"/>
            </a:endParaRPr>
          </a:p>
        </p:txBody>
      </p:sp>
      <p:sp>
        <p:nvSpPr>
          <p:cNvPr id="3" name="内容占位符 2"/>
          <p:cNvSpPr>
            <a:spLocks noGrp="1"/>
          </p:cNvSpPr>
          <p:nvPr>
            <p:ph idx="1"/>
          </p:nvPr>
        </p:nvSpPr>
        <p:spPr>
          <a:xfrm>
            <a:off x="251520" y="1351315"/>
            <a:ext cx="4248472" cy="4857784"/>
          </a:xfrm>
        </p:spPr>
        <p:txBody>
          <a:bodyPr>
            <a:noAutofit/>
          </a:bodyPr>
          <a:lstStyle/>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1</a:t>
            </a:r>
            <a:r>
              <a:rPr lang="zh-CN" altLang="en-US" dirty="0">
                <a:ea typeface="宋体" pitchFamily="2" charset="-122"/>
              </a:rPr>
              <a:t>章 </a:t>
            </a:r>
            <a:r>
              <a:rPr lang="en-US" altLang="zh-CN" dirty="0">
                <a:ea typeface="宋体" pitchFamily="2" charset="-122"/>
              </a:rPr>
              <a:t>Java</a:t>
            </a:r>
            <a:r>
              <a:rPr lang="zh-CN" altLang="en-US" dirty="0">
                <a:ea typeface="宋体" pitchFamily="2" charset="-122"/>
              </a:rPr>
              <a:t>语言概述</a:t>
            </a:r>
          </a:p>
          <a:p>
            <a:pPr>
              <a:lnSpc>
                <a:spcPts val="3800"/>
              </a:lnSpc>
              <a:buFont typeface="Wingdings" pitchFamily="2" charset="2"/>
              <a:buChar char="Ø"/>
            </a:pPr>
            <a:r>
              <a:rPr lang="zh-CN" altLang="en-US" dirty="0">
                <a:ea typeface="宋体" pitchFamily="2" charset="-122"/>
              </a:rPr>
              <a:t>第</a:t>
            </a:r>
            <a:r>
              <a:rPr lang="en-US" altLang="zh-CN" dirty="0">
                <a:ea typeface="宋体" pitchFamily="2" charset="-122"/>
              </a:rPr>
              <a:t>2</a:t>
            </a:r>
            <a:r>
              <a:rPr lang="zh-CN" altLang="en-US" dirty="0">
                <a:ea typeface="宋体" pitchFamily="2" charset="-122"/>
              </a:rPr>
              <a:t>章 </a:t>
            </a:r>
            <a:r>
              <a:rPr lang="zh-CN" altLang="en-US">
                <a:ea typeface="宋体" pitchFamily="2" charset="-122"/>
              </a:rPr>
              <a:t>基本语法</a:t>
            </a:r>
            <a:endParaRPr lang="en-US" altLang="zh-CN">
              <a:ea typeface="宋体" pitchFamily="2" charset="-122"/>
            </a:endParaRPr>
          </a:p>
          <a:p>
            <a:pPr>
              <a:lnSpc>
                <a:spcPts val="3800"/>
              </a:lnSpc>
              <a:buFont typeface="Wingdings" pitchFamily="2" charset="2"/>
              <a:buChar char="Ø"/>
            </a:pPr>
            <a:r>
              <a:rPr lang="zh-CN" altLang="en-US">
                <a:ea typeface="宋体" pitchFamily="2" charset="-122"/>
              </a:rPr>
              <a:t>第</a:t>
            </a:r>
            <a:r>
              <a:rPr lang="en-US" altLang="zh-CN">
                <a:ea typeface="宋体" pitchFamily="2" charset="-122"/>
              </a:rPr>
              <a:t>3</a:t>
            </a:r>
            <a:r>
              <a:rPr lang="zh-CN" altLang="en-US">
                <a:ea typeface="宋体" pitchFamily="2" charset="-122"/>
              </a:rPr>
              <a:t>章 数组</a:t>
            </a:r>
            <a:endParaRPr lang="zh-CN" altLang="en-US" dirty="0">
              <a:ea typeface="宋体" pitchFamily="2" charset="-122"/>
            </a:endParaRPr>
          </a:p>
          <a:p>
            <a:pPr>
              <a:lnSpc>
                <a:spcPts val="3800"/>
              </a:lnSpc>
              <a:buFont typeface="Wingdings" pitchFamily="2" charset="2"/>
              <a:buChar char="Ø"/>
            </a:pPr>
            <a:r>
              <a:rPr lang="zh-CN" altLang="en-US">
                <a:solidFill>
                  <a:srgbClr val="FF0000"/>
                </a:solidFill>
                <a:ea typeface="宋体" pitchFamily="2" charset="-122"/>
              </a:rPr>
              <a:t>第</a:t>
            </a:r>
            <a:r>
              <a:rPr lang="en-US" altLang="zh-CN">
                <a:solidFill>
                  <a:srgbClr val="FF0000"/>
                </a:solidFill>
                <a:ea typeface="宋体" pitchFamily="2" charset="-122"/>
              </a:rPr>
              <a:t>4</a:t>
            </a:r>
            <a:r>
              <a:rPr lang="zh-CN" altLang="en-US">
                <a:solidFill>
                  <a:srgbClr val="FF0000"/>
                </a:solidFill>
                <a:ea typeface="宋体" pitchFamily="2" charset="-122"/>
              </a:rPr>
              <a:t>章 面向对象编程</a:t>
            </a:r>
            <a:r>
              <a:rPr lang="en-US" altLang="zh-CN">
                <a:solidFill>
                  <a:srgbClr val="FF0000"/>
                </a:solidFill>
                <a:ea typeface="宋体" pitchFamily="2" charset="-122"/>
              </a:rPr>
              <a:t>(</a:t>
            </a:r>
            <a:r>
              <a:rPr lang="zh-CN" altLang="en-US">
                <a:solidFill>
                  <a:srgbClr val="FF0000"/>
                </a:solidFill>
                <a:ea typeface="宋体" pitchFamily="2" charset="-122"/>
              </a:rPr>
              <a:t>上</a:t>
            </a:r>
            <a:r>
              <a:rPr lang="en-US" altLang="zh-CN">
                <a:solidFill>
                  <a:srgbClr val="FF0000"/>
                </a:solidFill>
                <a:ea typeface="宋体" pitchFamily="2" charset="-122"/>
              </a:rPr>
              <a:t>)</a:t>
            </a:r>
            <a:endParaRPr lang="zh-CN" altLang="en-US" dirty="0">
              <a:solidFill>
                <a:srgbClr val="FF0000"/>
              </a:solidFill>
              <a:ea typeface="宋体" pitchFamily="2" charset="-122"/>
            </a:endParaRPr>
          </a:p>
          <a:p>
            <a:pPr>
              <a:lnSpc>
                <a:spcPts val="3800"/>
              </a:lnSpc>
              <a:buFont typeface="Wingdings" pitchFamily="2" charset="2"/>
              <a:buChar char="Ø"/>
            </a:pPr>
            <a:r>
              <a:rPr lang="zh-CN" altLang="en-US">
                <a:solidFill>
                  <a:srgbClr val="FF0000"/>
                </a:solidFill>
                <a:ea typeface="宋体" pitchFamily="2" charset="-122"/>
              </a:rPr>
              <a:t>第</a:t>
            </a:r>
            <a:r>
              <a:rPr lang="en-US" altLang="zh-CN">
                <a:solidFill>
                  <a:srgbClr val="FF0000"/>
                </a:solidFill>
                <a:ea typeface="宋体" pitchFamily="2" charset="-122"/>
              </a:rPr>
              <a:t>5</a:t>
            </a:r>
            <a:r>
              <a:rPr lang="zh-CN" altLang="en-US">
                <a:solidFill>
                  <a:srgbClr val="FF0000"/>
                </a:solidFill>
                <a:ea typeface="宋体" pitchFamily="2" charset="-122"/>
              </a:rPr>
              <a:t>章 面向对象编程</a:t>
            </a:r>
            <a:r>
              <a:rPr lang="en-US" altLang="zh-CN">
                <a:solidFill>
                  <a:srgbClr val="FF0000"/>
                </a:solidFill>
                <a:ea typeface="宋体" pitchFamily="2" charset="-122"/>
              </a:rPr>
              <a:t>(</a:t>
            </a:r>
            <a:r>
              <a:rPr lang="zh-CN" altLang="en-US">
                <a:solidFill>
                  <a:srgbClr val="FF0000"/>
                </a:solidFill>
                <a:ea typeface="宋体" pitchFamily="2" charset="-122"/>
              </a:rPr>
              <a:t>中</a:t>
            </a:r>
            <a:r>
              <a:rPr lang="en-US" altLang="zh-CN">
                <a:solidFill>
                  <a:srgbClr val="FF0000"/>
                </a:solidFill>
                <a:ea typeface="宋体" pitchFamily="2" charset="-122"/>
              </a:rPr>
              <a:t>)</a:t>
            </a:r>
            <a:endParaRPr lang="zh-CN" altLang="en-US">
              <a:solidFill>
                <a:srgbClr val="FF0000"/>
              </a:solidFill>
              <a:ea typeface="宋体" pitchFamily="2" charset="-122"/>
            </a:endParaRPr>
          </a:p>
          <a:p>
            <a:pPr>
              <a:lnSpc>
                <a:spcPts val="3800"/>
              </a:lnSpc>
              <a:buFont typeface="Wingdings" pitchFamily="2" charset="2"/>
              <a:buChar char="Ø"/>
            </a:pPr>
            <a:r>
              <a:rPr lang="zh-CN" altLang="en-US">
                <a:solidFill>
                  <a:srgbClr val="FF0000"/>
                </a:solidFill>
                <a:ea typeface="宋体" pitchFamily="2" charset="-122"/>
              </a:rPr>
              <a:t>第</a:t>
            </a:r>
            <a:r>
              <a:rPr lang="en-US" altLang="zh-CN">
                <a:solidFill>
                  <a:srgbClr val="FF0000"/>
                </a:solidFill>
                <a:ea typeface="宋体" pitchFamily="2" charset="-122"/>
              </a:rPr>
              <a:t>6</a:t>
            </a:r>
            <a:r>
              <a:rPr lang="zh-CN" altLang="en-US">
                <a:solidFill>
                  <a:srgbClr val="FF0000"/>
                </a:solidFill>
                <a:ea typeface="宋体" pitchFamily="2" charset="-122"/>
              </a:rPr>
              <a:t>章 面向对象编程</a:t>
            </a:r>
            <a:r>
              <a:rPr lang="en-US" altLang="zh-CN">
                <a:solidFill>
                  <a:srgbClr val="FF0000"/>
                </a:solidFill>
                <a:ea typeface="宋体" pitchFamily="2" charset="-122"/>
              </a:rPr>
              <a:t>(</a:t>
            </a:r>
            <a:r>
              <a:rPr lang="zh-CN" altLang="en-US">
                <a:solidFill>
                  <a:srgbClr val="FF0000"/>
                </a:solidFill>
                <a:ea typeface="宋体" pitchFamily="2" charset="-122"/>
              </a:rPr>
              <a:t>下</a:t>
            </a:r>
            <a:r>
              <a:rPr lang="en-US" altLang="zh-CN">
                <a:solidFill>
                  <a:srgbClr val="FF0000"/>
                </a:solidFill>
                <a:ea typeface="宋体" pitchFamily="2" charset="-122"/>
              </a:rPr>
              <a:t>)</a:t>
            </a:r>
            <a:endParaRPr lang="zh-CN" altLang="en-US">
              <a:solidFill>
                <a:srgbClr val="FF0000"/>
              </a:solidFill>
              <a:ea typeface="宋体" pitchFamily="2" charset="-122"/>
            </a:endParaRPr>
          </a:p>
          <a:p>
            <a:pPr>
              <a:lnSpc>
                <a:spcPts val="3800"/>
              </a:lnSpc>
              <a:buFont typeface="Wingdings" pitchFamily="2" charset="2"/>
              <a:buChar char="Ø"/>
            </a:pPr>
            <a:r>
              <a:rPr lang="zh-CN" altLang="en-US">
                <a:ea typeface="宋体" pitchFamily="2" charset="-122"/>
              </a:rPr>
              <a:t>第</a:t>
            </a:r>
            <a:r>
              <a:rPr lang="en-US" altLang="zh-CN">
                <a:ea typeface="宋体" pitchFamily="2" charset="-122"/>
              </a:rPr>
              <a:t>7</a:t>
            </a:r>
            <a:r>
              <a:rPr lang="zh-CN" altLang="en-US">
                <a:ea typeface="宋体" pitchFamily="2" charset="-122"/>
              </a:rPr>
              <a:t>章 </a:t>
            </a:r>
            <a:r>
              <a:rPr lang="zh-CN" altLang="en-US" dirty="0">
                <a:ea typeface="宋体" pitchFamily="2" charset="-122"/>
              </a:rPr>
              <a:t>异常处理</a:t>
            </a:r>
          </a:p>
          <a:p>
            <a:pPr>
              <a:lnSpc>
                <a:spcPts val="3800"/>
              </a:lnSpc>
              <a:buFont typeface="Wingdings" pitchFamily="2" charset="2"/>
              <a:buChar char="Ø"/>
            </a:pPr>
            <a:r>
              <a:rPr lang="zh-CN" altLang="en-US">
                <a:ea typeface="宋体" pitchFamily="2" charset="-122"/>
              </a:rPr>
              <a:t>第</a:t>
            </a:r>
            <a:r>
              <a:rPr lang="en-US" altLang="zh-CN">
                <a:ea typeface="宋体" pitchFamily="2" charset="-122"/>
              </a:rPr>
              <a:t>8</a:t>
            </a:r>
            <a:r>
              <a:rPr lang="zh-CN" altLang="en-US">
                <a:ea typeface="宋体" pitchFamily="2" charset="-122"/>
              </a:rPr>
              <a:t>章 枚举类</a:t>
            </a:r>
            <a:r>
              <a:rPr lang="en-US" altLang="zh-CN">
                <a:ea typeface="宋体" pitchFamily="2" charset="-122"/>
              </a:rPr>
              <a:t>&amp;</a:t>
            </a:r>
            <a:r>
              <a:rPr lang="zh-CN" altLang="en-US">
                <a:ea typeface="宋体" pitchFamily="2" charset="-122"/>
              </a:rPr>
              <a:t>注解</a:t>
            </a:r>
            <a:endParaRPr lang="en-US" altLang="zh-CN">
              <a:ea typeface="宋体" pitchFamily="2" charset="-122"/>
            </a:endParaRPr>
          </a:p>
          <a:p>
            <a:pPr>
              <a:lnSpc>
                <a:spcPts val="3800"/>
              </a:lnSpc>
              <a:buFont typeface="Wingdings" pitchFamily="2" charset="2"/>
              <a:buChar char="Ø"/>
            </a:pPr>
            <a:r>
              <a:rPr lang="zh-CN" altLang="en-US">
                <a:ea typeface="宋体" pitchFamily="2" charset="-122"/>
              </a:rPr>
              <a:t>第</a:t>
            </a:r>
            <a:r>
              <a:rPr lang="en-US" altLang="zh-CN">
                <a:ea typeface="宋体" pitchFamily="2" charset="-122"/>
              </a:rPr>
              <a:t>9</a:t>
            </a:r>
            <a:r>
              <a:rPr lang="zh-CN" altLang="en-US">
                <a:ea typeface="宋体" pitchFamily="2" charset="-122"/>
              </a:rPr>
              <a:t>章 </a:t>
            </a:r>
            <a:r>
              <a:rPr lang="en-US" altLang="zh-CN">
                <a:ea typeface="宋体" pitchFamily="2" charset="-122"/>
              </a:rPr>
              <a:t>Java</a:t>
            </a:r>
            <a:r>
              <a:rPr lang="zh-CN" altLang="en-US">
                <a:ea typeface="宋体" pitchFamily="2" charset="-122"/>
              </a:rPr>
              <a:t>集合</a:t>
            </a:r>
            <a:endParaRPr lang="en-US" altLang="zh-CN">
              <a:ea typeface="宋体" pitchFamily="2" charset="-122"/>
            </a:endParaRPr>
          </a:p>
        </p:txBody>
      </p:sp>
      <p:sp>
        <p:nvSpPr>
          <p:cNvPr id="6" name="内容占位符 2"/>
          <p:cNvSpPr txBox="1">
            <a:spLocks/>
          </p:cNvSpPr>
          <p:nvPr/>
        </p:nvSpPr>
        <p:spPr>
          <a:xfrm>
            <a:off x="4821654" y="1340768"/>
            <a:ext cx="3998818" cy="50405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900"/>
              </a:lnSpc>
              <a:buFont typeface="Wingdings" pitchFamily="2" charset="2"/>
              <a:buChar char="Ø"/>
            </a:pPr>
            <a:r>
              <a:rPr lang="zh-CN" altLang="en-US">
                <a:ea typeface="宋体" pitchFamily="2" charset="-122"/>
              </a:rPr>
              <a:t>第</a:t>
            </a:r>
            <a:r>
              <a:rPr lang="en-US" altLang="zh-CN">
                <a:ea typeface="宋体" pitchFamily="2" charset="-122"/>
              </a:rPr>
              <a:t>10</a:t>
            </a:r>
            <a:r>
              <a:rPr lang="zh-CN" altLang="en-US">
                <a:ea typeface="宋体" pitchFamily="2" charset="-122"/>
              </a:rPr>
              <a:t>章 泛型</a:t>
            </a:r>
            <a:endParaRPr lang="en-US" altLang="zh-CN">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11</a:t>
            </a:r>
            <a:r>
              <a:rPr lang="zh-CN" altLang="en-US">
                <a:ea typeface="宋体" pitchFamily="2" charset="-122"/>
              </a:rPr>
              <a:t>章 </a:t>
            </a:r>
            <a:r>
              <a:rPr lang="en-US" altLang="zh-CN">
                <a:ea typeface="宋体" pitchFamily="2" charset="-122"/>
              </a:rPr>
              <a:t>IO</a:t>
            </a:r>
            <a:r>
              <a:rPr lang="zh-CN" altLang="en-US">
                <a:ea typeface="宋体" pitchFamily="2" charset="-122"/>
              </a:rPr>
              <a:t>流</a:t>
            </a:r>
            <a:endParaRPr lang="en-US" altLang="zh-CN" dirty="0">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12</a:t>
            </a:r>
            <a:r>
              <a:rPr lang="zh-CN" altLang="en-US">
                <a:ea typeface="宋体" pitchFamily="2" charset="-122"/>
              </a:rPr>
              <a:t>章 多线程</a:t>
            </a:r>
            <a:endParaRPr lang="en-US" altLang="zh-CN" dirty="0">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13</a:t>
            </a:r>
            <a:r>
              <a:rPr lang="zh-CN" altLang="en-US">
                <a:ea typeface="宋体" pitchFamily="2" charset="-122"/>
              </a:rPr>
              <a:t>章 </a:t>
            </a:r>
            <a:r>
              <a:rPr lang="en-US" altLang="zh-CN" dirty="0">
                <a:ea typeface="宋体" pitchFamily="2" charset="-122"/>
              </a:rPr>
              <a:t>Java</a:t>
            </a:r>
            <a:r>
              <a:rPr lang="zh-CN" altLang="en-US" dirty="0">
                <a:ea typeface="宋体" pitchFamily="2" charset="-122"/>
              </a:rPr>
              <a:t>常用类</a:t>
            </a:r>
            <a:endParaRPr lang="en-US" altLang="zh-CN" dirty="0">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14</a:t>
            </a:r>
            <a:r>
              <a:rPr lang="zh-CN" altLang="en-US">
                <a:ea typeface="宋体" pitchFamily="2" charset="-122"/>
              </a:rPr>
              <a:t>章 </a:t>
            </a:r>
            <a:r>
              <a:rPr lang="en-US" altLang="zh-CN">
                <a:ea typeface="宋体" pitchFamily="2" charset="-122"/>
              </a:rPr>
              <a:t>Java</a:t>
            </a:r>
            <a:r>
              <a:rPr lang="zh-CN" altLang="en-US">
                <a:ea typeface="宋体" pitchFamily="2" charset="-122"/>
              </a:rPr>
              <a:t>反射机制</a:t>
            </a:r>
            <a:endParaRPr lang="en-US" altLang="zh-CN" dirty="0">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15</a:t>
            </a:r>
            <a:r>
              <a:rPr lang="zh-CN" altLang="en-US">
                <a:ea typeface="宋体" pitchFamily="2" charset="-122"/>
              </a:rPr>
              <a:t>章 网络编程</a:t>
            </a:r>
            <a:endParaRPr lang="en-US" altLang="zh-CN">
              <a:ea typeface="宋体" pitchFamily="2" charset="-122"/>
            </a:endParaRPr>
          </a:p>
          <a:p>
            <a:pPr>
              <a:lnSpc>
                <a:spcPts val="3900"/>
              </a:lnSpc>
              <a:buFont typeface="Wingdings" pitchFamily="2" charset="2"/>
              <a:buChar char="Ø"/>
            </a:pPr>
            <a:r>
              <a:rPr lang="zh-CN" altLang="en-US">
                <a:ea typeface="宋体" pitchFamily="2" charset="-122"/>
              </a:rPr>
              <a:t>第</a:t>
            </a:r>
            <a:r>
              <a:rPr lang="en-US" altLang="zh-CN">
                <a:ea typeface="宋体" pitchFamily="2" charset="-122"/>
              </a:rPr>
              <a:t>16</a:t>
            </a:r>
            <a:r>
              <a:rPr lang="zh-CN" altLang="en-US">
                <a:ea typeface="宋体" pitchFamily="2" charset="-122"/>
              </a:rPr>
              <a:t>章 </a:t>
            </a:r>
            <a:r>
              <a:rPr lang="en-US" altLang="zh-CN">
                <a:ea typeface="宋体" pitchFamily="2" charset="-122"/>
              </a:rPr>
              <a:t>Lambda</a:t>
            </a:r>
            <a:r>
              <a:rPr lang="zh-CN" altLang="en-US">
                <a:ea typeface="宋体" pitchFamily="2" charset="-122"/>
              </a:rPr>
              <a:t>表达式与</a:t>
            </a:r>
            <a:r>
              <a:rPr lang="en-US" altLang="zh-CN">
                <a:ea typeface="宋体" pitchFamily="2" charset="-122"/>
              </a:rPr>
              <a:t>Stream API</a:t>
            </a:r>
            <a:endParaRPr lang="zh-CN" altLang="en-US" dirty="0">
              <a:ea typeface="宋体" pitchFamily="2" charset="-122"/>
            </a:endParaRPr>
          </a:p>
        </p:txBody>
      </p:sp>
    </p:spTree>
    <p:extLst>
      <p:ext uri="{BB962C8B-B14F-4D97-AF65-F5344CB8AC3E}">
        <p14:creationId xmlns:p14="http://schemas.microsoft.com/office/powerpoint/2010/main" val="144969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27784" y="764704"/>
            <a:ext cx="3787904" cy="857256"/>
          </a:xfrm>
        </p:spPr>
        <p:txBody>
          <a:bodyPr>
            <a:normAutofit/>
          </a:bodyPr>
          <a:lstStyle/>
          <a:p>
            <a:r>
              <a:rPr lang="zh-CN" altLang="en-US" b="1" dirty="0">
                <a:latin typeface="+mn-lt"/>
                <a:ea typeface="宋体" pitchFamily="2" charset="-122"/>
                <a:cs typeface="Times New Roman" pitchFamily="18" charset="0"/>
              </a:rPr>
              <a:t>本章内容</a:t>
            </a:r>
          </a:p>
        </p:txBody>
      </p:sp>
      <p:sp>
        <p:nvSpPr>
          <p:cNvPr id="3" name="内容占位符 2"/>
          <p:cNvSpPr>
            <a:spLocks noGrp="1"/>
          </p:cNvSpPr>
          <p:nvPr>
            <p:ph idx="1"/>
          </p:nvPr>
        </p:nvSpPr>
        <p:spPr>
          <a:xfrm>
            <a:off x="714348" y="1571612"/>
            <a:ext cx="7238608" cy="4686320"/>
          </a:xfrm>
        </p:spPr>
        <p:txBody>
          <a:bodyPr>
            <a:noAutofit/>
          </a:bodyPr>
          <a:lstStyle/>
          <a:p>
            <a:pPr marL="0" indent="0">
              <a:lnSpc>
                <a:spcPts val="3600"/>
              </a:lnSpc>
              <a:buNone/>
            </a:pPr>
            <a:r>
              <a:rPr lang="en-US" altLang="zh-CN" dirty="0">
                <a:ea typeface="宋体" pitchFamily="2" charset="-122"/>
                <a:cs typeface="Times New Roman" pitchFamily="18" charset="0"/>
              </a:rPr>
              <a:t>	1</a:t>
            </a:r>
            <a:r>
              <a:rPr lang="zh-CN" altLang="en-US" dirty="0">
                <a:ea typeface="宋体" pitchFamily="2" charset="-122"/>
                <a:cs typeface="Times New Roman" pitchFamily="18" charset="0"/>
              </a:rPr>
              <a:t>、程序</a:t>
            </a:r>
            <a:endParaRPr lang="en-US" altLang="zh-CN" dirty="0">
              <a:ea typeface="宋体" pitchFamily="2" charset="-122"/>
              <a:cs typeface="Times New Roman" pitchFamily="18" charset="0"/>
            </a:endParaRPr>
          </a:p>
          <a:p>
            <a:pPr marL="0" indent="0">
              <a:lnSpc>
                <a:spcPts val="3600"/>
              </a:lnSpc>
              <a:buNone/>
            </a:pPr>
            <a:r>
              <a:rPr lang="en-US" altLang="zh-CN" dirty="0">
                <a:ea typeface="宋体" pitchFamily="2" charset="-122"/>
                <a:cs typeface="Times New Roman" pitchFamily="18" charset="0"/>
              </a:rPr>
              <a:t>	2</a:t>
            </a:r>
            <a:r>
              <a:rPr lang="zh-CN" altLang="en-US" dirty="0">
                <a:ea typeface="宋体" pitchFamily="2" charset="-122"/>
                <a:cs typeface="Times New Roman" pitchFamily="18" charset="0"/>
              </a:rPr>
              <a:t>、计算机语言</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2</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语言的介绍</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3</a:t>
            </a:r>
            <a:r>
              <a:rPr lang="zh-CN" altLang="en-US" dirty="0">
                <a:ea typeface="宋体" pitchFamily="2" charset="-122"/>
                <a:cs typeface="Times New Roman" pitchFamily="18" charset="0"/>
              </a:rPr>
              <a:t>、</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程序的运行机制和执行过程</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4</a:t>
            </a:r>
            <a:r>
              <a:rPr lang="zh-CN" altLang="en-US" dirty="0">
                <a:ea typeface="宋体" pitchFamily="2" charset="-122"/>
                <a:cs typeface="Times New Roman" pitchFamily="18" charset="0"/>
              </a:rPr>
              <a:t>、开发</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程序的步骤</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5</a:t>
            </a:r>
            <a:r>
              <a:rPr lang="zh-CN" altLang="en-US" dirty="0">
                <a:ea typeface="宋体" pitchFamily="2" charset="-122"/>
                <a:cs typeface="Times New Roman" pitchFamily="18" charset="0"/>
              </a:rPr>
              <a:t>、开发</a:t>
            </a:r>
            <a:r>
              <a:rPr lang="en-US" altLang="zh-CN" dirty="0">
                <a:ea typeface="宋体" pitchFamily="2" charset="-122"/>
                <a:cs typeface="Times New Roman" pitchFamily="18" charset="0"/>
              </a:rPr>
              <a:t>JAVA</a:t>
            </a:r>
            <a:r>
              <a:rPr lang="zh-CN" altLang="en-US" dirty="0">
                <a:ea typeface="宋体" pitchFamily="2" charset="-122"/>
                <a:cs typeface="Times New Roman" pitchFamily="18" charset="0"/>
              </a:rPr>
              <a:t>第一个程序</a:t>
            </a:r>
          </a:p>
          <a:p>
            <a:pPr marL="0" indent="0">
              <a:lnSpc>
                <a:spcPts val="3600"/>
              </a:lnSpc>
              <a:buNone/>
            </a:pPr>
            <a:r>
              <a:rPr lang="zh-CN" altLang="en-US" dirty="0">
                <a:ea typeface="宋体" pitchFamily="2" charset="-122"/>
                <a:cs typeface="Times New Roman" pitchFamily="18" charset="0"/>
              </a:rPr>
              <a:t>	</a:t>
            </a:r>
            <a:r>
              <a:rPr lang="en-US" altLang="zh-CN" dirty="0">
                <a:ea typeface="宋体" pitchFamily="2" charset="-122"/>
                <a:cs typeface="Times New Roman" pitchFamily="18" charset="0"/>
              </a:rPr>
              <a:t>6</a:t>
            </a:r>
            <a:r>
              <a:rPr lang="zh-CN" altLang="en-US" dirty="0">
                <a:ea typeface="宋体" pitchFamily="2" charset="-122"/>
                <a:cs typeface="Times New Roman" pitchFamily="18" charset="0"/>
              </a:rPr>
              <a:t>、常见注释和</a:t>
            </a:r>
            <a:r>
              <a:rPr lang="en-US" altLang="zh-CN" dirty="0">
                <a:ea typeface="宋体" pitchFamily="2" charset="-122"/>
                <a:cs typeface="Times New Roman" pitchFamily="18" charset="0"/>
              </a:rPr>
              <a:t>API</a:t>
            </a:r>
          </a:p>
          <a:p>
            <a:pPr marL="0" indent="0">
              <a:lnSpc>
                <a:spcPts val="3600"/>
              </a:lnSpc>
              <a:buNone/>
            </a:pPr>
            <a:r>
              <a:rPr lang="en-US" altLang="zh-CN" dirty="0">
                <a:ea typeface="宋体" pitchFamily="2" charset="-122"/>
                <a:cs typeface="Times New Roman" pitchFamily="18" charset="0"/>
              </a:rPr>
              <a:t>	7</a:t>
            </a:r>
            <a:r>
              <a:rPr lang="zh-CN" altLang="en-US" dirty="0">
                <a:ea typeface="宋体" pitchFamily="2" charset="-122"/>
                <a:cs typeface="Times New Roman" pitchFamily="18" charset="0"/>
              </a:rPr>
              <a:t>、常见的</a:t>
            </a:r>
            <a:r>
              <a:rPr lang="en-US" altLang="zh-CN" dirty="0">
                <a:ea typeface="宋体" pitchFamily="2" charset="-122"/>
                <a:cs typeface="Times New Roman" pitchFamily="18" charset="0"/>
              </a:rPr>
              <a:t>dos</a:t>
            </a:r>
            <a:r>
              <a:rPr lang="zh-CN" altLang="en-US" dirty="0">
                <a:ea typeface="宋体" pitchFamily="2" charset="-122"/>
                <a:cs typeface="Times New Roman" pitchFamily="18" charset="0"/>
              </a:rPr>
              <a:t>命令</a:t>
            </a:r>
            <a:r>
              <a:rPr lang="en-US" altLang="zh-CN" dirty="0">
                <a:ea typeface="宋体" pitchFamily="2" charset="-122"/>
                <a:cs typeface="Times New Roman" pitchFamily="18" charset="0"/>
              </a:rPr>
              <a:t>【</a:t>
            </a:r>
            <a:r>
              <a:rPr lang="zh-CN" altLang="en-US" dirty="0">
                <a:ea typeface="宋体" pitchFamily="2" charset="-122"/>
                <a:cs typeface="Times New Roman" pitchFamily="18" charset="0"/>
              </a:rPr>
              <a:t>补充</a:t>
            </a:r>
            <a:r>
              <a:rPr lang="en-US" altLang="zh-CN" dirty="0">
                <a:ea typeface="宋体" pitchFamily="2" charset="-122"/>
                <a:cs typeface="Times New Roman" pitchFamily="18" charset="0"/>
              </a:rPr>
              <a:t>】</a:t>
            </a:r>
            <a:endParaRPr lang="zh-CN" altLang="en-US" dirty="0">
              <a:ea typeface="宋体" pitchFamily="2" charset="-122"/>
              <a:cs typeface="Times New Roman" pitchFamily="18" charset="0"/>
            </a:endParaRPr>
          </a:p>
        </p:txBody>
      </p:sp>
    </p:spTree>
    <p:extLst>
      <p:ext uri="{BB962C8B-B14F-4D97-AF65-F5344CB8AC3E}">
        <p14:creationId xmlns:p14="http://schemas.microsoft.com/office/powerpoint/2010/main" val="58334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bg2.PNG"/>
          <p:cNvPicPr>
            <a:picLocks noGrp="1" noChangeAspect="1"/>
          </p:cNvPicPr>
          <p:nvPr>
            <p:ph idx="1"/>
          </p:nvPr>
        </p:nvPicPr>
        <p:blipFill>
          <a:blip r:embed="rId2" cstate="print"/>
          <a:stretch>
            <a:fillRect/>
          </a:stretch>
        </p:blipFill>
        <p:spPr>
          <a:xfrm>
            <a:off x="357158" y="1857364"/>
            <a:ext cx="8429684" cy="1928826"/>
          </a:xfrm>
        </p:spPr>
      </p:pic>
      <p:sp>
        <p:nvSpPr>
          <p:cNvPr id="7" name="TextBox 6"/>
          <p:cNvSpPr txBox="1"/>
          <p:nvPr/>
        </p:nvSpPr>
        <p:spPr>
          <a:xfrm>
            <a:off x="2071670" y="2445245"/>
            <a:ext cx="5357850" cy="769441"/>
          </a:xfrm>
          <a:prstGeom prst="rect">
            <a:avLst/>
          </a:prstGeom>
          <a:noFill/>
        </p:spPr>
        <p:txBody>
          <a:bodyPr wrap="square" rtlCol="0">
            <a:spAutoFit/>
          </a:bodyPr>
          <a:lstStyle/>
          <a:p>
            <a:r>
              <a:rPr lang="zh-CN" altLang="en-US" sz="4400" dirty="0">
                <a:solidFill>
                  <a:schemeClr val="accent6">
                    <a:lumMod val="75000"/>
                  </a:schemeClr>
                </a:solidFill>
              </a:rPr>
              <a:t>第一节 什么是程序</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2.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3.xml><?xml version="1.0" encoding="utf-8"?>
<p:tagLst xmlns:a="http://schemas.openxmlformats.org/drawingml/2006/main" xmlns:r="http://schemas.openxmlformats.org/officeDocument/2006/relationships"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heme/theme1.xml><?xml version="1.0" encoding="utf-8"?>
<a:theme xmlns:a="http://schemas.openxmlformats.org/drawingml/2006/main" name="新课件模板-新log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新课件模板-新logo</Template>
  <TotalTime>7244</TotalTime>
  <Words>3590</Words>
  <Application>Microsoft Office PowerPoint</Application>
  <PresentationFormat>全屏显示(4:3)</PresentationFormat>
  <Paragraphs>407</Paragraphs>
  <Slides>61</Slides>
  <Notes>10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5" baseType="lpstr">
      <vt:lpstr>Arial Unicode MS</vt:lpstr>
      <vt:lpstr>黑体</vt:lpstr>
      <vt:lpstr>隶书</vt:lpstr>
      <vt:lpstr>宋体</vt:lpstr>
      <vt:lpstr>微软雅黑</vt:lpstr>
      <vt:lpstr>新宋体</vt:lpstr>
      <vt:lpstr>Arial</vt:lpstr>
      <vt:lpstr>Calibri</vt:lpstr>
      <vt:lpstr>Courier New</vt:lpstr>
      <vt:lpstr>Times</vt:lpstr>
      <vt:lpstr>Times New Roman</vt:lpstr>
      <vt:lpstr>Wingdings</vt:lpstr>
      <vt:lpstr>新课件模板-新logo</vt:lpstr>
      <vt:lpstr>Image</vt:lpstr>
      <vt:lpstr>PowerPoint 演示文稿</vt:lpstr>
      <vt:lpstr>PowerPoint 演示文稿</vt:lpstr>
      <vt:lpstr>举例：Spring – Rest(Spring MVC)</vt:lpstr>
      <vt:lpstr>举例：Spark – Spark Streaming</vt:lpstr>
      <vt:lpstr>PowerPoint 演示文稿</vt:lpstr>
      <vt:lpstr>PowerPoint 演示文稿</vt:lpstr>
      <vt:lpstr>Java基础课程体系</vt:lpstr>
      <vt:lpstr>本章内容</vt:lpstr>
      <vt:lpstr>PowerPoint 演示文稿</vt:lpstr>
      <vt:lpstr>计算机中的程序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Java在各领域中的应用</vt:lpstr>
      <vt:lpstr>PowerPoint 演示文稿</vt:lpstr>
      <vt:lpstr>PowerPoint 演示文稿</vt:lpstr>
      <vt:lpstr>PowerPoint 演示文稿</vt:lpstr>
      <vt:lpstr>Java语言的特点：跨平台性</vt:lpstr>
      <vt:lpstr>Java语言运行机制及运行过程</vt:lpstr>
      <vt:lpstr>核心机制—Java虚拟机</vt:lpstr>
      <vt:lpstr>PowerPoint 演示文稿</vt:lpstr>
      <vt:lpstr>Java语言的环境搭建</vt:lpstr>
      <vt:lpstr>什么是JDK，JRE</vt:lpstr>
      <vt:lpstr>JDK、JRE、JVM关系</vt:lpstr>
      <vt:lpstr>JDK、JRE、JVM关系</vt:lpstr>
      <vt:lpstr>PowerPoint 演示文稿</vt:lpstr>
      <vt:lpstr>下载、安装JDK</vt:lpstr>
      <vt:lpstr>配置环境变量 path</vt:lpstr>
      <vt:lpstr>配置环境变量 path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  释(comment)</vt:lpstr>
      <vt:lpstr> 注  释</vt:lpstr>
      <vt:lpstr>注  释</vt:lpstr>
      <vt:lpstr>PowerPoint 演示文稿</vt:lpstr>
      <vt:lpstr>小结第一个程序</vt:lpstr>
      <vt:lpstr>PowerPoint 演示文稿</vt:lpstr>
      <vt:lpstr> Java API文档</vt:lpstr>
      <vt:lpstr>PowerPoint 演示文稿</vt:lpstr>
      <vt:lpstr>PowerPoint 演示文稿</vt:lpstr>
      <vt:lpstr>PowerPoint 演示文稿</vt:lpstr>
      <vt:lpstr>作  业</vt:lpstr>
      <vt:lpstr>PowerPoint 演示文稿</vt:lpstr>
      <vt:lpstr>PowerPoint 演示文稿</vt:lpstr>
      <vt:lpstr>PowerPoint 演示文稿</vt:lpstr>
    </vt:vector>
  </TitlesOfParts>
  <Company>WwW.YlmF.CoM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petrelsky5</dc:creator>
  <cp:lastModifiedBy>admin</cp:lastModifiedBy>
  <cp:revision>801</cp:revision>
  <dcterms:created xsi:type="dcterms:W3CDTF">2012-08-05T14:09:30Z</dcterms:created>
  <dcterms:modified xsi:type="dcterms:W3CDTF">2018-10-15T00:45:55Z</dcterms:modified>
</cp:coreProperties>
</file>