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34" r:id="rId3"/>
    <p:sldId id="559" r:id="rId5"/>
    <p:sldId id="603" r:id="rId6"/>
    <p:sldId id="528" r:id="rId7"/>
    <p:sldId id="572" r:id="rId8"/>
    <p:sldId id="557" r:id="rId9"/>
    <p:sldId id="585" r:id="rId10"/>
    <p:sldId id="604" r:id="rId11"/>
    <p:sldId id="530" r:id="rId12"/>
    <p:sldId id="574" r:id="rId13"/>
    <p:sldId id="605" r:id="rId14"/>
    <p:sldId id="531" r:id="rId15"/>
    <p:sldId id="596" r:id="rId16"/>
    <p:sldId id="532" r:id="rId17"/>
    <p:sldId id="535" r:id="rId18"/>
    <p:sldId id="573" r:id="rId19"/>
    <p:sldId id="606" r:id="rId20"/>
    <p:sldId id="543" r:id="rId21"/>
    <p:sldId id="561" r:id="rId22"/>
    <p:sldId id="545" r:id="rId23"/>
    <p:sldId id="601" r:id="rId24"/>
    <p:sldId id="567" r:id="rId25"/>
    <p:sldId id="568" r:id="rId26"/>
    <p:sldId id="616" r:id="rId27"/>
    <p:sldId id="617" r:id="rId28"/>
    <p:sldId id="628" r:id="rId29"/>
    <p:sldId id="622" r:id="rId30"/>
    <p:sldId id="623" r:id="rId31"/>
    <p:sldId id="607" r:id="rId32"/>
    <p:sldId id="586" r:id="rId33"/>
    <p:sldId id="587" r:id="rId34"/>
    <p:sldId id="630" r:id="rId35"/>
    <p:sldId id="629" r:id="rId36"/>
    <p:sldId id="588" r:id="rId37"/>
    <p:sldId id="614" r:id="rId38"/>
    <p:sldId id="615" r:id="rId39"/>
    <p:sldId id="589" r:id="rId40"/>
    <p:sldId id="599" r:id="rId41"/>
    <p:sldId id="618" r:id="rId42"/>
    <p:sldId id="592" r:id="rId43"/>
    <p:sldId id="593" r:id="rId44"/>
    <p:sldId id="594" r:id="rId45"/>
    <p:sldId id="595" r:id="rId46"/>
    <p:sldId id="619" r:id="rId47"/>
    <p:sldId id="611" r:id="rId48"/>
    <p:sldId id="632" r:id="rId49"/>
    <p:sldId id="608" r:id="rId50"/>
    <p:sldId id="546" r:id="rId51"/>
    <p:sldId id="577" r:id="rId52"/>
    <p:sldId id="547" r:id="rId53"/>
    <p:sldId id="548" r:id="rId54"/>
    <p:sldId id="549" r:id="rId55"/>
    <p:sldId id="624" r:id="rId56"/>
    <p:sldId id="612" r:id="rId57"/>
    <p:sldId id="550" r:id="rId58"/>
    <p:sldId id="625" r:id="rId59"/>
    <p:sldId id="626" r:id="rId60"/>
    <p:sldId id="627" r:id="rId61"/>
    <p:sldId id="575" r:id="rId62"/>
    <p:sldId id="564" r:id="rId63"/>
    <p:sldId id="563" r:id="rId64"/>
    <p:sldId id="551" r:id="rId65"/>
    <p:sldId id="580" r:id="rId66"/>
    <p:sldId id="609" r:id="rId67"/>
    <p:sldId id="553" r:id="rId68"/>
    <p:sldId id="554" r:id="rId69"/>
    <p:sldId id="493" r:id="rId70"/>
    <p:sldId id="633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3" autoAdjust="0"/>
    <p:restoredTop sz="95733" autoAdjust="0"/>
  </p:normalViewPr>
  <p:slideViewPr>
    <p:cSldViewPr>
      <p:cViewPr varScale="1">
        <p:scale>
          <a:sx n="70" d="100"/>
          <a:sy n="70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1: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86 372,'0'0,"0"25,25-25,-25 25,25-25,-25 24,0-24,0 25,0 0,0-25,0 25,0-25,0 49,0-49,0 25,0-25,0 25,0-25,-25 25,25 0,0-25,0 24,0-24,-25 25,25 0,0-25,0 25,0-25,0 25,-24-25,24 24,0 1,-25-25,25 25,0-25,-25 25,25 0,0-25,0 0,0 24,0-24,0 0,0-24,0-1,0 0,25 0,-25-24,25-1,-1 25,1-49,-25 49,25 0,0-24,-25 49,25-25,-25 0,0 25,24-25,-24 25,25-25,-25 25,25-24,-25-1,25 25,-25-25,49 0,1 0,0-24,24-1,0 1,-24-1,24 25,1 25,-26-25,-24 25,-25 0,25 0,-25 0,25 25,0 25,-25-1,25 26,-1-50,-24 24,25 1,-25 24,0-49,0 0,0 24,-25-24,25 0,-24 0,-1 0,25-25,-25 24,25-24,0 25,-25-25,0 25,25 0,0-25,-25 49,25-49,0 25,0-25,0 25,0-25,0 25,0 0,0-25,0 24,0-24,0 25,0-25,0 25,0-25,0 0,25 0,0 0,0 0,0 0,24-25,-24 0,0 25,0-24,0-1,-25 25,0-25,0 25,0-25,0 25,0-25</inkml:trace>
  <inkml:trace contextRef="#ctx0" brushRef="#br0">1227 595,'25'0,"0"0,-25 0,25 0,-25 0,25 0,-25 0,24 0,1 0,-25 0,25-25,-25 25,25 0,0 0,24-24,26-1,-26 25,1-25,-1 0,26 0,-26 25,-24-24,-25-1,25 25,-25-25,0 25,0-25,0 25,0-25,0 1,-25 24,0-25,25 25,-24-25,24 0,-25 25,0 0,25 0,-25 0,25 0,-25 0,25 0,-24 0,-1 0,0 25,-25 0,26 0,-1-25,0 24,25 1,-25-25,0 50,1-50,24 25,-25-1,0 1,0 0,25-25,-25 50,1-50,24 24,0-24,0 25,0 0,0-25,0 25,0-25,0 25,24-1,-24 1,25-25,-25 25,25 0,-25-25,25 25,0-25,-25 0,24 24,-24-24,25 0,0 0,0 0,-25 0,25 0,-1 0,-24 0,25 0,-25 0,0 0,25 0,-25-24,0 24,0 0,0-25,0 0,0 25,0-25</inkml:trace>
  <inkml:trace contextRef="#ctx0" brushRef="#br0">1972 298,'24'24,"-24"-24,25 25,0-25,-25 25,25-25,24 25,-24 24,-25-49,25 25,-25 0,25 25,0-26,-25 1,0 0,0 0,0 0,0-1,0 1,0 0,0-25,0 25,0-25,0 0,0 25,-25-25,0 0,25 0,-25 0,25 0,0-25,0-25,-25 25,25-24</inkml:trace>
  <inkml:trace contextRef="#ctx0" brushRef="#br0">2269 99,'0'0,"0"25,0 25,-25-26,1 26,-26 0,25-26,-24 51,24-26,25 1,-50 0,25 24,25-49,-24 0,-1 24,25-24,-25 0,0-25,25 25,-25-1,25-24,-25 25,1-25,24 25,0-25,-25 0,25 0,0 0,0 0,0 0</inkml:trace>
  <inkml:trace contextRef="#ctx0" brushRef="#br0">2368 422,'25'0,"-25"0,25 0,-25 0,50 0,-26-25,1 0,25 0,-1 25,1-25,0 1,-1 24,-24-25,25 0,-26 25,1-25,25 0,-50 25,25 0,-1 0,-24 0</inkml:trace>
  <inkml:trace contextRef="#ctx0" brushRef="#br0">2864 0,'0'0,"-24"25,-1 24,25 1,-25 0,0 24,0-24,25-1,-24 1,-1 24,0-24,25-1,-25 1,0 24,1-24,24 0,-25-26,25 26,0-50,0 25,0 0,0-25,0 24,25-24,-25 0,24 0,-24 0,25 0,-25 0,50-24,-50-1,25 25,-1-25,-24 25,0 0,25-25,-25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3:19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225 0,'0'0,"0"0,0 49,0 1,0 0,-25 24,0-24,1 24,-1 1,0-1,0-24,0-1,25 1,-24 24,24-24,0-25,0-25,0 24,-25-24,25 0,0-24,0-1,25-25,-25 1,24-1,-24 25</inkml:trace>
  <inkml:trace contextRef="#ctx0" brushRef="#br0">225 74,'25'0,"-25"0,25 0,24 0,-24 0,0 0,-25 0,25 0,-25 25,24-25,-24 25,25-25,-25 25,25-25,-25 24,0 1,0 0,-25 25,0-1,-24 1,-1 0,1 24,-26-24,26-1,-1-24,25 0,0-25,25 0,-24 0,24-25,0 0,0 0,0 1,24 24,1-25,25 0</inkml:trace>
  <inkml:trace contextRef="#ctx0" brushRef="#br0">671 99,'25'0,"-25"0,25 0,-25 0,25 50,-25-26,0 1,0 25,0 24,0-24,0 0,0-1,-25 1,0 24,0-24,25-25,-24-25,24 24,0-24,0-49,24 24,-24-25,25-24,25 24,-50-24,50 24,-26-24,-24 49,25-25,-25 26,25 24,-25 0,0 0,0 0,-25 24</inkml:trace>
  <inkml:trace contextRef="#ctx0" brushRef="#br0">746 521,'0'0,"25"0,0 0,-25 0,24 0,-24 0,50 0,-25-25,24 25,1-25,0 0,-1 1,1 24,-1-25,-49 0,25 25,0-25,-25 25,25 0,-25-25,0 1,0 24,0-25,0 25,0-25,0 25,0-25,0 0,0 25,-25 0,0 0,25-25,-25 25,25 0,-24 0,-1 0,0 0,25 0,-50 25,50 0,-49-25,24 25,25 0,-50-25,50 49,-24-49,-1 25,25-25,0 25,0 0,-25-25,25 25,0-25,0 24,0-24,0 25,0 0,0-25,0 25,0-25,25 25,0-1,-25-24,24 25,-24-25,25 0,-25 0,50 0,-1 0,1 0,0 0,-1-25,-24 1,0 24,-25-25,25 25,-25-25,0 25,-25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2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174 347,'0'0,"0"25,0 24,0 1,-25-1,25 26,-25-26,-24 1,24 24,0-49,25 0,-25-25,25 25,0-25,0-50,50 1,-25-1,-1-24,26 24,0-24,24-1,0 26,26-26,-26 1,1 49,-26 0,-49 0,25 25,0 0,-25 0,0 25,0-25,25 25,-25 25,0-26,0 1,0 25,0-25,0-1,0 26,0-25,0 0,0-25,24 24,-24-24,0 25,0-25,0 25,25 0,-25-25,0 25,0-25,25 24,-25 1,0-25,0 25,0-25,0 25,0-25,25 25,-25-1,25-24,-25 25,0-25,0 25,24 0,-24-25</inkml:trace>
  <inkml:trace contextRef="#ctx0" brushRef="#br0">1240 496,'0'0,"25"0,-25 0,25 0,25-25,-26 0,1 25,-25 0,25-25,0 25,-25-25,25 25,-25-24,0-1,0 25,0-25,0 25,0-25,0 0,0 25,0 0,-25-24,0 24,25 0,-25 0,25 0,-25 0,1 0,24 0,-25 0,25 0,-25 0,25 0,-25 24,0 1,1 0,-1 0,0 0,0-1,25 26,-25-50,25 50,0-26,-24-24,24 25,0 0,0-25,0 25,0-25,0 25,0-1,24-24,-24 25,25-25,0 0,0 0,0 0,-1 0,-24 0,25 0,-25 0,0 0,25 0,-25 0,25 0</inkml:trace>
  <inkml:trace contextRef="#ctx0" brushRef="#br0">1538 347,'25'0,"0"0,24 0,1 0,0 0,-1 25,1-25,24 24,-49 1,25 0,-26 25,1-26,50 26,-51 24,1-49,0 25,0 24,-25-49,25 25,-1-26,-24 1,0 0,0 0,0 0,0-25,0 24,0-48,0 24,-24-25,24-50,0 26,-25-26,0 1</inkml:trace>
  <inkml:trace contextRef="#ctx0" brushRef="#br0">2059 49,'-25'0,"25"25,-25 25,1-1,24 1,-75 49,50-25,-49 26,0-26,24 25,-24-49,24-1,25-24,25-25,-25 25,25 0,-24-25,24 25,0-25,0 24,0 1,0-25,0 25,0-25,0 25,0-25,0 25,0-1,0-24,24-24,26-26,0 0</inkml:trace>
  <inkml:trace contextRef="#ctx0" brushRef="#br0">2084 396,'0'0,"25"-24,24-1,1 25,24-25,1 0,49 0,-75 1,1 24,-25 0,-25 0</inkml:trace>
  <inkml:trace contextRef="#ctx0" brushRef="#br0">2456 0,'0'0,"25"0,-25 24,0 1,0 0,0 25,0-26,-25 26,0 0,25 24,-25-24,0-1,25 1,-24 24,24-24,-25-1,0 1,25 0,0-26,-25 26,25-25,-25-25,25 25,0-1,0-24,0 25,0-25,0 25,0-25,0 0,25 0,0 0,-25 0,50-25,-1 0,-24 25,0-24,25-1,-50 25,24-25,1 25,-25-25,25 0,-25 25,0 0,25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2:37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1811 2778,'0'0,"0"0,0-25,0 25,-25-25,25 25,0-25,-25 0,0 1,25-1,0 25,0-25,-24 25,24-25,0 25,0-25,0 1,0 24,-25 0,25-25,0 25,0-25,0 0,0 25,0-25,0 25,0-24,0 24,0-25,0 0,0 25,0-25,0 25,0-25,0 25,0-49,0 24,25-25,-1 50,-24-24,25-26,-25 50,25-50,-25 50,0-24,0 24,0-25,25 0,-25 25,0-25,0 25,0-25,0 25,0-25,0 1,0 24,0-25,0 25,0-25,0 0,0 25,0-25,0 25,0-24,0 24,0-25,0 0,0 25,0-25,0 25,0-25,0 1,0 24,0-25,0 25,-25-25,25 25,0-25,0 0,0 25,0-24,0 24,0-25,0 0,0 25,0-25,0 25,0-25,0 25,0-24</inkml:trace>
  <inkml:trace contextRef="#ctx0" brushRef="#br0">1761 1364,'0'0,"-25"0,1 0,-1 25,-50 24,26-24,-1 0,0 0,26-1,-1-24,0 25,0-25,25 25,-25 0,25-25,-24 25,24-25,-25 24,0 1,25-25,0 25,0-25,0 0</inkml:trace>
  <inkml:trace contextRef="#ctx0" brushRef="#br0">1637 1364,'0'0,"25"0,-25 0,25 25,0-25,-25 24,24 1,-24-25,25 25,0 0,25 0,-26-25,1 49,50-24,-51 0,1 0,-25-25,25 0,0 24,-25-24,25 0,-25 25</inkml:trace>
  <inkml:trace contextRef="#ctx0" brushRef="#br0">1786 421,'0'-25,"0"25,-50 0,-24 0,-25 25,-25 0,-25 0,25 0,-25-25,0 24,25-24,50 0,-1 0,1 0,49 0,25 0,-25 0,0 0,25 0,-24 0,24 0,-50 25,0-25,1 25,-1-25,25 0,-24 0,49 0,-25 0,0 25,25-25,-25 0,25 0,-24 0,24 0,-25 0,0 0,25 0,0 0,0 25</inkml:trace>
  <inkml:trace contextRef="#ctx0" brushRef="#br0">422 0,'0'0,"0"0,-25 0,25 0,-25 0,25 24,-25 1,0-25,25 25,-24 0,24 0,-50-1,50 1,-25 25,0-50,25 49,-24-24,-1-25,25 25,-25 0,25-25,-25 25,0-25,25 24,-24 1,24-25,0 25,0-25,0 25,-25-25,25 25,0-1,0-24,-25 25,25-25,0 25,0 0,0-25,25 0,-25 0,25 25,-25-25,49 24,-24 1,25 25,24-25,-24 24,24 1,25-1,-49 1,-1-25,26 0,-25 24,-1-49,-24 25,0 0,0-25,-25 0,24 0,-24 25,0-25,0 0,-24 0,24-25,-50 0,0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2:43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1885 149,'-49'0,"24"0,-49 0,24 0,-24 0,-1 25,1-25,24 25,-24 0,-1-25,26 0,24 0,-25 0,50 0,-25 0,25 0,-24 24,24-24,-25 0,0 25,-25-25,26 25,-26 0,0-25,1 25,24-25,0 24,25-24,-25 0,1 0,24 0,-25 0,25 0,-50 0,25 0,1 0,-26 25,0-25,50 0,-24 0,-1 0,25 0,-25 0,25 0,-25 0,25 25</inkml:trace>
  <inkml:trace contextRef="#ctx0" brushRef="#br0">645 0,'-25'0,"1"0,24 0,-25 0,25 25,-50 0,25 25,-24-50,-1 74,1-49,-26 24,26-24,-1 0,0 25,1-50,24 24,0 1,25-25,-25 25,25-25,0 25,50 0,0 24,-1-24,50 49,1-24,-1 0,0-25,-25-1,26 1,-26 0,-24-25,-1 0,26 25,-75-25,24 0,-24 0,0 25,0-25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2:45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2183 347,'0'-24,"0"24,0-25,-49 25,-1 0,-24 0,-1 0,-24 0,-50 0,25 0,-50 0,-24 25,49-25,-74 24,99-24,-25 25,75-25,24 0,0 25,50-25</inkml:trace>
  <inkml:trace contextRef="#ctx0" brushRef="#br0">521 0,'0'0,"-25"0,1 0,24 0,-25 0,25 25,-25-25,25 25,-50-25,26 25,-1-1,0-24,0 25,25 0,-25-25,25 25,-49-25,24 25,0-1,-24-24,24 25,-25 0,50-25,0 25,-25-25,25 25,0-25,25 24,0-24,49 25,-24 25,0-50,24 49,50 1,-50-25,1-25,-1 25,1-1,-26 1,-24-25,25 25,-50-25,25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2:48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4242 694,'0'0,"-25"0,25 0,-50 0,-24 0,24 0,1 0,-26 0,26 0,-26 0,26 0,-26 0,1 0,24 0,0 0,26 0,-51 0,50 25,-24 0,-1-25,25 0,1 25,-1 0,-25-25,1 24,-51 1,26 0,24-25,1 25,-1 0,25-25,25 0,0 0</inkml:trace>
  <inkml:trace contextRef="#ctx0" brushRef="#br0">2902 397,'-25'0,"1"0,24 25,-25-25,0 24,0-24,0 25,25 0,-24-25,-1 25,25-25,-25 49,25-49,-25 50,0-50,0 25,1 0,-1-1,25-24,-25 25,0-25,25 25,-25 0,25-25,-24 25,24-25,-25 0,25 24,0 1,0-25,0 25,0-25,0 25,25-25,-25 25,24 0,-24-25,25 24,25-24,-25 50,24-25,1-25,0 49,24-24,-49-25,24 50,1-25,0-1,-26 1,26-25,-50 25,25 0,0-25</inkml:trace>
  <inkml:trace contextRef="#ctx0" brushRef="#br0">99 918,'0'0,"0"0,25 49,0 1,-25 0,0 24,0-24,0-1,0 50,-25-49,25 0,-25-1,0 26,1-51,24 1,-25 0,0 0,25 0,0-25,0 24,0-24,0 0,0-49,25-1,0-24,-1-1,1 1,25-25,-50 24,49 1,1 0,-25-1,0 26,-1 24,-24 0,0 0,0 25,25 0,0 25,-25 25,0-1,0 1,0 24,0-24,0-1,0 1,0 0,0-1,25 26,-25-26,0-49,0 25,0 0,25-25,-25 25,24-25,-24 0,25-25,0-25,-25 1,25-1</inkml:trace>
  <inkml:trace contextRef="#ctx0" brushRef="#br0">670 893,'25'0,"-25"0,24 50,-24-26,0 26,0 24,0-24,0 0,0-1,0 1,0-1,0 1,0-25,0 0,0-1,25 1,-25-25,25 0,-25 0,50-25,-26-49,26 24,-25 1,24-26,-24 26,-25-26,25 26,0-1,0-24,-25 24,24 0,1 1,-25 49,0-25,0 25,0 0,0 25,0 24,-25 1,25 0,0 24,-24-24,-1 49,0-25,25-24,0 0,-25-1,25 1,0-50,0 25,0-25,0 0,25-25,-25-25,25 1,0-1,-25-24,24-1</inkml:trace>
  <inkml:trace contextRef="#ctx0" brushRef="#br0">1339 471,'0'50,"0"-1,0 1,0 0,0 24,0 25,0-49,25 24,-25-24,25 0,-25 24,25-49,-25 24,25-24,-1 0,-24 0,0-25,25 0,-25 25,25-25,0 0,0-50,-1 25,1 0,0 1,0-26,0-24,-25 49,25-25,-25 1</inkml:trace>
  <inkml:trace contextRef="#ctx0" brushRef="#br0">2084 0,'24'0,"-24"0,25 50,-25 24,0-24,0 24,0-24,0 24,0 0,0 1,-25 49,25-50,0 1,-24-1,24 1,0-1,0-24,0-26,0 51,0-50,24-1,-24-24,0 25,25-25,-25 25,25-25,-25 0,25 0,0 0,-25 0,24 0,-24 0,25 0,0 0,-25 0,25 0,0-25,-1 25,-24-25,0 1,25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1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0 446,'0'0,"25"0,-25 25,25 0,-25-25,25 25,0-25,-25 49,24-24,-24 0,0 0,0 0,0 24,0-24,0 0,-24 24,24-24,-25 25,0-50,25 25,-25-25,25 24,0-24,0-74,50 24,-1 1,-24-26,50 26,-26-1,26-24,-26 24,1 1,0 49,-26-50,1 50,-25-25,25 0,-25 25,25 0,-25-24,25 24,-25 24,24 26,1 0,-25-1,25 1,0 24,0-24,-25-1,24 1,-24 24,25-49,-25 0,25 25,-25-26,0 1,25-25,-25 0,25 0,-25-25,24 25,1-24,-25 24,25-50,0 25</inkml:trace>
  <inkml:trace contextRef="#ctx0" brushRef="#br0">943 620,'0'0,"0"0,74 0,1 0,-1-25,1 0,74 1,-75-1,0 25,-24-25,0 0,-26 25,1-25,-25 1,0 24,0-25,0 25,0-25,0 0,0 25,0-25,0 25,0-24,0 24,-25-25,25 0,-24 25,-1-25,-25 25,1-25,-26 25,26 0,-1 0,25 0,-25 0,50 0,-24 25,24-25,-25 25,0-25,25 25,-25 0,25-1,-25-24,1 50,24-50,0 50,0-26,0 26,0-25,0 24,0 1,0-25,0 0,0-25,0 24,24 1,26-25,-25 0,49 25,1-25,-26 0,1 0,24-25,-24 25,0-25,-50 25,0-24,0 24,0-25,0 25,0-25,0 25</inkml:trace>
  <inkml:trace contextRef="#ctx0" brushRef="#br0">2010 347,'24'50,"-24"-50,25 49,0-24,-25 0,0 0,0 0,0-1,0 26,0-25,0 0,0-1,-25 1,0-25,25 25,0-25,-24 25,24-25,0 0,-25 0,0 0,25 0,0-25,0-25,0 26</inkml:trace>
  <inkml:trace contextRef="#ctx0" brushRef="#br0">2357 0,'-25'25,"25"-1,-25 1,0 25,-49-25,24 49,-24-24,0 24,-1-24,-24 24,25 1,-1-26,26 1,-1-1,25-24,0-25,25 25,0-25,0 25,0-25,0 0,0 0,50 0</inkml:trace>
  <inkml:trace contextRef="#ctx0" brushRef="#br0">2332 397,'25'0,"49"-25,-24 0,24 0,1 1,-26 24,26-25,-26 0,-24 25,0 0,0 0</inkml:trace>
  <inkml:trace contextRef="#ctx0" brushRef="#br0">2754 124,'0'0,"-25"25,0 24,25-24,-25 50,1-26,-1 1,25-1,-25 26,0-26,0 1,25 0,0 24,-24-49,24 24,-25 1,25-50,0 25,0-25,0 0,0 0,25 0,-1 0,1-25,0 0,0 0,0 25,-25-24,0 24,0-25,-25 25,-25 0</inkml:trace>
  <inkml:trace contextRef="#ctx0" brushRef="#br0">2034 471,'0'0,"0"-25,0 25,0-24,0-1,0 25,0-25,-24 25,-1-25,25 25,-25-25,25 1,-25 24,0-25,25 25,-24-25,24 0,-25 25,25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2: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99 173,'0'0,"0"0,25 25,-25-25,0 25,0 49,0-24,0 0,0 24,0-24,-50 49,25-50,0 1,1 0,24-50,0 0,0 0,0 0,0-50,0 25,49-49,-24 24,0 1,0-26,49 1,0-1,-24 1,0 24,24-24,-24 24,-25 26,-25 24,24-25,-24 25,25 0,0 0,-25 49,25-24,-25 25,0 24,0-24,0-1,0 1,0 0,0 24,0-24,-25-1,25 1,-25-1,0-24,25 0,0 0,0 0,0-25,0-25,0 25,25 0,-25-25,25 25,-25 0,0-25</inkml:trace>
  <inkml:trace contextRef="#ctx0" brushRef="#br0">967 446,'0'0,"25"25,-25-25,25 0,-25 0,24 0,1 0,25 0,-1 0,1 0,0-25,24 0,-49 25,0-24,-25 24,0-25,25 0,-25 25,0-25,0 25,0-25,0 25,0-24,-25-1,0 25,0-25,0 25,0-25,1 25,-1 0,0-25,0 25,25 0,-25 0,25 0,-24 25,-1 0,0-25,0 25,0 0,1 24,-1-49,25 50,-25-25,0-1,0 26,25-25,0 0,0 24,0-24,0 0,0 0,0-1,0-24,0 25,25-25,-25 25,25-25,0 0,0 0,24 0,26 0,-26 0,1 0,-25 0,-1 0,1 0,-25 0,0 25,0 0,0-25,0 0,-25 0</inkml:trace>
  <inkml:trace contextRef="#ctx0" brushRef="#br0">1488 273,'0'0,"0"0,50 0,24 24,-24-24,-1 50,26-25,-26 0,-24 24,49 1,-74-1,25 1,0 0,0-1,-25-24,0 25,0-25,0-1,0 1,0-25,0 25,0 0,0-25,0 25,-25-25,25 24,0 1,-25-25,25 25,0-25,-25 0,1 0,24 0,0-25,0 0,0 25</inkml:trace>
  <inkml:trace contextRef="#ctx0" brushRef="#br0">2034 223,'0'0,"0"0,-25 25,0 24,-49 26,24-26,0 26,-49-26,50 26,-26-26,26 1,-1 25,-24-26,49 1,0-25,25-1,0-24,-25 0,25 0,0 0,25-24,0 24,0-25</inkml:trace>
  <inkml:trace contextRef="#ctx0" brushRef="#br0">2158 496,'49'-25,"-49"0,50 25,-1-25,1 1,0-1,24 25,-24 0,-1-25,1 0,24 25,-24-25,0 25,-26 0,-24 0,25 0,-25-24</inkml:trace>
  <inkml:trace contextRef="#ctx0" brushRef="#br0">2753 25,'-25'24,"25"1,0 0,-25 25,1 24,-1-24,25-1,-25 1,0 24,0 1,25-26,-24 1,-1-1,0 26,25-25,0-1,0-24,0 25,0-26,0 1,0-25,0 25,0-25,0 25,0 0,0-25,25 0,0 0,49 0,0-25,1 0,-1 0,-24 25,-1-25,1 1,-50 24,0-25,25 25,-25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1: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2060,'25'0,"0"-25,-25 25,0-24,24 24,-24 0,25-25,0 25,-25-25,25 0,-25 25,25-25,-1-24,-24 24,25-25,0 1,0-1,-25 1,50-1,-50 25,49-49,-24 24,0 25,0-24,-1-1,51 25,-50-49,24 49,-24-25,0 1,0 24,24 0,-24-24,49 24,-49-25,25 25,-1-24,1-1,24 25,-24 1,0-26,-1 25,26-24,-26 24,26 25,-26-25,26-25,-26 50,1-24,0-1,24 0,-24 25,-1-25,1 0,24 1,1 24,-1-25,-24 0,24 25,-24 0,24 0,-24 0,-1 0,1 0,-25 0,49 0,-49 0,25 25,-1-25,1 25,-25-1,49-24,-49 25,0 0,-1-25,1 25,25 0,-50-25,49 24,-24 1,0-25,25 25,-50 0,24-25,1 25,0-25,-25 49,50-49,-50 50,25-50,-1 49,-24-24,50 25,-50-50,50 25,-50 24,49-24,-24 0,-25 0,50 24,-50-49,24 25,1 0,-25 0,25-25,-25 24,25 1,-25-25,25 25,-1-25,-24 25,0 0,25-25,-25 25,0-25,25 24,-25-24,0 25,25 0,-25-25,0 25,25-25,-25 25,0-1,24-24,-24 25,0-25,0 25,0-25,25 25,-25 0,0-25,25 24,-25-24,0 25,0-25,0 0,0 25,0 0,0-25,0 25,25-1,-25 1,0 0,0 25,25-1,-25-24,0 0,24 24,-24-49,0 25,0-25,0 0,0 0,0 0,0 0</inkml:trace>
  <inkml:trace contextRef="#ctx0" brushRef="#br0">3646 1663,'0'0,"25"0,-25 0,25 0,-25 0,25 0,0 0,-25 25,24-25,-24 0,25 0,-25 25,25-25,0 25,-25-25,25 25,-25-25,24 24,1-24,-25 25,25 0,-25-25,25 25,-25-25,25 25,-1-1,-24-24,25 0,-25 25,25-25,-25 0,0 0,0 25,25-25,-25 0,25 0,-25 0,0-25,24 25,-24-49,0 24,25 0,0-25,-25 50,25-49,-25 49,0-25,0 25,0-25,0 0,0 25,0-24,0 24,0-25,0 0,0 25,25-25,-25 25</inkml:trace>
  <inkml:trace contextRef="#ctx0" brushRef="#br0">4961 2035,'0'-24,"0"24,25-50,-25 50,0-50,25 1,-1-1,1 1,-25 24,50-50,-25 26,-1-1,26-24,-50 24,50 25,-26-49,1 24,25 26,-25-51,24 25,-49 1,75-1,-50-24,49 24,-24 1,-1-26,1 26,-1-1,26 0,-26 1,1-1,24 25,-24-24,24-1,-24 25,49-24,-49 24,-1 0,1 0,24 1,-24 24,0-25,-1 0,26 0,-26 25,1-25,0 1,24-1,0 25,-24-25,24 0,1 0,-1 25,1-25,-26 25,1 0,-1 0,-24 0,0 0,0 0,-25 0,25 25,0-25,-25 25,24-25,-24 25,25 0,0 24,0-24,0 0,-1 49,-24-49,50 25,-50-1,25 1,0-25,-1 49,-24-24,25-1,0 1,0 0,-25-1,25-24,-1 25,-24-50,25 49,0-49,-25 25,25-25,-25 25,25 0,-1-1,-24-24,25 25,-25 0,0-25,25 25,-25 0,25-1,0-24,-25 50,24-25,-24 0,25-25,-25 25,25 24,0-49,-25 25,25 0,-25 0,24-25,1 49,-25-49,25 25,-25-25,25 25,-25 0,0-25,25 24,-25-24,24 25,-24 0,0-25,0 25,25-25,-25 25,0-25,0 24,0 1,0-25,25 0,-25 25,0-25,0 25,0-25,0 25,-25-25,25 0</inkml:trace>
  <inkml:trace contextRef="#ctx0" brushRef="#br0">8285 1688,'49'0,"-49"0,0 25,25 0,-25-25,25 25,0-25,-25 24,25 1,-25-25,24 25,-24-25,25 25,0-25,-25 25,25-1,-25-24,25 0,-1 25,-24-25,0 25,25-25,-25 0,0-25,25 0,-25 25,25-24,0-26,0 25,-25-24,24-1,1 25,-25-24,25 24,0 0,-25 0,25 0,-1 25,-24-24,0 24,25-25,-25 0,25 0,-25 25,25-25,0 1,-25 24,24-25,-24 25,25-25,0 25,-25-25,0 0,25 25,-25-24,0 24,0-25,25 0,-25 25</inkml:trace>
  <inkml:trace contextRef="#ctx0" brushRef="#br0">9054 1961,'0'0,"0"0,0-25,0 0,0-24,0-1,25 25,-1-49,-24 24,25 1,0-1,0-24,24 24,-24 1,0-1,25-24,-26 24,26 0,-25 1,0-1,24 0,-24 1,0 24,0-25,24 50,-49-49,50 49,-25-50,0 50,24-49,-24 24,25 0,-26 0,26 0,24-24,-24 49,0-25,-1 0,26-24,-26 49,1-25,-1 0,26 0,-26 25,1-25,24 1,1-1,-26 25,1-25,0 25,-1-25,26 25,-26-25,26 25,-1 0,1-24,-1 24,0 0,1 0,24 0,-49 0,-1 0,1 0,-1 0,26 0,-1 24,-24-24,0 25,-1 0,26-25,-26 25,1 0,-1-1,-24-24,0 25,25 0,-26-25,1 25,0 0,0 24,-25-49,49 50,-49-25,25-1,0 26,-25-50,25 50,0-26,-25 1,24 0,1 0,-25 0,25-25,-25 49,25-49,0 50,-25-50,24 25,-24-25,0 24,0 1,25-25,0 25,-25-25,0 25,25-25,-25 25,0-1,25-24,-25 25,0 0,24 0,1-25,-25 25,0-25,25 25,-25-1,0-24,0 25,25-25,-25 25,0-25,25 25,-25 0,0-25,0 24,25-24,-25 25,0 0,24-25,-24 25,25-25,-25 25,25-25,-25 24,25 1,-25 0,25-25,-1 50,-24-50,25 24,-25 1,25-25,-25 25,25-25</inkml:trace>
  <inkml:trace contextRef="#ctx0" brushRef="#br0">12898 1515,'0'0,"0"0,0 0,25 0,-25 0,25 0,-25 24,25-24,0 0,-25 25,25 0,-1-25,1 25,-25-25,50 25,-50-25,25 24,-25 1,24-25,-24 25,25-25,0 25,-25-25,25 25,-25-25,25 24,-25-24,24 25,1-25,-25 0,25 0,-25 25,25-25,0 0,-25 0,0-25,24 0,-24 1,0-1,0 0,0-25,0 1,25-1,-25 1,0-1,25 0,-25 1,0 24,0 0,0 25,0-25,0 1,0 24,0-25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1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422 0,'25'0,"-25"0,24 25,-24 25,25-50,-25 49,0 1,0-50,0 25,0-1,0 1,0 0,0 0,0 0,0 24,0 1,-25-1,1 1,24 25,-25-26,0 1,0-1,25 1,0 0,0-26,-25 1,25 0,0 0,-25 0,25-1,0 1,0-25,0 50,0-50,0 25,0-1,-24 1,24-25,0 25,0-25,0 25,0 0,0-25,0 24,0-24,0 25,-25-25</inkml:trace>
  <inkml:trace contextRef="#ctx0" brushRef="#br0">0 992,'0'0,"25"0,-25 0,25 0,-25 25,24-25,-24 25,25 0,-25 0,25-1,-25 1,25-25,-25 25,0 0,25-25,-1 25,-24-25,0 24,25-24,-25 25,0 0,25-25,0 0,-25 0,25 0,-25 0,24 0,-24 0,25 0,0 0,0 0,-25 0,25-25,0 25,-25 0,24-25,-24 25,25 0,0-24,-25-1,25 25,-25-25,49 25,-49-25,25 0,0 25,0-24,-25 24,25-25,-25 25,0-25,24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2:56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0 0,'0'0,"0"0,25 50,-25-26,25 51,-25-26,24 1,-24 0,0 24,25-24,0-1,0 1,-25 24,25-24,-1-1,1 1,-25 25,25 24,0-25,0 1,-1-1,-24 0,0 1,25-1,0 25,0-24,0-1,-25-24,0-1,24 26,-24-25,25-1,0 1,-25 24,0-49,25 0,-25 0,0-25,25 0,-25 24,0 1,0-25,0 25,0-25,0 25,0 0,0-25,-25 0</inkml:trace>
  <inkml:trace contextRef="#ctx0" brushRef="#br0">50 1960,'0'0,"24"24,26 26,0 0,-1-1,1 26,-1-26,26 1,-50-1,24 1,-49-25,25 0,-25-25,25 24,0 1,-25-25,0 0,0 25,24-25,-24 0,0 0,0 0,25 0,0-50,0 1,24-26,-24-24,0 25,25-1,-25 1,-25-25,24 24,1 1,0 24,-25 1,0-1,0 50,0-25,0 25,0 50,-25-1</inkml:trace>
  <inkml:trace contextRef="#ctx0" brushRef="#br0">819 3473,'0'0,"0"24,0 51,0-26,-25 26,25-1,-25 1,-50 24,26-25,-1 26,25-51,1 1,24-1,0-24,0 0,0-25,0 0,0-25,24-49,1-1,50 1,-26-25,26 24,24-49,25 25,0-25,-25 25,-24 0,-1 24,-24 26,-26 24,-24 0,0 50,0 24,0 26,-24-1,24-24,-25 49,25-25,-25 1,25-1,-25 1,25-1,-25-24,25-1,0 26,0-75,0 25,0-25,25 24,0-24,0 0,24-49,-24 24,25 0,-25-24,-1-26,1 50,0 1,0-51</inkml:trace>
  <inkml:trace contextRef="#ctx0" brushRef="#br0">1736 3473,'0'0,"0"49,0 1,-25 24,-24 1,49 24,-25-25,0 1,0-1,1 1,24-26,0 26,0-75,24 24,-24-24,25 0,-25 0,25 0,0-24,0-1,24-25,1-24,0 24,-1 1,1-51,24 51,-74-26,50 26,-25-51,-1 51,-24-1,25 1,0 49,-25-25,0 25,0 49,-50 26,50-26,-24 51,-1-26,0 1,0-1,25 0,-25 1,1-1,24-24,0-50,0 25,0-1,0-24,24-24,1 24,25-25,-25 0,24 0,-24 0,25-24,-26 24</inkml:trace>
  <inkml:trace contextRef="#ctx0" brushRef="#br0">2704 3175,'0'0,"0"50,-50-1,0 26,1 24,24 0,-49 25,24-50,25 51,0-1,1-50,-1 0,0 1,25-26,0 1,0 24,0-49,0 0,25 0,-25-25,25 0,-25 25,0-25,24 0,-24 0,25 0,0 0,25-50,-26 0,51 1,-50-26,49 1,-24-25,-1 24,26 1,-1-50</inkml:trace>
  <inkml:trace contextRef="#ctx0" brushRef="#br0">3175 3299,'-25'0,"25"50,-49 24,24-24,0 24,-25-24,26 49,-51-25,25 26,26-26,-26 0,25 26,0-26,25-24,0 24,0-24,0-1,0 26,0-26,0-24,0 0,0 24,25-49,-25 25,25 0,-25-25,25 25,-25-25,25 0,-1 0,26 0,-25 0,25-25,24 25,-24-50,-1 1,1 24,-25 0,-1-24,-24-1,25 25,-25-49,0 49,0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3:04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322 0,'25'0,"-25"0,0 0,25 0,-25 0,0 49,0-24,0 25,0-1,0 50,0-24,-25-1,-49 1,24 24,-24 0,-1-25,50-24,1 24,-1-49,25 0,0-25,0 0,0-25</inkml:trace>
  <inkml:trace contextRef="#ctx0" brushRef="#br0">421 74,'0'0,"25"0,-25-25,25 25,0 0,-25 0,25 0,-25 0,24 0,1 0,25-25,-1 25,1 0,-25 0,0 0,24 0,-49 0,25 0,0 0,-25 25,0 0,25-25,-25 25,0-25,24 25,-24-25,0 49,0-24,0 0,0 0,-24 24,-1-24,0 0,0 0,0-1,-24 26,-1-50,1 50,-1-26,-24-24,24 25,50 0,-25-25,0 0,25 0,-24 0,24 0,-25 0,0 0,25 0,-25 0,25 0,-25 0</inkml:trace>
  <inkml:trace contextRef="#ctx0" brushRef="#br0">967 124,'25'0,"-25"0,25 0,0 24,-1-24,1 25,-25-25,25 50,-25-50,25 49,0-49,-25 25,24 50,1-51,-25 26,0 0,0 24,0-24,-25-1,25-24,-24 25,24-50,0 24,0 1,0-25,0-25,0 25,24-74,1 24,0-24,49-25,-24 24,-50-24,25 50,24-1,-49 25,25-49,0 74,-25-25,0 25,25-25,-25 0,0 25,0 25</inkml:trace>
  <inkml:trace contextRef="#ctx0" brushRef="#br0">1513 570,'25'0,"-25"0,24 0,1-25,50 0,-26 25,1 0,-1-24,26-1,-1 0,-24 25,-1-25,1 0,-25 1,0 24,-25 0,0-25,0 25,0-25,0 0,0 25,0-25,0 25,0-49,-25 49,25-25,-25 25,25-25,-25 25,0 0,25 0,-24 0,24 0,-25 0,25 0,-25 0,0 50,-24-1,24 1,0 0,0 24,0-24,25-1,-24 26,-1-1,0-24,25-1,-25-24,0 0,25 0,0-25,0 24,0-24,0 25,0 0,0-25,50 25,-50-25,50 25,24 0,-24-1,-1-24,1 0,-1 0,-24 0,0 0,-25 0,25 0,-25 0,0 0,25 0,-25 0,25 0,-25-24,0-1,0 25,0-25,0 25,0-50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3:08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298 74,'0'25,"0"24,-25 1,0 25,1-1,24-24,-25-1,0 26,0 24,25-25,-25-24,1-1,-1 26,0-1,25-24,0-1,-25-24,25 50,-25-51,25 1,0-25,0 25,0-25,0-25,0-24,0-1,0 0,25 1,-25-26,25 26</inkml:trace>
  <inkml:trace contextRef="#ctx0" brushRef="#br0">348 148,'0'0,"25"0,-1 0,-24 0,25-24,0 24,0 0,24 0,1-25,-25 25,-25 0,25 0,-25 0,24 0,-24 0,25 25,0-25,-25 24,0-24,25 25,-25 0,0-25,0 25,0 25,0-26,0 26,-25 24,0-24,-49 24,24 1,-24-26,24 1,1 0,-26-26,50 1,0 0,1-25,-1 25,0-25,25 25,-25-25,0 0,25 0,-24 0,24 0,-25 0,0 0,25-25,-25 25,25 0,0-25,0 25,0-25,0 0</inkml:trace>
  <inkml:trace contextRef="#ctx0" brushRef="#br0">993 223,'0'0,"24"0,-24 0,25 0,-25 0,25 0,0 0,-25 25,25-25,-25 25,24-1,1 26,-25-25,0 24,0 1,0 24,0-24,0 0,0-1,0 1,0-50,0 25,0-25,0 24,0-24,0 0,0 0,0-74,50 24,-25 1,-1-26,1 26,25-1,-25 1,24-26,1 1,24 24,-49-24,25 24,-25 0,-1 26,-24 24,0 0,0 0,0 0,0 24,0-24,0 25,0 0,0-25,-24 25,-1-25</inkml:trace>
  <inkml:trace contextRef="#ctx0" brushRef="#br0">1390 595,'24'0,"-24"0,25 0,-25 0,50 25,-1-25,-24 0,25 0,-1 0,26 0,-26-25,1 25,-25-25,0 25,-1 0,-24-25,0 1,25 24,-25-25,25 25,0-25,-25 0,0 0,25 1,-25-1,0 0,0 0,0 0,0 25,-25-24,0 24,25-25,-25 0,25 25,-25 0,25 0,-24 0,-1 0,25 0,-25 0,25 25,-50 0,26-1,-1-24,0 25,0 25,0-1,1 1,-1 24,25-49,-25 0,25 49,-25-49,25 0,0 25,0-50,0 24,0-24,25 25,0 0,-25-25,25 0,-25 25,49-25,1 0,-1 0,26-25,49 0,-50 0,1 25,-26-24,1-1,-1 0,-49 25,0 0,0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7-11-14T05:13:12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796 171,'-25'25,"0"74,-24-25,-26 25,26-24,-1 24,-24-25,24 26,-24-1,-1 0,50-25,-49 26,24-51,50 26,-24-26,-1 1,0-25,25 0,-25-1,25-24,0 0,0-24,0-1,0-25,0 1,0-26,25 25,0 1</inkml:trace>
  <inkml:trace contextRef="#ctx0" brushRef="#br0">647 270,'25'0,"0"0,0 0,-1 0,-24 0,25 0,0 0,-25 0,25 0,-25 0,25 25,-1-25,1 25,0-25,0 24,-25 1,25-25,-25 25,0-25,24 50,-24-50,0 49,0 1,-24 24,-26 1,0-1,1 0,24-24,-25 0,26-1,-26-24,50-25,-25 25,0-25,25 25,-49-25,49 0,-50 0,25 0,-24 0,24 0,25 0,-25 0,0 0,25 0,-25 0,25-25,0 25,-24-25,24 0,0 25,0-25,0 25,24-24,51-26</inkml:trace>
  <inkml:trace contextRef="#ctx0" brushRef="#br0">1292 245,'25'0,"-25"0,25 0,-1 25,-24-25,25 25,-25 0,25 24,0 1,-25-25,0 24,0 26,0-26,0 1,-25-1,25 1,-25 0,0-50,25 24,-24 1,24-25,0 0,0-25,49-49,1 24,24-49,1 25,-26-25,26 24,-1-24,1 0,-1 49,-24 0,-1 1,-49 49,25-25,-25 25,0 0,-25 25</inkml:trace>
  <inkml:trace contextRef="#ctx0" brushRef="#br0">1763 568,'0'0,"25"0,0 0,0 0,24 0,26 0,-26-25,26 0,-26 25,26-25,-1 0,-24 1,-25 24,-1-25,1 0,-25 25,25-25,-25 25,0-25,0 25,0-24,0-1,0 25,0-25,0 25,-50-25,50 0,-49 25,24-24,0 24,-24 0,49 0,-25 0,0 0,0 0,0 0,25 24,-24-24,-1 25,0 0,0 25,0-1,1 1,-1 24,0-24,25-1,0 1,-25 24,25-49,0 0,0 25,0-50,0 24,0-24,0 25,25-25,-25 0,25 0,0 0,24 0,26 0,-26 0,1 0,-1-25,-24 25,-25-24,25 24,0 0,-25-25,0 25,-25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6" Type="http://schemas.openxmlformats.org/officeDocument/2006/relationships/hyperlink" Target="http://baike.baidu.com/view/477558.htm" TargetMode="External"/><Relationship Id="rId5" Type="http://schemas.openxmlformats.org/officeDocument/2006/relationships/hyperlink" Target="http://baike.baidu.com/view/75273.htm" TargetMode="External"/><Relationship Id="rId4" Type="http://schemas.openxmlformats.org/officeDocument/2006/relationships/hyperlink" Target="http://baike.baidu.com/albums/40801/40801/0/0.html" TargetMode="External"/><Relationship Id="rId3" Type="http://schemas.openxmlformats.org/officeDocument/2006/relationships/hyperlink" Target="http://baike.baidu.com/view/51987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? I ? T ?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4FBB-C6CC-4F91-968E-CE8BDB5734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是基于通用</a:t>
            </a:r>
            <a:r>
              <a:rPr lang="zh-CN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字符集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Universal Character Set）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的标准来发展，并且同时也以书本的形式（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Unicode Standard，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目前第五版由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Addison-Wesley Professional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出版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查看图片"/>
              </a:rPr>
              <a:t> 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，ISBN-10: 0321480910）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对外发表。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2006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月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的最新版本的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5.0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版本。 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3</a:t>
            </a:r>
            <a:r>
              <a:rPr lang="zh-CN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月</a:t>
            </a:r>
            <a:r>
              <a:rPr lang="en-US" altLang="zh-CN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31</a:t>
            </a:r>
            <a:r>
              <a:rPr lang="zh-CN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日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推出的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4.1.0 。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另外，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5.0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日推出，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5.2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版本（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standard）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2009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日正式推出，以供各会员评价。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目前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6.1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版已发布（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日）。在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联盟网站上可以查看完整的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6.1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的核心规范。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定义了大到足以代表人类所有可读字符的字符集。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语言就用到了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编码，从而实现了该语言的国际通用性。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4FBB-C6CC-4F91-968E-CE8BDB5734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要求：姓名和编号一样的员工为同一个员工！！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6DC451A-094B-4599-9BAA-0651F5ABF807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13EE8A-8C32-4513-81D0-6D8C836A58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52FD5B1-8022-486A-8F75-E8088C28D1F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05E1193-894A-45DB-B3B8-2B140F683C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666791-3D61-4A71-B989-7511D2E07A91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2C3BBEE-0ED0-4B4B-95DA-6374070074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5BD37C1-00C2-43A3-B282-185C13EEC1A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6F8295-F7AC-4F29-8F9D-C21F2E126C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2487496-CE5C-4D9D-ACAE-574C571204E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18244EE-94A6-40A3-8B22-BC87756985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DF94B3-7034-488F-B865-C68F3846EC0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7C77620-58DE-4AAE-B631-C0DD1D2A18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223ADCD-20CE-4B09-B782-B2A3F53512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190590-8702-4701-B99C-B886BFBCF5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5D2AA88-B7CD-4DA4-A0E7-823482C4CCF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90457E-7968-4F33-B579-9BED250C7B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34221E-D834-4C93-BC45-6E382579ADF9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77072AF-58CD-4875-89FD-14F48E55A2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60F1394-F1E1-4460-923C-62C8E324968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4CE0971-80B3-4ECE-85B9-3A1F1F74F7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13.png"/><Relationship Id="rId7" Type="http://schemas.openxmlformats.org/officeDocument/2006/relationships/customXml" Target="../ink/ink4.xml"/><Relationship Id="rId6" Type="http://schemas.openxmlformats.org/officeDocument/2006/relationships/image" Target="../media/image12.png"/><Relationship Id="rId5" Type="http://schemas.openxmlformats.org/officeDocument/2006/relationships/customXml" Target="../ink/ink3.xml"/><Relationship Id="rId4" Type="http://schemas.openxmlformats.org/officeDocument/2006/relationships/image" Target="../media/image11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24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23.png"/><Relationship Id="rId27" Type="http://schemas.openxmlformats.org/officeDocument/2006/relationships/customXml" Target="../ink/ink14.xml"/><Relationship Id="rId26" Type="http://schemas.openxmlformats.org/officeDocument/2006/relationships/image" Target="../media/image22.png"/><Relationship Id="rId25" Type="http://schemas.openxmlformats.org/officeDocument/2006/relationships/customXml" Target="../ink/ink13.xml"/><Relationship Id="rId24" Type="http://schemas.openxmlformats.org/officeDocument/2006/relationships/image" Target="../media/image21.png"/><Relationship Id="rId23" Type="http://schemas.openxmlformats.org/officeDocument/2006/relationships/customXml" Target="../ink/ink12.xml"/><Relationship Id="rId22" Type="http://schemas.openxmlformats.org/officeDocument/2006/relationships/image" Target="../media/image20.png"/><Relationship Id="rId21" Type="http://schemas.openxmlformats.org/officeDocument/2006/relationships/customXml" Target="../ink/ink11.xml"/><Relationship Id="rId20" Type="http://schemas.openxmlformats.org/officeDocument/2006/relationships/image" Target="../media/image19.png"/><Relationship Id="rId2" Type="http://schemas.openxmlformats.org/officeDocument/2006/relationships/image" Target="../media/image10.png"/><Relationship Id="rId19" Type="http://schemas.openxmlformats.org/officeDocument/2006/relationships/customXml" Target="../ink/ink10.xml"/><Relationship Id="rId18" Type="http://schemas.openxmlformats.org/officeDocument/2006/relationships/image" Target="../media/image18.png"/><Relationship Id="rId17" Type="http://schemas.openxmlformats.org/officeDocument/2006/relationships/customXml" Target="../ink/ink9.xml"/><Relationship Id="rId16" Type="http://schemas.openxmlformats.org/officeDocument/2006/relationships/image" Target="../media/image17.png"/><Relationship Id="rId15" Type="http://schemas.openxmlformats.org/officeDocument/2006/relationships/customXml" Target="../ink/ink8.xml"/><Relationship Id="rId14" Type="http://schemas.openxmlformats.org/officeDocument/2006/relationships/image" Target="../media/image16.png"/><Relationship Id="rId13" Type="http://schemas.openxmlformats.org/officeDocument/2006/relationships/customXml" Target="../ink/ink7.xml"/><Relationship Id="rId12" Type="http://schemas.openxmlformats.org/officeDocument/2006/relationships/image" Target="../media/image15.png"/><Relationship Id="rId11" Type="http://schemas.openxmlformats.org/officeDocument/2006/relationships/customXml" Target="../ink/ink6.xml"/><Relationship Id="rId10" Type="http://schemas.openxmlformats.org/officeDocument/2006/relationships/image" Target="../media/image14.png"/><Relationship Id="rId1" Type="http://schemas.openxmlformats.org/officeDocument/2006/relationships/customXml" Target="../ink/ink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784" y="2132856"/>
            <a:ext cx="56692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集合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7824" y="4005064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讲师：王飞龙</a:t>
            </a:r>
            <a:endParaRPr lang="zh-CN" altLang="en-US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1" y="1025299"/>
            <a:ext cx="4552271" cy="514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11" y="1268760"/>
            <a:ext cx="442231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56412" y="4293096"/>
            <a:ext cx="4422312" cy="151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760408" y="5849836"/>
            <a:ext cx="0" cy="45948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92080" y="6269250"/>
            <a:ext cx="288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集合与数组间转换操作</a:t>
            </a:r>
            <a:endParaRPr lang="zh-CN" altLang="en-US" sz="2000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195736" y="65594"/>
            <a:ext cx="5328592" cy="77111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Collection 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接口方法</a:t>
            </a:r>
            <a:endParaRPr lang="zh-CN" altLang="en-US" b="1" dirty="0">
              <a:solidFill>
                <a:srgbClr val="FFFF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9-3 </a:t>
            </a:r>
            <a:r>
              <a:rPr lang="en-US" altLang="zh-CN" sz="4800" dirty="0" err="1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Iterator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迭代器接口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20688"/>
            <a:ext cx="6361674" cy="85382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Iterator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接口遍历集合元素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Iterator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对象称为迭代器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设计模式的一种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，主要用于遍历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Collection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集合中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的元素。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所有实现了Collection接口的集合类都有一个iterator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方法，用以返回一个实现了Iterator接口的对象。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Iterator 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仅用于遍历集合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Iterator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本身并不提供承装对象的能力。如果需要创建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Iterator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对象，则必须有一个被迭代的集合。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948264" y="2060848"/>
          <a:ext cx="1319808" cy="404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</a:tblGrid>
              <a:tr h="674704">
                <a:tc>
                  <a:txBody>
                    <a:bodyPr/>
                    <a:lstStyle/>
                    <a:p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/>
                        <a:t>AA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/>
                        <a:t>new</a:t>
                      </a:r>
                      <a:r>
                        <a:rPr lang="en-US" altLang="zh-CN" baseline="0" dirty="0"/>
                        <a:t> Date()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/>
                        <a:t>new</a:t>
                      </a:r>
                      <a:r>
                        <a:rPr lang="en-US" altLang="zh-CN" baseline="0" dirty="0"/>
                        <a:t> Customer()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5500694" y="5786454"/>
            <a:ext cx="122413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99792" y="833137"/>
            <a:ext cx="27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Iteraotr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r>
              <a:rPr lang="en-US" altLang="zh-CN" dirty="0"/>
              <a:t> = </a:t>
            </a:r>
            <a:r>
              <a:rPr lang="en-US" altLang="zh-CN" dirty="0" err="1"/>
              <a:t>Col.iterator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29124" y="1500174"/>
            <a:ext cx="99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/>
              <a:t> </a:t>
            </a:r>
            <a:r>
              <a:rPr lang="en-US" altLang="zh-CN" u="sng" dirty="0" err="1"/>
              <a:t>iterator</a:t>
            </a:r>
            <a:r>
              <a:rPr lang="en-US" altLang="zh-CN" u="sng" dirty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3792" y="227687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i="1" dirty="0"/>
              <a:t>迭代器的执行原理：</a:t>
            </a:r>
            <a:endParaRPr lang="en-US" altLang="zh-CN" b="1" i="1" dirty="0"/>
          </a:p>
          <a:p>
            <a:endParaRPr lang="en-US" altLang="zh-CN" b="1" i="1" dirty="0"/>
          </a:p>
          <a:p>
            <a:r>
              <a:rPr lang="en-US" altLang="zh-CN" b="1" i="1" dirty="0"/>
              <a:t>1.</a:t>
            </a:r>
            <a:r>
              <a:rPr lang="zh-CN" altLang="en-US" b="1" i="1" dirty="0"/>
              <a:t>指针默认在集合的最上方</a:t>
            </a:r>
            <a:endParaRPr lang="en-US" altLang="zh-CN" b="1" i="1" dirty="0"/>
          </a:p>
          <a:p>
            <a:r>
              <a:rPr lang="en-US" altLang="zh-CN" b="1" i="1" dirty="0"/>
              <a:t>2.</a:t>
            </a:r>
            <a:r>
              <a:rPr lang="zh-CN" altLang="en-US" b="1" i="1" dirty="0"/>
              <a:t>每次调用</a:t>
            </a:r>
            <a:r>
              <a:rPr lang="en-US" altLang="zh-CN" b="1" i="1" dirty="0"/>
              <a:t>next</a:t>
            </a:r>
            <a:r>
              <a:rPr lang="zh-CN" altLang="en-US" b="1" i="1" dirty="0"/>
              <a:t>，下移一位</a:t>
            </a:r>
            <a:endParaRPr lang="en-US" altLang="zh-CN" b="1" i="1" dirty="0"/>
          </a:p>
          <a:p>
            <a:r>
              <a:rPr lang="en-US" altLang="zh-CN" b="1" i="1" dirty="0"/>
              <a:t>3.</a:t>
            </a:r>
            <a:r>
              <a:rPr lang="zh-CN" altLang="en-US" b="1" i="1" dirty="0"/>
              <a:t>只能下移，不能上移</a:t>
            </a:r>
            <a:endParaRPr lang="en-US" altLang="zh-CN" b="1" i="1" dirty="0"/>
          </a:p>
          <a:p>
            <a:r>
              <a:rPr lang="en-US" altLang="zh-CN" b="1" i="1" dirty="0"/>
              <a:t>4.Next</a:t>
            </a:r>
            <a:r>
              <a:rPr lang="zh-CN" altLang="en-US" b="1" i="1" dirty="0"/>
              <a:t>一般搭配</a:t>
            </a:r>
            <a:r>
              <a:rPr lang="en-US" altLang="zh-CN" b="1" i="1" dirty="0" err="1"/>
              <a:t>hasNext</a:t>
            </a:r>
            <a:r>
              <a:rPr lang="zh-CN" altLang="en-US" b="1" i="1" dirty="0"/>
              <a:t>使用，如果下面没有元素，继续调用</a:t>
            </a:r>
            <a:r>
              <a:rPr lang="en-US" altLang="zh-CN" b="1" i="1" dirty="0"/>
              <a:t>next</a:t>
            </a:r>
            <a:r>
              <a:rPr lang="zh-CN" altLang="en-US" b="1" i="1" dirty="0"/>
              <a:t>会报</a:t>
            </a:r>
            <a:r>
              <a:rPr lang="en-US" altLang="zh-CN" b="1" i="1" dirty="0" err="1"/>
              <a:t>NoSuchElementException</a:t>
            </a:r>
            <a:endParaRPr lang="en-US" altLang="zh-CN" b="1" i="1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6248" y="2571744"/>
            <a:ext cx="3180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Object o=</a:t>
            </a:r>
            <a:r>
              <a:rPr lang="en-US" altLang="zh-CN" b="1" i="1" dirty="0" err="1"/>
              <a:t>Iter.next</a:t>
            </a:r>
            <a:r>
              <a:rPr lang="en-US" altLang="zh-CN" b="1" i="1" dirty="0"/>
              <a:t>()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494116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迭代器的执行原理</a:t>
            </a:r>
            <a:endParaRPr lang="zh-CN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072330" y="1500174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hasNext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11560" y="5114005"/>
            <a:ext cx="7704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在调用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it.next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方法之前必须要调用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it.hasNext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进行检测。若不调用，且下一条记录无效，直接调用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it.next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会抛出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NoSuchElementException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异常。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1484784"/>
            <a:ext cx="864940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347864" y="77159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Iterator</a:t>
            </a:r>
            <a:r>
              <a:rPr lang="zh-CN" altLang="en-US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接口的方法</a:t>
            </a:r>
            <a:endParaRPr lang="zh-CN" altLang="en-US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7" descr="捕获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56050"/>
            <a:ext cx="6338887" cy="1057275"/>
          </a:xfrm>
          <a:prstGeom prst="rect">
            <a:avLst/>
          </a:prstGeom>
          <a:solidFill>
            <a:srgbClr val="FF0000">
              <a:alpha val="34901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988" y="620688"/>
            <a:ext cx="6597926" cy="8572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foreach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循环遍历集合元素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/>
          </a:bodyPr>
          <a:lstStyle/>
          <a:p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Java 5.0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提供了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foreach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循环迭代访问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950" y="2777480"/>
            <a:ext cx="642354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1691680" y="3098664"/>
            <a:ext cx="414936" cy="149211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331880" y="3098664"/>
            <a:ext cx="7200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4788024" y="2996952"/>
            <a:ext cx="7200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4224" y="4668922"/>
            <a:ext cx="1475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要遍历的元素类型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590779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要遍历的元素名称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3832" y="462275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遍历后元素名称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TestFor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  <a:endParaRPr lang="en-US" altLang="zh-CN" dirty="0"/>
          </a:p>
          <a:p>
            <a:r>
              <a:rPr lang="en-US" altLang="zh-CN" dirty="0"/>
              <a:t>             String[] </a:t>
            </a:r>
            <a:r>
              <a:rPr lang="en-US" altLang="zh-CN" dirty="0" err="1"/>
              <a:t>str</a:t>
            </a:r>
            <a:r>
              <a:rPr lang="en-US" altLang="zh-CN" dirty="0"/>
              <a:t> = new String[5];</a:t>
            </a:r>
            <a:endParaRPr lang="en-US" altLang="zh-CN" dirty="0"/>
          </a:p>
          <a:p>
            <a:r>
              <a:rPr lang="en-US" altLang="zh-CN" dirty="0"/>
              <a:t>             for(String </a:t>
            </a:r>
            <a:r>
              <a:rPr lang="en-US" altLang="zh-CN" dirty="0" err="1"/>
              <a:t>myStr</a:t>
            </a:r>
            <a:r>
              <a:rPr lang="en-US" altLang="zh-CN" dirty="0"/>
              <a:t> : 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  <a:endParaRPr lang="en-US" altLang="zh-CN" dirty="0"/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myStr</a:t>
            </a:r>
            <a:r>
              <a:rPr lang="en-US" altLang="zh-CN" dirty="0"/>
              <a:t> = “</a:t>
            </a:r>
            <a:r>
              <a:rPr lang="en-US" altLang="zh-CN" dirty="0" err="1"/>
              <a:t>atguigu</a:t>
            </a:r>
            <a:endParaRPr lang="en-US" altLang="zh-CN" dirty="0"/>
          </a:p>
          <a:p>
            <a:pPr lvl="4">
              <a:buNone/>
            </a:pPr>
            <a:endParaRPr lang="en-US" altLang="zh-CN" dirty="0"/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(per);</a:t>
            </a:r>
            <a:endParaRPr lang="en-US" altLang="zh-CN" i="1" dirty="0"/>
          </a:p>
          <a:p>
            <a:r>
              <a:rPr lang="en-US" altLang="zh-CN" dirty="0"/>
              <a:t>              }</a:t>
            </a:r>
            <a:endParaRPr lang="en-US" altLang="zh-CN" dirty="0"/>
          </a:p>
          <a:p>
            <a:r>
              <a:rPr lang="en-US" altLang="zh-CN" dirty="0"/>
              <a:t>     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str.length;i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str</a:t>
            </a:r>
            <a:r>
              <a:rPr lang="en-US" altLang="zh-CN" i="1" dirty="0"/>
              <a:t>[</a:t>
            </a:r>
            <a:r>
              <a:rPr lang="en-US" altLang="zh-CN" i="1" dirty="0" err="1"/>
              <a:t>i</a:t>
            </a:r>
            <a:r>
              <a:rPr lang="en-US" altLang="zh-CN" i="1"/>
              <a:t>]);</a:t>
            </a:r>
            <a:endParaRPr lang="en-US" altLang="zh-CN" i="1" dirty="0"/>
          </a:p>
          <a:p>
            <a:r>
              <a:rPr lang="en-US" altLang="zh-CN" dirty="0"/>
              <a:t>             }</a:t>
            </a:r>
            <a:endParaRPr lang="en-US" altLang="zh-CN" dirty="0"/>
          </a:p>
          <a:p>
            <a:r>
              <a:rPr lang="en-US" altLang="zh-CN" dirty="0"/>
              <a:t>   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练习：判断输出结果为何？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9-4 Collection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子接口之一：</a:t>
            </a:r>
            <a:endParaRPr lang="en-US" altLang="zh-CN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List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接口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48518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059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中数组用来存储数据的局限性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集合类中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元素有序、且可重复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，集合中的每个元素都有其对应的顺序索引。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List容器中的元素都对应一个整数型的序号记载其在容器中的位置，可以根据序号存取容器中的元素。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JDK API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接口的实现类常用的有：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48518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5910"/>
            <a:ext cx="8363272" cy="5211442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集合里添加了一些根据索引来操作集合元素的方法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add(int index, Object </a:t>
            </a:r>
            <a:r>
              <a:rPr lang="en-US" altLang="zh-CN" sz="22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ele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位置插入</a:t>
            </a:r>
            <a:r>
              <a:rPr lang="en-US" altLang="zh-CN" sz="22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ele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endParaRPr lang="en-US" altLang="zh-CN" sz="22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addAll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(int index, Collection 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eles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位置开始将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eles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中的所有元素添加进来</a:t>
            </a:r>
            <a:endParaRPr lang="en-US" altLang="zh-CN" sz="2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get(int index):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获取指定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位置的元素</a:t>
            </a:r>
            <a:endParaRPr lang="en-US" altLang="zh-CN" sz="22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indexOf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(Object obj):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在集合中首次出现的位置</a:t>
            </a:r>
            <a:endParaRPr lang="en-US" altLang="zh-CN" sz="2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lastIndexOf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(Object obj):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在当前集合中末次出现的位置</a:t>
            </a:r>
            <a:endParaRPr lang="en-US" altLang="zh-CN" sz="2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remove(int index):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移除指定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位置的元素，并返回此元素</a:t>
            </a:r>
            <a:endParaRPr lang="en-US" altLang="zh-CN" sz="22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set(int index, Object </a:t>
            </a:r>
            <a:r>
              <a:rPr lang="en-US" altLang="zh-CN" sz="22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ele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设置指定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位置的元素为</a:t>
            </a:r>
            <a:r>
              <a:rPr lang="en-US" altLang="zh-CN" sz="22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ele</a:t>
            </a:r>
            <a:endParaRPr lang="en-US" altLang="zh-CN" sz="22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subList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(int 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fromIndex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, int 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toIndex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返回从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fromIndex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toIndex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位置的子集合</a:t>
            </a:r>
            <a:endParaRPr lang="zh-CN" altLang="en-US" sz="2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74927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本章内容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8064896" cy="479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9.1 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集合框架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9.2 Collection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9.3 Iterator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迭代器接口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9.4 Collection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子接口之一：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LinkedList  Vector</a:t>
            </a:r>
            <a:endParaRPr lang="en-US" altLang="zh-CN" sz="2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9.5 Collection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子接口之二：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LinkedHashSet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endParaRPr lang="en-US" altLang="zh-CN" sz="2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9.6 Map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HashMap  </a:t>
            </a:r>
            <a:r>
              <a:rPr lang="en-US" altLang="zh-CN" sz="2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LinkedHashMap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TreeMap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endParaRPr lang="en-US" altLang="zh-CN" sz="2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9.7 Collections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工具类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64704"/>
            <a:ext cx="6076790" cy="853822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实现类之一：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39170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接口的典型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实现类、主要实现类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本质上，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是对象引用的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变长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是线程不安全的，而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Vector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是线程安全的，即使为保证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集合线程安全，也不推荐使用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Arrays.asList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(…)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方法返回的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集合既不是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实例，也不是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Vector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实例。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Arrays.asList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(…) 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返回值是一个固定长度的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8167" y="1772816"/>
            <a:ext cx="77768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  <a:endParaRPr lang="en-US" altLang="zh-CN" sz="2400" dirty="0"/>
          </a:p>
          <a:p>
            <a:r>
              <a:rPr lang="en-US" altLang="zh-CN" sz="2400" dirty="0"/>
              <a:t>	List&lt;Integer&gt; list = new 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&lt;Integer&gt;();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list.add</a:t>
            </a:r>
            <a:r>
              <a:rPr lang="en-US" altLang="zh-CN" sz="2400" dirty="0"/>
              <a:t>(1);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list.add</a:t>
            </a:r>
            <a:r>
              <a:rPr lang="en-US" altLang="zh-CN" sz="2400" dirty="0"/>
              <a:t>(2);//add(Object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list.add</a:t>
            </a:r>
            <a:r>
              <a:rPr lang="en-US" altLang="zh-CN" sz="2400" dirty="0"/>
              <a:t>(3);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updateList</a:t>
            </a:r>
            <a:r>
              <a:rPr lang="en-US" altLang="zh-CN" sz="2400" dirty="0"/>
              <a:t>(list);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(list);//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private static void </a:t>
            </a:r>
            <a:r>
              <a:rPr lang="en-US" altLang="zh-CN" sz="2400" dirty="0" err="1"/>
              <a:t>updateList</a:t>
            </a:r>
            <a:r>
              <a:rPr lang="en-US" altLang="zh-CN" sz="2400" dirty="0"/>
              <a:t>(List&lt;Integer&gt; list) {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list.remove</a:t>
            </a:r>
            <a:r>
              <a:rPr lang="en-US" altLang="zh-CN" sz="2400" dirty="0"/>
              <a:t>(new Integer(2)); </a:t>
            </a:r>
            <a:endParaRPr lang="en-US" altLang="zh-CN" sz="2400" dirty="0"/>
          </a:p>
          <a:p>
            <a:r>
              <a:rPr lang="en-US" altLang="zh-CN" sz="2400" dirty="0"/>
              <a:t>              //</a:t>
            </a:r>
            <a:r>
              <a:rPr lang="en-US" altLang="zh-CN" sz="2400" dirty="0" err="1">
                <a:solidFill>
                  <a:srgbClr val="FF0000"/>
                </a:solidFill>
              </a:rPr>
              <a:t>list.remove</a:t>
            </a:r>
            <a:r>
              <a:rPr lang="en-US" altLang="zh-CN" sz="2400" dirty="0">
                <a:solidFill>
                  <a:srgbClr val="FF0000"/>
                </a:solidFill>
              </a:rPr>
              <a:t>(2);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539552" y="1700808"/>
            <a:ext cx="7776864" cy="4824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8167" y="91803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709325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实现类之二：</a:t>
            </a:r>
            <a:r>
              <a:rPr lang="en-US" altLang="zh-CN" sz="36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8352928" cy="457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频繁的插入或删除元素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的操作，建议使用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类，效率较高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新增方法：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addFirst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addLast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	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getFirst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getLast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removeFirst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removeLast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7613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实现类之三：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407643"/>
            <a:ext cx="88204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Vector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是一个古老的集合，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JDK1.0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就有了。大多数操作与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相同，区别之处在于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是线程安全的。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在各种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中，最好把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作为缺省选择。当插入、删除频繁时，使用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总是比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慢，所以尽量避免使用。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新增方法：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addElement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39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insertElementAt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obj,int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index)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39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setElementAt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obj,int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index)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39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removeElement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39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removeAllElements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7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 </a:t>
            </a:r>
            <a:endParaRPr lang="zh-CN" altLang="en-US" dirty="0"/>
          </a:p>
          <a:p>
            <a:pPr>
              <a:buNone/>
            </a:pPr>
            <a:r>
              <a:rPr lang="en-US" dirty="0"/>
              <a:t> 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一、创建</a:t>
            </a:r>
            <a:r>
              <a:rPr lang="en-US" dirty="0" err="1"/>
              <a:t>ArrayList</a:t>
            </a:r>
            <a:r>
              <a:rPr lang="zh-CN" altLang="en-US" dirty="0"/>
              <a:t>实例化对象，添加</a:t>
            </a:r>
            <a:r>
              <a:rPr lang="en-US" dirty="0"/>
              <a:t>10</a:t>
            </a:r>
            <a:r>
              <a:rPr lang="zh-CN" altLang="en-US" dirty="0"/>
              <a:t>个以上的元素，在</a:t>
            </a:r>
            <a:r>
              <a:rPr lang="en-US" dirty="0"/>
              <a:t>2</a:t>
            </a:r>
            <a:r>
              <a:rPr lang="zh-CN" altLang="en-US" dirty="0"/>
              <a:t>号位插入一个元素，获得</a:t>
            </a:r>
            <a:r>
              <a:rPr lang="en-US" dirty="0"/>
              <a:t>5</a:t>
            </a:r>
            <a:r>
              <a:rPr lang="zh-CN" altLang="en-US" dirty="0"/>
              <a:t>号位元素，删除</a:t>
            </a:r>
            <a:r>
              <a:rPr lang="en-US" dirty="0"/>
              <a:t>6</a:t>
            </a:r>
            <a:r>
              <a:rPr lang="zh-CN" altLang="en-US" dirty="0"/>
              <a:t>号位元素，修改</a:t>
            </a:r>
            <a:r>
              <a:rPr lang="en-US" dirty="0"/>
              <a:t>7</a:t>
            </a:r>
            <a:r>
              <a:rPr lang="zh-CN" altLang="en-US" dirty="0"/>
              <a:t>号位的元素；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最后遍历集合</a:t>
            </a:r>
            <a:endParaRPr lang="en-US" altLang="zh-CN" dirty="0"/>
          </a:p>
          <a:p>
            <a:pPr>
              <a:buNone/>
            </a:pPr>
            <a:r>
              <a:rPr lang="en-US" dirty="0"/>
              <a:t>    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二、使用</a:t>
            </a:r>
            <a:r>
              <a:rPr lang="en-US" dirty="0"/>
              <a:t>List</a:t>
            </a:r>
            <a:r>
              <a:rPr lang="zh-CN" altLang="en-US" dirty="0"/>
              <a:t>的实现类添加三本图书，并遍历，打印如下效果</a:t>
            </a:r>
            <a:endParaRPr lang="zh-CN" altLang="en-US" dirty="0"/>
          </a:p>
          <a:p>
            <a:pPr>
              <a:buNone/>
            </a:pPr>
            <a:r>
              <a:rPr lang="en-US" b="1" dirty="0"/>
              <a:t> </a:t>
            </a:r>
            <a:endParaRPr lang="zh-CN" altLang="en-US" dirty="0"/>
          </a:p>
          <a:p>
            <a:pPr>
              <a:buNone/>
            </a:pPr>
            <a:r>
              <a:rPr lang="zh-CN" altLang="en-US" b="1" dirty="0"/>
              <a:t>名称：</a:t>
            </a:r>
            <a:r>
              <a:rPr lang="en-US" b="1" dirty="0"/>
              <a:t>xx	</a:t>
            </a:r>
            <a:r>
              <a:rPr lang="zh-CN" altLang="en-US" b="1" dirty="0"/>
              <a:t>价格：</a:t>
            </a:r>
            <a:r>
              <a:rPr lang="en-US" b="1" dirty="0"/>
              <a:t>xx	</a:t>
            </a:r>
            <a:r>
              <a:rPr lang="zh-CN" altLang="en-US" b="1" dirty="0"/>
              <a:t>作者：</a:t>
            </a:r>
            <a:r>
              <a:rPr lang="en-US" b="1" dirty="0"/>
              <a:t>xx</a:t>
            </a:r>
            <a:endParaRPr lang="zh-CN" altLang="en-US" dirty="0"/>
          </a:p>
          <a:p>
            <a:pPr>
              <a:buNone/>
            </a:pPr>
            <a:r>
              <a:rPr lang="zh-CN" altLang="en-US" b="1" dirty="0"/>
              <a:t>名称：</a:t>
            </a:r>
            <a:r>
              <a:rPr lang="en-US" b="1" dirty="0"/>
              <a:t>xx	</a:t>
            </a:r>
            <a:r>
              <a:rPr lang="zh-CN" altLang="en-US" b="1" dirty="0"/>
              <a:t>价格：</a:t>
            </a:r>
            <a:r>
              <a:rPr lang="en-US" b="1" dirty="0"/>
              <a:t>xx	</a:t>
            </a:r>
            <a:r>
              <a:rPr lang="zh-CN" altLang="en-US" b="1" dirty="0"/>
              <a:t>作者：</a:t>
            </a:r>
            <a:r>
              <a:rPr lang="en-US" b="1" dirty="0"/>
              <a:t>xx</a:t>
            </a:r>
            <a:endParaRPr lang="zh-CN" altLang="en-US" dirty="0"/>
          </a:p>
          <a:p>
            <a:pPr>
              <a:buNone/>
            </a:pPr>
            <a:r>
              <a:rPr lang="zh-CN" altLang="en-US" b="1" dirty="0"/>
              <a:t>并</a:t>
            </a:r>
            <a:r>
              <a:rPr lang="zh-CN" altLang="en-US" sz="3200" b="1" dirty="0"/>
              <a:t>要求按价格排序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节点</a:t>
            </a:r>
            <a:endParaRPr lang="zh-CN" altLang="en-US" dirty="0"/>
          </a:p>
        </p:txBody>
      </p:sp>
      <p:pic>
        <p:nvPicPr>
          <p:cNvPr id="44034" name="图片 5" descr="这里写图片描述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214346" y="2071678"/>
            <a:ext cx="952783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0"/>
            <a:ext cx="8229600" cy="857256"/>
          </a:xfrm>
        </p:spPr>
        <p:txBody>
          <a:bodyPr/>
          <a:lstStyle/>
          <a:p>
            <a:r>
              <a:rPr lang="zh-CN" altLang="en-US" dirty="0"/>
              <a:t>数组结构：</a:t>
            </a:r>
            <a:r>
              <a:rPr lang="en-US" altLang="zh-CN" dirty="0" err="1"/>
              <a:t>ArrayList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2285992"/>
          <a:ext cx="67866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26"/>
                <a:gridCol w="848326"/>
                <a:gridCol w="848326"/>
                <a:gridCol w="848326"/>
                <a:gridCol w="848326"/>
                <a:gridCol w="848326"/>
                <a:gridCol w="848326"/>
                <a:gridCol w="848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Lucy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Jully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monty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5918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899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0298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7686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6380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72198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357686" y="3929066"/>
            <a:ext cx="800106" cy="1033169"/>
            <a:chOff x="4143372" y="3786189"/>
            <a:chExt cx="800106" cy="1033169"/>
          </a:xfrm>
        </p:grpSpPr>
        <p:sp>
          <p:nvSpPr>
            <p:cNvPr id="13" name="矩形 12"/>
            <p:cNvSpPr/>
            <p:nvPr/>
          </p:nvSpPr>
          <p:spPr>
            <a:xfrm>
              <a:off x="4143372" y="4357693"/>
              <a:ext cx="800106" cy="461665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u="sng" dirty="0"/>
                <a:t>菲菲</a:t>
              </a:r>
              <a:endParaRPr lang="zh-CN" altLang="en-US" sz="2400" u="sng" dirty="0"/>
            </a:p>
          </p:txBody>
        </p:sp>
        <p:sp>
          <p:nvSpPr>
            <p:cNvPr id="15" name="下箭头 14"/>
            <p:cNvSpPr/>
            <p:nvPr/>
          </p:nvSpPr>
          <p:spPr>
            <a:xfrm rot="10800000">
              <a:off x="4429124" y="3786189"/>
              <a:ext cx="285752" cy="546497"/>
            </a:xfrm>
            <a:prstGeom prst="downArrow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u="sng" dirty="0" err="1"/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85786" y="3071810"/>
          <a:ext cx="7715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857256"/>
                <a:gridCol w="857256"/>
                <a:gridCol w="857256"/>
                <a:gridCol w="857256"/>
                <a:gridCol w="857256"/>
                <a:gridCol w="857256"/>
                <a:gridCol w="857256"/>
                <a:gridCol w="857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Lucy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16" y="307181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monty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00760" y="3071810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Jully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43504" y="3071810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6248" y="3071810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Mary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0.09306 0.0041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0.09063 0.0094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68 -0.0064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07604 -0.001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214290"/>
            <a:ext cx="8229600" cy="857256"/>
          </a:xfrm>
        </p:spPr>
        <p:txBody>
          <a:bodyPr/>
          <a:lstStyle/>
          <a:p>
            <a:r>
              <a:rPr lang="zh-CN" altLang="en-US" dirty="0"/>
              <a:t>链表结构：</a:t>
            </a:r>
            <a:r>
              <a:rPr lang="en-US" altLang="zh-CN" dirty="0" err="1"/>
              <a:t>LinkedList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480" y="1643050"/>
            <a:ext cx="857256" cy="85725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5" name="椭圆 4"/>
          <p:cNvSpPr/>
          <p:nvPr/>
        </p:nvSpPr>
        <p:spPr>
          <a:xfrm>
            <a:off x="3143240" y="1928802"/>
            <a:ext cx="1714512" cy="1214446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6" name="椭圆 5"/>
          <p:cNvSpPr/>
          <p:nvPr/>
        </p:nvSpPr>
        <p:spPr>
          <a:xfrm>
            <a:off x="1857356" y="1500174"/>
            <a:ext cx="1928826" cy="1357322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8" name="矩形 7"/>
          <p:cNvSpPr/>
          <p:nvPr/>
        </p:nvSpPr>
        <p:spPr>
          <a:xfrm>
            <a:off x="1857356" y="1643050"/>
            <a:ext cx="785818" cy="785818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9" name="矩形 8"/>
          <p:cNvSpPr/>
          <p:nvPr/>
        </p:nvSpPr>
        <p:spPr>
          <a:xfrm>
            <a:off x="3857620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 err="1"/>
              <a:t>lucy</a:t>
            </a:r>
            <a:endParaRPr lang="zh-CN" altLang="en-US" sz="2400" u="sng" dirty="0" err="1"/>
          </a:p>
        </p:txBody>
      </p:sp>
      <p:sp>
        <p:nvSpPr>
          <p:cNvPr id="11" name="矩形 10"/>
          <p:cNvSpPr/>
          <p:nvPr/>
        </p:nvSpPr>
        <p:spPr>
          <a:xfrm>
            <a:off x="5500694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/>
              <a:t>lily</a:t>
            </a:r>
            <a:endParaRPr lang="zh-CN" altLang="en-US" sz="2400" u="sng" dirty="0" err="1"/>
          </a:p>
        </p:txBody>
      </p:sp>
      <p:sp>
        <p:nvSpPr>
          <p:cNvPr id="12" name="矩形 11"/>
          <p:cNvSpPr/>
          <p:nvPr/>
        </p:nvSpPr>
        <p:spPr>
          <a:xfrm>
            <a:off x="7143768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/>
              <a:t>tom</a:t>
            </a:r>
            <a:endParaRPr lang="zh-CN" altLang="en-US" sz="2400" u="sng" dirty="0" err="1"/>
          </a:p>
        </p:txBody>
      </p:sp>
      <p:sp>
        <p:nvSpPr>
          <p:cNvPr id="13" name="矩形 12"/>
          <p:cNvSpPr/>
          <p:nvPr/>
        </p:nvSpPr>
        <p:spPr>
          <a:xfrm>
            <a:off x="7072330" y="3214686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/>
              <a:t>jack</a:t>
            </a:r>
            <a:endParaRPr lang="zh-CN" altLang="en-US" sz="2400" u="sng" dirty="0" err="1"/>
          </a:p>
        </p:txBody>
      </p:sp>
      <p:sp>
        <p:nvSpPr>
          <p:cNvPr id="14" name="TextBox 13"/>
          <p:cNvSpPr txBox="1"/>
          <p:nvPr/>
        </p:nvSpPr>
        <p:spPr>
          <a:xfrm>
            <a:off x="2000232" y="928670"/>
            <a:ext cx="7858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first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5206" y="4572008"/>
            <a:ext cx="7858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last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2143108" y="1714488"/>
            <a:ext cx="571504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7072330" y="4214818"/>
            <a:ext cx="71438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000232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/>
              <a:t>john</a:t>
            </a:r>
            <a:endParaRPr lang="zh-CN" altLang="en-US" sz="2400" u="sng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026" name="Ink 2"/>
              <p14:cNvContentPartPr/>
              <p14:nvPr/>
            </p14:nvContentPartPr>
            <p14:xfrm>
              <a:off x="3295650" y="919163"/>
              <a:ext cx="1071563" cy="358775"/>
            </p14:xfrm>
          </p:contentPart>
        </mc:Choice>
        <mc:Fallback xmlns="">
          <p:pic>
            <p:nvPicPr>
              <p:cNvPr id="1026" name="Ink 2"/>
            </p:nvPicPr>
            <p:blipFill>
              <a:blip r:embed="rId2"/>
            </p:blipFill>
            <p:spPr>
              <a:xfrm>
                <a:off x="3295650" y="919163"/>
                <a:ext cx="1071563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27" name="Ink 3"/>
              <p14:cNvContentPartPr/>
              <p14:nvPr/>
            </p14:nvContentPartPr>
            <p14:xfrm>
              <a:off x="5054600" y="919163"/>
              <a:ext cx="1036638" cy="349250"/>
            </p14:xfrm>
          </p:contentPart>
        </mc:Choice>
        <mc:Fallback xmlns="">
          <p:pic>
            <p:nvPicPr>
              <p:cNvPr id="1027" name="Ink 3"/>
            </p:nvPicPr>
            <p:blipFill>
              <a:blip r:embed="rId4"/>
            </p:blipFill>
            <p:spPr>
              <a:xfrm>
                <a:off x="5054600" y="919163"/>
                <a:ext cx="1036638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28" name="Ink 4"/>
              <p14:cNvContentPartPr/>
              <p14:nvPr/>
            </p14:nvContentPartPr>
            <p14:xfrm>
              <a:off x="6919913" y="1062038"/>
              <a:ext cx="1090612" cy="376237"/>
            </p14:xfrm>
          </p:contentPart>
        </mc:Choice>
        <mc:Fallback xmlns="">
          <p:pic>
            <p:nvPicPr>
              <p:cNvPr id="1028" name="Ink 4"/>
            </p:nvPicPr>
            <p:blipFill>
              <a:blip r:embed="rId6"/>
            </p:blipFill>
            <p:spPr>
              <a:xfrm>
                <a:off x="6919913" y="1062038"/>
                <a:ext cx="1090612" cy="3762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29" name="Ink 5"/>
              <p14:cNvContentPartPr/>
              <p14:nvPr/>
            </p14:nvContentPartPr>
            <p14:xfrm>
              <a:off x="2786063" y="1303338"/>
              <a:ext cx="4849812" cy="741362"/>
            </p14:xfrm>
          </p:contentPart>
        </mc:Choice>
        <mc:Fallback xmlns="">
          <p:pic>
            <p:nvPicPr>
              <p:cNvPr id="1029" name="Ink 5"/>
            </p:nvPicPr>
            <p:blipFill>
              <a:blip r:embed="rId8"/>
            </p:blipFill>
            <p:spPr>
              <a:xfrm>
                <a:off x="2786063" y="1303338"/>
                <a:ext cx="4849812" cy="741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30" name="Ink 6"/>
              <p14:cNvContentPartPr/>
              <p14:nvPr/>
            </p14:nvContentPartPr>
            <p14:xfrm>
              <a:off x="7313613" y="2643188"/>
              <a:ext cx="258762" cy="465137"/>
            </p14:xfrm>
          </p:contentPart>
        </mc:Choice>
        <mc:Fallback xmlns="">
          <p:pic>
            <p:nvPicPr>
              <p:cNvPr id="1030" name="Ink 6"/>
            </p:nvPicPr>
            <p:blipFill>
              <a:blip r:embed="rId10"/>
            </p:blipFill>
            <p:spPr>
              <a:xfrm>
                <a:off x="7313613" y="2643188"/>
                <a:ext cx="258762" cy="465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31" name="Ink 7"/>
              <p14:cNvContentPartPr/>
              <p14:nvPr/>
            </p14:nvContentPartPr>
            <p14:xfrm>
              <a:off x="7912100" y="3751263"/>
              <a:ext cx="1177925" cy="1697037"/>
            </p14:xfrm>
          </p:contentPart>
        </mc:Choice>
        <mc:Fallback xmlns="">
          <p:pic>
            <p:nvPicPr>
              <p:cNvPr id="1031" name="Ink 7"/>
            </p:nvPicPr>
            <p:blipFill>
              <a:blip r:embed="rId12"/>
            </p:blipFill>
            <p:spPr>
              <a:xfrm>
                <a:off x="7912100" y="3751263"/>
                <a:ext cx="1177925" cy="16970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32" name="Ink 8"/>
              <p14:cNvContentPartPr/>
              <p14:nvPr/>
            </p14:nvContentPartPr>
            <p14:xfrm>
              <a:off x="1339850" y="2901950"/>
              <a:ext cx="785813" cy="376238"/>
            </p14:xfrm>
          </p:contentPart>
        </mc:Choice>
        <mc:Fallback xmlns="">
          <p:pic>
            <p:nvPicPr>
              <p:cNvPr id="1032" name="Ink 8"/>
            </p:nvPicPr>
            <p:blipFill>
              <a:blip r:embed="rId14"/>
            </p:blipFill>
            <p:spPr>
              <a:xfrm>
                <a:off x="1339850" y="2901950"/>
                <a:ext cx="785813" cy="37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33" name="Ink 9"/>
              <p14:cNvContentPartPr/>
              <p14:nvPr/>
            </p14:nvContentPartPr>
            <p14:xfrm>
              <a:off x="3133725" y="2803525"/>
              <a:ext cx="822325" cy="438150"/>
            </p14:xfrm>
          </p:contentPart>
        </mc:Choice>
        <mc:Fallback xmlns="">
          <p:pic>
            <p:nvPicPr>
              <p:cNvPr id="1033" name="Ink 9"/>
            </p:nvPicPr>
            <p:blipFill>
              <a:blip r:embed="rId16"/>
            </p:blipFill>
            <p:spPr>
              <a:xfrm>
                <a:off x="3133725" y="2803525"/>
                <a:ext cx="822325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34" name="Ink 10"/>
              <p14:cNvContentPartPr/>
              <p14:nvPr/>
            </p14:nvContentPartPr>
            <p14:xfrm>
              <a:off x="4606925" y="2786063"/>
              <a:ext cx="876300" cy="536575"/>
            </p14:xfrm>
          </p:contentPart>
        </mc:Choice>
        <mc:Fallback xmlns="">
          <p:pic>
            <p:nvPicPr>
              <p:cNvPr id="1034" name="Ink 10"/>
            </p:nvPicPr>
            <p:blipFill>
              <a:blip r:embed="rId18"/>
            </p:blipFill>
            <p:spPr>
              <a:xfrm>
                <a:off x="4606925" y="2786063"/>
                <a:ext cx="876300" cy="536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035" name="Ink 11"/>
              <p14:cNvContentPartPr/>
              <p14:nvPr/>
            </p14:nvContentPartPr>
            <p14:xfrm>
              <a:off x="6411913" y="2751138"/>
              <a:ext cx="465137" cy="293687"/>
            </p14:xfrm>
          </p:contentPart>
        </mc:Choice>
        <mc:Fallback xmlns="">
          <p:pic>
            <p:nvPicPr>
              <p:cNvPr id="1035" name="Ink 11"/>
            </p:nvPicPr>
            <p:blipFill>
              <a:blip r:embed="rId20"/>
            </p:blipFill>
            <p:spPr>
              <a:xfrm>
                <a:off x="6411913" y="2751138"/>
                <a:ext cx="465137" cy="293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036" name="Ink 12"/>
              <p14:cNvContentPartPr/>
              <p14:nvPr/>
            </p14:nvContentPartPr>
            <p14:xfrm>
              <a:off x="7670800" y="2857500"/>
              <a:ext cx="938213" cy="366713"/>
            </p14:xfrm>
          </p:contentPart>
        </mc:Choice>
        <mc:Fallback xmlns="">
          <p:pic>
            <p:nvPicPr>
              <p:cNvPr id="1036" name="Ink 12"/>
            </p:nvPicPr>
            <p:blipFill>
              <a:blip r:embed="rId22"/>
            </p:blipFill>
            <p:spPr>
              <a:xfrm>
                <a:off x="7670800" y="2857500"/>
                <a:ext cx="938213" cy="3667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037" name="Ink 13"/>
              <p14:cNvContentPartPr/>
              <p14:nvPr/>
            </p14:nvContentPartPr>
            <p14:xfrm>
              <a:off x="6446838" y="2125663"/>
              <a:ext cx="750887" cy="1000125"/>
            </p14:xfrm>
          </p:contentPart>
        </mc:Choice>
        <mc:Fallback xmlns="">
          <p:pic>
            <p:nvPicPr>
              <p:cNvPr id="1037" name="Ink 13"/>
            </p:nvPicPr>
            <p:blipFill>
              <a:blip r:embed="rId24"/>
            </p:blipFill>
            <p:spPr>
              <a:xfrm>
                <a:off x="6446838" y="2125663"/>
                <a:ext cx="750887" cy="1000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038" name="Ink 14"/>
              <p14:cNvContentPartPr/>
              <p14:nvPr/>
            </p14:nvContentPartPr>
            <p14:xfrm>
              <a:off x="4741863" y="2224088"/>
              <a:ext cx="679450" cy="312737"/>
            </p14:xfrm>
          </p:contentPart>
        </mc:Choice>
        <mc:Fallback xmlns="">
          <p:pic>
            <p:nvPicPr>
              <p:cNvPr id="1038" name="Ink 14"/>
            </p:nvPicPr>
            <p:blipFill>
              <a:blip r:embed="rId26"/>
            </p:blipFill>
            <p:spPr>
              <a:xfrm>
                <a:off x="4741863" y="2224088"/>
                <a:ext cx="679450" cy="3127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039" name="Ink 15"/>
              <p14:cNvContentPartPr/>
              <p14:nvPr/>
            </p14:nvContentPartPr>
            <p14:xfrm>
              <a:off x="3000375" y="2232025"/>
              <a:ext cx="785813" cy="241300"/>
            </p14:xfrm>
          </p:contentPart>
        </mc:Choice>
        <mc:Fallback xmlns="">
          <p:pic>
            <p:nvPicPr>
              <p:cNvPr id="1039" name="Ink 15"/>
            </p:nvPicPr>
            <p:blipFill>
              <a:blip r:embed="rId28"/>
            </p:blipFill>
            <p:spPr>
              <a:xfrm>
                <a:off x="3000375" y="2232025"/>
                <a:ext cx="785813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040" name="Ink 16"/>
              <p14:cNvContentPartPr/>
              <p14:nvPr/>
            </p14:nvContentPartPr>
            <p14:xfrm>
              <a:off x="366713" y="2152650"/>
              <a:ext cx="1527175" cy="615950"/>
            </p14:xfrm>
          </p:contentPart>
        </mc:Choice>
        <mc:Fallback xmlns="">
          <p:pic>
            <p:nvPicPr>
              <p:cNvPr id="1040" name="Ink 16"/>
            </p:nvPicPr>
            <p:blipFill>
              <a:blip r:embed="rId30"/>
            </p:blipFill>
            <p:spPr>
              <a:xfrm>
                <a:off x="366713" y="2152650"/>
                <a:ext cx="1527175" cy="6159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9-5 Collection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子接口之二：</a:t>
            </a:r>
            <a:endParaRPr lang="en-US" altLang="zh-CN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Set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接口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9-1 Java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集合框架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291960" cy="85725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546243"/>
            <a:ext cx="8229600" cy="44750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接口是Collection的子接口，set接口没有提供额外的方法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集合不允许包含相同的元素，如果试把两个相同的元素加入同一个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集合中，则添加操作失败。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判断两个对象是否相同不是使用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==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运算符，而是根据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equals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72008"/>
            <a:ext cx="5760640" cy="69269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实现类之一：</a:t>
            </a:r>
            <a:r>
              <a:rPr lang="en-US" altLang="zh-CN" b="1" dirty="0" err="1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endParaRPr lang="zh-CN" altLang="en-US" b="1" dirty="0">
              <a:solidFill>
                <a:srgbClr val="FFFF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01122" cy="5164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接口的典型实现，大多数时候使用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集合时都使用这个实现类。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按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Hash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算法来存储集合中的元素，因此具有很好的存取和查找性能。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具有以下特点：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不能保证元素的排列顺序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不是线程安全的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集合元素可以是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当向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集合中存入一个元素时，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会调用该对象的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方法来得到该对象的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值，然后根据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值决定该对象在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中的存储位置。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集合判断两个元素相等的标准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两个对象通过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方法比较相等，并且两个对象的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equals()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方法返回值也相等。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72198" y="1500174"/>
          <a:ext cx="1928826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dirty="0"/>
                        <a:t>john1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dirty="0"/>
                        <a:t>john4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158" y="1500174"/>
            <a:ext cx="40005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添加元素：</a:t>
            </a:r>
            <a:endParaRPr lang="en-US" altLang="zh-CN" dirty="0"/>
          </a:p>
          <a:p>
            <a:r>
              <a:rPr lang="en-US" altLang="zh-CN" dirty="0"/>
              <a:t>John1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原理：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先获取</a:t>
            </a:r>
            <a:r>
              <a:rPr lang="en-US" altLang="zh-CN" dirty="0"/>
              <a:t>john1</a:t>
            </a:r>
            <a:r>
              <a:rPr lang="zh-CN" altLang="en-US" dirty="0"/>
              <a:t>的哈希值，通过一些运算获取一个整数索引</a:t>
            </a:r>
            <a:r>
              <a:rPr lang="en-US" altLang="zh-CN" dirty="0"/>
              <a:t>index</a:t>
            </a:r>
            <a:r>
              <a:rPr lang="zh-CN" altLang="en-US" dirty="0"/>
              <a:t>（要存放在数组的位置）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如果该索引处没有元素，则直接添加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如果该索引处有其他元素，则需要进行</a:t>
            </a:r>
            <a:r>
              <a:rPr lang="en-US" altLang="zh-CN" dirty="0"/>
              <a:t>equals</a:t>
            </a:r>
            <a:r>
              <a:rPr lang="zh-CN" altLang="en-US" dirty="0"/>
              <a:t>判断，如果不相等，则以链表的形式追加到已有元素后面；如果相等，则直接覆盖，返回</a:t>
            </a:r>
            <a:r>
              <a:rPr lang="en-US" altLang="zh-CN" dirty="0"/>
              <a:t>false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15338" y="164305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5338" y="235743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15338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86776" y="371475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86776" y="435769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6776" y="507207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8143900" y="3071810"/>
            <a:ext cx="642942" cy="1588"/>
          </a:xfrm>
          <a:prstGeom prst="line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29718" y="292893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lucy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8" y="0"/>
            <a:ext cx="8229600" cy="857256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57950" y="857230"/>
          <a:ext cx="1262050" cy="4643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50"/>
              </a:tblGrid>
              <a:tr h="6633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633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3353"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</a:tr>
              <a:tr h="66335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lucy</a:t>
                      </a:r>
                      <a:endParaRPr lang="zh-CN" altLang="en-US" dirty="0"/>
                    </a:p>
                  </a:txBody>
                  <a:tcPr/>
                </a:tc>
              </a:tr>
              <a:tr h="6633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633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33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1214422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John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Index:2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3718679"/>
            <a:ext cx="3857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先获取元素的哈希值（</a:t>
            </a:r>
            <a:r>
              <a:rPr lang="en-US" altLang="zh-CN" dirty="0" err="1"/>
              <a:t>hashCode</a:t>
            </a:r>
            <a:r>
              <a:rPr lang="zh-CN" altLang="en-US" dirty="0"/>
              <a:t>方法）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对哈希值进行运算，得出一个索引值即为要存放在哈希表中的位置号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如果该位置上没有其他元素，则直接存放</a:t>
            </a:r>
            <a:endParaRPr lang="en-US" altLang="zh-CN" dirty="0"/>
          </a:p>
          <a:p>
            <a:r>
              <a:rPr lang="zh-CN" altLang="en-US" dirty="0"/>
              <a:t>如果该位置上已经有其他元素，则需要进行</a:t>
            </a:r>
            <a:r>
              <a:rPr lang="en-US" altLang="zh-CN" dirty="0"/>
              <a:t>equals</a:t>
            </a:r>
            <a:r>
              <a:rPr lang="zh-CN" altLang="en-US" dirty="0"/>
              <a:t>判断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92880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Lucy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Index:3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271462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john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Index:2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00298" y="1142984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jack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Index:2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429256" y="3214686"/>
            <a:ext cx="857256" cy="1588"/>
          </a:xfrm>
          <a:prstGeom prst="line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86248" y="2928934"/>
            <a:ext cx="785818" cy="50006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17" name="矩形 16"/>
          <p:cNvSpPr/>
          <p:nvPr/>
        </p:nvSpPr>
        <p:spPr>
          <a:xfrm>
            <a:off x="4429124" y="3000372"/>
            <a:ext cx="8572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/>
              <a:t>jack</a:t>
            </a:r>
            <a:endParaRPr lang="zh-CN" altLang="en-US" sz="2400" u="sng" dirty="0" err="1"/>
          </a:p>
        </p:txBody>
      </p:sp>
      <p:sp>
        <p:nvSpPr>
          <p:cNvPr id="18" name="TextBox 17"/>
          <p:cNvSpPr txBox="1"/>
          <p:nvPr/>
        </p:nvSpPr>
        <p:spPr>
          <a:xfrm>
            <a:off x="2500298" y="2000240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Rose:</a:t>
            </a:r>
            <a:endParaRPr lang="en-US" altLang="zh-CN" dirty="0"/>
          </a:p>
          <a:p>
            <a:r>
              <a:rPr lang="en-US" altLang="zh-CN" dirty="0"/>
              <a:t>Index:2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00364" y="3000372"/>
            <a:ext cx="8572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/>
              <a:t>Rose</a:t>
            </a:r>
            <a:endParaRPr lang="zh-CN" altLang="en-US" sz="2400" u="sng" dirty="0" err="1"/>
          </a:p>
        </p:txBody>
      </p:sp>
      <p:cxnSp>
        <p:nvCxnSpPr>
          <p:cNvPr id="21" name="直接连接符 20"/>
          <p:cNvCxnSpPr>
            <a:stCxn id="19" idx="3"/>
            <a:endCxn id="17" idx="1"/>
          </p:cNvCxnSpPr>
          <p:nvPr/>
        </p:nvCxnSpPr>
        <p:spPr>
          <a:xfrm>
            <a:off x="3857620" y="3231205"/>
            <a:ext cx="571504" cy="1588"/>
          </a:xfrm>
          <a:prstGeom prst="line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692696"/>
            <a:ext cx="4708638" cy="781814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74805"/>
            <a:ext cx="8784976" cy="48117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如果两个元素的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equals()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方法返回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，但它们的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返回值不相等，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将会把它们存储在不同的位置，但依然可以添加成功。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对于存放在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容器中的对象，对应的类一定要重写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方法，以实现对象相等规则。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重写 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方法的基本原则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在程序运行时，同一个对象多次调用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方法应该返回相同的值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当两个对象的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equals()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方法比较返回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true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时，这两个对象的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方法的返回值也应相等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对象中用作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equals()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方法比较的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Field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，都应该用来计算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37" y="692696"/>
            <a:ext cx="8572500" cy="1143000"/>
          </a:xfrm>
        </p:spPr>
        <p:txBody>
          <a:bodyPr/>
          <a:lstStyle/>
          <a:p>
            <a:r>
              <a:rPr lang="en-US" altLang="zh-CN" b="1">
                <a:latin typeface="+mn-lt"/>
                <a:ea typeface="宋体" panose="02010600030101010101" pitchFamily="2" charset="-122"/>
                <a:cs typeface="Arial Unicode MS" panose="020B0604020202020204" charset="-122"/>
              </a:rPr>
              <a:t>equals()</a:t>
            </a:r>
            <a:r>
              <a:rPr lang="zh-CN" altLang="en-US" b="1">
                <a:latin typeface="+mn-lt"/>
                <a:ea typeface="宋体" panose="02010600030101010101" pitchFamily="2" charset="-122"/>
                <a:cs typeface="Arial Unicode MS" panose="020B0604020202020204" charset="-122"/>
              </a:rPr>
              <a:t>的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panose="020B0604020202020204" charset="-122"/>
              </a:rPr>
              <a:t>重写</a:t>
            </a:r>
            <a:endParaRPr lang="zh-CN" altLang="en-US" b="1" dirty="0">
              <a:latin typeface="+mn-lt"/>
              <a:ea typeface="宋体" panose="02010600030101010101" pitchFamily="2" charset="-122"/>
              <a:cs typeface="Arial Unicode MS" panose="020B0604020202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003" y="1844824"/>
            <a:ext cx="8585304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zh-CN" altLang="en-US" sz="2400">
                <a:ea typeface="宋体" panose="02010600030101010101" pitchFamily="2" charset="-122"/>
              </a:rPr>
              <a:t>以自定义的</a:t>
            </a:r>
            <a:r>
              <a:rPr lang="en-US" altLang="zh-CN" sz="2400">
                <a:ea typeface="宋体" panose="02010600030101010101" pitchFamily="2" charset="-122"/>
              </a:rPr>
              <a:t>Customer</a:t>
            </a:r>
            <a:r>
              <a:rPr lang="zh-CN" altLang="en-US" sz="2400">
                <a:ea typeface="宋体" panose="02010600030101010101" pitchFamily="2" charset="-122"/>
              </a:rPr>
              <a:t>类为</a:t>
            </a:r>
            <a:r>
              <a:rPr lang="zh-CN" altLang="en-US" sz="2400" dirty="0">
                <a:ea typeface="宋体" panose="02010600030101010101" pitchFamily="2" charset="-122"/>
              </a:rPr>
              <a:t>例，何时需要重写</a:t>
            </a:r>
            <a:r>
              <a:rPr lang="en-US" altLang="zh-CN" sz="2400" dirty="0">
                <a:ea typeface="宋体" panose="02010600030101010101" pitchFamily="2" charset="-122"/>
              </a:rPr>
              <a:t>equals()</a:t>
            </a:r>
            <a:r>
              <a:rPr lang="zh-CN" altLang="en-US" sz="2400" dirty="0">
                <a:ea typeface="宋体" panose="02010600030101010101" pitchFamily="2" charset="-122"/>
              </a:rPr>
              <a:t>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/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      </a:t>
            </a:r>
            <a:r>
              <a:rPr lang="zh-CN" altLang="en-US" sz="2400">
                <a:ea typeface="宋体" panose="02010600030101010101" pitchFamily="2" charset="-122"/>
              </a:rPr>
              <a:t>当</a:t>
            </a:r>
            <a:r>
              <a:rPr lang="zh-CN" altLang="en-US" sz="2400" dirty="0">
                <a:ea typeface="宋体" panose="02010600030101010101" pitchFamily="2" charset="-122"/>
              </a:rPr>
              <a:t>一个类有自己特有的“逻辑相等”概念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当改写</a:t>
            </a:r>
            <a:r>
              <a:rPr lang="en-US" altLang="zh-CN" sz="2400" dirty="0">
                <a:ea typeface="宋体" panose="02010600030101010101" pitchFamily="2" charset="-122"/>
              </a:rPr>
              <a:t>equals()</a:t>
            </a:r>
            <a:r>
              <a:rPr lang="zh-CN" altLang="en-US" sz="2400" dirty="0">
                <a:ea typeface="宋体" panose="02010600030101010101" pitchFamily="2" charset="-122"/>
              </a:rPr>
              <a:t>的时候</a:t>
            </a:r>
            <a:r>
              <a:rPr lang="zh-CN" altLang="en-US" sz="2400">
                <a:ea typeface="宋体" panose="02010600030101010101" pitchFamily="2" charset="-122"/>
              </a:rPr>
              <a:t>，总是要改写</a:t>
            </a:r>
            <a:r>
              <a:rPr lang="en-US" altLang="zh-CN" sz="2400" dirty="0" err="1">
                <a:ea typeface="宋体" panose="02010600030101010101" pitchFamily="2" charset="-122"/>
              </a:rPr>
              <a:t>hashCode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</a:rPr>
              <a:t>，根据一个类的</a:t>
            </a:r>
            <a:r>
              <a:rPr lang="en-US" altLang="zh-CN" sz="2400" dirty="0">
                <a:ea typeface="宋体" panose="02010600030101010101" pitchFamily="2" charset="-122"/>
              </a:rPr>
              <a:t>equals</a:t>
            </a:r>
            <a:r>
              <a:rPr lang="zh-CN" altLang="en-US" sz="2400" dirty="0">
                <a:ea typeface="宋体" panose="02010600030101010101" pitchFamily="2" charset="-122"/>
              </a:rPr>
              <a:t>方法（改写后），两个截然不同</a:t>
            </a:r>
            <a:r>
              <a:rPr lang="zh-CN" altLang="en-US" sz="2400">
                <a:ea typeface="宋体" panose="02010600030101010101" pitchFamily="2" charset="-122"/>
              </a:rPr>
              <a:t>的实例有</a:t>
            </a:r>
            <a:r>
              <a:rPr lang="zh-CN" altLang="en-US" sz="2400" dirty="0">
                <a:ea typeface="宋体" panose="02010600030101010101" pitchFamily="2" charset="-122"/>
              </a:rPr>
              <a:t>可能在逻辑上是相等的，但是，</a:t>
            </a:r>
            <a:r>
              <a:rPr lang="zh-CN" altLang="en-US" sz="2400">
                <a:ea typeface="宋体" panose="02010600030101010101" pitchFamily="2" charset="-122"/>
              </a:rPr>
              <a:t>根据</a:t>
            </a:r>
            <a:r>
              <a:rPr lang="en-US" altLang="zh-CN" sz="2400">
                <a:ea typeface="宋体" panose="02010600030101010101" pitchFamily="2" charset="-122"/>
              </a:rPr>
              <a:t>Object.hashCode()</a:t>
            </a:r>
            <a:r>
              <a:rPr lang="zh-CN" altLang="en-US" sz="2400">
                <a:ea typeface="宋体" panose="02010600030101010101" pitchFamily="2" charset="-122"/>
              </a:rPr>
              <a:t>方法</a:t>
            </a:r>
            <a:r>
              <a:rPr lang="zh-CN" altLang="en-US" sz="2400" dirty="0">
                <a:ea typeface="宋体" panose="02010600030101010101" pitchFamily="2" charset="-122"/>
              </a:rPr>
              <a:t>，它们仅仅</a:t>
            </a:r>
            <a:r>
              <a:rPr lang="zh-CN" altLang="en-US" sz="2400">
                <a:ea typeface="宋体" panose="02010600030101010101" pitchFamily="2" charset="-122"/>
              </a:rPr>
              <a:t>是两个</a:t>
            </a:r>
            <a:r>
              <a:rPr lang="zh-CN" altLang="en-US" sz="2400" dirty="0">
                <a:ea typeface="宋体" panose="02010600030101010101" pitchFamily="2" charset="-122"/>
              </a:rPr>
              <a:t>对象。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/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因此，违反了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“相等的对象必须具有相等的散列码”。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457200" indent="-457200"/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结论：复写</a:t>
            </a:r>
            <a:r>
              <a:rPr lang="en-US" altLang="zh-CN" sz="2400" dirty="0">
                <a:ea typeface="宋体" panose="02010600030101010101" pitchFamily="2" charset="-122"/>
              </a:rPr>
              <a:t>equals</a:t>
            </a:r>
            <a:r>
              <a:rPr lang="zh-CN" altLang="en-US" sz="2400" dirty="0">
                <a:ea typeface="宋体" panose="02010600030101010101" pitchFamily="2" charset="-122"/>
              </a:rPr>
              <a:t>方法的时候一般都需要同时复写</a:t>
            </a:r>
            <a:r>
              <a:rPr lang="en-US" altLang="zh-CN" sz="2400" err="1">
                <a:ea typeface="宋体" panose="02010600030101010101" pitchFamily="2" charset="-122"/>
              </a:rPr>
              <a:t>hashCode</a:t>
            </a:r>
            <a:r>
              <a:rPr lang="zh-CN" altLang="en-US" sz="2400">
                <a:ea typeface="宋体" panose="02010600030101010101" pitchFamily="2" charset="-122"/>
              </a:rPr>
              <a:t>方法。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861" y="71546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+mn-lt"/>
                <a:ea typeface="宋体" panose="02010600030101010101" pitchFamily="2" charset="-122"/>
                <a:cs typeface="Arial Unicode MS" panose="020B0604020202020204" charset="-122"/>
              </a:rPr>
              <a:t>Eclipse</a:t>
            </a:r>
            <a:r>
              <a:rPr lang="zh-CN" altLang="en-US" sz="3600" b="1" dirty="0">
                <a:latin typeface="+mn-lt"/>
                <a:ea typeface="宋体" panose="02010600030101010101" pitchFamily="2" charset="-122"/>
                <a:cs typeface="Arial Unicode MS" panose="020B0604020202020204" charset="-122"/>
              </a:rPr>
              <a:t>工具</a:t>
            </a:r>
            <a:r>
              <a:rPr lang="zh-CN" altLang="en-US" sz="3600" b="1">
                <a:latin typeface="+mn-lt"/>
                <a:ea typeface="宋体" panose="02010600030101010101" pitchFamily="2" charset="-122"/>
                <a:cs typeface="Arial Unicode MS" panose="020B0604020202020204" charset="-122"/>
              </a:rPr>
              <a:t>里</a:t>
            </a:r>
            <a:r>
              <a:rPr lang="en-US" altLang="zh-CN" sz="3600" b="1">
                <a:latin typeface="+mn-lt"/>
                <a:ea typeface="宋体" panose="02010600030101010101" pitchFamily="2" charset="-122"/>
                <a:cs typeface="Arial Unicode MS" panose="020B0604020202020204" charset="-122"/>
              </a:rPr>
              <a:t>equals()</a:t>
            </a:r>
            <a:r>
              <a:rPr lang="zh-CN" altLang="en-US" sz="3600" b="1">
                <a:latin typeface="+mn-lt"/>
                <a:ea typeface="宋体" panose="02010600030101010101" pitchFamily="2" charset="-122"/>
                <a:cs typeface="Arial Unicode MS" panose="020B0604020202020204" charset="-122"/>
              </a:rPr>
              <a:t>的</a:t>
            </a:r>
            <a:r>
              <a:rPr lang="zh-CN" altLang="en-US" sz="3600" b="1" dirty="0">
                <a:latin typeface="+mn-lt"/>
                <a:ea typeface="宋体" panose="02010600030101010101" pitchFamily="2" charset="-122"/>
                <a:cs typeface="Arial Unicode MS" panose="020B0604020202020204" charset="-122"/>
              </a:rPr>
              <a:t>重写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Arial Unicode MS" panose="020B0604020202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858467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2000">
                <a:ea typeface="宋体" panose="02010600030101010101" pitchFamily="2" charset="-122"/>
              </a:rPr>
              <a:t>以</a:t>
            </a:r>
            <a:r>
              <a:rPr lang="en-US" altLang="zh-CN" sz="2000" dirty="0">
                <a:ea typeface="宋体" panose="02010600030101010101" pitchFamily="2" charset="-122"/>
              </a:rPr>
              <a:t>eclipse</a:t>
            </a:r>
            <a:r>
              <a:rPr lang="zh-CN" altLang="en-US" sz="2000" dirty="0">
                <a:ea typeface="宋体" panose="02010600030101010101" pitchFamily="2" charset="-122"/>
              </a:rPr>
              <a:t>为例，直接鼠标右键即可复写</a:t>
            </a:r>
            <a:r>
              <a:rPr lang="en-US" altLang="zh-CN" sz="2000" dirty="0">
                <a:ea typeface="宋体" panose="02010600030101010101" pitchFamily="2" charset="-122"/>
              </a:rPr>
              <a:t>equals</a:t>
            </a:r>
            <a:r>
              <a:rPr lang="zh-CN" altLang="en-US" sz="2000">
                <a:ea typeface="宋体" panose="02010600030101010101" pitchFamily="2" charset="-122"/>
              </a:rPr>
              <a:t>和</a:t>
            </a:r>
            <a:r>
              <a:rPr lang="en-US" altLang="zh-CN" sz="2000">
                <a:ea typeface="宋体" panose="02010600030101010101" pitchFamily="2" charset="-122"/>
              </a:rPr>
              <a:t>hashCode</a:t>
            </a:r>
            <a:r>
              <a:rPr lang="zh-CN" altLang="en-US" sz="2000">
                <a:ea typeface="宋体" panose="02010600030101010101" pitchFamily="2" charset="-122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000" dirty="0">
                <a:ea typeface="宋体" panose="02010600030101010101" pitchFamily="2" charset="-122"/>
              </a:rPr>
              <a:t>问题：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为什么用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eclipse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复写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hashCode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方法，有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31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这个数字？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485" y="2852936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>
                <a:ea typeface="宋体" panose="02010600030101010101" pitchFamily="2" charset="-122"/>
              </a:rPr>
              <a:t>选择系数的时候要选择尽量大的系数。因为如果计算出来的</a:t>
            </a:r>
            <a:r>
              <a:rPr lang="en-US" altLang="zh-CN" sz="2000">
                <a:ea typeface="宋体" panose="02010600030101010101" pitchFamily="2" charset="-122"/>
              </a:rPr>
              <a:t>hash</a:t>
            </a:r>
            <a:r>
              <a:rPr lang="zh-CN" altLang="en-US" sz="2000">
                <a:ea typeface="宋体" panose="02010600030101010101" pitchFamily="2" charset="-122"/>
              </a:rPr>
              <a:t>地址越大，所谓的“冲突”就越少，查找起来效率也会提高。（减少冲突）</a:t>
            </a: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>
                <a:ea typeface="宋体" panose="02010600030101010101" pitchFamily="2" charset="-122"/>
              </a:rPr>
              <a:t>并且</a:t>
            </a:r>
            <a:r>
              <a:rPr lang="en-US" altLang="zh-CN" sz="2000">
                <a:ea typeface="宋体" panose="02010600030101010101" pitchFamily="2" charset="-122"/>
              </a:rPr>
              <a:t>31</a:t>
            </a:r>
            <a:r>
              <a:rPr lang="zh-CN" altLang="en-US" sz="2000">
                <a:ea typeface="宋体" panose="02010600030101010101" pitchFamily="2" charset="-122"/>
              </a:rPr>
              <a:t>只占用</a:t>
            </a:r>
            <a:r>
              <a:rPr lang="en-US" altLang="zh-CN" sz="2000">
                <a:ea typeface="宋体" panose="02010600030101010101" pitchFamily="2" charset="-122"/>
              </a:rPr>
              <a:t>5bits,</a:t>
            </a:r>
            <a:r>
              <a:rPr lang="zh-CN" altLang="en-US" sz="2000">
                <a:ea typeface="宋体" panose="02010600030101010101" pitchFamily="2" charset="-122"/>
              </a:rPr>
              <a:t>相乘造成数据溢出的概率较小。</a:t>
            </a:r>
            <a:endParaRPr lang="zh-CN" altLang="en-US" sz="2000">
              <a:ea typeface="宋体" panose="02010600030101010101" pitchFamily="2" charset="-122"/>
            </a:endParaRPr>
          </a:p>
          <a:p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31</a:t>
            </a:r>
            <a:r>
              <a:rPr lang="zh-CN" altLang="en-US" sz="2000">
                <a:ea typeface="宋体" panose="02010600030101010101" pitchFamily="2" charset="-122"/>
              </a:rPr>
              <a:t>可以 由</a:t>
            </a:r>
            <a:r>
              <a:rPr lang="en-US" altLang="zh-CN" sz="2000">
                <a:ea typeface="宋体" panose="02010600030101010101" pitchFamily="2" charset="-122"/>
              </a:rPr>
              <a:t>i*31== (i&lt;&lt;5)-1</a:t>
            </a:r>
            <a:r>
              <a:rPr lang="zh-CN" altLang="en-US" sz="2000">
                <a:ea typeface="宋体" panose="02010600030101010101" pitchFamily="2" charset="-122"/>
              </a:rPr>
              <a:t>来表示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en-US" sz="2000">
                <a:ea typeface="宋体" panose="02010600030101010101" pitchFamily="2" charset="-122"/>
              </a:rPr>
              <a:t>现在很多虚拟机里面都有做相关优化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zh-CN" altLang="en-US" sz="2000">
                <a:ea typeface="宋体" panose="02010600030101010101" pitchFamily="2" charset="-122"/>
              </a:rPr>
              <a:t>（提高算法效率）</a:t>
            </a: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31</a:t>
            </a:r>
            <a:r>
              <a:rPr lang="zh-CN" altLang="en-US" sz="2000">
                <a:ea typeface="宋体" panose="02010600030101010101" pitchFamily="2" charset="-122"/>
              </a:rPr>
              <a:t>是一个素数，素数作用就是如果我用一个数字来乘以这个素数，那么最终的出来的结果只能被素数本身和被乘数还有</a:t>
            </a:r>
            <a:r>
              <a:rPr lang="en-US" altLang="zh-CN" sz="2000">
                <a:ea typeface="宋体" panose="02010600030101010101" pitchFamily="2" charset="-122"/>
              </a:rPr>
              <a:t>1</a:t>
            </a:r>
            <a:r>
              <a:rPr lang="zh-CN" altLang="en-US" sz="2000">
                <a:ea typeface="宋体" panose="02010600030101010101" pitchFamily="2" charset="-122"/>
              </a:rPr>
              <a:t>来整除！。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减少冲突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764704"/>
            <a:ext cx="6768752" cy="86634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实现类之二：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LinkedHashSet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568952" cy="3701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LinkedHashSet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的子类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LinkedHashSet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根据元素的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值来决定元素的存储位置，但它同时使用链表维护元素的次序，这使得元素看起来是以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插入顺序保存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LinkedHashSet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插入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性能略低于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，但在迭代访问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里的全部元素时有很好的性能。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LinkedHashSet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不允许集合元素重复。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7984" y="8367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u="sng" dirty="0"/>
              <a:t>Set </a:t>
            </a:r>
            <a:r>
              <a:rPr lang="en-US" altLang="zh-CN" u="sng" dirty="0" err="1"/>
              <a:t>set</a:t>
            </a:r>
            <a:r>
              <a:rPr lang="en-US" altLang="zh-CN" u="sng" dirty="0"/>
              <a:t> = </a:t>
            </a:r>
            <a:r>
              <a:rPr lang="en-US" altLang="zh-CN" b="1" u="sng" dirty="0"/>
              <a:t>new </a:t>
            </a:r>
            <a:r>
              <a:rPr lang="en-US" altLang="zh-CN" b="1" u="sng" dirty="0" err="1"/>
              <a:t>LinkedHashSet</a:t>
            </a:r>
            <a:r>
              <a:rPr lang="en-US" altLang="zh-CN" b="1" u="sng" dirty="0"/>
              <a:t>();</a:t>
            </a:r>
            <a:endParaRPr lang="en-US" altLang="zh-CN" b="1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</a:t>
            </a:r>
            <a:r>
              <a:rPr lang="en-US" altLang="zh-CN" b="1" u="sng" dirty="0"/>
              <a:t>new String("AA"));</a:t>
            </a:r>
            <a:endParaRPr lang="en-US" altLang="zh-CN" b="1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(456);</a:t>
            </a:r>
            <a:endParaRPr lang="en-US" altLang="zh-CN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(456);</a:t>
            </a:r>
            <a:endParaRPr lang="en-US" altLang="zh-CN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</a:t>
            </a:r>
            <a:r>
              <a:rPr lang="en-US" altLang="zh-CN" b="1" u="sng" dirty="0"/>
              <a:t>new Customer("</a:t>
            </a:r>
            <a:r>
              <a:rPr lang="zh-CN" altLang="en-US" b="1" u="sng" dirty="0"/>
              <a:t>刘德华</a:t>
            </a:r>
            <a:r>
              <a:rPr lang="en-US" altLang="zh-CN" b="1" u="sng" dirty="0"/>
              <a:t>",1001));</a:t>
            </a:r>
            <a:endParaRPr lang="en-US" altLang="zh-CN" b="1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(123);</a:t>
            </a:r>
            <a:endParaRPr lang="en-US" altLang="zh-CN" u="sng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3568" y="1340768"/>
          <a:ext cx="1391816" cy="5056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6"/>
              </a:tblGrid>
              <a:tr h="6320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23729" y="4005064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23728" y="2132856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59732" y="5229200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59732" y="1420326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0152" y="580526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LinkedHashSet</a:t>
            </a:r>
            <a:endParaRPr lang="zh-CN" altLang="en-US" sz="2800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339752" y="2348880"/>
            <a:ext cx="1296144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95736" y="2492896"/>
            <a:ext cx="136815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411760" y="2348880"/>
            <a:ext cx="1224136" cy="288032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627784" y="2492896"/>
            <a:ext cx="1224136" cy="27363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HashSet</a:t>
            </a:r>
            <a:r>
              <a:rPr lang="zh-CN" altLang="en-US" dirty="0"/>
              <a:t>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定义一个</a:t>
            </a:r>
            <a:r>
              <a:rPr lang="en-US" dirty="0"/>
              <a:t>Employee</a:t>
            </a:r>
            <a:r>
              <a:rPr lang="zh-CN" altLang="en-US" dirty="0"/>
              <a:t>类，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该类包含：</a:t>
            </a:r>
            <a:r>
              <a:rPr lang="en-US" dirty="0"/>
              <a:t>private</a:t>
            </a:r>
            <a:r>
              <a:rPr lang="zh-CN" altLang="en-US" dirty="0"/>
              <a:t>成员变量</a:t>
            </a:r>
            <a:r>
              <a:rPr lang="en-US" dirty="0"/>
              <a:t>name, birthday</a:t>
            </a:r>
            <a:r>
              <a:rPr lang="zh-CN" altLang="en-US" dirty="0"/>
              <a:t>，其中 </a:t>
            </a:r>
            <a:r>
              <a:rPr lang="en-US" dirty="0"/>
              <a:t>birthday </a:t>
            </a:r>
            <a:r>
              <a:rPr lang="zh-CN" altLang="en-US" dirty="0"/>
              <a:t>为 </a:t>
            </a:r>
            <a:r>
              <a:rPr lang="en-US" dirty="0" err="1"/>
              <a:t>MyDate</a:t>
            </a:r>
            <a:r>
              <a:rPr lang="zh-CN" altLang="en-US" dirty="0"/>
              <a:t>类的对象；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并为每一个属性定义 </a:t>
            </a:r>
            <a:r>
              <a:rPr lang="en-US" dirty="0"/>
              <a:t>getter, setter </a:t>
            </a:r>
            <a:r>
              <a:rPr lang="zh-CN" altLang="en-US" dirty="0"/>
              <a:t>方法；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并重写 </a:t>
            </a:r>
            <a:r>
              <a:rPr lang="en-US" dirty="0" err="1"/>
              <a:t>toString</a:t>
            </a:r>
            <a:r>
              <a:rPr lang="en-US" dirty="0"/>
              <a:t> </a:t>
            </a:r>
            <a:r>
              <a:rPr lang="zh-CN" altLang="en-US" dirty="0"/>
              <a:t>方法输出 </a:t>
            </a:r>
            <a:r>
              <a:rPr lang="en-US" dirty="0"/>
              <a:t>name, age, birthday</a:t>
            </a:r>
            <a:endParaRPr lang="en-US" dirty="0"/>
          </a:p>
          <a:p>
            <a:pPr>
              <a:buNone/>
            </a:pPr>
            <a:r>
              <a:rPr lang="zh-CN" altLang="en-US" dirty="0"/>
              <a:t>认为</a:t>
            </a:r>
            <a:r>
              <a:rPr lang="en-US" dirty="0"/>
              <a:t> name</a:t>
            </a:r>
            <a:r>
              <a:rPr lang="zh-CN" altLang="en-US" dirty="0"/>
              <a:t>和</a:t>
            </a:r>
            <a:r>
              <a:rPr lang="en-US" dirty="0"/>
              <a:t>birthday</a:t>
            </a:r>
            <a:r>
              <a:rPr lang="zh-CN" altLang="en-US" dirty="0"/>
              <a:t>一样的为同一个员工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764704"/>
            <a:ext cx="5112568" cy="70980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集合概述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888432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一方面， 面向对象语言对事物的体现都是以对象的形式，为了方便对多个对象的操作，就要对对象进行存储。另一方面，使用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存储对象方面具有一些弊端，而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集合就像一种容器，可以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动态地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把多个对象的引用放入容器中。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集合类可以用于存储数量不等的多个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，还可用于保存具有映射关系的关联数组。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48680"/>
            <a:ext cx="5040560" cy="792088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实现类之三：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535892" cy="5589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SortedSet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接口的实现类，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可以确保集合元素处于排序状态。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Comparator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comparator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first()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last()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lower(Object e)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higher(Object e)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SortedSet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subSet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fromElement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toElement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SortedSet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headSet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toElement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SortedSet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tailSet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fromElement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两种排序方法：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自然排序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定制排序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。默认情况下，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采用自然排序。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420606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排  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自然排序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自然排序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会调用集合元素的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方法来比较元素之间的大小关系，然后将集合元素按升序排列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如果试图把一个对象添加到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时，则该对象的类必须实现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Comparable </a:t>
            </a:r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接口。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实现 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Comparable 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的类必须实现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方法，两个对象即通过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方法的返回值来比较大小。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Comparable 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的典型实现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900" dirty="0" err="1">
                <a:ea typeface="宋体" panose="02010600030101010101" pitchFamily="2" charset="-122"/>
                <a:cs typeface="Times New Roman" panose="02020603050405020304" pitchFamily="18" charset="0"/>
              </a:rPr>
              <a:t>BigDecimal</a:t>
            </a:r>
            <a:r>
              <a:rPr lang="zh-CN" altLang="en-US" sz="19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900" dirty="0" err="1">
                <a:ea typeface="宋体" panose="02010600030101010101" pitchFamily="2" charset="-122"/>
                <a:cs typeface="Times New Roman" panose="02020603050405020304" pitchFamily="18" charset="0"/>
              </a:rPr>
              <a:t>BigInteger</a:t>
            </a:r>
            <a:r>
              <a:rPr lang="en-US" altLang="zh-CN" sz="19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900" dirty="0">
                <a:ea typeface="宋体" panose="02010600030101010101" pitchFamily="2" charset="-122"/>
                <a:cs typeface="Times New Roman" panose="02020603050405020304" pitchFamily="18" charset="0"/>
              </a:rPr>
              <a:t>以及所有的数值型对应的包装类：按它们对应的数值大小进行比较</a:t>
            </a:r>
            <a:endParaRPr lang="en-US" altLang="zh-CN" sz="19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900" dirty="0">
                <a:ea typeface="宋体" panose="02010600030101010101" pitchFamily="2" charset="-122"/>
                <a:cs typeface="Times New Roman" panose="02020603050405020304" pitchFamily="18" charset="0"/>
              </a:rPr>
              <a:t>Character</a:t>
            </a:r>
            <a:r>
              <a:rPr lang="zh-CN" altLang="en-US" sz="1900" dirty="0">
                <a:ea typeface="宋体" panose="02010600030101010101" pitchFamily="2" charset="-122"/>
                <a:cs typeface="Times New Roman" panose="02020603050405020304" pitchFamily="18" charset="0"/>
              </a:rPr>
              <a:t>：按字符的 </a:t>
            </a:r>
            <a:r>
              <a:rPr lang="en-US" altLang="zh-CN" sz="1900" dirty="0" err="1"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1900" dirty="0">
                <a:ea typeface="宋体" panose="02010600030101010101" pitchFamily="2" charset="-122"/>
                <a:cs typeface="Times New Roman" panose="02020603050405020304" pitchFamily="18" charset="0"/>
              </a:rPr>
              <a:t>值来进行比较</a:t>
            </a:r>
            <a:endParaRPr lang="en-US" altLang="zh-CN" sz="19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900" dirty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19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900" dirty="0">
                <a:ea typeface="宋体" panose="02010600030101010101" pitchFamily="2" charset="-122"/>
                <a:cs typeface="Times New Roman" panose="02020603050405020304" pitchFamily="18" charset="0"/>
              </a:rPr>
              <a:t>true </a:t>
            </a:r>
            <a:r>
              <a:rPr lang="zh-CN" altLang="en-US" sz="1900" dirty="0">
                <a:ea typeface="宋体" panose="02010600030101010101" pitchFamily="2" charset="-122"/>
                <a:cs typeface="Times New Roman" panose="02020603050405020304" pitchFamily="18" charset="0"/>
              </a:rPr>
              <a:t>对应的包装类实例大于 </a:t>
            </a:r>
            <a:r>
              <a:rPr lang="en-US" altLang="zh-CN" sz="1900" dirty="0">
                <a:ea typeface="宋体" panose="02010600030101010101" pitchFamily="2" charset="-122"/>
                <a:cs typeface="Times New Roman" panose="02020603050405020304" pitchFamily="18" charset="0"/>
              </a:rPr>
              <a:t>false </a:t>
            </a:r>
            <a:r>
              <a:rPr lang="zh-CN" altLang="en-US" sz="1900" dirty="0">
                <a:ea typeface="宋体" panose="02010600030101010101" pitchFamily="2" charset="-122"/>
                <a:cs typeface="Times New Roman" panose="02020603050405020304" pitchFamily="18" charset="0"/>
              </a:rPr>
              <a:t>对应的包装类实例</a:t>
            </a:r>
            <a:endParaRPr lang="en-US" altLang="zh-CN" sz="19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900" dirty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1900" dirty="0">
                <a:ea typeface="宋体" panose="02010600030101010101" pitchFamily="2" charset="-122"/>
                <a:cs typeface="Times New Roman" panose="02020603050405020304" pitchFamily="18" charset="0"/>
              </a:rPr>
              <a:t>：按字符串中字符的 </a:t>
            </a:r>
            <a:r>
              <a:rPr lang="en-US" altLang="zh-CN" sz="1900" dirty="0" err="1"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en-US" altLang="zh-CN" sz="19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900" dirty="0">
                <a:ea typeface="宋体" panose="02010600030101010101" pitchFamily="2" charset="-122"/>
                <a:cs typeface="Times New Roman" panose="02020603050405020304" pitchFamily="18" charset="0"/>
              </a:rPr>
              <a:t>值进行比较</a:t>
            </a:r>
            <a:endParaRPr lang="en-US" altLang="zh-CN" sz="19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900"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lang="zh-CN" altLang="en-US" sz="190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900">
                <a:ea typeface="宋体" panose="02010600030101010101" pitchFamily="2" charset="-122"/>
                <a:cs typeface="Times New Roman" panose="02020603050405020304" pitchFamily="18" charset="0"/>
              </a:rPr>
              <a:t>Calendar</a:t>
            </a:r>
            <a:r>
              <a:rPr lang="zh-CN" altLang="en-US" sz="190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900" dirty="0">
                <a:ea typeface="宋体" panose="02010600030101010101" pitchFamily="2" charset="-122"/>
                <a:cs typeface="Times New Roman" panose="02020603050405020304" pitchFamily="18" charset="0"/>
              </a:rPr>
              <a:t>后边的时间、日期比前面的时间、日期大</a:t>
            </a:r>
            <a:endParaRPr lang="en-US" altLang="zh-CN" sz="19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752528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排  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自然排序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5365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向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中添加元素时，只有第一个元素无须比较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方法，后面添加的所有元素都会调用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方法进行比较。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因为只有相同类的两个实例才会比较大小，所以向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中添加的应该是同一个类的对象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对于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集合而言，它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判断两个对象是否相等的唯一标准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是：两个对象通过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方法比较返回值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当需要把一个对象放入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中，重写该对象对应的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equals()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方法时，应保证该方法与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方法有一致的结果：如果两个对象通过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equals()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方法比较返回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，则通过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方法比较应返回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20688"/>
            <a:ext cx="5140686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排  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定制排序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9292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的自然排序是根据集合元素的大小，进行元素升序排列。如果需要定制排序，比如降序排列，可通过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Comparator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接口的帮助。需要重写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compare(T o1,T o2)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compare(T o1,T o2)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方法，比较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o1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o2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的大小：如果方法返回正整数，则表示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o1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大于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o2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；如果返回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，表示相等；返回负整数，表示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o1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小于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o2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要实现定制排序，需要将实现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Comparator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接口的实例作为形参传递给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的构造器。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此时，仍然只能向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中添加类型相同的对象。否则发生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ClassCastException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异常。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使用定制排序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判断两个元素相等的标准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是：通过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Comparator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比较两个元素返回了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zh-CN" altLang="en-US" dirty="0"/>
              <a:t>定义一个</a:t>
            </a:r>
            <a:r>
              <a:rPr lang="en-US" dirty="0"/>
              <a:t>Employee</a:t>
            </a:r>
            <a:r>
              <a:rPr lang="zh-CN" altLang="en-US" dirty="0"/>
              <a:t>类，</a:t>
            </a:r>
            <a:endParaRPr lang="zh-CN" altLang="en-US" dirty="0"/>
          </a:p>
          <a:p>
            <a:r>
              <a:rPr lang="zh-CN" altLang="en-US" dirty="0"/>
              <a:t>该类包含：</a:t>
            </a:r>
            <a:r>
              <a:rPr lang="en-US" dirty="0"/>
              <a:t>private</a:t>
            </a:r>
            <a:r>
              <a:rPr lang="zh-CN" altLang="en-US" dirty="0"/>
              <a:t>成员变量</a:t>
            </a:r>
            <a:r>
              <a:rPr lang="en-US" dirty="0" err="1"/>
              <a:t>name,age,birthday</a:t>
            </a:r>
            <a:r>
              <a:rPr lang="zh-CN" altLang="en-US" dirty="0"/>
              <a:t>，其中 </a:t>
            </a:r>
            <a:r>
              <a:rPr lang="en-US" dirty="0"/>
              <a:t>birthday </a:t>
            </a:r>
            <a:r>
              <a:rPr lang="zh-CN" altLang="en-US" dirty="0"/>
              <a:t>为 </a:t>
            </a:r>
            <a:r>
              <a:rPr lang="en-US" dirty="0" err="1"/>
              <a:t>MyDate</a:t>
            </a:r>
            <a:r>
              <a:rPr lang="en-US" dirty="0"/>
              <a:t> </a:t>
            </a:r>
            <a:r>
              <a:rPr lang="zh-CN" altLang="en-US" dirty="0"/>
              <a:t>类的对象；</a:t>
            </a:r>
            <a:endParaRPr lang="zh-CN" altLang="en-US" dirty="0"/>
          </a:p>
          <a:p>
            <a:r>
              <a:rPr lang="zh-CN" altLang="en-US" dirty="0"/>
              <a:t>并为每一个属性定义 </a:t>
            </a:r>
            <a:r>
              <a:rPr lang="en-US" dirty="0"/>
              <a:t>getter, setter </a:t>
            </a:r>
            <a:r>
              <a:rPr lang="zh-CN" altLang="en-US" dirty="0"/>
              <a:t>方法；</a:t>
            </a:r>
            <a:endParaRPr lang="zh-CN" altLang="en-US" dirty="0"/>
          </a:p>
          <a:p>
            <a:r>
              <a:rPr lang="zh-CN" altLang="en-US" dirty="0"/>
              <a:t>并重写 </a:t>
            </a:r>
            <a:r>
              <a:rPr lang="en-US" dirty="0" err="1"/>
              <a:t>toString</a:t>
            </a:r>
            <a:r>
              <a:rPr lang="en-US" dirty="0"/>
              <a:t> </a:t>
            </a:r>
            <a:r>
              <a:rPr lang="zh-CN" altLang="en-US" dirty="0"/>
              <a:t>方法输出 </a:t>
            </a:r>
            <a:r>
              <a:rPr lang="en-US" dirty="0"/>
              <a:t>name, age, birthday</a:t>
            </a:r>
            <a:endParaRPr lang="zh-CN" altLang="en-US" dirty="0"/>
          </a:p>
          <a:p>
            <a:r>
              <a:rPr lang="en-US" dirty="0"/>
              <a:t> </a:t>
            </a:r>
            <a:endParaRPr lang="zh-CN" altLang="en-US" dirty="0"/>
          </a:p>
          <a:p>
            <a:r>
              <a:rPr lang="en-US" dirty="0" err="1"/>
              <a:t>MyDate</a:t>
            </a:r>
            <a:r>
              <a:rPr lang="zh-CN" altLang="en-US" dirty="0"/>
              <a:t>类包含</a:t>
            </a:r>
            <a:r>
              <a:rPr lang="en-US" dirty="0"/>
              <a:t>:</a:t>
            </a:r>
            <a:endParaRPr lang="zh-CN" altLang="en-US" dirty="0"/>
          </a:p>
          <a:p>
            <a:r>
              <a:rPr lang="en-US" dirty="0"/>
              <a:t>private</a:t>
            </a:r>
            <a:r>
              <a:rPr lang="zh-CN" altLang="en-US" dirty="0"/>
              <a:t>成员变量</a:t>
            </a:r>
            <a:r>
              <a:rPr lang="en-US" dirty="0" err="1"/>
              <a:t>month,day,year</a:t>
            </a:r>
            <a:r>
              <a:rPr lang="zh-CN" altLang="en-US" dirty="0"/>
              <a:t>；并为每一个属性定义 </a:t>
            </a:r>
            <a:r>
              <a:rPr lang="en-US" dirty="0"/>
              <a:t>getter, setter </a:t>
            </a:r>
            <a:r>
              <a:rPr lang="zh-CN" altLang="en-US" dirty="0"/>
              <a:t>方法；</a:t>
            </a:r>
            <a:endParaRPr lang="zh-CN" altLang="en-US" dirty="0"/>
          </a:p>
          <a:p>
            <a:r>
              <a:rPr lang="en-US" dirty="0"/>
              <a:t> </a:t>
            </a:r>
            <a:endParaRPr lang="zh-CN" altLang="en-US" dirty="0"/>
          </a:p>
          <a:p>
            <a:r>
              <a:rPr lang="zh-CN" altLang="en-US" dirty="0"/>
              <a:t>创建该类的 </a:t>
            </a:r>
            <a:r>
              <a:rPr lang="en-US" dirty="0"/>
              <a:t>5 </a:t>
            </a:r>
            <a:r>
              <a:rPr lang="zh-CN" altLang="en-US" dirty="0"/>
              <a:t>个对象，并把这些对象放入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zh-CN" altLang="en-US" dirty="0"/>
              <a:t>集合中，对集合中的元素进行排序，并遍历输出：</a:t>
            </a:r>
            <a:endParaRPr lang="zh-CN" altLang="en-US" dirty="0"/>
          </a:p>
          <a:p>
            <a:r>
              <a:rPr lang="en-US" dirty="0"/>
              <a:t> </a:t>
            </a:r>
            <a:endParaRPr lang="zh-CN" altLang="en-US" dirty="0"/>
          </a:p>
          <a:p>
            <a:r>
              <a:rPr lang="en-US" dirty="0"/>
              <a:t>1). </a:t>
            </a:r>
            <a:r>
              <a:rPr lang="zh-CN" altLang="en-US" dirty="0"/>
              <a:t>使</a:t>
            </a:r>
            <a:r>
              <a:rPr lang="en-US" dirty="0"/>
              <a:t>Employee</a:t>
            </a:r>
            <a:r>
              <a:rPr lang="zh-CN" altLang="en-US" dirty="0"/>
              <a:t>实现</a:t>
            </a:r>
            <a:r>
              <a:rPr lang="en-US" dirty="0"/>
              <a:t>Comparable </a:t>
            </a:r>
            <a:r>
              <a:rPr lang="zh-CN" altLang="en-US" dirty="0"/>
              <a:t>接口，并按 </a:t>
            </a:r>
            <a:r>
              <a:rPr lang="en-US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birthday</a:t>
            </a:r>
            <a:r>
              <a:rPr lang="zh-CN" altLang="en-US" dirty="0"/>
              <a:t>排序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322417"/>
            <a:ext cx="75608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HashSet</a:t>
            </a:r>
            <a:r>
              <a:rPr lang="en-US" altLang="zh-CN" sz="2400" dirty="0"/>
              <a:t> set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HashSet</a:t>
            </a:r>
            <a:r>
              <a:rPr lang="en-US" altLang="zh-CN" sz="2400" b="1" dirty="0"/>
              <a:t>();</a:t>
            </a:r>
            <a:endParaRPr lang="en-US" altLang="zh-CN" sz="2400" b="1" dirty="0"/>
          </a:p>
          <a:p>
            <a:r>
              <a:rPr lang="en-US" altLang="zh-CN" sz="2400" dirty="0"/>
              <a:t>Person p1 = </a:t>
            </a:r>
            <a:r>
              <a:rPr lang="en-US" altLang="zh-CN" sz="2400" b="1" dirty="0"/>
              <a:t>new Person(1001,"AA");</a:t>
            </a:r>
            <a:endParaRPr lang="en-US" altLang="zh-CN" sz="2400" b="1" dirty="0"/>
          </a:p>
          <a:p>
            <a:r>
              <a:rPr lang="en-US" altLang="zh-CN" sz="2400" dirty="0"/>
              <a:t>Person p2 = </a:t>
            </a:r>
            <a:r>
              <a:rPr lang="en-US" altLang="zh-CN" sz="2400" b="1" dirty="0"/>
              <a:t>new Person(1002,"BB");</a:t>
            </a:r>
            <a:endParaRPr lang="en-US" altLang="zh-CN" sz="2400" b="1" dirty="0"/>
          </a:p>
          <a:p>
            <a:endParaRPr lang="zh-CN" altLang="en-US" sz="2400" dirty="0"/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(p1);</a:t>
            </a:r>
            <a:endParaRPr lang="en-US" altLang="zh-CN" sz="2400" dirty="0"/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(p2);</a:t>
            </a:r>
            <a:endParaRPr lang="en-US" altLang="zh-CN" sz="2400" dirty="0"/>
          </a:p>
          <a:p>
            <a:r>
              <a:rPr lang="en-US" altLang="zh-CN" sz="2400" dirty="0"/>
              <a:t>p1.name = "CC";</a:t>
            </a:r>
            <a:endParaRPr lang="en-US" altLang="zh-CN" sz="2400" dirty="0"/>
          </a:p>
          <a:p>
            <a:r>
              <a:rPr lang="en-US" altLang="zh-CN" sz="2400" dirty="0" err="1"/>
              <a:t>set.remove</a:t>
            </a:r>
            <a:r>
              <a:rPr lang="en-US" altLang="zh-CN" sz="2400" dirty="0"/>
              <a:t>(p1);</a:t>
            </a:r>
            <a:endParaRPr lang="en-US" altLang="zh-CN" sz="2400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(set);</a:t>
            </a:r>
            <a:endParaRPr lang="en-US" altLang="zh-CN" sz="2400" dirty="0"/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</a:t>
            </a:r>
            <a:r>
              <a:rPr lang="en-US" altLang="zh-CN" sz="2400" b="1" dirty="0"/>
              <a:t>new Person(1001,"CC"));</a:t>
            </a:r>
            <a:endParaRPr lang="en-US" altLang="zh-CN" sz="2400" b="1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(set);</a:t>
            </a:r>
            <a:endParaRPr lang="zh-CN" altLang="en-US" sz="2400" dirty="0"/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</a:t>
            </a:r>
            <a:r>
              <a:rPr lang="en-US" altLang="zh-CN" sz="2400" b="1" dirty="0"/>
              <a:t>new Person(1001,"AA"));</a:t>
            </a:r>
            <a:endParaRPr lang="en-US" altLang="zh-CN" sz="2400" b="1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(set);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20305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其中</a:t>
            </a:r>
            <a:r>
              <a:rPr lang="en-US" altLang="zh-CN" b="1" dirty="0">
                <a:ea typeface="宋体" panose="02010600030101010101" pitchFamily="2" charset="-122"/>
              </a:rPr>
              <a:t>Person</a:t>
            </a:r>
            <a:r>
              <a:rPr lang="zh-CN" altLang="en-US" b="1" dirty="0">
                <a:ea typeface="宋体" panose="02010600030101010101" pitchFamily="2" charset="-122"/>
              </a:rPr>
              <a:t>类中重写了</a:t>
            </a:r>
            <a:r>
              <a:rPr lang="en-US" altLang="zh-CN" b="1" dirty="0" err="1">
                <a:ea typeface="宋体" panose="02010600030101010101" pitchFamily="2" charset="-122"/>
              </a:rPr>
              <a:t>hashCode</a:t>
            </a:r>
            <a:r>
              <a:rPr lang="en-US" altLang="zh-CN" b="1" dirty="0">
                <a:ea typeface="宋体" panose="02010600030101010101" pitchFamily="2" charset="-122"/>
              </a:rPr>
              <a:t>()</a:t>
            </a:r>
            <a:r>
              <a:rPr lang="zh-CN" altLang="en-US" b="1" dirty="0"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ea typeface="宋体" panose="02010600030101010101" pitchFamily="2" charset="-122"/>
              </a:rPr>
              <a:t>equal()</a:t>
            </a:r>
            <a:r>
              <a:rPr lang="zh-CN" altLang="en-US" b="1" dirty="0">
                <a:ea typeface="宋体" panose="02010600030101010101" pitchFamily="2" charset="-122"/>
              </a:rPr>
              <a:t>方法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09410"/>
            <a:ext cx="7560840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83671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188640"/>
            <a:ext cx="8229600" cy="857256"/>
          </a:xfrm>
        </p:spPr>
        <p:txBody>
          <a:bodyPr/>
          <a:lstStyle/>
          <a:p>
            <a:r>
              <a:rPr lang="en-US" altLang="zh-CN" dirty="0" err="1"/>
              <a:t>LinkedHashSet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92080" y="1412776"/>
          <a:ext cx="2448272" cy="424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6069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6925">
                <a:tc>
                  <a:txBody>
                    <a:bodyPr/>
                    <a:lstStyle/>
                    <a:p>
                      <a:r>
                        <a:rPr lang="zh-CN" altLang="en-US" dirty="0"/>
                        <a:t>②李四</a:t>
                      </a:r>
                      <a:endParaRPr lang="zh-CN" altLang="en-US" dirty="0"/>
                    </a:p>
                  </a:txBody>
                  <a:tcPr/>
                </a:tc>
              </a:tr>
              <a:tr h="606925">
                <a:tc>
                  <a:txBody>
                    <a:bodyPr/>
                    <a:lstStyle/>
                    <a:p>
                      <a:r>
                        <a:rPr lang="zh-CN" altLang="en-US" dirty="0"/>
                        <a:t>⑤六六</a:t>
                      </a:r>
                      <a:endParaRPr lang="zh-CN" altLang="en-US" dirty="0"/>
                    </a:p>
                  </a:txBody>
                  <a:tcPr/>
                </a:tc>
              </a:tr>
              <a:tr h="6069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6925">
                <a:tc>
                  <a:txBody>
                    <a:bodyPr/>
                    <a:lstStyle/>
                    <a:p>
                      <a:r>
                        <a:rPr lang="zh-CN" altLang="en-US" dirty="0"/>
                        <a:t>①张三</a:t>
                      </a:r>
                      <a:endParaRPr lang="zh-CN" altLang="en-US" dirty="0"/>
                    </a:p>
                  </a:txBody>
                  <a:tcPr/>
                </a:tc>
              </a:tr>
              <a:tr h="606925">
                <a:tc>
                  <a:txBody>
                    <a:bodyPr/>
                    <a:lstStyle/>
                    <a:p>
                      <a:r>
                        <a:rPr lang="zh-CN" altLang="en-US" dirty="0"/>
                        <a:t>④田七</a:t>
                      </a:r>
                      <a:endParaRPr lang="zh-CN" altLang="en-US" dirty="0"/>
                    </a:p>
                  </a:txBody>
                  <a:tcPr/>
                </a:tc>
              </a:tr>
              <a:tr h="6069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6588224" y="4077072"/>
            <a:ext cx="151216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44408" y="386104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③王五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14127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3732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last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771800" y="1556792"/>
            <a:ext cx="2448272" cy="230425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6444208" y="2276872"/>
            <a:ext cx="72008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3819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9-6 Map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接口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3454"/>
            <a:ext cx="4276590" cy="92583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48464" cy="46371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并列存在。用于保存具有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映射关系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的数据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:Key-Value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都可以是任何引用类型的数据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来存放，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不允许重复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，即同一个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对象所对应的类，须重写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常用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类作为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的“键”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之间存在单向一对一关系，即通过指定的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总能找到唯一的、确定的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6256" y="620688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y=f(x)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99553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(x1,y1)  (x2,y2),…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48680"/>
            <a:ext cx="4276590" cy="92583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40360" y="1556792"/>
            <a:ext cx="2555776" cy="648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Map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71600" y="2711078"/>
            <a:ext cx="1800709" cy="573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Hashtable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86989" y="2711080"/>
            <a:ext cx="1662518" cy="573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HashMap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88224" y="2711080"/>
            <a:ext cx="1728192" cy="5739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</a:rPr>
              <a:t>SortedMap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1358" y="4437112"/>
            <a:ext cx="1661193" cy="5429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Properties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21972" y="4437112"/>
            <a:ext cx="2392552" cy="609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LinkedHashMap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stCxn id="6" idx="0"/>
            <a:endCxn id="5" idx="2"/>
          </p:cNvCxnSpPr>
          <p:nvPr/>
        </p:nvCxnSpPr>
        <p:spPr>
          <a:xfrm rot="5400000" flipH="1" flipV="1">
            <a:off x="2941994" y="1134825"/>
            <a:ext cx="506214" cy="2646293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5" idx="2"/>
          </p:cNvCxnSpPr>
          <p:nvPr/>
        </p:nvCxnSpPr>
        <p:spPr>
          <a:xfrm rot="16200000" flipV="1">
            <a:off x="5732176" y="990936"/>
            <a:ext cx="506216" cy="293407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588224" y="4510199"/>
            <a:ext cx="1728192" cy="5739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TreeMap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7452320" y="3284985"/>
            <a:ext cx="3318" cy="1225214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0"/>
            <a:endCxn id="6" idx="2"/>
          </p:cNvCxnSpPr>
          <p:nvPr/>
        </p:nvCxnSpPr>
        <p:spPr>
          <a:xfrm flipV="1">
            <a:off x="1871955" y="3284983"/>
            <a:ext cx="0" cy="115212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0"/>
            <a:endCxn id="7" idx="2"/>
          </p:cNvCxnSpPr>
          <p:nvPr/>
        </p:nvCxnSpPr>
        <p:spPr>
          <a:xfrm flipV="1">
            <a:off x="4518248" y="3284985"/>
            <a:ext cx="0" cy="115212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</p:cNvCxnSpPr>
          <p:nvPr/>
        </p:nvCxnSpPr>
        <p:spPr>
          <a:xfrm flipV="1">
            <a:off x="4518248" y="2204864"/>
            <a:ext cx="0" cy="506216"/>
          </a:xfrm>
          <a:prstGeom prst="line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25288" y="5877272"/>
            <a:ext cx="239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>
                <a:ea typeface="宋体" panose="02010600030101010101" pitchFamily="2" charset="-122"/>
              </a:rPr>
              <a:t>Map</a:t>
            </a:r>
            <a:r>
              <a:rPr lang="zh-CN" altLang="en-US" sz="2000" b="1" u="sng" dirty="0">
                <a:ea typeface="宋体" panose="02010600030101010101" pitchFamily="2" charset="-122"/>
              </a:rPr>
              <a:t>体系的继承树</a:t>
            </a:r>
            <a:endParaRPr lang="zh-CN" altLang="en-US" sz="2000" b="1" u="sng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764704"/>
            <a:ext cx="5112568" cy="70980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集合概述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80920" cy="43924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集合可分为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Collection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两种体系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接口：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元素无序、不可重复的集合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元素有序，可重复的集合  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1680"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Map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接口：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具有映射关系“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key-value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对”的集合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3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		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28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AA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CC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DD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43504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000364" y="1643050"/>
            <a:ext cx="207170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071802" y="2714620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43240" y="350043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43240" y="435769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7224" y="1428736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7224" y="2285992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7224" y="3143248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9800" y="4000504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6802" y="928670"/>
            <a:ext cx="157163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68221" y="557214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KeySet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000628" y="928670"/>
            <a:ext cx="228601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07851" y="571619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Values</a:t>
            </a:r>
            <a:endParaRPr lang="zh-CN" altLang="en-US" dirty="0"/>
          </a:p>
        </p:txBody>
      </p:sp>
      <p:cxnSp>
        <p:nvCxnSpPr>
          <p:cNvPr id="9" name="曲线连接符 8"/>
          <p:cNvCxnSpPr>
            <a:endCxn id="15" idx="3"/>
          </p:cNvCxnSpPr>
          <p:nvPr/>
        </p:nvCxnSpPr>
        <p:spPr>
          <a:xfrm rot="16200000" flipV="1">
            <a:off x="7049721" y="1879973"/>
            <a:ext cx="857256" cy="8120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16" idx="3"/>
          </p:cNvCxnSpPr>
          <p:nvPr/>
        </p:nvCxnSpPr>
        <p:spPr>
          <a:xfrm rot="10800000">
            <a:off x="7072330" y="2714620"/>
            <a:ext cx="812038" cy="7143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endCxn id="17" idx="3"/>
          </p:cNvCxnSpPr>
          <p:nvPr/>
        </p:nvCxnSpPr>
        <p:spPr>
          <a:xfrm rot="10800000" flipV="1">
            <a:off x="7072330" y="2786058"/>
            <a:ext cx="812038" cy="785818"/>
          </a:xfrm>
          <a:prstGeom prst="curvedConnector3">
            <a:avLst>
              <a:gd name="adj1" fmla="val 36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endCxn id="18" idx="3"/>
          </p:cNvCxnSpPr>
          <p:nvPr/>
        </p:nvCxnSpPr>
        <p:spPr>
          <a:xfrm rot="5400000">
            <a:off x="6659413" y="3211551"/>
            <a:ext cx="1643074" cy="7920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84368" y="249463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1073" y="5581844"/>
            <a:ext cx="126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Set</a:t>
            </a:r>
            <a:endParaRPr lang="en-US" altLang="zh-C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558184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Collection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00392" y="33569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Set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620688"/>
            <a:ext cx="5572734" cy="781814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常用方法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268760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添加、删除操作：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put(Object </a:t>
            </a:r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key,Object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value)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remove(Object key)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putAll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(Map t)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clear()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元视图操作的方法：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keySet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Collection values()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entrySet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3429000"/>
            <a:ext cx="5157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元素查询的操作：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get(Object key)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containsKey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key)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containsValue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value)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size()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isEmpty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equals(Object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6048672" cy="936104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实现类之一：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6085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接口的常用实现类：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TreeMap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Properties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使用频率最高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的实现类。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允许使用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键和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值，与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一样，不保证映射的顺序。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判断两个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相等的标准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是：两个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通过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equals()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方法返回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值也相等。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判断两个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相等的标准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是：两个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通过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equals()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方法返回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图片 2" descr="这里写图片描述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4293096"/>
            <a:ext cx="7929618" cy="30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234888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96136" y="306896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83845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ea typeface="宋体" panose="02010600030101010101" pitchFamily="2" charset="-122"/>
              </a:rPr>
              <a:t>HashMap</a:t>
            </a:r>
            <a:r>
              <a:rPr lang="zh-CN" altLang="en-US" sz="3600" b="1">
                <a:ea typeface="宋体" panose="02010600030101010101" pitchFamily="2" charset="-122"/>
              </a:rPr>
              <a:t>的存储结构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JDK 7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及以前版本：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HashMap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是数组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链表结构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即为链地址法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JDK 8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版本发布以后：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HashMap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是数组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链表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红黑树实现。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028" name="Picture 4" descr="http://img.blog.csdn.net/20151028085926432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3" y="2564904"/>
            <a:ext cx="805857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416824" cy="1080120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实现类之二：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LinkedHashMap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052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LinkedHashMap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的子类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LinkedHashSet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类似，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LinkedHashMap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可以维护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的迭代顺序：迭代顺序与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Key-Value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对的插入顺序一致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图片 1" descr="这里写图片描述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1357298"/>
            <a:ext cx="929154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添加几个员工对象，要求键：员工</a:t>
            </a:r>
            <a:endParaRPr lang="en-US" altLang="zh-CN" dirty="0"/>
          </a:p>
          <a:p>
            <a:r>
              <a:rPr lang="zh-CN" altLang="en-US" dirty="0"/>
              <a:t>值：员工工资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并遍历显示工资</a:t>
            </a:r>
            <a:r>
              <a:rPr lang="en-US" altLang="zh-CN" dirty="0"/>
              <a:t>&gt;18000</a:t>
            </a:r>
            <a:r>
              <a:rPr lang="zh-CN" altLang="en-US" dirty="0"/>
              <a:t>的员工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员工类：姓名、工资、编号</a:t>
            </a:r>
            <a:endParaRPr lang="en-US" altLang="zh-CN" dirty="0"/>
          </a:p>
          <a:p>
            <a:pPr lvl="1"/>
            <a:r>
              <a:rPr lang="zh-CN" altLang="en-US" dirty="0"/>
              <a:t>要求：姓名和编号一样的员工为同一个员工！！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添加几个员工对象，要求键：员工</a:t>
            </a:r>
            <a:endParaRPr lang="en-US" altLang="zh-CN" dirty="0"/>
          </a:p>
          <a:p>
            <a:r>
              <a:rPr lang="zh-CN" altLang="en-US" dirty="0"/>
              <a:t>值：员工工资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员工类：姓名、工资、编号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要求：先对员工的编号排序，然后再按工资排序</a:t>
            </a:r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620688"/>
            <a:ext cx="6120680" cy="86409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实现类之三：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TreeMap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22200"/>
            <a:ext cx="8748464" cy="4859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TreeMap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存储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Key-Value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对时，需要根据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key-value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对进行排序。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TreeMap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可以保证所有的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Key-Value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对处于有序状态。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TreeMap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的排序：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自然排序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5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TreeMap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的所有的 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必须实现 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Comparable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接口，而且所有的 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应该是同一个类的对象，否则将会抛出 </a:t>
            </a:r>
            <a:r>
              <a:rPr lang="en-US" altLang="zh-CN" sz="2500" dirty="0" err="1">
                <a:ea typeface="宋体" panose="02010600030101010101" pitchFamily="2" charset="-122"/>
                <a:cs typeface="Times New Roman" panose="02020603050405020304" pitchFamily="18" charset="0"/>
              </a:rPr>
              <a:t>ClasssCastException</a:t>
            </a:r>
            <a:endParaRPr lang="en-US" altLang="zh-CN" sz="2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定制排序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：创建 </a:t>
            </a:r>
            <a:r>
              <a:rPr lang="en-US" altLang="zh-CN" sz="25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TreeMap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时，传入一个 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Comparator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对象，该对象负责对 </a:t>
            </a:r>
            <a:r>
              <a:rPr lang="en-US" altLang="zh-CN" sz="25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TreeMap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中的所有 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进行排序。此时不需要 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实现 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Comparable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sz="25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195518" y="1484783"/>
            <a:ext cx="1816641" cy="5400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Collection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108602" y="2384884"/>
            <a:ext cx="887334" cy="4680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List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36295" y="2384884"/>
            <a:ext cx="864099" cy="4680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02051" y="3365399"/>
            <a:ext cx="1106280" cy="487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Vector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077254" y="3354975"/>
            <a:ext cx="1198602" cy="4981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ArrayList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79912" y="3364627"/>
            <a:ext cx="1524271" cy="4884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LinkedList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724129" y="3284984"/>
            <a:ext cx="1316968" cy="5681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HashSet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524328" y="3284984"/>
            <a:ext cx="1296143" cy="5681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SortedSet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160167" y="4373887"/>
            <a:ext cx="2220145" cy="4952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LinkedHashSet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27791" y="5223237"/>
            <a:ext cx="1512168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Comparable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383975" y="5223237"/>
            <a:ext cx="147616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Comparator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454385" y="5396446"/>
            <a:ext cx="136815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Collections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58664" y="1536635"/>
            <a:ext cx="1260137" cy="4860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Iterator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39552" y="2348881"/>
            <a:ext cx="1537702" cy="3600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ListIterator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肘形连接符 54"/>
          <p:cNvCxnSpPr>
            <a:stCxn id="23" idx="0"/>
            <a:endCxn id="4" idx="2"/>
          </p:cNvCxnSpPr>
          <p:nvPr/>
        </p:nvCxnSpPr>
        <p:spPr>
          <a:xfrm rot="5400000" flipH="1" flipV="1">
            <a:off x="4148034" y="1429079"/>
            <a:ext cx="360040" cy="15515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4" idx="0"/>
            <a:endCxn id="4" idx="2"/>
          </p:cNvCxnSpPr>
          <p:nvPr/>
        </p:nvCxnSpPr>
        <p:spPr>
          <a:xfrm rot="16200000" flipV="1">
            <a:off x="6206072" y="922611"/>
            <a:ext cx="360040" cy="256450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7" idx="0"/>
            <a:endCxn id="23" idx="2"/>
          </p:cNvCxnSpPr>
          <p:nvPr/>
        </p:nvCxnSpPr>
        <p:spPr>
          <a:xfrm rot="5400000" flipH="1" flipV="1">
            <a:off x="2197498" y="2010628"/>
            <a:ext cx="512464" cy="2197078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28" idx="0"/>
            <a:endCxn id="23" idx="2"/>
          </p:cNvCxnSpPr>
          <p:nvPr/>
        </p:nvCxnSpPr>
        <p:spPr>
          <a:xfrm rot="5400000" flipH="1" flipV="1">
            <a:off x="2863392" y="2666098"/>
            <a:ext cx="502040" cy="875714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9" idx="0"/>
            <a:endCxn id="23" idx="2"/>
          </p:cNvCxnSpPr>
          <p:nvPr/>
        </p:nvCxnSpPr>
        <p:spPr>
          <a:xfrm rot="16200000" flipV="1">
            <a:off x="3791313" y="2613891"/>
            <a:ext cx="511692" cy="989779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肘形连接符 1024"/>
          <p:cNvCxnSpPr>
            <a:stCxn id="30" idx="0"/>
            <a:endCxn id="24" idx="2"/>
          </p:cNvCxnSpPr>
          <p:nvPr/>
        </p:nvCxnSpPr>
        <p:spPr>
          <a:xfrm rot="5400000" flipH="1" flipV="1">
            <a:off x="6809454" y="2426093"/>
            <a:ext cx="432050" cy="1285732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肘形连接符 1027"/>
          <p:cNvCxnSpPr>
            <a:stCxn id="31" idx="0"/>
            <a:endCxn id="24" idx="2"/>
          </p:cNvCxnSpPr>
          <p:nvPr/>
        </p:nvCxnSpPr>
        <p:spPr>
          <a:xfrm rot="16200000" flipV="1">
            <a:off x="7704348" y="2816931"/>
            <a:ext cx="432050" cy="50405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箭头连接符 1031"/>
          <p:cNvCxnSpPr>
            <a:endCxn id="30" idx="2"/>
          </p:cNvCxnSpPr>
          <p:nvPr/>
        </p:nvCxnSpPr>
        <p:spPr>
          <a:xfrm flipH="1" flipV="1">
            <a:off x="6382613" y="3853092"/>
            <a:ext cx="3479" cy="52079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箭头连接符 1043"/>
          <p:cNvCxnSpPr>
            <a:stCxn id="4" idx="1"/>
            <a:endCxn id="42" idx="3"/>
          </p:cNvCxnSpPr>
          <p:nvPr/>
        </p:nvCxnSpPr>
        <p:spPr>
          <a:xfrm flipH="1">
            <a:off x="1918801" y="1754814"/>
            <a:ext cx="2276717" cy="2484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矩形 1044"/>
          <p:cNvSpPr/>
          <p:nvPr/>
        </p:nvSpPr>
        <p:spPr>
          <a:xfrm>
            <a:off x="370003" y="1302605"/>
            <a:ext cx="1872208" cy="15503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39759" y="5007213"/>
            <a:ext cx="3727975" cy="864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83932" y="5208295"/>
            <a:ext cx="2057872" cy="864096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err="1">
              <a:solidFill>
                <a:srgbClr val="00B0F0"/>
              </a:solidFill>
            </a:endParaRPr>
          </a:p>
        </p:txBody>
      </p:sp>
      <p:sp>
        <p:nvSpPr>
          <p:cNvPr id="1046" name="TextBox 1045"/>
          <p:cNvSpPr txBox="1"/>
          <p:nvPr/>
        </p:nvSpPr>
        <p:spPr>
          <a:xfrm>
            <a:off x="802051" y="1086581"/>
            <a:ext cx="111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</a:rPr>
              <a:t>迭代器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047" name="TextBox 1046"/>
          <p:cNvSpPr txBox="1"/>
          <p:nvPr/>
        </p:nvSpPr>
        <p:spPr>
          <a:xfrm>
            <a:off x="1471108" y="5706388"/>
            <a:ext cx="16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对象排序接口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48" name="TextBox 1047"/>
          <p:cNvSpPr txBox="1"/>
          <p:nvPr/>
        </p:nvSpPr>
        <p:spPr>
          <a:xfrm>
            <a:off x="6623711" y="58772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容器工具类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49" name="TextBox 1048"/>
          <p:cNvSpPr txBox="1"/>
          <p:nvPr/>
        </p:nvSpPr>
        <p:spPr>
          <a:xfrm>
            <a:off x="3057160" y="712443"/>
            <a:ext cx="4863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r>
              <a:rPr lang="zh-CN" altLang="en-US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接口继承树</a:t>
            </a:r>
            <a:endParaRPr lang="zh-CN" altLang="en-US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0" name="TextBox 1049"/>
          <p:cNvSpPr txBox="1"/>
          <p:nvPr/>
        </p:nvSpPr>
        <p:spPr>
          <a:xfrm>
            <a:off x="2427345" y="1358774"/>
            <a:ext cx="74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</a:rPr>
              <a:t>获取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2242211" y="6180705"/>
            <a:ext cx="4381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JDK提供的集合API位于java.util包内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7553682" y="4301053"/>
            <a:ext cx="1296143" cy="5681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TreeSet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92" idx="0"/>
            <a:endCxn id="31" idx="2"/>
          </p:cNvCxnSpPr>
          <p:nvPr/>
        </p:nvCxnSpPr>
        <p:spPr>
          <a:xfrm flipH="1" flipV="1">
            <a:off x="8172400" y="3853091"/>
            <a:ext cx="29354" cy="447962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1288733" y="2022684"/>
            <a:ext cx="19670" cy="32619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23" idx="1"/>
            <a:endCxn id="45" idx="3"/>
          </p:cNvCxnSpPr>
          <p:nvPr/>
        </p:nvCxnSpPr>
        <p:spPr>
          <a:xfrm flipH="1" flipV="1">
            <a:off x="2077254" y="2528901"/>
            <a:ext cx="1031348" cy="9000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1464" y="2148826"/>
            <a:ext cx="74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</a:rPr>
              <a:t>获取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1" grpId="0" animBg="1"/>
      <p:bldP spid="42" grpId="0" animBg="1"/>
      <p:bldP spid="45" grpId="0" animBg="1"/>
      <p:bldP spid="1045" grpId="0" animBg="1"/>
      <p:bldP spid="86" grpId="0" animBg="1"/>
      <p:bldP spid="87" grpId="0" animBg="1"/>
      <p:bldP spid="1046" grpId="0"/>
      <p:bldP spid="1047" grpId="0"/>
      <p:bldP spid="1048" grpId="0"/>
      <p:bldP spid="1050" grpId="0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6120680" cy="86409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实现类之三：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TreeMap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568952" cy="2592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TreeMap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两个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相等的标准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：两个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方法或者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compare()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方法返回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若使用自定义类作为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TreeMap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，所属类需要重写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方法，且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方法返回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方法应返回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548680"/>
            <a:ext cx="5956988" cy="108012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实现类之四：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8280920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是个古老的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实现类，线程安全。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不同，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不允许使用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null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作为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一样，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也不能保证其中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Key-Value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对的顺序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判断两个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相等、两个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相等的标准，与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一致。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6508838" cy="78181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实现类之五：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Properties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91264" cy="37010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Properties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类是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的子类，该对象用于处理属性文件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由于属性文件里的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都是字符串类型，所以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Properties 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里的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都是字符串类型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存取数据时，建议使用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setProperty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key,String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value)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方法和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getProperty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(String key)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6508838" cy="78181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实现类之五：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Properties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8208912" cy="2592288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Properties pros = new Properties();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pros.load</a:t>
            </a:r>
            <a:r>
              <a:rPr lang="en-US" altLang="zh-CN" dirty="0">
                <a:solidFill>
                  <a:srgbClr val="C00000"/>
                </a:solidFill>
              </a:rPr>
              <a:t>(new </a:t>
            </a:r>
            <a:r>
              <a:rPr lang="en-US" altLang="zh-CN" dirty="0" err="1">
                <a:solidFill>
                  <a:srgbClr val="C00000"/>
                </a:solidFill>
              </a:rPr>
              <a:t>FileInputStream</a:t>
            </a:r>
            <a:r>
              <a:rPr lang="en-US" altLang="zh-CN" dirty="0">
                <a:solidFill>
                  <a:srgbClr val="C00000"/>
                </a:solidFill>
              </a:rPr>
              <a:t>("</a:t>
            </a:r>
            <a:r>
              <a:rPr lang="en-US" altLang="zh-CN" dirty="0" err="1">
                <a:solidFill>
                  <a:srgbClr val="C00000"/>
                </a:solidFill>
              </a:rPr>
              <a:t>jdbc.properties</a:t>
            </a:r>
            <a:r>
              <a:rPr lang="en-US" altLang="zh-CN" dirty="0">
                <a:solidFill>
                  <a:srgbClr val="C00000"/>
                </a:solidFill>
              </a:rPr>
              <a:t>"));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String user = </a:t>
            </a:r>
            <a:r>
              <a:rPr lang="en-US" altLang="zh-CN" dirty="0" err="1">
                <a:solidFill>
                  <a:srgbClr val="C00000"/>
                </a:solidFill>
              </a:rPr>
              <a:t>pros.getProperty</a:t>
            </a:r>
            <a:r>
              <a:rPr lang="en-US" altLang="zh-CN" dirty="0">
                <a:solidFill>
                  <a:srgbClr val="C00000"/>
                </a:solidFill>
              </a:rPr>
              <a:t>("user");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</a:rPr>
              <a:t>(user);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3819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9-7 Collections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工具类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949854" cy="86263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操作集合的工具类：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Collections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Collections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是一个操作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和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等集合的工具类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Collections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中提供了一系列静态的方法对集合元素进行排序、查询和修改等操作，还提供了对集合对象设置不可变、对集合对象实现同步控制等方法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排序操作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（均为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static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方法）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reverse(List)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反转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中元素的顺序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shuffle(List)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集合元素进行随机排序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sort(List)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根据元素的自然顺序对指定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集合元素按升序排序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sort(List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Comparator)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根据指定的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Comparator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产生的顺序对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集合元素进行排序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swap(List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将指定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集合中的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处元素和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处元素进行交换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139952" y="456637"/>
            <a:ext cx="1008112" cy="42716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65184" y="256582"/>
            <a:ext cx="397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操作数组的工具类：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Arrays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2448272" cy="50259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查找、替换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04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max(Collection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：根据元素的自然顺序，返回给定集合中的最大元素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Object max(Collection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Comparator)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：根据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Comparator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指定的顺序，返回给定集合中的最大元素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Object min(Collection)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Object min(Collection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Comparator)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frequency(Collection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Object)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：返回指定集合中指定元素的出现次数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copy(List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dest,List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：将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中的内容复制到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replaceAll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(List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oldVal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newVal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：使用新值替换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对象的所有旧值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051720" y="620688"/>
            <a:ext cx="5949854" cy="86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操作集合的工具类：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Collections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7927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anose="02010600030101010101" pitchFamily="2" charset="-122"/>
              </a:rPr>
              <a:t>练  习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个随机数保存到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中，并按倒序、从大到小的顺序显示出来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3808" y="2780928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天下没有难学的技术！</a:t>
            </a:r>
            <a:endParaRPr lang="zh-CN" altLang="en-US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48680"/>
            <a:ext cx="4276590" cy="92583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接口继承树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40360" y="1412776"/>
            <a:ext cx="2555776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Map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71600" y="2928181"/>
            <a:ext cx="1800709" cy="5739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Hashtable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86989" y="2928183"/>
            <a:ext cx="1662518" cy="5739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HashMap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88224" y="2928183"/>
            <a:ext cx="1728192" cy="573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SortedMap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1358" y="4654215"/>
            <a:ext cx="1661193" cy="542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Properties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21972" y="4654215"/>
            <a:ext cx="2392552" cy="6091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LinkedHashMap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stCxn id="6" idx="0"/>
            <a:endCxn id="5" idx="2"/>
          </p:cNvCxnSpPr>
          <p:nvPr/>
        </p:nvCxnSpPr>
        <p:spPr>
          <a:xfrm rot="5400000" flipH="1" flipV="1">
            <a:off x="2761435" y="1171369"/>
            <a:ext cx="867333" cy="2646293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5" idx="2"/>
          </p:cNvCxnSpPr>
          <p:nvPr/>
        </p:nvCxnSpPr>
        <p:spPr>
          <a:xfrm rot="16200000" flipV="1">
            <a:off x="5551617" y="1027480"/>
            <a:ext cx="867335" cy="293407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588224" y="4727302"/>
            <a:ext cx="1728192" cy="573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TreeMap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7452320" y="3502088"/>
            <a:ext cx="3318" cy="1225214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0"/>
            <a:endCxn id="6" idx="2"/>
          </p:cNvCxnSpPr>
          <p:nvPr/>
        </p:nvCxnSpPr>
        <p:spPr>
          <a:xfrm flipV="1">
            <a:off x="1871955" y="3502086"/>
            <a:ext cx="0" cy="115212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0"/>
            <a:endCxn id="7" idx="2"/>
          </p:cNvCxnSpPr>
          <p:nvPr/>
        </p:nvCxnSpPr>
        <p:spPr>
          <a:xfrm flipV="1">
            <a:off x="4518248" y="3502088"/>
            <a:ext cx="0" cy="115212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  <a:endCxn id="5" idx="2"/>
          </p:cNvCxnSpPr>
          <p:nvPr/>
        </p:nvCxnSpPr>
        <p:spPr>
          <a:xfrm flipV="1">
            <a:off x="4518248" y="2060848"/>
            <a:ext cx="0" cy="867335"/>
          </a:xfrm>
          <a:prstGeom prst="line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88224" y="141277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= f(x);</a:t>
            </a:r>
            <a:endParaRPr lang="en-US" altLang="zh-CN" dirty="0"/>
          </a:p>
          <a:p>
            <a:r>
              <a:rPr lang="en-US" altLang="zh-CN" dirty="0"/>
              <a:t>y =  x*2 + 3;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28997" y="5756248"/>
            <a:ext cx="136815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Collections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58544" y="5568097"/>
            <a:ext cx="2057872" cy="864096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err="1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8323" y="62370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容器工具类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9-2 Collection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接口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API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764704"/>
            <a:ext cx="5284702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Collection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Collection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接口是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Queue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接口的父接口，该接口里定义的方法既可用于操作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集合，也可用于操作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Queue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集合。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不提供此接口的任何直接实现，而是提供更具体的子接口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List)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实现。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Java5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之前，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集合会丢失容器中所有对象的数据类型，把所有对象都当成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类型处理；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从 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JDK 5.0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增加了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泛型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以后，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集合可以记住容器中对象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的数据类型。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新课件模板-新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新课件模板-新logo</Template>
  <TotalTime>0</TotalTime>
  <Words>11414</Words>
  <Application>WPS 演示</Application>
  <PresentationFormat>全屏显示(4:3)</PresentationFormat>
  <Paragraphs>771</Paragraphs>
  <Slides>68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7" baseType="lpstr">
      <vt:lpstr>Arial</vt:lpstr>
      <vt:lpstr>宋体</vt:lpstr>
      <vt:lpstr>Wingdings</vt:lpstr>
      <vt:lpstr>微软雅黑</vt:lpstr>
      <vt:lpstr>Calibri</vt:lpstr>
      <vt:lpstr>Times New Roman</vt:lpstr>
      <vt:lpstr>隶书</vt:lpstr>
      <vt:lpstr>Arial Unicode MS</vt:lpstr>
      <vt:lpstr>新课件模板-新logo</vt:lpstr>
      <vt:lpstr>PowerPoint 演示文稿</vt:lpstr>
      <vt:lpstr>PowerPoint 演示文稿</vt:lpstr>
      <vt:lpstr>PowerPoint 演示文稿</vt:lpstr>
      <vt:lpstr>Java 集合概述</vt:lpstr>
      <vt:lpstr>Java 集合概述</vt:lpstr>
      <vt:lpstr>PowerPoint 演示文稿</vt:lpstr>
      <vt:lpstr>Map接口继承树</vt:lpstr>
      <vt:lpstr>PowerPoint 演示文稿</vt:lpstr>
      <vt:lpstr>Collection 接口</vt:lpstr>
      <vt:lpstr>Collection 接口方法</vt:lpstr>
      <vt:lpstr>PowerPoint 演示文稿</vt:lpstr>
      <vt:lpstr>使用 Iterator 接口遍历集合元素</vt:lpstr>
      <vt:lpstr>PowerPoint 演示文稿</vt:lpstr>
      <vt:lpstr>PowerPoint 演示文稿</vt:lpstr>
      <vt:lpstr>使用 foreach 循环遍历集合元素</vt:lpstr>
      <vt:lpstr>PowerPoint 演示文稿</vt:lpstr>
      <vt:lpstr>PowerPoint 演示文稿</vt:lpstr>
      <vt:lpstr>List接口</vt:lpstr>
      <vt:lpstr>List接口</vt:lpstr>
      <vt:lpstr>List实现类之一：ArrayList</vt:lpstr>
      <vt:lpstr>PowerPoint 演示文稿</vt:lpstr>
      <vt:lpstr>PowerPoint 演示文稿</vt:lpstr>
      <vt:lpstr>PowerPoint 演示文稿</vt:lpstr>
      <vt:lpstr>练习</vt:lpstr>
      <vt:lpstr>PowerPoint 演示文稿</vt:lpstr>
      <vt:lpstr>Node节点</vt:lpstr>
      <vt:lpstr>数组结构：ArrayList</vt:lpstr>
      <vt:lpstr>链表结构：LinkedList</vt:lpstr>
      <vt:lpstr>PowerPoint 演示文稿</vt:lpstr>
      <vt:lpstr>Set 接口</vt:lpstr>
      <vt:lpstr>Set实现类之一：HashSet</vt:lpstr>
      <vt:lpstr>PowerPoint 演示文稿</vt:lpstr>
      <vt:lpstr>PowerPoint 演示文稿</vt:lpstr>
      <vt:lpstr>hashCode() 方法</vt:lpstr>
      <vt:lpstr>equals()的重写</vt:lpstr>
      <vt:lpstr>Eclipse工具里equals()的重写</vt:lpstr>
      <vt:lpstr>Set实现类之二：LinkedHashSet</vt:lpstr>
      <vt:lpstr>PowerPoint 演示文稿</vt:lpstr>
      <vt:lpstr>HashSet的练习</vt:lpstr>
      <vt:lpstr>Set实现类之三：TreeSet</vt:lpstr>
      <vt:lpstr>排  序——自然排序</vt:lpstr>
      <vt:lpstr>排  序——自然排序</vt:lpstr>
      <vt:lpstr>排  序——定制排序</vt:lpstr>
      <vt:lpstr>练习</vt:lpstr>
      <vt:lpstr>PowerPoint 演示文稿</vt:lpstr>
      <vt:lpstr>LinkedHashSet</vt:lpstr>
      <vt:lpstr>PowerPoint 演示文稿</vt:lpstr>
      <vt:lpstr>Map接口</vt:lpstr>
      <vt:lpstr>Map接口</vt:lpstr>
      <vt:lpstr>PowerPoint 演示文稿</vt:lpstr>
      <vt:lpstr>Map 常用方法</vt:lpstr>
      <vt:lpstr>Map实现类之一：HashMap</vt:lpstr>
      <vt:lpstr>PowerPoint 演示文稿</vt:lpstr>
      <vt:lpstr>PowerPoint 演示文稿</vt:lpstr>
      <vt:lpstr>Map实现类之二：LinkedHashMap</vt:lpstr>
      <vt:lpstr>PowerPoint 演示文稿</vt:lpstr>
      <vt:lpstr>练习</vt:lpstr>
      <vt:lpstr>练习</vt:lpstr>
      <vt:lpstr>Map实现类之三：TreeMap</vt:lpstr>
      <vt:lpstr>Map实现类之三：TreeMap</vt:lpstr>
      <vt:lpstr>Map实现类之四：Hashtable</vt:lpstr>
      <vt:lpstr>Map实现类之五：Properties</vt:lpstr>
      <vt:lpstr>Map实现类之五：Properties</vt:lpstr>
      <vt:lpstr>PowerPoint 演示文稿</vt:lpstr>
      <vt:lpstr>操作集合的工具类：Collections</vt:lpstr>
      <vt:lpstr>查找、替换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厌倦</cp:lastModifiedBy>
  <cp:revision>799</cp:revision>
  <dcterms:created xsi:type="dcterms:W3CDTF">2012-08-05T14:09:00Z</dcterms:created>
  <dcterms:modified xsi:type="dcterms:W3CDTF">2019-02-15T13:36:14Z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