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561" r:id="rId2"/>
    <p:sldId id="554" r:id="rId3"/>
    <p:sldId id="552" r:id="rId4"/>
    <p:sldId id="528" r:id="rId5"/>
    <p:sldId id="549" r:id="rId6"/>
    <p:sldId id="550" r:id="rId7"/>
    <p:sldId id="553" r:id="rId8"/>
    <p:sldId id="529" r:id="rId9"/>
    <p:sldId id="559" r:id="rId10"/>
    <p:sldId id="555" r:id="rId11"/>
    <p:sldId id="530" r:id="rId12"/>
    <p:sldId id="531" r:id="rId13"/>
    <p:sldId id="551" r:id="rId14"/>
    <p:sldId id="541" r:id="rId15"/>
    <p:sldId id="533" r:id="rId16"/>
    <p:sldId id="539" r:id="rId17"/>
    <p:sldId id="556" r:id="rId18"/>
    <p:sldId id="547" r:id="rId19"/>
    <p:sldId id="534" r:id="rId20"/>
    <p:sldId id="535" r:id="rId21"/>
    <p:sldId id="557" r:id="rId22"/>
    <p:sldId id="536" r:id="rId23"/>
    <p:sldId id="545" r:id="rId24"/>
    <p:sldId id="540" r:id="rId25"/>
    <p:sldId id="537" r:id="rId26"/>
    <p:sldId id="546" r:id="rId27"/>
    <p:sldId id="538" r:id="rId28"/>
    <p:sldId id="56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91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54525"/>
            <a:ext cx="6858000" cy="1656052"/>
          </a:xfrm>
        </p:spPr>
        <p:txBody>
          <a:bodyPr anchor="b">
            <a:normAutofit/>
          </a:bodyPr>
          <a:lstStyle>
            <a:lvl1pPr algn="ctr">
              <a:defRPr sz="5400" b="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9FC812E-A2D8-4764-89D8-5EDF648DE6AF}" type="datetimeFigureOut">
              <a:rPr lang="zh-CN" altLang="en-US"/>
              <a:pPr>
                <a:defRPr/>
              </a:pPr>
              <a:t>2018/11/13</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7E301FD3-E6E8-4A23-9804-954B32B4479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40"/>
            <a:ext cx="7886700" cy="55599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7AE0B29F-16F0-4930-B12F-E98D95BC53DA}" type="datetimeFigureOut">
              <a:rPr lang="zh-CN" altLang="en-US"/>
              <a:pPr>
                <a:defRPr/>
              </a:pPr>
              <a:t>2018/11/13</a:t>
            </a:fld>
            <a:endParaRPr lang="zh-CN" altLang="en-US"/>
          </a:p>
        </p:txBody>
      </p:sp>
      <p:sp>
        <p:nvSpPr>
          <p:cNvPr id="4"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BCECE35B-1260-40CF-B737-380D7AFCC42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dirty="0"/>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BDB2923-1B89-49A2-962A-7919670A71B1}" type="datetimeFigureOut">
              <a:rPr lang="zh-CN" altLang="en-US"/>
              <a:pPr>
                <a:defRPr/>
              </a:pPr>
              <a:t>2018/11/13</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71D21A45-EF2B-4D54-8BC2-3705E7E9BB9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5" name="标题 4"/>
          <p:cNvSpPr>
            <a:spLocks noGrp="1"/>
          </p:cNvSpPr>
          <p:nvPr>
            <p:ph type="title"/>
          </p:nvPr>
        </p:nvSpPr>
        <p:spPr>
          <a:xfrm>
            <a:off x="628650" y="2187826"/>
            <a:ext cx="7886700" cy="2483549"/>
          </a:xfrm>
        </p:spPr>
        <p:txBody>
          <a:bodyPr>
            <a:normAutofit/>
          </a:bodyPr>
          <a:lstStyle>
            <a:lvl1pPr algn="ctr">
              <a:defRPr sz="4500" b="0"/>
            </a:lvl1pPr>
          </a:lstStyle>
          <a:p>
            <a:r>
              <a:rPr lang="zh-CN" altLang="en-US"/>
              <a:t>单击此处编辑母版标题样式</a:t>
            </a:r>
            <a:endParaRPr lang="zh-CN" altLang="en-US" dirty="0"/>
          </a:p>
        </p:txBody>
      </p:sp>
      <p:sp>
        <p:nvSpPr>
          <p:cNvPr id="3"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94CD270B-728A-4775-AB20-258D3E049EEC}" type="datetimeFigureOut">
              <a:rPr lang="zh-CN" altLang="en-US"/>
              <a:pPr>
                <a:defRPr/>
              </a:pPr>
              <a:t>2018/11/13</a:t>
            </a:fld>
            <a:endParaRPr lang="zh-CN" altLang="en-US"/>
          </a:p>
        </p:txBody>
      </p:sp>
      <p:sp>
        <p:nvSpPr>
          <p:cNvPr id="4"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D0D87DE0-C7BC-489B-A7F5-385C23ED70E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A46F9B7F-F3DC-44D6-8296-4C7DA9070C76}" type="datetimeFigureOut">
              <a:rPr lang="zh-CN" altLang="en-US"/>
              <a:pPr>
                <a:defRPr/>
              </a:pPr>
              <a:t>2018/11/13</a:t>
            </a:fld>
            <a:endParaRPr lang="zh-CN" altLang="en-US"/>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9D6C6D9A-7C1D-4299-8EEF-BC7BEC5BA90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D8117003-7CE6-486C-A3C8-C9A2141D6AA6}" type="datetimeFigureOut">
              <a:rPr lang="zh-CN" altLang="en-US"/>
              <a:pPr>
                <a:defRPr/>
              </a:pPr>
              <a:t>2018/11/13</a:t>
            </a:fld>
            <a:endParaRPr lang="zh-CN" altLang="en-US"/>
          </a:p>
        </p:txBody>
      </p:sp>
      <p:sp>
        <p:nvSpPr>
          <p:cNvPr id="8" name="页脚占位符 7"/>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9E18C2F8-C2FD-4A9F-934E-5F9B45D88CD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a:t>单击此处编辑母版标题样式</a:t>
            </a:r>
            <a:endParaRPr lang="zh-CN" altLang="en-US" dirty="0"/>
          </a:p>
        </p:txBody>
      </p:sp>
      <p:sp>
        <p:nvSpPr>
          <p:cNvPr id="37" name="内容占位符 36"/>
          <p:cNvSpPr>
            <a:spLocks noGrp="1"/>
          </p:cNvSpPr>
          <p:nvPr>
            <p:ph sz="quarter" idx="13"/>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a:t>单击此处编辑母版文本样式</a:t>
            </a:r>
          </a:p>
        </p:txBody>
      </p:sp>
      <p:sp>
        <p:nvSpPr>
          <p:cNvPr id="4"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62B42142-A4C9-433D-99D8-F549830DDBA9}" type="datetimeFigureOut">
              <a:rPr lang="zh-CN" altLang="en-US"/>
              <a:pPr>
                <a:defRPr/>
              </a:pPr>
              <a:t>2018/11/13</a:t>
            </a:fld>
            <a:endParaRPr lang="zh-CN" altLang="en-US"/>
          </a:p>
        </p:txBody>
      </p:sp>
      <p:sp>
        <p:nvSpPr>
          <p:cNvPr id="5"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19749C49-FDE0-4139-A794-5B9EFC3B073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CD4BE7C4-D1B2-4625-8A20-400C4C3DA167}" type="datetimeFigureOut">
              <a:rPr lang="zh-CN" altLang="en-US"/>
              <a:pPr>
                <a:defRPr/>
              </a:pPr>
              <a:t>2018/11/13</a:t>
            </a:fld>
            <a:endParaRPr lang="zh-CN" altLang="en-US"/>
          </a:p>
        </p:txBody>
      </p:sp>
      <p:sp>
        <p:nvSpPr>
          <p:cNvPr id="3"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C644CE2F-45FC-464F-82C4-221C4E791F2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713797"/>
            <a:ext cx="3511241" cy="1428411"/>
          </a:xfrm>
        </p:spPr>
        <p:txBody>
          <a:bodyPr anchor="t" anchorCtr="0">
            <a:normAutofit/>
          </a:bodyPr>
          <a:lstStyle>
            <a:lvl1pPr>
              <a:defRPr sz="2700"/>
            </a:lvl1pPr>
          </a:lstStyle>
          <a:p>
            <a:r>
              <a:rPr lang="zh-CN" altLang="en-US"/>
              <a:t>单击此处编辑母版标题样式</a:t>
            </a:r>
            <a:endParaRPr lang="zh-CN" altLang="en-US" dirty="0"/>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2D2C9802-A81E-4882-A404-3408C69D6A0F}" type="datetimeFigureOut">
              <a:rPr lang="zh-CN" altLang="en-US"/>
              <a:pPr>
                <a:defRPr/>
              </a:pPr>
              <a:t>2018/11/13</a:t>
            </a:fld>
            <a:endParaRPr lang="zh-CN" altLang="en-US" dirty="0"/>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DD8CAA3B-0DAC-4F45-BE03-0664BE2F4E8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3674" y="365190"/>
            <a:ext cx="681676" cy="5812855"/>
          </a:xfrm>
        </p:spPr>
        <p:txBody>
          <a:bodyPr vert="eaVert">
            <a:normAutofit/>
          </a:bodyPr>
          <a:lstStyle>
            <a:lvl1pPr>
              <a:defRPr sz="3300"/>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6278BE17-EC31-4642-890F-59862E3B314F}" type="datetimeFigureOut">
              <a:rPr lang="zh-CN" altLang="en-US"/>
              <a:pPr>
                <a:defRPr/>
              </a:pPr>
              <a:t>2018/11/13</a:t>
            </a:fld>
            <a:endParaRPr lang="zh-CN" altLang="en-US"/>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E00AC033-6BD9-4E04-A591-DC02E52E4A1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2pPr>
      <a:lvl3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3pPr>
      <a:lvl4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4pPr>
      <a:lvl5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5pPr>
      <a:lvl6pPr marL="4572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6pPr>
      <a:lvl7pPr marL="9144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7pPr>
      <a:lvl8pPr marL="13716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8pPr>
      <a:lvl9pPr marL="18288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9pPr>
    </p:titleStyle>
    <p:bodyStyle>
      <a:lvl1pPr marL="171450" indent="-171450" algn="l" defTabSz="685800" rtl="0" eaLnBrk="1" fontAlgn="base" hangingPunct="1">
        <a:lnSpc>
          <a:spcPct val="90000"/>
        </a:lnSpc>
        <a:spcBef>
          <a:spcPts val="750"/>
        </a:spcBef>
        <a:spcAft>
          <a:spcPct val="0"/>
        </a:spcAft>
        <a:buFont typeface="Arial" pitchFamily="34" charset="0"/>
        <a:buChar char="•"/>
        <a:defRPr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5" name="矩形 4"/>
          <p:cNvSpPr/>
          <p:nvPr/>
        </p:nvSpPr>
        <p:spPr>
          <a:xfrm>
            <a:off x="2627784" y="2132856"/>
            <a:ext cx="5669280" cy="830997"/>
          </a:xfrm>
          <a:prstGeom prst="rect">
            <a:avLst/>
          </a:prstGeom>
          <a:noFill/>
          <a:ln>
            <a:noFill/>
          </a:ln>
        </p:spPr>
        <p:txBody>
          <a:bodyPr wrap="square" rtlCol="0" anchor="t">
            <a:spAutoFit/>
          </a:bodyPr>
          <a:lstStyle/>
          <a:p>
            <a:pPr algn="ctr"/>
            <a:r>
              <a:rPr lang="zh-CN" altLang="en-US" sz="4800" b="1" dirty="0">
                <a:ln/>
                <a:solidFill>
                  <a:srgbClr val="006450"/>
                </a:solidFill>
                <a:effectLst>
                  <a:outerShdw blurRad="38100" dist="19050" dir="2700000" algn="tl" rotWithShape="0">
                    <a:schemeClr val="dk1">
                      <a:alpha val="40000"/>
                    </a:schemeClr>
                  </a:outerShdw>
                </a:effectLst>
              </a:rPr>
              <a:t>泛型</a:t>
            </a:r>
          </a:p>
        </p:txBody>
      </p:sp>
      <p:sp>
        <p:nvSpPr>
          <p:cNvPr id="6" name="矩形 5"/>
          <p:cNvSpPr/>
          <p:nvPr/>
        </p:nvSpPr>
        <p:spPr>
          <a:xfrm>
            <a:off x="2987824" y="4005064"/>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讲师：王飞龙</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10-3 </a:t>
            </a:r>
            <a:r>
              <a:rPr lang="zh-CN" altLang="en-US" sz="4800" dirty="0">
                <a:solidFill>
                  <a:schemeClr val="accent6">
                    <a:lumMod val="75000"/>
                  </a:schemeClr>
                </a:solidFill>
                <a:ea typeface="隶书" panose="02010509060101010101" pitchFamily="49" charset="-122"/>
              </a:rPr>
              <a:t>泛型的几个重要应用</a:t>
            </a:r>
          </a:p>
        </p:txBody>
      </p:sp>
    </p:spTree>
    <p:extLst>
      <p:ext uri="{BB962C8B-B14F-4D97-AF65-F5344CB8AC3E}">
        <p14:creationId xmlns:p14="http://schemas.microsoft.com/office/powerpoint/2010/main" val="277684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en-US" altLang="zh-CN" sz="3600" b="1">
                <a:ea typeface="宋体" pitchFamily="2" charset="-122"/>
              </a:rPr>
              <a:t>10.3 </a:t>
            </a:r>
            <a:r>
              <a:rPr lang="zh-CN" altLang="en-US" sz="3600" b="1">
                <a:ea typeface="宋体" pitchFamily="2" charset="-122"/>
              </a:rPr>
              <a:t>泛</a:t>
            </a:r>
            <a:r>
              <a:rPr lang="zh-CN" altLang="en-US" sz="3600" b="1" dirty="0">
                <a:ea typeface="宋体" pitchFamily="2" charset="-122"/>
              </a:rPr>
              <a:t>型的几个重要使用</a:t>
            </a:r>
          </a:p>
        </p:txBody>
      </p:sp>
      <p:sp>
        <p:nvSpPr>
          <p:cNvPr id="3" name="TextBox 2"/>
          <p:cNvSpPr txBox="1"/>
          <p:nvPr/>
        </p:nvSpPr>
        <p:spPr>
          <a:xfrm>
            <a:off x="581625" y="2276872"/>
            <a:ext cx="8064896" cy="2677656"/>
          </a:xfrm>
          <a:prstGeom prst="rect">
            <a:avLst/>
          </a:prstGeom>
          <a:noFill/>
        </p:spPr>
        <p:txBody>
          <a:bodyPr wrap="square" rtlCol="0">
            <a:spAutoFit/>
          </a:bodyPr>
          <a:lstStyle/>
          <a:p>
            <a:pPr>
              <a:lnSpc>
                <a:spcPct val="150000"/>
              </a:lnSpc>
            </a:pPr>
            <a:r>
              <a:rPr lang="en-US" altLang="zh-CN" sz="2800" b="1">
                <a:ea typeface="宋体" pitchFamily="2" charset="-122"/>
              </a:rPr>
              <a:t>10.3.1 </a:t>
            </a:r>
            <a:r>
              <a:rPr lang="zh-CN" altLang="en-US" sz="2800" b="1">
                <a:ea typeface="宋体" pitchFamily="2" charset="-122"/>
              </a:rPr>
              <a:t>在</a:t>
            </a:r>
            <a:r>
              <a:rPr lang="zh-CN" altLang="en-US" sz="2800" b="1" dirty="0">
                <a:ea typeface="宋体" pitchFamily="2" charset="-122"/>
              </a:rPr>
              <a:t>集合中使用泛型</a:t>
            </a:r>
            <a:endParaRPr lang="en-US" altLang="zh-CN" sz="2800" b="1" dirty="0">
              <a:ea typeface="宋体" pitchFamily="2" charset="-122"/>
            </a:endParaRPr>
          </a:p>
          <a:p>
            <a:pPr>
              <a:lnSpc>
                <a:spcPct val="150000"/>
              </a:lnSpc>
            </a:pPr>
            <a:r>
              <a:rPr lang="en-US" altLang="zh-CN" sz="2800" b="1">
                <a:ea typeface="宋体" pitchFamily="2" charset="-122"/>
              </a:rPr>
              <a:t>10.3.2 </a:t>
            </a:r>
            <a:r>
              <a:rPr lang="zh-CN" altLang="en-US" sz="2800" b="1">
                <a:ea typeface="宋体" pitchFamily="2" charset="-122"/>
              </a:rPr>
              <a:t>自定义</a:t>
            </a:r>
            <a:r>
              <a:rPr lang="zh-CN" altLang="en-US" sz="2800" b="1" dirty="0">
                <a:ea typeface="宋体" pitchFamily="2" charset="-122"/>
              </a:rPr>
              <a:t>泛</a:t>
            </a:r>
            <a:r>
              <a:rPr lang="zh-CN" altLang="en-US" sz="2800" b="1">
                <a:ea typeface="宋体" pitchFamily="2" charset="-122"/>
              </a:rPr>
              <a:t>型类</a:t>
            </a:r>
            <a:endParaRPr lang="en-US" altLang="zh-CN" sz="2800" b="1">
              <a:ea typeface="宋体" pitchFamily="2" charset="-122"/>
            </a:endParaRPr>
          </a:p>
          <a:p>
            <a:pPr>
              <a:lnSpc>
                <a:spcPct val="150000"/>
              </a:lnSpc>
            </a:pPr>
            <a:r>
              <a:rPr lang="en-US" altLang="zh-CN" sz="2800" b="1">
                <a:ea typeface="宋体" pitchFamily="2" charset="-122"/>
              </a:rPr>
              <a:t>10.3.3 </a:t>
            </a:r>
            <a:r>
              <a:rPr lang="zh-CN" altLang="en-US" sz="2800" b="1">
                <a:ea typeface="宋体" pitchFamily="2" charset="-122"/>
              </a:rPr>
              <a:t>自定义泛型接口</a:t>
            </a:r>
            <a:endParaRPr lang="en-US" altLang="zh-CN" sz="2800" b="1" dirty="0">
              <a:ea typeface="宋体" pitchFamily="2" charset="-122"/>
            </a:endParaRPr>
          </a:p>
          <a:p>
            <a:pPr>
              <a:lnSpc>
                <a:spcPct val="150000"/>
              </a:lnSpc>
            </a:pPr>
            <a:r>
              <a:rPr lang="en-US" altLang="zh-CN" sz="2800" b="1">
                <a:ea typeface="宋体" pitchFamily="2" charset="-122"/>
              </a:rPr>
              <a:t>10.3.4 </a:t>
            </a:r>
            <a:r>
              <a:rPr lang="zh-CN" altLang="en-US" sz="2800" b="1">
                <a:ea typeface="宋体" pitchFamily="2" charset="-122"/>
              </a:rPr>
              <a:t>自定义泛型方法</a:t>
            </a:r>
            <a:endParaRPr lang="en-US" altLang="zh-CN" sz="2800" b="1" dirty="0">
              <a:ea typeface="宋体" pitchFamily="2" charset="-122"/>
            </a:endParaRPr>
          </a:p>
        </p:txBody>
      </p:sp>
    </p:spTree>
    <p:extLst>
      <p:ext uri="{BB962C8B-B14F-4D97-AF65-F5344CB8AC3E}">
        <p14:creationId xmlns:p14="http://schemas.microsoft.com/office/powerpoint/2010/main" val="350773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816501"/>
            <a:ext cx="6252864" cy="646331"/>
          </a:xfrm>
          <a:prstGeom prst="rect">
            <a:avLst/>
          </a:prstGeom>
          <a:noFill/>
        </p:spPr>
        <p:txBody>
          <a:bodyPr wrap="square" rtlCol="0">
            <a:spAutoFit/>
          </a:bodyPr>
          <a:lstStyle/>
          <a:p>
            <a:r>
              <a:rPr lang="en-US" altLang="zh-CN" sz="3600" b="1">
                <a:ea typeface="宋体" pitchFamily="2" charset="-122"/>
              </a:rPr>
              <a:t>10.3.1 </a:t>
            </a:r>
            <a:r>
              <a:rPr lang="zh-CN" altLang="en-US" sz="3600" b="1" dirty="0">
                <a:ea typeface="宋体" pitchFamily="2" charset="-122"/>
              </a:rPr>
              <a:t>对于泛型类（含集合类）</a:t>
            </a:r>
            <a:endParaRPr lang="en-US" altLang="zh-CN" sz="3600" b="1" dirty="0">
              <a:ea typeface="宋体" pitchFamily="2" charset="-122"/>
            </a:endParaRPr>
          </a:p>
        </p:txBody>
      </p:sp>
      <p:sp>
        <p:nvSpPr>
          <p:cNvPr id="3" name="TextBox 2"/>
          <p:cNvSpPr txBox="1"/>
          <p:nvPr/>
        </p:nvSpPr>
        <p:spPr>
          <a:xfrm>
            <a:off x="380805" y="1527872"/>
            <a:ext cx="8568952" cy="5078313"/>
          </a:xfrm>
          <a:prstGeom prst="rect">
            <a:avLst/>
          </a:prstGeom>
          <a:noFill/>
        </p:spPr>
        <p:txBody>
          <a:bodyPr wrap="square" rtlCol="0">
            <a:spAutoFit/>
          </a:bodyPr>
          <a:lstStyle/>
          <a:p>
            <a:pPr>
              <a:lnSpc>
                <a:spcPct val="150000"/>
              </a:lnSpc>
            </a:pPr>
            <a:r>
              <a:rPr lang="en-US" altLang="zh-CN" sz="2400" dirty="0">
                <a:ea typeface="宋体" pitchFamily="2" charset="-122"/>
              </a:rPr>
              <a:t>1. </a:t>
            </a:r>
            <a:r>
              <a:rPr lang="zh-CN" altLang="en-US" sz="2400" dirty="0">
                <a:ea typeface="宋体" pitchFamily="2" charset="-122"/>
              </a:rPr>
              <a:t>对象实例化时不指定泛型的话，默认为：</a:t>
            </a:r>
            <a:r>
              <a:rPr lang="en-US" altLang="zh-CN" sz="2400" dirty="0">
                <a:ea typeface="宋体" pitchFamily="2" charset="-122"/>
              </a:rPr>
              <a:t>Object</a:t>
            </a:r>
            <a:r>
              <a:rPr lang="zh-CN" altLang="en-US" sz="2400" dirty="0">
                <a:ea typeface="宋体" pitchFamily="2" charset="-122"/>
              </a:rPr>
              <a:t>。</a:t>
            </a:r>
            <a:endParaRPr lang="en-US" altLang="zh-CN" sz="2400" dirty="0">
              <a:ea typeface="宋体" pitchFamily="2" charset="-122"/>
            </a:endParaRPr>
          </a:p>
          <a:p>
            <a:pPr>
              <a:lnSpc>
                <a:spcPct val="150000"/>
              </a:lnSpc>
            </a:pPr>
            <a:r>
              <a:rPr lang="en-US" altLang="zh-CN" sz="2400" dirty="0">
                <a:ea typeface="宋体" pitchFamily="2" charset="-122"/>
              </a:rPr>
              <a:t>2. </a:t>
            </a:r>
            <a:r>
              <a:rPr lang="zh-CN" altLang="en-US" sz="2400" dirty="0">
                <a:ea typeface="宋体" pitchFamily="2" charset="-122"/>
              </a:rPr>
              <a:t>泛型类可能有多个参数，此时应将多个参数一起放在尖括号内。比如</a:t>
            </a:r>
            <a:r>
              <a:rPr lang="en-US" altLang="zh-CN" sz="2400" dirty="0">
                <a:ea typeface="宋体" pitchFamily="2" charset="-122"/>
              </a:rPr>
              <a:t>&lt;E1,E2,E3&gt;</a:t>
            </a:r>
          </a:p>
          <a:p>
            <a:pPr>
              <a:lnSpc>
                <a:spcPct val="150000"/>
              </a:lnSpc>
            </a:pPr>
            <a:r>
              <a:rPr lang="en-US" altLang="zh-CN" sz="2400" dirty="0">
                <a:ea typeface="宋体" pitchFamily="2" charset="-122"/>
              </a:rPr>
              <a:t>3. </a:t>
            </a:r>
            <a:r>
              <a:rPr lang="zh-CN" altLang="en-US" sz="2400" dirty="0">
                <a:ea typeface="宋体" pitchFamily="2" charset="-122"/>
              </a:rPr>
              <a:t>泛型类的构造器如下：</a:t>
            </a:r>
            <a:endParaRPr lang="en-US" altLang="zh-CN" sz="2400" dirty="0">
              <a:ea typeface="宋体" pitchFamily="2" charset="-122"/>
            </a:endParaRPr>
          </a:p>
          <a:p>
            <a:pPr>
              <a:lnSpc>
                <a:spcPct val="150000"/>
              </a:lnSpc>
            </a:pPr>
            <a:r>
              <a:rPr lang="en-US" altLang="zh-CN" sz="2400" dirty="0">
                <a:ea typeface="宋体" pitchFamily="2" charset="-122"/>
              </a:rPr>
              <a:t>public </a:t>
            </a:r>
            <a:r>
              <a:rPr lang="en-US" altLang="zh-CN" sz="2400" dirty="0" err="1">
                <a:ea typeface="宋体" pitchFamily="2" charset="-122"/>
              </a:rPr>
              <a:t>GenericClass</a:t>
            </a:r>
            <a:r>
              <a:rPr lang="en-US" altLang="zh-CN" sz="2400" dirty="0">
                <a:ea typeface="宋体" pitchFamily="2" charset="-122"/>
              </a:rPr>
              <a:t>(){}</a:t>
            </a:r>
            <a:r>
              <a:rPr lang="zh-CN" altLang="en-US" sz="2400" dirty="0">
                <a:ea typeface="宋体" pitchFamily="2" charset="-122"/>
              </a:rPr>
              <a:t>。而如下是错误的：</a:t>
            </a:r>
            <a:endParaRPr lang="en-US" altLang="zh-CN" sz="2400" dirty="0">
              <a:ea typeface="宋体" pitchFamily="2" charset="-122"/>
            </a:endParaRPr>
          </a:p>
          <a:p>
            <a:pPr>
              <a:lnSpc>
                <a:spcPct val="150000"/>
              </a:lnSpc>
            </a:pPr>
            <a:r>
              <a:rPr lang="en-US" altLang="zh-CN" sz="2400" dirty="0">
                <a:ea typeface="宋体" pitchFamily="2" charset="-122"/>
              </a:rPr>
              <a:t>public </a:t>
            </a:r>
            <a:r>
              <a:rPr lang="en-US" altLang="zh-CN" sz="2400" dirty="0" err="1">
                <a:ea typeface="宋体" pitchFamily="2" charset="-122"/>
              </a:rPr>
              <a:t>GenericClass</a:t>
            </a:r>
            <a:r>
              <a:rPr lang="en-US" altLang="zh-CN" sz="2400" dirty="0">
                <a:ea typeface="宋体" pitchFamily="2" charset="-122"/>
              </a:rPr>
              <a:t>&lt;E&gt;(){}</a:t>
            </a:r>
          </a:p>
          <a:p>
            <a:pPr>
              <a:lnSpc>
                <a:spcPct val="150000"/>
              </a:lnSpc>
            </a:pPr>
            <a:r>
              <a:rPr lang="en-US" altLang="zh-CN" sz="2400" dirty="0">
                <a:ea typeface="宋体" pitchFamily="2" charset="-122"/>
              </a:rPr>
              <a:t>4.</a:t>
            </a:r>
            <a:r>
              <a:rPr lang="zh-CN" altLang="en-US" sz="2400" dirty="0">
                <a:ea typeface="宋体" pitchFamily="2" charset="-122"/>
              </a:rPr>
              <a:t>从泛型类派生子类，泛型类型需具体化</a:t>
            </a:r>
            <a:endParaRPr lang="en-US" altLang="zh-CN" sz="2400" dirty="0">
              <a:ea typeface="宋体" pitchFamily="2" charset="-122"/>
            </a:endParaRPr>
          </a:p>
          <a:p>
            <a:pPr>
              <a:lnSpc>
                <a:spcPct val="150000"/>
              </a:lnSpc>
            </a:pPr>
            <a:r>
              <a:rPr lang="en-US" altLang="zh-CN" sz="2400" dirty="0">
                <a:ea typeface="宋体" pitchFamily="2" charset="-122"/>
              </a:rPr>
              <a:t>5.</a:t>
            </a:r>
            <a:r>
              <a:rPr lang="zh-CN" altLang="en-US" sz="2400" dirty="0">
                <a:ea typeface="宋体" pitchFamily="2" charset="-122"/>
              </a:rPr>
              <a:t>如果泛型类是一个接口或抽象类，则不可创建泛型类的对象。</a:t>
            </a:r>
            <a:endParaRPr lang="en-US" altLang="zh-CN" sz="2400" dirty="0">
              <a:ea typeface="宋体" pitchFamily="2" charset="-122"/>
            </a:endParaRPr>
          </a:p>
          <a:p>
            <a:pPr>
              <a:lnSpc>
                <a:spcPct val="150000"/>
              </a:lnSpc>
            </a:pPr>
            <a:endParaRPr lang="en-US" altLang="zh-CN" sz="2400" dirty="0">
              <a:ea typeface="宋体" pitchFamily="2" charset="-122"/>
            </a:endParaRPr>
          </a:p>
        </p:txBody>
      </p:sp>
    </p:spTree>
    <p:extLst>
      <p:ext uri="{BB962C8B-B14F-4D97-AF65-F5344CB8AC3E}">
        <p14:creationId xmlns:p14="http://schemas.microsoft.com/office/powerpoint/2010/main" val="51099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816501"/>
            <a:ext cx="6180856" cy="646331"/>
          </a:xfrm>
          <a:prstGeom prst="rect">
            <a:avLst/>
          </a:prstGeom>
          <a:noFill/>
        </p:spPr>
        <p:txBody>
          <a:bodyPr wrap="square" rtlCol="0">
            <a:spAutoFit/>
          </a:bodyPr>
          <a:lstStyle/>
          <a:p>
            <a:r>
              <a:rPr lang="en-US" altLang="zh-CN" sz="3600" b="1">
                <a:ea typeface="宋体" pitchFamily="2" charset="-122"/>
              </a:rPr>
              <a:t>10.3.1 </a:t>
            </a:r>
            <a:r>
              <a:rPr lang="zh-CN" altLang="en-US" sz="3600" b="1" dirty="0">
                <a:ea typeface="宋体" pitchFamily="2" charset="-122"/>
              </a:rPr>
              <a:t>对于泛型类（含集合类）</a:t>
            </a:r>
            <a:endParaRPr lang="en-US" altLang="zh-CN" sz="3600" b="1" dirty="0">
              <a:ea typeface="宋体" pitchFamily="2" charset="-122"/>
            </a:endParaRPr>
          </a:p>
        </p:txBody>
      </p:sp>
      <p:sp>
        <p:nvSpPr>
          <p:cNvPr id="3" name="TextBox 2"/>
          <p:cNvSpPr txBox="1"/>
          <p:nvPr/>
        </p:nvSpPr>
        <p:spPr>
          <a:xfrm>
            <a:off x="327133" y="1449334"/>
            <a:ext cx="8568952" cy="5170646"/>
          </a:xfrm>
          <a:prstGeom prst="rect">
            <a:avLst/>
          </a:prstGeom>
          <a:noFill/>
        </p:spPr>
        <p:txBody>
          <a:bodyPr wrap="square" rtlCol="0">
            <a:spAutoFit/>
          </a:bodyPr>
          <a:lstStyle/>
          <a:p>
            <a:pPr>
              <a:lnSpc>
                <a:spcPct val="150000"/>
              </a:lnSpc>
            </a:pPr>
            <a:r>
              <a:rPr lang="en-US" altLang="zh-CN" sz="2400">
                <a:ea typeface="宋体" pitchFamily="2" charset="-122"/>
              </a:rPr>
              <a:t>6.</a:t>
            </a:r>
            <a:r>
              <a:rPr lang="zh-CN" altLang="en-US" sz="2400">
                <a:solidFill>
                  <a:srgbClr val="C00000"/>
                </a:solidFill>
                <a:ea typeface="宋体" pitchFamily="2" charset="-122"/>
              </a:rPr>
              <a:t>静态方法中不能使用类的泛型</a:t>
            </a:r>
            <a:endParaRPr lang="en-US" altLang="zh-CN" sz="2400">
              <a:solidFill>
                <a:srgbClr val="C00000"/>
              </a:solidFill>
              <a:ea typeface="宋体" pitchFamily="2" charset="-122"/>
            </a:endParaRPr>
          </a:p>
          <a:p>
            <a:pPr>
              <a:lnSpc>
                <a:spcPct val="150000"/>
              </a:lnSpc>
            </a:pPr>
            <a:r>
              <a:rPr lang="en-US" altLang="zh-CN" sz="2400">
                <a:ea typeface="宋体" pitchFamily="2" charset="-122"/>
              </a:rPr>
              <a:t>7.</a:t>
            </a:r>
            <a:r>
              <a:rPr lang="zh-CN" altLang="en-US" sz="2400">
                <a:ea typeface="宋体" pitchFamily="2" charset="-122"/>
              </a:rPr>
              <a:t>异常类不能是泛型的</a:t>
            </a:r>
            <a:endParaRPr lang="en-US" altLang="zh-CN" sz="2400">
              <a:ea typeface="宋体" pitchFamily="2" charset="-122"/>
            </a:endParaRPr>
          </a:p>
          <a:p>
            <a:pPr>
              <a:lnSpc>
                <a:spcPct val="150000"/>
              </a:lnSpc>
            </a:pPr>
            <a:r>
              <a:rPr lang="en-US" altLang="zh-CN" sz="2400">
                <a:ea typeface="宋体" pitchFamily="2" charset="-122"/>
              </a:rPr>
              <a:t>8.</a:t>
            </a:r>
            <a:r>
              <a:rPr lang="zh-CN" altLang="en-US" sz="2400">
                <a:ea typeface="宋体" pitchFamily="2" charset="-122"/>
              </a:rPr>
              <a:t>加入</a:t>
            </a:r>
            <a:r>
              <a:rPr lang="zh-CN" altLang="en-US" sz="2400" dirty="0">
                <a:ea typeface="宋体" pitchFamily="2" charset="-122"/>
              </a:rPr>
              <a:t>集合中的对象类型必须与指定的泛型类型</a:t>
            </a:r>
            <a:r>
              <a:rPr lang="zh-CN" altLang="en-US" sz="2400">
                <a:ea typeface="宋体" pitchFamily="2" charset="-122"/>
              </a:rPr>
              <a:t>一致。</a:t>
            </a:r>
            <a:endParaRPr lang="en-US" altLang="zh-CN" sz="2400">
              <a:ea typeface="宋体" pitchFamily="2" charset="-122"/>
            </a:endParaRPr>
          </a:p>
          <a:p>
            <a:pPr>
              <a:lnSpc>
                <a:spcPct val="150000"/>
              </a:lnSpc>
            </a:pPr>
            <a:r>
              <a:rPr lang="en-US" altLang="zh-CN" sz="2400">
                <a:ea typeface="宋体" pitchFamily="2" charset="-122"/>
              </a:rPr>
              <a:t>9.</a:t>
            </a:r>
            <a:r>
              <a:rPr lang="zh-CN" altLang="en-US" sz="2400">
                <a:ea typeface="宋体" pitchFamily="2" charset="-122"/>
              </a:rPr>
              <a:t>泛型不同的引用不能相互赋值。</a:t>
            </a:r>
            <a:endParaRPr lang="en-US" altLang="zh-CN" sz="2400">
              <a:ea typeface="宋体" pitchFamily="2" charset="-122"/>
            </a:endParaRPr>
          </a:p>
          <a:p>
            <a:pPr>
              <a:lnSpc>
                <a:spcPct val="150000"/>
              </a:lnSpc>
            </a:pPr>
            <a:r>
              <a:rPr lang="en-US" altLang="zh-CN" sz="2800">
                <a:ea typeface="宋体" pitchFamily="2" charset="-122"/>
              </a:rPr>
              <a:t>      </a:t>
            </a:r>
            <a:r>
              <a:rPr lang="en-US" altLang="zh-CN" sz="2000">
                <a:ea typeface="宋体" pitchFamily="2" charset="-122"/>
              </a:rPr>
              <a:t>&gt;</a:t>
            </a:r>
            <a:r>
              <a:rPr lang="zh-CN" altLang="en-US" sz="2000">
                <a:ea typeface="宋体" pitchFamily="2" charset="-122"/>
              </a:rPr>
              <a:t>尽管在编译时</a:t>
            </a:r>
            <a:r>
              <a:rPr lang="en-US" altLang="zh-CN" sz="2000">
                <a:ea typeface="宋体" pitchFamily="2" charset="-122"/>
              </a:rPr>
              <a:t>ArrayList&lt;String&gt;</a:t>
            </a:r>
            <a:r>
              <a:rPr lang="zh-CN" altLang="en-US" sz="2000">
                <a:ea typeface="宋体" pitchFamily="2" charset="-122"/>
              </a:rPr>
              <a:t>和</a:t>
            </a:r>
            <a:r>
              <a:rPr lang="en-US" altLang="zh-CN" sz="2000">
                <a:ea typeface="宋体" pitchFamily="2" charset="-122"/>
              </a:rPr>
              <a:t>ArrayList&lt;Integer&gt;</a:t>
            </a:r>
            <a:r>
              <a:rPr lang="zh-CN" altLang="en-US" sz="2000">
                <a:ea typeface="宋体" pitchFamily="2" charset="-122"/>
              </a:rPr>
              <a:t>是两种类型，但是，在运行时只有一个</a:t>
            </a:r>
            <a:r>
              <a:rPr lang="en-US" altLang="zh-CN" sz="2000">
                <a:ea typeface="宋体" pitchFamily="2" charset="-122"/>
              </a:rPr>
              <a:t>ArrayList</a:t>
            </a:r>
            <a:r>
              <a:rPr lang="zh-CN" altLang="en-US" sz="2000">
                <a:ea typeface="宋体" pitchFamily="2" charset="-122"/>
              </a:rPr>
              <a:t>被加载到</a:t>
            </a:r>
            <a:r>
              <a:rPr lang="en-US" altLang="zh-CN" sz="2000">
                <a:ea typeface="宋体" pitchFamily="2" charset="-122"/>
              </a:rPr>
              <a:t>JVM</a:t>
            </a:r>
            <a:r>
              <a:rPr lang="zh-CN" altLang="en-US" sz="2000">
                <a:ea typeface="宋体" pitchFamily="2" charset="-122"/>
              </a:rPr>
              <a:t>中。</a:t>
            </a:r>
          </a:p>
          <a:p>
            <a:pPr>
              <a:lnSpc>
                <a:spcPct val="150000"/>
              </a:lnSpc>
            </a:pPr>
            <a:r>
              <a:rPr lang="en-US" altLang="zh-CN" sz="2400">
                <a:ea typeface="宋体" pitchFamily="2" charset="-122"/>
              </a:rPr>
              <a:t>10. </a:t>
            </a:r>
            <a:r>
              <a:rPr lang="zh-CN" altLang="en-US" sz="2400">
                <a:ea typeface="宋体" pitchFamily="2" charset="-122"/>
              </a:rPr>
              <a:t>泛型的指定中不能使用基本数据类型，可以使用包装类替换。</a:t>
            </a:r>
            <a:endParaRPr lang="en-US" altLang="zh-CN" sz="2400">
              <a:ea typeface="宋体" pitchFamily="2" charset="-122"/>
            </a:endParaRPr>
          </a:p>
          <a:p>
            <a:pPr>
              <a:lnSpc>
                <a:spcPct val="150000"/>
              </a:lnSpc>
            </a:pPr>
            <a:r>
              <a:rPr lang="en-US" altLang="zh-CN" sz="2400">
                <a:ea typeface="宋体" pitchFamily="2" charset="-122"/>
              </a:rPr>
              <a:t>11. </a:t>
            </a:r>
            <a:r>
              <a:rPr lang="zh-CN" altLang="en-US" sz="2400">
                <a:ea typeface="宋体" pitchFamily="2" charset="-122"/>
              </a:rPr>
              <a:t>不能使用</a:t>
            </a:r>
            <a:r>
              <a:rPr lang="en-US" altLang="zh-CN" sz="2400">
                <a:ea typeface="宋体" pitchFamily="2" charset="-122"/>
              </a:rPr>
              <a:t>new E[]</a:t>
            </a:r>
            <a:r>
              <a:rPr lang="zh-CN" altLang="en-US" sz="2400">
                <a:ea typeface="宋体" pitchFamily="2" charset="-122"/>
              </a:rPr>
              <a:t>。但是可以：</a:t>
            </a:r>
            <a:endParaRPr lang="en-US" altLang="zh-CN" sz="2400">
              <a:ea typeface="宋体" pitchFamily="2" charset="-122"/>
            </a:endParaRPr>
          </a:p>
          <a:p>
            <a:pPr>
              <a:lnSpc>
                <a:spcPct val="150000"/>
              </a:lnSpc>
            </a:pPr>
            <a:r>
              <a:rPr lang="en-US" altLang="zh-CN" sz="2400">
                <a:ea typeface="宋体" pitchFamily="2" charset="-122"/>
              </a:rPr>
              <a:t>E[] elements = (E[])new Object[capacity];</a:t>
            </a:r>
          </a:p>
        </p:txBody>
      </p:sp>
    </p:spTree>
    <p:extLst>
      <p:ext uri="{BB962C8B-B14F-4D97-AF65-F5344CB8AC3E}">
        <p14:creationId xmlns:p14="http://schemas.microsoft.com/office/powerpoint/2010/main" val="139447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p>
        </p:txBody>
      </p:sp>
      <p:sp>
        <p:nvSpPr>
          <p:cNvPr id="4" name="TextBox 3"/>
          <p:cNvSpPr txBox="1"/>
          <p:nvPr/>
        </p:nvSpPr>
        <p:spPr>
          <a:xfrm>
            <a:off x="4672560" y="1196752"/>
            <a:ext cx="4320480" cy="5632311"/>
          </a:xfrm>
          <a:prstGeom prst="rect">
            <a:avLst/>
          </a:prstGeom>
          <a:noFill/>
        </p:spPr>
        <p:txBody>
          <a:bodyPr wrap="square" rtlCol="0">
            <a:spAutoFit/>
          </a:bodyPr>
          <a:lstStyle/>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a:solidFill>
                  <a:srgbClr val="C00000"/>
                </a:solidFill>
                <a:ea typeface="宋体" pitchFamily="2" charset="-122"/>
              </a:rPr>
              <a:t>public Person(){}</a:t>
            </a:r>
          </a:p>
          <a:p>
            <a:r>
              <a:rPr lang="en-US" altLang="zh-CN" sz="2400" b="1" dirty="0">
                <a:solidFill>
                  <a:srgbClr val="C00000"/>
                </a:solidFill>
                <a:ea typeface="宋体" pitchFamily="2" charset="-122"/>
              </a:rPr>
              <a:t>public Person(T info){</a:t>
            </a:r>
          </a:p>
          <a:p>
            <a:r>
              <a:rPr lang="en-US" altLang="zh-CN" sz="2400" b="1" dirty="0">
                <a:solidFill>
                  <a:srgbClr val="C00000"/>
                </a:solidFill>
                <a:ea typeface="宋体" pitchFamily="2" charset="-122"/>
              </a:rPr>
              <a:t>	this.info = info;</a:t>
            </a:r>
          </a:p>
          <a:p>
            <a:r>
              <a:rPr lang="en-US" altLang="zh-CN" sz="2400" b="1" dirty="0">
                <a:solidFill>
                  <a:srgbClr val="C00000"/>
                </a:solidFill>
                <a:ea typeface="宋体" pitchFamily="2" charset="-122"/>
              </a:rPr>
              <a:t>}</a:t>
            </a:r>
          </a:p>
          <a:p>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a:solidFill>
                  <a:srgbClr val="C00000"/>
                </a:solidFill>
                <a:ea typeface="宋体" pitchFamily="2" charset="-122"/>
              </a:rPr>
              <a:t>//public static void show(T t){</a:t>
            </a:r>
          </a:p>
          <a:p>
            <a:r>
              <a:rPr lang="en-US" altLang="zh-CN" sz="2400" b="1" dirty="0">
                <a:solidFill>
                  <a:srgbClr val="C00000"/>
                </a:solidFill>
                <a:ea typeface="宋体" pitchFamily="2" charset="-122"/>
              </a:rPr>
              <a:t>//}</a:t>
            </a:r>
          </a:p>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a:solidFill>
                  <a:srgbClr val="C00000"/>
                </a:solidFill>
                <a:ea typeface="宋体" pitchFamily="2" charset="-122"/>
              </a:rPr>
              <a:t>//try{}</a:t>
            </a:r>
          </a:p>
          <a:p>
            <a:r>
              <a:rPr lang="en-US" altLang="zh-CN" sz="2400" b="1">
                <a:solidFill>
                  <a:srgbClr val="C00000"/>
                </a:solidFill>
                <a:ea typeface="宋体" pitchFamily="2" charset="-122"/>
              </a:rPr>
              <a:t>//catch(MyException&lt;T&gt;  ex){}</a:t>
            </a:r>
            <a:r>
              <a:rPr lang="en-US" altLang="zh-CN" sz="2400" b="1" dirty="0">
                <a:solidFill>
                  <a:srgbClr val="C00000"/>
                </a:solidFill>
                <a:ea typeface="宋体" pitchFamily="2" charset="-122"/>
              </a:rPr>
              <a: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4219920" cy="646331"/>
          </a:xfrm>
          <a:prstGeom prst="rect">
            <a:avLst/>
          </a:prstGeom>
          <a:noFill/>
        </p:spPr>
        <p:txBody>
          <a:bodyPr wrap="square" rtlCol="0">
            <a:spAutoFit/>
          </a:bodyPr>
          <a:lstStyle/>
          <a:p>
            <a:r>
              <a:rPr lang="en-US" altLang="zh-CN" sz="3600" b="1">
                <a:ea typeface="宋体" pitchFamily="2" charset="-122"/>
              </a:rPr>
              <a:t>10.3.2 </a:t>
            </a:r>
            <a:r>
              <a:rPr lang="zh-CN" altLang="en-US" sz="3600" b="1" dirty="0">
                <a:ea typeface="宋体" pitchFamily="2" charset="-122"/>
              </a:rPr>
              <a:t>自定义泛型类</a:t>
            </a:r>
            <a:endParaRPr lang="en-US" altLang="zh-CN" sz="3600" b="1" dirty="0">
              <a:ea typeface="宋体" pitchFamily="2" charset="-122"/>
            </a:endParaRPr>
          </a:p>
        </p:txBody>
      </p:sp>
    </p:spTree>
    <p:extLst>
      <p:ext uri="{BB962C8B-B14F-4D97-AF65-F5344CB8AC3E}">
        <p14:creationId xmlns:p14="http://schemas.microsoft.com/office/powerpoint/2010/main" val="316769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4248472" cy="646331"/>
          </a:xfrm>
          <a:prstGeom prst="rect">
            <a:avLst/>
          </a:prstGeom>
          <a:noFill/>
        </p:spPr>
        <p:txBody>
          <a:bodyPr wrap="square" rtlCol="0">
            <a:spAutoFit/>
          </a:bodyPr>
          <a:lstStyle/>
          <a:p>
            <a:r>
              <a:rPr lang="en-US" altLang="zh-CN" sz="3600" b="1">
                <a:ea typeface="宋体" pitchFamily="2" charset="-122"/>
              </a:rPr>
              <a:t>10.3.3 </a:t>
            </a:r>
            <a:r>
              <a:rPr lang="zh-CN" altLang="en-US" sz="3600" b="1" dirty="0">
                <a:ea typeface="宋体" pitchFamily="2" charset="-122"/>
              </a:rPr>
              <a:t>对于泛</a:t>
            </a:r>
            <a:r>
              <a:rPr lang="zh-CN" altLang="en-US" sz="3600" b="1">
                <a:ea typeface="宋体" pitchFamily="2" charset="-122"/>
              </a:rPr>
              <a:t>型方法</a:t>
            </a:r>
            <a:endParaRPr lang="en-US" altLang="zh-CN" sz="3600" b="1" dirty="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a:ea typeface="宋体" pitchFamily="2" charset="-122"/>
              </a:rPr>
              <a:t>方法，也可以被泛型化，不管此时定义在其中的类是不是</a:t>
            </a:r>
            <a:r>
              <a:rPr lang="zh-CN" altLang="en-US" sz="2400" b="1">
                <a:ea typeface="宋体" pitchFamily="2" charset="-122"/>
              </a:rPr>
              <a:t>泛型类。</a:t>
            </a:r>
            <a:r>
              <a:rPr lang="zh-CN" altLang="en-US" sz="2400" b="1" dirty="0">
                <a:ea typeface="宋体" pitchFamily="2" charset="-122"/>
              </a:rPr>
              <a:t>在泛型方法中可以定义泛型参数，此时，参数的类型就是传入数据的类型。</a:t>
            </a:r>
            <a:endParaRPr lang="en-US" altLang="zh-CN" sz="2400" b="1" dirty="0">
              <a:ea typeface="宋体" pitchFamily="2" charset="-122"/>
            </a:endParaRPr>
          </a:p>
          <a:p>
            <a:endParaRPr lang="en-US" altLang="zh-CN" sz="2400" b="1" dirty="0">
              <a:ea typeface="宋体" pitchFamily="2" charset="-122"/>
            </a:endParaRPr>
          </a:p>
          <a:p>
            <a:r>
              <a:rPr lang="zh-CN" altLang="en-US" sz="2400" b="1" dirty="0">
                <a:ea typeface="宋体" pitchFamily="2" charset="-122"/>
              </a:rPr>
              <a:t>泛型方法的格式：</a:t>
            </a:r>
            <a:endParaRPr lang="en-US" altLang="zh-CN" sz="2400" b="1" dirty="0">
              <a:ea typeface="宋体" pitchFamily="2" charset="-122"/>
            </a:endParaRPr>
          </a:p>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访问权限</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a:t>
            </a:r>
            <a:r>
              <a:rPr lang="en-US" altLang="zh-CN" sz="2400" b="1" dirty="0">
                <a:solidFill>
                  <a:srgbClr val="FF0000"/>
                </a:solidFill>
                <a:ea typeface="宋体" pitchFamily="2" charset="-122"/>
              </a:rPr>
              <a:t>&lt;</a:t>
            </a:r>
            <a:r>
              <a:rPr lang="zh-CN" altLang="en-US" sz="2400" b="1" dirty="0">
                <a:solidFill>
                  <a:srgbClr val="FF0000"/>
                </a:solidFill>
                <a:ea typeface="宋体" pitchFamily="2" charset="-122"/>
              </a:rPr>
              <a:t>泛型</a:t>
            </a:r>
            <a:r>
              <a:rPr lang="en-US" altLang="zh-CN" sz="2400" b="1" dirty="0">
                <a:solidFill>
                  <a:srgbClr val="FF0000"/>
                </a:solidFill>
                <a:ea typeface="宋体" pitchFamily="2" charset="-122"/>
              </a:rPr>
              <a:t>&gt;</a:t>
            </a:r>
            <a:r>
              <a:rPr lang="zh-CN" altLang="en-US" sz="2400" b="1" dirty="0">
                <a:solidFill>
                  <a:srgbClr val="FF0000"/>
                </a:solidFill>
                <a:ea typeface="宋体" pitchFamily="2" charset="-122"/>
              </a:rPr>
              <a:t>  </a:t>
            </a:r>
            <a:r>
              <a:rPr lang="zh-CN" altLang="en-US" sz="2400" b="1" dirty="0">
                <a:solidFill>
                  <a:srgbClr val="0000FF"/>
                </a:solidFill>
                <a:ea typeface="宋体" pitchFamily="2" charset="-122"/>
              </a:rPr>
              <a:t>返回类型  方法名</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泛型标识 参数名称</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抛出的异常</a:t>
            </a:r>
            <a:endParaRPr lang="en-US" altLang="zh-CN" sz="2400" b="1" dirty="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DAO {</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public &lt;E&gt;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6517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for (T o : a) {</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c.add</a:t>
            </a:r>
            <a:r>
              <a:rPr lang="en-US" altLang="zh-CN" sz="2000" b="1" dirty="0">
                <a:solidFill>
                  <a:srgbClr val="C00000"/>
                </a:solidFill>
                <a:ea typeface="宋体" pitchFamily="2" charset="-122"/>
              </a:rPr>
              <a:t>(o);</a:t>
            </a:r>
          </a:p>
          <a:p>
            <a:r>
              <a:rPr lang="en-US" altLang="zh-CN" sz="2000" b="1" dirty="0">
                <a:solidFill>
                  <a:srgbClr val="C00000"/>
                </a:solidFill>
                <a:ea typeface="宋体" pitchFamily="2" charset="-122"/>
              </a:rPr>
              <a:t>	}	}</a:t>
            </a:r>
          </a:p>
          <a:p>
            <a:r>
              <a:rPr lang="en-US" altLang="zh-CN" sz="2000" b="1" dirty="0">
                <a:solidFill>
                  <a:srgbClr val="C00000"/>
                </a:solidFill>
                <a:ea typeface="宋体" pitchFamily="2" charset="-122"/>
              </a:rPr>
              <a:t>public 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Object[]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Collection&lt;Object&gt;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String[]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Collection&lt;String&gt;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Collection&lt;Double&gt;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co);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val="88185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10-4 </a:t>
            </a:r>
            <a:r>
              <a:rPr lang="zh-CN" altLang="en-US" sz="4800" dirty="0">
                <a:solidFill>
                  <a:schemeClr val="accent6">
                    <a:lumMod val="75000"/>
                  </a:schemeClr>
                </a:solidFill>
                <a:ea typeface="隶书" panose="02010509060101010101" pitchFamily="49" charset="-122"/>
              </a:rPr>
              <a:t>泛型在继承上的体现</a:t>
            </a:r>
          </a:p>
        </p:txBody>
      </p:sp>
    </p:spTree>
    <p:extLst>
      <p:ext uri="{BB962C8B-B14F-4D97-AF65-F5344CB8AC3E}">
        <p14:creationId xmlns:p14="http://schemas.microsoft.com/office/powerpoint/2010/main" val="277684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a:latin typeface="宋体" pitchFamily="2" charset="-122"/>
                <a:ea typeface="宋体" pitchFamily="2" charset="-122"/>
              </a:rPr>
              <a:t>请输出如下来两段代码有何不同</a:t>
            </a: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6" y="46365"/>
            <a:ext cx="5496854" cy="646331"/>
          </a:xfrm>
          <a:prstGeom prst="rect">
            <a:avLst/>
          </a:prstGeom>
          <a:noFill/>
        </p:spPr>
        <p:txBody>
          <a:bodyPr wrap="square" rtlCol="0">
            <a:spAutoFit/>
          </a:bodyPr>
          <a:lstStyle/>
          <a:p>
            <a:r>
              <a:rPr lang="en-US" altLang="zh-CN" sz="3600" b="1">
                <a:solidFill>
                  <a:srgbClr val="FFFF00"/>
                </a:solidFill>
                <a:ea typeface="宋体" pitchFamily="2" charset="-122"/>
              </a:rPr>
              <a:t>10.4 </a:t>
            </a:r>
            <a:r>
              <a:rPr lang="zh-CN" altLang="en-US" sz="3600" b="1">
                <a:solidFill>
                  <a:srgbClr val="FFFF00"/>
                </a:solidFill>
                <a:ea typeface="宋体" pitchFamily="2" charset="-122"/>
              </a:rPr>
              <a:t>泛型在继承上的体现</a:t>
            </a:r>
            <a:endParaRPr lang="en-US" altLang="zh-CN" sz="3600" b="1" dirty="0">
              <a:solidFill>
                <a:srgbClr val="FFFF00"/>
              </a:solidFill>
              <a:ea typeface="宋体" pitchFamily="2" charset="-122"/>
            </a:endParaRPr>
          </a:p>
        </p:txBody>
      </p:sp>
    </p:spTree>
    <p:extLst>
      <p:ext uri="{BB962C8B-B14F-4D97-AF65-F5344CB8AC3E}">
        <p14:creationId xmlns:p14="http://schemas.microsoft.com/office/powerpoint/2010/main" val="283071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5436604" cy="646331"/>
          </a:xfrm>
          <a:prstGeom prst="rect">
            <a:avLst/>
          </a:prstGeom>
          <a:noFill/>
        </p:spPr>
        <p:txBody>
          <a:bodyPr wrap="square" rtlCol="0">
            <a:spAutoFit/>
          </a:bodyPr>
          <a:lstStyle/>
          <a:p>
            <a:r>
              <a:rPr lang="en-US" altLang="zh-CN" sz="3600" b="1" dirty="0">
                <a:ea typeface="宋体" pitchFamily="2" charset="-122"/>
              </a:rPr>
              <a:t>10.4 </a:t>
            </a:r>
            <a:r>
              <a:rPr lang="zh-CN" altLang="en-US" sz="3600" b="1" dirty="0">
                <a:ea typeface="宋体" pitchFamily="2" charset="-122"/>
              </a:rPr>
              <a:t>泛型在继承上的体现</a:t>
            </a:r>
            <a:endParaRPr lang="en-US" altLang="zh-CN" sz="3600" b="1" dirty="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a:ea typeface="宋体" pitchFamily="2" charset="-122"/>
                <a:cs typeface="Times New Roman" pitchFamily="18" charset="0"/>
              </a:rPr>
              <a:t>如果</a:t>
            </a:r>
            <a:r>
              <a:rPr lang="en-US" altLang="zh-CN" sz="2600" dirty="0">
                <a:ea typeface="宋体" pitchFamily="2" charset="-122"/>
                <a:cs typeface="Times New Roman" pitchFamily="18" charset="0"/>
              </a:rPr>
              <a:t>B</a:t>
            </a:r>
            <a:r>
              <a:rPr lang="zh-CN" altLang="en-US" sz="2600" dirty="0">
                <a:ea typeface="宋体" pitchFamily="2" charset="-122"/>
                <a:cs typeface="Times New Roman" pitchFamily="18" charset="0"/>
              </a:rPr>
              <a:t>是</a:t>
            </a:r>
            <a:r>
              <a:rPr lang="en-US" altLang="zh-CN" sz="2600" dirty="0">
                <a:ea typeface="宋体" pitchFamily="2" charset="-122"/>
                <a:cs typeface="Times New Roman" pitchFamily="18" charset="0"/>
              </a:rPr>
              <a:t>A</a:t>
            </a:r>
            <a:r>
              <a:rPr lang="zh-CN" altLang="en-US" sz="2600" dirty="0">
                <a:ea typeface="宋体" pitchFamily="2" charset="-122"/>
                <a:cs typeface="Times New Roman" pitchFamily="18" charset="0"/>
              </a:rPr>
              <a:t>的一个子类型（子类或者子接口），而</a:t>
            </a:r>
            <a:r>
              <a:rPr lang="en-US" altLang="zh-CN" sz="2600" dirty="0">
                <a:ea typeface="宋体" pitchFamily="2" charset="-122"/>
                <a:cs typeface="Times New Roman" pitchFamily="18" charset="0"/>
              </a:rPr>
              <a:t>G</a:t>
            </a:r>
            <a:r>
              <a:rPr lang="zh-CN" altLang="en-US" sz="2600" dirty="0">
                <a:ea typeface="宋体" pitchFamily="2" charset="-122"/>
                <a:cs typeface="Times New Roman" pitchFamily="18" charset="0"/>
              </a:rPr>
              <a:t>是具有泛型声明的类或接口，</a:t>
            </a:r>
            <a:r>
              <a:rPr lang="en-US" altLang="zh-CN" sz="2600" dirty="0">
                <a:ea typeface="宋体" pitchFamily="2" charset="-122"/>
                <a:cs typeface="Times New Roman" pitchFamily="18" charset="0"/>
              </a:rPr>
              <a:t>G&lt;B&gt;</a:t>
            </a:r>
            <a:r>
              <a:rPr lang="zh-CN" altLang="en-US" sz="2600" dirty="0">
                <a:ea typeface="宋体" pitchFamily="2" charset="-122"/>
                <a:cs typeface="Times New Roman" pitchFamily="18" charset="0"/>
              </a:rPr>
              <a:t>并不是</a:t>
            </a:r>
            <a:r>
              <a:rPr lang="en-US" altLang="zh-CN" sz="2600" dirty="0">
                <a:ea typeface="宋体" pitchFamily="2" charset="-122"/>
                <a:cs typeface="Times New Roman" pitchFamily="18" charset="0"/>
              </a:rPr>
              <a:t>G&lt;A&gt;</a:t>
            </a:r>
            <a:r>
              <a:rPr lang="zh-CN" altLang="en-US" sz="2600" dirty="0">
                <a:ea typeface="宋体" pitchFamily="2" charset="-122"/>
                <a:cs typeface="Times New Roman" pitchFamily="18" charset="0"/>
              </a:rPr>
              <a:t>的子类型！</a:t>
            </a:r>
            <a:endParaRPr lang="en-US" altLang="zh-CN" sz="2600" dirty="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a:ea typeface="宋体" pitchFamily="2" charset="-122"/>
                <a:cs typeface="Times New Roman" pitchFamily="18" charset="0"/>
              </a:rPr>
              <a:t>比如：</a:t>
            </a:r>
            <a:r>
              <a:rPr lang="en-US" altLang="zh-CN" sz="2600" dirty="0">
                <a:ea typeface="宋体" pitchFamily="2" charset="-122"/>
                <a:cs typeface="Times New Roman" pitchFamily="18" charset="0"/>
              </a:rPr>
              <a:t>String</a:t>
            </a:r>
            <a:r>
              <a:rPr lang="zh-CN" altLang="en-US" sz="2600" dirty="0">
                <a:ea typeface="宋体" pitchFamily="2" charset="-122"/>
                <a:cs typeface="Times New Roman" pitchFamily="18" charset="0"/>
              </a:rPr>
              <a:t>是</a:t>
            </a:r>
            <a:r>
              <a:rPr lang="en-US" altLang="zh-CN" sz="2600" dirty="0">
                <a:ea typeface="宋体" pitchFamily="2" charset="-122"/>
                <a:cs typeface="Times New Roman" pitchFamily="18" charset="0"/>
              </a:rPr>
              <a:t>Object</a:t>
            </a:r>
            <a:r>
              <a:rPr lang="zh-CN" altLang="en-US" sz="2600" dirty="0">
                <a:ea typeface="宋体" pitchFamily="2" charset="-122"/>
                <a:cs typeface="Times New Roman" pitchFamily="18" charset="0"/>
              </a:rPr>
              <a:t>的子类，但是</a:t>
            </a:r>
            <a:r>
              <a:rPr lang="en-US" altLang="zh-CN" sz="2600" dirty="0">
                <a:ea typeface="宋体" pitchFamily="2" charset="-122"/>
                <a:cs typeface="Times New Roman" pitchFamily="18" charset="0"/>
              </a:rPr>
              <a:t>List&lt;String &gt;</a:t>
            </a:r>
            <a:r>
              <a:rPr lang="zh-CN" altLang="en-US" sz="2600" dirty="0">
                <a:ea typeface="宋体" pitchFamily="2" charset="-122"/>
                <a:cs typeface="Times New Roman" pitchFamily="18" charset="0"/>
              </a:rPr>
              <a:t>并不是</a:t>
            </a:r>
            <a:r>
              <a:rPr lang="en-US" altLang="zh-CN" sz="2600" dirty="0">
                <a:ea typeface="宋体" pitchFamily="2" charset="-122"/>
                <a:cs typeface="Times New Roman" pitchFamily="18" charset="0"/>
              </a:rPr>
              <a:t>List&lt;Object&gt;</a:t>
            </a:r>
            <a:r>
              <a:rPr lang="zh-CN" altLang="en-US" sz="2600" dirty="0">
                <a:ea typeface="宋体" pitchFamily="2" charset="-122"/>
                <a:cs typeface="Times New Roman" pitchFamily="18" charset="0"/>
              </a:rPr>
              <a:t>的子类。</a:t>
            </a: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a:t>B</a:t>
            </a:r>
            <a:endParaRPr lang="zh-CN" altLang="en-US" sz="3200" dirty="0"/>
          </a:p>
        </p:txBody>
      </p:sp>
      <p:sp>
        <p:nvSpPr>
          <p:cNvPr id="14" name="TextBox 13"/>
          <p:cNvSpPr txBox="1"/>
          <p:nvPr/>
        </p:nvSpPr>
        <p:spPr>
          <a:xfrm>
            <a:off x="5724128" y="4133423"/>
            <a:ext cx="1656184" cy="584775"/>
          </a:xfrm>
          <a:prstGeom prst="rect">
            <a:avLst/>
          </a:prstGeom>
          <a:noFill/>
        </p:spPr>
        <p:txBody>
          <a:bodyPr wrap="square" rtlCol="0">
            <a:spAutoFit/>
          </a:bodyPr>
          <a:lstStyle/>
          <a:p>
            <a:r>
              <a:rPr lang="en-US" altLang="zh-CN" sz="3200" dirty="0"/>
              <a:t>G&lt;A&gt;</a:t>
            </a:r>
            <a:endParaRPr lang="zh-CN" altLang="en-US" sz="3200" dirty="0"/>
          </a:p>
        </p:txBody>
      </p:sp>
      <p:sp>
        <p:nvSpPr>
          <p:cNvPr id="15" name="TextBox 14"/>
          <p:cNvSpPr txBox="1"/>
          <p:nvPr/>
        </p:nvSpPr>
        <p:spPr>
          <a:xfrm>
            <a:off x="5724128" y="5589240"/>
            <a:ext cx="1368152" cy="584775"/>
          </a:xfrm>
          <a:prstGeom prst="rect">
            <a:avLst/>
          </a:prstGeom>
          <a:noFill/>
        </p:spPr>
        <p:txBody>
          <a:bodyPr wrap="square" rtlCol="0">
            <a:spAutoFit/>
          </a:bodyPr>
          <a:lstStyle/>
          <a:p>
            <a:r>
              <a:rPr lang="en-US" altLang="zh-CN" sz="3200" dirty="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80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a:latin typeface="宋体" pitchFamily="2" charset="-122"/>
                <a:ea typeface="宋体" pitchFamily="2" charset="-122"/>
              </a:rPr>
              <a:t>本章内容</a:t>
            </a:r>
          </a:p>
        </p:txBody>
      </p:sp>
      <p:sp>
        <p:nvSpPr>
          <p:cNvPr id="5" name="TextBox 4"/>
          <p:cNvSpPr txBox="1"/>
          <p:nvPr/>
        </p:nvSpPr>
        <p:spPr>
          <a:xfrm>
            <a:off x="755576" y="1556792"/>
            <a:ext cx="8064896" cy="4478149"/>
          </a:xfrm>
          <a:prstGeom prst="rect">
            <a:avLst/>
          </a:prstGeom>
          <a:noFill/>
        </p:spPr>
        <p:txBody>
          <a:bodyPr wrap="square" rtlCol="0">
            <a:spAutoFit/>
          </a:bodyPr>
          <a:lstStyle/>
          <a:p>
            <a:pPr>
              <a:lnSpc>
                <a:spcPts val="3800"/>
              </a:lnSpc>
            </a:pPr>
            <a:r>
              <a:rPr lang="en-US" altLang="zh-CN" sz="2800" dirty="0">
                <a:ea typeface="宋体" pitchFamily="2" charset="-122"/>
                <a:cs typeface="Times New Roman" pitchFamily="18" charset="0"/>
              </a:rPr>
              <a:t>10.1 </a:t>
            </a:r>
            <a:r>
              <a:rPr lang="zh-CN" altLang="en-US" sz="2800" dirty="0">
                <a:ea typeface="宋体" pitchFamily="2" charset="-122"/>
                <a:cs typeface="Times New Roman" pitchFamily="18" charset="0"/>
              </a:rPr>
              <a:t>为什么要有泛型</a:t>
            </a:r>
            <a:endParaRPr lang="en-US" altLang="zh-CN" sz="2800" dirty="0">
              <a:ea typeface="宋体" pitchFamily="2" charset="-122"/>
              <a:cs typeface="Times New Roman" pitchFamily="18" charset="0"/>
            </a:endParaRPr>
          </a:p>
          <a:p>
            <a:pPr>
              <a:lnSpc>
                <a:spcPts val="3800"/>
              </a:lnSpc>
            </a:pPr>
            <a:r>
              <a:rPr lang="en-US" altLang="zh-CN" sz="2800" dirty="0">
                <a:ea typeface="宋体" pitchFamily="2" charset="-122"/>
                <a:cs typeface="Times New Roman" pitchFamily="18" charset="0"/>
              </a:rPr>
              <a:t>10.2 </a:t>
            </a:r>
            <a:r>
              <a:rPr lang="zh-CN" altLang="en-US" sz="2800" dirty="0">
                <a:ea typeface="宋体" pitchFamily="2" charset="-122"/>
                <a:cs typeface="Times New Roman" pitchFamily="18" charset="0"/>
              </a:rPr>
              <a:t>使用泛型</a:t>
            </a:r>
            <a:endParaRPr lang="en-US" altLang="zh-CN" sz="2800" dirty="0">
              <a:ea typeface="宋体" pitchFamily="2" charset="-122"/>
              <a:cs typeface="Times New Roman" pitchFamily="18" charset="0"/>
            </a:endParaRPr>
          </a:p>
          <a:p>
            <a:pPr>
              <a:lnSpc>
                <a:spcPts val="3800"/>
              </a:lnSpc>
            </a:pPr>
            <a:r>
              <a:rPr lang="en-US" altLang="zh-CN" sz="2800" dirty="0">
                <a:ea typeface="宋体" pitchFamily="2" charset="-122"/>
                <a:cs typeface="Times New Roman" pitchFamily="18" charset="0"/>
              </a:rPr>
              <a:t>10.3 </a:t>
            </a:r>
            <a:r>
              <a:rPr lang="zh-CN" altLang="en-US" sz="2800" dirty="0">
                <a:ea typeface="宋体" pitchFamily="2" charset="-122"/>
                <a:cs typeface="Times New Roman" pitchFamily="18" charset="0"/>
              </a:rPr>
              <a:t>泛型的几个重要应用</a:t>
            </a:r>
            <a:endParaRPr lang="en-US" altLang="zh-CN" sz="2800" dirty="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dirty="0">
                <a:ea typeface="宋体" pitchFamily="2" charset="-122"/>
                <a:cs typeface="Times New Roman" pitchFamily="18" charset="0"/>
              </a:rPr>
              <a:t>在集合中使用泛型</a:t>
            </a:r>
            <a:endParaRPr lang="en-US" altLang="zh-CN" sz="2400" dirty="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dirty="0">
                <a:ea typeface="宋体" pitchFamily="2" charset="-122"/>
                <a:cs typeface="Times New Roman" pitchFamily="18" charset="0"/>
              </a:rPr>
              <a:t>自定义泛型类</a:t>
            </a:r>
            <a:endParaRPr lang="en-US" altLang="zh-CN" sz="2400" dirty="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dirty="0">
                <a:ea typeface="宋体" pitchFamily="2" charset="-122"/>
                <a:cs typeface="Times New Roman" pitchFamily="18" charset="0"/>
              </a:rPr>
              <a:t>自定义泛型接口</a:t>
            </a:r>
            <a:endParaRPr lang="en-US" altLang="zh-CN" sz="2400" dirty="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dirty="0">
                <a:ea typeface="宋体" pitchFamily="2" charset="-122"/>
                <a:cs typeface="Times New Roman" pitchFamily="18" charset="0"/>
              </a:rPr>
              <a:t>自定义泛型方法</a:t>
            </a:r>
            <a:endParaRPr lang="en-US" altLang="zh-CN" sz="2400" dirty="0">
              <a:ea typeface="宋体" pitchFamily="2" charset="-122"/>
              <a:cs typeface="Times New Roman" pitchFamily="18" charset="0"/>
            </a:endParaRPr>
          </a:p>
          <a:p>
            <a:pPr>
              <a:lnSpc>
                <a:spcPts val="3800"/>
              </a:lnSpc>
            </a:pPr>
            <a:r>
              <a:rPr lang="en-US" altLang="zh-CN" sz="2800" dirty="0">
                <a:ea typeface="宋体" pitchFamily="2" charset="-122"/>
                <a:cs typeface="Times New Roman" pitchFamily="18" charset="0"/>
              </a:rPr>
              <a:t>10.4 </a:t>
            </a:r>
            <a:r>
              <a:rPr lang="zh-CN" altLang="en-US" sz="2800" dirty="0">
                <a:ea typeface="宋体" pitchFamily="2" charset="-122"/>
                <a:cs typeface="Times New Roman" pitchFamily="18" charset="0"/>
              </a:rPr>
              <a:t>泛型在继承上的体现</a:t>
            </a:r>
            <a:endParaRPr lang="en-US" altLang="zh-CN" sz="2800" dirty="0">
              <a:ea typeface="宋体" pitchFamily="2" charset="-122"/>
              <a:cs typeface="Times New Roman" pitchFamily="18" charset="0"/>
            </a:endParaRPr>
          </a:p>
          <a:p>
            <a:pPr>
              <a:lnSpc>
                <a:spcPts val="3800"/>
              </a:lnSpc>
            </a:pPr>
            <a:r>
              <a:rPr lang="en-US" altLang="zh-CN" sz="2800" dirty="0">
                <a:ea typeface="宋体" pitchFamily="2" charset="-122"/>
                <a:cs typeface="Times New Roman" pitchFamily="18" charset="0"/>
              </a:rPr>
              <a:t>10.5 </a:t>
            </a:r>
            <a:r>
              <a:rPr lang="zh-CN" altLang="en-US" sz="2800" dirty="0">
                <a:ea typeface="宋体" pitchFamily="2" charset="-122"/>
                <a:cs typeface="Times New Roman" pitchFamily="18" charset="0"/>
              </a:rPr>
              <a:t>通配符的使用</a:t>
            </a:r>
          </a:p>
        </p:txBody>
      </p:sp>
    </p:spTree>
    <p:extLst>
      <p:ext uri="{BB962C8B-B14F-4D97-AF65-F5344CB8AC3E}">
        <p14:creationId xmlns:p14="http://schemas.microsoft.com/office/powerpoint/2010/main" val="176285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p>
          <a:p>
            <a:r>
              <a:rPr lang="en-US" altLang="zh-CN" sz="2600" dirty="0">
                <a:ea typeface="宋体" pitchFamily="2" charset="-122"/>
                <a:cs typeface="Times New Roman" pitchFamily="18" charset="0"/>
              </a:rPr>
              <a:t>	Person[] persons = null;</a:t>
            </a:r>
          </a:p>
          <a:p>
            <a:r>
              <a:rPr lang="en-US" altLang="zh-CN" sz="2600" dirty="0">
                <a:ea typeface="宋体" pitchFamily="2" charset="-122"/>
                <a:cs typeface="Times New Roman" pitchFamily="18" charset="0"/>
              </a:rPr>
              <a:t>	Man[] mans = null;</a:t>
            </a:r>
          </a:p>
          <a:p>
            <a:r>
              <a:rPr lang="en-US" altLang="zh-CN" sz="2600" dirty="0">
                <a:ea typeface="宋体" pitchFamily="2" charset="-122"/>
                <a:cs typeface="Times New Roman" pitchFamily="18" charset="0"/>
              </a:rPr>
              <a:t>	//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a:solidFill>
                  <a:srgbClr val="FF0000"/>
                </a:solidFill>
                <a:ea typeface="宋体" pitchFamily="2" charset="-122"/>
                <a:cs typeface="Times New Roman" pitchFamily="18" charset="0"/>
              </a:rPr>
              <a:t>persons =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Person 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a:ea typeface="宋体" pitchFamily="2" charset="-122"/>
                <a:cs typeface="Times New Roman" pitchFamily="18" charset="0"/>
              </a:rPr>
              <a:t>List&lt;Person&gt;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List&lt;Man&gt;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a:solidFill>
                  <a:srgbClr val="FF0000"/>
                </a:solidFill>
                <a:ea typeface="宋体" pitchFamily="2" charset="-122"/>
                <a:cs typeface="Times New Roman" pitchFamily="18" charset="0"/>
              </a:rPr>
              <a:t>;(</a:t>
            </a:r>
            <a:r>
              <a:rPr lang="zh-CN" altLang="en-US" sz="2600" dirty="0">
                <a:solidFill>
                  <a:srgbClr val="FF0000"/>
                </a:solidFill>
                <a:ea typeface="宋体" pitchFamily="2" charset="-122"/>
                <a:cs typeface="Times New Roman" pitchFamily="18" charset="0"/>
              </a:rPr>
              <a:t>报错</a:t>
            </a:r>
            <a:r>
              <a:rPr lang="en-US" altLang="zh-CN" sz="2600" dirty="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1598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10-5 </a:t>
            </a:r>
            <a:r>
              <a:rPr lang="zh-CN" altLang="en-US" sz="4800" dirty="0">
                <a:solidFill>
                  <a:schemeClr val="accent6">
                    <a:lumMod val="75000"/>
                  </a:schemeClr>
                </a:solidFill>
                <a:ea typeface="隶书" panose="02010509060101010101" pitchFamily="49" charset="-122"/>
              </a:rPr>
              <a:t>通配符的使用</a:t>
            </a:r>
          </a:p>
        </p:txBody>
      </p:sp>
    </p:spTree>
    <p:extLst>
      <p:ext uri="{BB962C8B-B14F-4D97-AF65-F5344CB8AC3E}">
        <p14:creationId xmlns:p14="http://schemas.microsoft.com/office/powerpoint/2010/main" val="277684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3960440" cy="646331"/>
          </a:xfrm>
          <a:prstGeom prst="rect">
            <a:avLst/>
          </a:prstGeom>
          <a:noFill/>
        </p:spPr>
        <p:txBody>
          <a:bodyPr wrap="square" rtlCol="0">
            <a:spAutoFit/>
          </a:bodyPr>
          <a:lstStyle/>
          <a:p>
            <a:r>
              <a:rPr lang="en-US" altLang="zh-CN" sz="3600" b="1">
                <a:ea typeface="宋体" pitchFamily="2" charset="-122"/>
              </a:rPr>
              <a:t>10.5 </a:t>
            </a:r>
            <a:r>
              <a:rPr lang="zh-CN" altLang="en-US" sz="3600" b="1">
                <a:ea typeface="宋体" pitchFamily="2" charset="-122"/>
              </a:rPr>
              <a:t>通配符的使用</a:t>
            </a:r>
            <a:endParaRPr lang="en-US" altLang="zh-CN" sz="3600" b="1" dirty="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使用类型</a:t>
            </a:r>
            <a:r>
              <a:rPr lang="zh-CN" altLang="en-US" sz="2400" b="1" dirty="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p>
          <a:p>
            <a:r>
              <a:rPr lang="zh-CN" altLang="en-US" sz="2400" dirty="0">
                <a:ea typeface="宋体" pitchFamily="2" charset="-122"/>
                <a:cs typeface="Times New Roman" pitchFamily="18" charset="0"/>
              </a:rPr>
              <a:t>比如：</a:t>
            </a:r>
            <a:r>
              <a:rPr lang="en-US" altLang="zh-CN" sz="2400" dirty="0">
                <a:ea typeface="宋体" pitchFamily="2" charset="-122"/>
                <a:cs typeface="Times New Roman" pitchFamily="18" charset="0"/>
              </a:rPr>
              <a:t>List&lt;?&gt;   </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Map&lt;?,?&gt;</a:t>
            </a:r>
          </a:p>
          <a:p>
            <a:r>
              <a:rPr lang="en-US" altLang="zh-CN" sz="2400" dirty="0">
                <a:ea typeface="宋体" pitchFamily="2" charset="-122"/>
                <a:cs typeface="Times New Roman" pitchFamily="18" charset="0"/>
              </a:rPr>
              <a:t>List&lt;?&gt;</a:t>
            </a:r>
            <a:r>
              <a:rPr lang="zh-CN" altLang="en-US" sz="2400" dirty="0">
                <a:ea typeface="宋体" pitchFamily="2" charset="-122"/>
                <a:cs typeface="Times New Roman" pitchFamily="18" charset="0"/>
              </a:rPr>
              <a:t>是</a:t>
            </a:r>
            <a:r>
              <a:rPr lang="en-US" altLang="zh-CN" sz="2400" dirty="0">
                <a:ea typeface="宋体" pitchFamily="2" charset="-122"/>
                <a:cs typeface="Times New Roman" pitchFamily="18" charset="0"/>
              </a:rPr>
              <a:t>List&lt;String&gt;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List&lt;Object&gt;</a:t>
            </a:r>
            <a:r>
              <a:rPr lang="zh-CN" altLang="en-US" sz="2400" dirty="0">
                <a:ea typeface="宋体" pitchFamily="2" charset="-122"/>
                <a:cs typeface="Times New Roman" pitchFamily="18" charset="0"/>
              </a:rPr>
              <a:t>等各种泛型</a:t>
            </a:r>
            <a:r>
              <a:rPr lang="en-US" altLang="zh-CN" sz="2400" dirty="0">
                <a:ea typeface="宋体" pitchFamily="2" charset="-122"/>
                <a:cs typeface="Times New Roman" pitchFamily="18" charset="0"/>
              </a:rPr>
              <a:t>List</a:t>
            </a:r>
            <a:r>
              <a:rPr lang="zh-CN" altLang="en-US" sz="2400" dirty="0">
                <a:ea typeface="宋体" pitchFamily="2" charset="-122"/>
                <a:cs typeface="Times New Roman" pitchFamily="18" charset="0"/>
              </a:rPr>
              <a:t>的父类。</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2.</a:t>
            </a:r>
            <a:r>
              <a:rPr lang="zh-CN" altLang="zh-CN" sz="2400" b="1" dirty="0">
                <a:solidFill>
                  <a:srgbClr val="FF0000"/>
                </a:solidFill>
                <a:ea typeface="宋体" pitchFamily="2" charset="-122"/>
                <a:cs typeface="Times New Roman" pitchFamily="18" charset="0"/>
              </a:rPr>
              <a:t>读</a:t>
            </a:r>
            <a:r>
              <a:rPr lang="zh-CN" altLang="en-US" sz="2400" b="1" dirty="0">
                <a:solidFill>
                  <a:srgbClr val="FF0000"/>
                </a:solidFill>
                <a:ea typeface="宋体" pitchFamily="2" charset="-122"/>
                <a:cs typeface="Times New Roman" pitchFamily="18" charset="0"/>
              </a:rPr>
              <a:t>取</a:t>
            </a:r>
            <a:r>
              <a:rPr lang="en-US" altLang="zh-CN" sz="2400" dirty="0">
                <a:ea typeface="宋体" pitchFamily="2" charset="-122"/>
                <a:cs typeface="Times New Roman" pitchFamily="18" charset="0"/>
              </a:rPr>
              <a:t>List&lt;?&gt;</a:t>
            </a:r>
            <a:r>
              <a:rPr lang="zh-CN" altLang="en-US" sz="2400" dirty="0">
                <a:ea typeface="宋体" pitchFamily="2" charset="-122"/>
                <a:cs typeface="Times New Roman" pitchFamily="18" charset="0"/>
              </a:rPr>
              <a:t>的对象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endParaRPr lang="en-US" altLang="zh-CN" sz="2400" dirty="0">
              <a:ea typeface="宋体" pitchFamily="2" charset="-122"/>
              <a:cs typeface="Times New Roman" pitchFamily="18" charset="0"/>
            </a:endParaRPr>
          </a:p>
          <a:p>
            <a:pPr marL="800100" lvl="1" indent="-342900">
              <a:buFont typeface="Wingdings" pitchFamily="2" charset="2"/>
              <a:buChar char="Ø"/>
            </a:pPr>
            <a:r>
              <a:rPr lang="zh-CN" altLang="zh-CN" sz="2400" dirty="0">
                <a:ea typeface="宋体" pitchFamily="2" charset="-122"/>
                <a:cs typeface="Times New Roman" pitchFamily="18" charset="0"/>
              </a:rPr>
              <a:t>唯一的例外是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5749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endParaRPr lang="en-US" altLang="zh-CN" sz="2200" dirty="0">
              <a:ea typeface="宋体" pitchFamily="2" charset="-122"/>
            </a:endParaRPr>
          </a:p>
          <a:p>
            <a:pPr latinLnBrk="1"/>
            <a:r>
              <a:rPr lang="zh-CN" altLang="zh-CN" sz="2400" b="1" dirty="0">
                <a:solidFill>
                  <a:srgbClr val="FF0000"/>
                </a:solidFill>
                <a:ea typeface="宋体" pitchFamily="2" charset="-122"/>
              </a:rPr>
              <a:t>唯一的例外</a:t>
            </a:r>
            <a:r>
              <a:rPr lang="zh-CN" altLang="en-US" sz="2400" b="1" dirty="0">
                <a:solidFill>
                  <a:srgbClr val="FF0000"/>
                </a:solidFill>
                <a:ea typeface="宋体" pitchFamily="2" charset="-122"/>
              </a:rPr>
              <a:t>的</a:t>
            </a:r>
            <a:r>
              <a:rPr lang="zh-CN" altLang="zh-CN" sz="2400" b="1" dirty="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endParaRPr lang="en-US" altLang="zh-CN" sz="2400" b="1" dirty="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val="154662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List&lt;?&gt; list = null;</a:t>
            </a:r>
          </a:p>
          <a:p>
            <a:r>
              <a:rPr lang="en-US" altLang="zh-CN" sz="2200" b="1" dirty="0">
                <a:solidFill>
                  <a:srgbClr val="C00000"/>
                </a:solidFill>
                <a:ea typeface="宋体" pitchFamily="2" charset="-122"/>
              </a:rPr>
              <a:t>	list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list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(null);</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List&lt;String&gt;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List&lt;Integer&gt;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l1.add(“</a:t>
            </a:r>
            <a:r>
              <a:rPr lang="zh-CN" altLang="en-US" sz="2200" b="1" dirty="0">
                <a:solidFill>
                  <a:srgbClr val="C00000"/>
                </a:solidFill>
                <a:ea typeface="宋体" pitchFamily="2" charset="-122"/>
              </a:rPr>
              <a:t>尚硅谷</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l2.add(15);</a:t>
            </a:r>
          </a:p>
          <a:p>
            <a:r>
              <a:rPr lang="en-US" altLang="zh-CN" sz="2200" b="1" dirty="0">
                <a:solidFill>
                  <a:srgbClr val="C00000"/>
                </a:solidFill>
                <a:ea typeface="宋体" pitchFamily="2" charset="-122"/>
              </a:rPr>
              <a:t>	read(l1);</a:t>
            </a:r>
          </a:p>
          <a:p>
            <a:r>
              <a:rPr lang="en-US" altLang="zh-CN" sz="2200" b="1" dirty="0">
                <a:solidFill>
                  <a:srgbClr val="C00000"/>
                </a:solidFill>
                <a:ea typeface="宋体" pitchFamily="2" charset="-122"/>
              </a:rPr>
              <a:t>	read(l2);  }</a:t>
            </a:r>
          </a:p>
          <a:p>
            <a:r>
              <a:rPr lang="en-US" altLang="zh-CN" sz="2200" b="1" dirty="0">
                <a:solidFill>
                  <a:srgbClr val="C00000"/>
                </a:solidFill>
                <a:ea typeface="宋体" pitchFamily="2" charset="-122"/>
              </a:rPr>
              <a:t>	static void read(List&lt;?&gt; list){</a:t>
            </a:r>
          </a:p>
          <a:p>
            <a:r>
              <a:rPr lang="en-US" altLang="zh-CN" sz="2200" b="1" dirty="0">
                <a:solidFill>
                  <a:srgbClr val="C00000"/>
                </a:solidFill>
                <a:ea typeface="宋体" pitchFamily="2" charset="-122"/>
              </a:rPr>
              <a:t>		for(Object o : list){</a:t>
            </a:r>
          </a:p>
          <a:p>
            <a:r>
              <a:rPr lang="en-US" altLang="zh-CN" sz="2200" b="1" dirty="0">
                <a:solidFill>
                  <a:srgbClr val="C00000"/>
                </a:solidFill>
                <a:ea typeface="宋体" pitchFamily="2" charset="-122"/>
              </a:rPr>
              <a:t>			</a:t>
            </a:r>
            <a:r>
              <a:rPr lang="en-US" altLang="zh-CN" sz="2200" b="1" dirty="0" err="1">
                <a:solidFill>
                  <a:srgbClr val="C00000"/>
                </a:solidFill>
                <a:ea typeface="宋体" pitchFamily="2" charset="-122"/>
              </a:rPr>
              <a:t>System.out.println</a:t>
            </a:r>
            <a:r>
              <a:rPr lang="en-US" altLang="zh-CN" sz="2200" b="1" dirty="0">
                <a:solidFill>
                  <a:srgbClr val="C00000"/>
                </a:solidFill>
                <a:ea typeface="宋体" pitchFamily="2" charset="-122"/>
              </a:rPr>
              <a:t>(o);</a:t>
            </a:r>
          </a:p>
          <a:p>
            <a:r>
              <a:rPr lang="en-US" altLang="zh-CN" sz="2200" b="1" dirty="0">
                <a:solidFill>
                  <a:srgbClr val="C00000"/>
                </a:solidFill>
                <a:ea typeface="宋体" pitchFamily="2" charset="-122"/>
              </a:rPr>
              <a:t>	}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val="399650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a:ea typeface="宋体" pitchFamily="2" charset="-122"/>
              </a:rPr>
              <a:t>10.5.1 </a:t>
            </a:r>
            <a:r>
              <a:rPr lang="zh-CN" altLang="en-US" sz="2800" b="1" dirty="0">
                <a:ea typeface="宋体" pitchFamily="2" charset="-122"/>
              </a:rPr>
              <a:t>有限制的通配符</a:t>
            </a:r>
            <a:endParaRPr lang="en-US" altLang="zh-CN" sz="2800" b="1" dirty="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a:solidFill>
                  <a:schemeClr val="bg1">
                    <a:lumMod val="65000"/>
                  </a:schemeClr>
                </a:solidFill>
                <a:ea typeface="宋体" pitchFamily="2" charset="-122"/>
                <a:cs typeface="Times New Roman" pitchFamily="18" charset="0"/>
              </a:rPr>
              <a:t>&lt;?&gt;</a:t>
            </a:r>
          </a:p>
          <a:p>
            <a:r>
              <a:rPr lang="zh-CN" altLang="en-US" sz="2400" dirty="0">
                <a:solidFill>
                  <a:schemeClr val="bg1">
                    <a:lumMod val="65000"/>
                  </a:schemeClr>
                </a:solidFill>
                <a:ea typeface="宋体" pitchFamily="2" charset="-122"/>
                <a:cs typeface="Times New Roman" pitchFamily="18" charset="0"/>
              </a:rPr>
              <a:t>允许所有泛型的引用调用</a:t>
            </a:r>
            <a:endParaRPr lang="en-US" altLang="zh-CN" sz="2400" dirty="0">
              <a:solidFill>
                <a:schemeClr val="bg1">
                  <a:lumMod val="65000"/>
                </a:schemeClr>
              </a:solidFill>
              <a:ea typeface="宋体" pitchFamily="2" charset="-122"/>
              <a:cs typeface="Times New Roman" pitchFamily="18" charset="0"/>
            </a:endParaRPr>
          </a:p>
          <a:p>
            <a:r>
              <a:rPr lang="zh-CN" altLang="en-US" sz="2400" dirty="0">
                <a:ea typeface="宋体" pitchFamily="2" charset="-122"/>
                <a:cs typeface="Times New Roman" pitchFamily="18" charset="0"/>
              </a:rPr>
              <a:t>举例：</a:t>
            </a:r>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Number&gt;     (</a:t>
            </a:r>
            <a:r>
              <a:rPr lang="zh-CN" altLang="en-US" sz="2400" b="1" dirty="0">
                <a:solidFill>
                  <a:srgbClr val="C00000"/>
                </a:solidFill>
                <a:ea typeface="宋体" pitchFamily="2" charset="-122"/>
                <a:cs typeface="Times New Roman" pitchFamily="18" charset="0"/>
              </a:rPr>
              <a:t>无穷小 </a:t>
            </a:r>
            <a:r>
              <a:rPr lang="en-US" altLang="zh-CN" sz="2400" b="1" dirty="0">
                <a:solidFill>
                  <a:srgbClr val="C00000"/>
                </a:solidFill>
                <a:ea typeface="宋体" pitchFamily="2" charset="-122"/>
                <a:cs typeface="Times New Roman" pitchFamily="18" charset="0"/>
              </a:rPr>
              <a:t>, Number]</a:t>
            </a:r>
          </a:p>
          <a:p>
            <a:r>
              <a:rPr lang="zh-CN" altLang="en-US" sz="2400" dirty="0">
                <a:ea typeface="宋体" pitchFamily="2" charset="-122"/>
                <a:cs typeface="Times New Roman" pitchFamily="18" charset="0"/>
              </a:rPr>
              <a:t>只允许泛型为</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及</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子类的引用调用</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super Number&gt;      [Number , </a:t>
            </a:r>
            <a:r>
              <a:rPr lang="zh-CN" altLang="en-US" sz="2400" b="1" dirty="0">
                <a:solidFill>
                  <a:srgbClr val="C00000"/>
                </a:solidFill>
                <a:ea typeface="宋体" pitchFamily="2" charset="-122"/>
                <a:cs typeface="Times New Roman" pitchFamily="18" charset="0"/>
              </a:rPr>
              <a:t>无穷大</a:t>
            </a:r>
            <a:r>
              <a:rPr lang="en-US" altLang="zh-CN" sz="2400" b="1">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a:ea typeface="宋体" pitchFamily="2" charset="-122"/>
                <a:cs typeface="Times New Roman" pitchFamily="18" charset="0"/>
              </a:rPr>
              <a:t>只允许泛型为</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及</a:t>
            </a:r>
            <a:r>
              <a:rPr lang="en-US" altLang="zh-CN" sz="2400" dirty="0">
                <a:ea typeface="宋体" pitchFamily="2" charset="-122"/>
                <a:cs typeface="Times New Roman" pitchFamily="18" charset="0"/>
              </a:rPr>
              <a:t>Number</a:t>
            </a:r>
            <a:r>
              <a:rPr lang="zh-CN" altLang="en-US" sz="2400" dirty="0">
                <a:ea typeface="宋体" pitchFamily="2" charset="-122"/>
                <a:cs typeface="Times New Roman" pitchFamily="18" charset="0"/>
              </a:rPr>
              <a:t>父类的引用调用</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a:ea typeface="宋体" pitchFamily="2" charset="-122"/>
                <a:cs typeface="Times New Roman" pitchFamily="18" charset="0"/>
              </a:rPr>
              <a:t>只允许泛型为实现</a:t>
            </a:r>
            <a:r>
              <a:rPr lang="en-US" altLang="zh-CN" sz="2400" dirty="0">
                <a:ea typeface="宋体" pitchFamily="2" charset="-122"/>
                <a:cs typeface="Times New Roman" pitchFamily="18" charset="0"/>
              </a:rPr>
              <a:t>Comparable</a:t>
            </a:r>
            <a:r>
              <a:rPr lang="zh-CN" altLang="en-US" sz="2400" dirty="0">
                <a:ea typeface="宋体" pitchFamily="2" charset="-122"/>
                <a:cs typeface="Times New Roman" pitchFamily="18" charset="0"/>
              </a:rPr>
              <a:t>接口的实现类的引用调用</a:t>
            </a:r>
          </a:p>
        </p:txBody>
      </p:sp>
    </p:spTree>
    <p:extLst>
      <p:ext uri="{BB962C8B-B14F-4D97-AF65-F5344CB8AC3E}">
        <p14:creationId xmlns:p14="http://schemas.microsoft.com/office/powerpoint/2010/main" val="332319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a:ea typeface="宋体" pitchFamily="2" charset="-122"/>
              </a:rPr>
              <a:t>10.5.1 </a:t>
            </a:r>
            <a:r>
              <a:rPr lang="zh-CN" altLang="en-US" sz="2800" b="1" dirty="0">
                <a:ea typeface="宋体" pitchFamily="2" charset="-122"/>
              </a:rPr>
              <a:t>有限制的通配符</a:t>
            </a:r>
            <a:endParaRPr lang="en-US" altLang="zh-CN" sz="2800" b="1" dirty="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Iterator&lt;?&gt;</a:t>
            </a:r>
            <a:r>
              <a:rPr lang="zh-CN" altLang="en-US" sz="2200" dirty="0">
                <a:solidFill>
                  <a:srgbClr val="0000FF"/>
                </a:solidFill>
                <a:ea typeface="宋体" pitchFamily="2" charset="-122"/>
              </a:rPr>
              <a:t>或</a:t>
            </a:r>
            <a:r>
              <a:rPr lang="en-US" altLang="zh-CN" sz="2200" dirty="0">
                <a:solidFill>
                  <a:srgbClr val="0000FF"/>
                </a:solidFill>
                <a:ea typeface="宋体" pitchFamily="2" charset="-122"/>
              </a:rPr>
              <a:t>Iterator&lt;? extends Person&gt;.why?</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p>
          <a:p>
            <a:r>
              <a:rPr lang="en-US" altLang="zh-CN" sz="2200" dirty="0">
                <a:solidFill>
                  <a:srgbClr val="C00000"/>
                </a:solidFill>
                <a:ea typeface="宋体" pitchFamily="2" charset="-122"/>
              </a:rPr>
              <a:t>public 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val="336290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a:solidFill>
                  <a:srgbClr val="FF0000"/>
                </a:solidFill>
                <a:ea typeface="宋体" pitchFamily="2" charset="-122"/>
              </a:rPr>
              <a:t>范例：泛型应用</a:t>
            </a: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p>
        </p:txBody>
      </p:sp>
      <p:pic>
        <p:nvPicPr>
          <p:cNvPr id="4" name="图片 3"/>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val="392405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6" name="矩形 5"/>
          <p:cNvSpPr/>
          <p:nvPr/>
        </p:nvSpPr>
        <p:spPr>
          <a:xfrm>
            <a:off x="2915816" y="2852936"/>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让天下没有难学的技术</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10-1 </a:t>
            </a:r>
            <a:r>
              <a:rPr lang="zh-CN" altLang="en-US" sz="4800" dirty="0">
                <a:solidFill>
                  <a:schemeClr val="accent6">
                    <a:lumMod val="75000"/>
                  </a:schemeClr>
                </a:solidFill>
                <a:ea typeface="隶书" panose="02010509060101010101" pitchFamily="49" charset="-122"/>
              </a:rPr>
              <a:t>为什么要有泛型？</a:t>
            </a:r>
          </a:p>
        </p:txBody>
      </p:sp>
    </p:spTree>
    <p:extLst>
      <p:ext uri="{BB962C8B-B14F-4D97-AF65-F5344CB8AC3E}">
        <p14:creationId xmlns:p14="http://schemas.microsoft.com/office/powerpoint/2010/main" val="147053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a:ea typeface="宋体" pitchFamily="2" charset="-122"/>
                <a:cs typeface="Times New Roman" pitchFamily="18" charset="0"/>
              </a:rPr>
              <a:t>10.1 </a:t>
            </a:r>
            <a:r>
              <a:rPr lang="zh-CN" altLang="en-US" sz="3600" b="1">
                <a:ea typeface="宋体" pitchFamily="2" charset="-122"/>
                <a:cs typeface="Times New Roman" pitchFamily="18" charset="0"/>
              </a:rPr>
              <a:t>为什么</a:t>
            </a:r>
            <a:r>
              <a:rPr lang="zh-CN" altLang="en-US" sz="3600" b="1" dirty="0">
                <a:ea typeface="宋体" pitchFamily="2" charset="-122"/>
                <a:cs typeface="Times New Roman" pitchFamily="18" charset="0"/>
              </a:rPr>
              <a:t>要有泛型</a:t>
            </a:r>
            <a:r>
              <a:rPr lang="en-US" altLang="zh-CN" sz="3600" b="1" dirty="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a:ea typeface="宋体" pitchFamily="2" charset="-122"/>
              </a:rPr>
              <a:t>1. </a:t>
            </a:r>
            <a:r>
              <a:rPr lang="zh-CN" altLang="en-US" sz="2800" dirty="0">
                <a:ea typeface="宋体" pitchFamily="2" charset="-122"/>
              </a:rPr>
              <a:t>解决元素存储的安全性问题</a:t>
            </a:r>
            <a:endParaRPr lang="en-US" altLang="zh-CN" sz="2800" dirty="0">
              <a:ea typeface="宋体" pitchFamily="2" charset="-122"/>
            </a:endParaRPr>
          </a:p>
          <a:p>
            <a:pPr>
              <a:spcBef>
                <a:spcPts val="1200"/>
              </a:spcBef>
            </a:pPr>
            <a:r>
              <a:rPr lang="en-US" altLang="zh-CN" sz="2800" dirty="0">
                <a:ea typeface="宋体" pitchFamily="2" charset="-122"/>
              </a:rPr>
              <a:t>2. </a:t>
            </a:r>
            <a:r>
              <a:rPr lang="zh-CN" altLang="en-US" sz="2800" dirty="0">
                <a:ea typeface="宋体" pitchFamily="2" charset="-122"/>
              </a:rPr>
              <a:t>解决获取数据元素时，需要类型强转的问题</a:t>
            </a: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a:ea typeface="宋体" pitchFamily="2" charset="-122"/>
                </a:rPr>
                <a:t>添加</a:t>
              </a: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a:ea typeface="宋体" pitchFamily="2" charset="-122"/>
              </a:rPr>
              <a:t>集合</a:t>
            </a:r>
            <a:endParaRPr lang="en-US" altLang="zh-CN" dirty="0">
              <a:ea typeface="宋体" pitchFamily="2" charset="-122"/>
            </a:endParaRPr>
          </a:p>
          <a:p>
            <a:r>
              <a:rPr lang="en-US" altLang="zh-CN" dirty="0">
                <a:ea typeface="宋体" pitchFamily="2" charset="-122"/>
              </a:rPr>
              <a:t>Object</a:t>
            </a:r>
            <a:r>
              <a:rPr lang="zh-CN" altLang="en-US" dirty="0">
                <a:ea typeface="宋体" pitchFamily="2" charset="-122"/>
              </a:rPr>
              <a:t>类型对象</a:t>
            </a: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a:ea typeface="宋体" pitchFamily="2" charset="-122"/>
                </a:rPr>
                <a:t>读取</a:t>
              </a: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Object</a:t>
            </a:r>
          </a:p>
          <a:p>
            <a:r>
              <a:rPr lang="zh-CN" altLang="en-US" dirty="0">
                <a:ea typeface="宋体" pitchFamily="2" charset="-122"/>
              </a:rPr>
              <a:t>类型对象</a:t>
            </a:r>
          </a:p>
        </p:txBody>
      </p:sp>
      <p:grpSp>
        <p:nvGrpSpPr>
          <p:cNvPr id="26" name="组合 25"/>
          <p:cNvGrpSpPr/>
          <p:nvPr/>
        </p:nvGrpSpPr>
        <p:grpSpPr>
          <a:xfrm>
            <a:off x="214281" y="4574685"/>
            <a:ext cx="4822065" cy="870539"/>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a:ea typeface="宋体" pitchFamily="2" charset="-122"/>
                </a:rPr>
                <a:t>任何类型都可以添加到集合中：</a:t>
              </a:r>
              <a:r>
                <a:rPr lang="zh-CN" altLang="en-US" b="1" dirty="0">
                  <a:solidFill>
                    <a:srgbClr val="FF0000"/>
                  </a:solidFill>
                  <a:ea typeface="宋体" pitchFamily="2" charset="-122"/>
                </a:rPr>
                <a:t>类型不安全</a:t>
              </a: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a:ea typeface="宋体" pitchFamily="2" charset="-122"/>
                </a:rPr>
                <a:t>强转</a:t>
              </a: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35"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a:ea typeface="宋体" pitchFamily="2" charset="-122"/>
                </a:rPr>
                <a:t>读取出来的对象需要强转：</a:t>
              </a:r>
              <a:r>
                <a:rPr lang="zh-CN" altLang="en-US" b="1" dirty="0">
                  <a:solidFill>
                    <a:srgbClr val="FF0000"/>
                  </a:solidFill>
                  <a:ea typeface="宋体" pitchFamily="2" charset="-122"/>
                </a:rPr>
                <a:t>繁琐</a:t>
              </a:r>
              <a:endParaRPr lang="en-US" altLang="zh-CN" b="1" dirty="0">
                <a:solidFill>
                  <a:srgbClr val="FF0000"/>
                </a:solidFill>
                <a:ea typeface="宋体" pitchFamily="2" charset="-122"/>
              </a:endParaRPr>
            </a:p>
            <a:p>
              <a:r>
                <a:rPr lang="zh-CN" altLang="en-US" dirty="0">
                  <a:ea typeface="宋体" pitchFamily="2" charset="-122"/>
                </a:rPr>
                <a:t>可能有</a:t>
              </a:r>
              <a:r>
                <a:rPr lang="en-US" altLang="zh-CN" dirty="0" err="1">
                  <a:ea typeface="宋体" pitchFamily="2" charset="-122"/>
                </a:rPr>
                <a:t>ClassCastException</a:t>
              </a:r>
              <a:endParaRPr lang="zh-CN" altLang="en-US" dirty="0">
                <a:ea typeface="宋体" pitchFamily="2" charset="-122"/>
              </a:endParaRPr>
            </a:p>
          </p:txBody>
        </p:sp>
      </p:grpSp>
      <p:sp>
        <p:nvSpPr>
          <p:cNvPr id="4" name="TextBox 3"/>
          <p:cNvSpPr txBox="1"/>
          <p:nvPr/>
        </p:nvSpPr>
        <p:spPr>
          <a:xfrm>
            <a:off x="205117" y="3142537"/>
            <a:ext cx="1535918" cy="646331"/>
          </a:xfrm>
          <a:prstGeom prst="rect">
            <a:avLst/>
          </a:prstGeom>
          <a:noFill/>
        </p:spPr>
        <p:txBody>
          <a:bodyPr wrap="square" rtlCol="0">
            <a:spAutoFit/>
          </a:bodyPr>
          <a:lstStyle/>
          <a:p>
            <a:r>
              <a:rPr lang="zh-CN" altLang="en-US" b="1">
                <a:ea typeface="宋体" pitchFamily="2" charset="-122"/>
              </a:rPr>
              <a:t>在集合中没有泛型时</a:t>
            </a:r>
          </a:p>
        </p:txBody>
      </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a:ea typeface="宋体" pitchFamily="2" charset="-122"/>
                <a:cs typeface="Times New Roman" pitchFamily="18" charset="0"/>
              </a:rPr>
              <a:t>10.1  </a:t>
            </a:r>
            <a:r>
              <a:rPr lang="zh-CN" altLang="en-US" sz="3600" b="1">
                <a:ea typeface="宋体" pitchFamily="2" charset="-122"/>
                <a:cs typeface="Times New Roman" pitchFamily="18" charset="0"/>
              </a:rPr>
              <a:t>为什么</a:t>
            </a:r>
            <a:r>
              <a:rPr lang="zh-CN" altLang="en-US" sz="3600" b="1" dirty="0">
                <a:ea typeface="宋体" pitchFamily="2" charset="-122"/>
                <a:cs typeface="Times New Roman" pitchFamily="18" charset="0"/>
              </a:rPr>
              <a:t>要有泛型</a:t>
            </a:r>
            <a:r>
              <a:rPr lang="en-US" altLang="zh-CN" sz="3600" b="1" dirty="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825453"/>
          </a:xfrm>
          <a:prstGeom prst="rect">
            <a:avLst/>
          </a:prstGeom>
          <a:noFill/>
        </p:spPr>
        <p:txBody>
          <a:bodyPr wrap="square" rtlCol="0">
            <a:spAutoFit/>
          </a:bodyPr>
          <a:lstStyle/>
          <a:p>
            <a:pPr>
              <a:lnSpc>
                <a:spcPts val="3400"/>
              </a:lnSpc>
            </a:pPr>
            <a:r>
              <a:rPr lang="zh-CN" altLang="en-US" sz="2300" dirty="0">
                <a:ea typeface="宋体" pitchFamily="2" charset="-122"/>
                <a:cs typeface="Times New Roman" pitchFamily="18" charset="0"/>
              </a:rPr>
              <a:t>        泛型，</a:t>
            </a:r>
            <a:r>
              <a:rPr lang="en-US" altLang="zh-CN" sz="2300" dirty="0">
                <a:ea typeface="宋体" pitchFamily="2" charset="-122"/>
                <a:cs typeface="Times New Roman" pitchFamily="18" charset="0"/>
              </a:rPr>
              <a:t>JDK1.5</a:t>
            </a:r>
            <a:r>
              <a:rPr lang="zh-CN" altLang="en-US" sz="2300" dirty="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300" dirty="0">
              <a:ea typeface="宋体" pitchFamily="2" charset="-122"/>
              <a:cs typeface="Times New Roman" pitchFamily="18" charset="0"/>
            </a:endParaRPr>
          </a:p>
          <a:p>
            <a:pPr>
              <a:lnSpc>
                <a:spcPts val="3400"/>
              </a:lnSpc>
              <a:spcBef>
                <a:spcPts val="1200"/>
              </a:spcBef>
            </a:pPr>
            <a:r>
              <a:rPr lang="en-US" altLang="zh-CN" sz="2300" dirty="0">
                <a:ea typeface="宋体" pitchFamily="2" charset="-122"/>
                <a:cs typeface="Times New Roman" pitchFamily="18" charset="0"/>
              </a:rPr>
              <a:t>        Java</a:t>
            </a:r>
            <a:r>
              <a:rPr lang="zh-CN" altLang="en-US" sz="2300" dirty="0">
                <a:ea typeface="宋体" pitchFamily="2" charset="-122"/>
                <a:cs typeface="Times New Roman" pitchFamily="18" charset="0"/>
              </a:rPr>
              <a:t>泛型可以保证如果程序在编译时没有发出警告，运行时就不会产生</a:t>
            </a:r>
            <a:r>
              <a:rPr lang="en-US" altLang="zh-CN" sz="2300" dirty="0" err="1">
                <a:ea typeface="宋体" pitchFamily="2" charset="-122"/>
                <a:cs typeface="Times New Roman" pitchFamily="18" charset="0"/>
              </a:rPr>
              <a:t>ClassCastException</a:t>
            </a:r>
            <a:r>
              <a:rPr lang="zh-CN" altLang="en-US" sz="2300" dirty="0">
                <a:ea typeface="宋体" pitchFamily="2" charset="-122"/>
                <a:cs typeface="Times New Roman" pitchFamily="18" charset="0"/>
              </a:rPr>
              <a:t>异常。同时，代码更加简洁、健壮。</a:t>
            </a: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a:t>
            </a: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a:ea typeface="宋体" pitchFamily="2" charset="-122"/>
                </a:rPr>
                <a:t>添加</a:t>
              </a: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a:ea typeface="宋体" pitchFamily="2" charset="-122"/>
              </a:rPr>
              <a:t>集合</a:t>
            </a:r>
            <a:endParaRPr lang="en-US" altLang="zh-CN" dirty="0">
              <a:ea typeface="宋体" pitchFamily="2" charset="-122"/>
            </a:endParaRPr>
          </a:p>
          <a:p>
            <a:r>
              <a:rPr lang="en-US" altLang="zh-CN" dirty="0">
                <a:ea typeface="宋体" pitchFamily="2" charset="-122"/>
              </a:rPr>
              <a:t>String</a:t>
            </a:r>
            <a:r>
              <a:rPr lang="zh-CN" altLang="en-US" dirty="0">
                <a:ea typeface="宋体" pitchFamily="2" charset="-122"/>
              </a:rPr>
              <a:t>类型对象</a:t>
            </a: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a:ea typeface="宋体" pitchFamily="2" charset="-122"/>
                </a:rPr>
                <a:t>读取</a:t>
              </a: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a:ea typeface="宋体" pitchFamily="2" charset="-122"/>
              </a:rPr>
              <a:t>String</a:t>
            </a:r>
          </a:p>
          <a:p>
            <a:r>
              <a:rPr lang="zh-CN" altLang="en-US" dirty="0">
                <a:ea typeface="宋体" pitchFamily="2" charset="-122"/>
              </a:rPr>
              <a:t>类型对象，不需要强转</a:t>
            </a: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a:ea typeface="宋体" pitchFamily="2" charset="-122"/>
                </a:rPr>
                <a:t>只有指定类型才可以添加到集合中：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a:ea typeface="宋体" pitchFamily="2" charset="-122"/>
                </a:rPr>
                <a:t>读取出来的对象不需要强转：</a:t>
              </a:r>
              <a:r>
                <a:rPr lang="zh-CN" altLang="en-US" b="1" dirty="0">
                  <a:solidFill>
                    <a:srgbClr val="0000FF"/>
                  </a:solidFill>
                  <a:ea typeface="宋体" pitchFamily="2" charset="-122"/>
                </a:rPr>
                <a:t>便捷</a:t>
              </a: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
        <p:nvSpPr>
          <p:cNvPr id="21" name="TextBox 20"/>
          <p:cNvSpPr txBox="1"/>
          <p:nvPr/>
        </p:nvSpPr>
        <p:spPr>
          <a:xfrm>
            <a:off x="145315" y="1463879"/>
            <a:ext cx="1535918" cy="646331"/>
          </a:xfrm>
          <a:prstGeom prst="rect">
            <a:avLst/>
          </a:prstGeom>
          <a:noFill/>
        </p:spPr>
        <p:txBody>
          <a:bodyPr wrap="square" rtlCol="0">
            <a:spAutoFit/>
          </a:bodyPr>
          <a:lstStyle/>
          <a:p>
            <a:r>
              <a:rPr lang="zh-CN" altLang="en-US" b="1">
                <a:ea typeface="宋体" pitchFamily="2" charset="-122"/>
              </a:rPr>
              <a:t>在集合中有泛型时</a:t>
            </a:r>
          </a:p>
        </p:txBody>
      </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1268760"/>
            <a:ext cx="6336704" cy="954107"/>
          </a:xfrm>
          <a:prstGeom prst="rect">
            <a:avLst/>
          </a:prstGeom>
        </p:spPr>
        <p:txBody>
          <a:bodyPr wrap="square">
            <a:spAutoFit/>
          </a:bodyPr>
          <a:lstStyle/>
          <a:p>
            <a:r>
              <a:rPr lang="en-US" altLang="zh-CN" sz="2800"/>
              <a:t>Comparable c = </a:t>
            </a:r>
            <a:r>
              <a:rPr lang="en-US" altLang="zh-CN" sz="2800" b="1"/>
              <a:t>new Date();</a:t>
            </a:r>
          </a:p>
          <a:p>
            <a:r>
              <a:rPr lang="en-US" altLang="zh-CN" sz="2800"/>
              <a:t>System.</a:t>
            </a:r>
            <a:r>
              <a:rPr lang="en-US" altLang="zh-CN" sz="2800" b="1"/>
              <a:t>out.println(c.compareTo("red"));</a:t>
            </a:r>
            <a:endParaRPr lang="zh-CN" altLang="en-US" sz="2800"/>
          </a:p>
        </p:txBody>
      </p:sp>
      <p:sp>
        <p:nvSpPr>
          <p:cNvPr id="5" name="矩形 4"/>
          <p:cNvSpPr/>
          <p:nvPr/>
        </p:nvSpPr>
        <p:spPr>
          <a:xfrm>
            <a:off x="1115616" y="3375863"/>
            <a:ext cx="6336704" cy="954107"/>
          </a:xfrm>
          <a:prstGeom prst="rect">
            <a:avLst/>
          </a:prstGeom>
        </p:spPr>
        <p:txBody>
          <a:bodyPr wrap="square">
            <a:spAutoFit/>
          </a:bodyPr>
          <a:lstStyle/>
          <a:p>
            <a:r>
              <a:rPr lang="en-US" altLang="zh-CN" sz="2800"/>
              <a:t>Comparable&lt;Date&gt; c = </a:t>
            </a:r>
            <a:r>
              <a:rPr lang="en-US" altLang="zh-CN" sz="2800" b="1"/>
              <a:t>new Date();</a:t>
            </a:r>
          </a:p>
          <a:p>
            <a:r>
              <a:rPr lang="en-US" altLang="zh-CN" sz="2800"/>
              <a:t>System.</a:t>
            </a:r>
            <a:r>
              <a:rPr lang="en-US" altLang="zh-CN" sz="2800" b="1"/>
              <a:t>out.println(c.compareTo("red"));</a:t>
            </a:r>
            <a:endParaRPr lang="zh-CN" altLang="en-US" sz="2800"/>
          </a:p>
        </p:txBody>
      </p:sp>
      <p:sp>
        <p:nvSpPr>
          <p:cNvPr id="6" name="矩形 5"/>
          <p:cNvSpPr/>
          <p:nvPr/>
        </p:nvSpPr>
        <p:spPr>
          <a:xfrm>
            <a:off x="971600" y="1124744"/>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1600" y="3240849"/>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131840" y="2450559"/>
            <a:ext cx="1440160" cy="369332"/>
          </a:xfrm>
          <a:prstGeom prst="rect">
            <a:avLst/>
          </a:prstGeom>
          <a:noFill/>
        </p:spPr>
        <p:txBody>
          <a:bodyPr wrap="square" rtlCol="0">
            <a:spAutoFit/>
          </a:bodyPr>
          <a:lstStyle/>
          <a:p>
            <a:r>
              <a:rPr lang="en-US" altLang="zh-CN">
                <a:ea typeface="宋体" panose="02010600030101010101" pitchFamily="2" charset="-122"/>
              </a:rPr>
              <a:t>JDK 1.5 </a:t>
            </a:r>
            <a:r>
              <a:rPr lang="zh-CN" altLang="en-US">
                <a:ea typeface="宋体" panose="02010600030101010101" pitchFamily="2" charset="-122"/>
              </a:rPr>
              <a:t>之前</a:t>
            </a:r>
          </a:p>
        </p:txBody>
      </p:sp>
      <p:sp>
        <p:nvSpPr>
          <p:cNvPr id="9" name="TextBox 8"/>
          <p:cNvSpPr txBox="1"/>
          <p:nvPr/>
        </p:nvSpPr>
        <p:spPr>
          <a:xfrm>
            <a:off x="3275856" y="4608130"/>
            <a:ext cx="1440160" cy="369332"/>
          </a:xfrm>
          <a:prstGeom prst="rect">
            <a:avLst/>
          </a:prstGeom>
          <a:noFill/>
        </p:spPr>
        <p:txBody>
          <a:bodyPr wrap="square" rtlCol="0">
            <a:spAutoFit/>
          </a:bodyPr>
          <a:lstStyle/>
          <a:p>
            <a:r>
              <a:rPr lang="en-US" altLang="zh-CN">
                <a:ea typeface="宋体" panose="02010600030101010101" pitchFamily="2" charset="-122"/>
              </a:rPr>
              <a:t>JDK 1.5 </a:t>
            </a:r>
            <a:endParaRPr lang="zh-CN" altLang="en-US">
              <a:ea typeface="宋体" panose="02010600030101010101" pitchFamily="2" charset="-122"/>
            </a:endParaRPr>
          </a:p>
        </p:txBody>
      </p:sp>
      <p:sp>
        <p:nvSpPr>
          <p:cNvPr id="10" name="TextBox 9"/>
          <p:cNvSpPr txBox="1"/>
          <p:nvPr/>
        </p:nvSpPr>
        <p:spPr>
          <a:xfrm>
            <a:off x="791580" y="5301208"/>
            <a:ext cx="7560840" cy="830997"/>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体会：使用泛型的主要优点是能够在编译时而不是在运行时检测错误。</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995" y="3852917"/>
            <a:ext cx="450528" cy="426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3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dirty="0">
                <a:solidFill>
                  <a:schemeClr val="accent6">
                    <a:lumMod val="75000"/>
                  </a:schemeClr>
                </a:solidFill>
                <a:ea typeface="隶书" panose="02010509060101010101" pitchFamily="49" charset="-122"/>
              </a:rPr>
              <a:t>10-2 </a:t>
            </a:r>
            <a:r>
              <a:rPr lang="zh-CN" altLang="en-US" sz="4800" dirty="0">
                <a:solidFill>
                  <a:schemeClr val="accent6">
                    <a:lumMod val="75000"/>
                  </a:schemeClr>
                </a:solidFill>
                <a:ea typeface="隶书" panose="02010509060101010101" pitchFamily="49" charset="-122"/>
              </a:rPr>
              <a:t>使用泛型</a:t>
            </a:r>
          </a:p>
        </p:txBody>
      </p:sp>
    </p:spTree>
    <p:extLst>
      <p:ext uri="{BB962C8B-B14F-4D97-AF65-F5344CB8AC3E}">
        <p14:creationId xmlns:p14="http://schemas.microsoft.com/office/powerpoint/2010/main" val="147053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428" y="687708"/>
            <a:ext cx="3528392" cy="646331"/>
          </a:xfrm>
          <a:prstGeom prst="rect">
            <a:avLst/>
          </a:prstGeom>
          <a:noFill/>
        </p:spPr>
        <p:txBody>
          <a:bodyPr wrap="square" rtlCol="0">
            <a:spAutoFit/>
          </a:bodyPr>
          <a:lstStyle/>
          <a:p>
            <a:pPr algn="ctr"/>
            <a:r>
              <a:rPr lang="en-US" altLang="zh-CN" sz="3600" b="1">
                <a:ea typeface="宋体" pitchFamily="2" charset="-122"/>
              </a:rPr>
              <a:t>10.2 </a:t>
            </a:r>
            <a:r>
              <a:rPr lang="zh-CN" altLang="en-US" sz="3600" b="1">
                <a:ea typeface="宋体" pitchFamily="2" charset="-122"/>
              </a:rPr>
              <a:t>使用</a:t>
            </a:r>
            <a:r>
              <a:rPr lang="zh-CN" altLang="en-US" sz="3600" b="1" dirty="0">
                <a:ea typeface="宋体" pitchFamily="2" charset="-122"/>
              </a:rPr>
              <a:t>泛型</a:t>
            </a:r>
          </a:p>
        </p:txBody>
      </p:sp>
      <p:sp>
        <p:nvSpPr>
          <p:cNvPr id="3" name="TextBox 2"/>
          <p:cNvSpPr txBox="1"/>
          <p:nvPr/>
        </p:nvSpPr>
        <p:spPr>
          <a:xfrm>
            <a:off x="234440" y="1196752"/>
            <a:ext cx="8510737" cy="5632311"/>
          </a:xfrm>
          <a:prstGeom prst="rect">
            <a:avLst/>
          </a:prstGeom>
          <a:noFill/>
        </p:spPr>
        <p:txBody>
          <a:bodyPr wrap="square" rtlCol="0">
            <a:spAutoFit/>
          </a:bodyPr>
          <a:lstStyle/>
          <a:p>
            <a:r>
              <a:rPr lang="en-US" altLang="zh-CN" sz="2400" b="1" dirty="0">
                <a:solidFill>
                  <a:srgbClr val="FF0000"/>
                </a:solidFill>
                <a:ea typeface="宋体" pitchFamily="2" charset="-122"/>
                <a:cs typeface="Times New Roman" pitchFamily="18" charset="0"/>
              </a:rPr>
              <a:t>1.</a:t>
            </a:r>
            <a:r>
              <a:rPr lang="zh-CN" altLang="en-US" sz="2400" b="1" dirty="0">
                <a:solidFill>
                  <a:srgbClr val="FF0000"/>
                </a:solidFill>
                <a:ea typeface="宋体" pitchFamily="2" charset="-122"/>
                <a:cs typeface="Times New Roman" pitchFamily="18" charset="0"/>
              </a:rPr>
              <a:t>泛型的声明</a:t>
            </a:r>
            <a:endParaRPr lang="en-US" altLang="zh-CN" sz="2400" b="1"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800" dirty="0">
                <a:ea typeface="宋体" pitchFamily="2" charset="-122"/>
                <a:cs typeface="Times New Roman" pitchFamily="18" charset="0"/>
              </a:rPr>
              <a:t>interface List&lt;T&gt; </a:t>
            </a:r>
            <a:r>
              <a:rPr lang="zh-CN" altLang="en-US" sz="2800" dirty="0">
                <a:ea typeface="宋体" pitchFamily="2" charset="-122"/>
                <a:cs typeface="Times New Roman" pitchFamily="18" charset="0"/>
              </a:rPr>
              <a:t>和 </a:t>
            </a:r>
            <a:r>
              <a:rPr lang="en-US" altLang="zh-CN" sz="2800">
                <a:ea typeface="宋体" pitchFamily="2" charset="-122"/>
                <a:cs typeface="Times New Roman" pitchFamily="18" charset="0"/>
              </a:rPr>
              <a:t>class GenTest&lt;K,V</a:t>
            </a:r>
            <a:r>
              <a:rPr lang="en-US" altLang="zh-CN" sz="2800" dirty="0">
                <a:ea typeface="宋体" pitchFamily="2" charset="-122"/>
                <a:cs typeface="Times New Roman" pitchFamily="18" charset="0"/>
              </a:rPr>
              <a:t>&gt; </a:t>
            </a:r>
          </a:p>
          <a:p>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其中，</a:t>
            </a:r>
            <a:r>
              <a:rPr lang="en-US" altLang="zh-CN" sz="2800" dirty="0">
                <a:ea typeface="宋体" pitchFamily="2" charset="-122"/>
                <a:cs typeface="Times New Roman" pitchFamily="18" charset="0"/>
              </a:rPr>
              <a:t>T,K,V</a:t>
            </a:r>
            <a:r>
              <a:rPr lang="zh-CN" altLang="en-US" sz="2800" dirty="0">
                <a:ea typeface="宋体" pitchFamily="2" charset="-122"/>
                <a:cs typeface="Times New Roman" pitchFamily="18" charset="0"/>
              </a:rPr>
              <a:t>不代表值，而是表示类型。这里使</a:t>
            </a:r>
            <a:endParaRPr lang="en-US" altLang="zh-CN" sz="2800" dirty="0">
              <a:ea typeface="宋体" pitchFamily="2" charset="-122"/>
              <a:cs typeface="Times New Roman" pitchFamily="18" charset="0"/>
            </a:endParaRPr>
          </a:p>
          <a:p>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用任意字母都可以。常用</a:t>
            </a:r>
            <a:r>
              <a:rPr lang="en-US" altLang="zh-CN" sz="2800" dirty="0">
                <a:ea typeface="宋体" pitchFamily="2" charset="-122"/>
                <a:cs typeface="Times New Roman" pitchFamily="18" charset="0"/>
              </a:rPr>
              <a:t>T</a:t>
            </a:r>
            <a:r>
              <a:rPr lang="zh-CN" altLang="en-US" sz="2800" dirty="0">
                <a:ea typeface="宋体" pitchFamily="2" charset="-122"/>
                <a:cs typeface="Times New Roman" pitchFamily="18" charset="0"/>
              </a:rPr>
              <a:t>表示，是</a:t>
            </a:r>
            <a:r>
              <a:rPr lang="en-US" altLang="zh-CN" sz="2800" dirty="0">
                <a:ea typeface="宋体" pitchFamily="2" charset="-122"/>
                <a:cs typeface="Times New Roman" pitchFamily="18" charset="0"/>
              </a:rPr>
              <a:t>Type</a:t>
            </a:r>
            <a:r>
              <a:rPr lang="zh-CN" altLang="en-US" sz="2800" dirty="0">
                <a:ea typeface="宋体" pitchFamily="2" charset="-122"/>
                <a:cs typeface="Times New Roman" pitchFamily="18" charset="0"/>
              </a:rPr>
              <a:t>的缩写。</a:t>
            </a:r>
            <a:endParaRPr lang="en-US" altLang="zh-CN" sz="2800" dirty="0">
              <a:ea typeface="宋体" pitchFamily="2" charset="-122"/>
              <a:cs typeface="Times New Roman" pitchFamily="18" charset="0"/>
            </a:endParaRPr>
          </a:p>
          <a:p>
            <a:r>
              <a:rPr lang="en-US" altLang="zh-CN" sz="2400">
                <a:ea typeface="宋体" pitchFamily="2" charset="-122"/>
                <a:cs typeface="Times New Roman" pitchFamily="18" charset="0"/>
              </a:rPr>
              <a:t>	</a:t>
            </a:r>
            <a:endParaRPr lang="en-US" altLang="zh-CN" sz="2400" b="1" dirty="0">
              <a:solidFill>
                <a:srgbClr val="FF0000"/>
              </a:solidFill>
              <a:ea typeface="宋体" pitchFamily="2" charset="-122"/>
              <a:cs typeface="Times New Roman" pitchFamily="18" charset="0"/>
            </a:endParaRPr>
          </a:p>
          <a:p>
            <a:r>
              <a:rPr lang="en-US" altLang="zh-CN" sz="2400" b="1" dirty="0">
                <a:solidFill>
                  <a:srgbClr val="FF0000"/>
                </a:solidFill>
                <a:ea typeface="宋体" pitchFamily="2" charset="-122"/>
                <a:cs typeface="Times New Roman" pitchFamily="18" charset="0"/>
              </a:rPr>
              <a:t>2.</a:t>
            </a:r>
            <a:r>
              <a:rPr lang="zh-CN" altLang="en-US" sz="2400" b="1" dirty="0">
                <a:solidFill>
                  <a:srgbClr val="FF0000"/>
                </a:solidFill>
                <a:ea typeface="宋体" pitchFamily="2" charset="-122"/>
                <a:cs typeface="Times New Roman" pitchFamily="18" charset="0"/>
              </a:rPr>
              <a:t>泛型的实例化：</a:t>
            </a:r>
            <a:endParaRPr lang="en-US" altLang="zh-CN" sz="2400" b="1"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zh-CN" altLang="en-US" sz="2800" dirty="0">
                <a:ea typeface="宋体" pitchFamily="2" charset="-122"/>
                <a:cs typeface="Times New Roman" pitchFamily="18" charset="0"/>
              </a:rPr>
              <a:t>一定要在类名后面指定类型参数的值（类型）。如：</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800" b="1" dirty="0">
                <a:solidFill>
                  <a:srgbClr val="C00000"/>
                </a:solidFill>
                <a:ea typeface="宋体" pitchFamily="2" charset="-122"/>
                <a:cs typeface="Times New Roman" pitchFamily="18" charset="0"/>
              </a:rPr>
              <a:t>List&lt;String&gt; </a:t>
            </a:r>
            <a:r>
              <a:rPr lang="en-US" altLang="zh-CN" sz="2800" b="1" dirty="0" err="1">
                <a:solidFill>
                  <a:srgbClr val="C00000"/>
                </a:solidFill>
                <a:ea typeface="宋体" pitchFamily="2" charset="-122"/>
                <a:cs typeface="Times New Roman" pitchFamily="18" charset="0"/>
              </a:rPr>
              <a:t>strList</a:t>
            </a:r>
            <a:r>
              <a:rPr lang="en-US" altLang="zh-CN" sz="2800" b="1" dirty="0">
                <a:solidFill>
                  <a:srgbClr val="C00000"/>
                </a:solidFill>
                <a:ea typeface="宋体" pitchFamily="2" charset="-122"/>
                <a:cs typeface="Times New Roman" pitchFamily="18" charset="0"/>
              </a:rPr>
              <a:t> = new </a:t>
            </a:r>
            <a:r>
              <a:rPr lang="en-US" altLang="zh-CN" sz="2800" b="1" dirty="0" err="1">
                <a:solidFill>
                  <a:srgbClr val="C00000"/>
                </a:solidFill>
                <a:ea typeface="宋体" pitchFamily="2" charset="-122"/>
                <a:cs typeface="Times New Roman" pitchFamily="18" charset="0"/>
              </a:rPr>
              <a:t>ArrayList</a:t>
            </a:r>
            <a:r>
              <a:rPr lang="en-US" altLang="zh-CN" sz="2800" b="1" dirty="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Iterator&lt;Customer&gt; iterator = </a:t>
            </a:r>
            <a:r>
              <a:rPr lang="en-US" altLang="zh-CN" sz="2800" b="1" dirty="0" err="1">
                <a:solidFill>
                  <a:srgbClr val="C00000"/>
                </a:solidFill>
                <a:ea typeface="宋体" pitchFamily="2" charset="-122"/>
                <a:cs typeface="Times New Roman" pitchFamily="18" charset="0"/>
              </a:rPr>
              <a:t>customers.iterator</a:t>
            </a:r>
            <a:r>
              <a:rPr lang="en-US" altLang="zh-CN" sz="2800" b="1" dirty="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a:solidFill>
                  <a:srgbClr val="0000FF"/>
                </a:solidFill>
                <a:ea typeface="宋体" pitchFamily="2" charset="-122"/>
                <a:cs typeface="Times New Roman" pitchFamily="18" charset="0"/>
              </a:rPr>
              <a:t>T</a:t>
            </a:r>
            <a:r>
              <a:rPr lang="zh-CN" altLang="en-US" sz="2400" dirty="0">
                <a:solidFill>
                  <a:srgbClr val="0000FF"/>
                </a:solidFill>
                <a:ea typeface="宋体" pitchFamily="2" charset="-122"/>
                <a:cs typeface="Times New Roman" pitchFamily="18" charset="0"/>
              </a:rPr>
              <a:t>只能是类，不能用基本数据类型</a:t>
            </a:r>
            <a:r>
              <a:rPr lang="zh-CN" altLang="en-US" sz="2400">
                <a:solidFill>
                  <a:srgbClr val="0000FF"/>
                </a:solidFill>
                <a:ea typeface="宋体" pitchFamily="2" charset="-122"/>
                <a:cs typeface="Times New Roman" pitchFamily="18" charset="0"/>
              </a:rPr>
              <a:t>填充。但可以使用包装类填充</a:t>
            </a:r>
            <a:endParaRPr lang="en-US" altLang="zh-CN" sz="2400">
              <a:solidFill>
                <a:srgbClr val="0000FF"/>
              </a:solidFill>
              <a:ea typeface="宋体" pitchFamily="2" charset="-122"/>
              <a:cs typeface="Times New Roman" pitchFamily="18" charset="0"/>
            </a:endParaRPr>
          </a:p>
          <a:p>
            <a:pPr marL="914400" lvl="1" indent="-457200">
              <a:buFont typeface="Wingdings" pitchFamily="2" charset="2"/>
              <a:buChar char="Ø"/>
            </a:pPr>
            <a:r>
              <a:rPr lang="zh-CN" altLang="en-US" sz="2400" b="1">
                <a:ea typeface="宋体" pitchFamily="2" charset="-122"/>
              </a:rPr>
              <a:t>把一个集合中的内容限制为一个特定的数据类型，这就是</a:t>
            </a:r>
            <a:r>
              <a:rPr lang="en-US" altLang="zh-CN" sz="2400" b="1">
                <a:ea typeface="宋体" pitchFamily="2" charset="-122"/>
              </a:rPr>
              <a:t>generics</a:t>
            </a:r>
            <a:r>
              <a:rPr lang="zh-CN" altLang="en-US" sz="2400" b="1">
                <a:ea typeface="宋体" pitchFamily="2" charset="-122"/>
              </a:rPr>
              <a:t>背后的核心思想</a:t>
            </a:r>
          </a:p>
          <a:p>
            <a:pPr marL="914400" lvl="1" indent="-457200">
              <a:buFont typeface="Wingdings" pitchFamily="2" charset="2"/>
              <a:buChar char="Ø"/>
            </a:pPr>
            <a:endParaRPr lang="en-US" altLang="zh-CN" sz="2400" dirty="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152128"/>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4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0232" y="0"/>
            <a:ext cx="8229600" cy="857256"/>
          </a:xfrm>
        </p:spPr>
        <p:txBody>
          <a:bodyPr/>
          <a:lstStyle/>
          <a:p>
            <a:r>
              <a:rPr lang="zh-CN" altLang="en-US" dirty="0"/>
              <a:t>练习</a:t>
            </a:r>
          </a:p>
        </p:txBody>
      </p:sp>
      <p:sp>
        <p:nvSpPr>
          <p:cNvPr id="3" name="内容占位符 2"/>
          <p:cNvSpPr>
            <a:spLocks noGrp="1"/>
          </p:cNvSpPr>
          <p:nvPr>
            <p:ph idx="1"/>
          </p:nvPr>
        </p:nvSpPr>
        <p:spPr/>
        <p:txBody>
          <a:bodyPr>
            <a:normAutofit/>
          </a:bodyPr>
          <a:lstStyle/>
          <a:p>
            <a:pPr>
              <a:buNone/>
            </a:pPr>
            <a:r>
              <a:rPr lang="zh-CN" altLang="en-US" dirty="0"/>
              <a:t>定义个泛型类</a:t>
            </a:r>
            <a:r>
              <a:rPr lang="en-US" dirty="0"/>
              <a:t> DAO&lt;T&gt;</a:t>
            </a:r>
            <a:r>
              <a:rPr lang="zh-CN" altLang="en-US" dirty="0"/>
              <a:t>，在其中定义一个</a:t>
            </a:r>
            <a:r>
              <a:rPr lang="en-US" dirty="0"/>
              <a:t>Map </a:t>
            </a:r>
            <a:r>
              <a:rPr lang="zh-CN" altLang="en-US" dirty="0"/>
              <a:t>成员变量，</a:t>
            </a:r>
            <a:r>
              <a:rPr lang="en-US" dirty="0"/>
              <a:t>Map </a:t>
            </a:r>
            <a:r>
              <a:rPr lang="zh-CN" altLang="en-US" dirty="0"/>
              <a:t>的键为</a:t>
            </a:r>
            <a:r>
              <a:rPr lang="en-US" dirty="0"/>
              <a:t> String </a:t>
            </a:r>
            <a:r>
              <a:rPr lang="zh-CN" altLang="en-US" dirty="0"/>
              <a:t>类型，值为</a:t>
            </a:r>
            <a:r>
              <a:rPr lang="en-US" dirty="0"/>
              <a:t> T </a:t>
            </a:r>
            <a:r>
              <a:rPr lang="zh-CN" altLang="en-US" dirty="0"/>
              <a:t>类型。</a:t>
            </a:r>
          </a:p>
          <a:p>
            <a:pPr>
              <a:buNone/>
            </a:pPr>
            <a:r>
              <a:rPr lang="en-US" dirty="0"/>
              <a:t> </a:t>
            </a:r>
            <a:endParaRPr lang="zh-CN" altLang="en-US" dirty="0"/>
          </a:p>
          <a:p>
            <a:pPr>
              <a:buNone/>
            </a:pPr>
            <a:r>
              <a:rPr lang="zh-CN" altLang="en-US" dirty="0"/>
              <a:t>分别创建以下方法：</a:t>
            </a:r>
          </a:p>
          <a:p>
            <a:r>
              <a:rPr lang="en-US" sz="2600" dirty="0">
                <a:latin typeface="华文楷体" pitchFamily="2" charset="-122"/>
                <a:ea typeface="华文楷体" pitchFamily="2" charset="-122"/>
              </a:rPr>
              <a:t>public void save(String </a:t>
            </a:r>
            <a:r>
              <a:rPr lang="en-US" sz="2600" dirty="0" err="1">
                <a:latin typeface="华文楷体" pitchFamily="2" charset="-122"/>
                <a:ea typeface="华文楷体" pitchFamily="2" charset="-122"/>
              </a:rPr>
              <a:t>id,T</a:t>
            </a:r>
            <a:r>
              <a:rPr lang="en-US" sz="2600" dirty="0">
                <a:latin typeface="华文楷体" pitchFamily="2" charset="-122"/>
                <a:ea typeface="华文楷体" pitchFamily="2" charset="-122"/>
              </a:rPr>
              <a:t> entity)</a:t>
            </a:r>
            <a:r>
              <a:rPr lang="zh-CN" altLang="en-US" sz="2600" dirty="0">
                <a:latin typeface="华文楷体" pitchFamily="2" charset="-122"/>
                <a:ea typeface="华文楷体" pitchFamily="2" charset="-122"/>
              </a:rPr>
              <a:t>： 保存</a:t>
            </a:r>
            <a:r>
              <a:rPr lang="en-US" sz="2600" dirty="0">
                <a:latin typeface="华文楷体" pitchFamily="2" charset="-122"/>
                <a:ea typeface="华文楷体" pitchFamily="2" charset="-122"/>
              </a:rPr>
              <a:t> T </a:t>
            </a:r>
            <a:r>
              <a:rPr lang="zh-CN" altLang="en-US" sz="2600" dirty="0">
                <a:latin typeface="华文楷体" pitchFamily="2" charset="-122"/>
                <a:ea typeface="华文楷体" pitchFamily="2" charset="-122"/>
              </a:rPr>
              <a:t>类型的对象到</a:t>
            </a:r>
            <a:r>
              <a:rPr lang="en-US" sz="2600" dirty="0">
                <a:latin typeface="华文楷体" pitchFamily="2" charset="-122"/>
                <a:ea typeface="华文楷体" pitchFamily="2" charset="-122"/>
              </a:rPr>
              <a:t> Map </a:t>
            </a:r>
            <a:r>
              <a:rPr lang="zh-CN" altLang="en-US" sz="2600" dirty="0">
                <a:latin typeface="华文楷体" pitchFamily="2" charset="-122"/>
                <a:ea typeface="华文楷体" pitchFamily="2" charset="-122"/>
              </a:rPr>
              <a:t>成员变量中</a:t>
            </a:r>
          </a:p>
          <a:p>
            <a:r>
              <a:rPr lang="en-US" sz="2600" dirty="0">
                <a:latin typeface="华文楷体" pitchFamily="2" charset="-122"/>
                <a:ea typeface="华文楷体" pitchFamily="2" charset="-122"/>
              </a:rPr>
              <a:t>public T get(String id)</a:t>
            </a:r>
            <a:r>
              <a:rPr lang="zh-CN" altLang="en-US" sz="2600" dirty="0">
                <a:latin typeface="华文楷体" pitchFamily="2" charset="-122"/>
                <a:ea typeface="华文楷体" pitchFamily="2" charset="-122"/>
              </a:rPr>
              <a:t>：从</a:t>
            </a:r>
            <a:r>
              <a:rPr lang="en-US" sz="2600" dirty="0">
                <a:latin typeface="华文楷体" pitchFamily="2" charset="-122"/>
                <a:ea typeface="华文楷体" pitchFamily="2" charset="-122"/>
              </a:rPr>
              <a:t> map </a:t>
            </a:r>
            <a:r>
              <a:rPr lang="zh-CN" altLang="en-US" sz="2600" dirty="0">
                <a:latin typeface="华文楷体" pitchFamily="2" charset="-122"/>
                <a:ea typeface="华文楷体" pitchFamily="2" charset="-122"/>
              </a:rPr>
              <a:t>中获取</a:t>
            </a:r>
            <a:r>
              <a:rPr lang="en-US" sz="2600" dirty="0">
                <a:latin typeface="华文楷体" pitchFamily="2" charset="-122"/>
                <a:ea typeface="华文楷体" pitchFamily="2" charset="-122"/>
              </a:rPr>
              <a:t> id </a:t>
            </a:r>
            <a:r>
              <a:rPr lang="zh-CN" altLang="en-US" sz="2600" dirty="0">
                <a:latin typeface="华文楷体" pitchFamily="2" charset="-122"/>
                <a:ea typeface="华文楷体" pitchFamily="2" charset="-122"/>
              </a:rPr>
              <a:t>对应的对象</a:t>
            </a:r>
          </a:p>
          <a:p>
            <a:r>
              <a:rPr lang="en-US" sz="2600" dirty="0">
                <a:latin typeface="华文楷体" pitchFamily="2" charset="-122"/>
                <a:ea typeface="华文楷体" pitchFamily="2" charset="-122"/>
              </a:rPr>
              <a:t>public void update(String </a:t>
            </a:r>
            <a:r>
              <a:rPr lang="en-US" sz="2600" dirty="0" err="1">
                <a:latin typeface="华文楷体" pitchFamily="2" charset="-122"/>
                <a:ea typeface="华文楷体" pitchFamily="2" charset="-122"/>
              </a:rPr>
              <a:t>id,T</a:t>
            </a:r>
            <a:r>
              <a:rPr lang="en-US" sz="2600" dirty="0">
                <a:latin typeface="华文楷体" pitchFamily="2" charset="-122"/>
                <a:ea typeface="华文楷体" pitchFamily="2" charset="-122"/>
              </a:rPr>
              <a:t> entity)</a:t>
            </a:r>
            <a:r>
              <a:rPr lang="zh-CN" altLang="en-US" sz="2600" dirty="0">
                <a:latin typeface="华文楷体" pitchFamily="2" charset="-122"/>
                <a:ea typeface="华文楷体" pitchFamily="2" charset="-122"/>
              </a:rPr>
              <a:t>：替换</a:t>
            </a:r>
            <a:r>
              <a:rPr lang="en-US" sz="2600" dirty="0">
                <a:latin typeface="华文楷体" pitchFamily="2" charset="-122"/>
                <a:ea typeface="华文楷体" pitchFamily="2" charset="-122"/>
              </a:rPr>
              <a:t> map </a:t>
            </a:r>
            <a:r>
              <a:rPr lang="zh-CN" altLang="en-US" sz="2600" dirty="0">
                <a:latin typeface="华文楷体" pitchFamily="2" charset="-122"/>
                <a:ea typeface="华文楷体" pitchFamily="2" charset="-122"/>
              </a:rPr>
              <a:t>中</a:t>
            </a:r>
            <a:r>
              <a:rPr lang="en-US" sz="2600" dirty="0">
                <a:latin typeface="华文楷体" pitchFamily="2" charset="-122"/>
                <a:ea typeface="华文楷体" pitchFamily="2" charset="-122"/>
              </a:rPr>
              <a:t>key</a:t>
            </a:r>
            <a:r>
              <a:rPr lang="zh-CN" altLang="en-US" sz="2600" dirty="0">
                <a:latin typeface="华文楷体" pitchFamily="2" charset="-122"/>
                <a:ea typeface="华文楷体" pitchFamily="2" charset="-122"/>
              </a:rPr>
              <a:t>为</a:t>
            </a:r>
            <a:r>
              <a:rPr lang="en-US" sz="2600" dirty="0">
                <a:latin typeface="华文楷体" pitchFamily="2" charset="-122"/>
                <a:ea typeface="华文楷体" pitchFamily="2" charset="-122"/>
              </a:rPr>
              <a:t>id</a:t>
            </a:r>
            <a:r>
              <a:rPr lang="zh-CN" altLang="en-US" sz="2600" dirty="0">
                <a:latin typeface="华文楷体" pitchFamily="2" charset="-122"/>
                <a:ea typeface="华文楷体" pitchFamily="2" charset="-122"/>
              </a:rPr>
              <a:t>的内容</a:t>
            </a:r>
            <a:r>
              <a:rPr lang="en-US"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改为</a:t>
            </a:r>
            <a:r>
              <a:rPr lang="en-US" sz="2600" dirty="0">
                <a:latin typeface="华文楷体" pitchFamily="2" charset="-122"/>
                <a:ea typeface="华文楷体" pitchFamily="2" charset="-122"/>
              </a:rPr>
              <a:t> entity </a:t>
            </a:r>
            <a:r>
              <a:rPr lang="zh-CN" altLang="en-US" sz="2600" dirty="0">
                <a:latin typeface="华文楷体" pitchFamily="2" charset="-122"/>
                <a:ea typeface="华文楷体" pitchFamily="2" charset="-122"/>
              </a:rPr>
              <a:t>对象</a:t>
            </a:r>
          </a:p>
          <a:p>
            <a:r>
              <a:rPr lang="en-US" sz="2600" dirty="0">
                <a:latin typeface="华文楷体" pitchFamily="2" charset="-122"/>
                <a:ea typeface="华文楷体" pitchFamily="2" charset="-122"/>
              </a:rPr>
              <a:t>public List&lt;T&gt; list()</a:t>
            </a:r>
            <a:r>
              <a:rPr lang="zh-CN" altLang="en-US" sz="2600" dirty="0">
                <a:latin typeface="华文楷体" pitchFamily="2" charset="-122"/>
                <a:ea typeface="华文楷体" pitchFamily="2" charset="-122"/>
              </a:rPr>
              <a:t>：返回</a:t>
            </a:r>
            <a:r>
              <a:rPr lang="en-US" sz="2600" dirty="0">
                <a:latin typeface="华文楷体" pitchFamily="2" charset="-122"/>
                <a:ea typeface="华文楷体" pitchFamily="2" charset="-122"/>
              </a:rPr>
              <a:t> map </a:t>
            </a:r>
            <a:r>
              <a:rPr lang="zh-CN" altLang="en-US" sz="2600" dirty="0">
                <a:latin typeface="华文楷体" pitchFamily="2" charset="-122"/>
                <a:ea typeface="华文楷体" pitchFamily="2" charset="-122"/>
              </a:rPr>
              <a:t>中存放的所有</a:t>
            </a:r>
            <a:r>
              <a:rPr lang="en-US" sz="2600" dirty="0">
                <a:latin typeface="华文楷体" pitchFamily="2" charset="-122"/>
                <a:ea typeface="华文楷体" pitchFamily="2" charset="-122"/>
              </a:rPr>
              <a:t> T </a:t>
            </a:r>
            <a:r>
              <a:rPr lang="zh-CN" altLang="en-US" sz="2600" dirty="0">
                <a:latin typeface="华文楷体" pitchFamily="2" charset="-122"/>
                <a:ea typeface="华文楷体" pitchFamily="2" charset="-122"/>
              </a:rPr>
              <a:t>对象</a:t>
            </a:r>
          </a:p>
          <a:p>
            <a:r>
              <a:rPr lang="en-US" sz="2600" dirty="0">
                <a:latin typeface="华文楷体" pitchFamily="2" charset="-122"/>
                <a:ea typeface="华文楷体" pitchFamily="2" charset="-122"/>
              </a:rPr>
              <a:t>public void delete(String id)</a:t>
            </a:r>
            <a:r>
              <a:rPr lang="zh-CN" altLang="en-US" sz="2600" dirty="0">
                <a:latin typeface="华文楷体" pitchFamily="2" charset="-122"/>
                <a:ea typeface="华文楷体" pitchFamily="2" charset="-122"/>
              </a:rPr>
              <a:t>：删除指定</a:t>
            </a:r>
            <a:r>
              <a:rPr lang="en-US" sz="2600" dirty="0">
                <a:latin typeface="华文楷体" pitchFamily="2" charset="-122"/>
                <a:ea typeface="华文楷体" pitchFamily="2" charset="-122"/>
              </a:rPr>
              <a:t> id </a:t>
            </a:r>
            <a:r>
              <a:rPr lang="zh-CN" altLang="en-US" sz="2600" dirty="0">
                <a:latin typeface="华文楷体" pitchFamily="2" charset="-122"/>
                <a:ea typeface="华文楷体" pitchFamily="2" charset="-122"/>
              </a:rPr>
              <a:t>对象</a:t>
            </a: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新课件模板-新lo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新课件模板-新logo</Template>
  <TotalTime>4309</TotalTime>
  <Words>1442</Words>
  <Application>Microsoft Office PowerPoint</Application>
  <PresentationFormat>全屏显示(4:3)</PresentationFormat>
  <Paragraphs>250</Paragraphs>
  <Slides>28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华文楷体</vt:lpstr>
      <vt:lpstr>隶书</vt:lpstr>
      <vt:lpstr>宋体</vt:lpstr>
      <vt:lpstr>微软雅黑</vt:lpstr>
      <vt:lpstr>Arial</vt:lpstr>
      <vt:lpstr>Calibri</vt:lpstr>
      <vt:lpstr>Times New Roman</vt:lpstr>
      <vt:lpstr>Wingdings</vt:lpstr>
      <vt:lpstr>新课件模板-新logo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cp:lastModifiedBy>
  <cp:revision>480</cp:revision>
  <dcterms:created xsi:type="dcterms:W3CDTF">2012-08-05T14:09:30Z</dcterms:created>
  <dcterms:modified xsi:type="dcterms:W3CDTF">2018-11-13T01:52:42Z</dcterms:modified>
</cp:coreProperties>
</file>