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668" r:id="rId2"/>
    <p:sldId id="540" r:id="rId3"/>
    <p:sldId id="613" r:id="rId4"/>
    <p:sldId id="593" r:id="rId5"/>
    <p:sldId id="541" r:id="rId6"/>
    <p:sldId id="594" r:id="rId7"/>
    <p:sldId id="583" r:id="rId8"/>
    <p:sldId id="584" r:id="rId9"/>
    <p:sldId id="614" r:id="rId10"/>
    <p:sldId id="539" r:id="rId11"/>
    <p:sldId id="543" r:id="rId12"/>
    <p:sldId id="528" r:id="rId13"/>
    <p:sldId id="612" r:id="rId14"/>
    <p:sldId id="625" r:id="rId15"/>
    <p:sldId id="604" r:id="rId16"/>
    <p:sldId id="544" r:id="rId17"/>
    <p:sldId id="532" r:id="rId18"/>
    <p:sldId id="533" r:id="rId19"/>
    <p:sldId id="615" r:id="rId20"/>
    <p:sldId id="555" r:id="rId21"/>
    <p:sldId id="556" r:id="rId22"/>
    <p:sldId id="553" r:id="rId23"/>
    <p:sldId id="554" r:id="rId24"/>
    <p:sldId id="557" r:id="rId25"/>
    <p:sldId id="616" r:id="rId26"/>
    <p:sldId id="571" r:id="rId27"/>
    <p:sldId id="572" r:id="rId28"/>
    <p:sldId id="595" r:id="rId29"/>
    <p:sldId id="635" r:id="rId30"/>
    <p:sldId id="662" r:id="rId31"/>
    <p:sldId id="663" r:id="rId32"/>
    <p:sldId id="664" r:id="rId33"/>
    <p:sldId id="665" r:id="rId34"/>
    <p:sldId id="666" r:id="rId35"/>
    <p:sldId id="667" r:id="rId36"/>
    <p:sldId id="659" r:id="rId37"/>
    <p:sldId id="660" r:id="rId38"/>
    <p:sldId id="661" r:id="rId39"/>
    <p:sldId id="657" r:id="rId40"/>
    <p:sldId id="658" r:id="rId41"/>
    <p:sldId id="642" r:id="rId42"/>
    <p:sldId id="643" r:id="rId43"/>
    <p:sldId id="644" r:id="rId44"/>
    <p:sldId id="645" r:id="rId45"/>
    <p:sldId id="646" r:id="rId46"/>
    <p:sldId id="647" r:id="rId47"/>
    <p:sldId id="639" r:id="rId48"/>
    <p:sldId id="641" r:id="rId49"/>
    <p:sldId id="566" r:id="rId50"/>
    <p:sldId id="568" r:id="rId51"/>
    <p:sldId id="669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>
      <p:cViewPr varScale="1">
        <p:scale>
          <a:sx n="74" d="100"/>
          <a:sy n="74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将“你好”两个字符查指定的utf-8的码表，获取对应的数字，并写入到text.txt文件中。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OutputStreamWriter osw = new OutputStreamWriter(new FileOutputStream(“text.txt”),”utf-8);</a:t>
            </a:r>
          </a:p>
          <a:p>
            <a:pPr eaLnBrk="1" hangingPunct="1"/>
            <a:r>
              <a:rPr lang="zh-CN" altLang="en-US"/>
              <a:t>osw.write(“你好”);</a:t>
            </a:r>
          </a:p>
          <a:p>
            <a:pPr eaLnBrk="1" hangingPunct="1"/>
            <a:r>
              <a:rPr lang="zh-CN" altLang="en-US"/>
              <a:t>osw.close();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读取硬盘上的文件数据，将获取到的数据查指定utf-8的码表来解析该数据。</a:t>
            </a:r>
          </a:p>
          <a:p>
            <a:pPr eaLnBrk="1" hangingPunct="1"/>
            <a:r>
              <a:rPr lang="zh-CN" altLang="en-US"/>
              <a:t>InputStreamReader isr = new InputStreamReader(new FileInputStream(“text.txt”),”utf-8);</a:t>
            </a:r>
          </a:p>
          <a:p>
            <a:pPr eaLnBrk="1" hangingPunct="1"/>
            <a:r>
              <a:rPr lang="zh-CN" altLang="en-US"/>
              <a:t>char[] buf = new char[10];</a:t>
            </a:r>
          </a:p>
          <a:p>
            <a:pPr eaLnBrk="1" hangingPunct="1"/>
            <a:r>
              <a:rPr lang="zh-CN" altLang="en-US"/>
              <a:t>int num = isr.read(buf);</a:t>
            </a:r>
          </a:p>
          <a:p>
            <a:pPr eaLnBrk="1" hangingPunct="1"/>
            <a:r>
              <a:rPr lang="zh-CN" altLang="en-US"/>
              <a:t>String s = new String(buf,0,num);</a:t>
            </a:r>
          </a:p>
          <a:p>
            <a:pPr eaLnBrk="1" hangingPunct="1"/>
            <a:r>
              <a:rPr lang="zh-CN" altLang="en-US"/>
              <a:t>System.out.println(s);</a:t>
            </a:r>
          </a:p>
          <a:p>
            <a:pPr eaLnBrk="1" hangingPunct="1"/>
            <a:r>
              <a:rPr lang="zh-CN" altLang="en-US"/>
              <a:t>传入编码表的方法都会抛出不支持编码异常(UnsupportedEncodingException);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854525"/>
            <a:ext cx="6858000" cy="16560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669"/>
            <a:ext cx="6858000" cy="165605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E637BB6B-EE1B-48FB-8575-0D55C373DE88}" type="datetimeFigureOut">
              <a:rPr lang="en-US" smtClean="0"/>
              <a:pPr/>
              <a:t>12/25/2018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640"/>
            <a:ext cx="7886700" cy="55599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E637BB6B-EE1B-48FB-8575-0D55C373DE88}" type="datetimeFigureOut">
              <a:rPr lang="en-US" smtClean="0"/>
              <a:pPr/>
              <a:t>12/25/2018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8644"/>
            <a:ext cx="7886700" cy="435209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E637BB6B-EE1B-48FB-8575-0D55C373DE88}" type="datetimeFigureOut">
              <a:rPr lang="en-US" smtClean="0"/>
              <a:pPr/>
              <a:t>12/25/2018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2187826"/>
            <a:ext cx="7886700" cy="2483549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E637BB6B-EE1B-48FB-8575-0D55C373DE88}" type="datetimeFigureOut">
              <a:rPr lang="en-US" smtClean="0"/>
              <a:pPr/>
              <a:t>12/25/2018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E637BB6B-EE1B-48FB-8575-0D55C373DE88}" type="datetimeFigureOut">
              <a:rPr lang="en-US" smtClean="0"/>
              <a:pPr/>
              <a:t>12/25/2018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5267"/>
            <a:ext cx="3868340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6067"/>
            <a:ext cx="3868340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745267"/>
            <a:ext cx="3887391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616067"/>
            <a:ext cx="3887391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E637BB6B-EE1B-48FB-8575-0D55C373DE88}" type="datetimeFigureOut">
              <a:rPr lang="en-US" smtClean="0"/>
              <a:pPr/>
              <a:t>12/25/2018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8875" y="2159378"/>
            <a:ext cx="4286250" cy="1382692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2428875" y="3733855"/>
            <a:ext cx="4286250" cy="118614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E637BB6B-EE1B-48FB-8575-0D55C373DE88}" type="datetimeFigureOut">
              <a:rPr lang="en-US" smtClean="0"/>
              <a:pPr/>
              <a:t>12/25/2018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E637BB6B-EE1B-48FB-8575-0D55C373DE88}" type="datetimeFigureOut">
              <a:rPr lang="en-US" smtClean="0"/>
              <a:pPr/>
              <a:t>12/25/2018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713797"/>
            <a:ext cx="3511241" cy="142841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798"/>
            <a:ext cx="4283912" cy="540454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1" y="2314278"/>
            <a:ext cx="3511241" cy="3812255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E637BB6B-EE1B-48FB-8575-0D55C373DE88}" type="datetimeFigureOut">
              <a:rPr lang="en-US" smtClean="0"/>
              <a:pPr/>
              <a:t>12/25/2018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3674" y="365190"/>
            <a:ext cx="681676" cy="5812855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90"/>
            <a:ext cx="7084832" cy="581285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E637BB6B-EE1B-48FB-8575-0D55C373DE88}" type="datetimeFigureOut">
              <a:rPr lang="en-US" smtClean="0"/>
              <a:pPr/>
              <a:t>12/25/2018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io/PrintStream.html" TargetMode="External"/><Relationship Id="rId2" Type="http://schemas.openxmlformats.org/officeDocument/2006/relationships/hyperlink" Target="mk:@MSITStore:D:\API\JDK_API_1.6_zh_&#20013;&#25991;.CHM::/java/io/InputStream.html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27784" y="2132856"/>
            <a:ext cx="56692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</a:t>
            </a:r>
            <a:r>
              <a:rPr lang="zh-CN" altLang="en-US" sz="48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流</a:t>
            </a:r>
          </a:p>
        </p:txBody>
      </p:sp>
      <p:sp>
        <p:nvSpPr>
          <p:cNvPr id="6" name="矩形 5"/>
          <p:cNvSpPr/>
          <p:nvPr/>
        </p:nvSpPr>
        <p:spPr>
          <a:xfrm>
            <a:off x="2987824" y="4005064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讲师：王飞龙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915816" y="836712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+mn-lt"/>
                <a:cs typeface="Times New Roman" pitchFamily="18" charset="0"/>
              </a:rPr>
              <a:t>Java </a:t>
            </a:r>
            <a:r>
              <a:rPr lang="en-US" altLang="zh-CN" sz="3600" b="1">
                <a:latin typeface="+mn-lt"/>
                <a:cs typeface="Times New Roman" pitchFamily="18" charset="0"/>
              </a:rPr>
              <a:t>IO</a:t>
            </a:r>
            <a:r>
              <a:rPr lang="zh-CN" altLang="en-US" sz="3600" b="1">
                <a:latin typeface="+mn-lt"/>
                <a:cs typeface="Times New Roman" pitchFamily="18" charset="0"/>
              </a:rPr>
              <a:t>流原理</a:t>
            </a:r>
            <a:endParaRPr lang="zh-CN" altLang="en-US" sz="3600" b="1" dirty="0">
              <a:latin typeface="+mn-lt"/>
              <a:cs typeface="Times New Roman" pitchFamily="18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51520" y="1916832"/>
            <a:ext cx="871296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lvl="0" indent="-457200" eaLnBrk="1" hangingPunct="1">
              <a:buFont typeface="Wingdings" panose="05000000000000000000" pitchFamily="2" charset="2"/>
              <a:buChar char="l"/>
            </a:pPr>
            <a:r>
              <a:rPr kumimoji="1" lang="en-US" altLang="zh-CN" dirty="0"/>
              <a:t>I/O</a:t>
            </a:r>
            <a:r>
              <a:rPr kumimoji="1" lang="zh-CN" altLang="en-US" dirty="0"/>
              <a:t>是</a:t>
            </a:r>
            <a:r>
              <a:rPr kumimoji="1" lang="en-US" altLang="zh-CN" dirty="0" err="1"/>
              <a:t>Input/Output</a:t>
            </a:r>
            <a:r>
              <a:rPr kumimoji="1" lang="zh-CN" altLang="en-US" dirty="0"/>
              <a:t>的缩写， </a:t>
            </a:r>
            <a:r>
              <a:rPr kumimoji="1" lang="en-US" altLang="zh-CN" dirty="0"/>
              <a:t>I/O</a:t>
            </a:r>
            <a:r>
              <a:rPr kumimoji="1" lang="zh-CN" altLang="en-US" dirty="0"/>
              <a:t>技术是非常实用的技术，用于</a:t>
            </a:r>
            <a:r>
              <a:rPr lang="zh-CN" altLang="en-US" dirty="0"/>
              <a:t>处理设备之间的数据传输。</a:t>
            </a:r>
            <a:r>
              <a:rPr kumimoji="1" lang="zh-CN" altLang="en-US" dirty="0"/>
              <a:t>如读</a:t>
            </a:r>
            <a:r>
              <a:rPr kumimoji="1" lang="en-US" altLang="zh-CN" dirty="0"/>
              <a:t>/</a:t>
            </a:r>
            <a:r>
              <a:rPr kumimoji="1" lang="zh-CN" altLang="en-US" dirty="0"/>
              <a:t>写文件，网络通讯等。</a:t>
            </a:r>
          </a:p>
          <a:p>
            <a:pPr eaLnBrk="1" hangingPunct="1"/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>
                <a:latin typeface="+mn-lt"/>
              </a:rPr>
              <a:t>Java程序中，对于数据的输入/输出操作以</a:t>
            </a:r>
            <a:r>
              <a:rPr lang="en-US" altLang="zh-CN" dirty="0">
                <a:latin typeface="+mn-lt"/>
              </a:rPr>
              <a:t>”</a:t>
            </a:r>
            <a:r>
              <a:rPr lang="zh-CN" altLang="en-US" dirty="0">
                <a:latin typeface="+mn-lt"/>
              </a:rPr>
              <a:t>流</a:t>
            </a:r>
            <a:r>
              <a:rPr lang="en-US" altLang="zh-CN" dirty="0"/>
              <a:t>(</a:t>
            </a:r>
            <a:r>
              <a:rPr lang="zh-CN" altLang="en-US" dirty="0"/>
              <a:t>stream</a:t>
            </a:r>
            <a:r>
              <a:rPr lang="en-US" altLang="zh-CN" dirty="0"/>
              <a:t>)</a:t>
            </a:r>
            <a:r>
              <a:rPr lang="en-US" altLang="zh-CN" dirty="0">
                <a:latin typeface="+mn-lt"/>
              </a:rPr>
              <a:t>” </a:t>
            </a:r>
            <a:r>
              <a:rPr lang="zh-CN" altLang="en-US" dirty="0">
                <a:latin typeface="+mn-lt"/>
              </a:rPr>
              <a:t>的方式进行。</a:t>
            </a:r>
            <a:endParaRPr lang="en-US" altLang="zh-CN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>
                <a:latin typeface="+mn-lt"/>
              </a:rPr>
              <a:t>java.io包下提供了各种“流”类和接口，用以获取不同种类的数据，并通过标准的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方法</a:t>
            </a:r>
            <a:r>
              <a:rPr lang="zh-CN" altLang="en-US" dirty="0">
                <a:latin typeface="+mn-lt"/>
              </a:rPr>
              <a:t>输入或输出数据。</a:t>
            </a:r>
          </a:p>
        </p:txBody>
      </p:sp>
    </p:spTree>
    <p:extLst>
      <p:ext uri="{BB962C8B-B14F-4D97-AF65-F5344CB8AC3E}">
        <p14:creationId xmlns:p14="http://schemas.microsoft.com/office/powerpoint/2010/main" val="370443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915816" y="838453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cs typeface="Times New Roman" pitchFamily="18" charset="0"/>
              </a:rPr>
              <a:t>Java </a:t>
            </a:r>
            <a:r>
              <a:rPr lang="en-US" altLang="zh-CN" sz="3600" b="1" dirty="0">
                <a:latin typeface="+mn-lt"/>
                <a:cs typeface="Times New Roman" pitchFamily="18" charset="0"/>
              </a:rPr>
              <a:t>IO</a:t>
            </a:r>
            <a:r>
              <a:rPr lang="zh-CN" altLang="en-US" sz="3600" b="1" dirty="0">
                <a:latin typeface="+mn-lt"/>
                <a:cs typeface="Times New Roman" pitchFamily="18" charset="0"/>
              </a:rPr>
              <a:t>原理</a:t>
            </a:r>
          </a:p>
        </p:txBody>
      </p:sp>
      <p:pic>
        <p:nvPicPr>
          <p:cNvPr id="6150" name="Picture 6" descr="捕d获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700213"/>
            <a:ext cx="4441825" cy="4610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132856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输入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input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读取外部数据（磁盘、光盘等存储设备的数据）到程序（内存）中。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输出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output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将程序（内存）数据输出到磁盘、光盘等存储设备中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1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630962"/>
            <a:ext cx="3556510" cy="78181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流的分类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3384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按操作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数据单位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字节流</a:t>
            </a:r>
            <a:r>
              <a:rPr lang="en-US" altLang="zh-CN" sz="2600" b="1" dirty="0">
                <a:ea typeface="宋体" pitchFamily="2" charset="-122"/>
                <a:cs typeface="Times New Roman" pitchFamily="18" charset="0"/>
              </a:rPr>
              <a:t>(8 bit)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，字符流</a:t>
            </a:r>
            <a:r>
              <a:rPr lang="en-US" altLang="zh-CN" sz="2600" b="1" dirty="0">
                <a:ea typeface="宋体" pitchFamily="2" charset="-122"/>
                <a:cs typeface="Times New Roman" pitchFamily="18" charset="0"/>
              </a:rPr>
              <a:t>(16 bit)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  </a:t>
            </a: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按数据流的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流向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输入流，输出流</a:t>
            </a: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按流的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角色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节点流，处理流</a:t>
            </a:r>
            <a:endParaRPr lang="en-US" altLang="zh-CN" sz="2600" b="1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67894"/>
              </p:ext>
            </p:extLst>
          </p:nvPr>
        </p:nvGraphicFramePr>
        <p:xfrm>
          <a:off x="899592" y="3140968"/>
          <a:ext cx="6984776" cy="1584176"/>
        </p:xfrm>
        <a:graphic>
          <a:graphicData uri="http://schemas.openxmlformats.org/drawingml/2006/table">
            <a:tbl>
              <a:tblPr/>
              <a:tblGrid>
                <a:gridCol w="232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抽象基类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字节流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字符流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输入流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InputStream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Reader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2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输出流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OutputStream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Writer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4869160"/>
            <a:ext cx="849694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Java的IO流共涉及40多个类，实际上非常规则，都是从如下4个抽象基类派生的。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由这四个类派生出来的子类名称都是以其父类名作为子类名后缀。</a:t>
            </a:r>
          </a:p>
        </p:txBody>
      </p:sp>
    </p:spTree>
    <p:extLst>
      <p:ext uri="{BB962C8B-B14F-4D97-AF65-F5344CB8AC3E}">
        <p14:creationId xmlns:p14="http://schemas.microsoft.com/office/powerpoint/2010/main" val="89933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051720" y="2276872"/>
            <a:ext cx="4637321" cy="1368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51720" y="2564904"/>
            <a:ext cx="4637321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89041" y="2060848"/>
            <a:ext cx="15121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程序</a:t>
            </a:r>
          </a:p>
        </p:txBody>
      </p:sp>
      <p:sp>
        <p:nvSpPr>
          <p:cNvPr id="5" name="圆柱形 4"/>
          <p:cNvSpPr/>
          <p:nvPr/>
        </p:nvSpPr>
        <p:spPr>
          <a:xfrm>
            <a:off x="899592" y="1988840"/>
            <a:ext cx="1152128" cy="19442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数据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339752" y="2060848"/>
            <a:ext cx="396044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14127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输入流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339752" y="3933056"/>
            <a:ext cx="417646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52120" y="42210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输出流</a:t>
            </a:r>
          </a:p>
        </p:txBody>
      </p:sp>
      <p:sp>
        <p:nvSpPr>
          <p:cNvPr id="12" name="矩形 11"/>
          <p:cNvSpPr/>
          <p:nvPr/>
        </p:nvSpPr>
        <p:spPr>
          <a:xfrm>
            <a:off x="2051720" y="2852936"/>
            <a:ext cx="463732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195736" y="2996952"/>
            <a:ext cx="936104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4797152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按照数据单位：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字节流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字符流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499992" y="2996952"/>
            <a:ext cx="216024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0380" y="4797152"/>
            <a:ext cx="4234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节点流：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FileInputStream/FileOutputSteam</a:t>
            </a:r>
          </a:p>
          <a:p>
            <a:r>
              <a:rPr lang="en-US" altLang="zh-CN">
                <a:ea typeface="宋体" panose="02010600030101010101" pitchFamily="2" charset="-122"/>
              </a:rPr>
              <a:t>FileReader/FileWriter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563888" y="3284985"/>
            <a:ext cx="144016" cy="188149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779912" y="3501008"/>
            <a:ext cx="144016" cy="148081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1840" y="5166484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处理流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87824" y="88955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ea typeface="宋体" panose="02010600030101010101" pitchFamily="2" charset="-122"/>
              </a:rPr>
              <a:t>流的分类</a:t>
            </a:r>
          </a:p>
        </p:txBody>
      </p:sp>
    </p:spTree>
    <p:extLst>
      <p:ext uri="{BB962C8B-B14F-4D97-AF65-F5344CB8AC3E}">
        <p14:creationId xmlns:p14="http://schemas.microsoft.com/office/powerpoint/2010/main" val="89781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907704" y="3068960"/>
            <a:ext cx="5400106" cy="12241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07704" y="3325634"/>
            <a:ext cx="5400106" cy="7514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5576" y="2780928"/>
            <a:ext cx="115212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33256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程序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7307810" y="2636912"/>
            <a:ext cx="1152128" cy="19442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88936" y="35103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1907704" y="3510300"/>
            <a:ext cx="54001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491880" y="2636912"/>
            <a:ext cx="252028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79912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输出流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707904" y="4869160"/>
            <a:ext cx="237626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5013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输入流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300192" y="3694966"/>
            <a:ext cx="648072" cy="182226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92280" y="538250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92D050"/>
                </a:solidFill>
              </a:rPr>
              <a:t>字节流</a:t>
            </a:r>
            <a:endParaRPr lang="en-US" altLang="zh-CN">
              <a:solidFill>
                <a:srgbClr val="92D050"/>
              </a:solidFill>
            </a:endParaRPr>
          </a:p>
          <a:p>
            <a:r>
              <a:rPr lang="zh-CN" altLang="en-US">
                <a:solidFill>
                  <a:srgbClr val="92D050"/>
                </a:solidFill>
              </a:rPr>
              <a:t>字符流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39752" y="3694966"/>
            <a:ext cx="648072" cy="201070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5696" y="570567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B0F0"/>
                </a:solidFill>
              </a:rPr>
              <a:t>节点流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3347864" y="3933056"/>
            <a:ext cx="144016" cy="177261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3131840" y="4149080"/>
            <a:ext cx="216024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1840" y="570567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B0F0"/>
                </a:solidFill>
              </a:rPr>
              <a:t>处理流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87824" y="1052736"/>
            <a:ext cx="363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流的分类</a:t>
            </a:r>
          </a:p>
        </p:txBody>
      </p:sp>
    </p:spTree>
    <p:extLst>
      <p:ext uri="{BB962C8B-B14F-4D97-AF65-F5344CB8AC3E}">
        <p14:creationId xmlns:p14="http://schemas.microsoft.com/office/powerpoint/2010/main" val="3341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896" y="54898"/>
            <a:ext cx="2808312" cy="637798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流体系</a:t>
            </a:r>
          </a:p>
        </p:txBody>
      </p:sp>
      <p:pic>
        <p:nvPicPr>
          <p:cNvPr id="3" name="Picture 2" descr="C:\Users\shkstart\Desktop\图片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2" y="980728"/>
            <a:ext cx="873055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9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205162" y="730250"/>
            <a:ext cx="39591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节点流和处理流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87982" y="1467675"/>
            <a:ext cx="85765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dirty="0"/>
              <a:t>节点流可以从一个特定的数据源读写数据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51520" y="3573016"/>
            <a:ext cx="871296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dirty="0"/>
              <a:t>处理流是“连接”在已存在的流（节点流或处理流）之上，通过对数据的处理为程序提供更为强大的读写功能。</a:t>
            </a:r>
          </a:p>
        </p:txBody>
      </p:sp>
      <p:pic>
        <p:nvPicPr>
          <p:cNvPr id="9224" name="Picture 8" descr="捕获a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394350"/>
            <a:ext cx="49625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 descr="捕b获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958011"/>
            <a:ext cx="5691188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78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5428718" cy="781814"/>
          </a:xfrm>
        </p:spPr>
        <p:txBody>
          <a:bodyPr/>
          <a:lstStyle/>
          <a:p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 &amp; Reader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00174"/>
            <a:ext cx="8640960" cy="49531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Reader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是所有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的基类。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（典型实现：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read()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read(byte[] b)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read(byte[] b,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Reader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（典型实现：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read()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read(char [] c)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read(char [] c,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程序中打开的文件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资源不属于内存里的资源，垃圾回收机制无法回收该资源，所以应该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显式关闭文件 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资源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2111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5500726" cy="853822"/>
          </a:xfrm>
        </p:spPr>
        <p:txBody>
          <a:bodyPr/>
          <a:lstStyle/>
          <a:p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 &amp; Writer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Writer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也非常相似：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err="1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 b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c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byte[] b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cbuf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byte[] b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buff,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flush();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close();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需要先刷新，再关闭此流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因为字符流直接以字符作为操作单位，所以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Writer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可以用字符串来替换字符数组，即以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对象作为参数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write(String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write(String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  <a:endParaRPr lang="zh-CN" altLang="en-US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57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11-3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节点流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(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文件流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)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55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1920" y="0"/>
            <a:ext cx="3672408" cy="764704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08720"/>
            <a:ext cx="8136904" cy="57606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11.1 </a:t>
            </a:r>
            <a:r>
              <a:rPr lang="en-US" altLang="zh-CN" sz="3400" b="1" dirty="0" err="1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java.io.File</a:t>
            </a:r>
            <a:r>
              <a:rPr lang="zh-CN" altLang="en-US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类的使用</a:t>
            </a:r>
            <a:endParaRPr lang="en-US" altLang="zh-CN" sz="3400" b="1" dirty="0">
              <a:solidFill>
                <a:schemeClr val="accent6">
                  <a:lumMod val="7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11.2 IO</a:t>
            </a:r>
            <a:r>
              <a:rPr lang="zh-CN" altLang="en-US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原理及流的分类</a:t>
            </a:r>
            <a:endParaRPr lang="en-US" altLang="zh-CN" sz="3400" b="1" dirty="0">
              <a:solidFill>
                <a:schemeClr val="accent6">
                  <a:lumMod val="7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11.3 </a:t>
            </a:r>
            <a:r>
              <a:rPr lang="zh-CN" altLang="en-US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节点流</a:t>
            </a:r>
            <a:r>
              <a:rPr lang="en-US" altLang="zh-CN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或文件流</a:t>
            </a:r>
            <a:r>
              <a:rPr lang="en-US" altLang="zh-CN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900" b="1" dirty="0" err="1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9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900" b="1" dirty="0" err="1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9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900" b="1" dirty="0" err="1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en-US" altLang="zh-CN" sz="29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900" b="1" dirty="0" err="1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FileWriter</a:t>
            </a:r>
            <a:endParaRPr lang="en-US" altLang="zh-CN" sz="2900" b="1" dirty="0">
              <a:solidFill>
                <a:schemeClr val="accent6">
                  <a:lumMod val="7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11.4 </a:t>
            </a:r>
            <a:r>
              <a:rPr lang="zh-CN" altLang="en-US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缓冲流</a:t>
            </a:r>
            <a:endParaRPr lang="en-US" altLang="zh-CN" sz="3400" b="1" dirty="0">
              <a:solidFill>
                <a:schemeClr val="accent6">
                  <a:lumMod val="7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marL="742950" lvl="2" indent="-342900">
              <a:buFont typeface="Wingdings" pitchFamily="2" charset="2"/>
              <a:buChar char="Ø"/>
            </a:pPr>
            <a:r>
              <a:rPr lang="en-US" altLang="zh-CN" sz="2900" b="1" dirty="0" err="1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BufferedInputStream</a:t>
            </a:r>
            <a:r>
              <a:rPr lang="en-US" altLang="zh-CN" sz="29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 / </a:t>
            </a:r>
            <a:r>
              <a:rPr lang="en-US" altLang="zh-CN" sz="2900" b="1" dirty="0" err="1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BufferedOutputStream</a:t>
            </a:r>
            <a:r>
              <a:rPr lang="en-US" altLang="zh-CN" sz="29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altLang="zh-CN" sz="2900" b="1" dirty="0" err="1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9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 / </a:t>
            </a:r>
            <a:r>
              <a:rPr lang="en-US" altLang="zh-CN" sz="2900" b="1" dirty="0" err="1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endParaRPr lang="en-US" altLang="zh-CN" sz="2900" b="1" dirty="0">
              <a:solidFill>
                <a:schemeClr val="accent6">
                  <a:lumMod val="7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11.5 </a:t>
            </a:r>
            <a:r>
              <a:rPr lang="zh-CN" altLang="en-US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转换流</a:t>
            </a:r>
            <a:endParaRPr lang="en-US" altLang="zh-CN" sz="3400" b="1" dirty="0">
              <a:solidFill>
                <a:schemeClr val="accent6">
                  <a:lumMod val="7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900" b="1" dirty="0" err="1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9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900" b="1" dirty="0" err="1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900" b="1" dirty="0">
              <a:solidFill>
                <a:schemeClr val="accent6">
                  <a:lumMod val="7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11.6 </a:t>
            </a:r>
            <a:r>
              <a:rPr lang="zh-CN" altLang="en-US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标准输入</a:t>
            </a:r>
            <a:r>
              <a:rPr lang="en-US" altLang="zh-CN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输出流（了解）</a:t>
            </a:r>
            <a:endParaRPr lang="en-US" altLang="zh-CN" sz="3400" b="1" dirty="0">
              <a:solidFill>
                <a:schemeClr val="accent6">
                  <a:lumMod val="7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11.7 </a:t>
            </a:r>
            <a:r>
              <a:rPr lang="zh-CN" altLang="en-US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打印流（了解）</a:t>
            </a:r>
            <a:endParaRPr lang="en-US" altLang="zh-CN" sz="3400" b="1" dirty="0">
              <a:solidFill>
                <a:schemeClr val="accent6">
                  <a:lumMod val="7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900" b="1" dirty="0" err="1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9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900" b="1" dirty="0" err="1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PrintWriter</a:t>
            </a:r>
            <a:endParaRPr lang="en-US" altLang="zh-CN" sz="2900" b="1" dirty="0">
              <a:solidFill>
                <a:schemeClr val="accent6">
                  <a:lumMod val="7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11.8 </a:t>
            </a:r>
            <a:r>
              <a:rPr lang="zh-CN" altLang="en-US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数据流（了解）</a:t>
            </a:r>
            <a:endParaRPr lang="en-US" altLang="zh-CN" sz="3400" b="1" dirty="0">
              <a:solidFill>
                <a:schemeClr val="accent6">
                  <a:lumMod val="7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900" b="1" dirty="0" err="1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DataInputStream</a:t>
            </a:r>
            <a:r>
              <a:rPr lang="en-US" altLang="zh-CN" sz="29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900" b="1" dirty="0" err="1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DataOutputStream</a:t>
            </a:r>
            <a:endParaRPr lang="en-US" altLang="zh-CN" sz="2900" b="1" dirty="0">
              <a:solidFill>
                <a:schemeClr val="accent6">
                  <a:lumMod val="7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11.9 </a:t>
            </a:r>
            <a:r>
              <a:rPr lang="zh-CN" altLang="en-US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对象流</a:t>
            </a:r>
            <a:r>
              <a:rPr lang="en-US" altLang="zh-CN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    ----</a:t>
            </a:r>
            <a:r>
              <a:rPr lang="zh-CN" altLang="en-US" sz="34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涉及序列化、反序列化</a:t>
            </a:r>
            <a:endParaRPr lang="en-US" altLang="zh-CN" sz="3400" b="1" dirty="0">
              <a:solidFill>
                <a:schemeClr val="accent6">
                  <a:lumMod val="7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900" b="1" dirty="0" err="1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en-US" altLang="zh-CN" sz="2900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900" b="1" dirty="0" err="1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endParaRPr lang="en-US" altLang="zh-CN" sz="2900" b="1" dirty="0">
              <a:solidFill>
                <a:schemeClr val="accent6">
                  <a:lumMod val="75000"/>
                </a:schemeClr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8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761402" y="1387475"/>
            <a:ext cx="20103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lt"/>
                <a:cs typeface="Times New Roman" pitchFamily="18" charset="0"/>
              </a:rPr>
              <a:t>读取文件</a:t>
            </a: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761402" y="2204864"/>
            <a:ext cx="792321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1.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建立一个流对象，将已存在的一个文件加载进流。</a:t>
            </a: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(“Test.txt”);</a:t>
            </a:r>
          </a:p>
          <a:p>
            <a:pPr marL="457200" indent="-457200" eaLnBrk="1" hangingPunct="1">
              <a:buFont typeface="Wingdings" pitchFamily="2" charset="2"/>
              <a:buChar char="Ø"/>
            </a:pP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2.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创建一个临时存放数据的数组。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char[]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= new char[1024];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3.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调用流对象的读取方法将流中的数据读入到数组中。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fr.read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);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1920" y="741143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文件流</a:t>
            </a:r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60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154752" y="764704"/>
            <a:ext cx="8809736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null;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try{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new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("c:\\test.txt");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char[]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new char[1024];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int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len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= 0;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while((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len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=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fr.read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))!=-1){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(new String(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,0,len));}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}catch 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IOException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("read-Exception :"+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e.toString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());}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finally{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if(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!=null){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try{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fr.close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}catch 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IOException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("close-Exception :"+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e.toString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());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} } }</a:t>
            </a:r>
          </a:p>
        </p:txBody>
      </p:sp>
    </p:spTree>
    <p:extLst>
      <p:ext uri="{BB962C8B-B14F-4D97-AF65-F5344CB8AC3E}">
        <p14:creationId xmlns:p14="http://schemas.microsoft.com/office/powerpoint/2010/main" val="789265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770079" y="1460130"/>
            <a:ext cx="2145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lt"/>
              </a:rPr>
              <a:t>写入文件</a:t>
            </a:r>
          </a:p>
        </p:txBody>
      </p: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539553" y="2205038"/>
            <a:ext cx="741858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</a:rPr>
              <a:t>1.</a:t>
            </a:r>
            <a:r>
              <a:rPr lang="zh-CN" altLang="en-US" sz="2400" dirty="0">
                <a:latin typeface="+mn-lt"/>
              </a:rPr>
              <a:t>创建流对象，建立数据存放文件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fw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(“Test.txt”);</a:t>
            </a:r>
          </a:p>
          <a:p>
            <a:pPr eaLnBrk="1" hangingPunct="1"/>
            <a:endParaRPr lang="zh-CN" altLang="en-US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2.</a:t>
            </a:r>
            <a:r>
              <a:rPr lang="zh-CN" altLang="en-US" sz="2400" dirty="0">
                <a:latin typeface="+mn-lt"/>
              </a:rPr>
              <a:t>调用流对象的写入方法，将数据写入流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fw.write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(“text”);</a:t>
            </a:r>
          </a:p>
          <a:p>
            <a:pPr eaLnBrk="1" hangingPunct="1"/>
            <a:endParaRPr lang="zh-CN" altLang="en-US" sz="2400" dirty="0">
              <a:solidFill>
                <a:schemeClr val="hlink"/>
              </a:solidFill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3.</a:t>
            </a:r>
            <a:r>
              <a:rPr lang="zh-CN" altLang="en-US" sz="2400" dirty="0">
                <a:latin typeface="+mn-lt"/>
              </a:rPr>
              <a:t>关闭流资源，并将流中的数据清空到文件中。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fw.close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7904" y="813799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文件流</a:t>
            </a:r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(2)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55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494968" y="884848"/>
            <a:ext cx="784887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null;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try{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new </a:t>
            </a:r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("Test.txt");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fw.write</a:t>
            </a:r>
            <a:r>
              <a:rPr lang="en-US" altLang="zh-CN" sz="2400" dirty="0">
                <a:latin typeface="+mn-lt"/>
              </a:rPr>
              <a:t>("text");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>
                <a:latin typeface="+mn-lt"/>
              </a:rPr>
              <a:t>());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finally{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If(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!=null)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try{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 </a:t>
            </a:r>
            <a:r>
              <a:rPr lang="en-US" altLang="zh-CN" sz="2400" dirty="0" err="1">
                <a:latin typeface="+mn-lt"/>
              </a:rPr>
              <a:t>fw.close</a:t>
            </a:r>
            <a:r>
              <a:rPr lang="en-US" altLang="zh-CN" sz="2400" dirty="0">
                <a:latin typeface="+mn-lt"/>
              </a:rPr>
              <a:t>();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>
                <a:latin typeface="+mn-lt"/>
              </a:rPr>
              <a:t>());}	}</a:t>
            </a:r>
          </a:p>
        </p:txBody>
      </p:sp>
    </p:spTree>
    <p:extLst>
      <p:ext uri="{BB962C8B-B14F-4D97-AF65-F5344CB8AC3E}">
        <p14:creationId xmlns:p14="http://schemas.microsoft.com/office/powerpoint/2010/main" val="312447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825500" y="1229074"/>
            <a:ext cx="16568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注  意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5500" y="2060575"/>
            <a:ext cx="77089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/>
              <a:t>定义文件路径时，注意：可以用“</a:t>
            </a:r>
            <a:r>
              <a:rPr lang="en-US" altLang="zh-CN" sz="2400" dirty="0"/>
              <a:t>/”</a:t>
            </a:r>
            <a:r>
              <a:rPr lang="zh-CN" altLang="en-US" sz="2400" dirty="0"/>
              <a:t>或者“</a:t>
            </a:r>
            <a:r>
              <a:rPr lang="en-US" altLang="zh-CN" sz="2400" dirty="0"/>
              <a:t>\\”</a:t>
            </a:r>
            <a:r>
              <a:rPr lang="zh-CN" altLang="en-US" sz="2400" dirty="0"/>
              <a:t>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写入</a:t>
            </a:r>
            <a:r>
              <a:rPr lang="zh-CN" altLang="en-US" sz="2400" dirty="0"/>
              <a:t>一个文件时</a:t>
            </a:r>
            <a:r>
              <a:rPr lang="zh-CN" altLang="en-US" sz="2400"/>
              <a:t>，如果使用构造器</a:t>
            </a:r>
            <a:r>
              <a:rPr lang="en-US" altLang="zh-CN" sz="2400"/>
              <a:t>FileOutputStream(file)</a:t>
            </a:r>
            <a:r>
              <a:rPr lang="zh-CN" altLang="en-US" sz="2400"/>
              <a:t>，则目录</a:t>
            </a:r>
            <a:r>
              <a:rPr lang="zh-CN" altLang="en-US" sz="2400" dirty="0"/>
              <a:t>下有同名文件将被</a:t>
            </a:r>
            <a:r>
              <a:rPr lang="zh-CN" altLang="en-US" sz="2400"/>
              <a:t>覆盖。</a:t>
            </a:r>
            <a:endParaRPr lang="en-US" altLang="zh-CN" sz="240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/>
              <a:t>如果使用构造器</a:t>
            </a:r>
            <a:r>
              <a:rPr lang="en-US" altLang="zh-CN" sz="2400"/>
              <a:t>FileOutputStream(file,true)</a:t>
            </a:r>
            <a:r>
              <a:rPr lang="zh-CN" altLang="en-US" sz="2400"/>
              <a:t>，则目录下的同名文件不会被覆盖，在文件内容末尾追加内容。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读取</a:t>
            </a:r>
            <a:r>
              <a:rPr lang="zh-CN" altLang="en-US" sz="2400" dirty="0"/>
              <a:t>文件时，必须保证该文件已存在</a:t>
            </a:r>
            <a:r>
              <a:rPr lang="zh-CN" altLang="en-US" sz="2400"/>
              <a:t>，否则报异常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79983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11-4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缓冲流</a:t>
            </a:r>
          </a:p>
        </p:txBody>
      </p:sp>
    </p:spTree>
    <p:extLst>
      <p:ext uri="{BB962C8B-B14F-4D97-AF65-F5344CB8AC3E}">
        <p14:creationId xmlns:p14="http://schemas.microsoft.com/office/powerpoint/2010/main" val="1597554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464496" cy="93610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处理流之一：缓冲流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为了提高数据读写的速度，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 API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提供了带缓冲功能的流类，在使用这些流类时，会创建一个内部缓冲区数组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根据数据操作单位可以把缓冲流分为：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BufferedInputStream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BufferedOutputStream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缓冲流要“套接”在相应的节点流之上，对读写的数据提供了缓冲的功能，提高了读写的效率，同时增加了一些新的方法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对于输出的缓冲流，写出的数据会先在内存中缓存，使用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flush()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将会使内存中的数据立刻写出</a:t>
            </a:r>
          </a:p>
        </p:txBody>
      </p:sp>
    </p:spTree>
    <p:extLst>
      <p:ext uri="{BB962C8B-B14F-4D97-AF65-F5344CB8AC3E}">
        <p14:creationId xmlns:p14="http://schemas.microsoft.com/office/powerpoint/2010/main" val="3147189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980728"/>
            <a:ext cx="43204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		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{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//step1: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创建缓冲流对象：它是过滤流，是对节点流的包装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\\source.txt"));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\\destBF.txt"));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while ((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br.readLine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!= null) {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一次读取字符文本文件的一行字符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bw.write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一次写入一行字符串</a:t>
            </a:r>
            <a:endParaRPr lang="en-US" altLang="zh-CN" sz="20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bw.newLine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写入行分隔符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bw.flush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//step2: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刷新缓冲区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</a:p>
          <a:p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4496" y="980728"/>
            <a:ext cx="457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finally {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step3: 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关闭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流对象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!= null)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bw.close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会自动关闭它所包装的底层节点流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!= null)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br.close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 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54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908720"/>
            <a:ext cx="2944898" cy="768148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练 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2856"/>
            <a:ext cx="8147248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500" dirty="0">
                <a:ea typeface="宋体" pitchFamily="2" charset="-122"/>
              </a:rPr>
              <a:t>分别使用节点流：</a:t>
            </a:r>
            <a:r>
              <a:rPr lang="en-US" altLang="zh-CN" sz="2500" dirty="0" err="1">
                <a:ea typeface="宋体" pitchFamily="2" charset="-122"/>
              </a:rPr>
              <a:t>FileInputStream</a:t>
            </a:r>
            <a:r>
              <a:rPr lang="zh-CN" altLang="en-US" sz="2500" dirty="0">
                <a:ea typeface="宋体" pitchFamily="2" charset="-122"/>
              </a:rPr>
              <a:t>、</a:t>
            </a:r>
            <a:r>
              <a:rPr lang="en-US" altLang="zh-CN" sz="2500" dirty="0" err="1">
                <a:ea typeface="宋体" pitchFamily="2" charset="-122"/>
              </a:rPr>
              <a:t>FileOutputStream</a:t>
            </a:r>
            <a:r>
              <a:rPr lang="zh-CN" altLang="en-US" sz="2500" dirty="0">
                <a:ea typeface="宋体" pitchFamily="2" charset="-122"/>
              </a:rPr>
              <a:t>和缓冲流：</a:t>
            </a:r>
            <a:r>
              <a:rPr lang="en-US" altLang="zh-CN" sz="2500" dirty="0" err="1">
                <a:ea typeface="宋体" pitchFamily="2" charset="-122"/>
              </a:rPr>
              <a:t>BufferedInputStream</a:t>
            </a:r>
            <a:r>
              <a:rPr lang="zh-CN" altLang="en-US" sz="2500" dirty="0">
                <a:ea typeface="宋体" pitchFamily="2" charset="-122"/>
              </a:rPr>
              <a:t>、</a:t>
            </a:r>
            <a:r>
              <a:rPr lang="en-US" altLang="zh-CN" sz="2500" dirty="0" err="1">
                <a:ea typeface="宋体" pitchFamily="2" charset="-122"/>
              </a:rPr>
              <a:t>BufferedOutputStream</a:t>
            </a:r>
            <a:r>
              <a:rPr lang="zh-CN" altLang="en-US" sz="2500" dirty="0">
                <a:ea typeface="宋体" pitchFamily="2" charset="-122"/>
              </a:rPr>
              <a:t>实现文本文件</a:t>
            </a:r>
            <a:r>
              <a:rPr lang="en-US" altLang="zh-CN" sz="2500" dirty="0">
                <a:ea typeface="宋体" pitchFamily="2" charset="-122"/>
              </a:rPr>
              <a:t>/</a:t>
            </a:r>
            <a:r>
              <a:rPr lang="zh-CN" altLang="en-US" sz="2500" dirty="0">
                <a:ea typeface="宋体" pitchFamily="2" charset="-122"/>
              </a:rPr>
              <a:t>图片</a:t>
            </a:r>
            <a:r>
              <a:rPr lang="en-US" altLang="zh-CN" sz="2500" dirty="0">
                <a:ea typeface="宋体" pitchFamily="2" charset="-122"/>
              </a:rPr>
              <a:t>/</a:t>
            </a:r>
            <a:r>
              <a:rPr lang="zh-CN" altLang="en-US" sz="2500" dirty="0">
                <a:ea typeface="宋体" pitchFamily="2" charset="-122"/>
              </a:rPr>
              <a:t>视频文件的复制。并比较二者在数据复制方面的效率</a:t>
            </a:r>
          </a:p>
        </p:txBody>
      </p:sp>
    </p:spTree>
    <p:extLst>
      <p:ext uri="{BB962C8B-B14F-4D97-AF65-F5344CB8AC3E}">
        <p14:creationId xmlns:p14="http://schemas.microsoft.com/office/powerpoint/2010/main" val="2004024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908720"/>
            <a:ext cx="2944898" cy="768148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练 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2856"/>
            <a:ext cx="8147248" cy="422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1. </a:t>
            </a:r>
            <a:r>
              <a:rPr lang="zh-CN" altLang="en-US" sz="2400" dirty="0">
                <a:ea typeface="宋体" pitchFamily="2" charset="-122"/>
              </a:rPr>
              <a:t>改写程序</a:t>
            </a:r>
            <a:r>
              <a:rPr lang="en-US" altLang="zh-CN" sz="2400" dirty="0">
                <a:ea typeface="宋体" pitchFamily="2" charset="-122"/>
              </a:rPr>
              <a:t>TextFile.java</a:t>
            </a:r>
            <a:r>
              <a:rPr lang="zh-CN" altLang="en-US" sz="2400" dirty="0">
                <a:ea typeface="宋体" pitchFamily="2" charset="-122"/>
              </a:rPr>
              <a:t>，使用</a:t>
            </a:r>
            <a:r>
              <a:rPr lang="en-US" altLang="zh-CN" sz="2400" dirty="0">
                <a:ea typeface="宋体" pitchFamily="2" charset="-122"/>
              </a:rPr>
              <a:t>Buffered</a:t>
            </a:r>
            <a:r>
              <a:rPr lang="zh-CN" altLang="en-US" sz="2400" dirty="0">
                <a:ea typeface="宋体" pitchFamily="2" charset="-122"/>
              </a:rPr>
              <a:t>包装形式读取</a:t>
            </a:r>
            <a:r>
              <a:rPr lang="en-US" altLang="zh-CN" sz="2400" dirty="0">
                <a:ea typeface="宋体" pitchFamily="2" charset="-122"/>
              </a:rPr>
              <a:t>TextFile.java</a:t>
            </a:r>
            <a:r>
              <a:rPr lang="zh-CN" altLang="en-US" sz="2400" dirty="0">
                <a:ea typeface="宋体" pitchFamily="2" charset="-122"/>
              </a:rPr>
              <a:t>文本文件，为每行加上行号，再连同内容一并输出到屏幕上。</a:t>
            </a:r>
            <a:endParaRPr lang="en-US" altLang="zh-CN" sz="2400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5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02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11-1 File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类的使用</a:t>
            </a:r>
          </a:p>
        </p:txBody>
      </p:sp>
    </p:spTree>
    <p:extLst>
      <p:ext uri="{BB962C8B-B14F-4D97-AF65-F5344CB8AC3E}">
        <p14:creationId xmlns:p14="http://schemas.microsoft.com/office/powerpoint/2010/main" val="1018881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76728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处理流之：对象流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8496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OjbectOutputSteam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用于存储和读取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基本数据类型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数据或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的处理流。它的强大之处就是可以把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中的对象写入到数据源中，也能把对象从数据源中还原回来。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序列化：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保存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基本类型数据或对象的机制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反序列化：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读取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基本类型数据或对象的机制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17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924662" cy="781814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对象的序列化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对象序列化机制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允许把内存中的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对象转换成平台无关的二进制流，从而允许把这种二进制流持久地保存在磁盘上，或通过网络将这种二进制流传输到另一个网络节点。当其它程序获取了这种二进制流，就可以恢复成原来的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序列化的好处在于可将任何实现了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接口的对象转化为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字节数据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，使其在保存和传输时可被还原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序列化是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RMI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Remote Method Invoke –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远程方法调用）过程的参数和返回值都必须实现的机制，而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RMI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JavaEE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的基础。因此序列化机制是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JavaEE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平台的基础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如果需要让某个对象支持序列化机制，则必须让其类是可序列化的，为了让某个类是可序列化的，该类必须实现如下两个接口之一：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Serializable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Externalizable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992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4924662" cy="781814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对象的序列化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49971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凡是实现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接口的类都有一个表示序列化版本标识符的静态变量：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private static final long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用来表明类的不同版本间的兼容性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如果类没有显示定义这个静态变量，它的值是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运行时环境根据类的内部细节自动生成的。若类的源代码作了修改，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可能发生变化。故建议，显示声明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lvl="1" indent="0">
              <a:buNone/>
            </a:pPr>
            <a:endParaRPr lang="en-US" altLang="zh-CN" sz="1900" dirty="0">
              <a:ea typeface="宋体" panose="02010600030101010101" pitchFamily="2" charset="-122"/>
            </a:endParaRPr>
          </a:p>
          <a:p>
            <a:pPr marL="342900" lvl="1" indent="-3429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简单来说，</a:t>
            </a:r>
            <a:r>
              <a:rPr lang="en-US" altLang="zh-CN" dirty="0">
                <a:ea typeface="宋体" panose="02010600030101010101" pitchFamily="2" charset="-122"/>
              </a:rPr>
              <a:t>Java</a:t>
            </a:r>
            <a:r>
              <a:rPr lang="zh-CN" altLang="en-US" dirty="0">
                <a:ea typeface="宋体" panose="02010600030101010101" pitchFamily="2" charset="-122"/>
              </a:rPr>
              <a:t>的序列化机制是通过在运行时判断类的</a:t>
            </a:r>
            <a:r>
              <a:rPr lang="en-US" altLang="zh-CN" dirty="0" err="1">
                <a:ea typeface="宋体" panose="02010600030101010101" pitchFamily="2" charset="-122"/>
              </a:rPr>
              <a:t>serialVersionUID</a:t>
            </a:r>
            <a:r>
              <a:rPr lang="zh-CN" altLang="en-US" dirty="0">
                <a:ea typeface="宋体" panose="02010600030101010101" pitchFamily="2" charset="-122"/>
              </a:rPr>
              <a:t>来验证版本一致性的。在进行反序列化时，</a:t>
            </a:r>
            <a:r>
              <a:rPr lang="en-US" altLang="zh-CN" dirty="0">
                <a:ea typeface="宋体" panose="02010600030101010101" pitchFamily="2" charset="-122"/>
              </a:rPr>
              <a:t>JVM</a:t>
            </a:r>
            <a:r>
              <a:rPr lang="zh-CN" altLang="en-US" dirty="0">
                <a:ea typeface="宋体" panose="02010600030101010101" pitchFamily="2" charset="-122"/>
              </a:rPr>
              <a:t>会把传来的字节流中的</a:t>
            </a:r>
            <a:r>
              <a:rPr lang="en-US" altLang="zh-CN" dirty="0" err="1">
                <a:ea typeface="宋体" panose="02010600030101010101" pitchFamily="2" charset="-122"/>
              </a:rPr>
              <a:t>serialVersionUID</a:t>
            </a:r>
            <a:r>
              <a:rPr lang="zh-CN" altLang="en-US" dirty="0">
                <a:ea typeface="宋体" panose="02010600030101010101" pitchFamily="2" charset="-122"/>
              </a:rPr>
              <a:t>与本地相应实体类的</a:t>
            </a:r>
            <a:r>
              <a:rPr lang="en-US" altLang="zh-CN" dirty="0" err="1">
                <a:ea typeface="宋体" panose="02010600030101010101" pitchFamily="2" charset="-122"/>
              </a:rPr>
              <a:t>serialVersionUID</a:t>
            </a:r>
            <a:r>
              <a:rPr lang="zh-CN" altLang="en-US" dirty="0">
                <a:ea typeface="宋体" panose="02010600030101010101" pitchFamily="2" charset="-122"/>
              </a:rPr>
              <a:t>进行比较，如果相同就认为是一致的，可以进行反序列化，否则就会出现序列化版本不一致的异常。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InvalidCastException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98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692696"/>
            <a:ext cx="5716750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使用对象流序列化对象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若某个类实现了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接口，该类的对象就是可序列化的：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创建一个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对象的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writeObject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方法输出可序列化</a:t>
            </a:r>
            <a:r>
              <a:rPr lang="zh-CN" altLang="en-US" b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对象。注意写出一次，操作</a:t>
            </a:r>
            <a:r>
              <a:rPr lang="en-US" altLang="zh-CN" b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flush()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反序列化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创建一个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readObject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方法读取流中的对象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强调：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如果某个类的字段不是基本数据类型或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类型，而是另一个引用类型，那么这个引用类型必须是可序列化的，否则拥有该类型的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的类也不能序列化</a:t>
            </a:r>
          </a:p>
        </p:txBody>
      </p:sp>
    </p:spTree>
    <p:extLst>
      <p:ext uri="{BB962C8B-B14F-4D97-AF65-F5344CB8AC3E}">
        <p14:creationId xmlns:p14="http://schemas.microsoft.com/office/powerpoint/2010/main" val="3493903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124744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序列化</a:t>
            </a:r>
            <a:r>
              <a:rPr lang="en-US" altLang="zh-CN" sz="2400" dirty="0">
                <a:ea typeface="宋体" pitchFamily="2" charset="-122"/>
              </a:rPr>
              <a:t>:</a:t>
            </a:r>
            <a:r>
              <a:rPr lang="zh-CN" altLang="en-US" sz="2400" dirty="0">
                <a:ea typeface="宋体" pitchFamily="2" charset="-122"/>
              </a:rPr>
              <a:t>将对象写入到磁盘或者进行网络传输。</a:t>
            </a:r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要求对象必须实现序列化</a:t>
            </a:r>
          </a:p>
          <a:p>
            <a:r>
              <a:rPr lang="en-US" altLang="zh-CN" sz="2400" dirty="0" err="1">
                <a:ea typeface="宋体" pitchFamily="2" charset="-122"/>
              </a:rPr>
              <a:t>ObjectOutputStream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oos</a:t>
            </a:r>
            <a:r>
              <a:rPr lang="en-US" altLang="zh-CN" sz="2400" dirty="0">
                <a:ea typeface="宋体" pitchFamily="2" charset="-122"/>
              </a:rPr>
              <a:t> = new </a:t>
            </a:r>
            <a:r>
              <a:rPr lang="en-US" altLang="zh-CN" sz="2400" dirty="0" err="1">
                <a:ea typeface="宋体" pitchFamily="2" charset="-122"/>
              </a:rPr>
              <a:t>ObjectOutputStream</a:t>
            </a:r>
            <a:r>
              <a:rPr lang="en-US" altLang="zh-CN" sz="2400" dirty="0">
                <a:ea typeface="宋体" pitchFamily="2" charset="-122"/>
              </a:rPr>
              <a:t>(new </a:t>
            </a:r>
            <a:r>
              <a:rPr lang="en-US" altLang="zh-CN" sz="2400" dirty="0" err="1">
                <a:ea typeface="宋体" pitchFamily="2" charset="-122"/>
              </a:rPr>
              <a:t>FileOutputStream</a:t>
            </a:r>
            <a:r>
              <a:rPr lang="en-US" altLang="zh-CN" sz="2400" dirty="0">
                <a:ea typeface="宋体" pitchFamily="2" charset="-122"/>
              </a:rPr>
              <a:t>("test3.txt"));</a:t>
            </a:r>
          </a:p>
          <a:p>
            <a:r>
              <a:rPr lang="en-US" altLang="zh-CN" sz="2400" dirty="0">
                <a:ea typeface="宋体" pitchFamily="2" charset="-122"/>
              </a:rPr>
              <a:t>Person p = new Person("</a:t>
            </a:r>
            <a:r>
              <a:rPr lang="zh-CN" altLang="en-US" sz="2400" dirty="0">
                <a:ea typeface="宋体" pitchFamily="2" charset="-122"/>
              </a:rPr>
              <a:t>韩梅梅</a:t>
            </a:r>
            <a:r>
              <a:rPr lang="en-US" altLang="zh-CN" sz="2400" dirty="0">
                <a:ea typeface="宋体" pitchFamily="2" charset="-122"/>
              </a:rPr>
              <a:t>",18,"</a:t>
            </a:r>
            <a:r>
              <a:rPr lang="zh-CN" altLang="en-US" sz="2400" dirty="0">
                <a:ea typeface="宋体" pitchFamily="2" charset="-122"/>
              </a:rPr>
              <a:t>中华大街</a:t>
            </a:r>
            <a:r>
              <a:rPr lang="en-US" altLang="zh-CN" sz="2400" dirty="0">
                <a:ea typeface="宋体" pitchFamily="2" charset="-122"/>
              </a:rPr>
              <a:t>",new Pet());</a:t>
            </a:r>
          </a:p>
          <a:p>
            <a:r>
              <a:rPr lang="en-US" altLang="zh-CN" sz="2400" dirty="0" err="1">
                <a:ea typeface="宋体" pitchFamily="2" charset="-122"/>
              </a:rPr>
              <a:t>oos.writeObject</a:t>
            </a:r>
            <a:r>
              <a:rPr lang="en-US" altLang="zh-CN" sz="2400" dirty="0">
                <a:ea typeface="宋体" pitchFamily="2" charset="-122"/>
              </a:rPr>
              <a:t>(p);</a:t>
            </a:r>
          </a:p>
          <a:p>
            <a:r>
              <a:rPr lang="en-US" altLang="zh-CN" sz="2400" dirty="0" err="1">
                <a:ea typeface="宋体" pitchFamily="2" charset="-122"/>
              </a:rPr>
              <a:t>oos.flush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>
                <a:ea typeface="宋体" pitchFamily="2" charset="-122"/>
              </a:rPr>
              <a:t>oos.close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</a:rPr>
              <a:t>//</a:t>
            </a:r>
            <a:r>
              <a:rPr lang="zh-CN" altLang="en-US" sz="2400" dirty="0">
                <a:ea typeface="宋体" pitchFamily="2" charset="-122"/>
              </a:rPr>
              <a:t>反序列化：将磁盘中的对象数据源读出。</a:t>
            </a:r>
          </a:p>
          <a:p>
            <a:r>
              <a:rPr lang="en-US" altLang="zh-CN" sz="2400" dirty="0" err="1">
                <a:ea typeface="宋体" pitchFamily="2" charset="-122"/>
              </a:rPr>
              <a:t>ObjectInputStream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ois</a:t>
            </a:r>
            <a:r>
              <a:rPr lang="en-US" altLang="zh-CN" sz="2400" dirty="0">
                <a:ea typeface="宋体" pitchFamily="2" charset="-122"/>
              </a:rPr>
              <a:t> = new </a:t>
            </a:r>
            <a:r>
              <a:rPr lang="en-US" altLang="zh-CN" sz="2400" dirty="0" err="1">
                <a:ea typeface="宋体" pitchFamily="2" charset="-122"/>
              </a:rPr>
              <a:t>ObjectInputStream</a:t>
            </a:r>
            <a:r>
              <a:rPr lang="en-US" altLang="zh-CN" sz="2400" dirty="0">
                <a:ea typeface="宋体" pitchFamily="2" charset="-122"/>
              </a:rPr>
              <a:t>(new </a:t>
            </a:r>
            <a:r>
              <a:rPr lang="en-US" altLang="zh-CN" sz="2400" dirty="0" err="1">
                <a:ea typeface="宋体" pitchFamily="2" charset="-122"/>
              </a:rPr>
              <a:t>FileInputStream</a:t>
            </a:r>
            <a:r>
              <a:rPr lang="en-US" altLang="zh-CN" sz="2400" dirty="0">
                <a:ea typeface="宋体" pitchFamily="2" charset="-122"/>
              </a:rPr>
              <a:t>("test3.txt"));</a:t>
            </a:r>
          </a:p>
          <a:p>
            <a:r>
              <a:rPr lang="en-US" altLang="zh-CN" sz="2400" dirty="0">
                <a:ea typeface="宋体" pitchFamily="2" charset="-122"/>
              </a:rPr>
              <a:t>Person p1 = (Person)</a:t>
            </a:r>
            <a:r>
              <a:rPr lang="en-US" altLang="zh-CN" sz="2400" dirty="0" err="1">
                <a:ea typeface="宋体" pitchFamily="2" charset="-122"/>
              </a:rPr>
              <a:t>ois.readObject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System.out.println</a:t>
            </a:r>
            <a:r>
              <a:rPr lang="en-US" altLang="zh-CN" sz="2400" dirty="0">
                <a:ea typeface="宋体" pitchFamily="2" charset="-122"/>
              </a:rPr>
              <a:t>(p1.toString());</a:t>
            </a:r>
          </a:p>
          <a:p>
            <a:r>
              <a:rPr lang="en-US" altLang="zh-CN" sz="2400" dirty="0" err="1">
                <a:ea typeface="宋体" pitchFamily="2" charset="-122"/>
              </a:rPr>
              <a:t>ois.close</a:t>
            </a:r>
            <a:r>
              <a:rPr lang="en-US" altLang="zh-CN" sz="2400" dirty="0">
                <a:ea typeface="宋体" pitchFamily="2" charset="-122"/>
              </a:rPr>
              <a:t>();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569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3857620" y="928670"/>
            <a:ext cx="16568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练  习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5500" y="1751476"/>
            <a:ext cx="77089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/>
              <a:t>编写</a:t>
            </a:r>
            <a:r>
              <a:rPr lang="en-US" altLang="zh-CN" sz="2000" dirty="0"/>
              <a:t>Person</a:t>
            </a:r>
            <a:r>
              <a:rPr lang="zh-CN" altLang="en-US" sz="2000" dirty="0"/>
              <a:t>类，包含姓名、年龄、体重等属性，提供对应的访问方法；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/>
              <a:t>编写测试类</a:t>
            </a:r>
            <a:r>
              <a:rPr lang="en-US" altLang="zh-CN" sz="2000" dirty="0"/>
              <a:t>1</a:t>
            </a:r>
            <a:r>
              <a:rPr lang="zh-CN" altLang="en-US" sz="2000" dirty="0"/>
              <a:t>，在</a:t>
            </a:r>
            <a:r>
              <a:rPr lang="en-US" altLang="zh-CN" sz="2000" dirty="0"/>
              <a:t>main</a:t>
            </a:r>
            <a:r>
              <a:rPr lang="zh-CN" altLang="en-US" sz="2000" dirty="0"/>
              <a:t>方法中创建三个不同的</a:t>
            </a:r>
            <a:r>
              <a:rPr lang="en-US" altLang="zh-CN" sz="2000" dirty="0"/>
              <a:t>Person</a:t>
            </a:r>
            <a:r>
              <a:rPr lang="zh-CN" altLang="en-US" sz="2000" dirty="0"/>
              <a:t>对象，将这三个对象序列化到文件中；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/>
              <a:t>编写测试类</a:t>
            </a:r>
            <a:r>
              <a:rPr lang="en-US" altLang="zh-CN" sz="2000" dirty="0"/>
              <a:t>2</a:t>
            </a:r>
            <a:r>
              <a:rPr lang="zh-CN" altLang="en-US" sz="2000" dirty="0"/>
              <a:t>，在</a:t>
            </a:r>
            <a:r>
              <a:rPr lang="en-US" altLang="zh-CN" sz="2000" dirty="0"/>
              <a:t>main</a:t>
            </a:r>
            <a:r>
              <a:rPr lang="zh-CN" altLang="en-US" sz="2000" dirty="0"/>
              <a:t>方法中从文件中反序列化三个</a:t>
            </a:r>
            <a:r>
              <a:rPr lang="en-US" altLang="zh-CN" sz="2000" dirty="0"/>
              <a:t>Person</a:t>
            </a:r>
            <a:r>
              <a:rPr lang="zh-CN" altLang="en-US" sz="2000" dirty="0"/>
              <a:t>对象，打印输出。验证序列化的正确；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/>
              <a:t>在测试类</a:t>
            </a:r>
            <a:r>
              <a:rPr lang="en-US" altLang="zh-CN" sz="2000" dirty="0"/>
              <a:t>1</a:t>
            </a:r>
            <a:r>
              <a:rPr lang="zh-CN" altLang="en-US" sz="2000" dirty="0"/>
              <a:t>中，将三个</a:t>
            </a:r>
            <a:r>
              <a:rPr lang="en-US" altLang="zh-CN" sz="2000" dirty="0"/>
              <a:t>Person</a:t>
            </a:r>
            <a:r>
              <a:rPr lang="zh-CN" altLang="en-US" sz="2000" dirty="0"/>
              <a:t>对象放到数组中，序列化该数组到一个独立的文件中。再将三个</a:t>
            </a:r>
            <a:r>
              <a:rPr lang="en-US" altLang="zh-CN" sz="2000" dirty="0"/>
              <a:t>Person</a:t>
            </a:r>
            <a:r>
              <a:rPr lang="zh-CN" altLang="en-US" sz="2000" dirty="0"/>
              <a:t>对象放到</a:t>
            </a:r>
            <a:r>
              <a:rPr lang="en-US" altLang="zh-CN" sz="2000" dirty="0"/>
              <a:t>List</a:t>
            </a:r>
            <a:r>
              <a:rPr lang="zh-CN" altLang="en-US" sz="2000" dirty="0"/>
              <a:t>集合中，序列化该集合到另一个独立的文件中；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/>
              <a:t>在测试类</a:t>
            </a:r>
            <a:r>
              <a:rPr lang="en-US" altLang="zh-CN" sz="2000" dirty="0"/>
              <a:t>2</a:t>
            </a:r>
            <a:r>
              <a:rPr lang="zh-CN" altLang="en-US" sz="2000" dirty="0"/>
              <a:t>中，将三个</a:t>
            </a:r>
            <a:r>
              <a:rPr lang="en-US" altLang="zh-CN" sz="2000" dirty="0"/>
              <a:t>Person</a:t>
            </a:r>
            <a:r>
              <a:rPr lang="zh-CN" altLang="en-US" sz="2000" dirty="0"/>
              <a:t>对象从数组文件中反序列化，并打印；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/>
              <a:t>将三个</a:t>
            </a:r>
            <a:r>
              <a:rPr lang="en-US" altLang="zh-CN" sz="2000" dirty="0"/>
              <a:t>Person</a:t>
            </a:r>
            <a:r>
              <a:rPr lang="zh-CN" altLang="en-US" sz="2000" dirty="0"/>
              <a:t>对象从</a:t>
            </a:r>
            <a:r>
              <a:rPr lang="en-US" altLang="zh-CN" sz="2000" dirty="0"/>
              <a:t>List</a:t>
            </a:r>
            <a:r>
              <a:rPr lang="zh-CN" altLang="en-US" sz="2000" dirty="0"/>
              <a:t>集合文件中反序列，并打印。验证数组对象和集合对象的序列化。</a:t>
            </a:r>
          </a:p>
        </p:txBody>
      </p:sp>
    </p:spTree>
    <p:extLst>
      <p:ext uri="{BB962C8B-B14F-4D97-AF65-F5344CB8AC3E}">
        <p14:creationId xmlns:p14="http://schemas.microsoft.com/office/powerpoint/2010/main" val="3279983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11-5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打印流</a:t>
            </a:r>
          </a:p>
        </p:txBody>
      </p:sp>
    </p:spTree>
    <p:extLst>
      <p:ext uri="{BB962C8B-B14F-4D97-AF65-F5344CB8AC3E}">
        <p14:creationId xmlns:p14="http://schemas.microsoft.com/office/powerpoint/2010/main" val="1597554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2944" y="862896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处理流：打印流</a:t>
            </a:r>
            <a:r>
              <a:rPr lang="en-US" altLang="zh-CN" sz="3600" b="1" dirty="0">
                <a:ea typeface="宋体" pitchFamily="2" charset="-122"/>
              </a:rPr>
              <a:t>(</a:t>
            </a:r>
            <a:r>
              <a:rPr lang="zh-CN" altLang="en-US" sz="3600" b="1" dirty="0">
                <a:ea typeface="宋体" pitchFamily="2" charset="-122"/>
              </a:rPr>
              <a:t>了解</a:t>
            </a:r>
            <a:r>
              <a:rPr lang="en-US" altLang="zh-CN" sz="3600" b="1" dirty="0">
                <a:ea typeface="宋体" pitchFamily="2" charset="-122"/>
              </a:rPr>
              <a:t>)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实现将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基本数据类型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的数据格式转化为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字符串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输出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打印流：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PrintWriter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提供了一系列重载的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print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println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方法，用于多种数据类型的输出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PrintWriter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的输出不会抛出异常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PrintWriter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有自动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flush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功能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返回的是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的实例</a:t>
            </a:r>
          </a:p>
        </p:txBody>
      </p:sp>
    </p:spTree>
    <p:extLst>
      <p:ext uri="{BB962C8B-B14F-4D97-AF65-F5344CB8AC3E}">
        <p14:creationId xmlns:p14="http://schemas.microsoft.com/office/powerpoint/2010/main" val="2614455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anose="02010600030101010101" pitchFamily="2" charset="-122"/>
              </a:rPr>
              <a:t>PrintStream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ps</a:t>
            </a:r>
            <a:r>
              <a:rPr lang="en-US" altLang="zh-CN" sz="2000" dirty="0">
                <a:ea typeface="宋体" panose="02010600030101010101" pitchFamily="2" charset="-122"/>
              </a:rPr>
              <a:t> = null;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try {</a:t>
            </a:r>
          </a:p>
          <a:p>
            <a:pPr lvl="1"/>
            <a:r>
              <a:rPr lang="en-US" altLang="zh-CN" sz="2000" dirty="0" err="1">
                <a:ea typeface="宋体" panose="02010600030101010101" pitchFamily="2" charset="-122"/>
              </a:rPr>
              <a:t>FileOutputStream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fos</a:t>
            </a:r>
            <a:r>
              <a:rPr lang="en-US" altLang="zh-CN" sz="2000" dirty="0">
                <a:ea typeface="宋体" panose="02010600030101010101" pitchFamily="2" charset="-122"/>
              </a:rPr>
              <a:t> = new </a:t>
            </a:r>
            <a:r>
              <a:rPr lang="en-US" altLang="zh-CN" sz="2000" dirty="0" err="1">
                <a:ea typeface="宋体" panose="02010600030101010101" pitchFamily="2" charset="-122"/>
              </a:rPr>
              <a:t>FileOutputStream</a:t>
            </a:r>
            <a:r>
              <a:rPr lang="en-US" altLang="zh-CN" sz="2000" dirty="0">
                <a:ea typeface="宋体" panose="02010600030101010101" pitchFamily="2" charset="-122"/>
              </a:rPr>
              <a:t>(new File("D:\\IO\\text.txt"));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</a:rPr>
              <a:t>创建打印输出流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ea typeface="宋体" panose="02010600030101010101" pitchFamily="2" charset="-122"/>
              </a:rPr>
              <a:t>设置为自动刷新模式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写入换行符或字节 </a:t>
            </a:r>
            <a:r>
              <a:rPr lang="en-US" altLang="zh-CN" sz="2000" dirty="0">
                <a:ea typeface="宋体" panose="02010600030101010101" pitchFamily="2" charset="-122"/>
              </a:rPr>
              <a:t>'\n' </a:t>
            </a:r>
            <a:r>
              <a:rPr lang="zh-CN" altLang="en-US" sz="2000" dirty="0">
                <a:ea typeface="宋体" panose="02010600030101010101" pitchFamily="2" charset="-122"/>
              </a:rPr>
              <a:t>时都会刷新输出缓冲区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000" dirty="0" err="1">
                <a:ea typeface="宋体" panose="02010600030101010101" pitchFamily="2" charset="-122"/>
              </a:rPr>
              <a:t>ps</a:t>
            </a:r>
            <a:r>
              <a:rPr lang="en-US" altLang="zh-CN" sz="2000" dirty="0">
                <a:ea typeface="宋体" panose="02010600030101010101" pitchFamily="2" charset="-122"/>
              </a:rPr>
              <a:t> = new </a:t>
            </a:r>
            <a:r>
              <a:rPr lang="en-US" altLang="zh-CN" sz="2000" dirty="0" err="1">
                <a:ea typeface="宋体" panose="02010600030101010101" pitchFamily="2" charset="-122"/>
              </a:rPr>
              <a:t>PrintStream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fos,true</a:t>
            </a:r>
            <a:r>
              <a:rPr lang="en-US" altLang="zh-CN" sz="2000" dirty="0"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if (</a:t>
            </a:r>
            <a:r>
              <a:rPr lang="en-US" altLang="zh-CN" sz="2000" dirty="0" err="1">
                <a:ea typeface="宋体" panose="02010600030101010101" pitchFamily="2" charset="-122"/>
              </a:rPr>
              <a:t>ps</a:t>
            </a:r>
            <a:r>
              <a:rPr lang="en-US" altLang="zh-CN" sz="2000" dirty="0">
                <a:ea typeface="宋体" panose="02010600030101010101" pitchFamily="2" charset="-122"/>
              </a:rPr>
              <a:t> != null) {// </a:t>
            </a:r>
            <a:r>
              <a:rPr lang="zh-CN" altLang="en-US" sz="2000" dirty="0">
                <a:ea typeface="宋体" panose="02010600030101010101" pitchFamily="2" charset="-122"/>
              </a:rPr>
              <a:t>把标准输出流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控制台输出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ea typeface="宋体" panose="02010600030101010101" pitchFamily="2" charset="-122"/>
              </a:rPr>
              <a:t>改成文件</a:t>
            </a:r>
          </a:p>
          <a:p>
            <a:pPr lvl="1"/>
            <a:r>
              <a:rPr lang="en-US" altLang="zh-CN" sz="2000" dirty="0" err="1">
                <a:ea typeface="宋体" panose="02010600030101010101" pitchFamily="2" charset="-122"/>
              </a:rPr>
              <a:t>System.</a:t>
            </a:r>
            <a:r>
              <a:rPr lang="en-US" altLang="zh-CN" sz="2000" i="1" dirty="0" err="1">
                <a:ea typeface="宋体" panose="02010600030101010101" pitchFamily="2" charset="-122"/>
              </a:rPr>
              <a:t>setOut</a:t>
            </a:r>
            <a:r>
              <a:rPr lang="en-US" altLang="zh-CN" sz="2000" i="1" dirty="0">
                <a:ea typeface="宋体" panose="02010600030101010101" pitchFamily="2" charset="-122"/>
              </a:rPr>
              <a:t>(</a:t>
            </a:r>
            <a:r>
              <a:rPr lang="en-US" altLang="zh-CN" sz="2000" i="1" dirty="0" err="1">
                <a:ea typeface="宋体" panose="02010600030101010101" pitchFamily="2" charset="-122"/>
              </a:rPr>
              <a:t>ps</a:t>
            </a:r>
            <a:r>
              <a:rPr lang="en-US" altLang="zh-CN" sz="2000" i="1" dirty="0">
                <a:ea typeface="宋体" panose="02010600030101010101" pitchFamily="2" charset="-122"/>
              </a:rPr>
              <a:t>);</a:t>
            </a:r>
            <a:r>
              <a:rPr lang="en-US" altLang="zh-CN" sz="2000" dirty="0">
                <a:ea typeface="宋体" panose="02010600030101010101" pitchFamily="2" charset="-122"/>
              </a:rPr>
              <a:t>}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for (int 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= 0; 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&lt;= 255; 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++) {  //</a:t>
            </a:r>
            <a:r>
              <a:rPr lang="zh-CN" altLang="en-US" sz="2000" dirty="0">
                <a:ea typeface="宋体" panose="02010600030101010101" pitchFamily="2" charset="-122"/>
              </a:rPr>
              <a:t>输出</a:t>
            </a:r>
            <a:r>
              <a:rPr lang="en-US" altLang="zh-CN" sz="2000" dirty="0">
                <a:ea typeface="宋体" panose="02010600030101010101" pitchFamily="2" charset="-122"/>
              </a:rPr>
              <a:t>ASCII</a:t>
            </a:r>
            <a:r>
              <a:rPr lang="zh-CN" altLang="en-US" sz="2000" dirty="0">
                <a:ea typeface="宋体" panose="02010600030101010101" pitchFamily="2" charset="-122"/>
              </a:rPr>
              <a:t>字符</a:t>
            </a:r>
          </a:p>
          <a:p>
            <a:pPr lvl="1"/>
            <a:r>
              <a:rPr lang="en-US" altLang="zh-CN" sz="2000" dirty="0" err="1">
                <a:ea typeface="宋体" panose="02010600030101010101" pitchFamily="2" charset="-122"/>
              </a:rPr>
              <a:t>System.</a:t>
            </a:r>
            <a:r>
              <a:rPr lang="en-US" altLang="zh-CN" sz="2000" i="1" dirty="0" err="1">
                <a:ea typeface="宋体" panose="02010600030101010101" pitchFamily="2" charset="-122"/>
              </a:rPr>
              <a:t>out.print</a:t>
            </a:r>
            <a:r>
              <a:rPr lang="en-US" altLang="zh-CN" sz="2000" i="1" dirty="0">
                <a:ea typeface="宋体" panose="02010600030101010101" pitchFamily="2" charset="-122"/>
              </a:rPr>
              <a:t>((char)</a:t>
            </a:r>
            <a:r>
              <a:rPr lang="en-US" altLang="zh-CN" sz="2000" i="1" dirty="0" err="1">
                <a:ea typeface="宋体" panose="02010600030101010101" pitchFamily="2" charset="-122"/>
              </a:rPr>
              <a:t>i</a:t>
            </a:r>
            <a:r>
              <a:rPr lang="en-US" altLang="zh-CN" sz="2000" i="1" dirty="0"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if (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% 50 == 0) {   //</a:t>
            </a:r>
            <a:r>
              <a:rPr lang="zh-CN" altLang="en-US" sz="2000" dirty="0">
                <a:ea typeface="宋体" panose="02010600030101010101" pitchFamily="2" charset="-122"/>
              </a:rPr>
              <a:t>每</a:t>
            </a:r>
            <a:r>
              <a:rPr lang="en-US" altLang="zh-CN" sz="2000" dirty="0">
                <a:ea typeface="宋体" panose="02010600030101010101" pitchFamily="2" charset="-122"/>
              </a:rPr>
              <a:t>50</a:t>
            </a:r>
            <a:r>
              <a:rPr lang="zh-CN" altLang="en-US" sz="2000" dirty="0">
                <a:ea typeface="宋体" panose="02010600030101010101" pitchFamily="2" charset="-122"/>
              </a:rPr>
              <a:t>个数据一行</a:t>
            </a:r>
          </a:p>
          <a:p>
            <a:pPr lvl="1"/>
            <a:r>
              <a:rPr lang="en-US" altLang="zh-CN" sz="2000" dirty="0" err="1">
                <a:ea typeface="宋体" panose="02010600030101010101" pitchFamily="2" charset="-122"/>
              </a:rPr>
              <a:t>System.</a:t>
            </a:r>
            <a:r>
              <a:rPr lang="en-US" altLang="zh-CN" sz="2000" i="1" dirty="0" err="1">
                <a:ea typeface="宋体" panose="02010600030101010101" pitchFamily="2" charset="-122"/>
              </a:rPr>
              <a:t>out.println</a:t>
            </a:r>
            <a:r>
              <a:rPr lang="en-US" altLang="zh-CN" sz="2000" i="1" dirty="0">
                <a:ea typeface="宋体" panose="02010600030101010101" pitchFamily="2" charset="-122"/>
              </a:rPr>
              <a:t>(); // </a:t>
            </a:r>
            <a:r>
              <a:rPr lang="zh-CN" altLang="en-US" sz="2000" i="1" dirty="0">
                <a:ea typeface="宋体" panose="02010600030101010101" pitchFamily="2" charset="-122"/>
              </a:rPr>
              <a:t>换行</a:t>
            </a:r>
            <a:r>
              <a:rPr lang="en-US" altLang="zh-CN" sz="2000" dirty="0">
                <a:ea typeface="宋体" panose="02010600030101010101" pitchFamily="2" charset="-122"/>
              </a:rPr>
              <a:t>}  }  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} catch (</a:t>
            </a:r>
            <a:r>
              <a:rPr lang="en-US" altLang="zh-CN" sz="2000" dirty="0" err="1">
                <a:ea typeface="宋体" panose="02010600030101010101" pitchFamily="2" charset="-122"/>
              </a:rPr>
              <a:t>FileNotFoundException</a:t>
            </a:r>
            <a:r>
              <a:rPr lang="en-US" altLang="zh-CN" sz="2000" dirty="0">
                <a:ea typeface="宋体" panose="02010600030101010101" pitchFamily="2" charset="-122"/>
              </a:rPr>
              <a:t> e) {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ea typeface="宋体" panose="02010600030101010101" pitchFamily="2" charset="-122"/>
              </a:rPr>
              <a:t>e.printStackTrace</a:t>
            </a:r>
            <a:r>
              <a:rPr lang="en-US" altLang="zh-CN" sz="2000" dirty="0"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}finally{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if(</a:t>
            </a:r>
            <a:r>
              <a:rPr lang="en-US" altLang="zh-CN" sz="2000" dirty="0" err="1">
                <a:ea typeface="宋体" panose="02010600030101010101" pitchFamily="2" charset="-122"/>
              </a:rPr>
              <a:t>ps</a:t>
            </a:r>
            <a:r>
              <a:rPr lang="en-US" altLang="zh-CN" sz="2000" dirty="0">
                <a:ea typeface="宋体" panose="02010600030101010101" pitchFamily="2" charset="-122"/>
              </a:rPr>
              <a:t> != null){</a:t>
            </a:r>
          </a:p>
          <a:p>
            <a:pPr lvl="1"/>
            <a:r>
              <a:rPr lang="en-US" altLang="zh-CN" sz="2000" dirty="0" err="1">
                <a:ea typeface="宋体" panose="02010600030101010101" pitchFamily="2" charset="-122"/>
              </a:rPr>
              <a:t>ps.close</a:t>
            </a:r>
            <a:r>
              <a:rPr lang="en-US" altLang="zh-CN" sz="2000" dirty="0">
                <a:ea typeface="宋体" panose="02010600030101010101" pitchFamily="2" charset="-122"/>
              </a:rPr>
              <a:t>();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} }</a:t>
            </a:r>
            <a:endParaRPr lang="zh-CN" altLang="en-US" sz="2000" dirty="0"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71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11-6 </a:t>
            </a:r>
            <a:r>
              <a:rPr lang="zh-CN" altLang="en-US" sz="480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标准输入</a:t>
            </a:r>
            <a:r>
              <a:rPr lang="en-US" altLang="zh-CN" sz="480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/</a:t>
            </a:r>
            <a:r>
              <a:rPr lang="zh-CN" altLang="en-US" sz="480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输出流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55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4704"/>
            <a:ext cx="4340618" cy="792088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44824"/>
            <a:ext cx="7704856" cy="302433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java.io.File类：</a:t>
            </a:r>
            <a:r>
              <a:rPr lang="zh-CN" altLang="en-US" sz="2400" b="1" dirty="0">
                <a:ea typeface="宋体" pitchFamily="2" charset="-122"/>
              </a:rPr>
              <a:t>文件和目录路径名的抽象表示形式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，与平台无关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能新建、删除、重命名文件和目录，但 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不能访问文件内容本身。如果需要访问文件内容本身，则需要使用输入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输出流。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对象可以作为参数传递给流的构造器</a:t>
            </a:r>
          </a:p>
        </p:txBody>
      </p:sp>
    </p:spTree>
    <p:extLst>
      <p:ext uri="{BB962C8B-B14F-4D97-AF65-F5344CB8AC3E}">
        <p14:creationId xmlns:p14="http://schemas.microsoft.com/office/powerpoint/2010/main" val="2012462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1043608" y="838453"/>
            <a:ext cx="74168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处理流之三：标准输入输出流</a:t>
            </a:r>
            <a:r>
              <a:rPr lang="en-US" altLang="zh-CN" sz="3600" b="1" dirty="0">
                <a:latin typeface="+mn-lt"/>
              </a:rPr>
              <a:t>(</a:t>
            </a:r>
            <a:r>
              <a:rPr lang="zh-CN" altLang="en-US" sz="3600" b="1" dirty="0">
                <a:latin typeface="+mn-lt"/>
              </a:rPr>
              <a:t>了解</a:t>
            </a:r>
            <a:r>
              <a:rPr lang="en-US" altLang="zh-CN" sz="3600" b="1" dirty="0">
                <a:latin typeface="+mn-lt"/>
              </a:rPr>
              <a:t>)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256" y="162880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分别代表了系统标准的输入和输出设备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默认输入设备是键盘，输出设备是显示器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System.in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的类型是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InputStream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的类型是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，其是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的子类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FilterOutputStream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的子类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System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setIn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setOut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方法对默认设备进行改变。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setIn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2" action="ppaction://hlinkfile" tooltip="java.io 中的类"/>
              </a:rPr>
              <a:t>InputStream</a:t>
            </a:r>
            <a:r>
              <a:rPr lang="en-US" altLang="zh-CN" sz="2400" dirty="0"/>
              <a:t> in)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setOut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3" action="ppaction://hlinkfile" tooltip="java.io 中的类"/>
              </a:rPr>
              <a:t>PrintStream</a:t>
            </a:r>
            <a:r>
              <a:rPr lang="en-US" altLang="zh-CN" sz="2400" dirty="0"/>
              <a:t> out)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34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11-7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转换流</a:t>
            </a:r>
          </a:p>
        </p:txBody>
      </p:sp>
    </p:spTree>
    <p:extLst>
      <p:ext uri="{BB962C8B-B14F-4D97-AF65-F5344CB8AC3E}">
        <p14:creationId xmlns:p14="http://schemas.microsoft.com/office/powerpoint/2010/main" val="1597554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处理流之二：转换流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700808"/>
            <a:ext cx="87129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转换流提供了在字节流和字符流之间的转换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 API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提供了两个转换流：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字节流中的数据都是字符时，转成字符流操作更高效。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41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484784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a typeface="宋体" pitchFamily="2" charset="-122"/>
                <a:cs typeface="Times New Roman" pitchFamily="18" charset="0"/>
              </a:rPr>
              <a:t>InputStreamReader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用于将字节流中读取到的字节按指定字符集解码成字符。需要和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“套接”。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构造器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InputSreamReader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in,String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如：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Reader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isr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new 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     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System.in,”gbk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”);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8104" y="5147902"/>
            <a:ext cx="704160" cy="44219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6156176" y="5652141"/>
            <a:ext cx="432048" cy="29713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0064" y="5783969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指定字符集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处理流之二：转换流</a:t>
            </a:r>
          </a:p>
        </p:txBody>
      </p:sp>
    </p:spTree>
    <p:extLst>
      <p:ext uri="{BB962C8B-B14F-4D97-AF65-F5344CB8AC3E}">
        <p14:creationId xmlns:p14="http://schemas.microsoft.com/office/powerpoint/2010/main" val="1934750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63983"/>
            <a:ext cx="8712968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用于将要写入到字节流中的字符按指定字符集编码成字节。需要和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“套接”。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构造方法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out)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OutputSreamWriter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out,String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                                                                      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457200" indent="-457200">
              <a:buFont typeface="Wingdings" pitchFamily="2" charset="2"/>
              <a:buChar char="Ø"/>
            </a:pP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处理流之二：转换流</a:t>
            </a:r>
          </a:p>
        </p:txBody>
      </p:sp>
    </p:spTree>
    <p:extLst>
      <p:ext uri="{BB962C8B-B14F-4D97-AF65-F5344CB8AC3E}">
        <p14:creationId xmlns:p14="http://schemas.microsoft.com/office/powerpoint/2010/main" val="3025095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539552" y="4437112"/>
            <a:ext cx="1008112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1835696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InputStreamReader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259632" y="2996952"/>
            <a:ext cx="1008112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字节流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771800" y="1412776"/>
            <a:ext cx="1152128" cy="100811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67944" y="105400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55776" y="17321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字符流</a:t>
            </a:r>
          </a:p>
        </p:txBody>
      </p:sp>
      <p:sp>
        <p:nvSpPr>
          <p:cNvPr id="11" name="矩形 10"/>
          <p:cNvSpPr/>
          <p:nvPr/>
        </p:nvSpPr>
        <p:spPr>
          <a:xfrm>
            <a:off x="5292080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OutputStreamWriter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104" y="1378042"/>
            <a:ext cx="1656184" cy="118686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987353" y="2924944"/>
            <a:ext cx="79208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/>
          <p:cNvSpPr/>
          <p:nvPr/>
        </p:nvSpPr>
        <p:spPr>
          <a:xfrm>
            <a:off x="7308304" y="4437112"/>
            <a:ext cx="1296144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12160" y="160214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03377" y="36291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字节流</a:t>
            </a:r>
          </a:p>
        </p:txBody>
      </p:sp>
    </p:spTree>
    <p:extLst>
      <p:ext uri="{BB962C8B-B14F-4D97-AF65-F5344CB8AC3E}">
        <p14:creationId xmlns:p14="http://schemas.microsoft.com/office/powerpoint/2010/main" val="1174877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739725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public void </a:t>
            </a:r>
            <a:r>
              <a:rPr lang="en-US" altLang="zh-CN" sz="2400" b="1" dirty="0" err="1"/>
              <a:t>testMyInput</a:t>
            </a:r>
            <a:r>
              <a:rPr lang="en-US" altLang="zh-CN" sz="2400" b="1" dirty="0"/>
              <a:t>() throws Exception{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FileInputStream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fis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FileInputStream</a:t>
            </a:r>
            <a:r>
              <a:rPr lang="en-US" altLang="zh-CN" sz="2400" b="1" dirty="0"/>
              <a:t>("dbcp.txt");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FileOutputStream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fos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FileOutputStream</a:t>
            </a:r>
            <a:r>
              <a:rPr lang="en-US" altLang="zh-CN" sz="2400" b="1" dirty="0"/>
              <a:t>("dbcp5.txt");</a:t>
            </a:r>
          </a:p>
          <a:p>
            <a:endParaRPr lang="zh-CN" altLang="en-US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InputStreamReader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InputStreamReader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fis</a:t>
            </a:r>
            <a:r>
              <a:rPr lang="en-US" altLang="zh-CN" sz="2400" b="1" dirty="0"/>
              <a:t>,"GBK");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OutputStreamWriter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osw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OutputStreamWriter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fos</a:t>
            </a:r>
            <a:r>
              <a:rPr lang="en-US" altLang="zh-CN" sz="2400" b="1" dirty="0"/>
              <a:t>,"GBK");</a:t>
            </a:r>
          </a:p>
          <a:p>
            <a:endParaRPr lang="zh-CN" altLang="en-US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BufferedReader</a:t>
            </a:r>
            <a:r>
              <a:rPr lang="en-US" altLang="zh-CN" sz="2400" dirty="0"/>
              <a:t> </a:t>
            </a:r>
            <a:r>
              <a:rPr lang="en-US" altLang="zh-CN" sz="2400" u="sng" dirty="0" err="1"/>
              <a:t>br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BufferedReader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isr</a:t>
            </a:r>
            <a:r>
              <a:rPr lang="en-US" altLang="zh-CN" sz="2400" b="1" u="sng" dirty="0"/>
              <a:t>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BufferedWriter</a:t>
            </a:r>
            <a:r>
              <a:rPr lang="en-US" altLang="zh-CN" sz="2400" dirty="0"/>
              <a:t> </a:t>
            </a:r>
            <a:r>
              <a:rPr lang="en-US" altLang="zh-CN" sz="2400" u="sng" dirty="0" err="1"/>
              <a:t>bw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BufferedWriter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osw</a:t>
            </a:r>
            <a:r>
              <a:rPr lang="en-US" altLang="zh-CN" sz="2400" b="1" u="sng" dirty="0"/>
              <a:t>);</a:t>
            </a:r>
          </a:p>
          <a:p>
            <a:endParaRPr lang="zh-CN" altLang="en-US" sz="2400" dirty="0"/>
          </a:p>
          <a:p>
            <a:r>
              <a:rPr lang="en-US" altLang="zh-CN" sz="2400" dirty="0"/>
              <a:t>    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null;</a:t>
            </a:r>
          </a:p>
          <a:p>
            <a:r>
              <a:rPr lang="en-US" altLang="zh-CN" sz="2400" b="1" dirty="0"/>
              <a:t>    while((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br.readLine</a:t>
            </a:r>
            <a:r>
              <a:rPr lang="en-US" altLang="zh-CN" sz="2400" b="1" dirty="0"/>
              <a:t>()) != null){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bw.write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bw.newLine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bw.flush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}    </a:t>
            </a:r>
            <a:r>
              <a:rPr lang="en-US" altLang="zh-CN" sz="2400" dirty="0" err="1"/>
              <a:t>bw.close</a:t>
            </a:r>
            <a:r>
              <a:rPr lang="en-US" altLang="zh-CN" sz="2400" dirty="0"/>
              <a:t>();  </a:t>
            </a:r>
            <a:r>
              <a:rPr lang="en-US" altLang="zh-CN" sz="2400" dirty="0" err="1"/>
              <a:t>br.close</a:t>
            </a:r>
            <a:r>
              <a:rPr lang="en-US" altLang="zh-CN" sz="2400" dirty="0"/>
              <a:t>();}</a:t>
            </a:r>
          </a:p>
        </p:txBody>
      </p:sp>
    </p:spTree>
    <p:extLst>
      <p:ext uri="{BB962C8B-B14F-4D97-AF65-F5344CB8AC3E}">
        <p14:creationId xmlns:p14="http://schemas.microsoft.com/office/powerpoint/2010/main" val="1585142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3923928" y="980728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例   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364" y="2060848"/>
            <a:ext cx="7560760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从键盘输入字符串，要求将读取到的整行字符串转成大写输出。然后继续进行输入操作，直至当输入“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”或者“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exit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”时，退出程序。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11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067944" y="1052736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练 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060848"/>
            <a:ext cx="7898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Create a program named MyInput.java: Contain the methods for reading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double, float,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short, byte and String values from the keyboard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3667" y="3356270"/>
            <a:ext cx="396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72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251520" y="1271072"/>
            <a:ext cx="8712968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/>
              <a:t>编码表的由来</a:t>
            </a:r>
          </a:p>
          <a:p>
            <a:pPr eaLnBrk="1" hangingPunct="1"/>
            <a:r>
              <a:rPr lang="zh-CN" altLang="en-US" sz="2400" dirty="0"/>
              <a:t>计算机只能识别二进制数据，早期由来是电信号。为了方便应用计算机，让它可以识别各个国家的文字。就将各个国家的文字用数字来表示，并一一对应，形成一张表。这就是编码表。</a:t>
            </a:r>
            <a:endParaRPr lang="en-US" altLang="zh-CN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/>
              <a:t>常见的编码表</a:t>
            </a:r>
            <a:endParaRPr lang="en-US" altLang="zh-CN" sz="2400" b="1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ASCII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美国标准信息交换码。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/>
              <a:t>用一个字节的</a:t>
            </a:r>
            <a:r>
              <a:rPr lang="en-US" altLang="zh-CN" sz="2100" dirty="0"/>
              <a:t>7</a:t>
            </a:r>
            <a:r>
              <a:rPr lang="zh-CN" altLang="en-US" sz="2100" dirty="0"/>
              <a:t>位可以表示。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ISO8859-1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拉丁码表。欧洲码表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/>
              <a:t>用一个字节的</a:t>
            </a:r>
            <a:r>
              <a:rPr lang="en-US" altLang="zh-CN" sz="2100" dirty="0"/>
              <a:t>8</a:t>
            </a:r>
            <a:r>
              <a:rPr lang="zh-CN" altLang="en-US" sz="2100" dirty="0"/>
              <a:t>位表示。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GB2312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GBK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中国的中文编码表升级，融合了更多的中文文字符号。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Unicode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国际标准码，融合了多种文字。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/>
              <a:t>所有文字都用两个字节来表示</a:t>
            </a:r>
            <a:r>
              <a:rPr lang="en-US" altLang="zh-CN" sz="2100" dirty="0"/>
              <a:t>,Java</a:t>
            </a:r>
            <a:r>
              <a:rPr lang="zh-CN" altLang="en-US" sz="2100" dirty="0"/>
              <a:t>语言使用的就是</a:t>
            </a:r>
            <a:r>
              <a:rPr lang="en-US" altLang="zh-CN" sz="2100" dirty="0" err="1"/>
              <a:t>unicode</a:t>
            </a:r>
            <a:endParaRPr lang="en-US" altLang="zh-CN" sz="21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UTF-8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最多用三个字节来表示一个字符。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59832" y="694437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宋体" pitchFamily="2" charset="-122"/>
              </a:rPr>
              <a:t>补充：字符编码</a:t>
            </a:r>
          </a:p>
        </p:txBody>
      </p:sp>
    </p:spTree>
    <p:extLst>
      <p:ext uri="{BB962C8B-B14F-4D97-AF65-F5344CB8AC3E}">
        <p14:creationId xmlns:p14="http://schemas.microsoft.com/office/powerpoint/2010/main" val="404660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067944" y="802639"/>
            <a:ext cx="18870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cs typeface="Times New Roman" pitchFamily="18" charset="0"/>
              </a:rPr>
              <a:t>File类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29865" y="1448970"/>
            <a:ext cx="853462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>
                <a:latin typeface="+mn-lt"/>
                <a:cs typeface="Times New Roman" pitchFamily="18" charset="0"/>
              </a:rPr>
              <a:t>File类的</a:t>
            </a:r>
            <a:r>
              <a:rPr lang="zh-CN" altLang="en-US" sz="2800" b="1">
                <a:latin typeface="+mn-lt"/>
                <a:cs typeface="Times New Roman" pitchFamily="18" charset="0"/>
              </a:rPr>
              <a:t>常见构造器：</a:t>
            </a:r>
            <a:endParaRPr lang="zh-CN" altLang="en-US" sz="2800" b="1" dirty="0">
              <a:latin typeface="+mn-lt"/>
              <a:cs typeface="Times New Roman" pitchFamily="18" charset="0"/>
            </a:endParaRPr>
          </a:p>
          <a:p>
            <a:pPr marL="720000" lvl="1" indent="-342900" eaLnBrk="1" hangingPunct="1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public File(String pathname)</a:t>
            </a:r>
          </a:p>
          <a:p>
            <a:pPr eaLnBrk="1" hangingPunct="1"/>
            <a:r>
              <a:rPr lang="zh-CN" altLang="en-US" sz="2400" dirty="0">
                <a:latin typeface="+mn-lt"/>
                <a:cs typeface="Times New Roman" pitchFamily="18" charset="0"/>
              </a:rPr>
              <a:t>         以pathname为路径创建File对象，可以是绝对路径或者相对路径，如果pathname是相对路径，则默认的当前路径在系统属性user.dir中存储。</a:t>
            </a:r>
          </a:p>
          <a:p>
            <a:pPr marL="720000" lvl="1" indent="-342900" eaLnBrk="1" hangingPunct="1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public File(String parent,String child)</a:t>
            </a:r>
          </a:p>
          <a:p>
            <a:pPr eaLnBrk="1" hangingPunct="1"/>
            <a:r>
              <a:rPr lang="zh-CN" altLang="en-US" sz="2400" dirty="0">
                <a:latin typeface="+mn-lt"/>
                <a:cs typeface="Times New Roman" pitchFamily="18" charset="0"/>
              </a:rPr>
              <a:t>          以parent为父路径，child为子路径创建File对象。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  <a:p>
            <a:pPr marL="285750" indent="-285750" eaLnBrk="1" hangingPunct="1">
              <a:buFont typeface="Wingdings" pitchFamily="2" charset="2"/>
              <a:buChar char="l"/>
            </a:pPr>
            <a:r>
              <a:rPr lang="zh-CN" altLang="en-US" sz="2400" dirty="0">
                <a:latin typeface="+mn-lt"/>
                <a:cs typeface="Times New Roman" pitchFamily="18" charset="0"/>
              </a:rPr>
              <a:t>File的静态属性String separator存储了当前系统的路径分隔符。</a:t>
            </a: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>
                <a:latin typeface="+mn-lt"/>
                <a:cs typeface="Times New Roman" pitchFamily="18" charset="0"/>
              </a:rPr>
              <a:t>在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UNIX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中，此字段为‘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/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’，在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Windows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中，为‘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\\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9900559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879625" y="1772816"/>
            <a:ext cx="7275513" cy="323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/>
              <a:t>编码：</a:t>
            </a:r>
            <a:r>
              <a:rPr lang="zh-CN" altLang="en-US" dirty="0">
                <a:solidFill>
                  <a:srgbClr val="C00000"/>
                </a:solidFill>
              </a:rPr>
              <a:t>字符串</a:t>
            </a:r>
            <a:r>
              <a:rPr lang="en-US" altLang="zh-CN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</a:rPr>
              <a:t>字节数组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/>
              <a:t>解码：</a:t>
            </a:r>
            <a:r>
              <a:rPr lang="zh-CN" altLang="en-US" dirty="0">
                <a:solidFill>
                  <a:srgbClr val="C00000"/>
                </a:solidFill>
              </a:rPr>
              <a:t>字节数组</a:t>
            </a:r>
            <a:r>
              <a:rPr lang="en-US" altLang="zh-CN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</a:rPr>
              <a:t>字符串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zh-CN" altLang="en-US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b="1" dirty="0"/>
              <a:t>转换流的编码应用</a:t>
            </a:r>
            <a:endParaRPr lang="en-US" altLang="zh-CN" dirty="0"/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/>
              <a:t>可以将字符按指定编码格式存储。</a:t>
            </a:r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/>
              <a:t>可以对文本数据按指定编码格式来解读。</a:t>
            </a:r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/>
              <a:t>指定编码表的动作由构造器完成。</a:t>
            </a:r>
            <a:endParaRPr lang="en-US" altLang="zh-CN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44768" y="748541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宋体" pitchFamily="2" charset="-122"/>
              </a:rPr>
              <a:t>补充：字符编码</a:t>
            </a:r>
          </a:p>
        </p:txBody>
      </p:sp>
    </p:spTree>
    <p:extLst>
      <p:ext uri="{BB962C8B-B14F-4D97-AF65-F5344CB8AC3E}">
        <p14:creationId xmlns:p14="http://schemas.microsoft.com/office/powerpoint/2010/main" val="41921319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15816" y="2852936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让天下没有难学的技术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20688"/>
            <a:ext cx="4340618" cy="792088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412776"/>
            <a:ext cx="3240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访问文件名：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getPath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getAbsoluteFile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getAbsolutePath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getParent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toPath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renameTo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(File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8618" y="1500350"/>
            <a:ext cx="2602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文件检测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exists()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canWrite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canRead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isFile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isDirectory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497403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文件操作相关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createNewFile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delete()</a:t>
            </a:r>
          </a:p>
        </p:txBody>
      </p:sp>
      <p:sp>
        <p:nvSpPr>
          <p:cNvPr id="5" name="矩形 4"/>
          <p:cNvSpPr/>
          <p:nvPr/>
        </p:nvSpPr>
        <p:spPr>
          <a:xfrm>
            <a:off x="6310754" y="1500350"/>
            <a:ext cx="2570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获取常规文件信息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lastModified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length()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864" y="4264966"/>
            <a:ext cx="2520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目录操作相关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mkdir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mkdirs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delete()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list()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listFiles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9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08720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dir1 = new File("D:/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/dir1");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(!dir1.exists()) {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D:/IOTest/dir1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不存在，就创建为目录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dir1.mkdir(); }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dir1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"dir2"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dir2 = new File(dir1, "dir2"); 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(!dir2.exists()) {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如果还不存在，就创建为目录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dir2.mkdirs(); 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dir4 = new File(dir1, "dir3/dir4");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(!dir4.exists())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dir4.mkdirs();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dir2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"test.txt"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File(dir2, "test.txt");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(!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file.exists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 {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如果还不存在，就创建为文件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file.createNewFile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();}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4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9087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练 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77768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利用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构造器，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new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一个文件目录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file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1)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在其中创建多个文件和目录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2)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编写方法，实现删除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中文件的操作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列出指定目录下的全部文件信息</a:t>
            </a:r>
          </a:p>
        </p:txBody>
      </p:sp>
    </p:spTree>
    <p:extLst>
      <p:ext uri="{BB962C8B-B14F-4D97-AF65-F5344CB8AC3E}">
        <p14:creationId xmlns:p14="http://schemas.microsoft.com/office/powerpoint/2010/main" val="105417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11-2 IO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流原理及流的分类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20017"/>
            <a:ext cx="5106194" cy="207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652120" y="4831029"/>
            <a:ext cx="32423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Google I/O </a:t>
            </a:r>
            <a:r>
              <a:rPr lang="zh-CN" altLang="en-US">
                <a:ea typeface="宋体" panose="02010600030101010101" pitchFamily="2" charset="-122"/>
              </a:rPr>
              <a:t>寓为“开放中创新”</a:t>
            </a:r>
            <a:r>
              <a:rPr lang="en-US" altLang="zh-CN">
                <a:ea typeface="宋体" panose="02010600030101010101" pitchFamily="2" charset="-122"/>
              </a:rPr>
              <a:t>(Innovation in the Open)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Input/Output</a:t>
            </a:r>
          </a:p>
          <a:p>
            <a:r>
              <a:rPr lang="zh-CN" altLang="en-US">
                <a:ea typeface="宋体" panose="02010600030101010101" pitchFamily="2" charset="-122"/>
              </a:rPr>
              <a:t>二进制</a:t>
            </a:r>
            <a:r>
              <a:rPr lang="en-US" altLang="zh-CN">
                <a:ea typeface="宋体" panose="02010600030101010101" pitchFamily="2" charset="-122"/>
              </a:rPr>
              <a:t>1,0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5549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新课件模板-新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新课件模板-新logo</Template>
  <TotalTime>13039</TotalTime>
  <Words>3335</Words>
  <Application>Microsoft Office PowerPoint</Application>
  <PresentationFormat>全屏显示(4:3)</PresentationFormat>
  <Paragraphs>432</Paragraphs>
  <Slides>51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宋体</vt:lpstr>
      <vt:lpstr>Arial</vt:lpstr>
      <vt:lpstr>Calibri</vt:lpstr>
      <vt:lpstr>Times New Roman</vt:lpstr>
      <vt:lpstr>Wingdings</vt:lpstr>
      <vt:lpstr>新课件模板-新logo</vt:lpstr>
      <vt:lpstr>PowerPoint 演示文稿</vt:lpstr>
      <vt:lpstr>主要内容</vt:lpstr>
      <vt:lpstr>PowerPoint 演示文稿</vt:lpstr>
      <vt:lpstr>File 类</vt:lpstr>
      <vt:lpstr>PowerPoint 演示文稿</vt:lpstr>
      <vt:lpstr>File 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流的分类</vt:lpstr>
      <vt:lpstr>PowerPoint 演示文稿</vt:lpstr>
      <vt:lpstr>PowerPoint 演示文稿</vt:lpstr>
      <vt:lpstr>IO 流体系</vt:lpstr>
      <vt:lpstr>PowerPoint 演示文稿</vt:lpstr>
      <vt:lpstr>InputStream &amp; Reader</vt:lpstr>
      <vt:lpstr>OutputStream &amp; Writer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处理流之一：缓冲流</vt:lpstr>
      <vt:lpstr>PowerPoint 演示文稿</vt:lpstr>
      <vt:lpstr>练 习</vt:lpstr>
      <vt:lpstr>练 习</vt:lpstr>
      <vt:lpstr>PowerPoint 演示文稿</vt:lpstr>
      <vt:lpstr>对象的序列化</vt:lpstr>
      <vt:lpstr>对象的序列化</vt:lpstr>
      <vt:lpstr>使用对象流序列化对象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admin</cp:lastModifiedBy>
  <cp:revision>779</cp:revision>
  <dcterms:created xsi:type="dcterms:W3CDTF">2012-08-05T14:09:30Z</dcterms:created>
  <dcterms:modified xsi:type="dcterms:W3CDTF">2018-12-27T05:59:53Z</dcterms:modified>
</cp:coreProperties>
</file>